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 id="2147483668" r:id="rId2"/>
    <p:sldMasterId id="2147483682" r:id="rId3"/>
    <p:sldMasterId id="2147483684" r:id="rId4"/>
    <p:sldMasterId id="2147483686" r:id="rId5"/>
    <p:sldMasterId id="2147483688" r:id="rId6"/>
  </p:sldMasterIdLst>
  <p:notesMasterIdLst>
    <p:notesMasterId r:id="rId94"/>
  </p:notesMasterIdLst>
  <p:sldIdLst>
    <p:sldId id="256" r:id="rId7"/>
    <p:sldId id="880" r:id="rId8"/>
    <p:sldId id="794" r:id="rId9"/>
    <p:sldId id="689" r:id="rId10"/>
    <p:sldId id="870" r:id="rId11"/>
    <p:sldId id="789" r:id="rId12"/>
    <p:sldId id="693" r:id="rId13"/>
    <p:sldId id="875" r:id="rId14"/>
    <p:sldId id="861" r:id="rId15"/>
    <p:sldId id="881" r:id="rId16"/>
    <p:sldId id="708" r:id="rId17"/>
    <p:sldId id="937" r:id="rId18"/>
    <p:sldId id="972" r:id="rId19"/>
    <p:sldId id="938" r:id="rId20"/>
    <p:sldId id="940" r:id="rId21"/>
    <p:sldId id="709" r:id="rId22"/>
    <p:sldId id="882" r:id="rId23"/>
    <p:sldId id="883" r:id="rId24"/>
    <p:sldId id="949" r:id="rId25"/>
    <p:sldId id="950" r:id="rId26"/>
    <p:sldId id="884" r:id="rId27"/>
    <p:sldId id="885" r:id="rId28"/>
    <p:sldId id="886" r:id="rId29"/>
    <p:sldId id="887" r:id="rId30"/>
    <p:sldId id="888" r:id="rId31"/>
    <p:sldId id="951" r:id="rId32"/>
    <p:sldId id="952" r:id="rId33"/>
    <p:sldId id="889" r:id="rId34"/>
    <p:sldId id="890" r:id="rId35"/>
    <p:sldId id="711" r:id="rId36"/>
    <p:sldId id="894" r:id="rId37"/>
    <p:sldId id="895" r:id="rId38"/>
    <p:sldId id="953" r:id="rId39"/>
    <p:sldId id="892" r:id="rId40"/>
    <p:sldId id="955" r:id="rId41"/>
    <p:sldId id="954" r:id="rId42"/>
    <p:sldId id="956" r:id="rId43"/>
    <p:sldId id="957" r:id="rId44"/>
    <p:sldId id="897" r:id="rId45"/>
    <p:sldId id="958" r:id="rId46"/>
    <p:sldId id="959" r:id="rId47"/>
    <p:sldId id="899" r:id="rId48"/>
    <p:sldId id="960" r:id="rId49"/>
    <p:sldId id="961" r:id="rId50"/>
    <p:sldId id="898" r:id="rId51"/>
    <p:sldId id="900" r:id="rId52"/>
    <p:sldId id="712" r:id="rId53"/>
    <p:sldId id="935" r:id="rId54"/>
    <p:sldId id="901" r:id="rId55"/>
    <p:sldId id="902" r:id="rId56"/>
    <p:sldId id="903" r:id="rId57"/>
    <p:sldId id="904" r:id="rId58"/>
    <p:sldId id="905" r:id="rId59"/>
    <p:sldId id="906" r:id="rId60"/>
    <p:sldId id="907" r:id="rId61"/>
    <p:sldId id="964" r:id="rId62"/>
    <p:sldId id="963" r:id="rId63"/>
    <p:sldId id="965" r:id="rId64"/>
    <p:sldId id="962" r:id="rId65"/>
    <p:sldId id="714" r:id="rId66"/>
    <p:sldId id="909" r:id="rId67"/>
    <p:sldId id="914" r:id="rId68"/>
    <p:sldId id="915" r:id="rId69"/>
    <p:sldId id="945" r:id="rId70"/>
    <p:sldId id="946" r:id="rId71"/>
    <p:sldId id="947" r:id="rId72"/>
    <p:sldId id="948" r:id="rId73"/>
    <p:sldId id="942" r:id="rId74"/>
    <p:sldId id="966" r:id="rId75"/>
    <p:sldId id="967" r:id="rId76"/>
    <p:sldId id="916" r:id="rId77"/>
    <p:sldId id="920" r:id="rId78"/>
    <p:sldId id="921" r:id="rId79"/>
    <p:sldId id="922" r:id="rId80"/>
    <p:sldId id="923" r:id="rId81"/>
    <p:sldId id="924" r:id="rId82"/>
    <p:sldId id="925" r:id="rId83"/>
    <p:sldId id="926" r:id="rId84"/>
    <p:sldId id="927" r:id="rId85"/>
    <p:sldId id="928" r:id="rId86"/>
    <p:sldId id="929" r:id="rId87"/>
    <p:sldId id="930" r:id="rId88"/>
    <p:sldId id="968" r:id="rId89"/>
    <p:sldId id="969" r:id="rId90"/>
    <p:sldId id="970" r:id="rId91"/>
    <p:sldId id="971" r:id="rId92"/>
    <p:sldId id="840"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uanqi Su" initials="YS"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05" autoAdjust="0"/>
    <p:restoredTop sz="85640" autoAdjust="0"/>
  </p:normalViewPr>
  <p:slideViewPr>
    <p:cSldViewPr>
      <p:cViewPr>
        <p:scale>
          <a:sx n="54" d="100"/>
          <a:sy n="54" d="100"/>
        </p:scale>
        <p:origin x="-1684" y="-144"/>
      </p:cViewPr>
      <p:guideLst>
        <p:guide orient="horz" pos="2160"/>
        <p:guide pos="2880"/>
      </p:guideLst>
    </p:cSldViewPr>
  </p:slideViewPr>
  <p:notesTextViewPr>
    <p:cViewPr>
      <p:scale>
        <a:sx n="100" d="100"/>
        <a:sy n="100" d="100"/>
      </p:scale>
      <p:origin x="0" y="0"/>
    </p:cViewPr>
  </p:notesTextViewPr>
  <p:notesViewPr>
    <p:cSldViewPr>
      <p:cViewPr varScale="1">
        <p:scale>
          <a:sx n="68" d="100"/>
          <a:sy n="68" d="100"/>
        </p:scale>
        <p:origin x="-280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commentAuthors" Target="commentAuthors.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slide" Target="slides/slide82.xml"/><Relationship Id="rId91" Type="http://schemas.openxmlformats.org/officeDocument/2006/relationships/slide" Target="slides/slide85.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50D21A-B70E-4579-8526-B279C64CD947}" type="datetimeFigureOut">
              <a:rPr lang="zh-CN" altLang="en-US" smtClean="0"/>
              <a:pPr/>
              <a:t>2021/9/14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332B9-C9E8-42BE-85D6-9BBE8D8C0D59}" type="slidenum">
              <a:rPr lang="zh-CN" altLang="en-US" smtClean="0"/>
              <a:pPr/>
              <a:t>‹#›</a:t>
            </a:fld>
            <a:endParaRPr lang="zh-CN" altLang="en-US"/>
          </a:p>
        </p:txBody>
      </p:sp>
    </p:spTree>
    <p:extLst>
      <p:ext uri="{BB962C8B-B14F-4D97-AF65-F5344CB8AC3E}">
        <p14:creationId xmlns:p14="http://schemas.microsoft.com/office/powerpoint/2010/main" val="3971982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1</a:t>
            </a:r>
            <a:r>
              <a:rPr lang="zh-CN" altLang="en-US" dirty="0" smtClean="0"/>
              <a:t>、讲编程序的课程：编程的关键是算法而不是语言，比如</a:t>
            </a:r>
            <a:r>
              <a:rPr lang="en-US" altLang="zh-CN" dirty="0" smtClean="0"/>
              <a:t>alpha go/zero</a:t>
            </a:r>
            <a:r>
              <a:rPr lang="zh-CN" altLang="en-US" dirty="0" smtClean="0"/>
              <a:t>，用哪种语言实现不重要，如何计算下一步很重要。再比如排序，以选择排序为例解释算法的含义。</a:t>
            </a:r>
            <a:endParaRPr lang="en-US" altLang="zh-CN" dirty="0" smtClean="0"/>
          </a:p>
          <a:p>
            <a:r>
              <a:rPr lang="en-US" altLang="zh-CN" dirty="0" smtClean="0"/>
              <a:t>2</a:t>
            </a:r>
            <a:r>
              <a:rPr lang="zh-CN" altLang="en-US" dirty="0" smtClean="0"/>
              <a:t>、而算法的前提是数据结构。算法处理数据，所以要先抽象数据，建立模型。然后确定其表示和存储方式。这就是数据结构。比如成绩管理系统，抽象出学号姓名班级、各科成绩，高矮胖瘦不关心。还要考虑用数组、链表等方式存储起来。</a:t>
            </a:r>
            <a:endParaRPr lang="en-US" altLang="zh-CN" dirty="0" smtClean="0"/>
          </a:p>
          <a:p>
            <a:r>
              <a:rPr lang="en-US" altLang="zh-CN" dirty="0" smtClean="0"/>
              <a:t>3</a:t>
            </a:r>
            <a:r>
              <a:rPr lang="zh-CN" altLang="en-US" dirty="0" smtClean="0"/>
              <a:t>、在讲算法与数据结构关系时，假设以数组存放要排序数据为例，删除一个数据怎么做？</a:t>
            </a:r>
            <a:endParaRPr lang="en-US" altLang="zh-CN" dirty="0" smtClean="0"/>
          </a:p>
          <a:p>
            <a:r>
              <a:rPr lang="en-US" altLang="zh-CN" dirty="0" smtClean="0"/>
              <a:t>4</a:t>
            </a:r>
            <a:r>
              <a:rPr lang="zh-CN" altLang="en-US" dirty="0" smtClean="0"/>
              <a:t>、但要精通</a:t>
            </a:r>
            <a:r>
              <a:rPr lang="en-US" altLang="zh-CN" dirty="0" smtClean="0"/>
              <a:t>C</a:t>
            </a:r>
            <a:r>
              <a:rPr lang="zh-CN" altLang="en-US" dirty="0" smtClean="0"/>
              <a:t>，不重要是因为难度不高，但不意味着可以不清楚</a:t>
            </a: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选择数组、链表，看需要什么操作，如果涉及大量插入、删除，则链表较好；否则数组较好</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另一个铺垫</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solidFill>
                  <a:srgbClr val="FF0000"/>
                </a:solidFill>
                <a:latin typeface="黑体" panose="02010609060101010101" pitchFamily="49" charset="-122"/>
                <a:ea typeface="黑体" panose="02010609060101010101" pitchFamily="49" charset="-122"/>
              </a:rPr>
              <a:t>基本单位</a:t>
            </a:r>
            <a:r>
              <a:rPr lang="en-US" altLang="zh-CN" sz="1200" dirty="0" smtClean="0">
                <a:solidFill>
                  <a:srgbClr val="FF0000"/>
                </a:solidFill>
                <a:latin typeface="黑体" panose="02010609060101010101" pitchFamily="49" charset="-122"/>
                <a:ea typeface="黑体" panose="02010609060101010101" pitchFamily="49" charset="-122"/>
              </a:rPr>
              <a:t>——</a:t>
            </a:r>
            <a:r>
              <a:rPr lang="zh-CN" altLang="en-US" sz="1200" dirty="0" smtClean="0">
                <a:solidFill>
                  <a:srgbClr val="FF0000"/>
                </a:solidFill>
                <a:latin typeface="黑体" panose="02010609060101010101" pitchFamily="49" charset="-122"/>
                <a:ea typeface="黑体" panose="02010609060101010101" pitchFamily="49" charset="-122"/>
              </a:rPr>
              <a:t>也就是数据就是数据元素的集合</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一个系统可能有多个数据对象，即多个数据元素的集合，比如图书管理系统，有图书数据对象，有借阅人数据对象</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18</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一个系统可能有多个数据对象，即多个数据元素的集合，比如图书管理系统，有图书数据对象，有借阅人数据对象</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19</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数据对象与数据结构关系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20</a:t>
            </a:fld>
            <a:endParaRPr lang="zh-CN" altLang="en-US"/>
          </a:p>
        </p:txBody>
      </p:sp>
    </p:spTree>
    <p:extLst>
      <p:ext uri="{BB962C8B-B14F-4D97-AF65-F5344CB8AC3E}">
        <p14:creationId xmlns:p14="http://schemas.microsoft.com/office/powerpoint/2010/main" val="358502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latin typeface="黑体" panose="02010609060101010101" pitchFamily="49" charset="-122"/>
                <a:ea typeface="黑体" panose="02010609060101010101" pitchFamily="49" charset="-122"/>
              </a:rPr>
              <a:t>线性关系：不管是否有序</a:t>
            </a:r>
            <a:r>
              <a:rPr lang="en-US" altLang="zh-CN" sz="1200" dirty="0" smtClean="0">
                <a:latin typeface="黑体" panose="02010609060101010101" pitchFamily="49" charset="-122"/>
                <a:ea typeface="黑体" panose="02010609060101010101" pitchFamily="49" charset="-122"/>
              </a:rPr>
              <a:t>pair</a:t>
            </a:r>
            <a:r>
              <a:rPr lang="zh-CN" altLang="en-US" sz="1200" dirty="0" smtClean="0">
                <a:latin typeface="黑体" panose="02010609060101010101" pitchFamily="49" charset="-122"/>
                <a:ea typeface="黑体" panose="02010609060101010101" pitchFamily="49" charset="-122"/>
              </a:rPr>
              <a:t>，一旦排好，每个数据元素有唯一确定的前驱和后继，数据元素与其前驱或后继是一对一的关系</a:t>
            </a:r>
            <a:endParaRPr lang="en-US" altLang="zh-CN" sz="1200" dirty="0" smtClean="0">
              <a:latin typeface="黑体" panose="02010609060101010101" pitchFamily="49" charset="-122"/>
              <a:ea typeface="黑体" panose="02010609060101010101" pitchFamily="49" charset="-122"/>
            </a:endParaRPr>
          </a:p>
          <a:p>
            <a:r>
              <a:rPr lang="en-US" altLang="zh-CN" sz="1200" dirty="0" smtClean="0">
                <a:latin typeface="黑体" panose="02010609060101010101" pitchFamily="49" charset="-122"/>
                <a:ea typeface="黑体" panose="02010609060101010101" pitchFamily="49" charset="-122"/>
              </a:rPr>
              <a:t>P(</a:t>
            </a:r>
            <a:r>
              <a:rPr lang="zh-CN" altLang="en-US" sz="1200" dirty="0" smtClean="0">
                <a:latin typeface="黑体" panose="02010609060101010101" pitchFamily="49" charset="-122"/>
                <a:ea typeface="黑体" panose="02010609060101010101" pitchFamily="49" charset="-122"/>
              </a:rPr>
              <a:t>校长</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r>
              <a:rPr lang="en-US" altLang="zh-CN" sz="1200" dirty="0" smtClean="0">
                <a:latin typeface="黑体" panose="02010609060101010101" pitchFamily="49" charset="-122"/>
                <a:ea typeface="黑体" panose="02010609060101010101" pitchFamily="49" charset="-122"/>
              </a:rPr>
              <a:t>ED(</a:t>
            </a:r>
            <a:r>
              <a:rPr lang="zh-CN" altLang="en-US" sz="1200" dirty="0" smtClean="0">
                <a:latin typeface="黑体" panose="02010609060101010101" pitchFamily="49" charset="-122"/>
                <a:ea typeface="黑体" panose="02010609060101010101" pitchFamily="49" charset="-122"/>
              </a:rPr>
              <a:t>电信院长</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r>
              <a:rPr lang="en-US" altLang="zh-CN" sz="1200" dirty="0" smtClean="0">
                <a:latin typeface="黑体" panose="02010609060101010101" pitchFamily="49" charset="-122"/>
                <a:ea typeface="黑体" panose="02010609060101010101" pitchFamily="49" charset="-122"/>
              </a:rPr>
              <a:t>MD(</a:t>
            </a:r>
            <a:r>
              <a:rPr lang="zh-CN" altLang="en-US" sz="1200" dirty="0" smtClean="0">
                <a:latin typeface="黑体" panose="02010609060101010101" pitchFamily="49" charset="-122"/>
                <a:ea typeface="黑体" panose="02010609060101010101" pitchFamily="49" charset="-122"/>
              </a:rPr>
              <a:t>机械院长</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r>
              <a:rPr lang="en-US" altLang="zh-CN" sz="1200" dirty="0" smtClean="0">
                <a:latin typeface="黑体" panose="02010609060101010101" pitchFamily="49" charset="-122"/>
                <a:ea typeface="黑体" panose="02010609060101010101" pitchFamily="49" charset="-122"/>
              </a:rPr>
              <a:t>CC(</a:t>
            </a:r>
            <a:r>
              <a:rPr lang="zh-CN" altLang="en-US" sz="1200" dirty="0" smtClean="0">
                <a:latin typeface="黑体" panose="02010609060101010101" pitchFamily="49" charset="-122"/>
                <a:ea typeface="黑体" panose="02010609060101010101" pitchFamily="49" charset="-122"/>
              </a:rPr>
              <a:t>计算机系主任</a:t>
            </a:r>
            <a:r>
              <a:rPr lang="en-US" altLang="zh-CN" sz="1200" dirty="0" smtClean="0">
                <a:latin typeface="黑体" panose="02010609060101010101" pitchFamily="49" charset="-122"/>
                <a:ea typeface="黑体" panose="02010609060101010101" pitchFamily="49" charset="-122"/>
              </a:rPr>
              <a:t>) IC(</a:t>
            </a:r>
            <a:r>
              <a:rPr lang="zh-CN" altLang="en-US" sz="1200" dirty="0" smtClean="0">
                <a:latin typeface="黑体" panose="02010609060101010101" pitchFamily="49" charset="-122"/>
                <a:ea typeface="黑体" panose="02010609060101010101" pitchFamily="49" charset="-122"/>
              </a:rPr>
              <a:t>信通系主任</a:t>
            </a:r>
            <a:r>
              <a:rPr lang="en-US" altLang="zh-CN" sz="1200" dirty="0" smtClean="0">
                <a:latin typeface="黑体" panose="02010609060101010101" pitchFamily="49" charset="-122"/>
                <a:ea typeface="黑体" panose="02010609060101010101" pitchFamily="49" charset="-122"/>
              </a:rPr>
              <a:t>)</a:t>
            </a:r>
            <a:r>
              <a:rPr lang="zh-CN" altLang="en-US" sz="1200" dirty="0" smtClean="0">
                <a:latin typeface="黑体" panose="02010609060101010101" pitchFamily="49" charset="-122"/>
                <a:ea typeface="黑体" panose="02010609060101010101" pitchFamily="49" charset="-122"/>
              </a:rPr>
              <a:t>、</a:t>
            </a:r>
            <a:r>
              <a:rPr lang="en-US" altLang="zh-CN" sz="1200" dirty="0" smtClean="0">
                <a:latin typeface="黑体" panose="02010609060101010101" pitchFamily="49" charset="-122"/>
                <a:ea typeface="黑体" panose="02010609060101010101" pitchFamily="49" charset="-122"/>
              </a:rPr>
              <a:t>ME(</a:t>
            </a:r>
            <a:r>
              <a:rPr lang="zh-CN" altLang="en-US" sz="1200" dirty="0" smtClean="0">
                <a:latin typeface="黑体" panose="02010609060101010101" pitchFamily="49" charset="-122"/>
                <a:ea typeface="黑体" panose="02010609060101010101" pitchFamily="49" charset="-122"/>
              </a:rPr>
              <a:t>机械工程系主任</a:t>
            </a:r>
            <a:r>
              <a:rPr lang="en-US" altLang="zh-CN" sz="1200" dirty="0" smtClean="0">
                <a:latin typeface="黑体" panose="02010609060101010101" pitchFamily="49" charset="-122"/>
                <a:ea typeface="黑体" panose="02010609060101010101" pitchFamily="49" charset="-122"/>
              </a:rPr>
              <a:t>)</a:t>
            </a:r>
          </a:p>
          <a:p>
            <a:endParaRPr lang="en-US" altLang="zh-CN" sz="1200" dirty="0" smtClean="0">
              <a:latin typeface="黑体" panose="02010609060101010101" pitchFamily="49" charset="-122"/>
              <a:ea typeface="黑体" panose="02010609060101010101" pitchFamily="49" charset="-122"/>
            </a:endParaRPr>
          </a:p>
          <a:p>
            <a:r>
              <a:rPr lang="zh-CN" altLang="en-US" sz="1200" dirty="0" smtClean="0">
                <a:latin typeface="黑体" panose="02010609060101010101" pitchFamily="49" charset="-122"/>
                <a:ea typeface="黑体" panose="02010609060101010101" pitchFamily="49" charset="-122"/>
              </a:rPr>
              <a:t>为什么要研究逻辑关系？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22</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集合：除了“属于同一集合”的关系外，没有其它关系；比如一个班的姓名（排名不分先后）</a:t>
            </a:r>
            <a:endParaRPr lang="en-US" altLang="zh-CN" dirty="0" smtClean="0"/>
          </a:p>
          <a:p>
            <a:r>
              <a:rPr lang="zh-CN" altLang="en-US" dirty="0" smtClean="0"/>
              <a:t>线性：一对一（每个数据有唯一的前驱或后继）；、</a:t>
            </a:r>
            <a:endParaRPr lang="en-US" altLang="zh-CN" dirty="0" smtClean="0"/>
          </a:p>
          <a:p>
            <a:r>
              <a:rPr lang="zh-CN" altLang="en-US" dirty="0" smtClean="0"/>
              <a:t>树：一对多；</a:t>
            </a:r>
            <a:endParaRPr lang="en-US" altLang="zh-CN" dirty="0" smtClean="0"/>
          </a:p>
          <a:p>
            <a:r>
              <a:rPr lang="zh-CN" altLang="en-US" dirty="0" smtClean="0"/>
              <a:t>图：多对多：各个同学的朋友圈，所以编写微信程序需要如此考虑</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23</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不管哪种逻辑结构，都可以采用不同的存储方式，此处假设线性关系</a:t>
            </a:r>
            <a:endParaRPr lang="en-US" altLang="zh-CN" dirty="0" smtClean="0"/>
          </a:p>
          <a:p>
            <a:r>
              <a:rPr lang="zh-CN" altLang="en-US" dirty="0" smtClean="0"/>
              <a:t>一个实数占两个单元</a:t>
            </a:r>
            <a:endParaRPr lang="en-US" altLang="zh-CN" dirty="0" smtClean="0"/>
          </a:p>
          <a:p>
            <a:r>
              <a:rPr lang="zh-CN" altLang="en-US" dirty="0" smtClean="0"/>
              <a:t>顺序、非顺序存放的优缺点</a:t>
            </a:r>
            <a:endParaRPr lang="en-US" altLang="zh-CN" dirty="0" smtClean="0"/>
          </a:p>
          <a:p>
            <a:r>
              <a:rPr lang="zh-CN" altLang="en-US" dirty="0" smtClean="0"/>
              <a:t>非顺序除了存放数据元素本身，还要存放其逻辑关系（用指针）。顺序存放不需要额外存放逻辑关系</a:t>
            </a:r>
            <a:endParaRPr lang="en-US" altLang="zh-CN" dirty="0" smtClean="0"/>
          </a:p>
          <a:p>
            <a:r>
              <a:rPr lang="zh-CN" altLang="en-US" dirty="0" smtClean="0"/>
              <a:t>存储结构除了顺序、非顺序，</a:t>
            </a:r>
            <a:r>
              <a:rPr lang="zh-CN" altLang="en-US" b="1" dirty="0" smtClean="0"/>
              <a:t>还有索引、散列等更复杂的结构</a:t>
            </a:r>
            <a:endParaRPr lang="zh-CN" altLang="en-US" b="1"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24</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关键涉及存储结构的修改</a:t>
            </a:r>
            <a:endParaRPr lang="en-US" altLang="zh-CN" dirty="0" smtClean="0"/>
          </a:p>
          <a:p>
            <a:r>
              <a:rPr lang="zh-CN" altLang="en-US" dirty="0" smtClean="0"/>
              <a:t>体会：不同逻辑结构、采用不同的存储结构，导致不同的操作算法，这就是</a:t>
            </a:r>
            <a:r>
              <a:rPr lang="zh-CN" altLang="en-US" b="1" dirty="0" smtClean="0"/>
              <a:t>研究数据结构的重要性</a:t>
            </a:r>
            <a:endParaRPr lang="zh-CN" altLang="en-US" b="1"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之前感性认识了数据结构的概念，以下严谨定义（形式化描述）</a:t>
            </a:r>
            <a:endParaRPr lang="en-US" altLang="zh-CN" dirty="0" smtClean="0"/>
          </a:p>
          <a:p>
            <a:r>
              <a:rPr lang="zh-CN" altLang="en-US" dirty="0" smtClean="0"/>
              <a:t>数据结构是二元组</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28</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既要存放数据，也要存放关系：</a:t>
            </a:r>
            <a:endParaRPr lang="en-US" altLang="zh-CN" dirty="0" smtClean="0"/>
          </a:p>
          <a:p>
            <a:r>
              <a:rPr lang="zh-CN" altLang="en-US" dirty="0" smtClean="0"/>
              <a:t>顺序：物理位置的关系隐含了逻辑关系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这两种主要为了比便于查找，直到最后一章查找时才讨论</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选择了数据结构，则需要编程实现：先给出定义，就是</a:t>
            </a:r>
            <a:r>
              <a:rPr lang="en-US" altLang="zh-CN" dirty="0" smtClean="0"/>
              <a:t>ADT</a:t>
            </a:r>
            <a:r>
              <a:rPr lang="zh-CN" altLang="en-US" dirty="0" smtClean="0"/>
              <a:t>；然后讨论每个成员函数的实现</a:t>
            </a:r>
            <a:endParaRPr lang="en-US" altLang="zh-CN" dirty="0" smtClean="0"/>
          </a:p>
          <a:p>
            <a:r>
              <a:rPr lang="zh-CN" altLang="en-US" dirty="0" smtClean="0"/>
              <a:t>比如线性表，可能顺序存储，可能链式存储，但对外操作接口相同。仍以通讯录为例。</a:t>
            </a:r>
            <a:endParaRPr lang="en-US" altLang="zh-CN" dirty="0" smtClean="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选择了数据结构，则需要编程实现：先给出定义，就是</a:t>
            </a:r>
            <a:r>
              <a:rPr lang="en-US" altLang="zh-CN" dirty="0" smtClean="0"/>
              <a:t>ADT</a:t>
            </a:r>
            <a:r>
              <a:rPr lang="zh-CN" altLang="en-US" dirty="0" smtClean="0"/>
              <a:t>；然后讨论每个成员函数的实现</a:t>
            </a:r>
            <a:endParaRPr lang="en-US" altLang="zh-CN" dirty="0" smtClean="0"/>
          </a:p>
          <a:p>
            <a:r>
              <a:rPr lang="zh-CN" altLang="en-US" dirty="0" smtClean="0"/>
              <a:t>比如线性表，可能顺序存储，可能链式存储，但对外操作接口相同。仍以通讯录为例。</a:t>
            </a:r>
            <a:endParaRPr lang="en-US" altLang="zh-CN" dirty="0" smtClean="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因为数据类型已经考虑了如何存储：</a:t>
            </a:r>
            <a:r>
              <a:rPr lang="en-US" altLang="zh-CN" dirty="0" smtClean="0"/>
              <a:t>16</a:t>
            </a:r>
            <a:r>
              <a:rPr lang="zh-CN" altLang="en-US" dirty="0" smtClean="0"/>
              <a:t>位二进制</a:t>
            </a:r>
            <a:endParaRPr lang="zh-CN" altLang="en-US" dirty="0"/>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与数据结构的区别：不考虑存储结构，只考虑有哪些运算但不考虑算法。</a:t>
            </a:r>
            <a:endParaRPr lang="en-US" altLang="zh-CN" dirty="0" smtClean="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40</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以</a:t>
            </a:r>
            <a:r>
              <a:rPr lang="en-US" altLang="zh-CN" dirty="0" smtClean="0"/>
              <a:t>ARM</a:t>
            </a:r>
            <a:r>
              <a:rPr lang="zh-CN" altLang="en-US" dirty="0" smtClean="0"/>
              <a:t>为例，最接近应用</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41</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ADT</a:t>
            </a:r>
            <a:r>
              <a:rPr lang="zh-CN" altLang="en-US" dirty="0" smtClean="0"/>
              <a:t>是数据结构的外在定义，而数据结构则要考虑在计算机内部的实现。</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这里有面向对象的思想，需要知道</a:t>
            </a:r>
            <a:r>
              <a:rPr lang="en-US" altLang="zh-CN" dirty="0" smtClean="0"/>
              <a:t>C++</a:t>
            </a:r>
            <a:r>
              <a:rPr lang="zh-CN" altLang="en-US" dirty="0" smtClean="0"/>
              <a:t>后再回顾</a:t>
            </a: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后续章节都是按本页数据模型</a:t>
            </a:r>
            <a:r>
              <a:rPr lang="zh-CN" altLang="en-US" dirty="0" smtClean="0">
                <a:sym typeface="Symbol"/>
              </a:rPr>
              <a:t></a:t>
            </a:r>
            <a:r>
              <a:rPr lang="en-US" altLang="zh-CN" dirty="0" smtClean="0">
                <a:sym typeface="Symbol"/>
              </a:rPr>
              <a:t>ADT</a:t>
            </a:r>
            <a:r>
              <a:rPr lang="zh-CN" altLang="en-US" dirty="0" smtClean="0">
                <a:sym typeface="Symbol"/>
              </a:rPr>
              <a:t>数据结构的</a:t>
            </a:r>
            <a:r>
              <a:rPr lang="zh-CN" altLang="en-US" dirty="0" smtClean="0"/>
              <a:t>顺序进行。</a:t>
            </a:r>
            <a:endParaRPr lang="zh-CN" altLang="en-US" dirty="0"/>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43</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反映了数据结构的逻辑关系和操作，大不涉及具体实现，因此无存储结构，基本操作只有函数名，而无函数体</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每行是一个数据元素，包含几个数据项</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只有</a:t>
            </a:r>
            <a:r>
              <a:rPr lang="en-US" altLang="zh-CN" dirty="0" err="1" smtClean="0"/>
              <a:t>ai</a:t>
            </a:r>
            <a:r>
              <a:rPr lang="zh-CN" altLang="en-US" dirty="0" smtClean="0"/>
              <a:t>与</a:t>
            </a:r>
            <a:r>
              <a:rPr lang="en-US" altLang="zh-CN" dirty="0" smtClean="0"/>
              <a:t>ai+1</a:t>
            </a:r>
            <a:r>
              <a:rPr lang="zh-CN" altLang="en-US" dirty="0" smtClean="0"/>
              <a:t>有关系，一对一关系。无存储结构，无操作的具体实现</a:t>
            </a:r>
            <a:endParaRPr lang="en-US" altLang="zh-CN" dirty="0" smtClean="0"/>
          </a:p>
          <a:p>
            <a:r>
              <a:rPr lang="zh-CN" altLang="en-US" dirty="0" smtClean="0"/>
              <a:t>研究</a:t>
            </a:r>
            <a:r>
              <a:rPr lang="en-US" altLang="zh-CN" dirty="0" smtClean="0"/>
              <a:t>ADT</a:t>
            </a:r>
            <a:r>
              <a:rPr lang="zh-CN" altLang="en-US" dirty="0" smtClean="0"/>
              <a:t>的意义：针对实际问题，进行数据抽象，先确定数据对象、数据关系、操作由哪些。然后再讨论存储结构和操作实现</a:t>
            </a:r>
            <a:r>
              <a:rPr lang="en-US" altLang="zh-CN" dirty="0" smtClean="0"/>
              <a:t>——</a:t>
            </a:r>
            <a:r>
              <a:rPr lang="zh-CN" altLang="en-US" dirty="0" smtClean="0"/>
              <a:t>数据结构。后面也是这样做的</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49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算法的指令未必针对某种语言，某种目标机。算法和程序的指令含义不同</a:t>
            </a:r>
            <a:endParaRPr lang="en-US" altLang="zh-CN" dirty="0" smtClean="0"/>
          </a:p>
          <a:p>
            <a:r>
              <a:rPr lang="zh-CN" altLang="en-US" dirty="0" smtClean="0"/>
              <a:t>有了算法，很容易写出程序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如何对待教材、参考书</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a:t>
            </a:fld>
            <a:endParaRPr lang="zh-CN" altLang="en-US"/>
          </a:p>
        </p:txBody>
      </p:sp>
    </p:spTree>
    <p:extLst>
      <p:ext uri="{BB962C8B-B14F-4D97-AF65-F5344CB8AC3E}">
        <p14:creationId xmlns:p14="http://schemas.microsoft.com/office/powerpoint/2010/main" val="3050264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关于确定性我有不同意见</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对写出的算法进行评价</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在正确性的前提下，算法好坏的定量评价标准</a:t>
            </a:r>
            <a:endParaRPr lang="en-US" altLang="zh-CN" sz="1200" dirty="0" smtClean="0">
              <a:solidFill>
                <a:prstClr val="black"/>
              </a:solidFill>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54</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1</a:t>
            </a:r>
            <a:r>
              <a:rPr lang="zh-CN" altLang="en-US" dirty="0" smtClean="0"/>
              <a:t>）直接说具体时间不行，因为问题有不同规模，所以时间复杂度和空间复杂度都应该是为题规模的函数；而且不用具体时间衡量。比如每步假设用</a:t>
            </a:r>
            <a:r>
              <a:rPr lang="en-US" altLang="zh-CN" dirty="0" smtClean="0"/>
              <a:t>1</a:t>
            </a:r>
            <a:r>
              <a:rPr lang="zh-CN" altLang="en-US" dirty="0" smtClean="0"/>
              <a:t>个单位时间</a:t>
            </a:r>
            <a:endParaRPr lang="en-US" altLang="zh-CN" dirty="0" smtClean="0"/>
          </a:p>
          <a:p>
            <a:r>
              <a:rPr lang="zh-CN" altLang="en-US" dirty="0" smtClean="0"/>
              <a:t>（</a:t>
            </a:r>
            <a:r>
              <a:rPr lang="en-US" altLang="zh-CN" dirty="0" smtClean="0"/>
              <a:t>2</a:t>
            </a:r>
            <a:r>
              <a:rPr lang="zh-CN" altLang="en-US" dirty="0" smtClean="0"/>
              <a:t>）但写出具体函数也有问题，比如</a:t>
            </a:r>
            <a:r>
              <a:rPr lang="en-US" altLang="zh-CN" dirty="0" smtClean="0"/>
              <a:t>2n+100</a:t>
            </a:r>
            <a:r>
              <a:rPr lang="zh-CN" altLang="en-US" dirty="0" smtClean="0"/>
              <a:t>与</a:t>
            </a:r>
            <a:r>
              <a:rPr lang="en-US" altLang="zh-CN" dirty="0" smtClean="0"/>
              <a:t>3n+1</a:t>
            </a:r>
            <a:r>
              <a:rPr lang="zh-CN" altLang="en-US" dirty="0" smtClean="0"/>
              <a:t>，在</a:t>
            </a:r>
            <a:r>
              <a:rPr lang="en-US" altLang="zh-CN" dirty="0" smtClean="0"/>
              <a:t>n</a:t>
            </a:r>
            <a:r>
              <a:rPr lang="zh-CN" altLang="en-US" dirty="0" smtClean="0"/>
              <a:t>不同取值下，分别好。所以干脆去掉系数（包括常数项系数）。可见是一种近似表示。</a:t>
            </a:r>
            <a:endParaRPr lang="en-US" altLang="zh-CN" dirty="0" smtClean="0"/>
          </a:p>
          <a:p>
            <a:r>
              <a:rPr lang="zh-CN" altLang="en-US" dirty="0" smtClean="0"/>
              <a:t>主要是大的方面的比较，比如</a:t>
            </a:r>
            <a:r>
              <a:rPr lang="en-US" altLang="zh-CN" dirty="0" smtClean="0"/>
              <a:t>n</a:t>
            </a:r>
            <a:r>
              <a:rPr lang="zh-CN" altLang="en-US" dirty="0" smtClean="0"/>
              <a:t>与</a:t>
            </a:r>
            <a:r>
              <a:rPr lang="en-US" altLang="zh-CN" dirty="0" smtClean="0"/>
              <a:t>n</a:t>
            </a:r>
            <a:r>
              <a:rPr lang="en-US" altLang="zh-CN" baseline="30000" dirty="0" smtClean="0"/>
              <a:t>2</a:t>
            </a:r>
            <a:r>
              <a:rPr lang="zh-CN" altLang="en-US" dirty="0" smtClean="0"/>
              <a:t>，主要是讨论随</a:t>
            </a:r>
            <a:r>
              <a:rPr lang="en-US" altLang="zh-CN" dirty="0" smtClean="0"/>
              <a:t>n</a:t>
            </a:r>
            <a:r>
              <a:rPr lang="zh-CN" altLang="en-US" dirty="0" smtClean="0"/>
              <a:t>增加，复杂度正常的快慢，而不是绝对比大小。</a:t>
            </a:r>
            <a:endParaRPr lang="en-US" altLang="zh-CN" dirty="0" smtClean="0"/>
          </a:p>
          <a:p>
            <a:r>
              <a:rPr lang="zh-CN" altLang="en-US" dirty="0" smtClean="0"/>
              <a:t>（</a:t>
            </a:r>
            <a:r>
              <a:rPr lang="en-US" altLang="zh-CN" dirty="0" smtClean="0"/>
              <a:t>3</a:t>
            </a:r>
            <a:r>
              <a:rPr lang="zh-CN" altLang="en-US" dirty="0" smtClean="0"/>
              <a:t>）只有在两个算法比如都是</a:t>
            </a:r>
            <a:r>
              <a:rPr lang="en-US" altLang="zh-CN" dirty="0" smtClean="0"/>
              <a:t>O(n)</a:t>
            </a:r>
            <a:r>
              <a:rPr lang="zh-CN" altLang="en-US" dirty="0" smtClean="0"/>
              <a:t>，再考虑系数的大小。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00E30F-263D-4B22-AC12-68B212D02C2F}" type="slidenum">
              <a:rPr lang="en-US" altLang="zh-CN"/>
              <a:pPr/>
              <a:t>58</a:t>
            </a:fld>
            <a:endParaRPr lang="en-US" altLang="zh-CN"/>
          </a:p>
        </p:txBody>
      </p:sp>
      <p:sp>
        <p:nvSpPr>
          <p:cNvPr id="227330" name="Rectangle 2"/>
          <p:cNvSpPr>
            <a:spLocks noGrp="1" noRot="1" noChangeAspect="1"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a:t>
            </a:r>
            <a:r>
              <a:rPr lang="en-US" altLang="zh-CN" dirty="0" smtClean="0"/>
              <a:t>1</a:t>
            </a:r>
            <a:r>
              <a:rPr lang="zh-CN" altLang="en-US" dirty="0" smtClean="0"/>
              <a:t>）直接说具体时间不行，因为问题有不同规模，所以时间复杂度和空间复杂度都应该是为题规模的函数；而且不用具体时间衡量。比如每步假设用</a:t>
            </a:r>
            <a:r>
              <a:rPr lang="en-US" altLang="zh-CN" dirty="0" smtClean="0"/>
              <a:t>1</a:t>
            </a:r>
            <a:r>
              <a:rPr lang="zh-CN" altLang="en-US" dirty="0" smtClean="0"/>
              <a:t>个单位时间</a:t>
            </a:r>
            <a:endParaRPr lang="en-US" altLang="zh-CN" dirty="0" smtClean="0"/>
          </a:p>
          <a:p>
            <a:r>
              <a:rPr lang="zh-CN" altLang="en-US" dirty="0" smtClean="0"/>
              <a:t>（</a:t>
            </a:r>
            <a:r>
              <a:rPr lang="en-US" altLang="zh-CN" dirty="0" smtClean="0"/>
              <a:t>2</a:t>
            </a:r>
            <a:r>
              <a:rPr lang="zh-CN" altLang="en-US" dirty="0" smtClean="0"/>
              <a:t>）但写出具体函数也有问题，比如</a:t>
            </a:r>
            <a:r>
              <a:rPr lang="en-US" altLang="zh-CN" dirty="0" smtClean="0"/>
              <a:t>2n+100</a:t>
            </a:r>
            <a:r>
              <a:rPr lang="zh-CN" altLang="en-US" dirty="0" smtClean="0"/>
              <a:t>与</a:t>
            </a:r>
            <a:r>
              <a:rPr lang="en-US" altLang="zh-CN" dirty="0" smtClean="0"/>
              <a:t>3n+1</a:t>
            </a:r>
            <a:r>
              <a:rPr lang="zh-CN" altLang="en-US" dirty="0" smtClean="0"/>
              <a:t>，在</a:t>
            </a:r>
            <a:r>
              <a:rPr lang="en-US" altLang="zh-CN" dirty="0" smtClean="0"/>
              <a:t>n</a:t>
            </a:r>
            <a:r>
              <a:rPr lang="zh-CN" altLang="en-US" dirty="0" smtClean="0"/>
              <a:t>不同取值下，分别好。所以干脆去掉系数（包括常数项系数）。可见是一种近似表示。</a:t>
            </a:r>
            <a:endParaRPr lang="en-US" altLang="zh-CN" dirty="0" smtClean="0"/>
          </a:p>
          <a:p>
            <a:r>
              <a:rPr lang="zh-CN" altLang="en-US" dirty="0" smtClean="0"/>
              <a:t>主要是大的方面的比较，比如</a:t>
            </a:r>
            <a:r>
              <a:rPr lang="en-US" altLang="zh-CN" dirty="0" smtClean="0"/>
              <a:t>n</a:t>
            </a:r>
            <a:r>
              <a:rPr lang="zh-CN" altLang="en-US" dirty="0" smtClean="0"/>
              <a:t>与</a:t>
            </a:r>
            <a:r>
              <a:rPr lang="en-US" altLang="zh-CN" dirty="0" smtClean="0"/>
              <a:t>n</a:t>
            </a:r>
            <a:r>
              <a:rPr lang="en-US" altLang="zh-CN" baseline="30000" dirty="0" smtClean="0"/>
              <a:t>2</a:t>
            </a:r>
            <a:r>
              <a:rPr lang="zh-CN" altLang="en-US" dirty="0" smtClean="0"/>
              <a:t>，主要是讨论随</a:t>
            </a:r>
            <a:r>
              <a:rPr lang="en-US" altLang="zh-CN" dirty="0" smtClean="0"/>
              <a:t>n</a:t>
            </a:r>
            <a:r>
              <a:rPr lang="zh-CN" altLang="en-US" dirty="0" smtClean="0"/>
              <a:t>增加，复杂度正常的快慢，而不是绝对比大小。</a:t>
            </a:r>
            <a:endParaRPr lang="en-US" altLang="zh-CN" dirty="0" smtClean="0"/>
          </a:p>
          <a:p>
            <a:r>
              <a:rPr lang="zh-CN" altLang="en-US" dirty="0" smtClean="0"/>
              <a:t>（</a:t>
            </a:r>
            <a:r>
              <a:rPr lang="en-US" altLang="zh-CN" dirty="0" smtClean="0"/>
              <a:t>3</a:t>
            </a:r>
            <a:r>
              <a:rPr lang="zh-CN" altLang="en-US" dirty="0" smtClean="0"/>
              <a:t>）只有在两个算法比如都是</a:t>
            </a:r>
            <a:r>
              <a:rPr lang="en-US" altLang="zh-CN" dirty="0" smtClean="0"/>
              <a:t>O(n)</a:t>
            </a:r>
            <a:r>
              <a:rPr lang="zh-CN" altLang="en-US" dirty="0" smtClean="0"/>
              <a:t>，再考虑系数的大小。</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59</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这就是“渐进”的意义。一旦算法达到指数复杂度，就不可行了</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重点是</a:t>
            </a:r>
            <a:r>
              <a:rPr lang="en-US" altLang="zh-CN" dirty="0" smtClean="0"/>
              <a:t>1.1</a:t>
            </a:r>
            <a:r>
              <a:rPr lang="zh-CN" altLang="en-US" dirty="0" smtClean="0"/>
              <a:t>、</a:t>
            </a:r>
            <a:r>
              <a:rPr lang="en-US" altLang="zh-CN" dirty="0" smtClean="0"/>
              <a:t>1.4</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10</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baseline="0" dirty="0" smtClean="0"/>
              <a:t>只要求</a:t>
            </a:r>
            <a:r>
              <a:rPr lang="zh-CN" altLang="en-US" sz="1200" dirty="0" smtClean="0">
                <a:solidFill>
                  <a:srgbClr val="FF0000"/>
                </a:solidFill>
                <a:latin typeface="黑体" panose="02010609060101010101" pitchFamily="49" charset="-122"/>
                <a:ea typeface="黑体" panose="02010609060101010101" pitchFamily="49" charset="-122"/>
              </a:rPr>
              <a:t>大</a:t>
            </a:r>
            <a:r>
              <a:rPr lang="en-US" altLang="zh-CN" sz="1200" i="1" dirty="0" smtClean="0">
                <a:solidFill>
                  <a:srgbClr val="FF0000"/>
                </a:solidFill>
                <a:latin typeface="黑体" panose="02010609060101010101" pitchFamily="49" charset="-122"/>
                <a:ea typeface="黑体" panose="02010609060101010101" pitchFamily="49" charset="-122"/>
              </a:rPr>
              <a:t>O </a:t>
            </a:r>
            <a:r>
              <a:rPr lang="zh-CN" altLang="en-US" sz="1200" dirty="0" smtClean="0">
                <a:solidFill>
                  <a:srgbClr val="FF0000"/>
                </a:solidFill>
                <a:latin typeface="黑体" panose="02010609060101010101" pitchFamily="49" charset="-122"/>
                <a:ea typeface="黑体" panose="02010609060101010101" pitchFamily="49" charset="-122"/>
              </a:rPr>
              <a:t>表示法</a:t>
            </a:r>
            <a:endParaRPr lang="en-US" altLang="zh-CN" sz="1200" dirty="0" smtClean="0">
              <a:solidFill>
                <a:srgbClr val="FF0000"/>
              </a:solidFill>
              <a:latin typeface="黑体" panose="02010609060101010101" pitchFamily="49" charset="-122"/>
              <a:ea typeface="黑体" panose="02010609060101010101" pitchFamily="49" charset="-122"/>
            </a:endParaRPr>
          </a:p>
          <a:p>
            <a:r>
              <a:rPr lang="el-GR" altLang="zh-CN" sz="1200" dirty="0" smtClean="0">
                <a:latin typeface="黑体" panose="02010609060101010101" pitchFamily="49" charset="-122"/>
                <a:ea typeface="黑体" panose="02010609060101010101" pitchFamily="49" charset="-122"/>
              </a:rPr>
              <a:t>Θ</a:t>
            </a:r>
            <a:r>
              <a:rPr lang="zh-CN" altLang="en-US" sz="1200" dirty="0" smtClean="0">
                <a:latin typeface="黑体" panose="02010609060101010101" pitchFamily="49" charset="-122"/>
                <a:ea typeface="黑体" panose="02010609060101010101" pitchFamily="49" charset="-122"/>
              </a:rPr>
              <a:t>、</a:t>
            </a:r>
            <a:r>
              <a:rPr lang="el-GR" sz="1200" b="0" i="0" kern="1200" dirty="0" smtClean="0">
                <a:solidFill>
                  <a:schemeClr val="tx1"/>
                </a:solidFill>
                <a:latin typeface="+mn-lt"/>
                <a:ea typeface="+mn-ea"/>
                <a:cs typeface="+mn-cs"/>
              </a:rPr>
              <a:t>θ</a:t>
            </a:r>
            <a:r>
              <a:rPr lang="zh-CN" altLang="en-US" sz="1200" b="0"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theta</a:t>
            </a:r>
          </a:p>
          <a:p>
            <a:r>
              <a:rPr lang="el-GR" altLang="zh-CN" sz="1200" i="1" dirty="0" smtClean="0">
                <a:latin typeface="黑体" panose="02010609060101010101" pitchFamily="49" charset="-122"/>
                <a:ea typeface="黑体" panose="02010609060101010101" pitchFamily="49" charset="-122"/>
              </a:rPr>
              <a:t>Ω</a:t>
            </a:r>
            <a:r>
              <a:rPr lang="zh-CN" altLang="en-US" sz="1200" i="1" dirty="0" smtClean="0">
                <a:latin typeface="黑体" panose="02010609060101010101" pitchFamily="49" charset="-122"/>
                <a:ea typeface="黑体" panose="02010609060101010101" pitchFamily="49" charset="-122"/>
              </a:rPr>
              <a:t>、</a:t>
            </a:r>
            <a:r>
              <a:rPr lang="el-GR" altLang="zh-CN" sz="1200" i="1" dirty="0" smtClean="0">
                <a:latin typeface="黑体" panose="02010609060101010101" pitchFamily="49" charset="-122"/>
                <a:ea typeface="黑体" panose="02010609060101010101" pitchFamily="49" charset="-122"/>
              </a:rPr>
              <a:t>ω</a:t>
            </a:r>
            <a:r>
              <a:rPr lang="zh-CN" altLang="en-US" sz="1200" i="1" dirty="0" smtClean="0">
                <a:latin typeface="黑体" panose="02010609060101010101" pitchFamily="49" charset="-122"/>
                <a:ea typeface="黑体" panose="02010609060101010101" pitchFamily="49" charset="-122"/>
              </a:rPr>
              <a:t>：</a:t>
            </a:r>
            <a:r>
              <a:rPr lang="en-US" sz="1200" b="0" i="0" kern="1200" dirty="0" smtClean="0">
                <a:solidFill>
                  <a:schemeClr val="tx1"/>
                </a:solidFill>
                <a:latin typeface="+mn-lt"/>
                <a:ea typeface="+mn-ea"/>
                <a:cs typeface="+mn-cs"/>
              </a:rPr>
              <a:t>omega</a:t>
            </a:r>
            <a:endParaRPr lang="zh-CN" altLang="en-US" baseline="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是刚才得到的，写成大</a:t>
            </a:r>
            <a:r>
              <a:rPr lang="en-US" altLang="zh-CN" sz="1200" dirty="0" smtClean="0">
                <a:latin typeface="Times New Roman" pitchFamily="18" charset="0"/>
                <a:ea typeface="黑体" panose="02010609060101010101" pitchFamily="49" charset="-122"/>
                <a:cs typeface="Times New Roman" pitchFamily="18" charset="0"/>
              </a:rPr>
              <a:t>O</a:t>
            </a:r>
            <a:r>
              <a:rPr lang="zh-CN" altLang="en-US" sz="1200" dirty="0" smtClean="0">
                <a:latin typeface="Times New Roman" pitchFamily="18" charset="0"/>
                <a:ea typeface="黑体" panose="02010609060101010101" pitchFamily="49" charset="-122"/>
                <a:cs typeface="Times New Roman" pitchFamily="18" charset="0"/>
              </a:rPr>
              <a:t>时，要确定</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a:t>
            </a:r>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如果无穷，则</a:t>
            </a:r>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来的比</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大。</a:t>
            </a:r>
            <a:endParaRPr lang="en-US" altLang="zh-CN" sz="1200" dirty="0" smtClean="0">
              <a:latin typeface="Times New Roman" pitchFamily="18" charset="0"/>
              <a:ea typeface="黑体" panose="02010609060101010101" pitchFamily="49" charset="-122"/>
              <a:cs typeface="Times New Roman" pitchFamily="18" charset="0"/>
            </a:endParaRPr>
          </a:p>
          <a:p>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不是无穷，则是</a:t>
            </a:r>
            <a:r>
              <a:rPr lang="en-US" altLang="zh-CN" sz="1200" dirty="0" smtClean="0">
                <a:latin typeface="Times New Roman" pitchFamily="18" charset="0"/>
                <a:ea typeface="黑体" panose="02010609060101010101" pitchFamily="49" charset="-122"/>
                <a:cs typeface="Times New Roman" pitchFamily="18" charset="0"/>
              </a:rPr>
              <a:t>0</a:t>
            </a:r>
            <a:r>
              <a:rPr lang="zh-CN" altLang="en-US" sz="1200" dirty="0" smtClean="0">
                <a:latin typeface="Times New Roman" pitchFamily="18" charset="0"/>
                <a:ea typeface="黑体" panose="02010609060101010101" pitchFamily="49" charset="-122"/>
                <a:cs typeface="Times New Roman" pitchFamily="18" charset="0"/>
              </a:rPr>
              <a:t>或常数</a:t>
            </a:r>
            <a:r>
              <a:rPr lang="en-US" altLang="zh-CN" sz="1200" dirty="0" smtClean="0">
                <a:latin typeface="Times New Roman" pitchFamily="18" charset="0"/>
                <a:ea typeface="黑体" panose="02010609060101010101" pitchFamily="49" charset="-122"/>
                <a:cs typeface="Times New Roman" pitchFamily="18" charset="0"/>
              </a:rPr>
              <a:t>c</a:t>
            </a:r>
            <a:r>
              <a:rPr lang="zh-CN" altLang="en-US" sz="1200" dirty="0" smtClean="0">
                <a:latin typeface="Times New Roman" pitchFamily="18" charset="0"/>
                <a:ea typeface="黑体" panose="02010609060101010101" pitchFamily="49" charset="-122"/>
                <a:cs typeface="Times New Roman" pitchFamily="18" charset="0"/>
              </a:rPr>
              <a:t>，是</a:t>
            </a:r>
            <a:r>
              <a:rPr lang="en-US" altLang="zh-CN" sz="1200" dirty="0" smtClean="0">
                <a:latin typeface="Times New Roman" pitchFamily="18" charset="0"/>
                <a:ea typeface="黑体" panose="02010609060101010101" pitchFamily="49" charset="-122"/>
                <a:cs typeface="Times New Roman" pitchFamily="18" charset="0"/>
              </a:rPr>
              <a:t>0</a:t>
            </a:r>
            <a:r>
              <a:rPr lang="zh-CN" altLang="en-US" sz="1200" dirty="0" smtClean="0">
                <a:latin typeface="Times New Roman" pitchFamily="18" charset="0"/>
                <a:ea typeface="黑体" panose="02010609060101010101" pitchFamily="49" charset="-122"/>
                <a:cs typeface="Times New Roman" pitchFamily="18" charset="0"/>
              </a:rPr>
              <a:t>，则</a:t>
            </a:r>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是</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低阶无穷小，是</a:t>
            </a:r>
            <a:r>
              <a:rPr lang="en-US" altLang="zh-CN" sz="1200" dirty="0" smtClean="0">
                <a:latin typeface="Times New Roman" pitchFamily="18" charset="0"/>
                <a:ea typeface="黑体" panose="02010609060101010101" pitchFamily="49" charset="-122"/>
                <a:cs typeface="Times New Roman" pitchFamily="18" charset="0"/>
              </a:rPr>
              <a:t>c</a:t>
            </a:r>
            <a:r>
              <a:rPr lang="zh-CN" altLang="en-US" sz="1200" dirty="0" smtClean="0">
                <a:latin typeface="Times New Roman" pitchFamily="18" charset="0"/>
                <a:ea typeface="黑体" panose="02010609060101010101" pitchFamily="49" charset="-122"/>
                <a:cs typeface="Times New Roman" pitchFamily="18" charset="0"/>
              </a:rPr>
              <a:t>则同阶无穷小。因此大</a:t>
            </a:r>
            <a:r>
              <a:rPr lang="en-US" altLang="zh-CN" sz="1200" dirty="0" smtClean="0">
                <a:latin typeface="Times New Roman" pitchFamily="18" charset="0"/>
                <a:ea typeface="黑体" panose="02010609060101010101" pitchFamily="49" charset="-122"/>
                <a:cs typeface="Times New Roman" pitchFamily="18" charset="0"/>
              </a:rPr>
              <a:t>O</a:t>
            </a:r>
            <a:r>
              <a:rPr lang="zh-CN" altLang="en-US" sz="1200" dirty="0" smtClean="0">
                <a:latin typeface="Times New Roman" pitchFamily="18" charset="0"/>
                <a:ea typeface="黑体" panose="02010609060101010101" pitchFamily="49" charset="-122"/>
                <a:cs typeface="Times New Roman" pitchFamily="18" charset="0"/>
              </a:rPr>
              <a:t>表示是上限表示，即</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是</a:t>
            </a:r>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上限。</a:t>
            </a:r>
            <a:endParaRPr lang="en-US" altLang="zh-CN" sz="1200" dirty="0" smtClean="0">
              <a:latin typeface="Times New Roman" pitchFamily="18" charset="0"/>
              <a:ea typeface="黑体" panose="02010609060101010101" pitchFamily="49" charset="-122"/>
              <a:cs typeface="Times New Roman" pitchFamily="18" charset="0"/>
            </a:endParaRPr>
          </a:p>
          <a:p>
            <a:r>
              <a:rPr lang="zh-CN" altLang="en-US" sz="1200" dirty="0" smtClean="0">
                <a:latin typeface="Times New Roman" pitchFamily="18" charset="0"/>
                <a:ea typeface="黑体" panose="02010609060101010101" pitchFamily="49" charset="-122"/>
                <a:cs typeface="Times New Roman" pitchFamily="18" charset="0"/>
              </a:rPr>
              <a:t>尽管是上限，但希望</a:t>
            </a:r>
            <a:r>
              <a:rPr lang="en-US" altLang="zh-CN" sz="1200" i="1" dirty="0" smtClean="0">
                <a:latin typeface="Times New Roman" pitchFamily="18" charset="0"/>
                <a:ea typeface="黑体" panose="02010609060101010101" pitchFamily="49" charset="-122"/>
                <a:cs typeface="Times New Roman" pitchFamily="18" charset="0"/>
              </a:rPr>
              <a:t>g</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接近</a:t>
            </a:r>
            <a:r>
              <a:rPr lang="en-US" altLang="zh-CN" sz="1200" i="1" dirty="0" smtClean="0">
                <a:latin typeface="Times New Roman" pitchFamily="18" charset="0"/>
                <a:ea typeface="黑体" panose="02010609060101010101" pitchFamily="49" charset="-122"/>
                <a:cs typeface="Times New Roman" pitchFamily="18" charset="0"/>
              </a:rPr>
              <a:t>f</a:t>
            </a:r>
            <a:r>
              <a:rPr lang="en-US" altLang="zh-CN" sz="1200" dirty="0" smtClean="0">
                <a:latin typeface="Times New Roman" pitchFamily="18" charset="0"/>
                <a:ea typeface="黑体" panose="02010609060101010101" pitchFamily="49" charset="-122"/>
                <a:cs typeface="Times New Roman" pitchFamily="18" charset="0"/>
              </a:rPr>
              <a:t>(n)</a:t>
            </a:r>
            <a:r>
              <a:rPr lang="zh-CN" altLang="en-US" sz="1200" dirty="0" smtClean="0">
                <a:latin typeface="Times New Roman" pitchFamily="18" charset="0"/>
                <a:ea typeface="黑体" panose="02010609060101010101" pitchFamily="49" charset="-122"/>
                <a:cs typeface="Times New Roman" pitchFamily="18" charset="0"/>
              </a:rPr>
              <a:t>，才有意义</a:t>
            </a:r>
            <a:endParaRPr lang="en-US" altLang="zh-CN" sz="1200" dirty="0" smtClean="0">
              <a:latin typeface="Times New Roman" pitchFamily="18" charset="0"/>
              <a:ea typeface="黑体" panose="02010609060101010101" pitchFamily="49" charset="-122"/>
              <a:cs typeface="Times New Roman" pitchFamily="18" charset="0"/>
            </a:endParaRPr>
          </a:p>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但注意：</a:t>
            </a:r>
            <a:r>
              <a:rPr kumimoji="0" lang="en-US" altLang="zh-CN" b="0" i="0" u="none" strike="noStrike" kern="0" cap="none" spc="0" normalizeH="0" baseline="0" noProof="0" dirty="0" smtClean="0">
                <a:ln>
                  <a:noFill/>
                </a:ln>
                <a:solidFill>
                  <a:sysClr val="windowText" lastClr="000000"/>
                </a:solidFill>
                <a:effectLst/>
                <a:uLnTx/>
                <a:uFillTx/>
              </a:rPr>
              <a:t>4n/n</a:t>
            </a:r>
            <a:r>
              <a:rPr kumimoji="0" lang="en-US" altLang="zh-CN" b="0" i="0" u="none" strike="noStrike" kern="0" cap="none" spc="0" normalizeH="0" baseline="30000" noProof="0" dirty="0" smtClean="0">
                <a:ln>
                  <a:noFill/>
                </a:ln>
                <a:solidFill>
                  <a:sysClr val="windowText" lastClr="000000"/>
                </a:solidFill>
                <a:effectLst/>
                <a:uLnTx/>
                <a:uFillTx/>
              </a:rPr>
              <a:t>2</a:t>
            </a:r>
            <a:r>
              <a:rPr kumimoji="0" lang="zh-CN" altLang="en-US" b="0" i="0" u="none" strike="noStrike" kern="0" cap="none" spc="0" normalizeH="0" baseline="0" noProof="0" dirty="0" smtClean="0">
                <a:ln>
                  <a:noFill/>
                </a:ln>
                <a:solidFill>
                  <a:sysClr val="windowText" lastClr="000000"/>
                </a:solidFill>
                <a:effectLst/>
                <a:uLnTx/>
                <a:uFillTx/>
              </a:rPr>
              <a:t>也不是无穷，不能写成</a:t>
            </a:r>
            <a:r>
              <a:rPr kumimoji="0" lang="en-US" altLang="zh-CN" b="0" i="1" u="none" strike="noStrike" kern="0" cap="none" spc="0" normalizeH="0" baseline="0" noProof="0" dirty="0" smtClean="0">
                <a:ln>
                  <a:noFill/>
                </a:ln>
                <a:solidFill>
                  <a:srgbClr val="FF0000"/>
                </a:solidFill>
                <a:effectLst/>
                <a:uLnTx/>
                <a:uFillTx/>
              </a:rPr>
              <a:t>O</a:t>
            </a:r>
            <a:r>
              <a:rPr kumimoji="0" lang="en-US" altLang="zh-CN" b="0" i="0" u="none" strike="noStrike" kern="0" cap="none" spc="0" normalizeH="0" baseline="0" noProof="0" dirty="0" smtClean="0">
                <a:ln>
                  <a:noFill/>
                </a:ln>
                <a:solidFill>
                  <a:srgbClr val="FF0000"/>
                </a:solidFill>
                <a:effectLst/>
                <a:uLnTx/>
                <a:uFillTx/>
              </a:rPr>
              <a:t>(n</a:t>
            </a:r>
            <a:r>
              <a:rPr kumimoji="0" lang="en-US" altLang="zh-CN" b="0" i="0" u="none" strike="noStrike" kern="0" cap="none" spc="0" normalizeH="0" baseline="30000" noProof="0" dirty="0" smtClean="0">
                <a:ln>
                  <a:noFill/>
                </a:ln>
                <a:solidFill>
                  <a:sysClr val="windowText" lastClr="000000"/>
                </a:solidFill>
                <a:effectLst/>
                <a:uLnTx/>
                <a:uFillTx/>
              </a:rPr>
              <a:t>2</a:t>
            </a:r>
            <a:r>
              <a:rPr kumimoji="0" lang="en-US" altLang="zh-CN" b="0" i="0" u="none" strike="noStrike" kern="0" cap="none" spc="0" normalizeH="0" baseline="0" noProof="0" dirty="0" smtClean="0">
                <a:ln>
                  <a:noFill/>
                </a:ln>
                <a:solidFill>
                  <a:srgbClr val="FF0000"/>
                </a:solidFill>
                <a:effectLst/>
                <a:uLnTx/>
                <a:uFillTx/>
              </a:rPr>
              <a:t>)</a:t>
            </a:r>
            <a:r>
              <a:rPr kumimoji="0" lang="zh-CN" altLang="en-US" b="0" i="0" u="none" strike="noStrike" kern="0" cap="none" spc="0" normalizeH="0" baseline="0" noProof="0" dirty="0" smtClean="0">
                <a:ln>
                  <a:noFill/>
                </a:ln>
                <a:solidFill>
                  <a:srgbClr val="FF0000"/>
                </a:solidFill>
                <a:effectLst/>
                <a:uLnTx/>
                <a:uFillTx/>
              </a:rPr>
              <a:t>，应该写最接近的。</a:t>
            </a:r>
            <a:endParaRPr kumimoji="0" lang="en-US" altLang="zh-CN" b="0" i="0" u="none" strike="noStrike" kern="0" cap="none" spc="0" normalizeH="0" baseline="0" noProof="0" dirty="0" smtClean="0">
              <a:ln>
                <a:noFill/>
              </a:ln>
              <a:solidFill>
                <a:srgbClr val="FF0000"/>
              </a:solidFill>
              <a:effectLst/>
              <a:uLnTx/>
              <a:uFillTx/>
            </a:endParaRPr>
          </a:p>
          <a:p>
            <a:r>
              <a:rPr kumimoji="0" lang="zh-CN" altLang="en-US" b="0" i="0" u="none" strike="noStrike" kern="0" cap="none" spc="0" normalizeH="0" baseline="0" noProof="0" dirty="0" smtClean="0">
                <a:ln>
                  <a:noFill/>
                </a:ln>
                <a:solidFill>
                  <a:srgbClr val="FF0000"/>
                </a:solidFill>
                <a:effectLst/>
                <a:uLnTx/>
                <a:uFillTx/>
              </a:rPr>
              <a:t>由此可见，前面做些近似估计只会改变</a:t>
            </a:r>
            <a:r>
              <a:rPr kumimoji="0" lang="en-US" altLang="zh-CN" b="0" i="0" u="none" strike="noStrike" kern="0" cap="none" spc="0" normalizeH="0" baseline="0" noProof="0" dirty="0" smtClean="0">
                <a:ln>
                  <a:noFill/>
                </a:ln>
                <a:solidFill>
                  <a:srgbClr val="FF0000"/>
                </a:solidFill>
                <a:effectLst/>
                <a:uLnTx/>
                <a:uFillTx/>
              </a:rPr>
              <a:t>c</a:t>
            </a:r>
            <a:r>
              <a:rPr kumimoji="0" lang="zh-CN" altLang="en-US" b="0" i="0" u="none" strike="noStrike" kern="0" cap="none" spc="0" normalizeH="0" baseline="0" noProof="0" dirty="0" smtClean="0">
                <a:ln>
                  <a:noFill/>
                </a:ln>
                <a:solidFill>
                  <a:srgbClr val="FF0000"/>
                </a:solidFill>
                <a:effectLst/>
                <a:uLnTx/>
                <a:uFillTx/>
              </a:rPr>
              <a:t>，所以没关系</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64</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65</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dirty="0" smtClean="0"/>
              <a:t>通常，可以采用简单分析方法计算程序或算法的运行时间，假设程序的每步执行时间为</a:t>
            </a:r>
            <a:r>
              <a:rPr lang="en-US" altLang="zh-CN" sz="1200" b="0" dirty="0" smtClean="0"/>
              <a:t>1</a:t>
            </a:r>
            <a:r>
              <a:rPr lang="zh-CN" altLang="en-US" sz="1200" b="0" dirty="0" smtClean="0"/>
              <a:t>。</a:t>
            </a:r>
            <a:endParaRPr lang="en-US" altLang="zh-CN" sz="1200" b="0" dirty="0" smtClean="0"/>
          </a:p>
          <a:p>
            <a:r>
              <a:rPr lang="zh-CN" altLang="en-US" sz="1200" b="0" dirty="0" smtClean="0"/>
              <a:t>用程序步来估算，比如把整个</a:t>
            </a:r>
            <a:r>
              <a:rPr lang="en-US" altLang="zh-CN" sz="1200" b="0" dirty="0" smtClean="0"/>
              <a:t>for</a:t>
            </a:r>
            <a:r>
              <a:rPr lang="zh-CN" altLang="en-US" sz="1200" b="0" dirty="0" smtClean="0"/>
              <a:t>语句的首部看成一个程序步，从</a:t>
            </a:r>
            <a:r>
              <a:rPr lang="en-US" altLang="zh-CN" sz="1200" b="0" dirty="0" smtClean="0"/>
              <a:t>0</a:t>
            </a:r>
            <a:r>
              <a:rPr lang="zh-CN" altLang="en-US" sz="1200" b="0" dirty="0" smtClean="0"/>
              <a:t>到</a:t>
            </a:r>
            <a:r>
              <a:rPr lang="en-US" altLang="zh-CN" sz="1200" b="0" dirty="0" smtClean="0"/>
              <a:t>n-2</a:t>
            </a:r>
            <a:r>
              <a:rPr lang="zh-CN" altLang="en-US" sz="1200" b="0" dirty="0" smtClean="0"/>
              <a:t>，最后还有一个判断，所以共</a:t>
            </a:r>
            <a:r>
              <a:rPr lang="en-US" altLang="zh-CN" sz="1200" b="0" dirty="0" smtClean="0"/>
              <a:t>n</a:t>
            </a:r>
            <a:r>
              <a:rPr lang="zh-CN" altLang="en-US" sz="1200" b="0" dirty="0" smtClean="0"/>
              <a:t>步；</a:t>
            </a:r>
            <a:endParaRPr lang="en-US" altLang="zh-CN" sz="1200" b="0" dirty="0" smtClean="0"/>
          </a:p>
          <a:p>
            <a:r>
              <a:rPr lang="zh-CN" altLang="en-US" sz="1200" b="0" dirty="0" smtClean="0"/>
              <a:t>内部的</a:t>
            </a:r>
            <a:r>
              <a:rPr lang="en-US" altLang="zh-CN" sz="1200" b="0" dirty="0" smtClean="0"/>
              <a:t>for</a:t>
            </a:r>
            <a:r>
              <a:rPr lang="zh-CN" altLang="en-US" sz="1200" b="0" dirty="0" smtClean="0"/>
              <a:t>语句第</a:t>
            </a:r>
            <a:r>
              <a:rPr lang="en-US" altLang="zh-CN" sz="1200" b="0" dirty="0" smtClean="0"/>
              <a:t>1</a:t>
            </a:r>
            <a:r>
              <a:rPr lang="zh-CN" altLang="en-US" sz="1200" b="0" dirty="0" smtClean="0"/>
              <a:t>次只赋值、判断，虽然不满足条件，但也是执行了一步，因此算作一步，以后</a:t>
            </a:r>
            <a:r>
              <a:rPr lang="en-US" altLang="zh-CN" sz="1200" b="0" dirty="0" smtClean="0"/>
              <a:t>…</a:t>
            </a:r>
            <a:r>
              <a:rPr lang="zh-CN" altLang="en-US" sz="1200" b="0" dirty="0" smtClean="0"/>
              <a:t>。当</a:t>
            </a:r>
            <a:r>
              <a:rPr lang="en-US" altLang="zh-CN" sz="1200" b="0" dirty="0" err="1" smtClean="0"/>
              <a:t>i</a:t>
            </a:r>
            <a:r>
              <a:rPr lang="en-US" altLang="zh-CN" sz="1200" b="0" dirty="0" smtClean="0"/>
              <a:t>=n-2</a:t>
            </a:r>
            <a:r>
              <a:rPr lang="zh-CN" altLang="en-US" sz="1200" b="0" dirty="0" smtClean="0"/>
              <a:t>时执行了</a:t>
            </a:r>
            <a:r>
              <a:rPr lang="en-US" altLang="zh-CN" sz="1200" b="0" dirty="0" smtClean="0"/>
              <a:t>n-1</a:t>
            </a:r>
            <a:r>
              <a:rPr lang="zh-CN" altLang="en-US" sz="1200" b="0" dirty="0" smtClean="0"/>
              <a:t>步。</a:t>
            </a:r>
            <a:endParaRPr lang="en-US" altLang="zh-CN" sz="1200" b="0" dirty="0" smtClean="0"/>
          </a:p>
          <a:p>
            <a:r>
              <a:rPr lang="zh-CN" altLang="en-US" sz="1200" b="0" dirty="0" smtClean="0"/>
              <a:t>虽然结果和前面不同，但如果理解渐进表示方法，则这种简化是对的</a:t>
            </a:r>
            <a:endParaRPr lang="en-US" altLang="zh-CN" sz="1200" b="0" dirty="0" smtClean="0"/>
          </a:p>
          <a:p>
            <a:endParaRPr lang="en-US" altLang="zh-CN" sz="1200" b="0" dirty="0" smtClean="0"/>
          </a:p>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68</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F394C0-77C6-4507-91F0-D4F495D2EBA0}" type="slidenum">
              <a:rPr lang="en-US" altLang="zh-CN"/>
              <a:pPr/>
              <a:t>69</a:t>
            </a:fld>
            <a:endParaRPr lang="en-US" altLang="zh-CN"/>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注意，</a:t>
            </a:r>
            <a:r>
              <a:rPr lang="en-US" altLang="zh-CN" dirty="0" smtClean="0"/>
              <a:t>1-10</a:t>
            </a:r>
            <a:r>
              <a:rPr lang="zh-CN" altLang="en-US" dirty="0" smtClean="0"/>
              <a:t>的上、下限均为</a:t>
            </a:r>
            <a:r>
              <a:rPr lang="zh-CN" altLang="zh-CN" sz="1200" b="0" dirty="0" smtClean="0"/>
              <a:t>n</a:t>
            </a:r>
            <a:r>
              <a:rPr lang="zh-CN" altLang="zh-CN" sz="1200" b="0" baseline="30000" dirty="0" smtClean="0"/>
              <a:t>3</a:t>
            </a:r>
            <a:r>
              <a:rPr lang="zh-CN" altLang="en-US" dirty="0" smtClean="0"/>
              <a:t>，原因是它们是非紧的，实际上</a:t>
            </a:r>
            <a:r>
              <a:rPr lang="zh-CN" altLang="zh-CN" sz="1200" b="0" i="1" dirty="0" smtClean="0"/>
              <a:t>T</a:t>
            </a:r>
            <a:r>
              <a:rPr lang="zh-CN" altLang="zh-CN" sz="1200" b="0" dirty="0" smtClean="0"/>
              <a:t>(n)=</a:t>
            </a:r>
            <a:r>
              <a:rPr lang="el-GR" altLang="zh-CN" sz="1200" dirty="0" smtClean="0">
                <a:solidFill>
                  <a:srgbClr val="FF0000"/>
                </a:solidFill>
                <a:latin typeface="黑体" panose="02010609060101010101" pitchFamily="49" charset="-122"/>
                <a:ea typeface="黑体" panose="02010609060101010101" pitchFamily="49" charset="-122"/>
              </a:rPr>
              <a:t>Θ</a:t>
            </a:r>
            <a:r>
              <a:rPr lang="zh-CN" altLang="zh-CN" sz="1200" b="0" dirty="0" smtClean="0"/>
              <a:t>(n</a:t>
            </a:r>
            <a:r>
              <a:rPr lang="zh-CN" altLang="zh-CN" sz="1200" b="0" baseline="30000" dirty="0" smtClean="0"/>
              <a:t>3</a:t>
            </a:r>
            <a:r>
              <a:rPr lang="zh-CN" altLang="zh-CN" sz="1200" b="0" dirty="0" smtClean="0"/>
              <a:t>)</a:t>
            </a:r>
            <a:r>
              <a:rPr lang="zh-CN" altLang="en-US" sz="1200" b="0" dirty="0" smtClean="0"/>
              <a:t>，如果改为小</a:t>
            </a:r>
            <a:r>
              <a:rPr lang="en-US" altLang="zh-CN" sz="1200" b="0" dirty="0" smtClean="0"/>
              <a:t>0</a:t>
            </a:r>
            <a:r>
              <a:rPr lang="zh-CN" altLang="en-US" sz="1200" b="0" dirty="0" smtClean="0"/>
              <a:t>、小</a:t>
            </a:r>
            <a:r>
              <a:rPr lang="el-GR" altLang="zh-CN" sz="1200" i="1" dirty="0" smtClean="0">
                <a:latin typeface="黑体" panose="02010609060101010101" pitchFamily="49" charset="-122"/>
                <a:ea typeface="黑体" panose="02010609060101010101" pitchFamily="49" charset="-122"/>
              </a:rPr>
              <a:t>ω</a:t>
            </a:r>
            <a:r>
              <a:rPr lang="zh-CN" altLang="en-US" sz="1200" b="0" dirty="0" smtClean="0"/>
              <a:t>表示，则不一样</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对数据结构概念的铺垫</a:t>
            </a:r>
            <a:r>
              <a:rPr lang="en-US" altLang="zh-CN" dirty="0" smtClean="0"/>
              <a:t>——</a:t>
            </a:r>
            <a:r>
              <a:rPr lang="zh-CN" altLang="en-US" dirty="0" smtClean="0"/>
              <a:t>有什么用？</a:t>
            </a:r>
            <a:endParaRPr lang="en-US" altLang="zh-CN" dirty="0" smtClean="0"/>
          </a:p>
          <a:p>
            <a:r>
              <a:rPr lang="zh-CN" altLang="en-US" dirty="0" smtClean="0"/>
              <a:t>其中省略了定义</a:t>
            </a:r>
            <a:r>
              <a:rPr lang="en-US" altLang="zh-CN" dirty="0" smtClean="0"/>
              <a:t>ADT</a:t>
            </a:r>
            <a:r>
              <a:rPr lang="zh-CN" altLang="en-US" dirty="0" smtClean="0"/>
              <a:t>的步骤</a:t>
            </a:r>
            <a:endParaRPr lang="en-US" altLang="zh-CN" dirty="0" smtClean="0"/>
          </a:p>
          <a:p>
            <a:r>
              <a:rPr lang="zh-CN" altLang="en-US" dirty="0" smtClean="0"/>
              <a:t>以</a:t>
            </a:r>
            <a:r>
              <a:rPr lang="zh-CN" altLang="en-US" sz="1200" dirty="0" smtClean="0">
                <a:latin typeface="+mj-ea"/>
              </a:rPr>
              <a:t>通讯录</a:t>
            </a:r>
            <a:r>
              <a:rPr lang="zh-CN" altLang="en-US" dirty="0" smtClean="0"/>
              <a:t>管理系统为例</a:t>
            </a:r>
            <a:endParaRPr lang="en-US" altLang="zh-CN" dirty="0" smtClean="0"/>
          </a:p>
          <a:p>
            <a:r>
              <a:rPr lang="zh-CN" altLang="en-US" dirty="0" smtClean="0"/>
              <a:t>数据结构选择不同，可能导致算法不同</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11</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一般讲，后面的是不可行算法</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77</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外层循环次数为</a:t>
            </a:r>
            <a:r>
              <a:rPr lang="en-US" altLang="zh-CN" dirty="0" err="1" smtClean="0"/>
              <a:t>logn</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79</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aseline="30000"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解决相同问题的两个程序本身空间基本相同，输入数据相同，不用考虑。</a:t>
            </a:r>
            <a:endParaRPr lang="en-US" altLang="zh-CN" dirty="0" smtClean="0"/>
          </a:p>
          <a:p>
            <a:r>
              <a:rPr lang="zh-CN" altLang="en-US" dirty="0" smtClean="0"/>
              <a:t>函数参数不用考虑。</a:t>
            </a:r>
            <a:endParaRPr lang="en-US" altLang="zh-CN" dirty="0" smtClean="0"/>
          </a:p>
          <a:p>
            <a:r>
              <a:rPr lang="zh-CN" altLang="en-US" dirty="0" smtClean="0"/>
              <a:t>非递归程序一般只考虑变量占用空间。</a:t>
            </a:r>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83</a:t>
            </a:fld>
            <a:endParaRPr lang="zh-CN" altLang="en-US"/>
          </a:p>
        </p:txBody>
      </p:sp>
    </p:spTree>
    <p:extLst>
      <p:ext uri="{BB962C8B-B14F-4D97-AF65-F5344CB8AC3E}">
        <p14:creationId xmlns:p14="http://schemas.microsoft.com/office/powerpoint/2010/main" val="5320583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先计算</a:t>
            </a:r>
            <a:r>
              <a:rPr lang="en-US" altLang="zh-CN" dirty="0" smtClean="0"/>
              <a:t>0</a:t>
            </a:r>
            <a:r>
              <a:rPr lang="zh-CN" altLang="en-US" dirty="0" smtClean="0"/>
              <a:t>到</a:t>
            </a:r>
            <a:r>
              <a:rPr lang="en-US" altLang="zh-CN" dirty="0" smtClean="0"/>
              <a:t>n-1</a:t>
            </a:r>
            <a:r>
              <a:rPr lang="zh-CN" altLang="en-US" dirty="0" smtClean="0"/>
              <a:t>：</a:t>
            </a:r>
            <a:r>
              <a:rPr lang="en-US" altLang="zh-CN" dirty="0" smtClean="0"/>
              <a:t>a[</a:t>
            </a:r>
            <a:r>
              <a:rPr lang="en-US" altLang="zh-CN" dirty="0" err="1" smtClean="0"/>
              <a:t>i</a:t>
            </a:r>
            <a:r>
              <a:rPr lang="en-US" altLang="zh-CN" dirty="0" smtClean="0"/>
              <a:t>]=a[</a:t>
            </a:r>
            <a:r>
              <a:rPr lang="en-US" altLang="zh-CN" dirty="0" err="1" smtClean="0"/>
              <a:t>i</a:t>
            </a:r>
            <a:r>
              <a:rPr lang="en-US" altLang="zh-CN" dirty="0" smtClean="0"/>
              <a:t>]+</a:t>
            </a:r>
            <a:r>
              <a:rPr lang="en-US" altLang="zh-CN" dirty="0" err="1" smtClean="0"/>
              <a:t>i</a:t>
            </a:r>
            <a:r>
              <a:rPr lang="en-US" altLang="zh-CN" dirty="0" smtClean="0"/>
              <a:t>*</a:t>
            </a:r>
            <a:r>
              <a:rPr lang="en-US" altLang="zh-CN" dirty="0" err="1" smtClean="0"/>
              <a:t>i</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再计算</a:t>
            </a:r>
            <a:r>
              <a:rPr lang="en-US" altLang="zh-CN" dirty="0" smtClean="0"/>
              <a:t>1</a:t>
            </a:r>
            <a:r>
              <a:rPr lang="zh-CN" altLang="en-US" dirty="0" smtClean="0"/>
              <a:t>到</a:t>
            </a:r>
            <a:r>
              <a:rPr lang="en-US" altLang="zh-CN" dirty="0" smtClean="0"/>
              <a:t>n-1</a:t>
            </a:r>
            <a:r>
              <a:rPr lang="zh-CN" altLang="en-US" dirty="0" smtClean="0"/>
              <a:t>：</a:t>
            </a:r>
            <a:r>
              <a:rPr lang="en-US" altLang="zh-CN" dirty="0" smtClean="0"/>
              <a:t>a[</a:t>
            </a:r>
            <a:r>
              <a:rPr lang="en-US" altLang="zh-CN" dirty="0" err="1" smtClean="0"/>
              <a:t>i</a:t>
            </a:r>
            <a:r>
              <a:rPr lang="en-US" altLang="zh-CN" dirty="0" smtClean="0"/>
              <a:t>]=a[</a:t>
            </a:r>
            <a:r>
              <a:rPr lang="en-US" altLang="zh-CN" dirty="0" err="1" smtClean="0"/>
              <a:t>i</a:t>
            </a:r>
            <a:r>
              <a:rPr lang="en-US" altLang="zh-CN" dirty="0" smtClean="0"/>
              <a:t>]+</a:t>
            </a:r>
            <a:r>
              <a:rPr lang="en-US" altLang="zh-CN" dirty="0" err="1" smtClean="0"/>
              <a:t>i</a:t>
            </a:r>
            <a:r>
              <a:rPr lang="en-US" altLang="zh-CN" dirty="0" smtClean="0"/>
              <a:t>*</a:t>
            </a:r>
            <a:r>
              <a:rPr lang="en-US" altLang="zh-CN" dirty="0" err="1" smtClean="0"/>
              <a:t>i</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最后计算</a:t>
            </a:r>
            <a:r>
              <a:rPr lang="en-US" altLang="zh-CN" dirty="0" smtClean="0"/>
              <a:t>n-2</a:t>
            </a:r>
            <a:r>
              <a:rPr lang="zh-CN" altLang="en-US" dirty="0" smtClean="0"/>
              <a:t>到</a:t>
            </a:r>
            <a:r>
              <a:rPr lang="en-US" altLang="zh-CN" dirty="0" smtClean="0"/>
              <a:t>n-1</a:t>
            </a:r>
            <a:r>
              <a:rPr lang="zh-CN" altLang="en-US" dirty="0" smtClean="0"/>
              <a:t>：</a:t>
            </a:r>
            <a:r>
              <a:rPr lang="en-US" altLang="zh-CN" dirty="0" smtClean="0"/>
              <a:t>a[</a:t>
            </a:r>
            <a:r>
              <a:rPr lang="en-US" altLang="zh-CN" dirty="0" err="1" smtClean="0"/>
              <a:t>i</a:t>
            </a:r>
            <a:r>
              <a:rPr lang="en-US" altLang="zh-CN" dirty="0" smtClean="0"/>
              <a:t>]=a[</a:t>
            </a:r>
            <a:r>
              <a:rPr lang="en-US" altLang="zh-CN" dirty="0" err="1" smtClean="0"/>
              <a:t>i</a:t>
            </a:r>
            <a:r>
              <a:rPr lang="en-US" altLang="zh-CN" dirty="0" smtClean="0"/>
              <a:t>]+</a:t>
            </a:r>
            <a:r>
              <a:rPr lang="en-US" altLang="zh-CN" dirty="0" err="1" smtClean="0"/>
              <a:t>i</a:t>
            </a:r>
            <a:r>
              <a:rPr lang="en-US" altLang="zh-CN" dirty="0" smtClean="0"/>
              <a:t>*</a:t>
            </a:r>
            <a:r>
              <a:rPr lang="en-US" altLang="zh-CN" dirty="0" err="1" smtClean="0"/>
              <a:t>i</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当</a:t>
            </a:r>
            <a:r>
              <a:rPr lang="en-US" altLang="zh-CN" dirty="0" smtClean="0"/>
              <a:t>k=n-1</a:t>
            </a:r>
            <a:r>
              <a:rPr lang="zh-CN" altLang="en-US" dirty="0" smtClean="0"/>
              <a:t>时输出数组</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84</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6836A47-F2A7-406E-887D-DAE0E45A0A36}" type="slidenum">
              <a:rPr lang="en-US" altLang="zh-CN" smtClean="0"/>
              <a:pPr/>
              <a:t>85</a:t>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87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先分析逻辑关系，进一步才能确定存储关系</a:t>
            </a:r>
            <a:endParaRPr lang="en-US" altLang="zh-CN" dirty="0" smtClean="0"/>
          </a:p>
          <a:p>
            <a:r>
              <a:rPr lang="zh-CN" altLang="en-US" dirty="0" smtClean="0"/>
              <a:t>选择数组、链表，看需要什么操作，如果涉及大量插入、删除，则链表较好；否则数组较好</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FE0332B9-C9E8-42BE-85D6-9BBE8D8C0D59}"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5" name="圆角矩形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圆角矩形 9"/>
          <p:cNvSpPr/>
          <p:nvPr/>
        </p:nvSpPr>
        <p:spPr>
          <a:xfrm>
            <a:off x="418596" y="464056"/>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5" name="标题 4"/>
          <p:cNvSpPr>
            <a:spLocks noGrp="1"/>
          </p:cNvSpPr>
          <p:nvPr>
            <p:ph type="ctrTitle"/>
          </p:nvPr>
        </p:nvSpPr>
        <p:spPr>
          <a:xfrm>
            <a:off x="722376" y="1772816"/>
            <a:ext cx="7772400" cy="1828800"/>
          </a:xfrm>
        </p:spPr>
        <p:txBody>
          <a:bodyPr lIns="45720" rIns="45720" bIns="45720"/>
          <a:lstStyle>
            <a:lvl1pPr algn="ct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zh-CN" altLang="en-US" dirty="0"/>
              <a:t>单击此处编辑母版标题样式</a:t>
            </a:r>
            <a:endParaRPr kumimoji="0" lang="en-US" dirty="0"/>
          </a:p>
        </p:txBody>
      </p:sp>
      <p:sp>
        <p:nvSpPr>
          <p:cNvPr id="20" name="副标题 19"/>
          <p:cNvSpPr>
            <a:spLocks noGrp="1"/>
          </p:cNvSpPr>
          <p:nvPr>
            <p:ph type="subTitle" idx="1"/>
          </p:nvPr>
        </p:nvSpPr>
        <p:spPr>
          <a:xfrm>
            <a:off x="722376" y="388275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endParaRPr kumimoji="0" lang="en-US" dirty="0"/>
          </a:p>
        </p:txBody>
      </p:sp>
    </p:spTree>
    <p:extLst>
      <p:ext uri="{BB962C8B-B14F-4D97-AF65-F5344CB8AC3E}">
        <p14:creationId xmlns:p14="http://schemas.microsoft.com/office/powerpoint/2010/main" val="2456412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r>
              <a:rPr lang="zh-CN" altLang="en-US"/>
              <a:t>单击此处编辑母版标题样式</a:t>
            </a:r>
          </a:p>
        </p:txBody>
      </p:sp>
      <p:sp>
        <p:nvSpPr>
          <p:cNvPr id="3" name="表格占位符 2"/>
          <p:cNvSpPr>
            <a:spLocks noGrp="1"/>
          </p:cNvSpPr>
          <p:nvPr>
            <p:ph type="tbl" idx="1"/>
          </p:nvPr>
        </p:nvSpPr>
        <p:spPr>
          <a:xfrm>
            <a:off x="685800" y="2057400"/>
            <a:ext cx="7772400" cy="4114800"/>
          </a:xfrm>
        </p:spPr>
        <p:txBody>
          <a:bodyPr/>
          <a:lstStyle/>
          <a:p>
            <a:endParaRPr lang="zh-CN" altLang="en-US"/>
          </a:p>
        </p:txBody>
      </p:sp>
    </p:spTree>
    <p:extLst>
      <p:ext uri="{BB962C8B-B14F-4D97-AF65-F5344CB8AC3E}">
        <p14:creationId xmlns:p14="http://schemas.microsoft.com/office/powerpoint/2010/main" val="966286080"/>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7772400" cy="5943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6392300"/>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zh-CN" altLang="en-US" smtClean="0"/>
              <a:t>单击此处编辑母版标题样式</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20056" y="719756"/>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4" name="Date Placeholder 3"/>
          <p:cNvSpPr>
            <a:spLocks noGrp="1"/>
          </p:cNvSpPr>
          <p:nvPr>
            <p:ph type="dt" sz="half" idx="10"/>
          </p:nvPr>
        </p:nvSpPr>
        <p:spPr>
          <a:xfrm>
            <a:off x="68194" y="6457807"/>
            <a:ext cx="1123132" cy="227149"/>
          </a:xfrm>
        </p:spPr>
        <p:txBody>
          <a:bodyPr/>
          <a:lstStyle>
            <a:lvl1pPr>
              <a:defRPr sz="1400" b="1">
                <a:solidFill>
                  <a:schemeClr val="bg1"/>
                </a:solidFill>
              </a:defRPr>
            </a:lvl1pPr>
          </a:lstStyle>
          <a:p>
            <a:r>
              <a:rPr lang="en-US" altLang="zh-CN" smtClean="0"/>
              <a:t>2016/2/5</a:t>
            </a:r>
            <a:endParaRPr lang="zh-CN" alt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6820" y="44624"/>
            <a:ext cx="430724" cy="43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userDrawn="1"/>
        </p:nvSpPr>
        <p:spPr>
          <a:xfrm>
            <a:off x="539259" y="44624"/>
            <a:ext cx="1800493" cy="369332"/>
          </a:xfrm>
          <a:prstGeom prst="rect">
            <a:avLst/>
          </a:prstGeom>
        </p:spPr>
        <p:txBody>
          <a:bodyPr wrap="none">
            <a:spAutoFit/>
          </a:bodyPr>
          <a:lstStyle/>
          <a:p>
            <a:r>
              <a:rPr lang="zh-CN" altLang="en-US" i="1" dirty="0" smtClean="0">
                <a:latin typeface="方正舒体" panose="02010601030101010101" pitchFamily="2" charset="-122"/>
                <a:ea typeface="方正舒体" panose="02010601030101010101" pitchFamily="2" charset="-122"/>
              </a:rPr>
              <a:t>数据结构与算法</a:t>
            </a:r>
            <a:endParaRPr lang="zh-CN" altLang="en-US" i="1"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6" name="TextBox 15"/>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Title 7"/>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zh-CN" altLang="en-US" smtClean="0"/>
              <a:t>单击此处编辑母版文本样式</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r>
              <a:rPr lang="en-US" altLang="zh-CN" smtClean="0"/>
              <a:t>2016/2/5</a:t>
            </a:r>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r>
              <a:rPr lang="en-US" altLang="zh-CN" smtClean="0"/>
              <a:t>2016/2/5</a:t>
            </a:r>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2016/2/5</a:t>
            </a:r>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zh-CN" altLang="en-US" smtClean="0"/>
              <a:t>单击此处编辑母版标题样式</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92576" y="289208"/>
            <a:ext cx="8183880" cy="763528"/>
          </a:xfrm>
        </p:spPr>
        <p:txBody>
          <a:bodyPr/>
          <a:lstStyle/>
          <a:p>
            <a:r>
              <a:rPr kumimoji="0" lang="zh-CN" altLang="en-US" dirty="0"/>
              <a:t>单击此处编辑母版标题样式</a:t>
            </a:r>
            <a:endParaRPr kumimoji="0" lang="en-US" dirty="0"/>
          </a:p>
        </p:txBody>
      </p:sp>
      <p:sp>
        <p:nvSpPr>
          <p:cNvPr id="3" name="内容占位符 2"/>
          <p:cNvSpPr>
            <a:spLocks noGrp="1"/>
          </p:cNvSpPr>
          <p:nvPr>
            <p:ph idx="1"/>
          </p:nvPr>
        </p:nvSpPr>
        <p:spPr>
          <a:xfrm>
            <a:off x="502920" y="1196752"/>
            <a:ext cx="8183880" cy="4608512"/>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2021/9/14</a:t>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2285088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zh-CN" altLang="en-US" smtClean="0"/>
              <a:t>单击图标添加图片</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r>
              <a:rPr lang="en-US" altLang="zh-CN" smtClean="0"/>
              <a:t>2016/2/5</a:t>
            </a:r>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r>
              <a:rPr lang="en-US" altLang="zh-CN" smtClean="0"/>
              <a:t>2016/2/5</a:t>
            </a:r>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27584" y="895707"/>
            <a:ext cx="7520940" cy="548640"/>
          </a:xfrm>
        </p:spPr>
        <p:txBody>
          <a:bodyPr/>
          <a:lstStyle>
            <a:lvl1pPr>
              <a:defRPr>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827584" y="1628800"/>
            <a:ext cx="7520940" cy="3579849"/>
          </a:xfrm>
        </p:spPr>
        <p:txBody>
          <a:bodyPr>
            <a:normAutofit/>
          </a:bodyPr>
          <a:lstStyle>
            <a:lvl1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1pPr>
            <a:lvl2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2pPr>
            <a:lvl3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3pPr>
            <a:lvl4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4pPr>
            <a:lvl5pPr>
              <a:lnSpc>
                <a:spcPct val="120000"/>
              </a:lnSpc>
              <a:defRPr sz="2400">
                <a:latin typeface="Times New Roman" panose="02020603050405020304" pitchFamily="18" charset="0"/>
                <a:ea typeface="楷体" panose="02010609060101010101" pitchFamily="49"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504" y="116632"/>
            <a:ext cx="798104" cy="799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userDrawn="1"/>
        </p:nvSpPr>
        <p:spPr>
          <a:xfrm>
            <a:off x="933802" y="146299"/>
            <a:ext cx="4267944" cy="461665"/>
          </a:xfrm>
          <a:prstGeom prst="rect">
            <a:avLst/>
          </a:prstGeom>
        </p:spPr>
        <p:txBody>
          <a:bodyPr wrap="square">
            <a:spAutoFit/>
          </a:bodyPr>
          <a:lstStyle/>
          <a:p>
            <a:r>
              <a:rPr lang="zh-CN" altLang="en-US" sz="2400" cap="all" dirty="0">
                <a:solidFill>
                  <a:srgbClr val="000000"/>
                </a:solidFill>
                <a:effectLst>
                  <a:outerShdw blurRad="38100" dist="38100" dir="2700000" algn="tl">
                    <a:srgbClr val="000000">
                      <a:alpha val="43137"/>
                    </a:srgbClr>
                  </a:outerShdw>
                </a:effectLst>
                <a:latin typeface="方正舒体" panose="02010601030101010101" pitchFamily="2" charset="-122"/>
                <a:ea typeface="方正舒体" panose="02010601030101010101" pitchFamily="2" charset="-122"/>
                <a:cs typeface="+mj-cs"/>
              </a:rPr>
              <a:t>数据结构与算法</a:t>
            </a:r>
            <a:endParaRPr lang="zh-CN" altLang="en-US" sz="2400" dirty="0">
              <a:latin typeface="方正舒体" panose="02010601030101010101" pitchFamily="2" charset="-122"/>
              <a:ea typeface="方正舒体" panose="02010601030101010101" pitchFamily="2" charset="-122"/>
            </a:endParaRPr>
          </a:p>
        </p:txBody>
      </p:sp>
      <p:sp>
        <p:nvSpPr>
          <p:cNvPr id="10" name="TextBox 9"/>
          <p:cNvSpPr txBox="1"/>
          <p:nvPr userDrawn="1"/>
        </p:nvSpPr>
        <p:spPr>
          <a:xfrm>
            <a:off x="3779912" y="6453336"/>
            <a:ext cx="4104456" cy="369332"/>
          </a:xfrm>
          <a:prstGeom prst="rect">
            <a:avLst/>
          </a:prstGeom>
          <a:noFill/>
        </p:spPr>
        <p:txBody>
          <a:bodyPr wrap="square" rtlCol="0">
            <a:spAutoFit/>
          </a:bodyPr>
          <a:lstStyle/>
          <a:p>
            <a:r>
              <a:rPr lang="zh-CN" altLang="en-US" dirty="0" smtClean="0">
                <a:solidFill>
                  <a:schemeClr val="bg1"/>
                </a:solidFill>
              </a:rPr>
              <a:t>西安交通大学计算机科学与技术系</a:t>
            </a:r>
            <a:endParaRPr lang="zh-CN" altLang="en-US" dirty="0">
              <a:solidFill>
                <a:schemeClr val="bg1"/>
              </a:solidFill>
            </a:endParaRPr>
          </a:p>
        </p:txBody>
      </p:sp>
      <p:sp>
        <p:nvSpPr>
          <p:cNvPr id="11" name="TextBox 10"/>
          <p:cNvSpPr txBox="1"/>
          <p:nvPr userDrawn="1"/>
        </p:nvSpPr>
        <p:spPr>
          <a:xfrm>
            <a:off x="8244408" y="6441217"/>
            <a:ext cx="792088" cy="369332"/>
          </a:xfrm>
          <a:prstGeom prst="rect">
            <a:avLst/>
          </a:prstGeom>
          <a:noFill/>
        </p:spPr>
        <p:txBody>
          <a:bodyPr wrap="square" rtlCol="0">
            <a:spAutoFit/>
          </a:bodyPr>
          <a:lstStyle/>
          <a:p>
            <a:fld id="{D6FB1EF2-4E04-428D-9A98-735957314976}" type="slidenum">
              <a:rPr lang="zh-CN" altLang="en-US" smtClean="0">
                <a:solidFill>
                  <a:schemeClr val="bg1"/>
                </a:solidFill>
              </a:rPr>
              <a:pPr/>
              <a:t>‹#›</a:t>
            </a:fld>
            <a:endParaRPr lang="zh-CN" altLang="en-US" dirty="0">
              <a:solidFill>
                <a:schemeClr val="bg1"/>
              </a:solidFill>
            </a:endParaRPr>
          </a:p>
        </p:txBody>
      </p:sp>
      <p:sp>
        <p:nvSpPr>
          <p:cNvPr id="12" name="TextBox 11"/>
          <p:cNvSpPr txBox="1"/>
          <p:nvPr userDrawn="1"/>
        </p:nvSpPr>
        <p:spPr>
          <a:xfrm>
            <a:off x="179512" y="6441217"/>
            <a:ext cx="1512168" cy="369332"/>
          </a:xfrm>
          <a:prstGeom prst="rect">
            <a:avLst/>
          </a:prstGeom>
          <a:noFill/>
        </p:spPr>
        <p:txBody>
          <a:bodyPr wrap="square" rtlCol="0">
            <a:spAutoFit/>
          </a:bodyPr>
          <a:lstStyle/>
          <a:p>
            <a:fld id="{C3E3AB8F-AC7A-4AF5-A466-F4B2985A8AD8}" type="datetime1">
              <a:rPr lang="zh-CN" altLang="en-US" smtClean="0">
                <a:solidFill>
                  <a:schemeClr val="bg1"/>
                </a:solidFill>
                <a:latin typeface="黑体" panose="02010609060101010101" pitchFamily="49" charset="-122"/>
                <a:ea typeface="黑体" panose="02010609060101010101" pitchFamily="49" charset="-122"/>
              </a:rPr>
              <a:pPr/>
              <a:t>2021/9/14</a:t>
            </a:fld>
            <a:endParaRPr lang="zh-CN" altLang="en-US" dirty="0">
              <a:solidFill>
                <a:schemeClr val="bg1"/>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535880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/48</a:t>
            </a:r>
            <a:endParaRPr lang="en-US" altLang="zh-CN"/>
          </a:p>
        </p:txBody>
      </p:sp>
    </p:spTree>
    <p:extLst>
      <p:ext uri="{BB962C8B-B14F-4D97-AF65-F5344CB8AC3E}">
        <p14:creationId xmlns:p14="http://schemas.microsoft.com/office/powerpoint/2010/main" val="45308562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/48</a:t>
            </a:r>
            <a:endParaRPr lang="en-US" altLang="zh-CN"/>
          </a:p>
        </p:txBody>
      </p:sp>
    </p:spTree>
    <p:extLst>
      <p:ext uri="{BB962C8B-B14F-4D97-AF65-F5344CB8AC3E}">
        <p14:creationId xmlns:p14="http://schemas.microsoft.com/office/powerpoint/2010/main" val="382614467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/48</a:t>
            </a:r>
            <a:endParaRPr lang="en-US" altLang="zh-CN"/>
          </a:p>
        </p:txBody>
      </p:sp>
    </p:spTree>
    <p:extLst>
      <p:ext uri="{BB962C8B-B14F-4D97-AF65-F5344CB8AC3E}">
        <p14:creationId xmlns:p14="http://schemas.microsoft.com/office/powerpoint/2010/main" val="470366316"/>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lvl1pPr>
              <a:defRPr sz="1400">
                <a:solidFill>
                  <a:srgbClr val="FF0000"/>
                </a:solidFill>
                <a:latin typeface="Consolas" pitchFamily="49" charset="0"/>
                <a:cs typeface="Consolas" pitchFamily="49" charset="0"/>
              </a:defRPr>
            </a:lvl1pPr>
          </a:lstStyle>
          <a:p>
            <a:fld id="{36E68863-33C2-4D6D-B9FA-F4917E910219}" type="slidenum">
              <a:rPr lang="en-US" altLang="zh-CN" smtClean="0"/>
              <a:pPr/>
              <a:t>‹#›</a:t>
            </a:fld>
            <a:r>
              <a:rPr lang="en-US" altLang="zh-CN" smtClean="0"/>
              <a:t>/48</a:t>
            </a:r>
            <a:endParaRPr lang="en-US" altLang="zh-CN"/>
          </a:p>
        </p:txBody>
      </p:sp>
    </p:spTree>
    <p:extLst>
      <p:ext uri="{BB962C8B-B14F-4D97-AF65-F5344CB8AC3E}">
        <p14:creationId xmlns:p14="http://schemas.microsoft.com/office/powerpoint/2010/main" val="7360456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圆角矩形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圆角矩形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标题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2021/9/14</a:t>
            </a:fld>
            <a:endParaRPr lang="zh-CN" altLang="en-US">
              <a:solidFill>
                <a:srgbClr val="E3DED1">
                  <a:shade val="50000"/>
                </a:srgbClr>
              </a:solidFill>
            </a:endParaRPr>
          </a:p>
        </p:txBody>
      </p:sp>
      <p:sp>
        <p:nvSpPr>
          <p:cNvPr id="5" name="页脚占位符 4"/>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6" name="灯片编号占位符 5"/>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122176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圆角矩形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 name="日期占位符 1"/>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2021/9/14</a:t>
            </a:fld>
            <a:endParaRPr lang="zh-CN" altLang="en-US">
              <a:solidFill>
                <a:srgbClr val="E3DED1">
                  <a:shade val="50000"/>
                </a:srgbClr>
              </a:solidFill>
            </a:endParaRPr>
          </a:p>
        </p:txBody>
      </p:sp>
      <p:sp>
        <p:nvSpPr>
          <p:cNvPr id="3" name="页脚占位符 2"/>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4" name="灯片编号占位符 3"/>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1244557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3776328" y="6111875"/>
            <a:ext cx="2286000" cy="365125"/>
          </a:xfrm>
          <a:prstGeom prst="rect">
            <a:avLst/>
          </a:prstGeom>
        </p:spPr>
        <p:txBody>
          <a:bodyPr/>
          <a:lstStyle/>
          <a:p>
            <a:fld id="{21613795-4F12-482E-8501-B1D52128F7E1}" type="datetimeFigureOut">
              <a:rPr lang="zh-CN" altLang="en-US" smtClean="0">
                <a:solidFill>
                  <a:srgbClr val="E3DED1">
                    <a:shade val="50000"/>
                  </a:srgbClr>
                </a:solidFill>
              </a:rPr>
              <a:pPr/>
              <a:t>2021/9/14</a:t>
            </a:fld>
            <a:endParaRPr lang="zh-CN" altLang="en-US">
              <a:solidFill>
                <a:srgbClr val="E3DED1">
                  <a:shade val="50000"/>
                </a:srgbClr>
              </a:solidFill>
            </a:endParaRPr>
          </a:p>
        </p:txBody>
      </p:sp>
      <p:sp>
        <p:nvSpPr>
          <p:cNvPr id="6" name="页脚占位符 5"/>
          <p:cNvSpPr>
            <a:spLocks noGrp="1"/>
          </p:cNvSpPr>
          <p:nvPr>
            <p:ph type="ftr" sz="quarter" idx="11"/>
          </p:nvPr>
        </p:nvSpPr>
        <p:spPr>
          <a:xfrm>
            <a:off x="6062328" y="6111875"/>
            <a:ext cx="2286000" cy="365125"/>
          </a:xfrm>
          <a:prstGeom prst="rect">
            <a:avLst/>
          </a:prstGeom>
        </p:spPr>
        <p:txBody>
          <a:bodyPr/>
          <a:lstStyle/>
          <a:p>
            <a:endParaRPr lang="zh-CN" altLang="en-US">
              <a:solidFill>
                <a:srgbClr val="E3DED1">
                  <a:shade val="50000"/>
                </a:srgbClr>
              </a:solidFill>
            </a:endParaRPr>
          </a:p>
        </p:txBody>
      </p:sp>
      <p:sp>
        <p:nvSpPr>
          <p:cNvPr id="7" name="灯片编号占位符 6"/>
          <p:cNvSpPr>
            <a:spLocks noGrp="1"/>
          </p:cNvSpPr>
          <p:nvPr>
            <p:ph type="sldNum" sz="quarter" idx="12"/>
          </p:nvPr>
        </p:nvSpPr>
        <p:spPr>
          <a:xfrm>
            <a:off x="8348328" y="6111875"/>
            <a:ext cx="457200" cy="365125"/>
          </a:xfrm>
          <a:prstGeom prst="rect">
            <a:avLst/>
          </a:prstGeom>
        </p:spPr>
        <p:txBody>
          <a:bodyPr/>
          <a:lstStyle/>
          <a:p>
            <a:fld id="{68F6AC35-BEFA-4BA4-9DA5-DD7229BE65A1}" type="slidenum">
              <a:rPr lang="zh-CN" altLang="en-US" smtClean="0">
                <a:solidFill>
                  <a:srgbClr val="E3DED1">
                    <a:shade val="50000"/>
                  </a:srgbClr>
                </a:solidFill>
              </a:rPr>
              <a:pPr/>
              <a:t>‹#›</a:t>
            </a:fld>
            <a:endParaRPr lang="zh-CN" altLang="en-US">
              <a:solidFill>
                <a:srgbClr val="E3DED1">
                  <a:shade val="50000"/>
                </a:srgbClr>
              </a:solidFill>
            </a:endParaRPr>
          </a:p>
        </p:txBody>
      </p:sp>
    </p:spTree>
    <p:extLst>
      <p:ext uri="{BB962C8B-B14F-4D97-AF65-F5344CB8AC3E}">
        <p14:creationId xmlns:p14="http://schemas.microsoft.com/office/powerpoint/2010/main" val="405979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E7A2EA-2C38-454E-BED1-70DC14879A51}" type="slidenum">
              <a:rPr lang="en-US" altLang="zh-CN"/>
              <a:pPr/>
              <a:t>‹#›</a:t>
            </a:fld>
            <a:endParaRPr lang="en-US" altLang="zh-CN"/>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304800" y="457200"/>
            <a:ext cx="7772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7" name="页脚占位符 6"/>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8" name="灯片编号占位符 7"/>
          <p:cNvSpPr>
            <a:spLocks noGrp="1"/>
          </p:cNvSpPr>
          <p:nvPr>
            <p:ph type="sldNum" sz="quarter" idx="12"/>
          </p:nvPr>
        </p:nvSpPr>
        <p:spPr>
          <a:xfrm>
            <a:off x="6553200" y="6248400"/>
            <a:ext cx="1905000" cy="457200"/>
          </a:xfrm>
          <a:prstGeom prst="rect">
            <a:avLst/>
          </a:prstGeom>
        </p:spPr>
        <p:txBody>
          <a:bodyPr/>
          <a:lstStyle>
            <a:lvl1pPr>
              <a:defRPr/>
            </a:lvl1pPr>
          </a:lstStyle>
          <a:p>
            <a:fld id="{F8F131AD-3437-48BB-ACC8-FCF2156F46C9}" type="slidenum">
              <a:rPr lang="en-US" altLang="zh-CN"/>
              <a:pPr/>
              <a:t>‹#›</a:t>
            </a:fld>
            <a:endParaRPr lang="en-US" altLang="zh-CN"/>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vl1pPr>
          </a:lstStyle>
          <a:p>
            <a:fld id="{D4838C05-5186-4362-94C1-A4F7ED249E44}" type="slidenum">
              <a:rPr lang="en-US" altLang="zh-CN"/>
              <a:pPr/>
              <a:t>‹#›</a:t>
            </a:fld>
            <a:endParaRPr lang="en-US" altLang="zh-CN"/>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04800" y="457200"/>
            <a:ext cx="7772400" cy="1143000"/>
          </a:xfrm>
        </p:spPr>
        <p:txBody>
          <a:bodyPr/>
          <a:lstStyle/>
          <a:p>
            <a:r>
              <a:rPr lang="zh-CN" altLang="en-US"/>
              <a:t>单击此处编辑母版标题样式</a:t>
            </a:r>
          </a:p>
        </p:txBody>
      </p:sp>
      <p:sp>
        <p:nvSpPr>
          <p:cNvPr id="3" name="内容占位符 2"/>
          <p:cNvSpPr>
            <a:spLocks noGrp="1"/>
          </p:cNvSpPr>
          <p:nvPr>
            <p:ph sz="quarter" idx="1"/>
          </p:nvPr>
        </p:nvSpPr>
        <p:spPr>
          <a:xfrm>
            <a:off x="6858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858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8" name="页脚占位符 7"/>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9" name="灯片编号占位符 8"/>
          <p:cNvSpPr>
            <a:spLocks noGrp="1"/>
          </p:cNvSpPr>
          <p:nvPr>
            <p:ph type="sldNum" sz="quarter" idx="12"/>
          </p:nvPr>
        </p:nvSpPr>
        <p:spPr>
          <a:xfrm>
            <a:off x="6553200" y="6248400"/>
            <a:ext cx="1905000" cy="457200"/>
          </a:xfrm>
          <a:prstGeom prst="rect">
            <a:avLst/>
          </a:prstGeom>
        </p:spPr>
        <p:txBody>
          <a:bodyPr/>
          <a:lstStyle>
            <a:lvl1pPr>
              <a:defRPr/>
            </a:lvl1pPr>
          </a:lstStyle>
          <a:p>
            <a:fld id="{D4B3D1D2-A777-4FE9-99A1-17B2893A5BA2}" type="slidenum">
              <a:rPr lang="en-US" altLang="zh-CN"/>
              <a:pPr/>
              <a:t>‹#›</a:t>
            </a:fld>
            <a:endParaRPr lang="en-US" altLang="zh-CN"/>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7" name="圆角矩形 6"/>
          <p:cNvSpPr/>
          <p:nvPr/>
        </p:nvSpPr>
        <p:spPr>
          <a:xfrm>
            <a:off x="304800" y="329184"/>
            <a:ext cx="8532055" cy="6052143"/>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标题占位符 12"/>
          <p:cNvSpPr>
            <a:spLocks noGrp="1"/>
          </p:cNvSpPr>
          <p:nvPr>
            <p:ph type="title"/>
          </p:nvPr>
        </p:nvSpPr>
        <p:spPr>
          <a:xfrm>
            <a:off x="395536" y="361216"/>
            <a:ext cx="8183880" cy="619512"/>
          </a:xfrm>
          <a:prstGeom prst="rect">
            <a:avLst/>
          </a:prstGeom>
        </p:spPr>
        <p:txBody>
          <a:bodyPr vert="horz" anchor="b">
            <a:normAutofit/>
          </a:bodyPr>
          <a:lstStyle/>
          <a:p>
            <a:r>
              <a:rPr kumimoji="0" lang="zh-CN" altLang="en-US" dirty="0"/>
              <a:t>单击此处编辑母版标题样式</a:t>
            </a:r>
            <a:endParaRPr kumimoji="0" lang="en-US" dirty="0"/>
          </a:p>
        </p:txBody>
      </p:sp>
      <p:sp>
        <p:nvSpPr>
          <p:cNvPr id="4" name="文本占位符 3"/>
          <p:cNvSpPr>
            <a:spLocks noGrp="1"/>
          </p:cNvSpPr>
          <p:nvPr>
            <p:ph type="body" idx="1"/>
          </p:nvPr>
        </p:nvSpPr>
        <p:spPr>
          <a:xfrm>
            <a:off x="502920" y="1143908"/>
            <a:ext cx="8183880" cy="5165412"/>
          </a:xfrm>
          <a:prstGeom prst="rect">
            <a:avLst/>
          </a:prstGeom>
        </p:spPr>
        <p:txBody>
          <a:bodyPr vert="horz" lIns="182880" tIns="9144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Tree>
    <p:extLst>
      <p:ext uri="{BB962C8B-B14F-4D97-AF65-F5344CB8AC3E}">
        <p14:creationId xmlns:p14="http://schemas.microsoft.com/office/powerpoint/2010/main" val="981690006"/>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8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6406159"/>
            <a:ext cx="3574257" cy="451842"/>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6406159"/>
            <a:ext cx="9146380" cy="451842"/>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36512" y="6485577"/>
            <a:ext cx="1123132" cy="227149"/>
          </a:xfrm>
          <a:prstGeom prst="rect">
            <a:avLst/>
          </a:prstGeom>
        </p:spPr>
        <p:txBody>
          <a:bodyPr vert="horz" lIns="91440" tIns="45720" rIns="91440" bIns="45720" rtlCol="0" anchor="ctr"/>
          <a:lstStyle>
            <a:lvl1pPr algn="l">
              <a:defRPr sz="1200">
                <a:solidFill>
                  <a:srgbClr val="FFFFFF"/>
                </a:solidFill>
              </a:defRPr>
            </a:lvl1pPr>
          </a:lstStyle>
          <a:p>
            <a:r>
              <a:rPr lang="en-US" altLang="zh-CN" smtClean="0"/>
              <a:t>2016/2/5</a:t>
            </a:r>
            <a:endParaRPr lang="zh-CN" altLang="en-US"/>
          </a:p>
        </p:txBody>
      </p:sp>
      <p:sp>
        <p:nvSpPr>
          <p:cNvPr id="5" name="Footer Placeholder 4"/>
          <p:cNvSpPr>
            <a:spLocks noGrp="1"/>
          </p:cNvSpPr>
          <p:nvPr>
            <p:ph type="ftr" sz="quarter" idx="3"/>
          </p:nvPr>
        </p:nvSpPr>
        <p:spPr>
          <a:xfrm>
            <a:off x="3517514" y="6539056"/>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8401038" y="6382464"/>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par>
    </p:tnLst>
  </p:timing>
  <p:hf hdr="0" ftr="0"/>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lnSpc>
                <a:spcPct val="110000"/>
              </a:lnSpc>
              <a:spcBef>
                <a:spcPct val="50000"/>
              </a:spcBef>
              <a:spcAft>
                <a:spcPct val="0"/>
              </a:spcAft>
            </a:pPr>
            <a:fld id="{6ACAE2A1-5EAD-411B-8D38-DF501AA1BDA0}" type="slidenum">
              <a:rPr kumimoji="1" lang="en-US" altLang="zh-CN" b="1" smtClean="0">
                <a:solidFill>
                  <a:prstClr val="black">
                    <a:tint val="75000"/>
                  </a:prstClr>
                </a:solidFill>
                <a:latin typeface="Times New Roman" pitchFamily="18" charset="0"/>
                <a:ea typeface="楷体_GB2312" pitchFamily="49" charset="-122"/>
              </a:rPr>
              <a:pPr fontAlgn="base">
                <a:lnSpc>
                  <a:spcPct val="110000"/>
                </a:lnSpc>
                <a:spcBef>
                  <a:spcPct val="50000"/>
                </a:spcBef>
                <a:spcAft>
                  <a:spcPct val="0"/>
                </a:spcAft>
              </a:pPr>
              <a:t>‹#›</a:t>
            </a:fld>
            <a:endParaRPr kumimoji="1"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866423460"/>
      </p:ext>
    </p:extLst>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lnSpc>
                <a:spcPct val="110000"/>
              </a:lnSpc>
              <a:spcBef>
                <a:spcPct val="50000"/>
              </a:spcBef>
              <a:spcAft>
                <a:spcPct val="0"/>
              </a:spcAft>
            </a:pPr>
            <a:fld id="{6ACAE2A1-5EAD-411B-8D38-DF501AA1BDA0}" type="slidenum">
              <a:rPr kumimoji="1" lang="en-US" altLang="zh-CN" b="1" smtClean="0">
                <a:solidFill>
                  <a:prstClr val="black">
                    <a:tint val="75000"/>
                  </a:prstClr>
                </a:solidFill>
                <a:latin typeface="Times New Roman" pitchFamily="18" charset="0"/>
                <a:ea typeface="楷体_GB2312" pitchFamily="49" charset="-122"/>
              </a:rPr>
              <a:pPr fontAlgn="base">
                <a:lnSpc>
                  <a:spcPct val="110000"/>
                </a:lnSpc>
                <a:spcBef>
                  <a:spcPct val="50000"/>
                </a:spcBef>
                <a:spcAft>
                  <a:spcPct val="0"/>
                </a:spcAft>
              </a:pPr>
              <a:t>‹#›</a:t>
            </a:fld>
            <a:endParaRPr kumimoji="1"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245299826"/>
      </p:ext>
    </p:extLst>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lnSpc>
                <a:spcPct val="110000"/>
              </a:lnSpc>
              <a:spcBef>
                <a:spcPct val="50000"/>
              </a:spcBef>
              <a:spcAft>
                <a:spcPct val="0"/>
              </a:spcAft>
            </a:pPr>
            <a:fld id="{6ACAE2A1-5EAD-411B-8D38-DF501AA1BDA0}" type="slidenum">
              <a:rPr kumimoji="1" lang="en-US" altLang="zh-CN" b="1" smtClean="0">
                <a:solidFill>
                  <a:prstClr val="black">
                    <a:tint val="75000"/>
                  </a:prstClr>
                </a:solidFill>
                <a:latin typeface="Times New Roman" pitchFamily="18" charset="0"/>
                <a:ea typeface="楷体_GB2312" pitchFamily="49" charset="-122"/>
              </a:rPr>
              <a:pPr fontAlgn="base">
                <a:lnSpc>
                  <a:spcPct val="110000"/>
                </a:lnSpc>
                <a:spcBef>
                  <a:spcPct val="50000"/>
                </a:spcBef>
                <a:spcAft>
                  <a:spcPct val="0"/>
                </a:spcAft>
              </a:pPr>
              <a:t>‹#›</a:t>
            </a:fld>
            <a:endParaRPr kumimoji="1"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725791946"/>
      </p:ext>
    </p:extLst>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lnSpc>
                <a:spcPct val="110000"/>
              </a:lnSpc>
              <a:spcBef>
                <a:spcPct val="50000"/>
              </a:spcBef>
              <a:spcAft>
                <a:spcPct val="0"/>
              </a:spcAft>
            </a:pPr>
            <a:endParaRPr kumimoji="1" lang="en-US" altLang="zh-CN" b="1">
              <a:solidFill>
                <a:prstClr val="black">
                  <a:tint val="75000"/>
                </a:prstClr>
              </a:solidFill>
              <a:latin typeface="Times New Roman" pitchFamily="18" charset="0"/>
              <a:ea typeface="楷体_GB2312" pitchFamily="49"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lnSpc>
                <a:spcPct val="110000"/>
              </a:lnSpc>
              <a:spcBef>
                <a:spcPct val="50000"/>
              </a:spcBef>
              <a:spcAft>
                <a:spcPct val="0"/>
              </a:spcAft>
            </a:pPr>
            <a:fld id="{6ACAE2A1-5EAD-411B-8D38-DF501AA1BDA0}" type="slidenum">
              <a:rPr kumimoji="1" lang="en-US" altLang="zh-CN" b="1" smtClean="0">
                <a:solidFill>
                  <a:prstClr val="black">
                    <a:tint val="75000"/>
                  </a:prstClr>
                </a:solidFill>
                <a:latin typeface="Times New Roman" pitchFamily="18" charset="0"/>
                <a:ea typeface="楷体_GB2312" pitchFamily="49" charset="-122"/>
              </a:rPr>
              <a:pPr fontAlgn="base">
                <a:lnSpc>
                  <a:spcPct val="110000"/>
                </a:lnSpc>
                <a:spcBef>
                  <a:spcPct val="50000"/>
                </a:spcBef>
                <a:spcAft>
                  <a:spcPct val="0"/>
                </a:spcAft>
              </a:pPr>
              <a:t>‹#›</a:t>
            </a:fld>
            <a:endParaRPr kumimoji="1" lang="en-US" altLang="zh-CN" b="1">
              <a:solidFill>
                <a:prstClr val="black">
                  <a:tint val="75000"/>
                </a:prstClr>
              </a:solidFill>
              <a:latin typeface="Times New Roman" pitchFamily="18" charset="0"/>
              <a:ea typeface="楷体_GB2312" pitchFamily="49" charset="-122"/>
            </a:endParaRPr>
          </a:p>
        </p:txBody>
      </p:sp>
    </p:spTree>
    <p:extLst>
      <p:ext uri="{BB962C8B-B14F-4D97-AF65-F5344CB8AC3E}">
        <p14:creationId xmlns:p14="http://schemas.microsoft.com/office/powerpoint/2010/main" val="3784842398"/>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2.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16.wmf"/><Relationship Id="rId4" Type="http://schemas.openxmlformats.org/officeDocument/2006/relationships/oleObject" Target="../embeddings/oleObject2.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1.xml"/></Relationships>
</file>

<file path=ppt/slides/_rels/slide6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8.wmf"/><Relationship Id="rId4" Type="http://schemas.openxmlformats.org/officeDocument/2006/relationships/oleObject" Target="../embeddings/oleObject3.bin"/></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9.wmf"/><Relationship Id="rId4" Type="http://schemas.openxmlformats.org/officeDocument/2006/relationships/oleObject" Target="../embeddings/oleObject4.bin"/></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0.xml"/><Relationship Id="rId1" Type="http://schemas.openxmlformats.org/officeDocument/2006/relationships/slideLayout" Target="../slideLayouts/slideLayout2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hyperlink" Target="mailto:libaohong32@163.com"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722376" y="885820"/>
            <a:ext cx="7772400" cy="1828800"/>
          </a:xfrm>
        </p:spPr>
        <p:txBody>
          <a:bodyPr>
            <a:normAutofit/>
          </a:bodyPr>
          <a:lstStyle/>
          <a:p>
            <a:r>
              <a:rPr lang="zh-CN" altLang="en-US" sz="6000" dirty="0" smtClean="0">
                <a:solidFill>
                  <a:srgbClr val="C00000"/>
                </a:solidFill>
                <a:effectLst/>
              </a:rPr>
              <a:t>数据结构与算法</a:t>
            </a:r>
            <a:endParaRPr lang="zh-CN" altLang="en-US" sz="6000" dirty="0">
              <a:solidFill>
                <a:srgbClr val="C00000"/>
              </a:solidFill>
              <a:effectLst/>
            </a:endParaRPr>
          </a:p>
        </p:txBody>
      </p:sp>
      <p:sp>
        <p:nvSpPr>
          <p:cNvPr id="4" name="矩形 3"/>
          <p:cNvSpPr/>
          <p:nvPr/>
        </p:nvSpPr>
        <p:spPr>
          <a:xfrm>
            <a:off x="2339752" y="4509120"/>
            <a:ext cx="4968552" cy="584775"/>
          </a:xfrm>
          <a:prstGeom prst="rect">
            <a:avLst/>
          </a:prstGeom>
        </p:spPr>
        <p:txBody>
          <a:bodyPr wrap="square">
            <a:spAutoFit/>
          </a:bodyPr>
          <a:lstStyle/>
          <a:p>
            <a:r>
              <a:rPr lang="zh-CN" altLang="en-US" sz="3200" dirty="0" smtClean="0"/>
              <a:t>程序 </a:t>
            </a:r>
            <a:r>
              <a:rPr lang="zh-CN" altLang="en-US" sz="3200" dirty="0" smtClean="0">
                <a:sym typeface="Symbol"/>
              </a:rPr>
              <a:t> </a:t>
            </a:r>
            <a:r>
              <a:rPr lang="zh-CN" altLang="en-US" sz="3200" dirty="0" smtClean="0"/>
              <a:t>数据结构 </a:t>
            </a:r>
            <a:r>
              <a:rPr lang="en-US" altLang="zh-CN" sz="3200" dirty="0" smtClean="0"/>
              <a:t>+ </a:t>
            </a:r>
            <a:r>
              <a:rPr lang="zh-CN" altLang="en-US" sz="3200" dirty="0" smtClean="0"/>
              <a:t>算法</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1.1 </a:t>
            </a:r>
            <a:r>
              <a:rPr lang="zh-CN" altLang="en-US" sz="3200" dirty="0" smtClean="0">
                <a:solidFill>
                  <a:srgbClr val="FF0000"/>
                </a:solidFill>
                <a:latin typeface="黑体" panose="02010609060101010101" pitchFamily="49" charset="-122"/>
                <a:ea typeface="黑体" panose="02010609060101010101" pitchFamily="49" charset="-122"/>
              </a:rPr>
              <a:t>数据结构的基本概念</a:t>
            </a: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1.2 </a:t>
            </a:r>
            <a:r>
              <a:rPr lang="zh-CN" altLang="en-US" sz="3200" dirty="0" smtClean="0">
                <a:latin typeface="黑体" panose="02010609060101010101" pitchFamily="49" charset="-122"/>
                <a:ea typeface="黑体" panose="02010609060101010101" pitchFamily="49" charset="-122"/>
              </a:rPr>
              <a:t>抽象数据类型</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1.3 </a:t>
            </a:r>
            <a:r>
              <a:rPr lang="zh-CN" altLang="en-US" sz="3200" dirty="0" smtClean="0">
                <a:latin typeface="黑体" panose="02010609060101010101" pitchFamily="49" charset="-122"/>
                <a:ea typeface="黑体" panose="02010609060101010101" pitchFamily="49" charset="-122"/>
              </a:rPr>
              <a:t>问题、</a:t>
            </a:r>
            <a:r>
              <a:rPr lang="zh-CN" altLang="en-US" sz="3200" b="1" dirty="0" smtClean="0">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和程序</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1.4 </a:t>
            </a:r>
            <a:r>
              <a:rPr lang="zh-CN" altLang="en-US" sz="3200" dirty="0" smtClean="0">
                <a:latin typeface="黑体" panose="02010609060101010101" pitchFamily="49" charset="-122"/>
                <a:ea typeface="黑体" panose="02010609060101010101" pitchFamily="49" charset="-122"/>
              </a:rPr>
              <a:t>算法的渐</a:t>
            </a:r>
            <a:r>
              <a:rPr lang="zh-CN" altLang="en-US" sz="3200" dirty="0">
                <a:latin typeface="黑体" panose="02010609060101010101" pitchFamily="49" charset="-122"/>
                <a:ea typeface="黑体" panose="02010609060101010101" pitchFamily="49" charset="-122"/>
              </a:rPr>
              <a:t>近分析</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720090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一、计算机解决实际问题的步骤</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80728"/>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分析</a:t>
            </a:r>
            <a:r>
              <a:rPr lang="zh-CN" altLang="en-US" sz="3200" b="1" dirty="0" smtClean="0">
                <a:latin typeface="黑体" panose="02010609060101010101" pitchFamily="49" charset="-122"/>
                <a:ea typeface="黑体" panose="02010609060101010101" pitchFamily="49" charset="-122"/>
              </a:rPr>
              <a:t>实际问题</a:t>
            </a:r>
            <a:r>
              <a:rPr lang="zh-CN" altLang="en-US" sz="3200" dirty="0" smtClean="0">
                <a:latin typeface="黑体" panose="02010609060101010101" pitchFamily="49" charset="-122"/>
                <a:ea typeface="黑体" panose="02010609060101010101" pitchFamily="49" charset="-122"/>
              </a:rPr>
              <a:t>，抽象出适当的</a:t>
            </a:r>
            <a:r>
              <a:rPr lang="zh-CN" altLang="en-US" sz="3200" dirty="0" smtClean="0">
                <a:solidFill>
                  <a:srgbClr val="FF0000"/>
                </a:solidFill>
                <a:latin typeface="黑体" panose="02010609060101010101" pitchFamily="49" charset="-122"/>
                <a:ea typeface="黑体" panose="02010609060101010101" pitchFamily="49" charset="-122"/>
              </a:rPr>
              <a:t>数学模型</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zh-CN" altLang="en-US" sz="3200" dirty="0" smtClean="0">
                <a:latin typeface="黑体" panose="02010609060101010101" pitchFamily="49" charset="-122"/>
                <a:ea typeface="黑体" panose="02010609060101010101" pitchFamily="49" charset="-122"/>
              </a:rPr>
              <a:t>根据数学模型定义</a:t>
            </a:r>
            <a:r>
              <a:rPr lang="zh-CN" altLang="en-US" sz="3200" dirty="0" smtClean="0">
                <a:solidFill>
                  <a:srgbClr val="FF0000"/>
                </a:solidFill>
                <a:latin typeface="黑体" panose="02010609060101010101" pitchFamily="49" charset="-122"/>
                <a:ea typeface="黑体" panose="02010609060101010101" pitchFamily="49" charset="-122"/>
              </a:rPr>
              <a:t>抽象数据类型（</a:t>
            </a:r>
            <a:r>
              <a:rPr lang="en-US" altLang="zh-CN" sz="3200" dirty="0" smtClean="0">
                <a:solidFill>
                  <a:srgbClr val="FF0000"/>
                </a:solidFill>
                <a:latin typeface="黑体" panose="02010609060101010101" pitchFamily="49" charset="-122"/>
                <a:ea typeface="黑体" panose="02010609060101010101" pitchFamily="49" charset="-122"/>
              </a:rPr>
              <a:t>ADT</a:t>
            </a:r>
            <a:r>
              <a:rPr lang="zh-CN" altLang="en-US" sz="3200" dirty="0" smtClean="0">
                <a:solidFill>
                  <a:srgbClr val="FF0000"/>
                </a:solidFill>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zh-CN" altLang="en-US" sz="3200" dirty="0" smtClean="0">
                <a:latin typeface="黑体" panose="02010609060101010101" pitchFamily="49" charset="-122"/>
                <a:ea typeface="黑体" panose="02010609060101010101" pitchFamily="49" charset="-122"/>
              </a:rPr>
              <a:t>实现</a:t>
            </a:r>
            <a:r>
              <a:rPr lang="en-US" altLang="zh-CN" sz="3200" dirty="0" smtClean="0">
                <a:latin typeface="黑体" panose="02010609060101010101" pitchFamily="49" charset="-122"/>
                <a:ea typeface="黑体" panose="02010609060101010101" pitchFamily="49" charset="-122"/>
              </a:rPr>
              <a:t>ADT——</a:t>
            </a:r>
            <a:r>
              <a:rPr lang="zh-CN" altLang="en-US" sz="3200" dirty="0" smtClean="0">
                <a:latin typeface="黑体" panose="02010609060101010101" pitchFamily="49" charset="-122"/>
                <a:ea typeface="黑体" panose="02010609060101010101" pitchFamily="49" charset="-122"/>
              </a:rPr>
              <a:t>设计一个合适的</a:t>
            </a:r>
            <a:r>
              <a:rPr lang="zh-CN" altLang="en-US" sz="3200" dirty="0" smtClean="0">
                <a:solidFill>
                  <a:srgbClr val="FF0000"/>
                </a:solidFill>
                <a:latin typeface="黑体" panose="02010609060101010101" pitchFamily="49" charset="-122"/>
                <a:ea typeface="黑体" panose="02010609060101010101" pitchFamily="49" charset="-122"/>
              </a:rPr>
              <a:t>数据结构</a:t>
            </a:r>
            <a:r>
              <a:rPr lang="zh-CN" altLang="en-US" sz="3200" dirty="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实现</a:t>
            </a:r>
            <a:r>
              <a:rPr lang="zh-CN" altLang="en-US" sz="3200" dirty="0">
                <a:latin typeface="黑体" panose="02010609060101010101" pitchFamily="49" charset="-122"/>
                <a:ea typeface="黑体" panose="02010609060101010101" pitchFamily="49" charset="-122"/>
              </a:rPr>
              <a:t>具体操作</a:t>
            </a:r>
            <a:r>
              <a:rPr lang="zh-CN" altLang="en-US" sz="3200" dirty="0" smtClean="0">
                <a:latin typeface="黑体" panose="02010609060101010101" pitchFamily="49" charset="-122"/>
                <a:ea typeface="黑体" panose="02010609060101010101" pitchFamily="49" charset="-122"/>
              </a:rPr>
              <a:t>的</a:t>
            </a: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zh-CN" altLang="en-US" sz="3200" dirty="0" smtClean="0">
                <a:latin typeface="黑体" panose="02010609060101010101" pitchFamily="49" charset="-122"/>
                <a:ea typeface="黑体" panose="02010609060101010101" pitchFamily="49" charset="-122"/>
              </a:rPr>
              <a:t>用某种语言编程、计算结果。</a:t>
            </a: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
        <p:nvSpPr>
          <p:cNvPr id="5" name="矩形 4"/>
          <p:cNvSpPr/>
          <p:nvPr/>
        </p:nvSpPr>
        <p:spPr>
          <a:xfrm>
            <a:off x="611560" y="5373216"/>
            <a:ext cx="6362645" cy="701731"/>
          </a:xfrm>
          <a:prstGeom prst="rect">
            <a:avLst/>
          </a:prstGeom>
        </p:spPr>
        <p:txBody>
          <a:bodyPr wrap="square">
            <a:spAutoFit/>
          </a:bodyPr>
          <a:lstStyle/>
          <a:p>
            <a:pPr algn="just">
              <a:lnSpc>
                <a:spcPct val="140000"/>
              </a:lnSpc>
              <a:spcBef>
                <a:spcPts val="250"/>
              </a:spcBef>
              <a:buClr>
                <a:srgbClr val="C00000"/>
              </a:buClr>
              <a:buSzPct val="80000"/>
            </a:pPr>
            <a:r>
              <a:rPr lang="zh-CN" altLang="en-US" sz="3200" dirty="0" smtClean="0">
                <a:solidFill>
                  <a:prstClr val="black"/>
                </a:solidFill>
                <a:latin typeface="黑体" panose="02010609060101010101" pitchFamily="49" charset="-122"/>
                <a:ea typeface="黑体" panose="02010609060101010101" pitchFamily="49" charset="-122"/>
              </a:rPr>
              <a:t>以</a:t>
            </a:r>
            <a:r>
              <a:rPr lang="zh-CN" altLang="en-US" sz="3200" dirty="0" smtClean="0">
                <a:latin typeface="+mj-ea"/>
              </a:rPr>
              <a:t>通讯录举例说明</a:t>
            </a:r>
            <a:endParaRPr lang="zh-CN" altLang="en-US" sz="3200"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sz="3200" dirty="0" smtClean="0">
                <a:solidFill>
                  <a:schemeClr val="tx1"/>
                </a:solidFill>
                <a:effectLst/>
                <a:latin typeface="+mj-ea"/>
              </a:rPr>
              <a:t>建立</a:t>
            </a:r>
            <a:r>
              <a:rPr lang="zh-CN" altLang="en-US" sz="3200" dirty="0">
                <a:solidFill>
                  <a:schemeClr val="tx1"/>
                </a:solidFill>
                <a:effectLst/>
                <a:latin typeface="+mj-ea"/>
              </a:rPr>
              <a:t>数学模型：</a:t>
            </a:r>
          </a:p>
        </p:txBody>
      </p:sp>
      <p:sp>
        <p:nvSpPr>
          <p:cNvPr id="1570819" name="Rectangle 3"/>
          <p:cNvSpPr>
            <a:spLocks noGrp="1" noChangeArrowheads="1"/>
          </p:cNvSpPr>
          <p:nvPr>
            <p:ph sz="quarter" idx="4294967295"/>
          </p:nvPr>
        </p:nvSpPr>
        <p:spPr>
          <a:xfrm>
            <a:off x="525463" y="1139825"/>
            <a:ext cx="8186737" cy="5241503"/>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抽象：</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姓名、电话、</a:t>
            </a:r>
            <a:r>
              <a:rPr lang="en-US" altLang="zh-CN" sz="3200" dirty="0" smtClean="0">
                <a:latin typeface="黑体" panose="02010609060101010101" pitchFamily="49" charset="-122"/>
                <a:ea typeface="黑体" panose="02010609060101010101" pitchFamily="49" charset="-122"/>
              </a:rPr>
              <a:t>E-mail</a:t>
            </a:r>
            <a:r>
              <a:rPr lang="zh-CN" altLang="en-US" sz="3200" dirty="0" smtClean="0">
                <a:latin typeface="黑体" panose="02010609060101010101" pitchFamily="49" charset="-122"/>
                <a:ea typeface="黑体" panose="02010609060101010101" pitchFamily="49" charset="-122"/>
              </a:rPr>
              <a:t>、地址</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sz="3200" strike="dblStrike" dirty="0" smtClean="0">
                <a:latin typeface="黑体" panose="02010609060101010101" pitchFamily="49" charset="-122"/>
                <a:ea typeface="黑体" panose="02010609060101010101" pitchFamily="49" charset="-122"/>
              </a:rPr>
              <a:t>高矮、胖瘦、年龄</a:t>
            </a:r>
            <a:r>
              <a:rPr lang="zh-CN" altLang="en-US" sz="3200" strike="dblStrike" dirty="0">
                <a:latin typeface="黑体" panose="02010609060101010101" pitchFamily="49" charset="-122"/>
                <a:ea typeface="黑体" panose="02010609060101010101" pitchFamily="49" charset="-122"/>
              </a:rPr>
              <a:t>等等</a:t>
            </a:r>
            <a:endParaRPr lang="en-US" altLang="zh-CN" sz="1600" dirty="0">
              <a:latin typeface="楷体_GB2312" pitchFamily="49" charset="-122"/>
              <a:ea typeface="楷体_GB2312" pitchFamily="49" charset="-122"/>
            </a:endParaRPr>
          </a:p>
          <a:p>
            <a:pPr lvl="0" algn="just">
              <a:lnSpc>
                <a:spcPct val="140000"/>
              </a:lnSpc>
              <a:buClr>
                <a:srgbClr val="C00000"/>
              </a:buClr>
            </a:pPr>
            <a:r>
              <a:rPr lang="zh-CN" altLang="en-US" sz="3200" dirty="0" smtClean="0">
                <a:solidFill>
                  <a:prstClr val="black"/>
                </a:solidFill>
                <a:latin typeface="黑体" panose="02010609060101010101" pitchFamily="49" charset="-122"/>
                <a:ea typeface="黑体" panose="02010609060101010101" pitchFamily="49" charset="-122"/>
              </a:rPr>
              <a:t>组成：</a:t>
            </a:r>
            <a:endParaRPr lang="en-US" altLang="zh-CN" sz="3200" dirty="0">
              <a:solidFill>
                <a:prstClr val="black"/>
              </a:solidFill>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每条信息为一个</a:t>
            </a:r>
            <a:r>
              <a:rPr lang="zh-CN" altLang="en-US" sz="3200" dirty="0">
                <a:latin typeface="黑体" panose="02010609060101010101" pitchFamily="49" charset="-122"/>
                <a:ea typeface="黑体" panose="02010609060101010101" pitchFamily="49" charset="-122"/>
              </a:rPr>
              <a:t>通讯</a:t>
            </a:r>
            <a:r>
              <a:rPr lang="zh-CN" altLang="en-US" sz="3200" dirty="0" smtClean="0">
                <a:latin typeface="黑体" panose="02010609060101010101" pitchFamily="49" charset="-122"/>
                <a:ea typeface="黑体" panose="02010609060101010101" pitchFamily="49" charset="-122"/>
              </a:rPr>
              <a:t>记录，通讯录有很多</a:t>
            </a:r>
            <a:r>
              <a:rPr lang="zh-CN" altLang="en-US" sz="3200" dirty="0">
                <a:latin typeface="黑体" panose="02010609060101010101" pitchFamily="49" charset="-122"/>
                <a:ea typeface="黑体" panose="02010609060101010101" pitchFamily="49" charset="-122"/>
              </a:rPr>
              <a:t>条通讯记录</a:t>
            </a:r>
            <a:r>
              <a:rPr lang="zh-CN" altLang="en-US" sz="3200" dirty="0" smtClean="0">
                <a:latin typeface="黑体" panose="02010609060101010101" pitchFamily="49" charset="-122"/>
                <a:ea typeface="黑体" panose="02010609060101010101" pitchFamily="49" charset="-122"/>
              </a:rPr>
              <a:t>组成。</a:t>
            </a:r>
            <a:endParaRPr lang="en-US" altLang="zh-CN" sz="3200" dirty="0" smtClean="0">
              <a:latin typeface="黑体" panose="02010609060101010101" pitchFamily="49" charset="-122"/>
              <a:ea typeface="黑体" panose="02010609060101010101" pitchFamily="49" charset="-122"/>
            </a:endParaRPr>
          </a:p>
          <a:p>
            <a:pPr lvl="0" algn="just">
              <a:lnSpc>
                <a:spcPct val="140000"/>
              </a:lnSpc>
              <a:buClr>
                <a:srgbClr val="C00000"/>
              </a:buClr>
            </a:pPr>
            <a:r>
              <a:rPr lang="zh-CN" altLang="en-US" sz="3200" dirty="0" smtClean="0">
                <a:solidFill>
                  <a:prstClr val="black"/>
                </a:solidFill>
                <a:latin typeface="黑体" panose="02010609060101010101" pitchFamily="49" charset="-122"/>
                <a:ea typeface="黑体" panose="02010609060101010101" pitchFamily="49" charset="-122"/>
              </a:rPr>
              <a:t>操作（运算）：插入、删除、查找等。</a:t>
            </a:r>
            <a:endParaRPr lang="en-US" altLang="zh-CN" sz="3200" dirty="0">
              <a:solidFill>
                <a:prstClr val="black"/>
              </a:solidFill>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en-US" altLang="zh-CN" sz="3200" strike="dblStrike"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zh-CN" altLang="en-US" sz="3200" strike="dblStrike"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369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081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081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708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sz="3200" dirty="0">
                <a:solidFill>
                  <a:schemeClr val="tx1"/>
                </a:solidFill>
                <a:effectLst/>
                <a:latin typeface="+mj-ea"/>
              </a:rPr>
              <a:t>定义抽象数据类型（</a:t>
            </a:r>
            <a:r>
              <a:rPr lang="en-US" altLang="zh-CN" sz="3200" dirty="0">
                <a:solidFill>
                  <a:schemeClr val="tx1"/>
                </a:solidFill>
                <a:effectLst/>
                <a:latin typeface="+mj-ea"/>
              </a:rPr>
              <a:t>ADT</a:t>
            </a:r>
            <a:r>
              <a:rPr lang="zh-CN" altLang="en-US" sz="3200" dirty="0">
                <a:solidFill>
                  <a:schemeClr val="tx1"/>
                </a:solidFill>
                <a:effectLst/>
                <a:latin typeface="+mj-ea"/>
              </a:rPr>
              <a:t>）：</a:t>
            </a:r>
          </a:p>
        </p:txBody>
      </p:sp>
      <p:sp>
        <p:nvSpPr>
          <p:cNvPr id="1570819" name="Rectangle 3"/>
          <p:cNvSpPr>
            <a:spLocks noGrp="1" noChangeArrowheads="1"/>
          </p:cNvSpPr>
          <p:nvPr>
            <p:ph sz="quarter" idx="4294967295"/>
          </p:nvPr>
        </p:nvSpPr>
        <p:spPr>
          <a:xfrm>
            <a:off x="525463" y="1139825"/>
            <a:ext cx="8186737" cy="5241503"/>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marL="0" indent="0"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a:t>
            </a:r>
          </a:p>
          <a:p>
            <a:pPr marL="0" indent="0" algn="just">
              <a:lnSpc>
                <a:spcPct val="140000"/>
              </a:lnSpc>
              <a:buClr>
                <a:srgbClr val="C00000"/>
              </a:buClr>
              <a:buNone/>
            </a:pPr>
            <a:endParaRPr lang="en-US" altLang="zh-CN" sz="3200" strike="dblStrike"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zh-CN" altLang="en-US" sz="3200" strike="dblStrike"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219491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sz="3200" dirty="0">
                <a:solidFill>
                  <a:schemeClr val="tx1"/>
                </a:solidFill>
                <a:effectLst/>
                <a:latin typeface="+mj-ea"/>
              </a:rPr>
              <a:t>选择恰当数据结构：</a:t>
            </a:r>
          </a:p>
        </p:txBody>
      </p:sp>
      <p:sp>
        <p:nvSpPr>
          <p:cNvPr id="1570819" name="Rectangle 3"/>
          <p:cNvSpPr>
            <a:spLocks noGrp="1" noChangeArrowheads="1"/>
          </p:cNvSpPr>
          <p:nvPr>
            <p:ph sz="quarter" idx="4294967295"/>
          </p:nvPr>
        </p:nvSpPr>
        <p:spPr>
          <a:xfrm>
            <a:off x="525463" y="1139825"/>
            <a:ext cx="8186737" cy="5241503"/>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a:latin typeface="黑体" panose="02010609060101010101" pitchFamily="49" charset="-122"/>
                <a:ea typeface="黑体" panose="02010609060101010101" pitchFamily="49" charset="-122"/>
              </a:rPr>
              <a:t>分析通讯记录</a:t>
            </a:r>
            <a:r>
              <a:rPr lang="zh-CN" altLang="en-US" sz="3200" dirty="0" smtClean="0">
                <a:latin typeface="黑体" panose="02010609060101010101" pitchFamily="49" charset="-122"/>
                <a:ea typeface="黑体" panose="02010609060101010101" pitchFamily="49" charset="-122"/>
              </a:rPr>
              <a:t>之间的</a:t>
            </a:r>
            <a:r>
              <a:rPr lang="zh-CN" altLang="en-US" sz="3200" dirty="0" smtClean="0">
                <a:solidFill>
                  <a:srgbClr val="FF0000"/>
                </a:solidFill>
                <a:latin typeface="黑体" panose="02010609060101010101" pitchFamily="49" charset="-122"/>
                <a:ea typeface="黑体" panose="02010609060101010101" pitchFamily="49" charset="-122"/>
              </a:rPr>
              <a:t>逻辑</a:t>
            </a:r>
            <a:r>
              <a:rPr lang="zh-CN" altLang="en-US" sz="3200" dirty="0" smtClean="0">
                <a:latin typeface="黑体" panose="02010609060101010101" pitchFamily="49" charset="-122"/>
                <a:ea typeface="黑体" panose="02010609060101010101" pitchFamily="49" charset="-122"/>
              </a:rPr>
              <a:t>关系：</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（有序</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无序）逐个排列</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线性关系</a:t>
            </a:r>
            <a:endParaRPr lang="en-US" altLang="zh-CN" sz="3200" dirty="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zh-CN" altLang="en-US" sz="3200" strike="dblStrike" dirty="0">
                <a:latin typeface="黑体" panose="02010609060101010101" pitchFamily="49" charset="-122"/>
                <a:ea typeface="黑体" panose="02010609060101010101" pitchFamily="49" charset="-122"/>
              </a:rPr>
              <a:t>树形关系：比如</a:t>
            </a:r>
            <a:r>
              <a:rPr lang="zh-CN" altLang="en-US" sz="3200" strike="dblStrike" dirty="0" smtClean="0">
                <a:latin typeface="黑体" panose="02010609060101010101" pitchFamily="49" charset="-122"/>
                <a:ea typeface="黑体" panose="02010609060101010101" pitchFamily="49" charset="-122"/>
              </a:rPr>
              <a:t>组织关系</a:t>
            </a:r>
            <a:endParaRPr lang="en-US" altLang="zh-CN" sz="3200" strike="dblStrike"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sz="3200" strike="dblStrike" dirty="0" smtClean="0">
                <a:latin typeface="黑体" panose="02010609060101010101" pitchFamily="49" charset="-122"/>
                <a:ea typeface="黑体" panose="02010609060101010101" pitchFamily="49" charset="-122"/>
              </a:rPr>
              <a:t>图关系</a:t>
            </a:r>
            <a:endParaRPr lang="en-US" altLang="zh-CN" sz="3200" strike="dblStrike" dirty="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a:latin typeface="黑体" panose="02010609060101010101" pitchFamily="49" charset="-122"/>
                <a:ea typeface="黑体" panose="02010609060101010101" pitchFamily="49" charset="-122"/>
              </a:rPr>
              <a:t>分析通讯记录之间</a:t>
            </a:r>
            <a:r>
              <a:rPr lang="zh-CN" altLang="en-US" sz="3200" dirty="0" smtClean="0">
                <a:latin typeface="黑体" panose="02010609060101010101" pitchFamily="49" charset="-122"/>
                <a:ea typeface="黑体" panose="02010609060101010101" pitchFamily="49" charset="-122"/>
              </a:rPr>
              <a:t>的</a:t>
            </a:r>
            <a:r>
              <a:rPr lang="zh-CN" altLang="en-US" sz="3200" dirty="0" smtClean="0">
                <a:solidFill>
                  <a:srgbClr val="FF0000"/>
                </a:solidFill>
                <a:latin typeface="黑体" panose="02010609060101010101" pitchFamily="49" charset="-122"/>
                <a:ea typeface="黑体" panose="02010609060101010101" pitchFamily="49" charset="-122"/>
              </a:rPr>
              <a:t>存储</a:t>
            </a:r>
            <a:r>
              <a:rPr lang="zh-CN" altLang="en-US" sz="3200" dirty="0" smtClean="0">
                <a:latin typeface="黑体" panose="02010609060101010101" pitchFamily="49" charset="-122"/>
                <a:ea typeface="黑体" panose="02010609060101010101" pitchFamily="49" charset="-122"/>
              </a:rPr>
              <a:t>关系：</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数组</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顺序存储，假设无序存放</a:t>
            </a:r>
            <a:endParaRPr lang="en-US" altLang="zh-CN" sz="3200" dirty="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strike="dblStrike" dirty="0" smtClean="0">
                <a:latin typeface="黑体" panose="02010609060101010101" pitchFamily="49" charset="-122"/>
                <a:ea typeface="黑体" panose="02010609060101010101" pitchFamily="49" charset="-122"/>
              </a:rPr>
              <a:t>链表</a:t>
            </a:r>
            <a:r>
              <a:rPr lang="en-US" altLang="zh-CN" sz="3200" strike="dblStrike" dirty="0" smtClean="0">
                <a:latin typeface="黑体" panose="02010609060101010101" pitchFamily="49" charset="-122"/>
                <a:ea typeface="黑体" panose="02010609060101010101" pitchFamily="49" charset="-122"/>
              </a:rPr>
              <a:t>——</a:t>
            </a:r>
            <a:r>
              <a:rPr lang="zh-CN" altLang="en-US" sz="3200" strike="dblStrike" dirty="0" smtClean="0">
                <a:latin typeface="黑体" panose="02010609060101010101" pitchFamily="49" charset="-122"/>
                <a:ea typeface="黑体" panose="02010609060101010101" pitchFamily="49" charset="-122"/>
              </a:rPr>
              <a:t>非顺序</a:t>
            </a:r>
            <a:r>
              <a:rPr lang="zh-CN" altLang="en-US" sz="3200" strike="dblStrike" dirty="0">
                <a:latin typeface="黑体" panose="02010609060101010101" pitchFamily="49" charset="-122"/>
                <a:ea typeface="黑体" panose="02010609060101010101" pitchFamily="49" charset="-122"/>
              </a:rPr>
              <a:t>存储</a:t>
            </a:r>
            <a:endParaRPr lang="en-US" altLang="zh-CN" sz="3200" strike="dblStrike" dirty="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en-US" altLang="zh-CN" sz="3200" strike="dblStrike" dirty="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en-US" altLang="zh-CN" sz="3200" strike="dblStrike"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zh-CN" altLang="en-US" sz="3200" strike="dblStrike"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26867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7081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7081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708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sz="3200" dirty="0">
                <a:solidFill>
                  <a:schemeClr val="tx1"/>
                </a:solidFill>
                <a:effectLst/>
                <a:latin typeface="+mj-ea"/>
              </a:rPr>
              <a:t>选择恰当数据结构：</a:t>
            </a:r>
          </a:p>
        </p:txBody>
      </p:sp>
      <p:sp>
        <p:nvSpPr>
          <p:cNvPr id="1570819" name="Rectangle 3"/>
          <p:cNvSpPr>
            <a:spLocks noGrp="1" noChangeArrowheads="1"/>
          </p:cNvSpPr>
          <p:nvPr>
            <p:ph sz="quarter" idx="4294967295"/>
          </p:nvPr>
        </p:nvSpPr>
        <p:spPr>
          <a:xfrm>
            <a:off x="525463" y="1139825"/>
            <a:ext cx="8186737" cy="1425079"/>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对于插入、删除、查找等运算设计算法</a:t>
            </a:r>
            <a:endParaRPr lang="en-US" altLang="zh-CN" sz="3200" strike="dblStrike"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endParaRPr lang="zh-CN" altLang="en-US" sz="3200" strike="dblStrike" dirty="0">
              <a:latin typeface="黑体" panose="02010609060101010101" pitchFamily="49" charset="-122"/>
              <a:ea typeface="黑体" panose="02010609060101010101" pitchFamily="49" charset="-122"/>
            </a:endParaRPr>
          </a:p>
        </p:txBody>
      </p:sp>
      <p:sp>
        <p:nvSpPr>
          <p:cNvPr id="4" name="Rectangle 2"/>
          <p:cNvSpPr txBox="1">
            <a:spLocks noChangeArrowheads="1"/>
          </p:cNvSpPr>
          <p:nvPr/>
        </p:nvSpPr>
        <p:spPr>
          <a:xfrm>
            <a:off x="608439" y="3933056"/>
            <a:ext cx="8183880" cy="763528"/>
          </a:xfrm>
          <a:prstGeom prst="rect">
            <a:avLst/>
          </a:prstGeom>
        </p:spPr>
        <p:txBody>
          <a:bodyPr vert="horz" anchor="b">
            <a:normAutofit/>
          </a:bodyPr>
          <a:lst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a:lstStyle>
          <a:p>
            <a:r>
              <a:rPr lang="zh-CN" altLang="en-US" sz="3200" dirty="0">
                <a:solidFill>
                  <a:schemeClr val="tx1"/>
                </a:solidFill>
                <a:effectLst/>
                <a:latin typeface="+mj-ea"/>
              </a:rPr>
              <a:t>总结：数据结构是</a:t>
            </a:r>
            <a:r>
              <a:rPr lang="zh-CN" altLang="en-US" sz="3200" dirty="0" smtClean="0">
                <a:solidFill>
                  <a:schemeClr val="tx1"/>
                </a:solidFill>
                <a:effectLst/>
                <a:latin typeface="+mj-ea"/>
              </a:rPr>
              <a:t>核心</a:t>
            </a:r>
            <a:endParaRPr lang="zh-CN" altLang="en-US" sz="3200" dirty="0">
              <a:solidFill>
                <a:schemeClr val="tx1"/>
              </a:solidFill>
              <a:effectLst/>
              <a:latin typeface="+mj-ea"/>
            </a:endParaRPr>
          </a:p>
        </p:txBody>
      </p:sp>
    </p:spTree>
    <p:extLst>
      <p:ext uri="{BB962C8B-B14F-4D97-AF65-F5344CB8AC3E}">
        <p14:creationId xmlns:p14="http://schemas.microsoft.com/office/powerpoint/2010/main" val="1973269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二、数据结构涉及一些基本概念和术语</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285720" y="1139825"/>
            <a:ext cx="8534751" cy="5032375"/>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b="1" dirty="0" smtClean="0">
                <a:latin typeface="黑体" panose="02010609060101010101" pitchFamily="49" charset="-122"/>
                <a:ea typeface="黑体" panose="02010609060101010101" pitchFamily="49" charset="-122"/>
              </a:rPr>
              <a:t>数据</a:t>
            </a:r>
            <a:r>
              <a:rPr lang="en-US" altLang="zh-CN" sz="3200" b="1" dirty="0" smtClean="0">
                <a:latin typeface="黑体" panose="02010609060101010101" pitchFamily="49" charset="-122"/>
                <a:ea typeface="黑体" panose="02010609060101010101" pitchFamily="49" charset="-122"/>
              </a:rPr>
              <a:t>(Data)</a:t>
            </a:r>
            <a:r>
              <a:rPr lang="zh-CN" altLang="en-US" sz="3200" dirty="0" smtClean="0">
                <a:latin typeface="黑体" panose="02010609060101010101" pitchFamily="49" charset="-122"/>
                <a:ea typeface="黑体" panose="02010609060101010101" pitchFamily="49" charset="-122"/>
              </a:rPr>
              <a:t>：指计算机能接受和处理的</a:t>
            </a:r>
            <a:r>
              <a:rPr lang="zh-CN" altLang="en-US" sz="3200" dirty="0" smtClean="0">
                <a:solidFill>
                  <a:srgbClr val="FF0000"/>
                </a:solidFill>
                <a:latin typeface="黑体" panose="02010609060101010101" pitchFamily="49" charset="-122"/>
                <a:ea typeface="黑体" panose="02010609060101010101" pitchFamily="49" charset="-122"/>
              </a:rPr>
              <a:t>一切信息</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整数、实数、复数</a:t>
            </a:r>
            <a:endParaRPr lang="en-US" altLang="zh-CN"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dirty="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rPr>
              <a:t>    </a:t>
            </a:r>
            <a:r>
              <a:rPr lang="zh-CN" altLang="en-US" dirty="0" smtClean="0">
                <a:latin typeface="黑体" panose="02010609060101010101" pitchFamily="49" charset="-122"/>
                <a:ea typeface="黑体" panose="02010609060101010101" pitchFamily="49" charset="-122"/>
              </a:rPr>
              <a:t>字符、文字、表格、图形、图像、声音、视频</a:t>
            </a:r>
            <a:endParaRPr lang="en-US" altLang="zh-CN" dirty="0" smtClean="0">
              <a:latin typeface="黑体" panose="02010609060101010101" pitchFamily="49" charset="-122"/>
              <a:ea typeface="黑体" panose="02010609060101010101" pitchFamily="49" charset="-122"/>
            </a:endParaRPr>
          </a:p>
          <a:p>
            <a:pPr lvl="0" algn="just">
              <a:lnSpc>
                <a:spcPct val="140000"/>
              </a:lnSpc>
              <a:buClr>
                <a:srgbClr val="F07F09"/>
              </a:buClr>
              <a:buNone/>
            </a:pPr>
            <a:r>
              <a:rPr lang="en-US" altLang="zh-CN" sz="3200" dirty="0" smtClean="0">
                <a:latin typeface="黑体" panose="02010609060101010101" pitchFamily="49" charset="-122"/>
                <a:ea typeface="黑体" panose="02010609060101010101" pitchFamily="49" charset="-122"/>
              </a:rPr>
              <a:t> </a:t>
            </a:r>
            <a:endParaRPr lang="en-US" altLang="zh-CN" sz="1600" dirty="0">
              <a:solidFill>
                <a:prstClr val="black"/>
              </a:solidFill>
              <a:latin typeface="楷体_GB2312" pitchFamily="49" charset="-122"/>
              <a:ea typeface="楷体_GB2312" pitchFamily="49" charset="-122"/>
            </a:endParaRPr>
          </a:p>
          <a:p>
            <a:pPr lvl="0"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总之，存储在计算机中可用二进制表示的内容都是数据；</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二、数据结构涉及一些基本概念和术语</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b="1" dirty="0" smtClean="0">
                <a:latin typeface="黑体" panose="02010609060101010101" pitchFamily="49" charset="-122"/>
                <a:ea typeface="黑体" panose="02010609060101010101" pitchFamily="49" charset="-122"/>
              </a:rPr>
              <a:t>数据元素</a:t>
            </a:r>
            <a:r>
              <a:rPr lang="en-US" altLang="zh-CN" sz="3200" b="1" dirty="0" smtClean="0">
                <a:latin typeface="黑体" panose="02010609060101010101" pitchFamily="49" charset="-122"/>
                <a:ea typeface="黑体" panose="02010609060101010101" pitchFamily="49" charset="-122"/>
              </a:rPr>
              <a:t>(data element)</a:t>
            </a:r>
            <a:r>
              <a:rPr lang="zh-CN" altLang="en-US" sz="3200" dirty="0" smtClean="0">
                <a:latin typeface="黑体" panose="02010609060101010101" pitchFamily="49" charset="-122"/>
                <a:ea typeface="黑体" panose="02010609060101010101" pitchFamily="49" charset="-122"/>
              </a:rPr>
              <a:t>：指在计算机中</a:t>
            </a:r>
            <a:r>
              <a:rPr lang="zh-CN" altLang="en-US" sz="3200" dirty="0" smtClean="0">
                <a:solidFill>
                  <a:srgbClr val="FF0000"/>
                </a:solidFill>
                <a:latin typeface="黑体" panose="02010609060101010101" pitchFamily="49" charset="-122"/>
                <a:ea typeface="黑体" panose="02010609060101010101" pitchFamily="49" charset="-122"/>
              </a:rPr>
              <a:t>作为一个整体</a:t>
            </a:r>
            <a:r>
              <a:rPr lang="zh-CN" altLang="en-US" sz="3200" dirty="0" smtClean="0">
                <a:latin typeface="黑体" panose="02010609060101010101" pitchFamily="49" charset="-122"/>
                <a:ea typeface="黑体" panose="02010609060101010101" pitchFamily="49" charset="-122"/>
              </a:rPr>
              <a:t>考虑和处理的一个对象，也是组成数据的</a:t>
            </a:r>
            <a:r>
              <a:rPr lang="zh-CN" altLang="en-US" sz="3200" b="1" dirty="0" smtClean="0">
                <a:solidFill>
                  <a:srgbClr val="FF0000"/>
                </a:solidFill>
                <a:latin typeface="黑体" panose="02010609060101010101" pitchFamily="49" charset="-122"/>
                <a:ea typeface="黑体" panose="02010609060101010101" pitchFamily="49" charset="-122"/>
              </a:rPr>
              <a:t>基本单位</a:t>
            </a:r>
            <a:r>
              <a:rPr lang="zh-CN" altLang="en-US" sz="3200" dirty="0" smtClean="0">
                <a:latin typeface="黑体" panose="02010609060101010101" pitchFamily="49" charset="-122"/>
                <a:ea typeface="黑体" panose="02010609060101010101" pitchFamily="49" charset="-122"/>
              </a:rPr>
              <a:t>。一般来说，数据元素是由若干</a:t>
            </a:r>
            <a:r>
              <a:rPr lang="zh-CN" altLang="en-US" sz="3200" b="1" dirty="0" smtClean="0">
                <a:solidFill>
                  <a:srgbClr val="FF0000"/>
                </a:solidFill>
                <a:latin typeface="黑体" panose="02010609060101010101" pitchFamily="49" charset="-122"/>
                <a:ea typeface="黑体" panose="02010609060101010101" pitchFamily="49" charset="-122"/>
              </a:rPr>
              <a:t>数据项</a:t>
            </a:r>
            <a:r>
              <a:rPr lang="en-US" altLang="zh-CN" sz="3200" dirty="0" smtClean="0">
                <a:latin typeface="黑体" panose="02010609060101010101" pitchFamily="49" charset="-122"/>
                <a:ea typeface="黑体" panose="02010609060101010101" pitchFamily="49" charset="-122"/>
              </a:rPr>
              <a:t>(data item)</a:t>
            </a:r>
            <a:r>
              <a:rPr lang="zh-CN" altLang="en-US" sz="3200" dirty="0" smtClean="0">
                <a:latin typeface="黑体" panose="02010609060101010101" pitchFamily="49" charset="-122"/>
                <a:ea typeface="黑体" panose="02010609060101010101" pitchFamily="49" charset="-122"/>
              </a:rPr>
              <a:t>组成的，数据项是具有独立含义的数据</a:t>
            </a:r>
            <a:r>
              <a:rPr lang="zh-CN" altLang="en-US" sz="3200" b="1" dirty="0" smtClean="0">
                <a:solidFill>
                  <a:srgbClr val="FF0000"/>
                </a:solidFill>
                <a:latin typeface="黑体" panose="02010609060101010101" pitchFamily="49" charset="-122"/>
                <a:ea typeface="黑体" panose="02010609060101010101" pitchFamily="49" charset="-122"/>
              </a:rPr>
              <a:t>最小单位</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或称为记录。</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二、数据结构涉及一些基本概念和术语</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1139825"/>
            <a:ext cx="8186737" cy="5032375"/>
          </a:xfrm>
          <a:prstGeom prst="rect">
            <a:avLst/>
          </a:prstGeom>
        </p:spPr>
        <p:txBody>
          <a:bodyPr>
            <a:normAutofit fontScale="92500" lnSpcReduction="2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b="1" dirty="0" smtClean="0">
                <a:latin typeface="黑体" panose="02010609060101010101" pitchFamily="49" charset="-122"/>
                <a:ea typeface="黑体" panose="02010609060101010101" pitchFamily="49" charset="-122"/>
              </a:rPr>
              <a:t>数据对象</a:t>
            </a:r>
            <a:r>
              <a:rPr lang="en-US" altLang="zh-CN" sz="3200" b="1" dirty="0" smtClean="0">
                <a:latin typeface="黑体" panose="02010609060101010101" pitchFamily="49" charset="-122"/>
                <a:ea typeface="黑体" panose="02010609060101010101" pitchFamily="49" charset="-122"/>
              </a:rPr>
              <a:t>(data object)</a:t>
            </a:r>
            <a:r>
              <a:rPr lang="zh-CN" altLang="en-US" sz="3200" dirty="0" smtClean="0">
                <a:latin typeface="黑体" panose="02010609060101010101" pitchFamily="49" charset="-122"/>
                <a:ea typeface="黑体" panose="02010609060101010101" pitchFamily="49" charset="-122"/>
              </a:rPr>
              <a:t>：指性质相同的数据元素的集合。</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例如：通讯录管理系统中：</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一条通讯记录是</a:t>
            </a:r>
            <a:r>
              <a:rPr lang="zh-CN" altLang="en-US" sz="3200" dirty="0" smtClean="0">
                <a:solidFill>
                  <a:srgbClr val="FF0000"/>
                </a:solidFill>
                <a:latin typeface="黑体" panose="02010609060101010101" pitchFamily="49" charset="-122"/>
                <a:ea typeface="黑体" panose="02010609060101010101" pitchFamily="49" charset="-122"/>
              </a:rPr>
              <a:t>数据元素</a:t>
            </a:r>
            <a:r>
              <a:rPr lang="zh-CN" altLang="en-US" sz="3200" dirty="0" smtClean="0">
                <a:latin typeface="黑体" panose="02010609060101010101" pitchFamily="49" charset="-122"/>
                <a:ea typeface="黑体" panose="02010609060101010101" pitchFamily="49" charset="-122"/>
              </a:rPr>
              <a:t>，而姓名、电话、</a:t>
            </a:r>
            <a:r>
              <a:rPr lang="en-US" altLang="zh-CN" sz="3200" dirty="0" smtClean="0">
                <a:latin typeface="黑体" panose="02010609060101010101" pitchFamily="49" charset="-122"/>
                <a:ea typeface="黑体" panose="02010609060101010101" pitchFamily="49" charset="-122"/>
              </a:rPr>
              <a:t>E-mail</a:t>
            </a:r>
            <a:r>
              <a:rPr lang="zh-CN" altLang="en-US" sz="3200" dirty="0" smtClean="0">
                <a:latin typeface="黑体" panose="02010609060101010101" pitchFamily="49" charset="-122"/>
                <a:ea typeface="黑体" panose="02010609060101010101" pitchFamily="49" charset="-122"/>
              </a:rPr>
              <a:t>等分别都是</a:t>
            </a:r>
            <a:r>
              <a:rPr lang="zh-CN" altLang="en-US" sz="3200" dirty="0" smtClean="0">
                <a:solidFill>
                  <a:srgbClr val="FF0000"/>
                </a:solidFill>
                <a:latin typeface="黑体" panose="02010609060101010101" pitchFamily="49" charset="-122"/>
                <a:ea typeface="黑体" panose="02010609060101010101" pitchFamily="49" charset="-122"/>
              </a:rPr>
              <a:t>数据项</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通讯录</a:t>
            </a:r>
            <a:r>
              <a:rPr lang="zh-CN" altLang="en-US" sz="3200" dirty="0" smtClean="0">
                <a:solidFill>
                  <a:srgbClr val="FF0000"/>
                </a:solidFill>
                <a:latin typeface="黑体" panose="02010609060101010101" pitchFamily="49" charset="-122"/>
                <a:ea typeface="黑体" panose="02010609060101010101" pitchFamily="49" charset="-122"/>
              </a:rPr>
              <a:t>数据对象</a:t>
            </a:r>
            <a:r>
              <a:rPr lang="zh-CN" altLang="en-US" sz="3200" dirty="0" smtClean="0">
                <a:latin typeface="黑体" panose="02010609060101010101" pitchFamily="49" charset="-122"/>
                <a:ea typeface="黑体" panose="02010609060101010101" pitchFamily="49" charset="-122"/>
              </a:rPr>
              <a:t>是集合</a:t>
            </a:r>
            <a:r>
              <a:rPr lang="en-US" altLang="zh-CN" sz="3200" dirty="0" smtClean="0">
                <a:latin typeface="黑体" panose="02010609060101010101" pitchFamily="49" charset="-122"/>
                <a:ea typeface="黑体" panose="02010609060101010101" pitchFamily="49" charset="-122"/>
              </a:rPr>
              <a:t>S ={</a:t>
            </a:r>
            <a:r>
              <a:rPr lang="zh-CN" altLang="en-US" sz="3200" dirty="0" smtClean="0">
                <a:latin typeface="黑体" panose="02010609060101010101" pitchFamily="49" charset="-122"/>
                <a:ea typeface="黑体" panose="02010609060101010101" pitchFamily="49" charset="-122"/>
              </a:rPr>
              <a:t>记录</a:t>
            </a:r>
            <a:r>
              <a:rPr lang="en-US" altLang="zh-CN" sz="3200" dirty="0" smtClean="0">
                <a:latin typeface="黑体" panose="02010609060101010101" pitchFamily="49" charset="-122"/>
                <a:ea typeface="黑体" panose="02010609060101010101" pitchFamily="49" charset="-122"/>
              </a:rPr>
              <a:t>1,</a:t>
            </a:r>
            <a:r>
              <a:rPr lang="zh-CN" altLang="en-US" sz="3200" dirty="0">
                <a:latin typeface="黑体" panose="02010609060101010101" pitchFamily="49" charset="-122"/>
                <a:ea typeface="黑体" panose="02010609060101010101" pitchFamily="49" charset="-122"/>
              </a:rPr>
              <a:t>记录</a:t>
            </a:r>
            <a:r>
              <a:rPr lang="en-US" altLang="zh-CN" sz="3200" dirty="0" smtClean="0">
                <a:latin typeface="黑体" panose="02010609060101010101" pitchFamily="49" charset="-122"/>
                <a:ea typeface="黑体" panose="02010609060101010101" pitchFamily="49" charset="-122"/>
              </a:rPr>
              <a:t>2,</a:t>
            </a:r>
            <a:r>
              <a:rPr lang="zh-CN" altLang="en-US" sz="3200" dirty="0">
                <a:latin typeface="黑体" panose="02010609060101010101" pitchFamily="49" charset="-122"/>
                <a:ea typeface="黑体" panose="02010609060101010101" pitchFamily="49" charset="-122"/>
              </a:rPr>
              <a:t>记录</a:t>
            </a:r>
            <a:r>
              <a:rPr lang="en-US" altLang="zh-CN" sz="3200" dirty="0" smtClean="0">
                <a:latin typeface="黑体" panose="02010609060101010101" pitchFamily="49" charset="-122"/>
                <a:ea typeface="黑体" panose="02010609060101010101" pitchFamily="49" charset="-122"/>
              </a:rPr>
              <a:t>3...} </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4294967295"/>
          </p:nvPr>
        </p:nvSpPr>
        <p:spPr>
          <a:xfrm>
            <a:off x="395536" y="332656"/>
            <a:ext cx="8186737" cy="864096"/>
          </a:xfrm>
          <a:prstGeom prst="rect">
            <a:avLst/>
          </a:prstGeom>
        </p:spPr>
        <p:txBody>
          <a:bodyPr>
            <a:normAutofit/>
          </a:bodyPr>
          <a:lstStyle/>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又例如：学生管理系统中： </a:t>
            </a:r>
            <a:endParaRPr lang="zh-CN" altLang="en-US" sz="3200" dirty="0">
              <a:latin typeface="黑体" panose="02010609060101010101" pitchFamily="49" charset="-122"/>
              <a:ea typeface="黑体"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690959790"/>
              </p:ext>
            </p:extLst>
          </p:nvPr>
        </p:nvGraphicFramePr>
        <p:xfrm>
          <a:off x="1763690" y="1412773"/>
          <a:ext cx="4968551" cy="446449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912597"/>
                <a:gridCol w="1295647"/>
                <a:gridCol w="1196133"/>
                <a:gridCol w="1564174"/>
              </a:tblGrid>
              <a:tr h="632898">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学号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姓名</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性别</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班号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张斌</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8</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刘丽</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58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34</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李英</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陈华</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12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王奇</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26</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董强</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r h="545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5</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王萍</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tc>
              </a:tr>
            </a:tbl>
          </a:graphicData>
        </a:graphic>
      </p:graphicFrame>
      <p:sp>
        <p:nvSpPr>
          <p:cNvPr id="3" name="矩形 2"/>
          <p:cNvSpPr/>
          <p:nvPr/>
        </p:nvSpPr>
        <p:spPr>
          <a:xfrm>
            <a:off x="1619672" y="2060848"/>
            <a:ext cx="5328592" cy="57606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7092280" y="2164214"/>
            <a:ext cx="1224136" cy="400110"/>
          </a:xfrm>
          <a:prstGeom prst="rect">
            <a:avLst/>
          </a:prstGeom>
        </p:spPr>
        <p:txBody>
          <a:bodyPr wrap="square">
            <a:spAutoFit/>
          </a:bodyPr>
          <a:lstStyle/>
          <a:p>
            <a:r>
              <a:rPr lang="zh-CN" altLang="en-US" sz="2000" dirty="0">
                <a:solidFill>
                  <a:srgbClr val="FF0000"/>
                </a:solidFill>
                <a:latin typeface="黑体" panose="02010609060101010101" pitchFamily="49" charset="-122"/>
                <a:ea typeface="黑体" panose="02010609060101010101" pitchFamily="49" charset="-122"/>
              </a:rPr>
              <a:t>数据元素</a:t>
            </a:r>
            <a:endParaRPr lang="zh-CN" altLang="en-US" sz="2000" dirty="0"/>
          </a:p>
        </p:txBody>
      </p:sp>
      <p:sp>
        <p:nvSpPr>
          <p:cNvPr id="8" name="矩形 7"/>
          <p:cNvSpPr/>
          <p:nvPr/>
        </p:nvSpPr>
        <p:spPr>
          <a:xfrm>
            <a:off x="7092280" y="2812866"/>
            <a:ext cx="1224136" cy="400110"/>
          </a:xfrm>
          <a:prstGeom prst="rect">
            <a:avLst/>
          </a:prstGeom>
        </p:spPr>
        <p:txBody>
          <a:bodyPr wrap="square">
            <a:spAutoFit/>
          </a:bodyPr>
          <a:lstStyle/>
          <a:p>
            <a:r>
              <a:rPr lang="zh-CN" altLang="en-US" sz="2000" dirty="0">
                <a:solidFill>
                  <a:srgbClr val="FF0000"/>
                </a:solidFill>
                <a:latin typeface="黑体" panose="02010609060101010101" pitchFamily="49" charset="-122"/>
                <a:ea typeface="黑体" panose="02010609060101010101" pitchFamily="49" charset="-122"/>
              </a:rPr>
              <a:t>数据元素</a:t>
            </a:r>
            <a:endParaRPr lang="zh-CN" altLang="en-US" sz="2000" dirty="0"/>
          </a:p>
        </p:txBody>
      </p:sp>
      <p:cxnSp>
        <p:nvCxnSpPr>
          <p:cNvPr id="9" name="直接箭头连接符 8"/>
          <p:cNvCxnSpPr/>
          <p:nvPr/>
        </p:nvCxnSpPr>
        <p:spPr>
          <a:xfrm flipH="1" flipV="1">
            <a:off x="6156176" y="2348880"/>
            <a:ext cx="1008112" cy="66404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a:stCxn id="8" idx="1"/>
          </p:cNvCxnSpPr>
          <p:nvPr/>
        </p:nvCxnSpPr>
        <p:spPr>
          <a:xfrm flipH="1" flipV="1">
            <a:off x="4499992" y="2492896"/>
            <a:ext cx="2592288" cy="52002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8" idx="1"/>
          </p:cNvCxnSpPr>
          <p:nvPr/>
        </p:nvCxnSpPr>
        <p:spPr>
          <a:xfrm flipH="1" flipV="1">
            <a:off x="3203848" y="2492896"/>
            <a:ext cx="3888432" cy="52002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1"/>
          </p:cNvCxnSpPr>
          <p:nvPr/>
        </p:nvCxnSpPr>
        <p:spPr>
          <a:xfrm flipH="1" flipV="1">
            <a:off x="2051720" y="2492896"/>
            <a:ext cx="5040560" cy="520025"/>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7092280" y="5837202"/>
            <a:ext cx="1224136" cy="400110"/>
          </a:xfrm>
          <a:prstGeom prst="rect">
            <a:avLst/>
          </a:prstGeom>
        </p:spPr>
        <p:txBody>
          <a:bodyPr wrap="square">
            <a:spAutoFit/>
          </a:bodyPr>
          <a:lstStyle/>
          <a:p>
            <a:r>
              <a:rPr lang="zh-CN" altLang="en-US" sz="2000" dirty="0" smtClean="0">
                <a:solidFill>
                  <a:srgbClr val="FF0000"/>
                </a:solidFill>
                <a:latin typeface="黑体" panose="02010609060101010101" pitchFamily="49" charset="-122"/>
                <a:ea typeface="黑体" panose="02010609060101010101" pitchFamily="49" charset="-122"/>
              </a:rPr>
              <a:t>数据对象</a:t>
            </a:r>
            <a:endParaRPr lang="zh-CN" altLang="en-US" sz="2000" dirty="0"/>
          </a:p>
        </p:txBody>
      </p:sp>
    </p:spTree>
    <p:extLst>
      <p:ext uri="{BB962C8B-B14F-4D97-AF65-F5344CB8AC3E}">
        <p14:creationId xmlns:p14="http://schemas.microsoft.com/office/powerpoint/2010/main" val="843683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8"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课程目的</a:t>
            </a:r>
            <a:endParaRPr lang="zh-CN" altLang="en-US" dirty="0">
              <a:solidFill>
                <a:schemeClr val="tx1"/>
              </a:solidFill>
              <a:effectLst/>
              <a:latin typeface="+mj-ea"/>
            </a:endParaRP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培养</a:t>
            </a:r>
            <a:r>
              <a:rPr lang="zh-CN" altLang="en-US" sz="3200" dirty="0" smtClean="0">
                <a:solidFill>
                  <a:srgbClr val="FF0000"/>
                </a:solidFill>
                <a:latin typeface="黑体" panose="02010609060101010101" pitchFamily="49" charset="-122"/>
                <a:ea typeface="黑体" panose="02010609060101010101" pitchFamily="49" charset="-122"/>
              </a:rPr>
              <a:t>数据抽象能力</a:t>
            </a:r>
            <a:r>
              <a:rPr lang="zh-CN" altLang="en-US" sz="3200" dirty="0" smtClean="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从而</a:t>
            </a:r>
            <a:r>
              <a:rPr lang="zh-CN" altLang="en-US" sz="3200" dirty="0" smtClean="0">
                <a:latin typeface="黑体" panose="02010609060101010101" pitchFamily="49" charset="-122"/>
                <a:ea typeface="黑体" panose="02010609060101010101" pitchFamily="49" charset="-122"/>
              </a:rPr>
              <a:t>学会分析研究计算机加工的</a:t>
            </a:r>
            <a:r>
              <a:rPr lang="zh-CN" altLang="en-US" sz="3200" dirty="0" smtClean="0">
                <a:solidFill>
                  <a:srgbClr val="FF0000"/>
                </a:solidFill>
                <a:latin typeface="黑体" panose="02010609060101010101" pitchFamily="49" charset="-122"/>
                <a:ea typeface="黑体" panose="02010609060101010101" pitchFamily="49" charset="-122"/>
              </a:rPr>
              <a:t>数据结构</a:t>
            </a:r>
            <a:r>
              <a:rPr lang="zh-CN" altLang="en-US" sz="3200" dirty="0" smtClean="0">
                <a:latin typeface="黑体" panose="02010609060101010101" pitchFamily="49" charset="-122"/>
                <a:ea typeface="黑体" panose="02010609060101010101" pitchFamily="49" charset="-122"/>
              </a:rPr>
              <a:t>（包括</a:t>
            </a:r>
            <a:r>
              <a:rPr lang="zh-CN" altLang="en-US" sz="3200" dirty="0">
                <a:solidFill>
                  <a:srgbClr val="FF0000"/>
                </a:solidFill>
                <a:latin typeface="黑体" panose="02010609060101010101" pitchFamily="49" charset="-122"/>
                <a:ea typeface="黑体" panose="02010609060101010101" pitchFamily="49" charset="-122"/>
              </a:rPr>
              <a:t>逻辑结构、存储结构</a:t>
            </a:r>
            <a:r>
              <a:rPr lang="zh-CN" altLang="en-US" sz="3200" dirty="0" smtClean="0">
                <a:latin typeface="黑体" panose="02010609060101010101" pitchFamily="49" charset="-122"/>
                <a:ea typeface="黑体" panose="02010609060101010101" pitchFamily="49" charset="-122"/>
              </a:rPr>
              <a:t>），进一步设计相应</a:t>
            </a:r>
            <a:r>
              <a:rPr lang="zh-CN" altLang="en-US" sz="3200" dirty="0" smtClean="0">
                <a:solidFill>
                  <a:srgbClr val="FF0000"/>
                </a:solidFill>
                <a:latin typeface="黑体" panose="02010609060101010101" pitchFamily="49" charset="-122"/>
                <a:ea typeface="黑体" panose="02010609060101010101" pitchFamily="49" charset="-122"/>
              </a:rPr>
              <a:t>算法</a:t>
            </a:r>
            <a:r>
              <a:rPr lang="en-US" altLang="zh-CN" sz="3200" dirty="0" smtClean="0">
                <a:latin typeface="黑体" panose="02010609060101010101" pitchFamily="49" charset="-122"/>
                <a:ea typeface="黑体" panose="02010609060101010101" pitchFamily="49" charset="-122"/>
              </a:rPr>
              <a:t>;</a:t>
            </a:r>
          </a:p>
          <a:p>
            <a:pPr algn="just">
              <a:lnSpc>
                <a:spcPct val="140000"/>
              </a:lnSpc>
              <a:spcBef>
                <a:spcPts val="1500"/>
              </a:spcBef>
              <a:buClr>
                <a:srgbClr val="C00000"/>
              </a:buClr>
            </a:pPr>
            <a:r>
              <a:rPr lang="zh-CN" altLang="en-US" sz="3200" dirty="0" smtClean="0">
                <a:latin typeface="黑体" panose="02010609060101010101" pitchFamily="49" charset="-122"/>
                <a:ea typeface="黑体" panose="02010609060101010101" pitchFamily="49" charset="-122"/>
              </a:rPr>
              <a:t>初步掌握</a:t>
            </a: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分析</a:t>
            </a:r>
            <a:r>
              <a:rPr lang="zh-CN" altLang="en-US" sz="3200" dirty="0">
                <a:latin typeface="黑体" panose="02010609060101010101" pitchFamily="49" charset="-122"/>
                <a:ea typeface="黑体" panose="02010609060101010101" pitchFamily="49" charset="-122"/>
              </a:rPr>
              <a:t>方法（包括时间和空间复杂度</a:t>
            </a:r>
            <a:r>
              <a:rPr lang="zh-CN" altLang="en-US" sz="3200" dirty="0" smtClean="0">
                <a:latin typeface="黑体" panose="02010609060101010101" pitchFamily="49" charset="-122"/>
                <a:ea typeface="黑体" panose="02010609060101010101" pitchFamily="49" charset="-122"/>
              </a:rPr>
              <a:t>），以及</a:t>
            </a: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设计方法。</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a:spLocks noChangeArrowheads="1"/>
          </p:cNvSpPr>
          <p:nvPr/>
        </p:nvSpPr>
        <p:spPr bwMode="auto">
          <a:xfrm>
            <a:off x="539552" y="1340768"/>
            <a:ext cx="7848872" cy="569362"/>
          </a:xfrm>
          <a:prstGeom prst="rect">
            <a:avLst/>
          </a:prstGeom>
          <a:noFill/>
          <a:ln w="57150" algn="ctr">
            <a:noFill/>
            <a:miter lim="800000"/>
            <a:headEnd/>
            <a:tailEnd type="none" w="lg" len="lg"/>
          </a:ln>
          <a:effectLst/>
        </p:spPr>
        <p:txBody>
          <a:bodyPr wrap="square" tIns="76176" bIns="0">
            <a:spAutoFit/>
          </a:bodyPr>
          <a:lstStyle/>
          <a:p>
            <a:pPr marL="457200" indent="-457200"/>
            <a:r>
              <a:rPr lang="zh-CN" altLang="en-US" sz="3200" b="1" dirty="0" smtClean="0">
                <a:solidFill>
                  <a:srgbClr val="0000FF"/>
                </a:solidFill>
                <a:latin typeface="微软雅黑" pitchFamily="34" charset="-122"/>
                <a:ea typeface="微软雅黑" pitchFamily="34" charset="-122"/>
                <a:cs typeface="Times New Roman" pitchFamily="18" charset="0"/>
              </a:rPr>
              <a:t>数据结构   </a:t>
            </a:r>
            <a:r>
              <a:rPr lang="zh-CN" altLang="en-US" sz="3200" b="1" dirty="0" smtClean="0">
                <a:solidFill>
                  <a:srgbClr val="3333CC"/>
                </a:solidFill>
                <a:latin typeface="Times New Roman" pitchFamily="18" charset="0"/>
                <a:ea typeface="楷体" pitchFamily="49" charset="-122"/>
                <a:cs typeface="Times New Roman" pitchFamily="18" charset="0"/>
              </a:rPr>
              <a:t>＝   </a:t>
            </a:r>
            <a:r>
              <a:rPr lang="zh-CN" altLang="en-US" sz="3200" b="1" dirty="0">
                <a:solidFill>
                  <a:srgbClr val="C00000"/>
                </a:solidFill>
                <a:latin typeface="Times New Roman" pitchFamily="18" charset="0"/>
                <a:ea typeface="楷体" pitchFamily="49" charset="-122"/>
                <a:cs typeface="Times New Roman" pitchFamily="18" charset="0"/>
              </a:rPr>
              <a:t>数据</a:t>
            </a:r>
            <a:r>
              <a:rPr lang="zh-CN" altLang="en-US" sz="3200" b="1" dirty="0" smtClean="0">
                <a:solidFill>
                  <a:srgbClr val="C00000"/>
                </a:solidFill>
                <a:latin typeface="Times New Roman" pitchFamily="18" charset="0"/>
                <a:ea typeface="楷体" pitchFamily="49" charset="-122"/>
                <a:cs typeface="Times New Roman" pitchFamily="18" charset="0"/>
              </a:rPr>
              <a:t>对象 </a:t>
            </a:r>
            <a:r>
              <a:rPr lang="zh-CN" altLang="en-US" sz="3200" b="1" dirty="0" smtClean="0">
                <a:solidFill>
                  <a:srgbClr val="3333CC"/>
                </a:solidFill>
                <a:latin typeface="Times New Roman" pitchFamily="18" charset="0"/>
                <a:ea typeface="楷体" pitchFamily="49" charset="-122"/>
                <a:cs typeface="Times New Roman" pitchFamily="18" charset="0"/>
              </a:rPr>
              <a:t> </a:t>
            </a:r>
            <a:r>
              <a:rPr lang="zh-CN" altLang="en-US" sz="3200" b="1" dirty="0" smtClean="0">
                <a:solidFill>
                  <a:srgbClr val="0000FF"/>
                </a:solidFill>
                <a:latin typeface="Consolas" pitchFamily="49" charset="0"/>
                <a:ea typeface="楷体" pitchFamily="49" charset="-122"/>
                <a:cs typeface="Consolas" pitchFamily="49" charset="0"/>
              </a:rPr>
              <a:t>＋ </a:t>
            </a:r>
            <a:r>
              <a:rPr lang="zh-CN" altLang="en-US" sz="3200" b="1" dirty="0" smtClean="0">
                <a:solidFill>
                  <a:srgbClr val="C00000"/>
                </a:solidFill>
                <a:latin typeface="Times New Roman" pitchFamily="18" charset="0"/>
                <a:ea typeface="楷体" pitchFamily="49" charset="-122"/>
                <a:cs typeface="Times New Roman" pitchFamily="18" charset="0"/>
              </a:rPr>
              <a:t>结构 </a:t>
            </a:r>
            <a:r>
              <a:rPr lang="en-US" altLang="zh-CN" sz="3200" b="1" dirty="0" smtClean="0">
                <a:solidFill>
                  <a:srgbClr val="C00000"/>
                </a:solidFill>
                <a:latin typeface="Times New Roman" pitchFamily="18" charset="0"/>
                <a:ea typeface="楷体" pitchFamily="49" charset="-122"/>
                <a:cs typeface="Times New Roman" pitchFamily="18" charset="0"/>
              </a:rPr>
              <a:t>(</a:t>
            </a:r>
            <a:r>
              <a:rPr lang="zh-CN" altLang="en-US" sz="3200" b="1" dirty="0">
                <a:solidFill>
                  <a:srgbClr val="C00000"/>
                </a:solidFill>
                <a:latin typeface="Times New Roman" pitchFamily="18" charset="0"/>
                <a:ea typeface="楷体" pitchFamily="49" charset="-122"/>
                <a:cs typeface="Times New Roman" pitchFamily="18" charset="0"/>
              </a:rPr>
              <a:t>关系</a:t>
            </a:r>
            <a:r>
              <a:rPr lang="en-US" altLang="zh-CN" sz="3200" b="1" dirty="0" smtClean="0">
                <a:solidFill>
                  <a:srgbClr val="C00000"/>
                </a:solidFill>
                <a:latin typeface="Times New Roman" pitchFamily="18" charset="0"/>
                <a:ea typeface="楷体" pitchFamily="49" charset="-122"/>
                <a:cs typeface="Times New Roman" pitchFamily="18" charset="0"/>
              </a:rPr>
              <a:t>)</a:t>
            </a:r>
            <a:endParaRPr lang="zh-CN" altLang="en-US" sz="3200" b="1" dirty="0">
              <a:solidFill>
                <a:srgbClr val="C00000"/>
              </a:solidFill>
              <a:latin typeface="Times New Roman" pitchFamily="18" charset="0"/>
              <a:ea typeface="楷体" pitchFamily="49" charset="-122"/>
              <a:cs typeface="Times New Roman" pitchFamily="18" charset="0"/>
            </a:endParaRPr>
          </a:p>
        </p:txBody>
      </p:sp>
      <p:sp>
        <p:nvSpPr>
          <p:cNvPr id="4" name="Line 3"/>
          <p:cNvSpPr>
            <a:spLocks noChangeShapeType="1"/>
          </p:cNvSpPr>
          <p:nvPr/>
        </p:nvSpPr>
        <p:spPr bwMode="auto">
          <a:xfrm flipV="1">
            <a:off x="3859330" y="2264003"/>
            <a:ext cx="0" cy="577851"/>
          </a:xfrm>
          <a:prstGeom prst="line">
            <a:avLst/>
          </a:prstGeom>
          <a:noFill/>
          <a:ln w="38100">
            <a:solidFill>
              <a:srgbClr val="339933"/>
            </a:solidFill>
            <a:round/>
            <a:headEnd/>
            <a:tailEnd type="stealth" w="lg" len="lg"/>
          </a:ln>
          <a:effectLst/>
        </p:spPr>
        <p:txBody>
          <a:bodyPr wrap="none" tIns="76176" bIns="0" anchor="ctr">
            <a:spAutoFit/>
          </a:bodyPr>
          <a:lstStyle/>
          <a:p>
            <a:endParaRPr lang="zh-CN" altLang="en-US"/>
          </a:p>
        </p:txBody>
      </p:sp>
      <p:sp>
        <p:nvSpPr>
          <p:cNvPr id="5" name="Line 4"/>
          <p:cNvSpPr>
            <a:spLocks noChangeShapeType="1"/>
          </p:cNvSpPr>
          <p:nvPr/>
        </p:nvSpPr>
        <p:spPr bwMode="auto">
          <a:xfrm flipV="1">
            <a:off x="6884806" y="2208207"/>
            <a:ext cx="0" cy="577851"/>
          </a:xfrm>
          <a:prstGeom prst="line">
            <a:avLst/>
          </a:prstGeom>
          <a:noFill/>
          <a:ln w="38100">
            <a:solidFill>
              <a:srgbClr val="339933"/>
            </a:solidFill>
            <a:round/>
            <a:headEnd/>
            <a:tailEnd type="stealth" w="lg" len="lg"/>
          </a:ln>
          <a:effectLst/>
        </p:spPr>
        <p:txBody>
          <a:bodyPr wrap="none" tIns="76176" bIns="0" anchor="ctr">
            <a:spAutoFit/>
          </a:bodyPr>
          <a:lstStyle/>
          <a:p>
            <a:endParaRPr lang="zh-CN" altLang="en-US"/>
          </a:p>
        </p:txBody>
      </p:sp>
      <p:sp>
        <p:nvSpPr>
          <p:cNvPr id="10" name="TextBox 9"/>
          <p:cNvSpPr txBox="1"/>
          <p:nvPr/>
        </p:nvSpPr>
        <p:spPr>
          <a:xfrm>
            <a:off x="5436096" y="2786058"/>
            <a:ext cx="3384376" cy="984500"/>
          </a:xfrm>
          <a:prstGeom prst="rect">
            <a:avLst/>
          </a:prstGeom>
          <a:noFill/>
        </p:spPr>
        <p:txBody>
          <a:bodyPr wrap="square" rtlCol="0">
            <a:spAutoFit/>
          </a:bodyPr>
          <a:lstStyle/>
          <a:p>
            <a:pPr algn="ctr">
              <a:lnSpc>
                <a:spcPct val="130000"/>
              </a:lnSpc>
            </a:pPr>
            <a:r>
              <a:rPr lang="zh-CN" altLang="en-US" sz="2400" b="1" dirty="0" smtClean="0">
                <a:solidFill>
                  <a:srgbClr val="0000FF"/>
                </a:solidFill>
                <a:latin typeface="仿宋" pitchFamily="49" charset="-122"/>
                <a:ea typeface="仿宋" pitchFamily="49" charset="-122"/>
                <a:cs typeface="Times New Roman" pitchFamily="18" charset="0"/>
              </a:rPr>
              <a:t>数据元素之间的关系构成结构：</a:t>
            </a:r>
            <a:r>
              <a:rPr lang="zh-CN" altLang="en-US" sz="2400" b="1" dirty="0" smtClean="0">
                <a:solidFill>
                  <a:srgbClr val="FF0000"/>
                </a:solidFill>
                <a:latin typeface="仿宋" pitchFamily="49" charset="-122"/>
                <a:ea typeface="仿宋" pitchFamily="49" charset="-122"/>
                <a:cs typeface="Times New Roman" pitchFamily="18" charset="0"/>
              </a:rPr>
              <a:t>逻辑、存储</a:t>
            </a:r>
          </a:p>
        </p:txBody>
      </p:sp>
      <p:sp>
        <p:nvSpPr>
          <p:cNvPr id="11" name="TextBox 10"/>
          <p:cNvSpPr txBox="1"/>
          <p:nvPr/>
        </p:nvSpPr>
        <p:spPr>
          <a:xfrm>
            <a:off x="2267744" y="2786058"/>
            <a:ext cx="3096344" cy="1052596"/>
          </a:xfrm>
          <a:prstGeom prst="rect">
            <a:avLst/>
          </a:prstGeom>
          <a:noFill/>
        </p:spPr>
        <p:txBody>
          <a:bodyPr wrap="square" rtlCol="0">
            <a:spAutoFit/>
          </a:bodyPr>
          <a:lstStyle/>
          <a:p>
            <a:pPr algn="ctr">
              <a:lnSpc>
                <a:spcPct val="130000"/>
              </a:lnSpc>
            </a:pPr>
            <a:r>
              <a:rPr lang="zh-CN" altLang="en-US" sz="2400" b="1" dirty="0" smtClean="0">
                <a:solidFill>
                  <a:srgbClr val="0000FF"/>
                </a:solidFill>
                <a:latin typeface="仿宋" pitchFamily="49" charset="-122"/>
                <a:ea typeface="仿宋" pitchFamily="49" charset="-122"/>
                <a:cs typeface="Times New Roman" pitchFamily="18" charset="0"/>
              </a:rPr>
              <a:t>相同性质的一组数据元素的集合</a:t>
            </a:r>
          </a:p>
        </p:txBody>
      </p:sp>
      <p:sp>
        <p:nvSpPr>
          <p:cNvPr id="9" name="椭圆 8"/>
          <p:cNvSpPr/>
          <p:nvPr/>
        </p:nvSpPr>
        <p:spPr>
          <a:xfrm>
            <a:off x="4002206" y="421481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2" name="椭圆 11"/>
          <p:cNvSpPr/>
          <p:nvPr/>
        </p:nvSpPr>
        <p:spPr>
          <a:xfrm>
            <a:off x="3430702" y="421481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4" name="椭圆 13"/>
          <p:cNvSpPr/>
          <p:nvPr/>
        </p:nvSpPr>
        <p:spPr>
          <a:xfrm>
            <a:off x="3716454" y="462224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5" name="椭圆 14"/>
          <p:cNvSpPr/>
          <p:nvPr/>
        </p:nvSpPr>
        <p:spPr>
          <a:xfrm>
            <a:off x="4002206" y="4963512"/>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6" name="椭圆 15"/>
          <p:cNvSpPr/>
          <p:nvPr/>
        </p:nvSpPr>
        <p:spPr>
          <a:xfrm>
            <a:off x="3430702" y="4963512"/>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7" name="椭圆 16"/>
          <p:cNvSpPr/>
          <p:nvPr/>
        </p:nvSpPr>
        <p:spPr>
          <a:xfrm>
            <a:off x="7130138" y="421481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8" name="椭圆 17"/>
          <p:cNvSpPr/>
          <p:nvPr/>
        </p:nvSpPr>
        <p:spPr>
          <a:xfrm>
            <a:off x="6558634" y="421481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19" name="椭圆 18"/>
          <p:cNvSpPr/>
          <p:nvPr/>
        </p:nvSpPr>
        <p:spPr>
          <a:xfrm>
            <a:off x="6844386" y="4622248"/>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0" name="椭圆 19"/>
          <p:cNvSpPr/>
          <p:nvPr/>
        </p:nvSpPr>
        <p:spPr>
          <a:xfrm>
            <a:off x="7130138" y="4963512"/>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sp>
        <p:nvSpPr>
          <p:cNvPr id="21" name="椭圆 20"/>
          <p:cNvSpPr/>
          <p:nvPr/>
        </p:nvSpPr>
        <p:spPr>
          <a:xfrm>
            <a:off x="6558634" y="4963512"/>
            <a:ext cx="180000" cy="180000"/>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zh-CN" altLang="en-US"/>
          </a:p>
        </p:txBody>
      </p:sp>
      <p:cxnSp>
        <p:nvCxnSpPr>
          <p:cNvPr id="23" name="直接连接符 22"/>
          <p:cNvCxnSpPr>
            <a:stCxn id="18" idx="5"/>
            <a:endCxn id="19" idx="1"/>
          </p:cNvCxnSpPr>
          <p:nvPr/>
        </p:nvCxnSpPr>
        <p:spPr>
          <a:xfrm rot="16200000" flipH="1">
            <a:off x="6651435" y="4429297"/>
            <a:ext cx="280150" cy="158472"/>
          </a:xfrm>
          <a:prstGeom prst="line">
            <a:avLst/>
          </a:prstGeom>
        </p:spPr>
        <p:style>
          <a:lnRef idx="1">
            <a:schemeClr val="accent2"/>
          </a:lnRef>
          <a:fillRef idx="0">
            <a:schemeClr val="accent2"/>
          </a:fillRef>
          <a:effectRef idx="0">
            <a:schemeClr val="accent2"/>
          </a:effectRef>
          <a:fontRef idx="minor">
            <a:schemeClr val="tx1"/>
          </a:fontRef>
        </p:style>
      </p:cxnSp>
      <p:cxnSp>
        <p:nvCxnSpPr>
          <p:cNvPr id="25" name="直接连接符 24"/>
          <p:cNvCxnSpPr>
            <a:stCxn id="21" idx="6"/>
            <a:endCxn id="20" idx="2"/>
          </p:cNvCxnSpPr>
          <p:nvPr/>
        </p:nvCxnSpPr>
        <p:spPr>
          <a:xfrm>
            <a:off x="6738634" y="5053512"/>
            <a:ext cx="391504" cy="0"/>
          </a:xfrm>
          <a:prstGeom prst="line">
            <a:avLst/>
          </a:prstGeom>
        </p:spPr>
        <p:style>
          <a:lnRef idx="1">
            <a:schemeClr val="accent2"/>
          </a:lnRef>
          <a:fillRef idx="0">
            <a:schemeClr val="accent2"/>
          </a:fillRef>
          <a:effectRef idx="0">
            <a:schemeClr val="accent2"/>
          </a:effectRef>
          <a:fontRef idx="minor">
            <a:schemeClr val="tx1"/>
          </a:fontRef>
        </p:style>
      </p:cxnSp>
      <p:cxnSp>
        <p:nvCxnSpPr>
          <p:cNvPr id="27" name="直接连接符 26"/>
          <p:cNvCxnSpPr>
            <a:stCxn id="17" idx="4"/>
            <a:endCxn id="20" idx="0"/>
          </p:cNvCxnSpPr>
          <p:nvPr/>
        </p:nvCxnSpPr>
        <p:spPr>
          <a:xfrm rot="5400000">
            <a:off x="6935791" y="4679165"/>
            <a:ext cx="568694"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5342181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188640"/>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三、数据结构的概念</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08720"/>
            <a:ext cx="8186737" cy="5616623"/>
          </a:xfrm>
          <a:prstGeom prst="rect">
            <a:avLst/>
          </a:prstGeom>
        </p:spPr>
        <p:txBody>
          <a:bodyPr>
            <a:noAutofit/>
          </a:bodyPr>
          <a:lstStyle/>
          <a:p>
            <a:pPr algn="just">
              <a:lnSpc>
                <a:spcPct val="140000"/>
              </a:lnSpc>
              <a:buClr>
                <a:srgbClr val="C00000"/>
              </a:buClr>
            </a:pPr>
            <a:r>
              <a:rPr lang="zh-CN" altLang="en-US" dirty="0" smtClean="0">
                <a:latin typeface="黑体" panose="02010609060101010101" pitchFamily="49" charset="-122"/>
                <a:ea typeface="黑体" panose="02010609060101010101" pitchFamily="49" charset="-122"/>
              </a:rPr>
              <a:t>相互间存在一种或多种</a:t>
            </a:r>
            <a:r>
              <a:rPr lang="zh-CN" altLang="en-US" dirty="0" smtClean="0">
                <a:solidFill>
                  <a:srgbClr val="FF0000"/>
                </a:solidFill>
                <a:latin typeface="黑体" panose="02010609060101010101" pitchFamily="49" charset="-122"/>
                <a:ea typeface="黑体" panose="02010609060101010101" pitchFamily="49" charset="-122"/>
              </a:rPr>
              <a:t>关系</a:t>
            </a:r>
            <a:r>
              <a:rPr lang="zh-CN" altLang="en-US" dirty="0" smtClean="0">
                <a:latin typeface="黑体" panose="02010609060101010101" pitchFamily="49" charset="-122"/>
                <a:ea typeface="黑体" panose="02010609060101010101" pitchFamily="49" charset="-122"/>
              </a:rPr>
              <a:t>的的</a:t>
            </a:r>
            <a:r>
              <a:rPr lang="zh-CN" altLang="en-US" dirty="0" smtClean="0">
                <a:solidFill>
                  <a:srgbClr val="FF0000"/>
                </a:solidFill>
                <a:latin typeface="黑体" panose="02010609060101010101" pitchFamily="49" charset="-122"/>
                <a:ea typeface="黑体" panose="02010609060101010101" pitchFamily="49" charset="-122"/>
              </a:rPr>
              <a:t>数据元素的集合</a:t>
            </a:r>
            <a:r>
              <a:rPr lang="zh-CN" altLang="en-US" dirty="0" smtClean="0">
                <a:latin typeface="黑体" panose="02010609060101010101" pitchFamily="49" charset="-122"/>
                <a:ea typeface="黑体" panose="02010609060101010101" pitchFamily="49" charset="-122"/>
              </a:rPr>
              <a:t>，包括三个方面含义：</a:t>
            </a:r>
            <a:endParaRPr lang="en-US" altLang="zh-CN" dirty="0" smtClean="0">
              <a:latin typeface="黑体" panose="02010609060101010101" pitchFamily="49" charset="-122"/>
              <a:ea typeface="黑体" panose="02010609060101010101" pitchFamily="49" charset="-122"/>
            </a:endParaRPr>
          </a:p>
          <a:p>
            <a:pPr algn="just">
              <a:lnSpc>
                <a:spcPct val="140000"/>
              </a:lnSpc>
              <a:spcBef>
                <a:spcPts val="500"/>
              </a:spcBef>
              <a:buClr>
                <a:srgbClr val="C00000"/>
              </a:buClr>
              <a:buNone/>
            </a:pPr>
            <a:r>
              <a:rPr lang="zh-CN" altLang="en-US" dirty="0" smtClean="0">
                <a:latin typeface="黑体" panose="02010609060101010101" pitchFamily="49" charset="-122"/>
                <a:ea typeface="黑体" panose="02010609060101010101" pitchFamily="49" charset="-122"/>
              </a:rPr>
              <a:t>  ①</a:t>
            </a:r>
            <a:r>
              <a:rPr lang="zh-CN" altLang="en-US" b="1" dirty="0" smtClean="0">
                <a:latin typeface="黑体" panose="02010609060101010101" pitchFamily="49" charset="-122"/>
                <a:ea typeface="黑体" panose="02010609060101010101" pitchFamily="49" charset="-122"/>
              </a:rPr>
              <a:t>数据的</a:t>
            </a:r>
            <a:r>
              <a:rPr lang="zh-CN" altLang="en-US" b="1" dirty="0" smtClean="0">
                <a:solidFill>
                  <a:srgbClr val="FF0000"/>
                </a:solidFill>
                <a:latin typeface="黑体" panose="02010609060101010101" pitchFamily="49" charset="-122"/>
                <a:ea typeface="黑体" panose="02010609060101010101" pitchFamily="49" charset="-122"/>
              </a:rPr>
              <a:t>逻辑结构</a:t>
            </a:r>
            <a:r>
              <a:rPr lang="en-US" altLang="zh-CN" dirty="0" smtClean="0">
                <a:latin typeface="黑体" panose="02010609060101010101" pitchFamily="49" charset="-122"/>
                <a:ea typeface="黑体" panose="02010609060101010101" pitchFamily="49" charset="-122"/>
              </a:rPr>
              <a:t>(logic structure)</a:t>
            </a:r>
            <a:r>
              <a:rPr lang="zh-CN" altLang="en-US" dirty="0" smtClean="0">
                <a:latin typeface="黑体" panose="02010609060101010101" pitchFamily="49" charset="-122"/>
                <a:ea typeface="黑体" panose="02010609060101010101" pitchFamily="49" charset="-122"/>
              </a:rPr>
              <a:t>，即依据实际情况描述数据元素之间的</a:t>
            </a:r>
            <a:r>
              <a:rPr lang="zh-CN" altLang="en-US" dirty="0" smtClean="0">
                <a:solidFill>
                  <a:srgbClr val="FF0000"/>
                </a:solidFill>
                <a:latin typeface="黑体" panose="02010609060101010101" pitchFamily="49" charset="-122"/>
                <a:ea typeface="黑体" panose="02010609060101010101" pitchFamily="49" charset="-122"/>
              </a:rPr>
              <a:t>逻辑关系</a:t>
            </a:r>
            <a:r>
              <a:rPr lang="zh-CN" altLang="en-US" dirty="0" smtClean="0">
                <a:latin typeface="黑体" panose="02010609060101010101" pitchFamily="49" charset="-122"/>
                <a:ea typeface="黑体" panose="02010609060101010101" pitchFamily="49" charset="-122"/>
              </a:rPr>
              <a:t>。</a:t>
            </a:r>
          </a:p>
          <a:p>
            <a:pPr algn="just">
              <a:lnSpc>
                <a:spcPct val="140000"/>
              </a:lnSpc>
              <a:spcBef>
                <a:spcPts val="500"/>
              </a:spcBef>
              <a:buClr>
                <a:srgbClr val="C00000"/>
              </a:buClr>
              <a:buNone/>
            </a:pPr>
            <a:r>
              <a:rPr lang="zh-CN" altLang="en-US" dirty="0" smtClean="0">
                <a:latin typeface="黑体" panose="02010609060101010101" pitchFamily="49" charset="-122"/>
                <a:ea typeface="黑体" panose="02010609060101010101" pitchFamily="49" charset="-122"/>
              </a:rPr>
              <a:t>  ②</a:t>
            </a:r>
            <a:r>
              <a:rPr lang="zh-CN" altLang="en-US" b="1" dirty="0" smtClean="0">
                <a:latin typeface="黑体" panose="02010609060101010101" pitchFamily="49" charset="-122"/>
                <a:ea typeface="黑体" panose="02010609060101010101" pitchFamily="49" charset="-122"/>
              </a:rPr>
              <a:t>数据的</a:t>
            </a:r>
            <a:r>
              <a:rPr lang="zh-CN" altLang="en-US" b="1" dirty="0" smtClean="0">
                <a:solidFill>
                  <a:srgbClr val="FF0000"/>
                </a:solidFill>
                <a:latin typeface="黑体" panose="02010609060101010101" pitchFamily="49" charset="-122"/>
                <a:ea typeface="黑体" panose="02010609060101010101" pitchFamily="49" charset="-122"/>
              </a:rPr>
              <a:t>存储结构</a:t>
            </a:r>
            <a:r>
              <a:rPr lang="en-US" altLang="zh-CN" dirty="0" smtClean="0">
                <a:latin typeface="黑体" panose="02010609060101010101" pitchFamily="49" charset="-122"/>
                <a:ea typeface="黑体" panose="02010609060101010101" pitchFamily="49" charset="-122"/>
              </a:rPr>
              <a:t>(storage structure)</a:t>
            </a:r>
            <a:r>
              <a:rPr lang="zh-CN" altLang="en-US" dirty="0" smtClean="0">
                <a:latin typeface="黑体" panose="02010609060101010101" pitchFamily="49" charset="-122"/>
                <a:ea typeface="黑体" panose="02010609060101010101" pitchFamily="49" charset="-122"/>
              </a:rPr>
              <a:t>或称物理结构</a:t>
            </a:r>
            <a:r>
              <a:rPr lang="en-US" altLang="zh-CN" dirty="0" smtClean="0">
                <a:latin typeface="黑体" panose="02010609060101010101" pitchFamily="49" charset="-122"/>
                <a:ea typeface="黑体" panose="02010609060101010101" pitchFamily="49" charset="-122"/>
              </a:rPr>
              <a:t>(physical structure)</a:t>
            </a:r>
            <a:r>
              <a:rPr lang="zh-CN" altLang="en-US" dirty="0" smtClean="0">
                <a:latin typeface="黑体" panose="02010609060101010101" pitchFamily="49" charset="-122"/>
                <a:ea typeface="黑体" panose="02010609060101010101" pitchFamily="49" charset="-122"/>
              </a:rPr>
              <a:t>，即数据在计算机中的</a:t>
            </a:r>
            <a:r>
              <a:rPr lang="zh-CN" altLang="en-US" b="1" dirty="0" smtClean="0">
                <a:solidFill>
                  <a:srgbClr val="FF0000"/>
                </a:solidFill>
                <a:latin typeface="黑体" panose="02010609060101010101" pitchFamily="49" charset="-122"/>
                <a:ea typeface="黑体" panose="02010609060101010101" pitchFamily="49" charset="-122"/>
              </a:rPr>
              <a:t>表示和存储方式</a:t>
            </a:r>
            <a:r>
              <a:rPr lang="en-US" altLang="zh-CN" b="1" dirty="0" smtClean="0">
                <a:solidFill>
                  <a:srgbClr val="FF0000"/>
                </a:solidFill>
                <a:latin typeface="黑体" panose="02010609060101010101" pitchFamily="49" charset="-122"/>
                <a:ea typeface="黑体" panose="02010609060101010101" pitchFamily="49" charset="-122"/>
              </a:rPr>
              <a:t>——</a:t>
            </a:r>
            <a:r>
              <a:rPr lang="zh-CN" altLang="en-US" b="1" dirty="0" smtClean="0">
                <a:solidFill>
                  <a:srgbClr val="FF0000"/>
                </a:solidFill>
                <a:latin typeface="黑体" panose="02010609060101010101" pitchFamily="49" charset="-122"/>
                <a:ea typeface="黑体" panose="02010609060101010101" pitchFamily="49" charset="-122"/>
              </a:rPr>
              <a:t>存储</a:t>
            </a:r>
            <a:r>
              <a:rPr lang="zh-CN" altLang="en-US" dirty="0">
                <a:solidFill>
                  <a:srgbClr val="FF0000"/>
                </a:solidFill>
                <a:latin typeface="黑体" panose="02010609060101010101" pitchFamily="49" charset="-122"/>
                <a:ea typeface="黑体" panose="02010609060101010101" pitchFamily="49" charset="-122"/>
              </a:rPr>
              <a:t>关系</a:t>
            </a:r>
            <a:r>
              <a:rPr lang="zh-CN" altLang="en-US" dirty="0" smtClean="0">
                <a:latin typeface="黑体" panose="02010609060101010101" pitchFamily="49" charset="-122"/>
                <a:ea typeface="黑体" panose="02010609060101010101" pitchFamily="49" charset="-122"/>
              </a:rPr>
              <a:t>。</a:t>
            </a:r>
          </a:p>
          <a:p>
            <a:pPr algn="just">
              <a:lnSpc>
                <a:spcPct val="140000"/>
              </a:lnSpc>
              <a:spcBef>
                <a:spcPts val="500"/>
              </a:spcBef>
              <a:buClr>
                <a:srgbClr val="C00000"/>
              </a:buClr>
              <a:buNone/>
            </a:pPr>
            <a:r>
              <a:rPr lang="zh-CN" altLang="en-US" dirty="0" smtClean="0">
                <a:latin typeface="黑体" panose="02010609060101010101" pitchFamily="49" charset="-122"/>
                <a:ea typeface="黑体" panose="02010609060101010101" pitchFamily="49" charset="-122"/>
              </a:rPr>
              <a:t>  ③</a:t>
            </a:r>
            <a:r>
              <a:rPr lang="zh-CN" altLang="en-US" b="1" dirty="0" smtClean="0">
                <a:latin typeface="黑体" panose="02010609060101010101" pitchFamily="49" charset="-122"/>
                <a:ea typeface="黑体" panose="02010609060101010101" pitchFamily="49" charset="-122"/>
              </a:rPr>
              <a:t>数据的</a:t>
            </a:r>
            <a:r>
              <a:rPr lang="zh-CN" altLang="en-US" b="1" dirty="0" smtClean="0">
                <a:solidFill>
                  <a:srgbClr val="FF0000"/>
                </a:solidFill>
                <a:latin typeface="黑体" panose="02010609060101010101" pitchFamily="49" charset="-122"/>
                <a:ea typeface="黑体" panose="02010609060101010101" pitchFamily="49" charset="-122"/>
              </a:rPr>
              <a:t>操作</a:t>
            </a:r>
            <a:r>
              <a:rPr lang="en-US" altLang="zh-CN" b="1" dirty="0" smtClean="0">
                <a:solidFill>
                  <a:srgbClr val="FF0000"/>
                </a:solidFill>
                <a:latin typeface="黑体" panose="02010609060101010101" pitchFamily="49" charset="-122"/>
                <a:ea typeface="黑体" panose="02010609060101010101" pitchFamily="49" charset="-122"/>
              </a:rPr>
              <a:t>(</a:t>
            </a:r>
            <a:r>
              <a:rPr lang="zh-CN" altLang="en-US" b="1" dirty="0" smtClean="0">
                <a:solidFill>
                  <a:srgbClr val="FF0000"/>
                </a:solidFill>
                <a:latin typeface="黑体" panose="02010609060101010101" pitchFamily="49" charset="-122"/>
                <a:ea typeface="黑体" panose="02010609060101010101" pitchFamily="49" charset="-122"/>
              </a:rPr>
              <a:t>运算</a:t>
            </a:r>
            <a:r>
              <a:rPr lang="en-US" altLang="zh-CN" b="1" dirty="0" smtClean="0">
                <a:solidFill>
                  <a:srgbClr val="FF0000"/>
                </a:solidFill>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(operation)</a:t>
            </a:r>
            <a:r>
              <a:rPr lang="zh-CN" altLang="en-US" dirty="0" smtClean="0">
                <a:latin typeface="黑体" panose="02010609060101010101" pitchFamily="49" charset="-122"/>
                <a:ea typeface="黑体" panose="02010609060101010101" pitchFamily="49" charset="-122"/>
              </a:rPr>
              <a:t>，即在相应数据结构存储下所提供的基本操作的</a:t>
            </a:r>
            <a:r>
              <a:rPr lang="zh-CN" altLang="en-US" b="1" dirty="0" smtClean="0">
                <a:solidFill>
                  <a:srgbClr val="FF0000"/>
                </a:solidFill>
                <a:latin typeface="黑体" panose="02010609060101010101" pitchFamily="49" charset="-122"/>
                <a:ea typeface="黑体" panose="02010609060101010101" pitchFamily="49" charset="-122"/>
              </a:rPr>
              <a:t>算法实现</a:t>
            </a:r>
            <a:r>
              <a:rPr lang="zh-CN" altLang="en-US" dirty="0" smtClean="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逻辑结构举例</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一个班的学生成绩</a:t>
            </a:r>
            <a:r>
              <a:rPr lang="en-US" altLang="zh-CN" sz="3200" dirty="0" smtClean="0">
                <a:latin typeface="黑体" panose="02010609060101010101" pitchFamily="49" charset="-122"/>
                <a:ea typeface="黑体" panose="02010609060101010101" pitchFamily="49" charset="-122"/>
              </a:rPr>
              <a:t>——</a:t>
            </a:r>
            <a:r>
              <a:rPr lang="zh-CN" altLang="en-US" sz="3200" dirty="0" smtClean="0">
                <a:solidFill>
                  <a:srgbClr val="FF0000"/>
                </a:solidFill>
                <a:latin typeface="黑体" panose="02010609060101010101" pitchFamily="49" charset="-122"/>
                <a:ea typeface="黑体" panose="02010609060101010101" pitchFamily="49" charset="-122"/>
              </a:rPr>
              <a:t>线性结构、一对一</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95</a:t>
            </a:r>
            <a:r>
              <a:rPr lang="zh-CN" altLang="en-US" sz="3200" dirty="0" smtClean="0">
                <a:latin typeface="黑体" panose="02010609060101010101" pitchFamily="49" charset="-122"/>
                <a:ea typeface="黑体" panose="02010609060101010101" pitchFamily="49" charset="-122"/>
              </a:rPr>
              <a:t>、</a:t>
            </a:r>
            <a:r>
              <a:rPr lang="en-US" altLang="zh-CN" sz="3200" dirty="0" smtClean="0">
                <a:solidFill>
                  <a:srgbClr val="FF0000"/>
                </a:solidFill>
                <a:latin typeface="黑体" panose="02010609060101010101" pitchFamily="49" charset="-122"/>
                <a:ea typeface="黑体" panose="02010609060101010101" pitchFamily="49" charset="-122"/>
              </a:rPr>
              <a:t>91</a:t>
            </a:r>
            <a:r>
              <a:rPr lang="zh-CN" altLang="en-US" sz="3200" dirty="0" smtClean="0">
                <a:solidFill>
                  <a:srgbClr val="FF0000"/>
                </a:solidFill>
                <a:latin typeface="黑体" panose="02010609060101010101" pitchFamily="49" charset="-122"/>
                <a:ea typeface="黑体" panose="02010609060101010101" pitchFamily="49" charset="-122"/>
              </a:rPr>
              <a:t>、</a:t>
            </a:r>
            <a:r>
              <a:rPr lang="en-US" altLang="zh-CN" sz="3200" dirty="0" smtClean="0">
                <a:solidFill>
                  <a:srgbClr val="FF0000"/>
                </a:solidFill>
                <a:latin typeface="黑体" panose="02010609060101010101" pitchFamily="49" charset="-122"/>
                <a:ea typeface="黑体" panose="02010609060101010101" pitchFamily="49" charset="-122"/>
              </a:rPr>
              <a:t>87</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82</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77</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学校的组织</a:t>
            </a:r>
            <a:r>
              <a:rPr lang="en-US" altLang="zh-CN" sz="3200" dirty="0" smtClean="0">
                <a:latin typeface="黑体" panose="02010609060101010101" pitchFamily="49" charset="-122"/>
                <a:ea typeface="黑体" panose="02010609060101010101" pitchFamily="49" charset="-122"/>
              </a:rPr>
              <a:t>——</a:t>
            </a:r>
            <a:r>
              <a:rPr lang="zh-CN" altLang="en-US" sz="3200" dirty="0" smtClean="0">
                <a:solidFill>
                  <a:srgbClr val="FF0000"/>
                </a:solidFill>
                <a:latin typeface="黑体" panose="02010609060101010101" pitchFamily="49" charset="-122"/>
                <a:ea typeface="黑体" panose="02010609060101010101" pitchFamily="49" charset="-122"/>
              </a:rPr>
              <a:t>树结构、一对多</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P</a:t>
            </a:r>
            <a:r>
              <a:rPr lang="zh-CN" altLang="en-US" sz="3200" dirty="0" smtClean="0">
                <a:latin typeface="黑体" panose="02010609060101010101" pitchFamily="49" charset="-122"/>
                <a:ea typeface="黑体" panose="02010609060101010101" pitchFamily="49" charset="-122"/>
              </a:rPr>
              <a:t>、</a:t>
            </a:r>
            <a:r>
              <a:rPr lang="en-US" altLang="zh-CN" sz="3200" dirty="0" smtClean="0">
                <a:solidFill>
                  <a:schemeClr val="accent3"/>
                </a:solidFill>
                <a:latin typeface="黑体" panose="02010609060101010101" pitchFamily="49" charset="-122"/>
                <a:ea typeface="黑体" panose="02010609060101010101" pitchFamily="49" charset="-122"/>
              </a:rPr>
              <a:t>ED</a:t>
            </a:r>
            <a:r>
              <a:rPr lang="zh-CN" altLang="en-US" sz="3200" dirty="0" smtClean="0">
                <a:solidFill>
                  <a:schemeClr val="accent3"/>
                </a:solidFill>
                <a:latin typeface="黑体" panose="02010609060101010101" pitchFamily="49" charset="-122"/>
                <a:ea typeface="黑体" panose="02010609060101010101" pitchFamily="49" charset="-122"/>
              </a:rPr>
              <a:t>、</a:t>
            </a:r>
            <a:r>
              <a:rPr lang="en-US" altLang="zh-CN" sz="3200" dirty="0" smtClean="0">
                <a:solidFill>
                  <a:schemeClr val="accent3"/>
                </a:solidFill>
                <a:latin typeface="黑体" panose="02010609060101010101" pitchFamily="49" charset="-122"/>
                <a:ea typeface="黑体" panose="02010609060101010101" pitchFamily="49" charset="-122"/>
              </a:rPr>
              <a:t>MD</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CC</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IC</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MC</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a:t>
            </a:r>
            <a:endParaRPr lang="zh-CN" altLang="en-US" sz="3200" dirty="0">
              <a:latin typeface="黑体" panose="02010609060101010101" pitchFamily="49" charset="-122"/>
              <a:ea typeface="黑体" panose="02010609060101010101" pitchFamily="49" charset="-122"/>
            </a:endParaRPr>
          </a:p>
        </p:txBody>
      </p:sp>
      <p:grpSp>
        <p:nvGrpSpPr>
          <p:cNvPr id="41" name="组合 40"/>
          <p:cNvGrpSpPr/>
          <p:nvPr/>
        </p:nvGrpSpPr>
        <p:grpSpPr>
          <a:xfrm>
            <a:off x="1785918" y="3000372"/>
            <a:ext cx="5429288" cy="571504"/>
            <a:chOff x="1785918" y="3000372"/>
            <a:chExt cx="5429288" cy="571504"/>
          </a:xfrm>
        </p:grpSpPr>
        <p:sp>
          <p:nvSpPr>
            <p:cNvPr id="25" name="椭圆 24"/>
            <p:cNvSpPr/>
            <p:nvPr/>
          </p:nvSpPr>
          <p:spPr>
            <a:xfrm>
              <a:off x="1785918" y="300037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TextBox 25"/>
            <p:cNvSpPr txBox="1"/>
            <p:nvPr/>
          </p:nvSpPr>
          <p:spPr>
            <a:xfrm>
              <a:off x="1785918" y="3089222"/>
              <a:ext cx="762706" cy="400110"/>
            </a:xfrm>
            <a:prstGeom prst="rect">
              <a:avLst/>
            </a:prstGeom>
            <a:noFill/>
          </p:spPr>
          <p:txBody>
            <a:bodyPr wrap="square" rtlCol="0">
              <a:spAutoFit/>
            </a:bodyPr>
            <a:lstStyle/>
            <a:p>
              <a:pPr algn="ctr"/>
              <a:r>
                <a:rPr lang="en-US" altLang="zh-CN" sz="2000" dirty="0" smtClean="0"/>
                <a:t>95</a:t>
              </a:r>
              <a:endParaRPr lang="zh-CN" altLang="en-US" sz="2000" dirty="0"/>
            </a:p>
          </p:txBody>
        </p:sp>
        <p:sp>
          <p:nvSpPr>
            <p:cNvPr id="27" name="椭圆 26"/>
            <p:cNvSpPr/>
            <p:nvPr/>
          </p:nvSpPr>
          <p:spPr>
            <a:xfrm>
              <a:off x="2880600" y="300037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TextBox 27"/>
            <p:cNvSpPr txBox="1"/>
            <p:nvPr/>
          </p:nvSpPr>
          <p:spPr>
            <a:xfrm>
              <a:off x="2880600" y="3089222"/>
              <a:ext cx="762706" cy="400110"/>
            </a:xfrm>
            <a:prstGeom prst="rect">
              <a:avLst/>
            </a:prstGeom>
            <a:noFill/>
          </p:spPr>
          <p:txBody>
            <a:bodyPr wrap="square" rtlCol="0">
              <a:spAutoFit/>
            </a:bodyPr>
            <a:lstStyle/>
            <a:p>
              <a:pPr algn="ctr"/>
              <a:r>
                <a:rPr lang="en-US" altLang="zh-CN" sz="2000" dirty="0" smtClean="0">
                  <a:solidFill>
                    <a:srgbClr val="FF0000"/>
                  </a:solidFill>
                </a:rPr>
                <a:t>91</a:t>
              </a:r>
              <a:endParaRPr lang="zh-CN" altLang="en-US" sz="2000" dirty="0">
                <a:solidFill>
                  <a:srgbClr val="FF0000"/>
                </a:solidFill>
              </a:endParaRPr>
            </a:p>
          </p:txBody>
        </p:sp>
        <p:cxnSp>
          <p:nvCxnSpPr>
            <p:cNvPr id="30" name="直接箭头连接符 29"/>
            <p:cNvCxnSpPr>
              <a:endCxn id="28" idx="1"/>
            </p:cNvCxnSpPr>
            <p:nvPr/>
          </p:nvCxnSpPr>
          <p:spPr>
            <a:xfrm>
              <a:off x="2571736" y="3286124"/>
              <a:ext cx="308864" cy="315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椭圆 30"/>
            <p:cNvSpPr/>
            <p:nvPr/>
          </p:nvSpPr>
          <p:spPr>
            <a:xfrm>
              <a:off x="3952170" y="300037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31"/>
            <p:cNvSpPr txBox="1"/>
            <p:nvPr/>
          </p:nvSpPr>
          <p:spPr>
            <a:xfrm>
              <a:off x="3952170" y="3089222"/>
              <a:ext cx="762706" cy="400110"/>
            </a:xfrm>
            <a:prstGeom prst="rect">
              <a:avLst/>
            </a:prstGeom>
            <a:noFill/>
          </p:spPr>
          <p:txBody>
            <a:bodyPr wrap="square" rtlCol="0">
              <a:spAutoFit/>
            </a:bodyPr>
            <a:lstStyle/>
            <a:p>
              <a:pPr algn="ctr"/>
              <a:r>
                <a:rPr lang="en-US" altLang="zh-CN" sz="2000" dirty="0" smtClean="0"/>
                <a:t>87</a:t>
              </a:r>
              <a:endParaRPr lang="zh-CN" altLang="en-US" sz="2000" dirty="0"/>
            </a:p>
          </p:txBody>
        </p:sp>
        <p:cxnSp>
          <p:nvCxnSpPr>
            <p:cNvPr id="33" name="直接箭头连接符 32"/>
            <p:cNvCxnSpPr>
              <a:endCxn id="32" idx="1"/>
            </p:cNvCxnSpPr>
            <p:nvPr/>
          </p:nvCxnSpPr>
          <p:spPr>
            <a:xfrm>
              <a:off x="3643306" y="3286124"/>
              <a:ext cx="308864" cy="315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椭圆 33"/>
            <p:cNvSpPr/>
            <p:nvPr/>
          </p:nvSpPr>
          <p:spPr>
            <a:xfrm>
              <a:off x="5023740" y="300037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34"/>
            <p:cNvSpPr txBox="1"/>
            <p:nvPr/>
          </p:nvSpPr>
          <p:spPr>
            <a:xfrm>
              <a:off x="5023740" y="3089222"/>
              <a:ext cx="762706" cy="400110"/>
            </a:xfrm>
            <a:prstGeom prst="rect">
              <a:avLst/>
            </a:prstGeom>
            <a:noFill/>
          </p:spPr>
          <p:txBody>
            <a:bodyPr wrap="square" rtlCol="0">
              <a:spAutoFit/>
            </a:bodyPr>
            <a:lstStyle/>
            <a:p>
              <a:pPr algn="ctr"/>
              <a:r>
                <a:rPr lang="en-US" altLang="zh-CN" sz="2000" dirty="0" smtClean="0"/>
                <a:t>82</a:t>
              </a:r>
              <a:endParaRPr lang="zh-CN" altLang="en-US" sz="2000" dirty="0"/>
            </a:p>
          </p:txBody>
        </p:sp>
        <p:cxnSp>
          <p:nvCxnSpPr>
            <p:cNvPr id="36" name="直接箭头连接符 35"/>
            <p:cNvCxnSpPr>
              <a:endCxn id="35" idx="1"/>
            </p:cNvCxnSpPr>
            <p:nvPr/>
          </p:nvCxnSpPr>
          <p:spPr>
            <a:xfrm>
              <a:off x="4714876" y="3286124"/>
              <a:ext cx="308864" cy="315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椭圆 36"/>
            <p:cNvSpPr/>
            <p:nvPr/>
          </p:nvSpPr>
          <p:spPr>
            <a:xfrm>
              <a:off x="6095310" y="300037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TextBox 37"/>
            <p:cNvSpPr txBox="1"/>
            <p:nvPr/>
          </p:nvSpPr>
          <p:spPr>
            <a:xfrm>
              <a:off x="6095310" y="3089222"/>
              <a:ext cx="762706" cy="400110"/>
            </a:xfrm>
            <a:prstGeom prst="rect">
              <a:avLst/>
            </a:prstGeom>
            <a:noFill/>
          </p:spPr>
          <p:txBody>
            <a:bodyPr wrap="square" rtlCol="0">
              <a:spAutoFit/>
            </a:bodyPr>
            <a:lstStyle/>
            <a:p>
              <a:pPr algn="ctr"/>
              <a:r>
                <a:rPr lang="en-US" altLang="zh-CN" sz="2000" dirty="0" smtClean="0"/>
                <a:t>77</a:t>
              </a:r>
              <a:endParaRPr lang="zh-CN" altLang="en-US" sz="2000" dirty="0"/>
            </a:p>
          </p:txBody>
        </p:sp>
        <p:cxnSp>
          <p:nvCxnSpPr>
            <p:cNvPr id="39" name="直接箭头连接符 38"/>
            <p:cNvCxnSpPr>
              <a:endCxn id="38" idx="1"/>
            </p:cNvCxnSpPr>
            <p:nvPr/>
          </p:nvCxnSpPr>
          <p:spPr>
            <a:xfrm>
              <a:off x="5786446" y="3286124"/>
              <a:ext cx="308864" cy="315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6906342" y="3282971"/>
              <a:ext cx="308864" cy="315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900634" y="4071942"/>
            <a:ext cx="2919838" cy="2309386"/>
            <a:chOff x="5724128" y="4071942"/>
            <a:chExt cx="2919838" cy="2309386"/>
          </a:xfrm>
        </p:grpSpPr>
        <p:sp>
          <p:nvSpPr>
            <p:cNvPr id="11" name="椭圆 10"/>
            <p:cNvSpPr/>
            <p:nvPr/>
          </p:nvSpPr>
          <p:spPr>
            <a:xfrm>
              <a:off x="6617606" y="5786454"/>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p:cNvSpPr/>
            <p:nvPr/>
          </p:nvSpPr>
          <p:spPr>
            <a:xfrm>
              <a:off x="7049218" y="4071942"/>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5"/>
            <p:cNvSpPr txBox="1"/>
            <p:nvPr/>
          </p:nvSpPr>
          <p:spPr>
            <a:xfrm>
              <a:off x="7049218" y="4160792"/>
              <a:ext cx="762706" cy="355653"/>
            </a:xfrm>
            <a:prstGeom prst="rect">
              <a:avLst/>
            </a:prstGeom>
            <a:noFill/>
          </p:spPr>
          <p:txBody>
            <a:bodyPr wrap="square" rtlCol="0">
              <a:spAutoFit/>
            </a:bodyPr>
            <a:lstStyle/>
            <a:p>
              <a:pPr algn="ctr"/>
              <a:r>
                <a:rPr lang="en-US" altLang="zh-CN" sz="2000" dirty="0" smtClean="0"/>
                <a:t>P</a:t>
              </a:r>
              <a:endParaRPr lang="zh-CN" altLang="en-US" sz="2000" dirty="0"/>
            </a:p>
          </p:txBody>
        </p:sp>
        <p:sp>
          <p:nvSpPr>
            <p:cNvPr id="7" name="椭圆 6"/>
            <p:cNvSpPr/>
            <p:nvPr/>
          </p:nvSpPr>
          <p:spPr>
            <a:xfrm>
              <a:off x="6286512" y="4833947"/>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6286512" y="4922797"/>
              <a:ext cx="762706" cy="355653"/>
            </a:xfrm>
            <a:prstGeom prst="rect">
              <a:avLst/>
            </a:prstGeom>
            <a:noFill/>
          </p:spPr>
          <p:txBody>
            <a:bodyPr wrap="square" rtlCol="0">
              <a:spAutoFit/>
            </a:bodyPr>
            <a:lstStyle/>
            <a:p>
              <a:pPr algn="ctr"/>
              <a:r>
                <a:rPr lang="en-US" altLang="zh-CN" sz="2000" dirty="0" smtClean="0"/>
                <a:t>ED</a:t>
              </a:r>
              <a:endParaRPr lang="zh-CN" altLang="en-US" sz="2000" dirty="0"/>
            </a:p>
          </p:txBody>
        </p:sp>
        <p:sp>
          <p:nvSpPr>
            <p:cNvPr id="9" name="椭圆 8"/>
            <p:cNvSpPr/>
            <p:nvPr/>
          </p:nvSpPr>
          <p:spPr>
            <a:xfrm>
              <a:off x="7881260" y="4833947"/>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extBox 9"/>
            <p:cNvSpPr txBox="1"/>
            <p:nvPr/>
          </p:nvSpPr>
          <p:spPr>
            <a:xfrm>
              <a:off x="7881260" y="4922797"/>
              <a:ext cx="762706" cy="355653"/>
            </a:xfrm>
            <a:prstGeom prst="rect">
              <a:avLst/>
            </a:prstGeom>
            <a:noFill/>
          </p:spPr>
          <p:txBody>
            <a:bodyPr wrap="square" rtlCol="0">
              <a:spAutoFit/>
            </a:bodyPr>
            <a:lstStyle/>
            <a:p>
              <a:pPr algn="ctr"/>
              <a:r>
                <a:rPr lang="en-US" altLang="zh-CN" sz="2000" dirty="0" smtClean="0"/>
                <a:t>MD</a:t>
              </a:r>
              <a:endParaRPr lang="zh-CN" altLang="en-US" sz="2000" dirty="0"/>
            </a:p>
          </p:txBody>
        </p:sp>
        <p:sp>
          <p:nvSpPr>
            <p:cNvPr id="12" name="TextBox 11"/>
            <p:cNvSpPr txBox="1"/>
            <p:nvPr/>
          </p:nvSpPr>
          <p:spPr>
            <a:xfrm>
              <a:off x="6617606" y="5875304"/>
              <a:ext cx="762706" cy="355653"/>
            </a:xfrm>
            <a:prstGeom prst="rect">
              <a:avLst/>
            </a:prstGeom>
            <a:noFill/>
          </p:spPr>
          <p:txBody>
            <a:bodyPr wrap="square" rtlCol="0">
              <a:spAutoFit/>
            </a:bodyPr>
            <a:lstStyle/>
            <a:p>
              <a:pPr algn="ctr"/>
              <a:r>
                <a:rPr lang="en-US" altLang="zh-CN" sz="2000" dirty="0" smtClean="0"/>
                <a:t>CC</a:t>
              </a:r>
              <a:endParaRPr lang="zh-CN" altLang="en-US" sz="2000" dirty="0"/>
            </a:p>
          </p:txBody>
        </p:sp>
        <p:sp>
          <p:nvSpPr>
            <p:cNvPr id="13" name="椭圆 12"/>
            <p:cNvSpPr/>
            <p:nvPr/>
          </p:nvSpPr>
          <p:spPr>
            <a:xfrm>
              <a:off x="7881260" y="5786454"/>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TextBox 13"/>
            <p:cNvSpPr txBox="1"/>
            <p:nvPr/>
          </p:nvSpPr>
          <p:spPr>
            <a:xfrm>
              <a:off x="7881260" y="5875304"/>
              <a:ext cx="762706" cy="400110"/>
            </a:xfrm>
            <a:prstGeom prst="rect">
              <a:avLst/>
            </a:prstGeom>
            <a:noFill/>
          </p:spPr>
          <p:txBody>
            <a:bodyPr wrap="square" rtlCol="0">
              <a:spAutoFit/>
            </a:bodyPr>
            <a:lstStyle/>
            <a:p>
              <a:pPr algn="ctr"/>
              <a:r>
                <a:rPr lang="en-US" altLang="zh-CN" sz="2000" dirty="0" smtClean="0"/>
                <a:t>ME</a:t>
              </a:r>
              <a:endParaRPr lang="zh-CN" altLang="en-US" sz="2000" dirty="0"/>
            </a:p>
          </p:txBody>
        </p:sp>
        <p:cxnSp>
          <p:nvCxnSpPr>
            <p:cNvPr id="16" name="直接箭头连接符 15"/>
            <p:cNvCxnSpPr>
              <a:endCxn id="7" idx="7"/>
            </p:cNvCxnSpPr>
            <p:nvPr/>
          </p:nvCxnSpPr>
          <p:spPr>
            <a:xfrm rot="10800000" flipV="1">
              <a:off x="6937522" y="4643445"/>
              <a:ext cx="319706" cy="274196"/>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7673250" y="4579946"/>
              <a:ext cx="416021" cy="254002"/>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7" idx="4"/>
              <a:endCxn id="11" idx="0"/>
            </p:cNvCxnSpPr>
            <p:nvPr/>
          </p:nvCxnSpPr>
          <p:spPr>
            <a:xfrm>
              <a:off x="6667865" y="5405451"/>
              <a:ext cx="331094" cy="38100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5400000">
              <a:off x="8106009" y="5595182"/>
              <a:ext cx="381003" cy="154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椭圆 43"/>
            <p:cNvSpPr/>
            <p:nvPr/>
          </p:nvSpPr>
          <p:spPr>
            <a:xfrm>
              <a:off x="5724128" y="5809824"/>
              <a:ext cx="762706" cy="57150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4"/>
            <p:cNvSpPr txBox="1"/>
            <p:nvPr/>
          </p:nvSpPr>
          <p:spPr>
            <a:xfrm>
              <a:off x="5724128" y="5898674"/>
              <a:ext cx="762706" cy="400110"/>
            </a:xfrm>
            <a:prstGeom prst="rect">
              <a:avLst/>
            </a:prstGeom>
            <a:noFill/>
          </p:spPr>
          <p:txBody>
            <a:bodyPr wrap="square" rtlCol="0">
              <a:spAutoFit/>
            </a:bodyPr>
            <a:lstStyle/>
            <a:p>
              <a:pPr algn="ctr"/>
              <a:r>
                <a:rPr lang="en-US" altLang="zh-CN" sz="2000" dirty="0" smtClean="0"/>
                <a:t>IC</a:t>
              </a:r>
              <a:endParaRPr lang="zh-CN" altLang="en-US" sz="2000" dirty="0"/>
            </a:p>
          </p:txBody>
        </p:sp>
        <p:cxnSp>
          <p:nvCxnSpPr>
            <p:cNvPr id="46" name="直接箭头连接符 45"/>
            <p:cNvCxnSpPr>
              <a:stCxn id="7" idx="4"/>
              <a:endCxn id="44" idx="0"/>
            </p:cNvCxnSpPr>
            <p:nvPr/>
          </p:nvCxnSpPr>
          <p:spPr>
            <a:xfrm flipH="1">
              <a:off x="6105481" y="5405451"/>
              <a:ext cx="562384" cy="40437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逻辑结构归纳</a:t>
            </a:r>
            <a:endParaRPr lang="zh-CN" altLang="en-US" sz="3200" dirty="0">
              <a:solidFill>
                <a:schemeClr val="tx1"/>
              </a:solidFill>
              <a:effectLst/>
              <a:latin typeface="+mj-ea"/>
            </a:endParaRPr>
          </a:p>
        </p:txBody>
      </p:sp>
      <p:pic>
        <p:nvPicPr>
          <p:cNvPr id="51203" name="Picture 3"/>
          <p:cNvPicPr>
            <a:picLocks noChangeAspect="1" noChangeArrowheads="1"/>
          </p:cNvPicPr>
          <p:nvPr/>
        </p:nvPicPr>
        <p:blipFill>
          <a:blip r:embed="rId3"/>
          <a:srcRect/>
          <a:stretch>
            <a:fillRect/>
          </a:stretch>
        </p:blipFill>
        <p:spPr bwMode="auto">
          <a:xfrm>
            <a:off x="642910" y="1500174"/>
            <a:ext cx="3676650" cy="3333756"/>
          </a:xfrm>
          <a:prstGeom prst="rect">
            <a:avLst/>
          </a:prstGeom>
          <a:noFill/>
          <a:ln w="9525">
            <a:noFill/>
            <a:miter lim="800000"/>
            <a:headEnd/>
            <a:tailEnd/>
          </a:ln>
          <a:effectLst/>
        </p:spPr>
      </p:pic>
      <p:pic>
        <p:nvPicPr>
          <p:cNvPr id="51204" name="Picture 4"/>
          <p:cNvPicPr>
            <a:picLocks noChangeAspect="1" noChangeArrowheads="1"/>
          </p:cNvPicPr>
          <p:nvPr/>
        </p:nvPicPr>
        <p:blipFill>
          <a:blip r:embed="rId4"/>
          <a:srcRect/>
          <a:stretch>
            <a:fillRect/>
          </a:stretch>
        </p:blipFill>
        <p:spPr bwMode="auto">
          <a:xfrm>
            <a:off x="5000628" y="1285860"/>
            <a:ext cx="3771900" cy="4357718"/>
          </a:xfrm>
          <a:prstGeom prst="rect">
            <a:avLst/>
          </a:prstGeom>
          <a:noFill/>
          <a:ln w="9525">
            <a:noFill/>
            <a:miter lim="800000"/>
            <a:headEnd/>
            <a:tailEnd/>
          </a:ln>
          <a:effectLst/>
        </p:spPr>
      </p:pic>
      <p:sp>
        <p:nvSpPr>
          <p:cNvPr id="3" name="矩形 2"/>
          <p:cNvSpPr/>
          <p:nvPr/>
        </p:nvSpPr>
        <p:spPr>
          <a:xfrm>
            <a:off x="6372200" y="5666601"/>
            <a:ext cx="1415772" cy="584775"/>
          </a:xfrm>
          <a:prstGeom prst="rect">
            <a:avLst/>
          </a:prstGeom>
        </p:spPr>
        <p:txBody>
          <a:bodyPr wrap="none">
            <a:spAutoFit/>
          </a:bodyPr>
          <a:lstStyle/>
          <a:p>
            <a:r>
              <a:rPr lang="zh-CN" altLang="en-US" sz="3200" dirty="0" smtClean="0">
                <a:solidFill>
                  <a:srgbClr val="FF0000"/>
                </a:solidFill>
                <a:latin typeface="黑体" panose="02010609060101010101" pitchFamily="49" charset="-122"/>
                <a:ea typeface="黑体" panose="02010609060101010101" pitchFamily="49" charset="-122"/>
              </a:rPr>
              <a:t>多对</a:t>
            </a:r>
            <a:r>
              <a:rPr lang="zh-CN" altLang="en-US" sz="3200" dirty="0">
                <a:solidFill>
                  <a:srgbClr val="FF0000"/>
                </a:solidFill>
                <a:latin typeface="黑体" panose="02010609060101010101" pitchFamily="49" charset="-122"/>
                <a:ea typeface="黑体" panose="02010609060101010101" pitchFamily="49" charset="-122"/>
              </a:rPr>
              <a:t>多</a:t>
            </a:r>
            <a:endParaRPr lang="zh-CN" altLang="en-US" dirty="0"/>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存储结构举例</a:t>
            </a:r>
            <a:r>
              <a:rPr lang="zh-CN" altLang="en-US" sz="3200" dirty="0">
                <a:solidFill>
                  <a:schemeClr val="tx1"/>
                </a:solidFill>
                <a:effectLst/>
                <a:latin typeface="+mj-ea"/>
              </a:rPr>
              <a:t>：假设</a:t>
            </a:r>
            <a:r>
              <a:rPr lang="zh-CN" altLang="en-US" sz="3200" dirty="0" smtClean="0">
                <a:solidFill>
                  <a:schemeClr val="tx1"/>
                </a:solidFill>
                <a:effectLst/>
                <a:latin typeface="+mj-ea"/>
              </a:rPr>
              <a:t>线性关系</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顺序存放</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非顺序存放</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要存放逻辑</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关系</a:t>
            </a:r>
            <a:endParaRPr lang="zh-CN" altLang="en-US" sz="3200" dirty="0">
              <a:latin typeface="黑体" panose="02010609060101010101" pitchFamily="49" charset="-122"/>
              <a:ea typeface="黑体" panose="02010609060101010101" pitchFamily="49" charset="-122"/>
            </a:endParaRPr>
          </a:p>
        </p:txBody>
      </p:sp>
      <p:pic>
        <p:nvPicPr>
          <p:cNvPr id="52226" name="Picture 2"/>
          <p:cNvPicPr>
            <a:picLocks noChangeAspect="1" noChangeArrowheads="1"/>
          </p:cNvPicPr>
          <p:nvPr/>
        </p:nvPicPr>
        <p:blipFill>
          <a:blip r:embed="rId3"/>
          <a:srcRect/>
          <a:stretch>
            <a:fillRect/>
          </a:stretch>
        </p:blipFill>
        <p:spPr bwMode="auto">
          <a:xfrm>
            <a:off x="3286116" y="1571612"/>
            <a:ext cx="5470400" cy="4643470"/>
          </a:xfrm>
          <a:prstGeom prst="rect">
            <a:avLst/>
          </a:prstGeom>
          <a:noFill/>
          <a:ln w="9525">
            <a:noFill/>
            <a:miter lim="800000"/>
            <a:headEnd/>
            <a:tailEnd/>
          </a:ln>
          <a:effectLst/>
        </p:spPr>
      </p:pic>
      <p:sp>
        <p:nvSpPr>
          <p:cNvPr id="41" name="椭圆 40"/>
          <p:cNvSpPr/>
          <p:nvPr/>
        </p:nvSpPr>
        <p:spPr>
          <a:xfrm>
            <a:off x="6286512" y="4000504"/>
            <a:ext cx="3286148" cy="142876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数据的操作举例</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插入</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删除</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修改</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查找</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428596" y="1004074"/>
          <a:ext cx="3643338"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951729"/>
                <a:gridCol w="951729"/>
                <a:gridCol w="951729"/>
                <a:gridCol w="788151"/>
              </a:tblGrid>
              <a:tr h="518568">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学号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姓名</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性别</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班号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张斌</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8</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刘丽</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34</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李英</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陈华</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12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王奇</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26</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董强</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王萍</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bl>
          </a:graphicData>
        </a:graphic>
      </p:graphicFrame>
      <p:sp>
        <p:nvSpPr>
          <p:cNvPr id="4" name="TextBox 3"/>
          <p:cNvSpPr txBox="1"/>
          <p:nvPr/>
        </p:nvSpPr>
        <p:spPr>
          <a:xfrm>
            <a:off x="4978815" y="2732932"/>
            <a:ext cx="3571900" cy="707886"/>
          </a:xfrm>
          <a:prstGeom prst="rect">
            <a:avLst/>
          </a:prstGeom>
          <a:noFill/>
        </p:spPr>
        <p:txBody>
          <a:bodyPr wrap="square" rtlCol="0">
            <a:spAutoFit/>
          </a:bodyPr>
          <a:lstStyle/>
          <a:p>
            <a:pPr algn="l"/>
            <a:r>
              <a:rPr lang="zh-CN" altLang="en-US" sz="2000" b="1" dirty="0" smtClean="0">
                <a:solidFill>
                  <a:srgbClr val="FF0000"/>
                </a:solidFill>
                <a:latin typeface="方正启体简体" pitchFamily="65" charset="-122"/>
                <a:ea typeface="方正启体简体" pitchFamily="65" charset="-122"/>
                <a:cs typeface="Consolas" pitchFamily="49" charset="0"/>
              </a:rPr>
              <a:t>运算：</a:t>
            </a:r>
            <a:endParaRPr lang="en-US" altLang="zh-CN" sz="2000" b="1" dirty="0" smtClean="0">
              <a:solidFill>
                <a:srgbClr val="FF0000"/>
              </a:solidFill>
              <a:latin typeface="方正启体简体" pitchFamily="65" charset="-122"/>
              <a:ea typeface="方正启体简体" pitchFamily="65" charset="-122"/>
              <a:cs typeface="Consolas" pitchFamily="49" charset="0"/>
            </a:endParaRPr>
          </a:p>
          <a:p>
            <a:pPr algn="l"/>
            <a:r>
              <a:rPr lang="zh-CN" altLang="en-US" sz="2000" b="1" dirty="0" smtClean="0">
                <a:solidFill>
                  <a:srgbClr val="0000FF"/>
                </a:solidFill>
                <a:latin typeface="Consolas" pitchFamily="49" charset="0"/>
                <a:ea typeface="楷体" pitchFamily="49" charset="-122"/>
                <a:cs typeface="Consolas" pitchFamily="49" charset="0"/>
              </a:rPr>
              <a:t>查找逻辑序号为</a:t>
            </a:r>
            <a:r>
              <a:rPr lang="en-US" altLang="zh-CN" sz="2000" b="1" dirty="0" smtClean="0">
                <a:solidFill>
                  <a:srgbClr val="0000FF"/>
                </a:solidFill>
                <a:latin typeface="Consolas" pitchFamily="49" charset="0"/>
                <a:ea typeface="楷体" pitchFamily="49" charset="-122"/>
                <a:cs typeface="Consolas" pitchFamily="49" charset="0"/>
              </a:rPr>
              <a:t>2</a:t>
            </a:r>
            <a:r>
              <a:rPr lang="zh-CN" altLang="en-US" sz="2000" b="1" dirty="0" smtClean="0">
                <a:solidFill>
                  <a:srgbClr val="0000FF"/>
                </a:solidFill>
                <a:latin typeface="Consolas" pitchFamily="49" charset="0"/>
                <a:ea typeface="楷体" pitchFamily="49" charset="-122"/>
                <a:cs typeface="Consolas" pitchFamily="49" charset="0"/>
              </a:rPr>
              <a:t>的学生姓名</a:t>
            </a:r>
            <a:endParaRPr lang="zh-CN" altLang="en-US" sz="2000" b="1" dirty="0">
              <a:solidFill>
                <a:srgbClr val="0000FF"/>
              </a:solidFill>
              <a:latin typeface="Consolas" pitchFamily="49" charset="0"/>
              <a:ea typeface="楷体" pitchFamily="49" charset="-122"/>
              <a:cs typeface="Consolas" pitchFamily="49" charset="0"/>
            </a:endParaRPr>
          </a:p>
        </p:txBody>
      </p:sp>
      <p:grpSp>
        <p:nvGrpSpPr>
          <p:cNvPr id="17" name="组合 16"/>
          <p:cNvGrpSpPr/>
          <p:nvPr/>
        </p:nvGrpSpPr>
        <p:grpSpPr>
          <a:xfrm>
            <a:off x="857224" y="4815899"/>
            <a:ext cx="2786082" cy="918812"/>
            <a:chOff x="857224" y="4733520"/>
            <a:chExt cx="2786082" cy="918812"/>
          </a:xfrm>
        </p:grpSpPr>
        <p:sp>
          <p:nvSpPr>
            <p:cNvPr id="5" name="上箭头 4"/>
            <p:cNvSpPr/>
            <p:nvPr/>
          </p:nvSpPr>
          <p:spPr>
            <a:xfrm>
              <a:off x="2071670" y="4733520"/>
              <a:ext cx="142876" cy="357190"/>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1"/>
            </a:p>
          </p:txBody>
        </p:sp>
        <p:sp>
          <p:nvSpPr>
            <p:cNvPr id="6" name="TextBox 5"/>
            <p:cNvSpPr txBox="1"/>
            <p:nvPr/>
          </p:nvSpPr>
          <p:spPr>
            <a:xfrm>
              <a:off x="857224" y="5252222"/>
              <a:ext cx="2786082" cy="400110"/>
            </a:xfrm>
            <a:prstGeom prst="rect">
              <a:avLst/>
            </a:prstGeom>
            <a:noFill/>
          </p:spPr>
          <p:txBody>
            <a:bodyPr wrap="square" rtlCol="0">
              <a:spAutoFit/>
            </a:bodyPr>
            <a:lstStyle/>
            <a:p>
              <a:pPr algn="l"/>
              <a:r>
                <a:rPr lang="zh-CN" altLang="en-US" sz="2000" b="1" smtClean="0">
                  <a:solidFill>
                    <a:srgbClr val="0000FF"/>
                  </a:solidFill>
                  <a:latin typeface="方正启体简体" pitchFamily="65" charset="-122"/>
                  <a:ea typeface="方正启体简体" pitchFamily="65" charset="-122"/>
                </a:rPr>
                <a:t>学生表数据的</a:t>
              </a:r>
              <a:r>
                <a:rPr lang="zh-CN" altLang="en-US" sz="2000" b="1" smtClean="0">
                  <a:solidFill>
                    <a:srgbClr val="FF0000"/>
                  </a:solidFill>
                  <a:latin typeface="方正启体简体" pitchFamily="65" charset="-122"/>
                  <a:ea typeface="方正启体简体" pitchFamily="65" charset="-122"/>
                </a:rPr>
                <a:t>逻辑结构</a:t>
              </a:r>
              <a:endParaRPr lang="zh-CN" altLang="en-US" sz="2000" b="1">
                <a:solidFill>
                  <a:srgbClr val="FF0000"/>
                </a:solidFill>
                <a:latin typeface="方正启体简体" pitchFamily="65" charset="-122"/>
                <a:ea typeface="方正启体简体" pitchFamily="65" charset="-122"/>
              </a:endParaRPr>
            </a:p>
          </p:txBody>
        </p:sp>
      </p:grpSp>
      <p:grpSp>
        <p:nvGrpSpPr>
          <p:cNvPr id="18" name="组合 17"/>
          <p:cNvGrpSpPr/>
          <p:nvPr/>
        </p:nvGrpSpPr>
        <p:grpSpPr>
          <a:xfrm>
            <a:off x="5286380" y="3519074"/>
            <a:ext cx="2786082" cy="2133258"/>
            <a:chOff x="5286380" y="3519074"/>
            <a:chExt cx="2786082" cy="2133258"/>
          </a:xfrm>
        </p:grpSpPr>
        <p:sp>
          <p:nvSpPr>
            <p:cNvPr id="7" name="上箭头 6"/>
            <p:cNvSpPr/>
            <p:nvPr/>
          </p:nvSpPr>
          <p:spPr>
            <a:xfrm>
              <a:off x="6500826" y="3519074"/>
              <a:ext cx="142876" cy="1357322"/>
            </a:xfrm>
            <a:prstGeom prst="up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8" name="TextBox 7"/>
            <p:cNvSpPr txBox="1"/>
            <p:nvPr/>
          </p:nvSpPr>
          <p:spPr>
            <a:xfrm>
              <a:off x="5286380" y="5252222"/>
              <a:ext cx="2786082" cy="400110"/>
            </a:xfrm>
            <a:prstGeom prst="rect">
              <a:avLst/>
            </a:prstGeom>
            <a:noFill/>
          </p:spPr>
          <p:txBody>
            <a:bodyPr wrap="square" rtlCol="0">
              <a:spAutoFit/>
            </a:bodyPr>
            <a:lstStyle/>
            <a:p>
              <a:pPr algn="l"/>
              <a:r>
                <a:rPr lang="zh-CN" altLang="en-US" sz="2000" b="1" dirty="0" smtClean="0">
                  <a:solidFill>
                    <a:srgbClr val="0000FF"/>
                  </a:solidFill>
                  <a:latin typeface="方正启体简体" pitchFamily="65" charset="-122"/>
                  <a:ea typeface="方正启体简体" pitchFamily="65" charset="-122"/>
                </a:rPr>
                <a:t>学生表数据的</a:t>
              </a:r>
              <a:r>
                <a:rPr lang="zh-CN" altLang="en-US" sz="2000" b="1" dirty="0" smtClean="0">
                  <a:solidFill>
                    <a:srgbClr val="FF0000"/>
                  </a:solidFill>
                  <a:latin typeface="方正启体简体" pitchFamily="65" charset="-122"/>
                  <a:ea typeface="方正启体简体" pitchFamily="65" charset="-122"/>
                </a:rPr>
                <a:t>运算定义</a:t>
              </a:r>
              <a:endParaRPr lang="zh-CN" altLang="en-US" sz="2000" b="1" dirty="0">
                <a:solidFill>
                  <a:srgbClr val="FF0000"/>
                </a:solidFill>
                <a:latin typeface="方正启体简体" pitchFamily="65" charset="-122"/>
                <a:ea typeface="方正启体简体" pitchFamily="65" charset="-122"/>
              </a:endParaRPr>
            </a:p>
          </p:txBody>
        </p:sp>
      </p:grpSp>
      <p:grpSp>
        <p:nvGrpSpPr>
          <p:cNvPr id="19" name="组合 18"/>
          <p:cNvGrpSpPr/>
          <p:nvPr/>
        </p:nvGrpSpPr>
        <p:grpSpPr>
          <a:xfrm>
            <a:off x="2571736" y="5715015"/>
            <a:ext cx="3857652" cy="704499"/>
            <a:chOff x="2571736" y="5715015"/>
            <a:chExt cx="3857652" cy="704499"/>
          </a:xfrm>
        </p:grpSpPr>
        <p:sp>
          <p:nvSpPr>
            <p:cNvPr id="9" name="TextBox 8"/>
            <p:cNvSpPr txBox="1"/>
            <p:nvPr/>
          </p:nvSpPr>
          <p:spPr>
            <a:xfrm>
              <a:off x="3000364" y="6019404"/>
              <a:ext cx="3429024" cy="400110"/>
            </a:xfrm>
            <a:prstGeom prst="rect">
              <a:avLst/>
            </a:prstGeom>
            <a:noFill/>
          </p:spPr>
          <p:txBody>
            <a:bodyPr wrap="square" rtlCol="0">
              <a:spAutoFit/>
            </a:bodyPr>
            <a:lstStyle/>
            <a:p>
              <a:pPr algn="l"/>
              <a:r>
                <a:rPr lang="zh-CN" altLang="en-US" sz="2000" b="1" dirty="0" smtClean="0">
                  <a:solidFill>
                    <a:srgbClr val="0000FF"/>
                  </a:solidFill>
                  <a:latin typeface="华文中宋" pitchFamily="2" charset="-122"/>
                  <a:ea typeface="华文中宋" pitchFamily="2" charset="-122"/>
                </a:rPr>
                <a:t>求解问题描述：用户视角</a:t>
              </a:r>
            </a:p>
          </p:txBody>
        </p:sp>
        <p:sp>
          <p:nvSpPr>
            <p:cNvPr id="10" name="右大括号 9"/>
            <p:cNvSpPr/>
            <p:nvPr/>
          </p:nvSpPr>
          <p:spPr>
            <a:xfrm rot="5400000">
              <a:off x="4429124" y="3857627"/>
              <a:ext cx="142876" cy="38576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grpSp>
        <p:nvGrpSpPr>
          <p:cNvPr id="11" name="组合 10"/>
          <p:cNvGrpSpPr/>
          <p:nvPr/>
        </p:nvGrpSpPr>
        <p:grpSpPr>
          <a:xfrm>
            <a:off x="571504" y="71415"/>
            <a:ext cx="1000100" cy="785817"/>
            <a:chOff x="5691204" y="3835411"/>
            <a:chExt cx="1238250" cy="1236663"/>
          </a:xfrm>
        </p:grpSpPr>
        <p:grpSp>
          <p:nvGrpSpPr>
            <p:cNvPr id="12" name="Group 19"/>
            <p:cNvGrpSpPr>
              <a:grpSpLocks/>
            </p:cNvGrpSpPr>
            <p:nvPr/>
          </p:nvGrpSpPr>
          <p:grpSpPr bwMode="auto">
            <a:xfrm>
              <a:off x="5691204" y="3835411"/>
              <a:ext cx="1238250" cy="1236663"/>
              <a:chOff x="802" y="845"/>
              <a:chExt cx="827" cy="826"/>
            </a:xfrm>
          </p:grpSpPr>
          <p:sp>
            <p:nvSpPr>
              <p:cNvPr id="14"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5"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6"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3"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
        <p:nvSpPr>
          <p:cNvPr id="21" name="灯片编号占位符 20"/>
          <p:cNvSpPr>
            <a:spLocks noGrp="1"/>
          </p:cNvSpPr>
          <p:nvPr>
            <p:ph type="sldNum" sz="quarter" idx="12"/>
          </p:nvPr>
        </p:nvSpPr>
        <p:spPr/>
        <p:txBody>
          <a:bodyPr/>
          <a:lstStyle/>
          <a:p>
            <a:fld id="{7AF016A1-9F15-429F-9EFD-84004B73C732}" type="slidenum">
              <a:rPr lang="en-US" altLang="zh-CN" smtClean="0"/>
              <a:pPr/>
              <a:t>26</a:t>
            </a:fld>
            <a:r>
              <a:rPr lang="en-US" altLang="zh-CN" smtClean="0"/>
              <a:t>/70</a:t>
            </a:r>
            <a:endParaRPr lang="en-US" altLang="zh-CN"/>
          </a:p>
        </p:txBody>
      </p:sp>
    </p:spTree>
    <p:extLst>
      <p:ext uri="{BB962C8B-B14F-4D97-AF65-F5344CB8AC3E}">
        <p14:creationId xmlns:p14="http://schemas.microsoft.com/office/powerpoint/2010/main" val="389376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428596" y="285728"/>
          <a:ext cx="3643338" cy="3658008"/>
        </p:xfrm>
        <a:graphic>
          <a:graphicData uri="http://schemas.openxmlformats.org/drawingml/2006/table">
            <a:tbl>
              <a:tblPr>
                <a:effectLst>
                  <a:outerShdw blurRad="50800" dist="38100" dir="2700000" algn="tl" rotWithShape="0">
                    <a:prstClr val="black">
                      <a:alpha val="40000"/>
                    </a:prstClr>
                  </a:outerShdw>
                </a:effectLst>
                <a:tableStyleId>{16D9F66E-5EB9-4882-86FB-DCBF35E3C3E4}</a:tableStyleId>
              </a:tblPr>
              <a:tblGrid>
                <a:gridCol w="951729"/>
                <a:gridCol w="951729"/>
                <a:gridCol w="951729"/>
                <a:gridCol w="788151"/>
              </a:tblGrid>
              <a:tr h="518568">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学号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姓名</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性别</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c>
                  <a:txBody>
                    <a:bodyPr/>
                    <a:lstStyle/>
                    <a:p>
                      <a:pPr marL="0" marR="0" lvl="0" indent="0" algn="ctr" defTabSz="914400" rtl="0" eaLnBrk="1" fontAlgn="base" latinLnBrk="0" hangingPunct="1">
                        <a:lnSpc>
                          <a:spcPct val="150000"/>
                        </a:lnSpc>
                        <a:spcBef>
                          <a:spcPct val="20000"/>
                        </a:spcBef>
                        <a:spcAft>
                          <a:spcPct val="0"/>
                        </a:spcAft>
                        <a:buClrTx/>
                        <a:buSzTx/>
                        <a:buFontTx/>
                        <a:buNone/>
                        <a:tabLst/>
                      </a:pPr>
                      <a:r>
                        <a:rPr kumimoji="0" lang="zh-CN" altLang="en-US" sz="1600" b="1" u="none" strike="noStrike" cap="none" normalizeH="0" baseline="0" dirty="0" smtClean="0">
                          <a:ln>
                            <a:noFill/>
                          </a:ln>
                          <a:solidFill>
                            <a:srgbClr val="C00000"/>
                          </a:solidFill>
                          <a:effectLst/>
                          <a:latin typeface="Consolas" pitchFamily="49" charset="0"/>
                          <a:ea typeface="仿宋" pitchFamily="49" charset="-122"/>
                          <a:cs typeface="Consolas" pitchFamily="49" charset="0"/>
                        </a:rPr>
                        <a:t>班号</a:t>
                      </a:r>
                      <a:endParaRPr kumimoji="0" lang="zh-CN" altLang="en-US" sz="1600" b="1" i="0" u="none" strike="noStrike" cap="none" normalizeH="0" baseline="0" dirty="0" smtClean="0">
                        <a:ln>
                          <a:noFill/>
                        </a:ln>
                        <a:solidFill>
                          <a:srgbClr val="C00000"/>
                        </a:solidFill>
                        <a:effectLst/>
                        <a:latin typeface="Consolas" pitchFamily="49" charset="0"/>
                        <a:ea typeface="仿宋" pitchFamily="49" charset="-122"/>
                        <a:cs typeface="Consolas" pitchFamily="49" charset="0"/>
                      </a:endParaRPr>
                    </a:p>
                  </a:txBody>
                  <a:tcPr marT="60960" marB="60960" horzOverflow="overflow">
                    <a:solidFill>
                      <a:srgbClr val="92D050"/>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张斌</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8</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刘丽</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accent6">
                        <a:lumMod val="40000"/>
                        <a:lumOff val="6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34</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李英</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陈华</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12</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王奇</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26</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董强</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男</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9902</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r h="4470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endParaRPr kumimoji="0" lang="en-US" altLang="zh-CN"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smtClean="0">
                          <a:ln>
                            <a:noFill/>
                          </a:ln>
                          <a:solidFill>
                            <a:srgbClr val="0000FF"/>
                          </a:solidFill>
                          <a:effectLst/>
                          <a:latin typeface="Consolas" pitchFamily="49" charset="0"/>
                          <a:ea typeface="仿宋" pitchFamily="49" charset="-122"/>
                          <a:cs typeface="Consolas" pitchFamily="49" charset="0"/>
                        </a:rPr>
                        <a:t>王萍</a:t>
                      </a:r>
                      <a:endParaRPr kumimoji="0" lang="zh-CN" altLang="en-US" sz="1600" b="1"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女</a:t>
                      </a:r>
                      <a:endParaRPr kumimoji="0" lang="zh-CN" altLang="en-US"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1600" b="1" u="none" strike="noStrike" cap="none" normalizeH="0" baseline="0" dirty="0" smtClean="0">
                          <a:ln>
                            <a:noFill/>
                          </a:ln>
                          <a:solidFill>
                            <a:srgbClr val="0000FF"/>
                          </a:solidFill>
                          <a:effectLst/>
                          <a:latin typeface="Consolas" pitchFamily="49" charset="0"/>
                          <a:ea typeface="仿宋" pitchFamily="49" charset="-122"/>
                          <a:cs typeface="Consolas" pitchFamily="49" charset="0"/>
                        </a:rPr>
                        <a:t>9901</a:t>
                      </a:r>
                      <a:endParaRPr kumimoji="0" lang="en-US" altLang="zh-CN" sz="1600" b="1" i="0" u="none" strike="noStrike" cap="none" normalizeH="0" baseline="0" dirty="0" smtClean="0">
                        <a:ln>
                          <a:noFill/>
                        </a:ln>
                        <a:solidFill>
                          <a:srgbClr val="0000FF"/>
                        </a:solidFill>
                        <a:effectLst/>
                        <a:latin typeface="Consolas" pitchFamily="49" charset="0"/>
                        <a:ea typeface="仿宋" pitchFamily="49" charset="-122"/>
                        <a:cs typeface="Consolas" pitchFamily="49" charset="0"/>
                      </a:endParaRPr>
                    </a:p>
                  </a:txBody>
                  <a:tcPr marT="60960" marB="60960" horzOverflow="overflow">
                    <a:solidFill>
                      <a:schemeClr val="bg1">
                        <a:lumMod val="95000"/>
                      </a:schemeClr>
                    </a:solidFill>
                  </a:tcPr>
                </a:tc>
              </a:tr>
            </a:tbl>
          </a:graphicData>
        </a:graphic>
      </p:graphicFrame>
      <p:sp>
        <p:nvSpPr>
          <p:cNvPr id="4" name="TextBox 3"/>
          <p:cNvSpPr txBox="1"/>
          <p:nvPr/>
        </p:nvSpPr>
        <p:spPr>
          <a:xfrm>
            <a:off x="4786314" y="2285992"/>
            <a:ext cx="3571900" cy="400110"/>
          </a:xfrm>
          <a:prstGeom prst="rect">
            <a:avLst/>
          </a:prstGeom>
          <a:noFill/>
        </p:spPr>
        <p:txBody>
          <a:bodyPr wrap="square" rtlCol="0">
            <a:spAutoFit/>
          </a:bodyPr>
          <a:lstStyle/>
          <a:p>
            <a:pPr algn="l"/>
            <a:r>
              <a:rPr lang="zh-CN" altLang="en-US" sz="2000" b="1" dirty="0" smtClean="0">
                <a:solidFill>
                  <a:srgbClr val="0000FF"/>
                </a:solidFill>
                <a:latin typeface="Consolas" pitchFamily="49" charset="0"/>
                <a:ea typeface="楷体" pitchFamily="49" charset="-122"/>
                <a:cs typeface="Consolas" pitchFamily="49" charset="0"/>
              </a:rPr>
              <a:t>查找逻辑序号为</a:t>
            </a:r>
            <a:r>
              <a:rPr lang="en-US" altLang="zh-CN" sz="2000" b="1" dirty="0" smtClean="0">
                <a:solidFill>
                  <a:srgbClr val="0000FF"/>
                </a:solidFill>
                <a:latin typeface="Consolas" pitchFamily="49" charset="0"/>
                <a:ea typeface="楷体" pitchFamily="49" charset="-122"/>
                <a:cs typeface="Consolas" pitchFamily="49" charset="0"/>
              </a:rPr>
              <a:t>2</a:t>
            </a:r>
            <a:r>
              <a:rPr lang="zh-CN" altLang="en-US" sz="2000" b="1" dirty="0" smtClean="0">
                <a:solidFill>
                  <a:srgbClr val="0000FF"/>
                </a:solidFill>
                <a:latin typeface="Consolas" pitchFamily="49" charset="0"/>
                <a:ea typeface="楷体" pitchFamily="49" charset="-122"/>
                <a:cs typeface="Consolas" pitchFamily="49" charset="0"/>
              </a:rPr>
              <a:t>的学生姓名</a:t>
            </a:r>
            <a:endParaRPr lang="zh-CN" altLang="en-US" sz="2000" b="1" dirty="0">
              <a:solidFill>
                <a:srgbClr val="0000FF"/>
              </a:solidFill>
              <a:latin typeface="Consolas" pitchFamily="49" charset="0"/>
              <a:ea typeface="楷体" pitchFamily="49" charset="-122"/>
              <a:cs typeface="Consolas" pitchFamily="49" charset="0"/>
            </a:endParaRPr>
          </a:p>
        </p:txBody>
      </p:sp>
      <p:grpSp>
        <p:nvGrpSpPr>
          <p:cNvPr id="15" name="组合 14"/>
          <p:cNvGrpSpPr/>
          <p:nvPr/>
        </p:nvGrpSpPr>
        <p:grpSpPr>
          <a:xfrm>
            <a:off x="1187624" y="4030648"/>
            <a:ext cx="2027054" cy="1470054"/>
            <a:chOff x="1187624" y="4030648"/>
            <a:chExt cx="2027054" cy="1470054"/>
          </a:xfrm>
        </p:grpSpPr>
        <p:sp>
          <p:nvSpPr>
            <p:cNvPr id="5" name="下箭头 4"/>
            <p:cNvSpPr/>
            <p:nvPr/>
          </p:nvSpPr>
          <p:spPr>
            <a:xfrm>
              <a:off x="2143108" y="4030648"/>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6" name="圆柱形 5"/>
            <p:cNvSpPr/>
            <p:nvPr/>
          </p:nvSpPr>
          <p:spPr>
            <a:xfrm>
              <a:off x="1187624" y="4500570"/>
              <a:ext cx="2027054" cy="1000132"/>
            </a:xfrm>
            <a:prstGeom prst="can">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000" b="1" dirty="0" smtClean="0">
                  <a:latin typeface="仿宋" pitchFamily="49" charset="-122"/>
                  <a:ea typeface="仿宋" pitchFamily="49" charset="-122"/>
                </a:rPr>
                <a:t>学生表存储结构</a:t>
              </a:r>
              <a:endParaRPr lang="zh-CN" altLang="en-US" sz="2000" b="1" dirty="0">
                <a:latin typeface="仿宋" pitchFamily="49" charset="-122"/>
                <a:ea typeface="仿宋" pitchFamily="49" charset="-122"/>
              </a:endParaRPr>
            </a:p>
          </p:txBody>
        </p:sp>
      </p:grpSp>
      <p:grpSp>
        <p:nvGrpSpPr>
          <p:cNvPr id="16" name="组合 15"/>
          <p:cNvGrpSpPr/>
          <p:nvPr/>
        </p:nvGrpSpPr>
        <p:grpSpPr>
          <a:xfrm>
            <a:off x="3571868" y="2571744"/>
            <a:ext cx="3571900" cy="2928958"/>
            <a:chOff x="3571868" y="2571744"/>
            <a:chExt cx="3571900" cy="2928958"/>
          </a:xfrm>
        </p:grpSpPr>
        <p:sp>
          <p:nvSpPr>
            <p:cNvPr id="7" name="折角形 6"/>
            <p:cNvSpPr/>
            <p:nvPr/>
          </p:nvSpPr>
          <p:spPr>
            <a:xfrm>
              <a:off x="5500694" y="4500570"/>
              <a:ext cx="1643074" cy="1000132"/>
            </a:xfrm>
            <a:prstGeom prst="foldedCorner">
              <a:avLst/>
            </a:prstGeom>
          </p:spPr>
          <p:style>
            <a:lnRef idx="1">
              <a:schemeClr val="accent4"/>
            </a:lnRef>
            <a:fillRef idx="2">
              <a:schemeClr val="accent4"/>
            </a:fillRef>
            <a:effectRef idx="1">
              <a:schemeClr val="accent4"/>
            </a:effectRef>
            <a:fontRef idx="minor">
              <a:schemeClr val="dk1"/>
            </a:fontRef>
          </p:style>
          <p:txBody>
            <a:bodyPr rtlCol="0" anchor="ctr"/>
            <a:lstStyle/>
            <a:p>
              <a:pPr algn="ctr">
                <a:lnSpc>
                  <a:spcPct val="100000"/>
                </a:lnSpc>
                <a:spcBef>
                  <a:spcPts val="0"/>
                </a:spcBef>
              </a:pPr>
              <a:r>
                <a:rPr lang="zh-CN" altLang="en-US" sz="2000" b="1" dirty="0" smtClean="0">
                  <a:solidFill>
                    <a:srgbClr val="0000FF"/>
                  </a:solidFill>
                  <a:latin typeface="仿宋" pitchFamily="49" charset="-122"/>
                  <a:ea typeface="仿宋" pitchFamily="49" charset="-122"/>
                </a:rPr>
                <a:t>求解算法</a:t>
              </a:r>
              <a:endParaRPr lang="en-US" altLang="zh-CN" sz="2000" b="1" dirty="0" smtClean="0">
                <a:solidFill>
                  <a:srgbClr val="0000FF"/>
                </a:solidFill>
                <a:latin typeface="仿宋" pitchFamily="49" charset="-122"/>
                <a:ea typeface="仿宋" pitchFamily="49" charset="-122"/>
              </a:endParaRPr>
            </a:p>
            <a:p>
              <a:pPr algn="ctr">
                <a:lnSpc>
                  <a:spcPct val="100000"/>
                </a:lnSpc>
                <a:spcBef>
                  <a:spcPts val="0"/>
                </a:spcBef>
              </a:pPr>
              <a:r>
                <a:rPr lang="zh-CN" altLang="en-US" sz="2000" b="1" dirty="0" smtClean="0">
                  <a:solidFill>
                    <a:srgbClr val="0000FF"/>
                  </a:solidFill>
                  <a:latin typeface="仿宋" pitchFamily="49" charset="-122"/>
                  <a:ea typeface="仿宋" pitchFamily="49" charset="-122"/>
                </a:rPr>
                <a:t>（运算实现）</a:t>
              </a:r>
              <a:endParaRPr lang="zh-CN" altLang="en-US" sz="2000" b="1" dirty="0">
                <a:solidFill>
                  <a:srgbClr val="0000FF"/>
                </a:solidFill>
                <a:latin typeface="仿宋" pitchFamily="49" charset="-122"/>
                <a:ea typeface="仿宋" pitchFamily="49" charset="-122"/>
              </a:endParaRPr>
            </a:p>
          </p:txBody>
        </p:sp>
        <p:cxnSp>
          <p:nvCxnSpPr>
            <p:cNvPr id="9" name="直接箭头连接符 8"/>
            <p:cNvCxnSpPr/>
            <p:nvPr/>
          </p:nvCxnSpPr>
          <p:spPr>
            <a:xfrm>
              <a:off x="3571868" y="4929198"/>
              <a:ext cx="178595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11" name="直接箭头连接符 10"/>
            <p:cNvCxnSpPr/>
            <p:nvPr/>
          </p:nvCxnSpPr>
          <p:spPr>
            <a:xfrm rot="5400000">
              <a:off x="5179223" y="3535363"/>
              <a:ext cx="1928826"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grpSp>
      <p:grpSp>
        <p:nvGrpSpPr>
          <p:cNvPr id="12" name="组合 11"/>
          <p:cNvGrpSpPr/>
          <p:nvPr/>
        </p:nvGrpSpPr>
        <p:grpSpPr>
          <a:xfrm>
            <a:off x="2571736" y="5643578"/>
            <a:ext cx="3857652" cy="704499"/>
            <a:chOff x="2571736" y="5715015"/>
            <a:chExt cx="3857652" cy="704499"/>
          </a:xfrm>
        </p:grpSpPr>
        <p:sp>
          <p:nvSpPr>
            <p:cNvPr id="13" name="TextBox 12"/>
            <p:cNvSpPr txBox="1"/>
            <p:nvPr/>
          </p:nvSpPr>
          <p:spPr>
            <a:xfrm>
              <a:off x="3000364" y="6019404"/>
              <a:ext cx="3429024" cy="400110"/>
            </a:xfrm>
            <a:prstGeom prst="rect">
              <a:avLst/>
            </a:prstGeom>
            <a:noFill/>
          </p:spPr>
          <p:txBody>
            <a:bodyPr wrap="square" rtlCol="0">
              <a:spAutoFit/>
            </a:bodyPr>
            <a:lstStyle/>
            <a:p>
              <a:pPr algn="l"/>
              <a:r>
                <a:rPr lang="zh-CN" altLang="en-US" sz="2000" b="1" dirty="0" smtClean="0">
                  <a:solidFill>
                    <a:srgbClr val="0000FF"/>
                  </a:solidFill>
                  <a:latin typeface="华文中宋" pitchFamily="2" charset="-122"/>
                  <a:ea typeface="华文中宋" pitchFamily="2" charset="-122"/>
                </a:rPr>
                <a:t>求解问题实现：程序员视角</a:t>
              </a:r>
            </a:p>
          </p:txBody>
        </p:sp>
        <p:sp>
          <p:nvSpPr>
            <p:cNvPr id="14" name="右大括号 13"/>
            <p:cNvSpPr/>
            <p:nvPr/>
          </p:nvSpPr>
          <p:spPr>
            <a:xfrm rot="5400000">
              <a:off x="4429124" y="3857627"/>
              <a:ext cx="142876" cy="38576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316853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逻辑结构（关系）表示</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数据结构都是由数据集和关系集组成，</a:t>
            </a:r>
            <a:r>
              <a:rPr lang="en-US" altLang="zh-CN" sz="3200" dirty="0" smtClean="0">
                <a:solidFill>
                  <a:srgbClr val="FF0000"/>
                </a:solidFill>
                <a:latin typeface="黑体" panose="02010609060101010101" pitchFamily="49" charset="-122"/>
                <a:ea typeface="黑体" panose="02010609060101010101" pitchFamily="49" charset="-122"/>
              </a:rPr>
              <a:t>DS=(D,R)</a:t>
            </a:r>
            <a:r>
              <a:rPr lang="zh-CN" altLang="en-US" sz="3200" dirty="0" smtClean="0">
                <a:latin typeface="黑体" panose="02010609060101010101" pitchFamily="49" charset="-122"/>
                <a:ea typeface="黑体" panose="02010609060101010101" pitchFamily="49" charset="-122"/>
              </a:rPr>
              <a:t>，其中：</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D</a:t>
            </a:r>
            <a:r>
              <a:rPr lang="zh-CN" altLang="en-US" sz="3200" dirty="0" smtClean="0">
                <a:latin typeface="黑体" panose="02010609060101010101" pitchFamily="49" charset="-122"/>
                <a:ea typeface="黑体" panose="02010609060101010101" pitchFamily="49" charset="-122"/>
              </a:rPr>
              <a:t>表示数据元素集合</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R</a:t>
            </a:r>
            <a:r>
              <a:rPr lang="zh-CN" altLang="en-US" sz="3200" dirty="0" smtClean="0">
                <a:latin typeface="黑体" panose="02010609060101010101" pitchFamily="49" charset="-122"/>
                <a:ea typeface="黑体" panose="02010609060101010101" pitchFamily="49" charset="-122"/>
              </a:rPr>
              <a:t>表示数据元素之间的（逻辑）关系集合</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476672"/>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zh-CN" altLang="en-US" sz="3200" dirty="0" smtClean="0">
                <a:solidFill>
                  <a:schemeClr val="tx1"/>
                </a:solidFill>
                <a:effectLst/>
                <a:latin typeface="+mj-ea"/>
              </a:rPr>
              <a:t>比如</a:t>
            </a:r>
            <a:endParaRPr lang="zh-CN" altLang="en-US" sz="3200" dirty="0">
              <a:solidFill>
                <a:schemeClr val="tx1"/>
              </a:solidFill>
              <a:effectLst/>
              <a:latin typeface="+mj-ea"/>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472" y="1714488"/>
            <a:ext cx="7960052" cy="3732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186" name="Rectangle 2"/>
          <p:cNvSpPr>
            <a:spLocks noGrp="1" noChangeArrowheads="1"/>
          </p:cNvSpPr>
          <p:nvPr>
            <p:ph type="title"/>
          </p:nvPr>
        </p:nvSpPr>
        <p:spPr>
          <a:xfrm>
            <a:off x="432774" y="548680"/>
            <a:ext cx="8496944" cy="504056"/>
          </a:xfrm>
        </p:spPr>
        <p:txBody>
          <a:bodyPr>
            <a:noAutofit/>
          </a:bodyPr>
          <a:lstStyle/>
          <a:p>
            <a:r>
              <a:rPr lang="zh-CN" altLang="en-US" dirty="0" smtClean="0">
                <a:solidFill>
                  <a:schemeClr val="tx1"/>
                </a:solidFill>
                <a:effectLst/>
                <a:latin typeface="+mj-ea"/>
              </a:rPr>
              <a:t>课程内容</a:t>
            </a:r>
            <a:endParaRPr lang="zh-CN" altLang="en-US" dirty="0">
              <a:solidFill>
                <a:schemeClr val="tx1"/>
              </a:solidFill>
              <a:effectLst/>
              <a:ea typeface="黑体" panose="02010609060101010101" pitchFamily="49" charset="-122"/>
            </a:endParaRPr>
          </a:p>
        </p:txBody>
      </p:sp>
      <p:graphicFrame>
        <p:nvGraphicFramePr>
          <p:cNvPr id="1629253" name="Group 69"/>
          <p:cNvGraphicFramePr>
            <a:graphicFrameLocks noGrp="1"/>
          </p:cNvGraphicFramePr>
          <p:nvPr>
            <p:ph type="tbl" idx="1"/>
            <p:extLst>
              <p:ext uri="{D42A27DB-BD31-4B8C-83A1-F6EECF244321}">
                <p14:modId xmlns:p14="http://schemas.microsoft.com/office/powerpoint/2010/main" val="3738547859"/>
              </p:ext>
            </p:extLst>
          </p:nvPr>
        </p:nvGraphicFramePr>
        <p:xfrm>
          <a:off x="611560" y="1310558"/>
          <a:ext cx="7992888" cy="4771338"/>
        </p:xfrm>
        <a:graphic>
          <a:graphicData uri="http://schemas.openxmlformats.org/drawingml/2006/table">
            <a:tbl>
              <a:tblPr>
                <a:tableStyleId>{8799B23B-EC83-4686-B30A-512413B5E67A}</a:tableStyleId>
              </a:tblPr>
              <a:tblGrid>
                <a:gridCol w="3422123">
                  <a:extLst>
                    <a:ext uri="{9D8B030D-6E8A-4147-A177-3AD203B41FA5}">
                      <a16:colId xmlns:a16="http://schemas.microsoft.com/office/drawing/2014/main" xmlns="" val="20000"/>
                    </a:ext>
                  </a:extLst>
                </a:gridCol>
                <a:gridCol w="4570765">
                  <a:extLst>
                    <a:ext uri="{9D8B030D-6E8A-4147-A177-3AD203B41FA5}">
                      <a16:colId xmlns:a16="http://schemas.microsoft.com/office/drawing/2014/main" xmlns="" val="20001"/>
                    </a:ext>
                  </a:extLst>
                </a:gridCol>
              </a:tblGrid>
              <a:tr h="512763">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254000" marR="0" lvl="0" indent="-254000" algn="ctr" defTabSz="677863"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latin typeface="+mj-ea"/>
                          <a:ea typeface="+mj-ea"/>
                        </a:rPr>
                        <a:t>课件题目</a:t>
                      </a:r>
                      <a:endParaRPr kumimoji="1" lang="zh-CN" altLang="en-US" sz="2000" b="1" i="0" u="none" strike="noStrike" cap="none" normalizeH="0" baseline="0" dirty="0">
                        <a:ln>
                          <a:noFill/>
                        </a:ln>
                        <a:solidFill>
                          <a:srgbClr val="000066"/>
                        </a:solidFill>
                        <a:effectLst/>
                        <a:latin typeface="+mj-ea"/>
                        <a:ea typeface="+mj-ea"/>
                      </a:endParaRPr>
                    </a:p>
                  </a:txBody>
                  <a:tcPr marL="0" marR="0" marT="0" marB="0" anchor="ctr" horzOverflow="overflow"/>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254000" marR="0" lvl="0" indent="-254000" algn="ctr" defTabSz="677863"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latin typeface="+mj-ea"/>
                          <a:ea typeface="+mj-ea"/>
                        </a:rPr>
                        <a:t>课件内容</a:t>
                      </a:r>
                      <a:endParaRPr kumimoji="1" lang="zh-CN" altLang="en-US" sz="2000" b="1" i="0" u="none" strike="noStrike" cap="none" normalizeH="0" baseline="0" dirty="0">
                        <a:ln>
                          <a:noFill/>
                        </a:ln>
                        <a:solidFill>
                          <a:srgbClr val="000066"/>
                        </a:solidFill>
                        <a:effectLst/>
                        <a:latin typeface="+mj-ea"/>
                        <a:ea typeface="+mj-ea"/>
                      </a:endParaRPr>
                    </a:p>
                  </a:txBody>
                  <a:tcPr marL="0" marR="0" marT="0" marB="0" anchor="ctr" horzOverflow="overflow"/>
                </a:tc>
                <a:extLst>
                  <a:ext uri="{0D108BD9-81ED-4DB2-BD59-A6C34878D82A}">
                    <a16:rowId xmlns:a16="http://schemas.microsoft.com/office/drawing/2014/main" xmlns="" val="10000"/>
                  </a:ext>
                </a:extLst>
              </a:tr>
              <a:tr h="748423">
                <a:tc>
                  <a:txBody>
                    <a:bodyPr/>
                    <a:lstStyle/>
                    <a:p>
                      <a:pPr algn="l">
                        <a:lnSpc>
                          <a:spcPct val="100000"/>
                        </a:lnSpc>
                        <a:spcAft>
                          <a:spcPts val="0"/>
                        </a:spcAft>
                      </a:pPr>
                      <a:r>
                        <a:rPr lang="zh-CN" sz="2000" b="0" kern="100" dirty="0">
                          <a:effectLst/>
                          <a:latin typeface="黑体" panose="02010609060101010101" pitchFamily="49" charset="-122"/>
                          <a:ea typeface="黑体" panose="02010609060101010101" pitchFamily="49" charset="-122"/>
                        </a:rPr>
                        <a:t>第</a:t>
                      </a:r>
                      <a:r>
                        <a:rPr lang="en-US" sz="2000" b="0" kern="100" dirty="0">
                          <a:effectLst/>
                          <a:latin typeface="黑体" panose="02010609060101010101" pitchFamily="49" charset="-122"/>
                          <a:ea typeface="黑体" panose="02010609060101010101" pitchFamily="49" charset="-122"/>
                        </a:rPr>
                        <a:t>1</a:t>
                      </a:r>
                      <a:r>
                        <a:rPr lang="zh-CN" sz="2000" b="0" kern="100" dirty="0" smtClean="0">
                          <a:effectLst/>
                          <a:latin typeface="黑体" panose="02010609060101010101" pitchFamily="49" charset="-122"/>
                          <a:ea typeface="黑体" panose="02010609060101010101" pitchFamily="49" charset="-122"/>
                        </a:rPr>
                        <a:t>章</a:t>
                      </a:r>
                      <a:r>
                        <a:rPr lang="en-US" altLang="zh-CN" sz="2000" b="0" kern="100" dirty="0" smtClean="0">
                          <a:effectLst/>
                          <a:latin typeface="黑体" panose="02010609060101010101" pitchFamily="49" charset="-122"/>
                          <a:ea typeface="黑体" panose="02010609060101010101" pitchFamily="49" charset="-122"/>
                        </a:rPr>
                        <a:t> </a:t>
                      </a:r>
                      <a:r>
                        <a:rPr lang="zh-CN" altLang="en-US" sz="2000" b="0" kern="100" dirty="0" smtClean="0">
                          <a:effectLst/>
                          <a:latin typeface="黑体" panose="02010609060101010101" pitchFamily="49" charset="-122"/>
                          <a:ea typeface="黑体" panose="02010609060101010101" pitchFamily="49" charset="-122"/>
                        </a:rPr>
                        <a:t>绪论</a:t>
                      </a:r>
                      <a:endParaRPr lang="zh-CN" sz="2000" b="0" kern="100" dirty="0">
                        <a:effectLst/>
                        <a:latin typeface="黑体" panose="02010609060101010101" pitchFamily="49" charset="-122"/>
                        <a:ea typeface="黑体" panose="02010609060101010101" pitchFamily="49" charset="-122"/>
                      </a:endParaRPr>
                    </a:p>
                  </a:txBody>
                  <a:tcPr marL="36195" marR="0" marT="0" marB="0" anchor="ctr"/>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0" algn="just" defTabSz="677863" rtl="0" eaLnBrk="0" fontAlgn="auto" latinLnBrk="0" hangingPunct="0">
                        <a:lnSpc>
                          <a:spcPct val="100000"/>
                        </a:lnSpc>
                        <a:spcBef>
                          <a:spcPct val="50000"/>
                        </a:spcBef>
                        <a:spcAft>
                          <a:spcPts val="0"/>
                        </a:spcAft>
                        <a:buClrTx/>
                        <a:buSzPct val="75000"/>
                        <a:buFont typeface="Wingdings" panose="05000000000000000000" pitchFamily="2" charset="2"/>
                        <a:buNone/>
                        <a:tabLst/>
                        <a:defRPr/>
                      </a:pPr>
                      <a:r>
                        <a:rPr kumimoji="1" lang="zh-CN" altLang="en-US" sz="1800" b="1" kern="1200" dirty="0" smtClean="0">
                          <a:solidFill>
                            <a:srgbClr val="000066"/>
                          </a:solidFill>
                          <a:latin typeface="Arial" panose="020B0604020202020204" pitchFamily="34" charset="0"/>
                          <a:ea typeface="宋体" panose="02010600030101010101" pitchFamily="2" charset="-122"/>
                          <a:cs typeface="+mn-cs"/>
                        </a:rPr>
                        <a:t>基本概念和术语、抽象数据类型的表示与实现、算法和算法分析</a:t>
                      </a:r>
                      <a:endParaRPr lang="zh-CN" altLang="zh-CN" sz="1800" b="0" kern="100" dirty="0">
                        <a:solidFill>
                          <a:srgbClr val="C00000"/>
                        </a:solidFill>
                        <a:effectLst/>
                        <a:latin typeface="黑体" panose="02010609060101010101" pitchFamily="49" charset="-122"/>
                        <a:ea typeface="黑体" panose="02010609060101010101" pitchFamily="49" charset="-122"/>
                      </a:endParaRPr>
                    </a:p>
                  </a:txBody>
                  <a:tcPr marL="0" marR="0" marT="0" marB="0" anchor="ctr" horzOverflow="overflow"/>
                </a:tc>
                <a:extLst>
                  <a:ext uri="{0D108BD9-81ED-4DB2-BD59-A6C34878D82A}">
                    <a16:rowId xmlns:a16="http://schemas.microsoft.com/office/drawing/2014/main" xmlns="" val="10001"/>
                  </a:ext>
                </a:extLst>
              </a:tr>
              <a:tr h="792088">
                <a:tc>
                  <a:txBody>
                    <a:bodyPr/>
                    <a:lstStyle/>
                    <a:p>
                      <a:pPr algn="l">
                        <a:lnSpc>
                          <a:spcPct val="100000"/>
                        </a:lnSpc>
                        <a:spcAft>
                          <a:spcPts val="0"/>
                        </a:spcAft>
                      </a:pPr>
                      <a:r>
                        <a:rPr lang="zh-CN" sz="2000" b="0" kern="100" dirty="0">
                          <a:effectLst/>
                          <a:latin typeface="黑体" panose="02010609060101010101" pitchFamily="49" charset="-122"/>
                          <a:ea typeface="黑体" panose="02010609060101010101" pitchFamily="49" charset="-122"/>
                        </a:rPr>
                        <a:t>第</a:t>
                      </a:r>
                      <a:r>
                        <a:rPr lang="en-US" sz="2000" b="0" kern="100" dirty="0">
                          <a:effectLst/>
                          <a:latin typeface="黑体" panose="02010609060101010101" pitchFamily="49" charset="-122"/>
                          <a:ea typeface="黑体" panose="02010609060101010101" pitchFamily="49" charset="-122"/>
                        </a:rPr>
                        <a:t>2</a:t>
                      </a:r>
                      <a:r>
                        <a:rPr lang="zh-CN" sz="2000" b="0" kern="100" dirty="0" smtClean="0">
                          <a:effectLst/>
                          <a:latin typeface="黑体" panose="02010609060101010101" pitchFamily="49" charset="-122"/>
                          <a:ea typeface="黑体" panose="02010609060101010101" pitchFamily="49" charset="-122"/>
                        </a:rPr>
                        <a:t>章</a:t>
                      </a:r>
                      <a:r>
                        <a:rPr lang="en-US" altLang="zh-CN" sz="2000" b="0" kern="100" dirty="0" smtClean="0">
                          <a:effectLst/>
                          <a:latin typeface="黑体" panose="02010609060101010101" pitchFamily="49" charset="-122"/>
                          <a:ea typeface="黑体" panose="02010609060101010101" pitchFamily="49" charset="-122"/>
                        </a:rPr>
                        <a:t> </a:t>
                      </a:r>
                      <a:r>
                        <a:rPr lang="zh-CN" altLang="en-US" sz="2000" b="0" kern="100" dirty="0" smtClean="0">
                          <a:effectLst/>
                          <a:latin typeface="黑体" panose="02010609060101010101" pitchFamily="49" charset="-122"/>
                          <a:ea typeface="黑体" panose="02010609060101010101" pitchFamily="49" charset="-122"/>
                        </a:rPr>
                        <a:t>线性表</a:t>
                      </a:r>
                      <a:endParaRPr lang="zh-CN" sz="2000" b="0" kern="100" dirty="0">
                        <a:effectLst/>
                        <a:latin typeface="黑体" panose="02010609060101010101" pitchFamily="49" charset="-122"/>
                        <a:ea typeface="黑体" panose="02010609060101010101" pitchFamily="49" charset="-122"/>
                      </a:endParaRPr>
                    </a:p>
                  </a:txBody>
                  <a:tcPr marL="36195" marR="0" marT="0" marB="0" anchor="ctr"/>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254000" algn="just" defTabSz="677863" rtl="0" eaLnBrk="1" fontAlgn="base" latinLnBrk="0" hangingPunct="1">
                        <a:lnSpc>
                          <a:spcPct val="100000"/>
                        </a:lnSpc>
                        <a:spcBef>
                          <a:spcPct val="0"/>
                        </a:spcBef>
                        <a:spcAft>
                          <a:spcPct val="0"/>
                        </a:spcAft>
                        <a:buClrTx/>
                        <a:buSzTx/>
                        <a:buFontTx/>
                        <a:buNone/>
                        <a:tabLst/>
                        <a:defRPr/>
                      </a:pPr>
                      <a:r>
                        <a:rPr kumimoji="1" lang="zh-CN" altLang="en-US" sz="1800" b="1" kern="1200" dirty="0" smtClean="0">
                          <a:solidFill>
                            <a:srgbClr val="000066"/>
                          </a:solidFill>
                          <a:latin typeface="Arial" panose="020B0604020202020204" pitchFamily="34" charset="0"/>
                          <a:ea typeface="宋体" panose="02010600030101010101" pitchFamily="2" charset="-122"/>
                          <a:cs typeface="+mn-cs"/>
                        </a:rPr>
                        <a:t>线性表的逻辑结构定义、抽象数据类型定义和各种存储结构的描述方法；在线性表的两类存储结构（顺序存 储和链式存储）上实现基本操作</a:t>
                      </a:r>
                      <a:endParaRPr kumimoji="1" lang="zh-CN" altLang="en-US" sz="1800" b="0" kern="1200" dirty="0">
                        <a:solidFill>
                          <a:srgbClr val="000066"/>
                        </a:solidFill>
                        <a:effectLst/>
                        <a:latin typeface="黑体" panose="02010609060101010101" pitchFamily="49" charset="-122"/>
                        <a:ea typeface="黑体" panose="02010609060101010101" pitchFamily="49" charset="-122"/>
                        <a:cs typeface="+mn-cs"/>
                      </a:endParaRPr>
                    </a:p>
                  </a:txBody>
                  <a:tcPr marL="0" marR="0" marT="0" marB="0" anchor="ctr" horzOverflow="overflow"/>
                </a:tc>
                <a:extLst>
                  <a:ext uri="{0D108BD9-81ED-4DB2-BD59-A6C34878D82A}">
                    <a16:rowId xmlns:a16="http://schemas.microsoft.com/office/drawing/2014/main" xmlns="" val="10002"/>
                  </a:ext>
                </a:extLst>
              </a:tr>
              <a:tr h="11887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2000" b="0" kern="100" dirty="0">
                          <a:effectLst/>
                          <a:latin typeface="黑体" panose="02010609060101010101" pitchFamily="49" charset="-122"/>
                          <a:ea typeface="黑体" panose="02010609060101010101" pitchFamily="49" charset="-122"/>
                        </a:rPr>
                        <a:t>第</a:t>
                      </a:r>
                      <a:r>
                        <a:rPr lang="en-US" altLang="zh-CN" sz="2000" b="0" kern="100" dirty="0">
                          <a:effectLst/>
                          <a:latin typeface="黑体" panose="02010609060101010101" pitchFamily="49" charset="-122"/>
                          <a:ea typeface="黑体" panose="02010609060101010101" pitchFamily="49" charset="-122"/>
                        </a:rPr>
                        <a:t>3</a:t>
                      </a:r>
                      <a:r>
                        <a:rPr lang="zh-CN" altLang="zh-CN" sz="2000" b="0" kern="100" dirty="0" smtClean="0">
                          <a:effectLst/>
                          <a:latin typeface="黑体" panose="02010609060101010101" pitchFamily="49" charset="-122"/>
                          <a:ea typeface="黑体" panose="02010609060101010101" pitchFamily="49" charset="-122"/>
                        </a:rPr>
                        <a:t>章</a:t>
                      </a:r>
                      <a:r>
                        <a:rPr lang="en-US" altLang="zh-CN" sz="2000" b="0" kern="100" dirty="0" smtClean="0">
                          <a:effectLst/>
                          <a:latin typeface="黑体" panose="02010609060101010101" pitchFamily="49" charset="-122"/>
                          <a:ea typeface="黑体" panose="02010609060101010101" pitchFamily="49" charset="-122"/>
                        </a:rPr>
                        <a:t> </a:t>
                      </a:r>
                      <a:r>
                        <a:rPr lang="zh-CN" altLang="en-US" sz="2000" b="0" kern="100" dirty="0" smtClean="0">
                          <a:effectLst/>
                          <a:latin typeface="黑体" panose="02010609060101010101" pitchFamily="49" charset="-122"/>
                          <a:ea typeface="黑体" panose="02010609060101010101" pitchFamily="49" charset="-122"/>
                        </a:rPr>
                        <a:t>受限线性表：</a:t>
                      </a:r>
                      <a:r>
                        <a:rPr kumimoji="1" lang="zh-CN" altLang="en-US" sz="2000" b="1" kern="1200" dirty="0" smtClean="0">
                          <a:solidFill>
                            <a:srgbClr val="000066"/>
                          </a:solidFill>
                          <a:latin typeface="Arial" panose="020B0604020202020204" pitchFamily="34" charset="0"/>
                          <a:ea typeface="宋体" panose="02010600030101010101" pitchFamily="2" charset="-122"/>
                          <a:cs typeface="+mn-cs"/>
                        </a:rPr>
                        <a:t>栈和队列</a:t>
                      </a:r>
                      <a:endParaRPr lang="zh-CN" sz="2000" b="0" kern="100" dirty="0">
                        <a:effectLst/>
                        <a:latin typeface="黑体" panose="02010609060101010101" pitchFamily="49" charset="-122"/>
                        <a:ea typeface="黑体" panose="02010609060101010101" pitchFamily="49" charset="-122"/>
                      </a:endParaRPr>
                    </a:p>
                  </a:txBody>
                  <a:tcPr marL="36195" marR="0" marT="0" marB="0" anchor="ctr"/>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254000" algn="just" defTabSz="677863" rtl="0" eaLnBrk="1" fontAlgn="base" latinLnBrk="0" hangingPunct="1">
                        <a:lnSpc>
                          <a:spcPct val="100000"/>
                        </a:lnSpc>
                        <a:spcBef>
                          <a:spcPct val="0"/>
                        </a:spcBef>
                        <a:spcAft>
                          <a:spcPct val="0"/>
                        </a:spcAft>
                        <a:buClrTx/>
                        <a:buSzTx/>
                        <a:buFontTx/>
                        <a:buNone/>
                        <a:tabLst/>
                        <a:defRPr/>
                      </a:pPr>
                      <a:r>
                        <a:rPr kumimoji="1" lang="zh-CN" altLang="en-US" sz="1800" b="1" kern="1200" dirty="0" smtClean="0">
                          <a:solidFill>
                            <a:srgbClr val="000066"/>
                          </a:solidFill>
                          <a:latin typeface="Arial" panose="020B0604020202020204" pitchFamily="34" charset="0"/>
                          <a:ea typeface="宋体" panose="02010600030101010101" pitchFamily="2" charset="-122"/>
                          <a:cs typeface="+mn-cs"/>
                        </a:rPr>
                        <a:t>栈和队列的结构特性；在两种存储结构上如何实现栈和队列的基本操作；栈和队列在程序设计中的应用以及如何利用堆栈去模拟递归程序的运行</a:t>
                      </a:r>
                      <a:endParaRPr kumimoji="1" lang="zh-CN" altLang="en-US" sz="1800" b="0" kern="1200" dirty="0">
                        <a:solidFill>
                          <a:srgbClr val="C00000"/>
                        </a:solidFill>
                        <a:effectLst/>
                        <a:latin typeface="黑体" panose="02010609060101010101" pitchFamily="49" charset="-122"/>
                        <a:ea typeface="黑体" panose="02010609060101010101" pitchFamily="49" charset="-122"/>
                        <a:cs typeface="+mn-cs"/>
                        <a:sym typeface="Symbol" panose="05050102010706020507" pitchFamily="18" charset="2"/>
                      </a:endParaRPr>
                    </a:p>
                  </a:txBody>
                  <a:tcPr marL="0" marR="0" marT="0" marB="0" anchor="ctr" horzOverflow="overflow"/>
                </a:tc>
                <a:extLst>
                  <a:ext uri="{0D108BD9-81ED-4DB2-BD59-A6C34878D82A}">
                    <a16:rowId xmlns:a16="http://schemas.microsoft.com/office/drawing/2014/main" xmlns="" val="10003"/>
                  </a:ext>
                </a:extLst>
              </a:tr>
              <a:tr h="1224136">
                <a:tc>
                  <a:txBody>
                    <a:bodyPr/>
                    <a:lstStyle/>
                    <a:p>
                      <a:pPr algn="l">
                        <a:lnSpc>
                          <a:spcPct val="100000"/>
                        </a:lnSpc>
                        <a:spcAft>
                          <a:spcPts val="0"/>
                        </a:spcAft>
                      </a:pPr>
                      <a:r>
                        <a:rPr kumimoji="0" lang="zh-CN" altLang="zh-CN" sz="2000" b="0" kern="100" dirty="0">
                          <a:solidFill>
                            <a:schemeClr val="tx1"/>
                          </a:solidFill>
                          <a:effectLst/>
                          <a:latin typeface="黑体" panose="02010609060101010101" pitchFamily="49" charset="-122"/>
                          <a:ea typeface="黑体" panose="02010609060101010101" pitchFamily="49" charset="-122"/>
                          <a:cs typeface="+mn-cs"/>
                        </a:rPr>
                        <a:t>第</a:t>
                      </a:r>
                      <a:r>
                        <a:rPr kumimoji="0" lang="en-US" altLang="zh-CN" sz="2000" b="0" kern="100" dirty="0">
                          <a:solidFill>
                            <a:schemeClr val="tx1"/>
                          </a:solidFill>
                          <a:effectLst/>
                          <a:latin typeface="黑体" panose="02010609060101010101" pitchFamily="49" charset="-122"/>
                          <a:ea typeface="黑体" panose="02010609060101010101" pitchFamily="49" charset="-122"/>
                          <a:cs typeface="+mn-cs"/>
                        </a:rPr>
                        <a:t>4</a:t>
                      </a:r>
                      <a:r>
                        <a:rPr kumimoji="0" lang="zh-CN" altLang="zh-CN" sz="2000" b="0" kern="100" dirty="0" smtClean="0">
                          <a:solidFill>
                            <a:schemeClr val="tx1"/>
                          </a:solidFill>
                          <a:effectLst/>
                          <a:latin typeface="黑体" panose="02010609060101010101" pitchFamily="49" charset="-122"/>
                          <a:ea typeface="黑体" panose="02010609060101010101" pitchFamily="49" charset="-122"/>
                          <a:cs typeface="+mn-cs"/>
                        </a:rPr>
                        <a:t>章</a:t>
                      </a:r>
                      <a:r>
                        <a:rPr kumimoji="0" lang="en-US" altLang="zh-CN" sz="2000" b="0" kern="100" dirty="0" smtClean="0">
                          <a:solidFill>
                            <a:schemeClr val="tx1"/>
                          </a:solidFill>
                          <a:effectLst/>
                          <a:latin typeface="黑体" panose="02010609060101010101" pitchFamily="49" charset="-122"/>
                          <a:ea typeface="黑体" panose="02010609060101010101" pitchFamily="49" charset="-122"/>
                          <a:cs typeface="+mn-cs"/>
                        </a:rPr>
                        <a:t> </a:t>
                      </a:r>
                      <a:r>
                        <a:rPr kumimoji="0" lang="zh-CN" altLang="en-US" sz="2000" b="0" kern="100" dirty="0" smtClean="0">
                          <a:solidFill>
                            <a:schemeClr val="tx1"/>
                          </a:solidFill>
                          <a:effectLst/>
                          <a:latin typeface="黑体" panose="02010609060101010101" pitchFamily="49" charset="-122"/>
                          <a:ea typeface="黑体" panose="02010609060101010101" pitchFamily="49" charset="-122"/>
                          <a:cs typeface="+mn-cs"/>
                        </a:rPr>
                        <a:t>串</a:t>
                      </a:r>
                      <a:endParaRPr kumimoji="0" lang="zh-CN" sz="2000" b="0" kern="100" dirty="0">
                        <a:solidFill>
                          <a:schemeClr val="tx1"/>
                        </a:solidFill>
                        <a:effectLst/>
                        <a:latin typeface="黑体" panose="02010609060101010101" pitchFamily="49" charset="-122"/>
                        <a:ea typeface="黑体" panose="02010609060101010101" pitchFamily="49" charset="-122"/>
                        <a:cs typeface="+mn-cs"/>
                      </a:endParaRPr>
                    </a:p>
                  </a:txBody>
                  <a:tcPr marL="36195" marR="0" marT="0" marB="0" anchor="ctr"/>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254000" algn="just" defTabSz="677863" rtl="0" eaLnBrk="1" fontAlgn="base" latinLnBrk="0" hangingPunct="1">
                        <a:lnSpc>
                          <a:spcPct val="100000"/>
                        </a:lnSpc>
                        <a:spcBef>
                          <a:spcPct val="0"/>
                        </a:spcBef>
                        <a:spcAft>
                          <a:spcPct val="0"/>
                        </a:spcAft>
                        <a:buClrTx/>
                        <a:buSzTx/>
                        <a:buFontTx/>
                        <a:buNone/>
                        <a:tabLst/>
                      </a:pPr>
                      <a:r>
                        <a:rPr kumimoji="1" lang="zh-CN" altLang="en-US" sz="1600" b="0" i="0" u="none" strike="noStrike" cap="none" normalizeH="0" baseline="0" dirty="0" smtClean="0">
                          <a:ln>
                            <a:noFill/>
                          </a:ln>
                          <a:solidFill>
                            <a:srgbClr val="000066"/>
                          </a:solidFill>
                          <a:effectLst/>
                          <a:latin typeface="黑体" panose="02010609060101010101" pitchFamily="49" charset="-122"/>
                          <a:ea typeface="黑体" panose="02010609060101010101" pitchFamily="49" charset="-122"/>
                          <a:cs typeface="Times New Roman" panose="02020603050405020304" pitchFamily="18" charset="0"/>
                        </a:rPr>
                        <a:t>串的顺序、非顺序存储、模式匹配</a:t>
                      </a:r>
                      <a:endParaRPr kumimoji="1" lang="zh-CN" altLang="en-US" sz="1600" b="0" i="0" u="none" strike="noStrike" cap="none" normalizeH="0" baseline="0" dirty="0">
                        <a:ln>
                          <a:noFill/>
                        </a:ln>
                        <a:solidFill>
                          <a:srgbClr val="000066"/>
                        </a:solidFill>
                        <a:effectLst/>
                        <a:latin typeface="黑体" panose="02010609060101010101" pitchFamily="49" charset="-122"/>
                        <a:ea typeface="黑体" panose="02010609060101010101" pitchFamily="49" charset="-122"/>
                        <a:cs typeface="Times New Roman" panose="02020603050405020304" pitchFamily="18" charset="0"/>
                      </a:endParaRPr>
                    </a:p>
                  </a:txBody>
                  <a:tcPr marL="0" marR="0" marT="0" marB="0" anchor="ctr" horzOverflow="overflow"/>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67980186"/>
      </p:ext>
    </p:extLst>
  </p:cSld>
  <p:clrMapOvr>
    <a:masterClrMapping/>
  </p:clrMapOvr>
  <p:transition spd="med">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155" name="Rectangle 3"/>
          <p:cNvSpPr>
            <a:spLocks noGrp="1" noChangeArrowheads="1"/>
          </p:cNvSpPr>
          <p:nvPr>
            <p:ph sz="quarter" idx="4294967295"/>
          </p:nvPr>
        </p:nvSpPr>
        <p:spPr>
          <a:xfrm>
            <a:off x="623889" y="500042"/>
            <a:ext cx="7980560" cy="5649933"/>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2500" lnSpcReduction="20000"/>
          </a:bodyPr>
          <a:lstStyle/>
          <a:p>
            <a:pPr>
              <a:lnSpc>
                <a:spcPct val="120000"/>
              </a:lnSpc>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图1-2(a)描述了线性结构---线性表L。L用数据集与关系集表示如下：</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L=(D, 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D={A,B,C,D}</a:t>
            </a:r>
            <a:endParaRPr lang="zh-CN"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R={&lt;A,B&gt;, &lt;B,C&gt;, &lt;C,D&gt;} </a:t>
            </a:r>
            <a:endParaRPr lang="zh-CN" altLang="zh-CN"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1200"/>
              </a:spcBef>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1-2(b)</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树</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用数据集与关系集表示如下：</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T=(D, 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a:t>
            </a:r>
          </a:p>
          <a:p>
            <a:pPr>
              <a:lnSpc>
                <a:spcPct val="120000"/>
              </a:lnSpc>
              <a:spcBef>
                <a:spcPts val="500"/>
              </a:spcBef>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D={A,B,C,D,E,F,G}</a:t>
            </a:r>
            <a:endParaRPr lang="zh-CN"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R={&lt;A,B&gt;, &lt;A,C&gt;, &lt;A,D&gt;, &lt;B,E&gt;, &lt;B,F&gt;, &lt;D,G&gt;}</a:t>
            </a:r>
            <a:endParaRPr lang="zh-CN"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1200"/>
              </a:spcBef>
            </a:pP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1-2(c)</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描述了非线性结构</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图</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。G用数据集与关系集表示如下：</a:t>
            </a: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G=(D,R)</a:t>
            </a:r>
            <a:r>
              <a:rPr lang="zh-CN" altLang="en-US"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dirty="0" smtClean="0">
                <a:latin typeface="Times New Roman" panose="02020603050405020304" pitchFamily="18" charset="0"/>
                <a:ea typeface="楷体" panose="02010609060101010101" pitchFamily="49" charset="-122"/>
                <a:cs typeface="Times New Roman" panose="02020603050405020304" pitchFamily="18" charset="0"/>
              </a:rPr>
              <a:t>其中：</a:t>
            </a:r>
            <a:endParaRPr lang="en-US"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500"/>
              </a:spcBef>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D={A,B,C,D}</a:t>
            </a:r>
            <a:endParaRPr lang="zh-CN" altLang="zh-CN"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buNone/>
            </a:pPr>
            <a:r>
              <a:rPr lang="en-US" altLang="zh-CN" dirty="0" smtClean="0">
                <a:latin typeface="Times New Roman" panose="02020603050405020304" pitchFamily="18" charset="0"/>
                <a:ea typeface="楷体" panose="02010609060101010101" pitchFamily="49" charset="-122"/>
                <a:cs typeface="Times New Roman" panose="02020603050405020304" pitchFamily="18" charset="0"/>
              </a:rPr>
              <a:t>          R={(A,B), (A,C), (B,C), (B,D)</a:t>
            </a:r>
            <a:endParaRPr lang="zh-CN" altLang="en-US" dirty="0" smtClean="0">
              <a:latin typeface="Times New Roman" panose="02020603050405020304" pitchFamily="18" charset="0"/>
              <a:ea typeface="楷体" panose="02010609060101010101" pitchFamily="49" charset="-122"/>
              <a:cs typeface="Times New Roman" panose="02020603050405020304" pitchFamily="18" charset="0"/>
            </a:endParaRPr>
          </a:p>
          <a:p>
            <a:pPr marL="342900" indent="-342900" algn="just" defTabSz="914400">
              <a:lnSpc>
                <a:spcPct val="150000"/>
              </a:lnSpc>
            </a:pPr>
            <a:endParaRPr lang="en-US" altLang="zh-CN" sz="2400" dirty="0">
              <a:latin typeface="黑体" panose="02010609060101010101" pitchFamily="49" charset="-122"/>
              <a:ea typeface="黑体" panose="02010609060101010101" pitchFamily="49" charset="-122"/>
            </a:endParaRPr>
          </a:p>
        </p:txBody>
      </p:sp>
      <p:sp>
        <p:nvSpPr>
          <p:cNvPr id="3" name="矩形 2"/>
          <p:cNvSpPr/>
          <p:nvPr/>
        </p:nvSpPr>
        <p:spPr>
          <a:xfrm>
            <a:off x="5868144" y="1844824"/>
            <a:ext cx="1107996" cy="461665"/>
          </a:xfrm>
          <a:prstGeom prst="rect">
            <a:avLst/>
          </a:prstGeom>
        </p:spPr>
        <p:txBody>
          <a:bodyPr wrap="none">
            <a:spAutoFit/>
          </a:bodyPr>
          <a:lstStyle/>
          <a:p>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一对一</a:t>
            </a:r>
            <a:endParaRPr lang="zh-CN" altLang="en-US" sz="2400" dirty="0"/>
          </a:p>
        </p:txBody>
      </p:sp>
      <p:sp>
        <p:nvSpPr>
          <p:cNvPr id="5" name="矩形 4"/>
          <p:cNvSpPr/>
          <p:nvPr/>
        </p:nvSpPr>
        <p:spPr>
          <a:xfrm>
            <a:off x="6020544" y="3212976"/>
            <a:ext cx="1107996" cy="461665"/>
          </a:xfrm>
          <a:prstGeom prst="rect">
            <a:avLst/>
          </a:prstGeom>
        </p:spPr>
        <p:txBody>
          <a:bodyPr wrap="none">
            <a:spAutoFit/>
          </a:bodyPr>
          <a:lstStyle/>
          <a:p>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一对多</a:t>
            </a:r>
            <a:endParaRPr lang="zh-CN" altLang="en-US" sz="2400" dirty="0"/>
          </a:p>
        </p:txBody>
      </p:sp>
      <p:sp>
        <p:nvSpPr>
          <p:cNvPr id="6" name="矩形 5"/>
          <p:cNvSpPr/>
          <p:nvPr/>
        </p:nvSpPr>
        <p:spPr>
          <a:xfrm>
            <a:off x="6156176" y="5517232"/>
            <a:ext cx="1107996" cy="461665"/>
          </a:xfrm>
          <a:prstGeom prst="rect">
            <a:avLst/>
          </a:prstGeom>
        </p:spPr>
        <p:txBody>
          <a:bodyPr wrap="none">
            <a:spAutoFit/>
          </a:bodyPr>
          <a:lstStyle/>
          <a:p>
            <a:r>
              <a:rPr lang="zh-CN" altLang="en-US" sz="24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多对多</a:t>
            </a:r>
            <a:endParaRPr lang="zh-CN" altLang="en-US" sz="2400" dirty="0"/>
          </a:p>
        </p:txBody>
      </p:sp>
    </p:spTree>
    <p:extLst>
      <p:ext uri="{BB962C8B-B14F-4D97-AF65-F5344CB8AC3E}">
        <p14:creationId xmlns:p14="http://schemas.microsoft.com/office/powerpoint/2010/main" val="91169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115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115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11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115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115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11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285728"/>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en-US" altLang="zh-CN" sz="3200" dirty="0" smtClean="0">
                <a:solidFill>
                  <a:schemeClr val="tx1"/>
                </a:solidFill>
                <a:effectLst/>
                <a:latin typeface="+mj-ea"/>
              </a:rPr>
              <a:t>2</a:t>
            </a:r>
            <a:r>
              <a:rPr lang="zh-CN" altLang="en-US" sz="3200" dirty="0" smtClean="0">
                <a:solidFill>
                  <a:schemeClr val="tx1"/>
                </a:solidFill>
                <a:effectLst/>
                <a:latin typeface="+mj-ea"/>
              </a:rPr>
              <a:t>、存储结构</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0"/>
            <a:ext cx="8186737" cy="5643601"/>
          </a:xfrm>
          <a:prstGeom prst="rect">
            <a:avLst/>
          </a:prstGeom>
        </p:spPr>
        <p:txBody>
          <a:bodyPr>
            <a:normAutofit fontScale="850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marL="0" lvl="0" indent="266700" eaLnBrk="0" fontAlgn="base" hangingPunct="0">
              <a:lnSpc>
                <a:spcPct val="120000"/>
              </a:lnSpc>
              <a:spcBef>
                <a:spcPct val="0"/>
              </a:spcBef>
              <a:spcAft>
                <a:spcPct val="0"/>
              </a:spcAft>
              <a:buClrTx/>
              <a:buSzTx/>
              <a:buNone/>
            </a:pP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顺序</a:t>
            </a:r>
            <a:r>
              <a:rPr lang="zh-CN" altLang="zh-CN"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(Sequential)存储方法</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：就是把每个数据元素，按某种顺序存放在一段</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连续</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的存储单元中。</a:t>
            </a:r>
            <a:r>
              <a:rPr lang="zh-CN" altLang="en-US"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优点</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：随机访问；</a:t>
            </a:r>
            <a:r>
              <a:rPr lang="zh-CN" altLang="en-US"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缺点</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：一是需要足够大的连续存储空间，不能有效利用零碎小块；二是事先无法得知所需存储空间的大小，预留过大过小都不合理。</a:t>
            </a:r>
            <a:endParaRPr lang="zh-CN"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lvl="0" indent="266700" eaLnBrk="0" fontAlgn="base" hangingPunct="0">
              <a:lnSpc>
                <a:spcPct val="120000"/>
              </a:lnSpc>
              <a:spcBef>
                <a:spcPts val="1000"/>
              </a:spcBef>
              <a:spcAft>
                <a:spcPct val="0"/>
              </a:spcAft>
              <a:buClrTx/>
              <a:buSzTx/>
              <a:buNone/>
            </a:pP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链式</a:t>
            </a:r>
            <a:r>
              <a:rPr lang="zh-CN" altLang="zh-CN"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(Linked)存储方法</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：就是把每个数据元素，按结点结构可以</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分散</a:t>
            </a:r>
            <a:r>
              <a:rPr lang="zh-CN" altLang="zh-CN" sz="3200" dirty="0" smtClean="0">
                <a:latin typeface="Times New Roman" panose="02020603050405020304" pitchFamily="18" charset="0"/>
                <a:ea typeface="楷体" panose="02010609060101010101" pitchFamily="49" charset="-122"/>
                <a:cs typeface="Times New Roman" panose="02020603050405020304" pitchFamily="18" charset="0"/>
              </a:rPr>
              <a:t>地</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存放在存储单元中。这种方法就是将结点所占的存储单元分为两部分：一部分存放结点本身的元素信息，另一部分存放此结点的逻辑前驱或后继结点所对应的存储地址，称为</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指针项</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。指针项也可以有多个。</a:t>
            </a:r>
            <a:endParaRPr lang="zh-CN"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6338" name="Rectangle 2"/>
          <p:cNvSpPr>
            <a:spLocks noGrp="1" noChangeArrowheads="1"/>
          </p:cNvSpPr>
          <p:nvPr>
            <p:ph type="title"/>
          </p:nvPr>
        </p:nvSpPr>
        <p:spPr>
          <a:xfrm>
            <a:off x="395535" y="285728"/>
            <a:ext cx="8224589" cy="7112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r>
              <a:rPr lang="en-US" altLang="zh-CN" sz="3200" dirty="0" smtClean="0">
                <a:solidFill>
                  <a:schemeClr val="tx1"/>
                </a:solidFill>
                <a:effectLst/>
                <a:latin typeface="+mj-ea"/>
              </a:rPr>
              <a:t>2</a:t>
            </a:r>
            <a:r>
              <a:rPr lang="zh-CN" altLang="en-US" sz="3200" dirty="0" smtClean="0">
                <a:solidFill>
                  <a:schemeClr val="tx1"/>
                </a:solidFill>
                <a:effectLst/>
                <a:latin typeface="+mj-ea"/>
              </a:rPr>
              <a:t>、存储结构</a:t>
            </a:r>
            <a:endParaRPr lang="zh-CN" altLang="en-US" sz="3200" dirty="0">
              <a:solidFill>
                <a:schemeClr val="tx1"/>
              </a:solidFill>
              <a:effectLst/>
              <a:latin typeface="+mj-ea"/>
            </a:endParaRPr>
          </a:p>
        </p:txBody>
      </p:sp>
      <p:sp>
        <p:nvSpPr>
          <p:cNvPr id="4" name="Rectangle 3"/>
          <p:cNvSpPr>
            <a:spLocks noGrp="1" noChangeArrowheads="1"/>
          </p:cNvSpPr>
          <p:nvPr>
            <p:ph sz="quarter" idx="4294967295"/>
          </p:nvPr>
        </p:nvSpPr>
        <p:spPr>
          <a:xfrm>
            <a:off x="525463" y="928671"/>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marL="0" lvl="0" indent="266700" eaLnBrk="0" fontAlgn="base" hangingPunct="0">
              <a:lnSpc>
                <a:spcPct val="120000"/>
              </a:lnSpc>
              <a:spcBef>
                <a:spcPct val="0"/>
              </a:spcBef>
              <a:spcAft>
                <a:spcPct val="0"/>
              </a:spcAft>
              <a:buClrTx/>
              <a:buSzTx/>
              <a:buNone/>
            </a:pP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索引</a:t>
            </a:r>
            <a:r>
              <a:rPr lang="zh-CN" altLang="zh-CN"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(Index)存储方法</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数据本身按顺序或链式存储。在此基础上</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按关键字段建立索引表，用结点的索引号来确定结点的存储地址，而把每个结点的元素数据按一定规律顺序存放在存储单元中。</a:t>
            </a:r>
            <a:endParaRPr lang="zh-CN"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a:p>
            <a:pPr marL="0" lvl="0" indent="266700" eaLnBrk="0" fontAlgn="base" hangingPunct="0">
              <a:lnSpc>
                <a:spcPct val="120000"/>
              </a:lnSpc>
              <a:spcBef>
                <a:spcPts val="1000"/>
              </a:spcBef>
              <a:spcAft>
                <a:spcPct val="0"/>
              </a:spcAft>
              <a:buClrTx/>
              <a:buSzTx/>
              <a:buNone/>
            </a:pP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zh-CN" sz="3200" b="1"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散列</a:t>
            </a:r>
            <a:r>
              <a:rPr lang="zh-CN" altLang="zh-CN" sz="3200"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(Hash)存储方法</a:t>
            </a:r>
            <a:r>
              <a:rPr lang="zh-CN" altLang="zh-CN" sz="32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：设计散列函数，每个结点的存储单元位置通过设计的散列函数计算得到。</a:t>
            </a:r>
            <a:endParaRPr lang="zh-CN" altLang="zh-CN" sz="3200" dirty="0" smtClean="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8718984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55576" y="606337"/>
            <a:ext cx="7272808" cy="461665"/>
          </a:xfrm>
          <a:prstGeom prst="rect">
            <a:avLst/>
          </a:prstGeom>
          <a:noFill/>
        </p:spPr>
        <p:txBody>
          <a:bodyPr wrap="square" rtlCol="0">
            <a:spAutoFit/>
          </a:bodyPr>
          <a:lstStyle/>
          <a:p>
            <a:pPr algn="l">
              <a:lnSpc>
                <a:spcPct val="100000"/>
              </a:lnSpc>
            </a:pPr>
            <a:r>
              <a:rPr lang="zh-CN" altLang="en-US" sz="2400" dirty="0" smtClean="0">
                <a:solidFill>
                  <a:srgbClr val="0000FF"/>
                </a:solidFill>
                <a:latin typeface="华文中宋" pitchFamily="2" charset="-122"/>
                <a:ea typeface="华文中宋" pitchFamily="2" charset="-122"/>
              </a:rPr>
              <a:t>本课程按逻辑结构类型分类学习：</a:t>
            </a:r>
            <a:endParaRPr lang="zh-CN" altLang="en-US" sz="2400" dirty="0">
              <a:solidFill>
                <a:srgbClr val="0000FF"/>
              </a:solidFill>
              <a:latin typeface="华文中宋" pitchFamily="2" charset="-122"/>
              <a:ea typeface="华文中宋" pitchFamily="2" charset="-122"/>
            </a:endParaRPr>
          </a:p>
        </p:txBody>
      </p:sp>
      <p:sp>
        <p:nvSpPr>
          <p:cNvPr id="5" name="圆角矩形 4"/>
          <p:cNvSpPr/>
          <p:nvPr/>
        </p:nvSpPr>
        <p:spPr>
          <a:xfrm>
            <a:off x="1214413" y="1509699"/>
            <a:ext cx="3846871" cy="4059574"/>
          </a:xfrm>
          <a:prstGeom prst="roundRect">
            <a:avLst/>
          </a:prstGeom>
          <a:blipFill>
            <a:blip r:embed="rId2" cstate="print"/>
            <a:tile tx="0" ty="0" sx="100000" sy="100000" flip="none" algn="tl"/>
          </a:blip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2200" b="1"/>
          </a:p>
        </p:txBody>
      </p:sp>
      <p:grpSp>
        <p:nvGrpSpPr>
          <p:cNvPr id="2" name="组合 25"/>
          <p:cNvGrpSpPr/>
          <p:nvPr/>
        </p:nvGrpSpPr>
        <p:grpSpPr>
          <a:xfrm>
            <a:off x="1312046" y="1654199"/>
            <a:ext cx="1905834" cy="4859855"/>
            <a:chOff x="1331096" y="1714488"/>
            <a:chExt cx="1804999" cy="4105002"/>
          </a:xfrm>
        </p:grpSpPr>
        <p:sp>
          <p:nvSpPr>
            <p:cNvPr id="14" name="圆角矩形 13"/>
            <p:cNvSpPr/>
            <p:nvPr/>
          </p:nvSpPr>
          <p:spPr>
            <a:xfrm>
              <a:off x="1428728" y="1714488"/>
              <a:ext cx="1571636" cy="314327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5" name="TextBox 14"/>
            <p:cNvSpPr txBox="1"/>
            <p:nvPr/>
          </p:nvSpPr>
          <p:spPr>
            <a:xfrm>
              <a:off x="1331096" y="5357825"/>
              <a:ext cx="1804999" cy="461665"/>
            </a:xfrm>
            <a:prstGeom prst="rect">
              <a:avLst/>
            </a:prstGeom>
            <a:noFill/>
          </p:spPr>
          <p:txBody>
            <a:bodyPr wrap="square" rtlCol="0">
              <a:spAutoFit/>
            </a:bodyPr>
            <a:lstStyle/>
            <a:p>
              <a:pPr algn="l"/>
              <a:r>
                <a:rPr lang="zh-CN" altLang="en-US" sz="2400" b="1" dirty="0" smtClean="0">
                  <a:solidFill>
                    <a:srgbClr val="FF0000"/>
                  </a:solidFill>
                  <a:latin typeface="仿宋" pitchFamily="49" charset="-122"/>
                  <a:ea typeface="仿宋" pitchFamily="49" charset="-122"/>
                  <a:cs typeface="Consolas" pitchFamily="49" charset="0"/>
                </a:rPr>
                <a:t>线性结构</a:t>
              </a:r>
              <a:endParaRPr lang="zh-CN" altLang="en-US" sz="2400" b="1" dirty="0">
                <a:latin typeface="仿宋" pitchFamily="49" charset="-122"/>
                <a:ea typeface="仿宋" pitchFamily="49" charset="-122"/>
              </a:endParaRPr>
            </a:p>
          </p:txBody>
        </p:sp>
        <p:cxnSp>
          <p:nvCxnSpPr>
            <p:cNvPr id="17" name="直接连接符 16"/>
            <p:cNvCxnSpPr>
              <a:stCxn id="14" idx="2"/>
              <a:endCxn id="15" idx="0"/>
            </p:cNvCxnSpPr>
            <p:nvPr/>
          </p:nvCxnSpPr>
          <p:spPr>
            <a:xfrm>
              <a:off x="2214546" y="4857760"/>
              <a:ext cx="19050" cy="500065"/>
            </a:xfrm>
            <a:prstGeom prst="line">
              <a:avLst/>
            </a:prstGeom>
          </p:spPr>
          <p:style>
            <a:lnRef idx="2">
              <a:schemeClr val="accent5"/>
            </a:lnRef>
            <a:fillRef idx="0">
              <a:schemeClr val="accent5"/>
            </a:fillRef>
            <a:effectRef idx="1">
              <a:schemeClr val="accent5"/>
            </a:effectRef>
            <a:fontRef idx="minor">
              <a:schemeClr val="tx1"/>
            </a:fontRef>
          </p:style>
        </p:cxnSp>
      </p:grpSp>
      <p:grpSp>
        <p:nvGrpSpPr>
          <p:cNvPr id="4" name="组合 26"/>
          <p:cNvGrpSpPr/>
          <p:nvPr/>
        </p:nvGrpSpPr>
        <p:grpSpPr>
          <a:xfrm>
            <a:off x="3062277" y="1887508"/>
            <a:ext cx="3874982" cy="1860638"/>
            <a:chOff x="3071802" y="1857364"/>
            <a:chExt cx="3669962" cy="1571636"/>
          </a:xfrm>
        </p:grpSpPr>
        <p:sp>
          <p:nvSpPr>
            <p:cNvPr id="18" name="TextBox 17"/>
            <p:cNvSpPr txBox="1"/>
            <p:nvPr/>
          </p:nvSpPr>
          <p:spPr>
            <a:xfrm>
              <a:off x="5286379" y="2481256"/>
              <a:ext cx="1455385" cy="461665"/>
            </a:xfrm>
            <a:prstGeom prst="rect">
              <a:avLst/>
            </a:prstGeom>
            <a:noFill/>
          </p:spPr>
          <p:txBody>
            <a:bodyPr wrap="square" rtlCol="0">
              <a:spAutoFit/>
            </a:bodyPr>
            <a:lstStyle/>
            <a:p>
              <a:pPr algn="l"/>
              <a:r>
                <a:rPr lang="zh-CN" altLang="en-US" sz="2400" b="1" dirty="0" smtClean="0">
                  <a:solidFill>
                    <a:srgbClr val="FF0000"/>
                  </a:solidFill>
                  <a:latin typeface="仿宋" pitchFamily="49" charset="-122"/>
                  <a:ea typeface="仿宋" pitchFamily="49" charset="-122"/>
                  <a:cs typeface="Consolas" pitchFamily="49" charset="0"/>
                </a:rPr>
                <a:t>树形结构</a:t>
              </a:r>
              <a:endParaRPr lang="zh-CN" altLang="en-US" sz="2400" b="1" dirty="0">
                <a:latin typeface="仿宋" pitchFamily="49" charset="-122"/>
                <a:ea typeface="仿宋" pitchFamily="49" charset="-122"/>
              </a:endParaRPr>
            </a:p>
          </p:txBody>
        </p:sp>
        <p:sp>
          <p:nvSpPr>
            <p:cNvPr id="20" name="圆角矩形 19"/>
            <p:cNvSpPr/>
            <p:nvPr/>
          </p:nvSpPr>
          <p:spPr>
            <a:xfrm>
              <a:off x="3071802" y="1857364"/>
              <a:ext cx="1571636" cy="157163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3" name="直接连接符 22"/>
            <p:cNvCxnSpPr>
              <a:stCxn id="20" idx="3"/>
              <a:endCxn id="18" idx="1"/>
            </p:cNvCxnSpPr>
            <p:nvPr/>
          </p:nvCxnSpPr>
          <p:spPr>
            <a:xfrm>
              <a:off x="4643438" y="2643182"/>
              <a:ext cx="642941" cy="68907"/>
            </a:xfrm>
            <a:prstGeom prst="line">
              <a:avLst/>
            </a:prstGeom>
          </p:spPr>
          <p:style>
            <a:lnRef idx="2">
              <a:schemeClr val="accent5"/>
            </a:lnRef>
            <a:fillRef idx="0">
              <a:schemeClr val="accent5"/>
            </a:fillRef>
            <a:effectRef idx="1">
              <a:schemeClr val="accent5"/>
            </a:effectRef>
            <a:fontRef idx="minor">
              <a:schemeClr val="tx1"/>
            </a:fontRef>
          </p:style>
        </p:cxnSp>
      </p:grpSp>
      <p:grpSp>
        <p:nvGrpSpPr>
          <p:cNvPr id="16" name="组合 27"/>
          <p:cNvGrpSpPr/>
          <p:nvPr/>
        </p:nvGrpSpPr>
        <p:grpSpPr>
          <a:xfrm>
            <a:off x="3081327" y="3867152"/>
            <a:ext cx="4082961" cy="930319"/>
            <a:chOff x="3081327" y="3857628"/>
            <a:chExt cx="3866937" cy="785818"/>
          </a:xfrm>
        </p:grpSpPr>
        <p:sp>
          <p:nvSpPr>
            <p:cNvPr id="19" name="TextBox 18"/>
            <p:cNvSpPr txBox="1"/>
            <p:nvPr/>
          </p:nvSpPr>
          <p:spPr>
            <a:xfrm>
              <a:off x="5348871" y="4071942"/>
              <a:ext cx="1599393" cy="461665"/>
            </a:xfrm>
            <a:prstGeom prst="rect">
              <a:avLst/>
            </a:prstGeom>
            <a:noFill/>
          </p:spPr>
          <p:txBody>
            <a:bodyPr wrap="square" rtlCol="0">
              <a:spAutoFit/>
            </a:bodyPr>
            <a:lstStyle/>
            <a:p>
              <a:pPr algn="l"/>
              <a:r>
                <a:rPr lang="zh-CN" altLang="en-US" sz="2400" b="1" dirty="0" smtClean="0">
                  <a:solidFill>
                    <a:srgbClr val="FF0000"/>
                  </a:solidFill>
                  <a:latin typeface="仿宋" pitchFamily="49" charset="-122"/>
                  <a:ea typeface="仿宋" pitchFamily="49" charset="-122"/>
                  <a:cs typeface="Consolas" pitchFamily="49" charset="0"/>
                </a:rPr>
                <a:t>图形结构</a:t>
              </a:r>
              <a:endParaRPr lang="zh-CN" altLang="en-US" sz="2400" b="1" dirty="0">
                <a:latin typeface="仿宋" pitchFamily="49" charset="-122"/>
                <a:ea typeface="仿宋" pitchFamily="49" charset="-122"/>
              </a:endParaRPr>
            </a:p>
          </p:txBody>
        </p:sp>
        <p:sp>
          <p:nvSpPr>
            <p:cNvPr id="21" name="圆角矩形 20"/>
            <p:cNvSpPr/>
            <p:nvPr/>
          </p:nvSpPr>
          <p:spPr>
            <a:xfrm>
              <a:off x="3081327" y="3857628"/>
              <a:ext cx="1571636" cy="78581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cxnSp>
          <p:nvCxnSpPr>
            <p:cNvPr id="25" name="直接连接符 24"/>
            <p:cNvCxnSpPr>
              <a:stCxn id="21" idx="3"/>
              <a:endCxn id="19" idx="1"/>
            </p:cNvCxnSpPr>
            <p:nvPr/>
          </p:nvCxnSpPr>
          <p:spPr>
            <a:xfrm>
              <a:off x="4652963" y="4250537"/>
              <a:ext cx="695908" cy="52238"/>
            </a:xfrm>
            <a:prstGeom prst="line">
              <a:avLst/>
            </a:prstGeom>
          </p:spPr>
          <p:style>
            <a:lnRef idx="2">
              <a:schemeClr val="accent5"/>
            </a:lnRef>
            <a:fillRef idx="0">
              <a:schemeClr val="accent5"/>
            </a:fillRef>
            <a:effectRef idx="1">
              <a:schemeClr val="accent5"/>
            </a:effectRef>
            <a:fontRef idx="minor">
              <a:schemeClr val="tx1"/>
            </a:fontRef>
          </p:style>
        </p:cxnSp>
      </p:grpSp>
      <p:sp>
        <p:nvSpPr>
          <p:cNvPr id="6" name="圆角矩形 5"/>
          <p:cNvSpPr/>
          <p:nvPr/>
        </p:nvSpPr>
        <p:spPr>
          <a:xfrm>
            <a:off x="1571603" y="1828788"/>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线性表</a:t>
            </a:r>
            <a:endParaRPr lang="zh-CN" altLang="en-US" sz="2400" b="1"/>
          </a:p>
        </p:txBody>
      </p:sp>
      <p:sp>
        <p:nvSpPr>
          <p:cNvPr id="7" name="圆角矩形 6"/>
          <p:cNvSpPr/>
          <p:nvPr/>
        </p:nvSpPr>
        <p:spPr>
          <a:xfrm>
            <a:off x="1571603" y="2428867"/>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栈</a:t>
            </a:r>
            <a:endParaRPr lang="zh-CN" altLang="en-US" sz="2400" b="1"/>
          </a:p>
        </p:txBody>
      </p:sp>
      <p:sp>
        <p:nvSpPr>
          <p:cNvPr id="8" name="圆角矩形 7"/>
          <p:cNvSpPr/>
          <p:nvPr/>
        </p:nvSpPr>
        <p:spPr>
          <a:xfrm>
            <a:off x="1571603" y="3032437"/>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队列</a:t>
            </a:r>
            <a:endParaRPr lang="zh-CN" altLang="en-US" sz="2400" b="1"/>
          </a:p>
        </p:txBody>
      </p:sp>
      <p:sp>
        <p:nvSpPr>
          <p:cNvPr id="9" name="圆角矩形 8"/>
          <p:cNvSpPr/>
          <p:nvPr/>
        </p:nvSpPr>
        <p:spPr>
          <a:xfrm>
            <a:off x="1571603" y="3603941"/>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串</a:t>
            </a:r>
            <a:endParaRPr lang="zh-CN" altLang="en-US" sz="2400" b="1"/>
          </a:p>
        </p:txBody>
      </p:sp>
      <p:sp>
        <p:nvSpPr>
          <p:cNvPr id="11" name="圆角矩形 10"/>
          <p:cNvSpPr/>
          <p:nvPr/>
        </p:nvSpPr>
        <p:spPr>
          <a:xfrm>
            <a:off x="3214677" y="2143115"/>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树</a:t>
            </a:r>
            <a:endParaRPr lang="zh-CN" altLang="en-US" sz="2400" b="1"/>
          </a:p>
        </p:txBody>
      </p:sp>
      <p:sp>
        <p:nvSpPr>
          <p:cNvPr id="12" name="圆角矩形 11"/>
          <p:cNvSpPr/>
          <p:nvPr/>
        </p:nvSpPr>
        <p:spPr>
          <a:xfrm>
            <a:off x="3214677" y="2746685"/>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二叉树</a:t>
            </a:r>
            <a:endParaRPr lang="zh-CN" altLang="en-US" sz="2400" b="1"/>
          </a:p>
        </p:txBody>
      </p:sp>
      <p:sp>
        <p:nvSpPr>
          <p:cNvPr id="13" name="圆角矩形 12"/>
          <p:cNvSpPr/>
          <p:nvPr/>
        </p:nvSpPr>
        <p:spPr>
          <a:xfrm>
            <a:off x="3214677" y="4032569"/>
            <a:ext cx="1357719" cy="554059"/>
          </a:xfrm>
          <a:prstGeom prst="roundRect">
            <a:avLst/>
          </a:prstGeom>
        </p:spPr>
        <p:style>
          <a:lnRef idx="0">
            <a:schemeClr val="accent6"/>
          </a:lnRef>
          <a:fillRef idx="3">
            <a:schemeClr val="accent6"/>
          </a:fillRef>
          <a:effectRef idx="3">
            <a:schemeClr val="accent6"/>
          </a:effectRef>
          <a:fontRef idx="minor">
            <a:schemeClr val="lt1"/>
          </a:fontRef>
        </p:style>
        <p:txBody>
          <a:bodyPr tIns="108000" rtlCol="0" anchor="ctr"/>
          <a:lstStyle/>
          <a:p>
            <a:r>
              <a:rPr lang="zh-CN" altLang="en-US" sz="2400" b="1" smtClean="0">
                <a:solidFill>
                  <a:srgbClr val="3333CC"/>
                </a:solidFill>
                <a:latin typeface="Times New Roman" pitchFamily="18" charset="0"/>
                <a:ea typeface="楷体" pitchFamily="49" charset="-122"/>
                <a:cs typeface="Times New Roman" pitchFamily="18" charset="0"/>
              </a:rPr>
              <a:t>图</a:t>
            </a:r>
            <a:endParaRPr lang="zh-CN" altLang="en-US" sz="2400" b="1"/>
          </a:p>
        </p:txBody>
      </p:sp>
    </p:spTree>
    <p:extLst>
      <p:ext uri="{BB962C8B-B14F-4D97-AF65-F5344CB8AC3E}">
        <p14:creationId xmlns:p14="http://schemas.microsoft.com/office/powerpoint/2010/main" val="243436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1.1 </a:t>
            </a:r>
            <a:r>
              <a:rPr lang="zh-CN" altLang="en-US" sz="3200" dirty="0" smtClean="0">
                <a:latin typeface="黑体" panose="02010609060101010101" pitchFamily="49" charset="-122"/>
                <a:ea typeface="黑体" panose="02010609060101010101" pitchFamily="49" charset="-122"/>
              </a:rPr>
              <a:t>数据结构的基本概念</a:t>
            </a:r>
          </a:p>
          <a:p>
            <a:pPr algn="just">
              <a:lnSpc>
                <a:spcPct val="140000"/>
              </a:lnSpc>
              <a:spcBef>
                <a:spcPts val="1000"/>
              </a:spcBef>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1.2 </a:t>
            </a:r>
            <a:r>
              <a:rPr lang="zh-CN" altLang="en-US" sz="3200" dirty="0" smtClean="0">
                <a:solidFill>
                  <a:srgbClr val="FF0000"/>
                </a:solidFill>
                <a:latin typeface="黑体" panose="02010609060101010101" pitchFamily="49" charset="-122"/>
                <a:ea typeface="黑体" panose="02010609060101010101" pitchFamily="49" charset="-122"/>
              </a:rPr>
              <a:t>抽象数据类型</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1.3 </a:t>
            </a:r>
            <a:r>
              <a:rPr lang="zh-CN" altLang="en-US" sz="3200" dirty="0" smtClean="0">
                <a:latin typeface="黑体" panose="02010609060101010101" pitchFamily="49" charset="-122"/>
                <a:ea typeface="黑体" panose="02010609060101010101" pitchFamily="49" charset="-122"/>
              </a:rPr>
              <a:t>问题、算法和程序</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1.4 </a:t>
            </a:r>
            <a:r>
              <a:rPr lang="zh-CN" altLang="en-US" sz="3200" dirty="0" smtClean="0">
                <a:latin typeface="黑体" panose="02010609060101010101" pitchFamily="49" charset="-122"/>
                <a:ea typeface="黑体" panose="02010609060101010101" pitchFamily="49" charset="-122"/>
              </a:rPr>
              <a:t>算法</a:t>
            </a:r>
            <a:r>
              <a:rPr lang="zh-CN" altLang="en-US" sz="3200" dirty="0">
                <a:latin typeface="黑体" panose="02010609060101010101" pitchFamily="49" charset="-122"/>
                <a:ea typeface="黑体" panose="02010609060101010101" pitchFamily="49" charset="-122"/>
              </a:rPr>
              <a:t>的渐近分析</a:t>
            </a:r>
            <a:endParaRPr lang="en-US" altLang="zh-CN" sz="3200" dirty="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sz="quarter" idx="4294967295"/>
          </p:nvPr>
        </p:nvSpPr>
        <p:spPr>
          <a:xfrm>
            <a:off x="525463" y="1071546"/>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marL="0" indent="0" algn="just">
              <a:lnSpc>
                <a:spcPct val="140000"/>
              </a:lnSpc>
              <a:buClr>
                <a:srgbClr val="C00000"/>
              </a:buClr>
              <a:buNone/>
            </a:pPr>
            <a:r>
              <a:rPr lang="zh-CN" altLang="en-US" sz="3200" b="1" dirty="0" smtClean="0">
                <a:latin typeface="黑体" panose="02010609060101010101" pitchFamily="49" charset="-122"/>
                <a:ea typeface="黑体" panose="02010609060101010101" pitchFamily="49" charset="-122"/>
              </a:rPr>
              <a:t>数据类型</a:t>
            </a:r>
            <a:r>
              <a:rPr lang="zh-CN" altLang="en-US" sz="3200" dirty="0" smtClean="0">
                <a:latin typeface="黑体" panose="02010609060101010101" pitchFamily="49" charset="-122"/>
                <a:ea typeface="黑体" panose="02010609060101010101" pitchFamily="49" charset="-122"/>
              </a:rPr>
              <a:t>、</a:t>
            </a:r>
            <a:r>
              <a:rPr lang="zh-CN" altLang="en-US" sz="3200" b="1" dirty="0" smtClean="0">
                <a:latin typeface="黑体" panose="02010609060101010101" pitchFamily="49" charset="-122"/>
                <a:ea typeface="黑体" panose="02010609060101010101" pitchFamily="49" charset="-122"/>
              </a:rPr>
              <a:t>抽象数据类型</a:t>
            </a:r>
            <a:r>
              <a:rPr lang="zh-CN" altLang="en-US" sz="3200" dirty="0" smtClean="0">
                <a:latin typeface="黑体" panose="02010609060101010101" pitchFamily="49" charset="-122"/>
                <a:ea typeface="黑体" panose="02010609060101010101" pitchFamily="49" charset="-122"/>
              </a:rPr>
              <a:t>与</a:t>
            </a:r>
            <a:r>
              <a:rPr lang="zh-CN" altLang="en-US" sz="3200" b="1" dirty="0" smtClean="0">
                <a:latin typeface="黑体" panose="02010609060101010101" pitchFamily="49" charset="-122"/>
                <a:ea typeface="黑体" panose="02010609060101010101" pitchFamily="49" charset="-122"/>
              </a:rPr>
              <a:t>数据结构</a:t>
            </a:r>
            <a:r>
              <a:rPr lang="zh-CN" altLang="en-US" sz="3200" dirty="0" smtClean="0">
                <a:latin typeface="黑体" panose="02010609060101010101" pitchFamily="49" charset="-122"/>
                <a:ea typeface="黑体" panose="02010609060101010101" pitchFamily="49" charset="-122"/>
              </a:rPr>
              <a:t>的概念密切相关，容易混淆，本节予以澄清。</a:t>
            </a:r>
            <a:endParaRPr lang="zh-CN" altLang="en-US" sz="3200" dirty="0">
              <a:latin typeface="黑体" panose="02010609060101010101" pitchFamily="49" charset="-122"/>
              <a:ea typeface="黑体" panose="02010609060101010101" pitchFamily="49" charset="-122"/>
            </a:endParaRPr>
          </a:p>
        </p:txBody>
      </p:sp>
      <p:sp>
        <p:nvSpPr>
          <p:cNvPr id="5"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本节目的：</a:t>
            </a:r>
            <a:endParaRPr lang="zh-CN" altLang="en-US" dirty="0">
              <a:solidFill>
                <a:schemeClr val="tx1"/>
              </a:solidFill>
              <a:effectLst/>
              <a:latin typeface="+mj-ea"/>
            </a:endParaRPr>
          </a:p>
        </p:txBody>
      </p:sp>
    </p:spTree>
    <p:extLst>
      <p:ext uri="{BB962C8B-B14F-4D97-AF65-F5344CB8AC3E}">
        <p14:creationId xmlns:p14="http://schemas.microsoft.com/office/powerpoint/2010/main" val="3010904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一、数据类型</a:t>
            </a:r>
            <a:r>
              <a:rPr lang="en-US" altLang="zh-CN" dirty="0" smtClean="0">
                <a:solidFill>
                  <a:schemeClr val="tx1"/>
                </a:solidFill>
                <a:effectLst/>
                <a:latin typeface="+mj-ea"/>
              </a:rPr>
              <a:t>(DT)</a:t>
            </a:r>
            <a:endParaRPr lang="zh-CN" altLang="en-US" dirty="0">
              <a:solidFill>
                <a:schemeClr val="tx1"/>
              </a:solidFill>
              <a:effectLst/>
              <a:latin typeface="+mj-ea"/>
            </a:endParaRPr>
          </a:p>
        </p:txBody>
      </p:sp>
      <p:sp>
        <p:nvSpPr>
          <p:cNvPr id="4" name="Rectangle 3"/>
          <p:cNvSpPr>
            <a:spLocks noGrp="1" noChangeArrowheads="1"/>
          </p:cNvSpPr>
          <p:nvPr>
            <p:ph sz="quarter" idx="4294967295"/>
          </p:nvPr>
        </p:nvSpPr>
        <p:spPr>
          <a:xfrm>
            <a:off x="525463" y="1071546"/>
            <a:ext cx="8186737" cy="5429288"/>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每种高级</a:t>
            </a:r>
            <a:r>
              <a:rPr lang="zh-CN" altLang="en-US" sz="3200" dirty="0">
                <a:latin typeface="黑体" panose="02010609060101010101" pitchFamily="49" charset="-122"/>
                <a:ea typeface="黑体" panose="02010609060101010101" pitchFamily="49" charset="-122"/>
              </a:rPr>
              <a:t>程序语言</a:t>
            </a:r>
            <a:r>
              <a:rPr lang="zh-CN" altLang="en-US" sz="3200" dirty="0" smtClean="0">
                <a:latin typeface="黑体" panose="02010609060101010101" pitchFamily="49" charset="-122"/>
                <a:ea typeface="黑体" panose="02010609060101010101" pitchFamily="49" charset="-122"/>
              </a:rPr>
              <a:t>中都提供</a:t>
            </a:r>
            <a:r>
              <a:rPr lang="zh-CN" altLang="en-US" sz="3200" dirty="0">
                <a:latin typeface="黑体" panose="02010609060101010101" pitchFamily="49" charset="-122"/>
                <a:ea typeface="黑体" panose="02010609060101010101" pitchFamily="49" charset="-122"/>
              </a:rPr>
              <a:t>了多种数据类型。不同数据类型的变量，</a:t>
            </a:r>
            <a:r>
              <a:rPr lang="zh-CN" altLang="en-US" sz="3200" dirty="0" smtClean="0">
                <a:latin typeface="黑体" panose="02010609060101010101" pitchFamily="49" charset="-122"/>
                <a:ea typeface="黑体" panose="02010609060101010101" pitchFamily="49" charset="-122"/>
              </a:rPr>
              <a:t>其</a:t>
            </a:r>
            <a:r>
              <a:rPr lang="zh-CN" altLang="en-US" sz="3200" b="1" dirty="0" smtClean="0">
                <a:solidFill>
                  <a:srgbClr val="FF0000"/>
                </a:solidFill>
                <a:latin typeface="黑体" panose="02010609060101010101" pitchFamily="49" charset="-122"/>
                <a:ea typeface="黑体" panose="02010609060101010101" pitchFamily="49" charset="-122"/>
              </a:rPr>
              <a:t>取值范围</a:t>
            </a:r>
            <a:r>
              <a:rPr lang="zh-CN" altLang="en-US" sz="3200" dirty="0">
                <a:latin typeface="黑体" panose="02010609060101010101" pitchFamily="49" charset="-122"/>
                <a:ea typeface="黑体" panose="02010609060101010101" pitchFamily="49" charset="-122"/>
              </a:rPr>
              <a:t>不同，所能进行的</a:t>
            </a:r>
            <a:r>
              <a:rPr lang="zh-CN" altLang="en-US" sz="3200" b="1" dirty="0">
                <a:solidFill>
                  <a:srgbClr val="FF0000"/>
                </a:solidFill>
                <a:latin typeface="黑体" panose="02010609060101010101" pitchFamily="49" charset="-122"/>
                <a:ea typeface="黑体" panose="02010609060101010101" pitchFamily="49" charset="-122"/>
              </a:rPr>
              <a:t>操作</a:t>
            </a:r>
            <a:r>
              <a:rPr lang="zh-CN" altLang="en-US" sz="3200" b="1" dirty="0" smtClean="0">
                <a:solidFill>
                  <a:srgbClr val="FF0000"/>
                </a:solidFill>
                <a:latin typeface="黑体" panose="02010609060101010101" pitchFamily="49" charset="-122"/>
                <a:ea typeface="黑体" panose="02010609060101010101" pitchFamily="49" charset="-122"/>
              </a:rPr>
              <a:t>不同</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数据类型</a:t>
            </a:r>
            <a:r>
              <a:rPr lang="zh-CN" altLang="en-US" sz="3200" dirty="0">
                <a:latin typeface="黑体" panose="02010609060101010101" pitchFamily="49" charset="-122"/>
                <a:ea typeface="黑体" panose="02010609060101010101" pitchFamily="49" charset="-122"/>
              </a:rPr>
              <a:t>是一个</a:t>
            </a:r>
            <a:r>
              <a:rPr lang="zh-CN" altLang="en-US" sz="3200" b="1" dirty="0">
                <a:solidFill>
                  <a:srgbClr val="FF0000"/>
                </a:solidFill>
                <a:latin typeface="黑体" panose="02010609060101010101" pitchFamily="49" charset="-122"/>
                <a:ea typeface="黑体" panose="02010609060101010101" pitchFamily="49" charset="-122"/>
              </a:rPr>
              <a:t>值的集合</a:t>
            </a:r>
            <a:r>
              <a:rPr lang="zh-CN" altLang="en-US" sz="3200" dirty="0">
                <a:latin typeface="黑体" panose="02010609060101010101" pitchFamily="49" charset="-122"/>
                <a:ea typeface="黑体" panose="02010609060101010101" pitchFamily="49" charset="-122"/>
              </a:rPr>
              <a:t>和定义在此集合上的</a:t>
            </a:r>
            <a:r>
              <a:rPr lang="zh-CN" altLang="en-US" sz="3200" b="1" dirty="0">
                <a:solidFill>
                  <a:srgbClr val="FF0000"/>
                </a:solidFill>
                <a:latin typeface="黑体" panose="02010609060101010101" pitchFamily="49" charset="-122"/>
                <a:ea typeface="黑体" panose="02010609060101010101" pitchFamily="49" charset="-122"/>
              </a:rPr>
              <a:t>一组操作</a:t>
            </a:r>
            <a:r>
              <a:rPr lang="zh-CN" altLang="en-US" sz="3200" b="1" dirty="0">
                <a:latin typeface="黑体" panose="02010609060101010101" pitchFamily="49" charset="-122"/>
                <a:ea typeface="黑体" panose="02010609060101010101" pitchFamily="49" charset="-122"/>
              </a:rPr>
              <a:t>的总称</a:t>
            </a:r>
            <a:r>
              <a:rPr lang="zh-CN" altLang="en-US"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14169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ext Box 2"/>
          <p:cNvSpPr txBox="1">
            <a:spLocks noChangeArrowheads="1"/>
          </p:cNvSpPr>
          <p:nvPr/>
        </p:nvSpPr>
        <p:spPr bwMode="auto">
          <a:xfrm>
            <a:off x="571472" y="928670"/>
            <a:ext cx="7744944" cy="1083182"/>
          </a:xfrm>
          <a:prstGeom prst="rect">
            <a:avLst/>
          </a:prstGeom>
          <a:noFill/>
          <a:ln w="9525">
            <a:noFill/>
            <a:miter lim="800000"/>
            <a:headEnd/>
            <a:tailEnd/>
          </a:ln>
          <a:effectLst/>
        </p:spPr>
        <p:txBody>
          <a:bodyPr wrap="square">
            <a:spAutoFit/>
          </a:bodyPr>
          <a:lstStyle/>
          <a:p>
            <a:pPr algn="l">
              <a:lnSpc>
                <a:spcPct val="120000"/>
              </a:lnSpc>
            </a:pPr>
            <a:r>
              <a:rPr lang="zh-CN" altLang="en-US" sz="2800" b="1" dirty="0" smtClean="0">
                <a:solidFill>
                  <a:srgbClr val="0000FF"/>
                </a:solidFill>
                <a:latin typeface="Consolas" pitchFamily="49" charset="0"/>
                <a:ea typeface="楷体" pitchFamily="49" charset="-122"/>
                <a:cs typeface="Consolas" pitchFamily="49" charset="0"/>
              </a:rPr>
              <a:t>例如，</a:t>
            </a:r>
            <a:r>
              <a:rPr lang="en-US" altLang="zh-CN" sz="2800" b="1" dirty="0" smtClean="0">
                <a:solidFill>
                  <a:srgbClr val="0000FF"/>
                </a:solidFill>
                <a:latin typeface="Consolas" pitchFamily="49" charset="0"/>
                <a:ea typeface="楷体" pitchFamily="49" charset="-122"/>
                <a:cs typeface="Consolas" pitchFamily="49" charset="0"/>
              </a:rPr>
              <a:t>C/C</a:t>
            </a:r>
            <a:r>
              <a:rPr lang="en-US" altLang="zh-CN" sz="2800" b="1" dirty="0">
                <a:solidFill>
                  <a:srgbClr val="0000FF"/>
                </a:solidFill>
                <a:latin typeface="Consolas" pitchFamily="49" charset="0"/>
                <a:ea typeface="楷体" pitchFamily="49" charset="-122"/>
                <a:cs typeface="Consolas" pitchFamily="49" charset="0"/>
              </a:rPr>
              <a:t>++</a:t>
            </a:r>
            <a:r>
              <a:rPr lang="zh-CN" altLang="en-US" sz="2800" b="1" dirty="0">
                <a:solidFill>
                  <a:srgbClr val="0000FF"/>
                </a:solidFill>
                <a:latin typeface="Consolas" pitchFamily="49" charset="0"/>
                <a:ea typeface="楷体" pitchFamily="49" charset="-122"/>
                <a:cs typeface="Consolas" pitchFamily="49" charset="0"/>
              </a:rPr>
              <a:t>中的</a:t>
            </a:r>
            <a:r>
              <a:rPr lang="en-US" altLang="zh-CN" sz="2800" b="1" dirty="0" err="1">
                <a:solidFill>
                  <a:srgbClr val="FF0000"/>
                </a:solidFill>
                <a:latin typeface="Consolas" pitchFamily="49" charset="0"/>
                <a:ea typeface="楷体" pitchFamily="49" charset="-122"/>
                <a:cs typeface="Consolas" pitchFamily="49" charset="0"/>
              </a:rPr>
              <a:t>int</a:t>
            </a:r>
            <a:r>
              <a:rPr lang="zh-CN" altLang="en-US" sz="2800" b="1" dirty="0" smtClean="0">
                <a:solidFill>
                  <a:srgbClr val="0000FF"/>
                </a:solidFill>
                <a:latin typeface="Consolas" pitchFamily="49" charset="0"/>
                <a:ea typeface="楷体" pitchFamily="49" charset="-122"/>
                <a:cs typeface="Consolas" pitchFamily="49" charset="0"/>
              </a:rPr>
              <a:t>就是</a:t>
            </a:r>
            <a:r>
              <a:rPr lang="zh-CN" altLang="en-US" sz="2800" b="1" dirty="0" smtClean="0">
                <a:solidFill>
                  <a:srgbClr val="FF0000"/>
                </a:solidFill>
                <a:latin typeface="Consolas" pitchFamily="49" charset="0"/>
                <a:ea typeface="楷体" pitchFamily="49" charset="-122"/>
                <a:cs typeface="Consolas" pitchFamily="49" charset="0"/>
              </a:rPr>
              <a:t>有符号整型数据类型</a:t>
            </a:r>
            <a:r>
              <a:rPr lang="zh-CN" altLang="en-US" sz="2800" b="1" dirty="0" smtClean="0">
                <a:solidFill>
                  <a:srgbClr val="0000FF"/>
                </a:solidFill>
                <a:latin typeface="Consolas" pitchFamily="49" charset="0"/>
                <a:ea typeface="楷体" pitchFamily="49" charset="-122"/>
                <a:cs typeface="Consolas" pitchFamily="49" charset="0"/>
              </a:rPr>
              <a:t>，在</a:t>
            </a:r>
            <a:r>
              <a:rPr lang="en-US" altLang="zh-CN" sz="2800" b="1" dirty="0" smtClean="0">
                <a:solidFill>
                  <a:srgbClr val="0000FF"/>
                </a:solidFill>
                <a:latin typeface="Consolas" pitchFamily="49" charset="0"/>
                <a:ea typeface="楷体" pitchFamily="49" charset="-122"/>
                <a:cs typeface="Consolas" pitchFamily="49" charset="0"/>
              </a:rPr>
              <a:t>16</a:t>
            </a:r>
            <a:r>
              <a:rPr lang="zh-CN" altLang="en-US" sz="2800" b="1" dirty="0" smtClean="0">
                <a:solidFill>
                  <a:srgbClr val="0000FF"/>
                </a:solidFill>
                <a:latin typeface="Consolas" pitchFamily="49" charset="0"/>
                <a:ea typeface="楷体" pitchFamily="49" charset="-122"/>
                <a:cs typeface="Consolas" pitchFamily="49" charset="0"/>
              </a:rPr>
              <a:t>位计算机用</a:t>
            </a:r>
            <a:r>
              <a:rPr lang="en-US" altLang="zh-CN" sz="2800" b="1" dirty="0" smtClean="0">
                <a:solidFill>
                  <a:srgbClr val="0000FF"/>
                </a:solidFill>
                <a:latin typeface="Consolas" pitchFamily="49" charset="0"/>
                <a:ea typeface="楷体" pitchFamily="49" charset="-122"/>
                <a:cs typeface="Consolas" pitchFamily="49" charset="0"/>
              </a:rPr>
              <a:t>16</a:t>
            </a:r>
            <a:r>
              <a:rPr lang="zh-CN" altLang="en-US" sz="2800" b="1" dirty="0" smtClean="0">
                <a:solidFill>
                  <a:srgbClr val="0000FF"/>
                </a:solidFill>
                <a:latin typeface="Consolas" pitchFamily="49" charset="0"/>
                <a:ea typeface="楷体" pitchFamily="49" charset="-122"/>
                <a:cs typeface="Consolas" pitchFamily="49" charset="0"/>
              </a:rPr>
              <a:t>位补码表示</a:t>
            </a:r>
            <a:endParaRPr lang="zh-CN" altLang="en-US" sz="2800" b="1" dirty="0">
              <a:solidFill>
                <a:srgbClr val="0000FF"/>
              </a:solidFill>
              <a:latin typeface="Consolas" pitchFamily="49" charset="0"/>
              <a:ea typeface="楷体" pitchFamily="49" charset="-122"/>
              <a:cs typeface="Consolas" pitchFamily="49" charset="0"/>
            </a:endParaRPr>
          </a:p>
        </p:txBody>
      </p:sp>
      <p:sp>
        <p:nvSpPr>
          <p:cNvPr id="14" name="椭圆 13"/>
          <p:cNvSpPr/>
          <p:nvPr/>
        </p:nvSpPr>
        <p:spPr>
          <a:xfrm>
            <a:off x="1058552" y="4115861"/>
            <a:ext cx="3599830" cy="1143008"/>
          </a:xfrm>
          <a:prstGeom prst="ellipse">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800" dirty="0" smtClean="0">
                <a:solidFill>
                  <a:srgbClr val="0000FF"/>
                </a:solidFill>
                <a:latin typeface="Consolas" pitchFamily="49" charset="0"/>
                <a:cs typeface="Consolas" pitchFamily="49" charset="0"/>
              </a:rPr>
              <a:t>-</a:t>
            </a:r>
            <a:r>
              <a:rPr lang="en-US" altLang="zh-CN" sz="2800" dirty="0" smtClean="0">
                <a:solidFill>
                  <a:srgbClr val="0000FF"/>
                </a:solidFill>
                <a:latin typeface="Consolas" pitchFamily="49" charset="0"/>
                <a:ea typeface="楷体" pitchFamily="49" charset="-122"/>
                <a:cs typeface="Consolas" pitchFamily="49" charset="0"/>
              </a:rPr>
              <a:t>32768~32767</a:t>
            </a:r>
            <a:endParaRPr lang="zh-CN" altLang="en-US" sz="2800" dirty="0">
              <a:solidFill>
                <a:srgbClr val="0000FF"/>
              </a:solidFill>
              <a:latin typeface="Consolas" pitchFamily="49" charset="0"/>
              <a:cs typeface="Consolas" pitchFamily="49" charset="0"/>
            </a:endParaRPr>
          </a:p>
        </p:txBody>
      </p:sp>
      <p:sp>
        <p:nvSpPr>
          <p:cNvPr id="16" name="TextBox 15"/>
          <p:cNvSpPr txBox="1"/>
          <p:nvPr/>
        </p:nvSpPr>
        <p:spPr>
          <a:xfrm>
            <a:off x="914536" y="3075902"/>
            <a:ext cx="3815284" cy="523220"/>
          </a:xfrm>
          <a:prstGeom prst="rect">
            <a:avLst/>
          </a:prstGeom>
          <a:noFill/>
        </p:spPr>
        <p:txBody>
          <a:bodyPr wrap="square" rtlCol="0">
            <a:spAutoFit/>
          </a:bodyPr>
          <a:lstStyle/>
          <a:p>
            <a:pPr algn="ctr"/>
            <a:r>
              <a:rPr lang="en-US" altLang="zh-CN" sz="2800" dirty="0" smtClean="0">
                <a:solidFill>
                  <a:srgbClr val="0000FF"/>
                </a:solidFill>
                <a:latin typeface="+mj-ea"/>
                <a:ea typeface="+mj-ea"/>
                <a:cs typeface="Consolas" pitchFamily="49" charset="0"/>
              </a:rPr>
              <a:t>+</a:t>
            </a:r>
            <a:r>
              <a:rPr lang="zh-CN" altLang="en-US" sz="2800" dirty="0" smtClean="0">
                <a:solidFill>
                  <a:srgbClr val="0000FF"/>
                </a:solidFill>
                <a:latin typeface="+mj-ea"/>
                <a:ea typeface="+mj-ea"/>
                <a:cs typeface="Consolas" pitchFamily="49" charset="0"/>
              </a:rPr>
              <a:t>、</a:t>
            </a:r>
            <a:r>
              <a:rPr lang="en-US" altLang="zh-CN" sz="2800" dirty="0" smtClean="0">
                <a:solidFill>
                  <a:srgbClr val="0000FF"/>
                </a:solidFill>
                <a:latin typeface="+mj-ea"/>
                <a:ea typeface="+mj-ea"/>
                <a:cs typeface="Consolas" pitchFamily="49" charset="0"/>
              </a:rPr>
              <a:t>-</a:t>
            </a:r>
            <a:r>
              <a:rPr lang="zh-CN" altLang="en-US" sz="2800" dirty="0" smtClean="0">
                <a:solidFill>
                  <a:srgbClr val="0000FF"/>
                </a:solidFill>
                <a:latin typeface="+mj-ea"/>
                <a:ea typeface="+mj-ea"/>
                <a:cs typeface="Consolas" pitchFamily="49" charset="0"/>
              </a:rPr>
              <a:t>、*、／  </a:t>
            </a:r>
            <a:r>
              <a:rPr lang="zh-CN" altLang="en-US" sz="2800" dirty="0" smtClean="0">
                <a:solidFill>
                  <a:srgbClr val="0000FF"/>
                </a:solidFill>
                <a:latin typeface="+mn-ea"/>
                <a:cs typeface="Consolas" pitchFamily="49" charset="0"/>
                <a:sym typeface="Symbol"/>
              </a:rPr>
              <a:t></a:t>
            </a:r>
            <a:endParaRPr lang="zh-CN" altLang="en-US" sz="2800" dirty="0">
              <a:solidFill>
                <a:srgbClr val="0000FF"/>
              </a:solidFill>
              <a:latin typeface="+mn-ea"/>
              <a:cs typeface="Consolas" pitchFamily="49" charset="0"/>
            </a:endParaRPr>
          </a:p>
        </p:txBody>
      </p:sp>
      <p:sp>
        <p:nvSpPr>
          <p:cNvPr id="17" name="下箭头 16"/>
          <p:cNvSpPr/>
          <p:nvPr/>
        </p:nvSpPr>
        <p:spPr>
          <a:xfrm>
            <a:off x="2843808" y="3719312"/>
            <a:ext cx="214314" cy="285752"/>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2800">
              <a:latin typeface="Consolas" pitchFamily="49" charset="0"/>
              <a:cs typeface="Consolas" pitchFamily="49" charset="0"/>
            </a:endParaRPr>
          </a:p>
        </p:txBody>
      </p:sp>
      <p:sp>
        <p:nvSpPr>
          <p:cNvPr id="18" name="TextBox 17"/>
          <p:cNvSpPr txBox="1"/>
          <p:nvPr/>
        </p:nvSpPr>
        <p:spPr>
          <a:xfrm>
            <a:off x="5538209" y="4563125"/>
            <a:ext cx="3066239" cy="523220"/>
          </a:xfrm>
          <a:prstGeom prst="rect">
            <a:avLst/>
          </a:prstGeom>
          <a:noFill/>
        </p:spPr>
        <p:txBody>
          <a:bodyPr wrap="square" rtlCol="0">
            <a:spAutoFit/>
          </a:bodyPr>
          <a:lstStyle/>
          <a:p>
            <a:pPr algn="l"/>
            <a:r>
              <a:rPr lang="zh-CN" altLang="en-US" sz="2800" b="1" dirty="0" smtClean="0">
                <a:solidFill>
                  <a:srgbClr val="0000FF"/>
                </a:solidFill>
                <a:latin typeface="方正启体简体" pitchFamily="65" charset="-122"/>
                <a:ea typeface="方正启体简体" pitchFamily="65" charset="-122"/>
                <a:cs typeface="Consolas" pitchFamily="49" charset="0"/>
              </a:rPr>
              <a:t>值的集合（</a:t>
            </a:r>
            <a:r>
              <a:rPr lang="en-US" altLang="zh-CN" sz="2800" b="1" dirty="0" smtClean="0">
                <a:solidFill>
                  <a:srgbClr val="0000FF"/>
                </a:solidFill>
                <a:latin typeface="方正启体简体" pitchFamily="65" charset="-122"/>
                <a:ea typeface="方正启体简体" pitchFamily="65" charset="-122"/>
                <a:cs typeface="Consolas" pitchFamily="49" charset="0"/>
              </a:rPr>
              <a:t>16</a:t>
            </a:r>
            <a:r>
              <a:rPr lang="zh-CN" altLang="en-US" sz="2800" b="1" dirty="0" smtClean="0">
                <a:solidFill>
                  <a:srgbClr val="0000FF"/>
                </a:solidFill>
                <a:latin typeface="方正启体简体" pitchFamily="65" charset="-122"/>
                <a:ea typeface="方正启体简体" pitchFamily="65" charset="-122"/>
                <a:cs typeface="Consolas" pitchFamily="49" charset="0"/>
              </a:rPr>
              <a:t>位）</a:t>
            </a:r>
            <a:endParaRPr lang="zh-CN" altLang="en-US" sz="2800" b="1" dirty="0">
              <a:solidFill>
                <a:srgbClr val="0000FF"/>
              </a:solidFill>
              <a:latin typeface="方正启体简体" pitchFamily="65" charset="-122"/>
              <a:ea typeface="方正启体简体" pitchFamily="65" charset="-122"/>
              <a:cs typeface="Consolas" pitchFamily="49" charset="0"/>
            </a:endParaRPr>
          </a:p>
        </p:txBody>
      </p:sp>
      <p:sp>
        <p:nvSpPr>
          <p:cNvPr id="19" name="TextBox 18"/>
          <p:cNvSpPr txBox="1"/>
          <p:nvPr/>
        </p:nvSpPr>
        <p:spPr>
          <a:xfrm>
            <a:off x="5538209" y="3057266"/>
            <a:ext cx="2106232" cy="523220"/>
          </a:xfrm>
          <a:prstGeom prst="rect">
            <a:avLst/>
          </a:prstGeom>
          <a:noFill/>
        </p:spPr>
        <p:txBody>
          <a:bodyPr wrap="square" rtlCol="0">
            <a:spAutoFit/>
          </a:bodyPr>
          <a:lstStyle/>
          <a:p>
            <a:pPr algn="l"/>
            <a:r>
              <a:rPr lang="zh-CN" altLang="en-US" sz="2800" b="1" dirty="0" smtClean="0">
                <a:solidFill>
                  <a:srgbClr val="0000FF"/>
                </a:solidFill>
                <a:latin typeface="方正启体简体" pitchFamily="65" charset="-122"/>
                <a:ea typeface="方正启体简体" pitchFamily="65" charset="-122"/>
                <a:cs typeface="Consolas" pitchFamily="49" charset="0"/>
              </a:rPr>
              <a:t>一组操作</a:t>
            </a:r>
            <a:endParaRPr lang="zh-CN" altLang="en-US" sz="2800" b="1" dirty="0">
              <a:solidFill>
                <a:srgbClr val="0000FF"/>
              </a:solidFill>
              <a:latin typeface="方正启体简体" pitchFamily="65" charset="-122"/>
              <a:ea typeface="方正启体简体" pitchFamily="65" charset="-122"/>
              <a:cs typeface="Consolas" pitchFamily="49" charset="0"/>
            </a:endParaRPr>
          </a:p>
        </p:txBody>
      </p:sp>
      <p:cxnSp>
        <p:nvCxnSpPr>
          <p:cNvPr id="21" name="直接连接符 20"/>
          <p:cNvCxnSpPr/>
          <p:nvPr/>
        </p:nvCxnSpPr>
        <p:spPr>
          <a:xfrm>
            <a:off x="4671082" y="3355404"/>
            <a:ext cx="775980"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81936" y="4700065"/>
            <a:ext cx="775980" cy="1588"/>
          </a:xfrm>
          <a:prstGeom prst="line">
            <a:avLst/>
          </a:prstGeom>
          <a:ln w="38100">
            <a:solidFill>
              <a:srgbClr val="6600CC"/>
            </a:solidFill>
          </a:ln>
        </p:spPr>
        <p:style>
          <a:lnRef idx="1">
            <a:schemeClr val="accent1"/>
          </a:lnRef>
          <a:fillRef idx="0">
            <a:schemeClr val="accent1"/>
          </a:fillRef>
          <a:effectRef idx="0">
            <a:schemeClr val="accent1"/>
          </a:effectRef>
          <a:fontRef idx="minor">
            <a:schemeClr val="tx1"/>
          </a:fontRef>
        </p:style>
      </p:cxnSp>
      <p:sp>
        <p:nvSpPr>
          <p:cNvPr id="12" name="灯片编号占位符 11"/>
          <p:cNvSpPr>
            <a:spLocks noGrp="1"/>
          </p:cNvSpPr>
          <p:nvPr>
            <p:ph type="sldNum" sz="quarter" idx="12"/>
          </p:nvPr>
        </p:nvSpPr>
        <p:spPr>
          <a:xfrm>
            <a:off x="8363272" y="7240339"/>
            <a:ext cx="457200" cy="365125"/>
          </a:xfrm>
        </p:spPr>
        <p:txBody>
          <a:bodyPr/>
          <a:lstStyle/>
          <a:p>
            <a:fld id="{7AF016A1-9F15-429F-9EFD-84004B73C732}" type="slidenum">
              <a:rPr lang="en-US" altLang="zh-CN" smtClean="0"/>
              <a:pPr/>
              <a:t>37</a:t>
            </a:fld>
            <a:r>
              <a:rPr lang="en-US" altLang="zh-CN" smtClean="0"/>
              <a:t>/70</a:t>
            </a:r>
            <a:endParaRPr lang="en-US" altLang="zh-CN"/>
          </a:p>
        </p:txBody>
      </p:sp>
    </p:spTree>
    <p:extLst>
      <p:ext uri="{BB962C8B-B14F-4D97-AF65-F5344CB8AC3E}">
        <p14:creationId xmlns:p14="http://schemas.microsoft.com/office/powerpoint/2010/main" val="131152039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1142976" y="1071546"/>
            <a:ext cx="6357982" cy="1543117"/>
            <a:chOff x="500034" y="2428868"/>
            <a:chExt cx="6357982" cy="1543117"/>
          </a:xfrm>
        </p:grpSpPr>
        <p:sp>
          <p:nvSpPr>
            <p:cNvPr id="77827" name="Text Box 1027"/>
            <p:cNvSpPr txBox="1">
              <a:spLocks noChangeArrowheads="1"/>
            </p:cNvSpPr>
            <p:nvPr/>
          </p:nvSpPr>
          <p:spPr bwMode="auto">
            <a:xfrm>
              <a:off x="500034" y="2428868"/>
              <a:ext cx="2500330" cy="1428253"/>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08000">
              <a:spAutoFit/>
            </a:bodyPr>
            <a:lstStyle/>
            <a:p>
              <a:pPr algn="l">
                <a:lnSpc>
                  <a:spcPct val="150000"/>
                </a:lnSpc>
                <a:spcBef>
                  <a:spcPts val="0"/>
                </a:spcBef>
              </a:pPr>
              <a:r>
                <a:rPr kumimoji="0" lang="en-US" altLang="zh-CN" sz="2000" b="1" err="1">
                  <a:solidFill>
                    <a:srgbClr val="FF0000"/>
                  </a:solidFill>
                  <a:latin typeface="Consolas" pitchFamily="49" charset="0"/>
                  <a:ea typeface="楷体" pitchFamily="49" charset="-122"/>
                  <a:cs typeface="Consolas" pitchFamily="49" charset="0"/>
                </a:rPr>
                <a:t>int</a:t>
              </a:r>
              <a:r>
                <a:rPr kumimoji="0" lang="en-US" altLang="zh-CN" sz="2000" b="1">
                  <a:solidFill>
                    <a:srgbClr val="0000FF"/>
                  </a:solidFill>
                  <a:latin typeface="Consolas" pitchFamily="49" charset="0"/>
                  <a:ea typeface="楷体" pitchFamily="49" charset="-122"/>
                  <a:cs typeface="Consolas" pitchFamily="49" charset="0"/>
                </a:rPr>
                <a:t> </a:t>
              </a:r>
              <a:r>
                <a:rPr kumimoji="0" lang="en-US" altLang="zh-CN" sz="2000" b="1" i="1" smtClean="0">
                  <a:solidFill>
                    <a:srgbClr val="0000FF"/>
                  </a:solidFill>
                  <a:latin typeface="Consolas" pitchFamily="49" charset="0"/>
                  <a:ea typeface="楷体" pitchFamily="49" charset="-122"/>
                  <a:cs typeface="Consolas" pitchFamily="49" charset="0"/>
                </a:rPr>
                <a:t>i</a:t>
              </a:r>
              <a:r>
                <a:rPr kumimoji="0" lang="en-US" altLang="zh-CN" sz="2000" b="1" smtClean="0">
                  <a:solidFill>
                    <a:srgbClr val="0000FF"/>
                  </a:solidFill>
                  <a:latin typeface="Consolas" pitchFamily="49" charset="0"/>
                  <a:ea typeface="楷体" pitchFamily="49" charset="-122"/>
                  <a:cs typeface="Consolas" pitchFamily="49" charset="0"/>
                </a:rPr>
                <a:t>=2</a:t>
              </a:r>
              <a:r>
                <a:rPr kumimoji="0" lang="zh-CN" altLang="en-US" sz="2000" b="1" smtClean="0">
                  <a:solidFill>
                    <a:srgbClr val="0000FF"/>
                  </a:solidFill>
                  <a:latin typeface="Consolas" pitchFamily="49" charset="0"/>
                  <a:ea typeface="楷体" pitchFamily="49" charset="-122"/>
                  <a:cs typeface="Consolas" pitchFamily="49" charset="0"/>
                </a:rPr>
                <a:t>，</a:t>
              </a:r>
              <a:r>
                <a:rPr kumimoji="0" lang="en-US" altLang="zh-CN" sz="2000" b="1" smtClean="0">
                  <a:solidFill>
                    <a:srgbClr val="0000FF"/>
                  </a:solidFill>
                  <a:latin typeface="Consolas" pitchFamily="49" charset="0"/>
                  <a:ea typeface="楷体" pitchFamily="49" charset="-122"/>
                  <a:cs typeface="Consolas" pitchFamily="49" charset="0"/>
                </a:rPr>
                <a:t> </a:t>
              </a:r>
              <a:r>
                <a:rPr kumimoji="0" lang="en-US" altLang="zh-CN" sz="2000" b="1" i="1" smtClean="0">
                  <a:solidFill>
                    <a:srgbClr val="0000FF"/>
                  </a:solidFill>
                  <a:latin typeface="Consolas" pitchFamily="49" charset="0"/>
                  <a:ea typeface="楷体" pitchFamily="49" charset="-122"/>
                  <a:cs typeface="Consolas" pitchFamily="49" charset="0"/>
                </a:rPr>
                <a:t>j</a:t>
              </a:r>
              <a:r>
                <a:rPr kumimoji="0" lang="en-US" altLang="zh-CN" sz="2000" b="1" smtClean="0">
                  <a:solidFill>
                    <a:srgbClr val="0000FF"/>
                  </a:solidFill>
                  <a:latin typeface="Consolas" pitchFamily="49" charset="0"/>
                  <a:ea typeface="楷体" pitchFamily="49" charset="-122"/>
                  <a:cs typeface="Consolas" pitchFamily="49" charset="0"/>
                </a:rPr>
                <a:t>=5</a:t>
              </a:r>
              <a:r>
                <a:rPr kumimoji="0" lang="zh-CN" altLang="en-US" sz="2000" b="1" smtClean="0">
                  <a:solidFill>
                    <a:srgbClr val="0000FF"/>
                  </a:solidFill>
                  <a:latin typeface="Consolas" pitchFamily="49" charset="0"/>
                  <a:ea typeface="楷体" pitchFamily="49" charset="-122"/>
                  <a:cs typeface="Consolas" pitchFamily="49" charset="0"/>
                </a:rPr>
                <a:t>，</a:t>
              </a:r>
              <a:r>
                <a:rPr kumimoji="0" lang="en-US" altLang="zh-CN" sz="2000" b="1" i="1" smtClean="0">
                  <a:solidFill>
                    <a:srgbClr val="0000FF"/>
                  </a:solidFill>
                  <a:latin typeface="Consolas" pitchFamily="49" charset="0"/>
                  <a:ea typeface="楷体" pitchFamily="49" charset="-122"/>
                  <a:cs typeface="Consolas" pitchFamily="49" charset="0"/>
                </a:rPr>
                <a:t>k</a:t>
              </a:r>
              <a:r>
                <a:rPr kumimoji="0" lang="en-US" altLang="zh-CN" sz="2000" b="1" dirty="0">
                  <a:solidFill>
                    <a:srgbClr val="0000FF"/>
                  </a:solidFill>
                  <a:latin typeface="Consolas" pitchFamily="49" charset="0"/>
                  <a:ea typeface="楷体" pitchFamily="49" charset="-122"/>
                  <a:cs typeface="Consolas" pitchFamily="49" charset="0"/>
                </a:rPr>
                <a:t>;</a:t>
              </a:r>
            </a:p>
            <a:p>
              <a:pPr algn="l">
                <a:lnSpc>
                  <a:spcPct val="150000"/>
                </a:lnSpc>
                <a:spcBef>
                  <a:spcPts val="0"/>
                </a:spcBef>
              </a:pPr>
              <a:r>
                <a:rPr kumimoji="0" lang="en-US" altLang="zh-CN" sz="2000" b="1" i="1" dirty="0">
                  <a:solidFill>
                    <a:srgbClr val="0000FF"/>
                  </a:solidFill>
                  <a:latin typeface="Consolas" pitchFamily="49" charset="0"/>
                  <a:ea typeface="楷体" pitchFamily="49" charset="-122"/>
                  <a:cs typeface="Consolas" pitchFamily="49" charset="0"/>
                </a:rPr>
                <a:t>k</a:t>
              </a:r>
              <a:r>
                <a:rPr kumimoji="0" lang="en-US" altLang="zh-CN" sz="2000" b="1" dirty="0">
                  <a:solidFill>
                    <a:srgbClr val="0000FF"/>
                  </a:solidFill>
                  <a:latin typeface="Consolas" pitchFamily="49" charset="0"/>
                  <a:ea typeface="楷体" pitchFamily="49" charset="-122"/>
                  <a:cs typeface="Consolas" pitchFamily="49" charset="0"/>
                </a:rPr>
                <a:t>=</a:t>
              </a:r>
              <a:r>
                <a:rPr kumimoji="0" lang="en-US" altLang="zh-CN" sz="2000" b="1" i="1" dirty="0" err="1">
                  <a:solidFill>
                    <a:srgbClr val="0000FF"/>
                  </a:solidFill>
                  <a:latin typeface="Consolas" pitchFamily="49" charset="0"/>
                  <a:ea typeface="楷体" pitchFamily="49" charset="-122"/>
                  <a:cs typeface="Consolas" pitchFamily="49" charset="0"/>
                </a:rPr>
                <a:t>i</a:t>
              </a:r>
              <a:r>
                <a:rPr kumimoji="0" lang="en-US" altLang="zh-CN" sz="2000" b="1" dirty="0" err="1">
                  <a:solidFill>
                    <a:srgbClr val="0000FF"/>
                  </a:solidFill>
                  <a:latin typeface="Consolas" pitchFamily="49" charset="0"/>
                  <a:ea typeface="楷体" pitchFamily="49" charset="-122"/>
                  <a:cs typeface="Consolas" pitchFamily="49" charset="0"/>
                </a:rPr>
                <a:t>+</a:t>
              </a:r>
              <a:r>
                <a:rPr kumimoji="0" lang="en-US" altLang="zh-CN" sz="2000" b="1" i="1" dirty="0" err="1">
                  <a:solidFill>
                    <a:srgbClr val="0000FF"/>
                  </a:solidFill>
                  <a:latin typeface="Consolas" pitchFamily="49" charset="0"/>
                  <a:ea typeface="楷体" pitchFamily="49" charset="-122"/>
                  <a:cs typeface="Consolas" pitchFamily="49" charset="0"/>
                </a:rPr>
                <a:t>j</a:t>
              </a:r>
              <a:r>
                <a:rPr kumimoji="0" lang="en-US" altLang="zh-CN" sz="2000" b="1" dirty="0">
                  <a:solidFill>
                    <a:srgbClr val="0000FF"/>
                  </a:solidFill>
                  <a:latin typeface="Consolas" pitchFamily="49" charset="0"/>
                  <a:ea typeface="楷体" pitchFamily="49" charset="-122"/>
                  <a:cs typeface="Consolas" pitchFamily="49" charset="0"/>
                </a:rPr>
                <a:t>;</a:t>
              </a:r>
            </a:p>
            <a:p>
              <a:pPr algn="l">
                <a:lnSpc>
                  <a:spcPct val="100000"/>
                </a:lnSpc>
              </a:pPr>
              <a:r>
                <a:rPr kumimoji="0" lang="en-US" altLang="zh-CN" sz="2000" b="1" dirty="0">
                  <a:solidFill>
                    <a:srgbClr val="0000FF"/>
                  </a:solidFill>
                  <a:latin typeface="Consolas" pitchFamily="49" charset="0"/>
                  <a:ea typeface="楷体" pitchFamily="49" charset="-122"/>
                  <a:cs typeface="Consolas" pitchFamily="49" charset="0"/>
                </a:rPr>
                <a:t>...</a:t>
              </a:r>
            </a:p>
          </p:txBody>
        </p:sp>
        <p:sp>
          <p:nvSpPr>
            <p:cNvPr id="77829" name="Text Box 1029"/>
            <p:cNvSpPr txBox="1">
              <a:spLocks noChangeArrowheads="1"/>
            </p:cNvSpPr>
            <p:nvPr/>
          </p:nvSpPr>
          <p:spPr bwMode="auto">
            <a:xfrm>
              <a:off x="4000496" y="2648546"/>
              <a:ext cx="2857520" cy="1323439"/>
            </a:xfrm>
            <a:prstGeom prst="rect">
              <a:avLst/>
            </a:prstGeom>
            <a:noFill/>
            <a:ln w="9525">
              <a:noFill/>
              <a:miter lim="800000"/>
              <a:headEnd/>
              <a:tailEnd/>
            </a:ln>
            <a:effectLst/>
          </p:spPr>
          <p:txBody>
            <a:bodyPr wrap="square">
              <a:spAutoFit/>
            </a:bodyPr>
            <a:lstStyle/>
            <a:p>
              <a:pPr algn="l">
                <a:lnSpc>
                  <a:spcPct val="100000"/>
                </a:lnSpc>
              </a:pPr>
              <a:r>
                <a:rPr kumimoji="0" lang="zh-CN" altLang="en-US" sz="2000" b="1" smtClean="0">
                  <a:solidFill>
                    <a:srgbClr val="0000FF"/>
                  </a:solidFill>
                  <a:latin typeface="Consolas" pitchFamily="49" charset="0"/>
                  <a:ea typeface="楷体" pitchFamily="49" charset="-122"/>
                  <a:cs typeface="Consolas" pitchFamily="49" charset="0"/>
                  <a:sym typeface="Wingdings"/>
                </a:rPr>
                <a:t>√ </a:t>
              </a:r>
              <a:r>
                <a:rPr kumimoji="0" lang="zh-CN" altLang="en-US" sz="2000" b="1" smtClean="0">
                  <a:solidFill>
                    <a:srgbClr val="0000FF"/>
                  </a:solidFill>
                  <a:latin typeface="Consolas" pitchFamily="49" charset="0"/>
                  <a:ea typeface="仿宋" pitchFamily="49" charset="-122"/>
                  <a:cs typeface="Consolas" pitchFamily="49" charset="0"/>
                </a:rPr>
                <a:t>因为</a:t>
              </a:r>
              <a:r>
                <a:rPr kumimoji="0" lang="en-US" altLang="zh-CN" sz="2000" b="1" i="1" dirty="0" err="1">
                  <a:solidFill>
                    <a:srgbClr val="0000FF"/>
                  </a:solidFill>
                  <a:latin typeface="Consolas" pitchFamily="49" charset="0"/>
                  <a:ea typeface="仿宋" pitchFamily="49" charset="-122"/>
                  <a:cs typeface="Consolas" pitchFamily="49" charset="0"/>
                </a:rPr>
                <a:t>i</a:t>
              </a:r>
              <a:r>
                <a:rPr kumimoji="0" lang="zh-CN" altLang="en-US" sz="2000" b="1" dirty="0">
                  <a:solidFill>
                    <a:srgbClr val="0000FF"/>
                  </a:solidFill>
                  <a:latin typeface="Consolas" pitchFamily="49" charset="0"/>
                  <a:ea typeface="仿宋" pitchFamily="49" charset="-122"/>
                  <a:cs typeface="Consolas" pitchFamily="49" charset="0"/>
                </a:rPr>
                <a:t>、</a:t>
              </a:r>
              <a:r>
                <a:rPr kumimoji="0" lang="en-US" altLang="zh-CN" sz="2000" b="1" i="1" dirty="0">
                  <a:solidFill>
                    <a:srgbClr val="0000FF"/>
                  </a:solidFill>
                  <a:latin typeface="Consolas" pitchFamily="49" charset="0"/>
                  <a:ea typeface="仿宋" pitchFamily="49" charset="-122"/>
                  <a:cs typeface="Consolas" pitchFamily="49" charset="0"/>
                </a:rPr>
                <a:t>j</a:t>
              </a:r>
              <a:r>
                <a:rPr kumimoji="0" lang="zh-CN" altLang="en-US" sz="2000" b="1" dirty="0">
                  <a:solidFill>
                    <a:srgbClr val="0000FF"/>
                  </a:solidFill>
                  <a:latin typeface="Consolas" pitchFamily="49" charset="0"/>
                  <a:ea typeface="仿宋" pitchFamily="49" charset="-122"/>
                  <a:cs typeface="Consolas" pitchFamily="49" charset="0"/>
                </a:rPr>
                <a:t>和</a:t>
              </a:r>
              <a:r>
                <a:rPr kumimoji="0" lang="en-US" altLang="zh-CN" sz="2000" b="1" i="1" dirty="0">
                  <a:solidFill>
                    <a:srgbClr val="0000FF"/>
                  </a:solidFill>
                  <a:latin typeface="Consolas" pitchFamily="49" charset="0"/>
                  <a:ea typeface="仿宋" pitchFamily="49" charset="-122"/>
                  <a:cs typeface="Consolas" pitchFamily="49" charset="0"/>
                </a:rPr>
                <a:t>k</a:t>
              </a:r>
              <a:r>
                <a:rPr kumimoji="0" lang="zh-CN" altLang="en-US" sz="2000" b="1" dirty="0">
                  <a:solidFill>
                    <a:srgbClr val="0000FF"/>
                  </a:solidFill>
                  <a:latin typeface="Consolas" pitchFamily="49" charset="0"/>
                  <a:ea typeface="仿宋" pitchFamily="49" charset="-122"/>
                  <a:cs typeface="Consolas" pitchFamily="49" charset="0"/>
                </a:rPr>
                <a:t>都</a:t>
              </a:r>
              <a:r>
                <a:rPr kumimoji="0" lang="zh-CN" altLang="en-US" sz="2000" b="1">
                  <a:solidFill>
                    <a:srgbClr val="0000FF"/>
                  </a:solidFill>
                  <a:latin typeface="Consolas" pitchFamily="49" charset="0"/>
                  <a:ea typeface="仿宋" pitchFamily="49" charset="-122"/>
                  <a:cs typeface="Consolas" pitchFamily="49" charset="0"/>
                </a:rPr>
                <a:t>属于</a:t>
              </a:r>
              <a:r>
                <a:rPr kumimoji="0" lang="en-US" altLang="zh-CN" sz="2000" b="1" smtClean="0">
                  <a:solidFill>
                    <a:srgbClr val="0000FF"/>
                  </a:solidFill>
                  <a:latin typeface="Consolas" pitchFamily="49" charset="0"/>
                  <a:ea typeface="仿宋" pitchFamily="49" charset="-122"/>
                  <a:cs typeface="Consolas" pitchFamily="49" charset="0"/>
                </a:rPr>
                <a:t>int</a:t>
              </a:r>
              <a:r>
                <a:rPr kumimoji="0" lang="zh-CN" altLang="en-US" sz="2000" b="1" smtClean="0">
                  <a:solidFill>
                    <a:srgbClr val="0000FF"/>
                  </a:solidFill>
                  <a:latin typeface="Consolas" pitchFamily="49" charset="0"/>
                  <a:ea typeface="仿宋" pitchFamily="49" charset="-122"/>
                  <a:cs typeface="Consolas" pitchFamily="49" charset="0"/>
                </a:rPr>
                <a:t>，而</a:t>
              </a:r>
              <a:r>
                <a:rPr kumimoji="0" lang="en-US" altLang="zh-CN" sz="2000" b="1" dirty="0" err="1">
                  <a:solidFill>
                    <a:srgbClr val="0000FF"/>
                  </a:solidFill>
                  <a:latin typeface="Consolas" pitchFamily="49" charset="0"/>
                  <a:ea typeface="仿宋" pitchFamily="49" charset="-122"/>
                  <a:cs typeface="Consolas" pitchFamily="49" charset="0"/>
                </a:rPr>
                <a:t>int</a:t>
              </a:r>
              <a:r>
                <a:rPr kumimoji="0" lang="zh-CN" altLang="en-US" sz="2000" b="1" dirty="0">
                  <a:solidFill>
                    <a:srgbClr val="0000FF"/>
                  </a:solidFill>
                  <a:latin typeface="Consolas" pitchFamily="49" charset="0"/>
                  <a:ea typeface="仿宋" pitchFamily="49" charset="-122"/>
                  <a:cs typeface="Consolas" pitchFamily="49" charset="0"/>
                </a:rPr>
                <a:t>提供了</a:t>
              </a:r>
              <a:r>
                <a:rPr kumimoji="0" lang="zh-CN" altLang="en-US" sz="2000" b="1">
                  <a:solidFill>
                    <a:srgbClr val="0000FF"/>
                  </a:solidFill>
                  <a:latin typeface="Consolas" pitchFamily="49" charset="0"/>
                  <a:ea typeface="仿宋" pitchFamily="49" charset="-122"/>
                  <a:cs typeface="Consolas" pitchFamily="49" charset="0"/>
                </a:rPr>
                <a:t>各种</a:t>
              </a:r>
              <a:r>
                <a:rPr kumimoji="0" lang="zh-CN" altLang="en-US" sz="2000" b="1" smtClean="0">
                  <a:solidFill>
                    <a:srgbClr val="0000FF"/>
                  </a:solidFill>
                  <a:latin typeface="Consolas" pitchFamily="49" charset="0"/>
                  <a:ea typeface="仿宋" pitchFamily="49" charset="-122"/>
                  <a:cs typeface="Consolas" pitchFamily="49" charset="0"/>
                </a:rPr>
                <a:t>运算，所以</a:t>
              </a:r>
              <a:r>
                <a:rPr kumimoji="0" lang="zh-CN" altLang="en-US" sz="2000" b="1" dirty="0">
                  <a:solidFill>
                    <a:srgbClr val="0000FF"/>
                  </a:solidFill>
                  <a:latin typeface="Consolas" pitchFamily="49" charset="0"/>
                  <a:ea typeface="仿宋" pitchFamily="49" charset="-122"/>
                  <a:cs typeface="Consolas" pitchFamily="49" charset="0"/>
                </a:rPr>
                <a:t>可以进行相应运算。</a:t>
              </a:r>
            </a:p>
          </p:txBody>
        </p:sp>
        <p:sp>
          <p:nvSpPr>
            <p:cNvPr id="9" name="左箭头 8"/>
            <p:cNvSpPr/>
            <p:nvPr/>
          </p:nvSpPr>
          <p:spPr>
            <a:xfrm>
              <a:off x="3000364" y="3000372"/>
              <a:ext cx="857256" cy="214314"/>
            </a:xfrm>
            <a:prstGeom prst="lef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solidFill>
                  <a:srgbClr val="0000FF"/>
                </a:solidFill>
                <a:latin typeface="Consolas" pitchFamily="49" charset="0"/>
                <a:cs typeface="Consolas" pitchFamily="49" charset="0"/>
              </a:endParaRPr>
            </a:p>
          </p:txBody>
        </p:sp>
      </p:grpSp>
      <p:grpSp>
        <p:nvGrpSpPr>
          <p:cNvPr id="3" name="组合 12"/>
          <p:cNvGrpSpPr/>
          <p:nvPr/>
        </p:nvGrpSpPr>
        <p:grpSpPr>
          <a:xfrm>
            <a:off x="1142976" y="3143248"/>
            <a:ext cx="4929222" cy="797311"/>
            <a:chOff x="500034" y="4000504"/>
            <a:chExt cx="4929222" cy="797311"/>
          </a:xfrm>
        </p:grpSpPr>
        <p:sp>
          <p:nvSpPr>
            <p:cNvPr id="77831" name="Text Box 1031"/>
            <p:cNvSpPr txBox="1">
              <a:spLocks noChangeArrowheads="1"/>
            </p:cNvSpPr>
            <p:nvPr/>
          </p:nvSpPr>
          <p:spPr bwMode="auto">
            <a:xfrm>
              <a:off x="500034" y="4000504"/>
              <a:ext cx="2500330" cy="797311"/>
            </a:xfrm>
            <a:prstGeom prst="rect">
              <a:avLst/>
            </a:prstGeom>
            <a:ln>
              <a:noFill/>
              <a:headEnd/>
              <a:tailEnd/>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72000" bIns="108000">
              <a:spAutoFit/>
            </a:bodyPr>
            <a:lstStyle/>
            <a:p>
              <a:pPr algn="l">
                <a:lnSpc>
                  <a:spcPct val="100000"/>
                </a:lnSpc>
              </a:pPr>
              <a:r>
                <a:rPr kumimoji="0" lang="en-US" altLang="zh-CN" sz="2000" b="1" dirty="0" err="1">
                  <a:solidFill>
                    <a:srgbClr val="FF0000"/>
                  </a:solidFill>
                  <a:latin typeface="Consolas" pitchFamily="49" charset="0"/>
                  <a:ea typeface="楷体" pitchFamily="49" charset="-122"/>
                  <a:cs typeface="Consolas" pitchFamily="49" charset="0"/>
                </a:rPr>
                <a:t>int</a:t>
              </a:r>
              <a:r>
                <a:rPr kumimoji="0" lang="en-US" altLang="zh-CN" sz="2000" b="1" dirty="0">
                  <a:solidFill>
                    <a:srgbClr val="0000FF"/>
                  </a:solidFill>
                  <a:latin typeface="Consolas" pitchFamily="49" charset="0"/>
                  <a:ea typeface="楷体" pitchFamily="49" charset="-122"/>
                  <a:cs typeface="Consolas" pitchFamily="49" charset="0"/>
                </a:rPr>
                <a:t> </a:t>
              </a:r>
              <a:r>
                <a:rPr kumimoji="0" lang="en-US" altLang="zh-CN" sz="2000" b="1" i="1" dirty="0" err="1">
                  <a:solidFill>
                    <a:srgbClr val="0000FF"/>
                  </a:solidFill>
                  <a:latin typeface="Consolas" pitchFamily="49" charset="0"/>
                  <a:ea typeface="楷体" pitchFamily="49" charset="-122"/>
                  <a:cs typeface="Consolas" pitchFamily="49" charset="0"/>
                </a:rPr>
                <a:t>i</a:t>
              </a:r>
              <a:r>
                <a:rPr kumimoji="0" lang="en-US" altLang="zh-CN" sz="2000" b="1" dirty="0">
                  <a:solidFill>
                    <a:srgbClr val="0000FF"/>
                  </a:solidFill>
                  <a:latin typeface="Consolas" pitchFamily="49" charset="0"/>
                  <a:ea typeface="楷体" pitchFamily="49" charset="-122"/>
                  <a:cs typeface="Consolas" pitchFamily="49" charset="0"/>
                </a:rPr>
                <a:t>=9999999999;</a:t>
              </a:r>
            </a:p>
            <a:p>
              <a:pPr algn="l">
                <a:lnSpc>
                  <a:spcPct val="100000"/>
                </a:lnSpc>
              </a:pPr>
              <a:r>
                <a:rPr kumimoji="0" lang="en-US" altLang="zh-CN" sz="2000" b="1" i="1" dirty="0" err="1" smtClean="0">
                  <a:solidFill>
                    <a:srgbClr val="0000FF"/>
                  </a:solidFill>
                  <a:latin typeface="Consolas" pitchFamily="49" charset="0"/>
                  <a:ea typeface="楷体" pitchFamily="49" charset="-122"/>
                  <a:cs typeface="Consolas" pitchFamily="49" charset="0"/>
                </a:rPr>
                <a:t>i</a:t>
              </a:r>
              <a:r>
                <a:rPr kumimoji="0" lang="en-US" altLang="zh-CN" sz="2000" b="1" dirty="0" smtClean="0">
                  <a:solidFill>
                    <a:srgbClr val="0000FF"/>
                  </a:solidFill>
                  <a:latin typeface="Consolas" pitchFamily="49" charset="0"/>
                  <a:ea typeface="楷体" pitchFamily="49" charset="-122"/>
                  <a:cs typeface="Consolas" pitchFamily="49" charset="0"/>
                </a:rPr>
                <a:t>**;</a:t>
              </a:r>
              <a:endParaRPr kumimoji="0" lang="en-US" altLang="zh-CN" sz="2000" b="1" dirty="0">
                <a:solidFill>
                  <a:srgbClr val="0000FF"/>
                </a:solidFill>
                <a:latin typeface="Consolas" pitchFamily="49" charset="0"/>
                <a:ea typeface="楷体" pitchFamily="49" charset="-122"/>
                <a:cs typeface="Consolas" pitchFamily="49" charset="0"/>
              </a:endParaRPr>
            </a:p>
          </p:txBody>
        </p:sp>
        <p:sp>
          <p:nvSpPr>
            <p:cNvPr id="8" name="TextBox 7"/>
            <p:cNvSpPr txBox="1"/>
            <p:nvPr/>
          </p:nvSpPr>
          <p:spPr>
            <a:xfrm>
              <a:off x="3935328" y="4254100"/>
              <a:ext cx="1493928" cy="400110"/>
            </a:xfrm>
            <a:prstGeom prst="rect">
              <a:avLst/>
            </a:prstGeom>
            <a:noFill/>
          </p:spPr>
          <p:txBody>
            <a:bodyPr wrap="square" rtlCol="0">
              <a:spAutoFit/>
            </a:bodyPr>
            <a:lstStyle/>
            <a:p>
              <a:r>
                <a:rPr lang="en-US" altLang="zh-CN" sz="2000" dirty="0" err="1" smtClean="0">
                  <a:solidFill>
                    <a:srgbClr val="0000FF"/>
                  </a:solidFill>
                  <a:latin typeface="Consolas" pitchFamily="49" charset="0"/>
                  <a:cs typeface="Consolas" pitchFamily="49" charset="0"/>
                  <a:sym typeface="Wingdings"/>
                </a:rPr>
                <a:t>i</a:t>
              </a:r>
              <a:r>
                <a:rPr lang="en-US" altLang="zh-CN" sz="2000" dirty="0" smtClean="0">
                  <a:solidFill>
                    <a:srgbClr val="0000FF"/>
                  </a:solidFill>
                  <a:latin typeface="Consolas" pitchFamily="49" charset="0"/>
                  <a:cs typeface="Consolas" pitchFamily="49" charset="0"/>
                  <a:sym typeface="Wingdings"/>
                </a:rPr>
                <a:t>=305175;</a:t>
              </a:r>
              <a:endParaRPr lang="zh-CN" altLang="en-US" sz="2000" dirty="0">
                <a:solidFill>
                  <a:srgbClr val="0000FF"/>
                </a:solidFill>
                <a:latin typeface="Consolas" pitchFamily="49" charset="0"/>
                <a:cs typeface="Consolas" pitchFamily="49" charset="0"/>
              </a:endParaRPr>
            </a:p>
          </p:txBody>
        </p:sp>
        <p:sp>
          <p:nvSpPr>
            <p:cNvPr id="11" name="左箭头 10"/>
            <p:cNvSpPr/>
            <p:nvPr/>
          </p:nvSpPr>
          <p:spPr>
            <a:xfrm>
              <a:off x="3000364" y="4275298"/>
              <a:ext cx="857256" cy="214314"/>
            </a:xfrm>
            <a:prstGeom prst="leftArrow">
              <a:avLst/>
            </a:prstGeom>
            <a:ln>
              <a:tailEnd type="arrow"/>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sz="2000">
                <a:solidFill>
                  <a:srgbClr val="0000FF"/>
                </a:solidFill>
                <a:latin typeface="Consolas" pitchFamily="49" charset="0"/>
                <a:cs typeface="Consolas" pitchFamily="49" charset="0"/>
              </a:endParaRPr>
            </a:p>
          </p:txBody>
        </p:sp>
      </p:grpSp>
      <p:sp>
        <p:nvSpPr>
          <p:cNvPr id="13" name="TextBox 12"/>
          <p:cNvSpPr txBox="1"/>
          <p:nvPr/>
        </p:nvSpPr>
        <p:spPr>
          <a:xfrm>
            <a:off x="785786" y="487900"/>
            <a:ext cx="2928958" cy="461665"/>
          </a:xfrm>
          <a:prstGeom prst="rect">
            <a:avLst/>
          </a:prstGeom>
          <a:noFill/>
        </p:spPr>
        <p:txBody>
          <a:bodyPr wrap="square" rtlCol="0">
            <a:spAutoFit/>
          </a:bodyPr>
          <a:lstStyle/>
          <a:p>
            <a:pPr algn="l">
              <a:lnSpc>
                <a:spcPct val="100000"/>
              </a:lnSpc>
            </a:pPr>
            <a:r>
              <a:rPr lang="zh-CN" altLang="en-US" sz="2400" b="1" dirty="0" smtClean="0">
                <a:solidFill>
                  <a:srgbClr val="0000FF"/>
                </a:solidFill>
                <a:latin typeface="Consolas" pitchFamily="49" charset="0"/>
                <a:ea typeface="楷体" pitchFamily="49" charset="-122"/>
                <a:cs typeface="Consolas" pitchFamily="49" charset="0"/>
              </a:rPr>
              <a:t>例如，</a:t>
            </a:r>
            <a:r>
              <a:rPr lang="en-US" altLang="zh-CN" sz="2400" b="1" dirty="0" err="1" smtClean="0">
                <a:solidFill>
                  <a:srgbClr val="FF0000"/>
                </a:solidFill>
                <a:latin typeface="Consolas" pitchFamily="49" charset="0"/>
                <a:ea typeface="楷体" pitchFamily="49" charset="-122"/>
                <a:cs typeface="Consolas" pitchFamily="49" charset="0"/>
              </a:rPr>
              <a:t>int</a:t>
            </a:r>
            <a:r>
              <a:rPr lang="zh-CN" altLang="en-US" sz="2400" b="1" dirty="0" smtClean="0">
                <a:solidFill>
                  <a:srgbClr val="0000FF"/>
                </a:solidFill>
                <a:latin typeface="Consolas" pitchFamily="49" charset="0"/>
                <a:ea typeface="楷体" pitchFamily="49" charset="-122"/>
                <a:cs typeface="Consolas" pitchFamily="49" charset="0"/>
              </a:rPr>
              <a:t>数据类型：</a:t>
            </a:r>
            <a:endParaRPr lang="zh-CN" altLang="en-US" sz="2400" b="1" dirty="0">
              <a:solidFill>
                <a:srgbClr val="0000FF"/>
              </a:solidFill>
              <a:latin typeface="Consolas" pitchFamily="49" charset="0"/>
              <a:ea typeface="楷体" pitchFamily="49" charset="-122"/>
              <a:cs typeface="Consolas" pitchFamily="49" charset="0"/>
            </a:endParaRPr>
          </a:p>
        </p:txBody>
      </p:sp>
      <p:sp>
        <p:nvSpPr>
          <p:cNvPr id="14" name="下箭头 13"/>
          <p:cNvSpPr/>
          <p:nvPr/>
        </p:nvSpPr>
        <p:spPr>
          <a:xfrm>
            <a:off x="3786182" y="4214818"/>
            <a:ext cx="214314"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sz="2000"/>
          </a:p>
        </p:txBody>
      </p:sp>
      <p:sp>
        <p:nvSpPr>
          <p:cNvPr id="16" name="TextBox 15"/>
          <p:cNvSpPr txBox="1"/>
          <p:nvPr/>
        </p:nvSpPr>
        <p:spPr>
          <a:xfrm>
            <a:off x="857224" y="4929198"/>
            <a:ext cx="7963248" cy="99001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en-US" sz="2800" b="1" dirty="0" smtClean="0">
                <a:solidFill>
                  <a:schemeClr val="tx1"/>
                </a:solidFill>
                <a:ea typeface="楷体" pitchFamily="49" charset="-122"/>
                <a:cs typeface="Times New Roman" pitchFamily="18" charset="0"/>
              </a:rPr>
              <a:t>高级语言中的数据类型和数据结构的关系：</a:t>
            </a:r>
            <a:endParaRPr lang="en-US" altLang="zh-CN" sz="2800" b="1" dirty="0" smtClean="0">
              <a:solidFill>
                <a:schemeClr val="tx1"/>
              </a:solidFill>
              <a:ea typeface="楷体" pitchFamily="49" charset="-122"/>
              <a:cs typeface="Times New Roman" pitchFamily="18" charset="0"/>
            </a:endParaRPr>
          </a:p>
          <a:p>
            <a:pPr algn="l">
              <a:lnSpc>
                <a:spcPts val="3000"/>
              </a:lnSpc>
              <a:spcBef>
                <a:spcPts val="1000"/>
              </a:spcBef>
            </a:pPr>
            <a:r>
              <a:rPr lang="zh-CN" altLang="en-US" sz="2800" b="1" dirty="0" smtClean="0">
                <a:solidFill>
                  <a:srgbClr val="FF0000"/>
                </a:solidFill>
                <a:latin typeface="方正启体简体" pitchFamily="65" charset="-122"/>
                <a:ea typeface="方正启体简体" pitchFamily="65" charset="-122"/>
                <a:cs typeface="Times New Roman" pitchFamily="18" charset="0"/>
              </a:rPr>
              <a:t>数据类型某种程度就是已经实现了的数据结构</a:t>
            </a:r>
            <a:r>
              <a:rPr lang="zh-CN" altLang="en-US" sz="2800" dirty="0" smtClean="0">
                <a:solidFill>
                  <a:srgbClr val="0000FF"/>
                </a:solidFill>
                <a:ea typeface="楷体" pitchFamily="49" charset="-122"/>
                <a:cs typeface="Times New Roman" pitchFamily="18" charset="0"/>
              </a:rPr>
              <a:t>。</a:t>
            </a:r>
            <a:endParaRPr lang="zh-CN" altLang="en-US" sz="2800" dirty="0"/>
          </a:p>
        </p:txBody>
      </p:sp>
    </p:spTree>
    <p:extLst>
      <p:ext uri="{BB962C8B-B14F-4D97-AF65-F5344CB8AC3E}">
        <p14:creationId xmlns:p14="http://schemas.microsoft.com/office/powerpoint/2010/main" val="262344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二、抽象数据类型</a:t>
            </a:r>
            <a:r>
              <a:rPr lang="en-US" altLang="zh-CN" dirty="0" smtClean="0">
                <a:solidFill>
                  <a:schemeClr val="tx1"/>
                </a:solidFill>
                <a:effectLst/>
                <a:latin typeface="+mj-ea"/>
              </a:rPr>
              <a:t>(ADT)</a:t>
            </a:r>
            <a:endParaRPr lang="zh-CN" altLang="en-US" dirty="0">
              <a:solidFill>
                <a:schemeClr val="tx1"/>
              </a:solidFill>
              <a:effectLst/>
              <a:latin typeface="+mj-ea"/>
            </a:endParaRPr>
          </a:p>
        </p:txBody>
      </p:sp>
      <p:sp>
        <p:nvSpPr>
          <p:cNvPr id="4" name="Rectangle 3"/>
          <p:cNvSpPr>
            <a:spLocks noGrp="1" noChangeArrowheads="1"/>
          </p:cNvSpPr>
          <p:nvPr>
            <p:ph sz="quarter" idx="4294967295"/>
          </p:nvPr>
        </p:nvSpPr>
        <p:spPr>
          <a:xfrm>
            <a:off x="525463" y="1240072"/>
            <a:ext cx="8186737" cy="5429288"/>
          </a:xfrm>
          <a:prstGeom prst="rect">
            <a:avLst/>
          </a:prstGeom>
        </p:spPr>
        <p:txBody>
          <a:bodyPr>
            <a:normAutofit/>
          </a:bodyPr>
          <a:lstStyle/>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ADT</a:t>
            </a:r>
            <a:r>
              <a:rPr lang="zh-CN" altLang="en-US" sz="3200" dirty="0" smtClean="0">
                <a:latin typeface="黑体" panose="02010609060101010101" pitchFamily="49" charset="-122"/>
                <a:ea typeface="黑体" panose="02010609060101010101" pitchFamily="49" charset="-122"/>
              </a:rPr>
              <a:t>是</a:t>
            </a:r>
            <a:r>
              <a:rPr lang="zh-CN" altLang="en-US" sz="3200" dirty="0">
                <a:latin typeface="黑体" panose="02010609060101010101" pitchFamily="49" charset="-122"/>
                <a:ea typeface="黑体" panose="02010609060101010101" pitchFamily="49" charset="-122"/>
              </a:rPr>
              <a:t>从求解问题的数学模型中抽象出来的数据</a:t>
            </a:r>
            <a:r>
              <a:rPr lang="zh-CN" altLang="en-US" sz="3200" b="1" dirty="0">
                <a:solidFill>
                  <a:srgbClr val="FF0000"/>
                </a:solidFill>
                <a:latin typeface="黑体" panose="02010609060101010101" pitchFamily="49" charset="-122"/>
                <a:ea typeface="黑体" panose="02010609060101010101" pitchFamily="49" charset="-122"/>
              </a:rPr>
              <a:t>逻辑结构</a:t>
            </a:r>
            <a:r>
              <a:rPr lang="zh-CN" altLang="en-US" sz="3200" dirty="0" smtClean="0">
                <a:latin typeface="黑体" panose="02010609060101010101" pitchFamily="49" charset="-122"/>
                <a:ea typeface="黑体" panose="02010609060101010101" pitchFamily="49" charset="-122"/>
              </a:rPr>
              <a:t>和</a:t>
            </a:r>
            <a:r>
              <a:rPr lang="zh-CN" altLang="en-US" sz="3200" b="1" dirty="0">
                <a:solidFill>
                  <a:srgbClr val="FF0000"/>
                </a:solidFill>
                <a:latin typeface="黑体" panose="02010609060101010101" pitchFamily="49" charset="-122"/>
                <a:ea typeface="黑体" panose="02010609060101010101" pitchFamily="49" charset="-122"/>
              </a:rPr>
              <a:t>抽象</a:t>
            </a:r>
            <a:r>
              <a:rPr lang="zh-CN" altLang="en-US" sz="3200" b="1" dirty="0" smtClean="0">
                <a:solidFill>
                  <a:srgbClr val="FF0000"/>
                </a:solidFill>
                <a:latin typeface="黑体" panose="02010609060101010101" pitchFamily="49" charset="-122"/>
                <a:ea typeface="黑体" panose="02010609060101010101" pitchFamily="49" charset="-122"/>
              </a:rPr>
              <a:t>运算</a:t>
            </a:r>
            <a:r>
              <a:rPr lang="zh-CN" altLang="en-US" sz="3200" dirty="0" smtClean="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而不</a:t>
            </a:r>
            <a:r>
              <a:rPr lang="zh-CN" altLang="en-US" sz="3200" dirty="0" smtClean="0">
                <a:latin typeface="黑体" panose="02010609060101010101" pitchFamily="49" charset="-122"/>
                <a:ea typeface="黑体" panose="02010609060101010101" pitchFamily="49" charset="-122"/>
              </a:rPr>
              <a:t>考虑</a:t>
            </a:r>
            <a:r>
              <a:rPr lang="zh-CN" altLang="en-US" sz="3200" b="1" dirty="0" smtClean="0">
                <a:solidFill>
                  <a:srgbClr val="FF0000"/>
                </a:solidFill>
                <a:latin typeface="黑体" panose="02010609060101010101" pitchFamily="49" charset="-122"/>
                <a:ea typeface="黑体" panose="02010609060101010101" pitchFamily="49" charset="-122"/>
              </a:rPr>
              <a:t>具体实现</a:t>
            </a:r>
            <a:r>
              <a:rPr lang="zh-CN" altLang="en-US" sz="3200" dirty="0" smtClean="0">
                <a:latin typeface="黑体" panose="02010609060101010101" pitchFamily="49" charset="-122"/>
                <a:ea typeface="黑体" panose="02010609060101010101" pitchFamily="49" charset="-122"/>
              </a:rPr>
              <a:t>（如何存储</a:t>
            </a:r>
            <a:r>
              <a:rPr lang="zh-CN" altLang="en-US" sz="3200" dirty="0">
                <a:latin typeface="黑体" panose="02010609060101010101" pitchFamily="49" charset="-122"/>
                <a:ea typeface="黑体" panose="02010609060101010101" pitchFamily="49" charset="-122"/>
              </a:rPr>
              <a:t>、如何</a:t>
            </a:r>
            <a:r>
              <a:rPr lang="zh-CN" altLang="en-US" sz="3200" dirty="0" smtClean="0">
                <a:latin typeface="黑体" panose="02010609060101010101" pitchFamily="49" charset="-122"/>
                <a:ea typeface="黑体" panose="02010609060101010101" pitchFamily="49" charset="-122"/>
              </a:rPr>
              <a:t>运算）；</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主要描述数据结构的</a:t>
            </a:r>
            <a:r>
              <a:rPr lang="zh-CN" altLang="en-US" sz="3200" b="1" dirty="0" smtClean="0">
                <a:solidFill>
                  <a:srgbClr val="FF0000"/>
                </a:solidFill>
                <a:latin typeface="黑体" panose="02010609060101010101" pitchFamily="49" charset="-122"/>
                <a:ea typeface="黑体" panose="02010609060101010101" pitchFamily="49" charset="-122"/>
              </a:rPr>
              <a:t>外特性</a:t>
            </a:r>
            <a:r>
              <a:rPr lang="zh-CN" altLang="en-US" sz="3200" dirty="0" smtClean="0">
                <a:latin typeface="黑体" panose="02010609060101010101" pitchFamily="49" charset="-122"/>
                <a:ea typeface="黑体" panose="02010609060101010101" pitchFamily="49" charset="-122"/>
              </a:rPr>
              <a:t>，以描述数据结构的</a:t>
            </a:r>
            <a:r>
              <a:rPr lang="zh-CN" altLang="en-US" sz="3200" b="1" dirty="0" smtClean="0">
                <a:solidFill>
                  <a:srgbClr val="FF0000"/>
                </a:solidFill>
                <a:latin typeface="黑体" panose="02010609060101010101" pitchFamily="49" charset="-122"/>
                <a:ea typeface="黑体" panose="02010609060101010101" pitchFamily="49" charset="-122"/>
              </a:rPr>
              <a:t>功能和接口</a:t>
            </a:r>
            <a:r>
              <a:rPr lang="zh-CN" altLang="en-US" sz="3200" dirty="0" smtClean="0">
                <a:latin typeface="黑体" panose="02010609060101010101" pitchFamily="49" charset="-122"/>
                <a:ea typeface="黑体" panose="02010609060101010101" pitchFamily="49" charset="-122"/>
              </a:rPr>
              <a:t>，是</a:t>
            </a:r>
            <a:r>
              <a:rPr lang="zh-CN" altLang="en-US" sz="3200" b="1" dirty="0" smtClean="0">
                <a:solidFill>
                  <a:srgbClr val="FF0000"/>
                </a:solidFill>
                <a:latin typeface="黑体" panose="02010609060101010101" pitchFamily="49" charset="-122"/>
                <a:ea typeface="黑体" panose="02010609060101010101" pitchFamily="49" charset="-122"/>
              </a:rPr>
              <a:t>数学模型到数据结构的过渡阶段</a:t>
            </a:r>
            <a:r>
              <a:rPr lang="zh-CN" altLang="en-US" sz="3200" dirty="0" smtClean="0">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具有统一（抽象）、封装性</a:t>
            </a:r>
            <a:r>
              <a:rPr lang="zh-CN" altLang="en-US" sz="3200" dirty="0">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29253" name="Group 69"/>
          <p:cNvGraphicFramePr>
            <a:graphicFrameLocks noGrp="1"/>
          </p:cNvGraphicFramePr>
          <p:nvPr>
            <p:ph type="tbl" idx="1"/>
            <p:extLst>
              <p:ext uri="{D42A27DB-BD31-4B8C-83A1-F6EECF244321}">
                <p14:modId xmlns:p14="http://schemas.microsoft.com/office/powerpoint/2010/main" val="3457140021"/>
              </p:ext>
            </p:extLst>
          </p:nvPr>
        </p:nvGraphicFramePr>
        <p:xfrm>
          <a:off x="611560" y="1539098"/>
          <a:ext cx="7992888" cy="4567779"/>
        </p:xfrm>
        <a:graphic>
          <a:graphicData uri="http://schemas.openxmlformats.org/drawingml/2006/table">
            <a:tbl>
              <a:tblPr>
                <a:tableStyleId>{8799B23B-EC83-4686-B30A-512413B5E67A}</a:tableStyleId>
              </a:tblPr>
              <a:tblGrid>
                <a:gridCol w="3422123">
                  <a:extLst>
                    <a:ext uri="{9D8B030D-6E8A-4147-A177-3AD203B41FA5}">
                      <a16:colId xmlns:a16="http://schemas.microsoft.com/office/drawing/2014/main" xmlns="" val="20000"/>
                    </a:ext>
                  </a:extLst>
                </a:gridCol>
                <a:gridCol w="4570765">
                  <a:extLst>
                    <a:ext uri="{9D8B030D-6E8A-4147-A177-3AD203B41FA5}">
                      <a16:colId xmlns:a16="http://schemas.microsoft.com/office/drawing/2014/main" xmlns="" val="20001"/>
                    </a:ext>
                  </a:extLst>
                </a:gridCol>
              </a:tblGrid>
              <a:tr h="553151">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254000" marR="0" lvl="0" indent="-254000" algn="ctr" defTabSz="677863"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latin typeface="+mj-ea"/>
                          <a:ea typeface="+mj-ea"/>
                        </a:rPr>
                        <a:t>课件题目</a:t>
                      </a:r>
                      <a:endParaRPr kumimoji="1" lang="zh-CN" altLang="en-US" sz="2000" b="1" i="0" u="none" strike="noStrike" cap="none" normalizeH="0" baseline="0" dirty="0">
                        <a:ln>
                          <a:noFill/>
                        </a:ln>
                        <a:solidFill>
                          <a:srgbClr val="000066"/>
                        </a:solidFill>
                        <a:effectLst/>
                        <a:latin typeface="+mj-ea"/>
                        <a:ea typeface="+mj-ea"/>
                      </a:endParaRPr>
                    </a:p>
                  </a:txBody>
                  <a:tcPr marL="0" marR="0" marT="0" marB="0" anchor="ctr" horzOverflow="overflow"/>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254000" marR="0" lvl="0" indent="-254000" algn="ctr" defTabSz="677863" rtl="0" eaLnBrk="1" fontAlgn="base" latinLnBrk="0" hangingPunct="1">
                        <a:lnSpc>
                          <a:spcPct val="100000"/>
                        </a:lnSpc>
                        <a:spcBef>
                          <a:spcPct val="0"/>
                        </a:spcBef>
                        <a:spcAft>
                          <a:spcPct val="0"/>
                        </a:spcAft>
                        <a:buClrTx/>
                        <a:buSzTx/>
                        <a:buFontTx/>
                        <a:buNone/>
                        <a:tabLst/>
                      </a:pPr>
                      <a:r>
                        <a:rPr kumimoji="1" lang="zh-CN" altLang="en-US" sz="2000" u="none" strike="noStrike" cap="none" normalizeH="0" baseline="0" dirty="0">
                          <a:ln>
                            <a:noFill/>
                          </a:ln>
                          <a:effectLst/>
                          <a:latin typeface="+mj-ea"/>
                          <a:ea typeface="+mj-ea"/>
                        </a:rPr>
                        <a:t>课件内容</a:t>
                      </a:r>
                      <a:endParaRPr kumimoji="1" lang="zh-CN" altLang="en-US" sz="2000" b="1" i="0" u="none" strike="noStrike" cap="none" normalizeH="0" baseline="0" dirty="0">
                        <a:ln>
                          <a:noFill/>
                        </a:ln>
                        <a:solidFill>
                          <a:srgbClr val="000066"/>
                        </a:solidFill>
                        <a:effectLst/>
                        <a:latin typeface="+mj-ea"/>
                        <a:ea typeface="+mj-ea"/>
                      </a:endParaRPr>
                    </a:p>
                  </a:txBody>
                  <a:tcPr marL="0" marR="0" marT="0" marB="0" anchor="ctr" horzOverflow="overflow"/>
                </a:tc>
                <a:extLst>
                  <a:ext uri="{0D108BD9-81ED-4DB2-BD59-A6C34878D82A}">
                    <a16:rowId xmlns:a16="http://schemas.microsoft.com/office/drawing/2014/main" xmlns="" val="10000"/>
                  </a:ext>
                </a:extLst>
              </a:tr>
              <a:tr h="76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第</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7</a:t>
                      </a: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章</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 </a:t>
                      </a:r>
                      <a:r>
                        <a:rPr kumimoji="0" lang="zh-CN" altLang="en-US" sz="2000" b="0" kern="1200" dirty="0" smtClean="0">
                          <a:solidFill>
                            <a:schemeClr val="tx1"/>
                          </a:solidFill>
                          <a:effectLst/>
                          <a:latin typeface="黑体" panose="02010609060101010101" pitchFamily="49" charset="-122"/>
                          <a:ea typeface="黑体" panose="02010609060101010101" pitchFamily="49" charset="-122"/>
                          <a:cs typeface="+mn-cs"/>
                        </a:rPr>
                        <a:t>树和二叉树</a:t>
                      </a:r>
                      <a:endParaRPr kumimoji="0" lang="zh-CN" altLang="zh-CN" sz="2000" b="0" kern="1200" dirty="0">
                        <a:solidFill>
                          <a:schemeClr val="tx1"/>
                        </a:solidFill>
                        <a:effectLst/>
                        <a:latin typeface="黑体" panose="02010609060101010101" pitchFamily="49" charset="-122"/>
                        <a:ea typeface="黑体" panose="02010609060101010101" pitchFamily="49" charset="-122"/>
                        <a:cs typeface="+mn-cs"/>
                      </a:endParaRPr>
                    </a:p>
                  </a:txBody>
                  <a:tcPr marL="36195" marR="0" marT="0" marB="0" anchor="ctr"/>
                </a:tc>
                <a:tc>
                  <a:txBody>
                    <a:bodyPr/>
                    <a:lstStyle/>
                    <a:p>
                      <a:pPr marL="0" marR="0" lvl="0" indent="0" algn="just" defTabSz="677863" rtl="0" eaLnBrk="1" fontAlgn="base" latinLnBrk="0" hangingPunct="1">
                        <a:lnSpc>
                          <a:spcPct val="100000"/>
                        </a:lnSpc>
                        <a:spcBef>
                          <a:spcPct val="0"/>
                        </a:spcBef>
                        <a:spcAft>
                          <a:spcPct val="0"/>
                        </a:spcAft>
                        <a:buClrTx/>
                        <a:buSzTx/>
                        <a:buFontTx/>
                        <a:buNone/>
                        <a:tabLst/>
                        <a:defRPr/>
                      </a:pPr>
                      <a:r>
                        <a:rPr kumimoji="1" lang="zh-CN" altLang="en-US" sz="1800" b="1" kern="1200" dirty="0" smtClean="0">
                          <a:solidFill>
                            <a:srgbClr val="000066"/>
                          </a:solidFill>
                          <a:latin typeface="Arial" panose="020B0604020202020204" pitchFamily="34" charset="0"/>
                          <a:ea typeface="宋体" panose="02010600030101010101" pitchFamily="2" charset="-122"/>
                          <a:cs typeface="+mn-cs"/>
                        </a:rPr>
                        <a:t>二叉树的定义、性质和存储结构；二叉树的遍历及遍历算法的各种描述形式；掌握二叉树结点实现；进一步了解二叉搜索树、堆与优先队列、哈夫曼树等多种应用</a:t>
                      </a:r>
                      <a:endParaRPr kumimoji="1" lang="zh-CN" altLang="en-US" sz="1800" b="0" i="0" u="none" strike="noStrike" cap="none" normalizeH="0" baseline="0" dirty="0">
                        <a:ln>
                          <a:noFill/>
                        </a:ln>
                        <a:solidFill>
                          <a:srgbClr val="FF0000"/>
                        </a:solidFill>
                        <a:effectLst/>
                        <a:latin typeface="黑体" panose="02010609060101010101" pitchFamily="49" charset="-122"/>
                        <a:ea typeface="黑体" panose="02010609060101010101" pitchFamily="49" charset="-122"/>
                      </a:endParaRPr>
                    </a:p>
                  </a:txBody>
                  <a:tcPr marL="0" marR="0" marT="0" marB="0" anchor="ctr" horzOverflow="overflow"/>
                </a:tc>
              </a:tr>
              <a:tr h="7674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en-US" sz="2000" b="0" kern="1200" dirty="0" smtClean="0">
                          <a:solidFill>
                            <a:schemeClr val="tx1"/>
                          </a:solidFill>
                          <a:effectLst/>
                          <a:latin typeface="黑体" panose="02010609060101010101" pitchFamily="49" charset="-122"/>
                          <a:ea typeface="黑体" panose="02010609060101010101" pitchFamily="49" charset="-122"/>
                          <a:cs typeface="+mn-cs"/>
                        </a:rPr>
                        <a:t>第</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8</a:t>
                      </a:r>
                      <a:r>
                        <a:rPr kumimoji="0" lang="zh-CN" altLang="en-US" sz="2000" b="0" kern="1200" dirty="0" smtClean="0">
                          <a:solidFill>
                            <a:schemeClr val="tx1"/>
                          </a:solidFill>
                          <a:effectLst/>
                          <a:latin typeface="黑体" panose="02010609060101010101" pitchFamily="49" charset="-122"/>
                          <a:ea typeface="黑体" panose="02010609060101010101" pitchFamily="49" charset="-122"/>
                          <a:cs typeface="+mn-cs"/>
                        </a:rPr>
                        <a:t>章 图</a:t>
                      </a:r>
                      <a:endParaRPr kumimoji="0" lang="zh-CN" altLang="zh-CN" sz="2000" b="0" kern="1200" dirty="0">
                        <a:solidFill>
                          <a:schemeClr val="tx1"/>
                        </a:solidFill>
                        <a:effectLst/>
                        <a:latin typeface="黑体" panose="02010609060101010101" pitchFamily="49" charset="-122"/>
                        <a:ea typeface="黑体" panose="02010609060101010101" pitchFamily="49" charset="-122"/>
                        <a:cs typeface="+mn-cs"/>
                      </a:endParaRPr>
                    </a:p>
                  </a:txBody>
                  <a:tcPr marL="36195" marR="0" marT="0" marB="0" anchor="ctr"/>
                </a:tc>
                <a:tc>
                  <a:txBody>
                    <a:bodyPr/>
                    <a:lstStyle/>
                    <a:p>
                      <a:pPr marL="0" marR="0" lvl="0" indent="0" algn="just" defTabSz="677863" rtl="0" eaLnBrk="1" fontAlgn="base" latinLnBrk="0" hangingPunct="1">
                        <a:lnSpc>
                          <a:spcPct val="100000"/>
                        </a:lnSpc>
                        <a:spcBef>
                          <a:spcPct val="0"/>
                        </a:spcBef>
                        <a:spcAft>
                          <a:spcPct val="0"/>
                        </a:spcAft>
                        <a:buClrTx/>
                        <a:buSzTx/>
                        <a:buFontTx/>
                        <a:buNone/>
                        <a:tabLst/>
                        <a:defRPr/>
                      </a:pPr>
                      <a:r>
                        <a:rPr kumimoji="1" lang="zh-CN" altLang="en-US" sz="1600" b="1" kern="1200" dirty="0" smtClean="0">
                          <a:solidFill>
                            <a:srgbClr val="000066"/>
                          </a:solidFill>
                          <a:latin typeface="Arial" panose="020B0604020202020204" pitchFamily="34" charset="0"/>
                          <a:ea typeface="宋体" panose="02010600030101010101" pitchFamily="2" charset="-122"/>
                          <a:cs typeface="+mn-cs"/>
                        </a:rPr>
                        <a:t>掌握图的定义和术语，熟悉图的各种存储结构；熟练掌握图的两种遍历策略；理解图的各种应用算法。</a:t>
                      </a:r>
                      <a:endParaRPr kumimoji="1" lang="zh-CN" altLang="en-US" sz="1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endParaRPr>
                    </a:p>
                  </a:txBody>
                  <a:tcPr marL="0" marR="0" marT="0" marB="0" anchor="ctr" horzOverflow="overflow"/>
                </a:tc>
              </a:tr>
              <a:tr h="8293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第</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9</a:t>
                      </a: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章</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 </a:t>
                      </a:r>
                      <a:r>
                        <a:rPr kumimoji="0" lang="zh-CN" altLang="en-US" sz="2000" b="0" kern="1200" dirty="0" smtClean="0">
                          <a:solidFill>
                            <a:schemeClr val="tx1"/>
                          </a:solidFill>
                          <a:effectLst/>
                          <a:latin typeface="黑体" panose="02010609060101010101" pitchFamily="49" charset="-122"/>
                          <a:ea typeface="黑体" panose="02010609060101010101" pitchFamily="49" charset="-122"/>
                          <a:cs typeface="+mn-cs"/>
                        </a:rPr>
                        <a:t>内排序算法</a:t>
                      </a:r>
                      <a:endParaRPr kumimoji="0" lang="zh-CN" altLang="zh-CN" sz="2000" b="0" kern="1200" dirty="0">
                        <a:solidFill>
                          <a:schemeClr val="tx1"/>
                        </a:solidFill>
                        <a:effectLst/>
                        <a:latin typeface="黑体" panose="02010609060101010101" pitchFamily="49" charset="-122"/>
                        <a:ea typeface="黑体" panose="02010609060101010101" pitchFamily="49" charset="-122"/>
                        <a:cs typeface="+mn-cs"/>
                      </a:endParaRPr>
                    </a:p>
                  </a:txBody>
                  <a:tcPr marL="36195" marR="0" marT="0" marB="0" anchor="ctr"/>
                </a:tc>
                <a:tc>
                  <a:txBody>
                    <a:bodyPr/>
                    <a:lstStyle>
                      <a:lvl1pPr marL="254000" indent="-2540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609600"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1017588" indent="-2032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marL="16002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marL="2057400" indent="-2286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marL="25146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marL="29718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marL="34290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marL="3886200" indent="-228600"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0" algn="just" defTabSz="677863" rtl="0" eaLnBrk="1" fontAlgn="base" latinLnBrk="0" hangingPunct="1">
                        <a:lnSpc>
                          <a:spcPct val="100000"/>
                        </a:lnSpc>
                        <a:spcBef>
                          <a:spcPct val="0"/>
                        </a:spcBef>
                        <a:spcAft>
                          <a:spcPct val="0"/>
                        </a:spcAft>
                        <a:buClrTx/>
                        <a:buSzTx/>
                        <a:buFontTx/>
                        <a:buNone/>
                        <a:tabLst/>
                        <a:defRPr/>
                      </a:pPr>
                      <a:r>
                        <a:rPr kumimoji="1" lang="zh-CN" altLang="en-US" sz="1600" b="1" kern="1200" dirty="0" smtClean="0">
                          <a:solidFill>
                            <a:srgbClr val="000066"/>
                          </a:solidFill>
                          <a:latin typeface="Arial" panose="020B0604020202020204" pitchFamily="34" charset="0"/>
                          <a:ea typeface="宋体" panose="02010600030101010101" pitchFamily="2" charset="-122"/>
                          <a:cs typeface="+mn-cs"/>
                        </a:rPr>
                        <a:t>掌握排序的基本概念； 熟练掌握常见排序方法的基本思想；了解不同的排序方法的时间复杂度和空间复杂度分析方法。</a:t>
                      </a:r>
                      <a:endParaRPr kumimoji="1" lang="zh-CN" altLang="en-US" sz="1600" b="0" i="0" u="none" strike="noStrike" cap="none" normalizeH="0" baseline="0" dirty="0">
                        <a:ln>
                          <a:noFill/>
                        </a:ln>
                        <a:solidFill>
                          <a:srgbClr val="C00000"/>
                        </a:solidFill>
                        <a:effectLst/>
                        <a:latin typeface="黑体" panose="02010609060101010101" pitchFamily="49" charset="-122"/>
                        <a:ea typeface="黑体" panose="02010609060101010101" pitchFamily="49" charset="-122"/>
                      </a:endParaRPr>
                    </a:p>
                  </a:txBody>
                  <a:tcPr marL="0" marR="0" marT="0" marB="0" anchor="ctr" horzOverflow="overflow"/>
                </a:tc>
                <a:extLst>
                  <a:ext uri="{0D108BD9-81ED-4DB2-BD59-A6C34878D82A}">
                    <a16:rowId xmlns:a16="http://schemas.microsoft.com/office/drawing/2014/main" xmlns="" val="10001"/>
                  </a:ext>
                </a:extLst>
              </a:tr>
              <a:tr h="1320555">
                <a:tc>
                  <a:txBody>
                    <a:bodyPr/>
                    <a:lstStyle/>
                    <a:p>
                      <a:pPr marL="0" algn="l">
                        <a:lnSpc>
                          <a:spcPct val="100000"/>
                        </a:lnSpc>
                        <a:spcAft>
                          <a:spcPts val="0"/>
                        </a:spcAft>
                      </a:pP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第</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10</a:t>
                      </a:r>
                      <a:r>
                        <a:rPr kumimoji="0" lang="zh-CN" altLang="zh-CN" sz="2000" b="0" kern="1200" dirty="0" smtClean="0">
                          <a:solidFill>
                            <a:schemeClr val="tx1"/>
                          </a:solidFill>
                          <a:effectLst/>
                          <a:latin typeface="黑体" panose="02010609060101010101" pitchFamily="49" charset="-122"/>
                          <a:ea typeface="黑体" panose="02010609060101010101" pitchFamily="49" charset="-122"/>
                          <a:cs typeface="+mn-cs"/>
                        </a:rPr>
                        <a:t>章</a:t>
                      </a:r>
                      <a:r>
                        <a:rPr kumimoji="0" lang="en-US" altLang="zh-CN" sz="2000" b="0" kern="1200" dirty="0" smtClean="0">
                          <a:solidFill>
                            <a:schemeClr val="tx1"/>
                          </a:solidFill>
                          <a:effectLst/>
                          <a:latin typeface="黑体" panose="02010609060101010101" pitchFamily="49" charset="-122"/>
                          <a:ea typeface="黑体" panose="02010609060101010101" pitchFamily="49" charset="-122"/>
                          <a:cs typeface="+mn-cs"/>
                        </a:rPr>
                        <a:t> </a:t>
                      </a:r>
                      <a:r>
                        <a:rPr kumimoji="0" lang="zh-CN" altLang="en-US" sz="2000" b="0" kern="1200" dirty="0" smtClean="0">
                          <a:solidFill>
                            <a:schemeClr val="tx1"/>
                          </a:solidFill>
                          <a:effectLst/>
                          <a:latin typeface="黑体" panose="02010609060101010101" pitchFamily="49" charset="-122"/>
                          <a:ea typeface="黑体" panose="02010609060101010101" pitchFamily="49" charset="-122"/>
                          <a:cs typeface="+mn-cs"/>
                        </a:rPr>
                        <a:t>查找算法</a:t>
                      </a:r>
                      <a:endParaRPr lang="zh-CN" sz="2000" b="0" kern="100" dirty="0">
                        <a:effectLst/>
                        <a:latin typeface="黑体" panose="02010609060101010101" pitchFamily="49" charset="-122"/>
                        <a:ea typeface="黑体" panose="02010609060101010101" pitchFamily="49" charset="-122"/>
                      </a:endParaRPr>
                    </a:p>
                  </a:txBody>
                  <a:tcPr marL="36195" marR="0" marT="0" marB="0" anchor="ctr"/>
                </a:tc>
                <a:tc>
                  <a:txBody>
                    <a:bodyPr/>
                    <a:lstStyle>
                      <a:lvl1pPr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1pPr>
                      <a:lvl2pPr marL="406400"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2pPr>
                      <a:lvl3pPr marL="814388"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3pPr>
                      <a:lvl4pPr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4pPr>
                      <a:lvl5pPr defTabSz="677863" eaLnBrk="0" hangingPunct="0">
                        <a:spcBef>
                          <a:spcPct val="50000"/>
                        </a:spcBef>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5pPr>
                      <a:lvl6pPr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6pPr>
                      <a:lvl7pPr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7pPr>
                      <a:lvl8pPr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8pPr>
                      <a:lvl9pPr defTabSz="677863" eaLnBrk="0" fontAlgn="base" hangingPunct="0">
                        <a:spcBef>
                          <a:spcPct val="50000"/>
                        </a:spcBef>
                        <a:spcAft>
                          <a:spcPct val="0"/>
                        </a:spcAft>
                        <a:buSzPct val="75000"/>
                        <a:buFont typeface="Wingdings" panose="05000000000000000000" pitchFamily="2" charset="2"/>
                        <a:defRPr kumimoji="1" b="1">
                          <a:solidFill>
                            <a:srgbClr val="000066"/>
                          </a:solidFill>
                          <a:latin typeface="Arial" panose="020B0604020202020204" pitchFamily="34" charset="0"/>
                          <a:ea typeface="宋体" panose="02010600030101010101" pitchFamily="2" charset="-122"/>
                        </a:defRPr>
                      </a:lvl9pPr>
                    </a:lstStyle>
                    <a:p>
                      <a:pPr marL="0" marR="0" lvl="0" indent="0" algn="just" defTabSz="677863" rtl="0" eaLnBrk="1" fontAlgn="base" latinLnBrk="0" hangingPunct="1">
                        <a:lnSpc>
                          <a:spcPct val="100000"/>
                        </a:lnSpc>
                        <a:spcBef>
                          <a:spcPct val="0"/>
                        </a:spcBef>
                        <a:spcAft>
                          <a:spcPct val="0"/>
                        </a:spcAft>
                        <a:buClrTx/>
                        <a:buSzTx/>
                        <a:buFontTx/>
                        <a:buNone/>
                        <a:tabLst/>
                        <a:defRPr/>
                      </a:pPr>
                      <a:r>
                        <a:rPr kumimoji="1" lang="zh-CN" altLang="en-US" sz="1600" b="1" i="0" u="none" strike="noStrike" kern="1200" cap="none" spc="0" normalizeH="0" baseline="0" noProof="0" dirty="0" smtClean="0">
                          <a:ln>
                            <a:noFill/>
                          </a:ln>
                          <a:solidFill>
                            <a:srgbClr val="000066"/>
                          </a:solidFill>
                          <a:effectLst/>
                          <a:uLnTx/>
                          <a:uFillTx/>
                          <a:latin typeface="Arial" panose="020B0604020202020204" pitchFamily="34" charset="0"/>
                          <a:ea typeface="宋体" panose="02010600030101010101" pitchFamily="2" charset="-122"/>
                          <a:cs typeface="+mn-cs"/>
                        </a:rPr>
                        <a:t>理解查找的概念；掌握静态查找表的方法；熟悉并能运用散列技术解决实际问题；熟悉线性索引以及树形索引</a:t>
                      </a:r>
                      <a:endParaRPr kumimoji="1" lang="zh-CN" altLang="zh-CN" sz="1800" b="0" kern="1200" dirty="0">
                        <a:solidFill>
                          <a:srgbClr val="000066"/>
                        </a:solidFill>
                        <a:effectLst/>
                        <a:latin typeface="黑体" panose="02010609060101010101" pitchFamily="49" charset="-122"/>
                        <a:ea typeface="黑体" panose="02010609060101010101" pitchFamily="49" charset="-122"/>
                        <a:cs typeface="+mn-cs"/>
                      </a:endParaRPr>
                    </a:p>
                  </a:txBody>
                  <a:tcPr marL="0" marR="0" marT="0" marB="0" anchor="ctr" horzOverflow="overflow"/>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3634124369"/>
      </p:ext>
    </p:extLst>
  </p:cSld>
  <p:clrMapOvr>
    <a:masterClrMapping/>
  </p:clrMapOvr>
  <p:transition spd="med">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2"/>
          <p:cNvSpPr txBox="1">
            <a:spLocks noChangeArrowheads="1"/>
          </p:cNvSpPr>
          <p:nvPr/>
        </p:nvSpPr>
        <p:spPr bwMode="auto">
          <a:xfrm>
            <a:off x="754065" y="2060576"/>
            <a:ext cx="7246959" cy="2876136"/>
          </a:xfrm>
          <a:prstGeom prst="rect">
            <a:avLst/>
          </a:prstGeom>
          <a:solidFill>
            <a:schemeClr val="bg1">
              <a:lumMod val="95000"/>
            </a:schemeClr>
          </a:solidFill>
          <a:ln>
            <a:headEnd/>
            <a:tailEnd/>
          </a:ln>
        </p:spPr>
        <p:style>
          <a:lnRef idx="1">
            <a:schemeClr val="accent1"/>
          </a:lnRef>
          <a:fillRef idx="2">
            <a:schemeClr val="accent1"/>
          </a:fillRef>
          <a:effectRef idx="1">
            <a:schemeClr val="accent1"/>
          </a:effectRef>
          <a:fontRef idx="minor">
            <a:schemeClr val="dk1"/>
          </a:fontRef>
        </p:style>
        <p:txBody>
          <a:bodyPr wrap="square" lIns="144000" tIns="144000" rIns="144000" bIns="144000">
            <a:spAutoFit/>
          </a:bodyPr>
          <a:lstStyle/>
          <a:p>
            <a:pPr algn="just">
              <a:lnSpc>
                <a:spcPct val="100000"/>
              </a:lnSpc>
            </a:pPr>
            <a:r>
              <a:rPr lang="en-US" altLang="zh-CN" sz="2400" b="1" dirty="0" err="1">
                <a:solidFill>
                  <a:srgbClr val="0000FF"/>
                </a:solidFill>
                <a:latin typeface="Consolas" pitchFamily="49" charset="0"/>
                <a:ea typeface="仿宋" pitchFamily="49" charset="-122"/>
                <a:cs typeface="Consolas" pitchFamily="49" charset="0"/>
              </a:rPr>
              <a:t>ADT</a:t>
            </a:r>
            <a:r>
              <a:rPr lang="en-US" altLang="zh-CN" sz="2400" b="1" dirty="0">
                <a:solidFill>
                  <a:srgbClr val="3333CC"/>
                </a:solidFill>
                <a:latin typeface="Consolas" pitchFamily="49" charset="0"/>
                <a:ea typeface="仿宋" pitchFamily="49" charset="-122"/>
                <a:cs typeface="Consolas" pitchFamily="49" charset="0"/>
              </a:rPr>
              <a:t> </a:t>
            </a:r>
            <a:r>
              <a:rPr lang="en-US" altLang="zh-CN" sz="2400" b="1" dirty="0">
                <a:solidFill>
                  <a:srgbClr val="FF0000"/>
                </a:solidFill>
                <a:latin typeface="Consolas" pitchFamily="49" charset="0"/>
                <a:ea typeface="仿宋" pitchFamily="49" charset="-122"/>
                <a:cs typeface="Consolas" pitchFamily="49" charset="0"/>
              </a:rPr>
              <a:t>Complex</a:t>
            </a:r>
            <a:r>
              <a:rPr lang="en-US" altLang="zh-CN" sz="2400" b="1" dirty="0">
                <a:solidFill>
                  <a:srgbClr val="3333CC"/>
                </a:solidFill>
                <a:latin typeface="Consolas" pitchFamily="49" charset="0"/>
                <a:ea typeface="仿宋" pitchFamily="49" charset="-122"/>
                <a:cs typeface="Consolas" pitchFamily="49" charset="0"/>
              </a:rPr>
              <a:t> </a:t>
            </a:r>
          </a:p>
          <a:p>
            <a:pPr algn="just">
              <a:lnSpc>
                <a:spcPct val="100000"/>
              </a:lnSpc>
            </a:pPr>
            <a:r>
              <a:rPr lang="en-US" altLang="zh-CN" sz="2400" b="1" dirty="0">
                <a:solidFill>
                  <a:srgbClr val="0000FF"/>
                </a:solidFill>
                <a:latin typeface="Consolas" pitchFamily="49" charset="0"/>
                <a:ea typeface="仿宋" pitchFamily="49" charset="-122"/>
                <a:cs typeface="Consolas" pitchFamily="49" charset="0"/>
              </a:rPr>
              <a:t>{</a:t>
            </a:r>
          </a:p>
          <a:p>
            <a:pPr algn="just">
              <a:lnSpc>
                <a:spcPct val="100000"/>
              </a:lnSpc>
            </a:pPr>
            <a:r>
              <a:rPr lang="zh-CN" altLang="en-US" sz="2400" b="1" dirty="0">
                <a:solidFill>
                  <a:srgbClr val="FF0000"/>
                </a:solidFill>
                <a:latin typeface="Consolas" pitchFamily="49" charset="0"/>
                <a:ea typeface="仿宋" pitchFamily="49" charset="-122"/>
                <a:cs typeface="Consolas" pitchFamily="49" charset="0"/>
              </a:rPr>
              <a:t>数据对象：</a:t>
            </a:r>
          </a:p>
          <a:p>
            <a:pPr algn="just">
              <a:lnSpc>
                <a:spcPct val="100000"/>
              </a:lnSpc>
            </a:pPr>
            <a:r>
              <a:rPr lang="zh-CN" altLang="en-US" sz="2400" b="1" dirty="0">
                <a:solidFill>
                  <a:srgbClr val="0000FF"/>
                </a:solidFill>
                <a:latin typeface="Consolas" pitchFamily="49" charset="0"/>
                <a:ea typeface="仿宋" pitchFamily="49" charset="-122"/>
                <a:cs typeface="Consolas" pitchFamily="49" charset="0"/>
              </a:rPr>
              <a:t>      </a:t>
            </a:r>
            <a:r>
              <a:rPr lang="en-US" altLang="zh-CN" sz="2400" b="1" i="1" dirty="0">
                <a:solidFill>
                  <a:srgbClr val="0000FF"/>
                </a:solidFill>
                <a:latin typeface="Consolas" pitchFamily="49" charset="0"/>
                <a:ea typeface="仿宋" pitchFamily="49" charset="-122"/>
                <a:cs typeface="Consolas" pitchFamily="49" charset="0"/>
              </a:rPr>
              <a:t>D</a:t>
            </a:r>
            <a:r>
              <a:rPr lang="en-US" altLang="zh-CN" sz="2400" b="1" dirty="0" smtClean="0">
                <a:solidFill>
                  <a:srgbClr val="0000FF"/>
                </a:solidFill>
                <a:latin typeface="Consolas" pitchFamily="49" charset="0"/>
                <a:ea typeface="仿宋" pitchFamily="49" charset="-122"/>
                <a:cs typeface="Consolas" pitchFamily="49" charset="0"/>
              </a:rPr>
              <a:t>={  </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1</a:t>
            </a:r>
            <a:r>
              <a:rPr lang="zh-CN" altLang="en-US" sz="2400" baseline="-25000" dirty="0" smtClean="0">
                <a:solidFill>
                  <a:srgbClr val="0000FF"/>
                </a:solidFill>
                <a:latin typeface="Consolas" pitchFamily="49" charset="0"/>
                <a:ea typeface="仿宋" pitchFamily="49" charset="-122"/>
                <a:cs typeface="Consolas" pitchFamily="49" charset="0"/>
              </a:rPr>
              <a:t>，</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2   </a:t>
            </a:r>
            <a:r>
              <a:rPr lang="en-US" altLang="zh-CN" sz="2400" b="1" dirty="0" smtClean="0">
                <a:solidFill>
                  <a:srgbClr val="0000FF"/>
                </a:solidFill>
                <a:latin typeface="Consolas" pitchFamily="49" charset="0"/>
                <a:ea typeface="仿宋" pitchFamily="49" charset="-122"/>
                <a:cs typeface="Consolas" pitchFamily="49" charset="0"/>
              </a:rPr>
              <a:t>| </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1</a:t>
            </a:r>
            <a:r>
              <a:rPr lang="zh-CN" altLang="en-US" sz="2400" baseline="-25000" dirty="0" smtClean="0">
                <a:solidFill>
                  <a:srgbClr val="0000FF"/>
                </a:solidFill>
                <a:latin typeface="Consolas" pitchFamily="49" charset="0"/>
                <a:ea typeface="仿宋" pitchFamily="49" charset="-122"/>
                <a:cs typeface="Consolas" pitchFamily="49" charset="0"/>
              </a:rPr>
              <a:t>，</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2</a:t>
            </a:r>
            <a:r>
              <a:rPr lang="zh-CN" altLang="en-US" sz="2400" b="1" dirty="0">
                <a:solidFill>
                  <a:srgbClr val="0000FF"/>
                </a:solidFill>
                <a:latin typeface="Consolas" pitchFamily="49" charset="0"/>
                <a:ea typeface="仿宋" pitchFamily="49" charset="-122"/>
                <a:cs typeface="Consolas" pitchFamily="49" charset="0"/>
              </a:rPr>
              <a:t>均为</a:t>
            </a:r>
            <a:r>
              <a:rPr lang="zh-CN" altLang="en-US" sz="2400" b="1" dirty="0" smtClean="0">
                <a:solidFill>
                  <a:srgbClr val="0000FF"/>
                </a:solidFill>
                <a:latin typeface="Consolas" pitchFamily="49" charset="0"/>
                <a:ea typeface="仿宋" pitchFamily="49" charset="-122"/>
                <a:cs typeface="Consolas" pitchFamily="49" charset="0"/>
              </a:rPr>
              <a:t>实数 </a:t>
            </a:r>
            <a:r>
              <a:rPr lang="en-US" altLang="zh-CN" sz="2400" b="1" dirty="0" smtClean="0">
                <a:solidFill>
                  <a:srgbClr val="0000FF"/>
                </a:solidFill>
                <a:latin typeface="Consolas" pitchFamily="49" charset="0"/>
                <a:ea typeface="仿宋" pitchFamily="49" charset="-122"/>
                <a:cs typeface="Consolas" pitchFamily="49" charset="0"/>
              </a:rPr>
              <a:t>}</a:t>
            </a:r>
            <a:endParaRPr lang="en-US" altLang="zh-CN" sz="2400" b="1" dirty="0">
              <a:solidFill>
                <a:srgbClr val="0000FF"/>
              </a:solidFill>
              <a:latin typeface="Consolas" pitchFamily="49" charset="0"/>
              <a:ea typeface="仿宋" pitchFamily="49" charset="-122"/>
              <a:cs typeface="Consolas" pitchFamily="49" charset="0"/>
            </a:endParaRPr>
          </a:p>
          <a:p>
            <a:pPr algn="just">
              <a:lnSpc>
                <a:spcPct val="100000"/>
              </a:lnSpc>
            </a:pPr>
            <a:r>
              <a:rPr lang="zh-CN" altLang="en-US" sz="2400" b="1" dirty="0" smtClean="0">
                <a:solidFill>
                  <a:srgbClr val="FF0000"/>
                </a:solidFill>
                <a:latin typeface="Consolas" pitchFamily="49" charset="0"/>
                <a:ea typeface="仿宋" pitchFamily="49" charset="-122"/>
                <a:cs typeface="Consolas" pitchFamily="49" charset="0"/>
              </a:rPr>
              <a:t>数据（逻辑）关系</a:t>
            </a:r>
            <a:r>
              <a:rPr lang="zh-CN" altLang="en-US" sz="2400" b="1" dirty="0">
                <a:solidFill>
                  <a:srgbClr val="FF0000"/>
                </a:solidFill>
                <a:latin typeface="Consolas" pitchFamily="49" charset="0"/>
                <a:ea typeface="仿宋" pitchFamily="49" charset="-122"/>
                <a:cs typeface="Consolas" pitchFamily="49" charset="0"/>
              </a:rPr>
              <a:t>：</a:t>
            </a:r>
          </a:p>
          <a:p>
            <a:pPr algn="just">
              <a:lnSpc>
                <a:spcPct val="100000"/>
              </a:lnSpc>
            </a:pPr>
            <a:r>
              <a:rPr lang="zh-CN" altLang="en-US" sz="2400" b="1" dirty="0">
                <a:solidFill>
                  <a:srgbClr val="0000FF"/>
                </a:solidFill>
                <a:latin typeface="Consolas" pitchFamily="49" charset="0"/>
                <a:ea typeface="仿宋" pitchFamily="49" charset="-122"/>
                <a:cs typeface="Consolas" pitchFamily="49" charset="0"/>
              </a:rPr>
              <a:t>      </a:t>
            </a:r>
            <a:r>
              <a:rPr lang="en-US" altLang="zh-CN" sz="2400" b="1" i="1" dirty="0">
                <a:solidFill>
                  <a:srgbClr val="0000FF"/>
                </a:solidFill>
                <a:latin typeface="Consolas" pitchFamily="49" charset="0"/>
                <a:ea typeface="仿宋" pitchFamily="49" charset="-122"/>
                <a:cs typeface="Consolas" pitchFamily="49" charset="0"/>
              </a:rPr>
              <a:t>R</a:t>
            </a:r>
            <a:r>
              <a:rPr lang="en-US" altLang="zh-CN" sz="2400" b="1" dirty="0">
                <a:solidFill>
                  <a:srgbClr val="0000FF"/>
                </a:solidFill>
                <a:latin typeface="Consolas" pitchFamily="49" charset="0"/>
                <a:ea typeface="仿宋" pitchFamily="49" charset="-122"/>
                <a:cs typeface="Consolas" pitchFamily="49" charset="0"/>
              </a:rPr>
              <a:t>={&lt;</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1</a:t>
            </a:r>
            <a:r>
              <a:rPr lang="zh-CN" altLang="en-US" sz="2400" b="1" baseline="-25000" dirty="0" smtClean="0">
                <a:solidFill>
                  <a:srgbClr val="0000FF"/>
                </a:solidFill>
                <a:latin typeface="Consolas" pitchFamily="49" charset="0"/>
                <a:ea typeface="仿宋" pitchFamily="49" charset="-122"/>
                <a:cs typeface="Consolas" pitchFamily="49" charset="0"/>
              </a:rPr>
              <a:t>，</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2</a:t>
            </a:r>
            <a:r>
              <a:rPr lang="en-US" altLang="zh-CN" sz="2400" b="1" dirty="0">
                <a:solidFill>
                  <a:srgbClr val="0000FF"/>
                </a:solidFill>
                <a:latin typeface="Consolas" pitchFamily="49" charset="0"/>
                <a:ea typeface="仿宋" pitchFamily="49" charset="-122"/>
                <a:cs typeface="Consolas" pitchFamily="49" charset="0"/>
              </a:rPr>
              <a:t>&gt; |  </a:t>
            </a:r>
            <a:r>
              <a:rPr lang="en-US" altLang="zh-CN" sz="2400" b="1" i="1" dirty="0">
                <a:solidFill>
                  <a:srgbClr val="0000FF"/>
                </a:solidFill>
                <a:latin typeface="Consolas" pitchFamily="49" charset="0"/>
                <a:ea typeface="仿宋" pitchFamily="49" charset="-122"/>
                <a:cs typeface="Consolas" pitchFamily="49" charset="0"/>
              </a:rPr>
              <a:t>e</a:t>
            </a:r>
            <a:r>
              <a:rPr lang="en-US" altLang="zh-CN" sz="2400" b="1" baseline="-25000" dirty="0">
                <a:solidFill>
                  <a:srgbClr val="0000FF"/>
                </a:solidFill>
                <a:latin typeface="Consolas" pitchFamily="49" charset="0"/>
                <a:ea typeface="仿宋" pitchFamily="49" charset="-122"/>
                <a:cs typeface="Consolas" pitchFamily="49" charset="0"/>
              </a:rPr>
              <a:t>1</a:t>
            </a:r>
            <a:r>
              <a:rPr lang="zh-CN" altLang="en-US" sz="2400" b="1" dirty="0">
                <a:solidFill>
                  <a:srgbClr val="0000FF"/>
                </a:solidFill>
                <a:latin typeface="Consolas" pitchFamily="49" charset="0"/>
                <a:ea typeface="仿宋" pitchFamily="49" charset="-122"/>
                <a:cs typeface="Consolas" pitchFamily="49" charset="0"/>
              </a:rPr>
              <a:t>是复数的</a:t>
            </a:r>
            <a:r>
              <a:rPr lang="zh-CN" altLang="en-US" sz="2400" b="1" dirty="0" smtClean="0">
                <a:solidFill>
                  <a:srgbClr val="0000FF"/>
                </a:solidFill>
                <a:latin typeface="Consolas" pitchFamily="49" charset="0"/>
                <a:ea typeface="仿宋" pitchFamily="49" charset="-122"/>
                <a:cs typeface="Consolas" pitchFamily="49" charset="0"/>
              </a:rPr>
              <a:t>实部，</a:t>
            </a:r>
            <a:r>
              <a:rPr lang="en-US" altLang="zh-CN" sz="2400" b="1" i="1" dirty="0" smtClean="0">
                <a:solidFill>
                  <a:srgbClr val="0000FF"/>
                </a:solidFill>
                <a:latin typeface="Consolas" pitchFamily="49" charset="0"/>
                <a:ea typeface="仿宋" pitchFamily="49" charset="-122"/>
                <a:cs typeface="Consolas" pitchFamily="49" charset="0"/>
              </a:rPr>
              <a:t>e</a:t>
            </a:r>
            <a:r>
              <a:rPr lang="en-US" altLang="zh-CN" sz="2400" b="1" baseline="-25000" dirty="0" smtClean="0">
                <a:solidFill>
                  <a:srgbClr val="0000FF"/>
                </a:solidFill>
                <a:latin typeface="Consolas" pitchFamily="49" charset="0"/>
                <a:ea typeface="仿宋" pitchFamily="49" charset="-122"/>
                <a:cs typeface="Consolas" pitchFamily="49" charset="0"/>
              </a:rPr>
              <a:t>2</a:t>
            </a:r>
            <a:r>
              <a:rPr lang="zh-CN" altLang="en-US" sz="2400" b="1" dirty="0" smtClean="0">
                <a:solidFill>
                  <a:srgbClr val="0000FF"/>
                </a:solidFill>
                <a:latin typeface="Consolas" pitchFamily="49" charset="0"/>
                <a:ea typeface="仿宋" pitchFamily="49" charset="-122"/>
                <a:cs typeface="Consolas" pitchFamily="49" charset="0"/>
              </a:rPr>
              <a:t>是</a:t>
            </a:r>
            <a:r>
              <a:rPr lang="zh-CN" altLang="en-US" sz="2400" b="1" dirty="0">
                <a:solidFill>
                  <a:srgbClr val="0000FF"/>
                </a:solidFill>
                <a:latin typeface="Consolas" pitchFamily="49" charset="0"/>
                <a:ea typeface="仿宋" pitchFamily="49" charset="-122"/>
                <a:cs typeface="Consolas" pitchFamily="49" charset="0"/>
              </a:rPr>
              <a:t>复数</a:t>
            </a:r>
            <a:r>
              <a:rPr lang="zh-CN" altLang="en-US" sz="2400" b="1" dirty="0" smtClean="0">
                <a:solidFill>
                  <a:srgbClr val="0000FF"/>
                </a:solidFill>
                <a:latin typeface="Consolas" pitchFamily="49" charset="0"/>
                <a:ea typeface="仿宋" pitchFamily="49" charset="-122"/>
                <a:cs typeface="Consolas" pitchFamily="49" charset="0"/>
              </a:rPr>
              <a:t>的</a:t>
            </a:r>
            <a:r>
              <a:rPr lang="zh-CN" altLang="en-US" sz="2400" dirty="0" smtClean="0">
                <a:solidFill>
                  <a:srgbClr val="0000FF"/>
                </a:solidFill>
                <a:latin typeface="Consolas" pitchFamily="49" charset="0"/>
                <a:ea typeface="仿宋" pitchFamily="49" charset="-122"/>
                <a:cs typeface="Consolas" pitchFamily="49" charset="0"/>
              </a:rPr>
              <a:t>虚部</a:t>
            </a:r>
            <a:r>
              <a:rPr lang="zh-CN" altLang="en-US" sz="2400" b="1" dirty="0" smtClean="0">
                <a:solidFill>
                  <a:srgbClr val="0000FF"/>
                </a:solidFill>
                <a:latin typeface="Consolas" pitchFamily="49" charset="0"/>
                <a:ea typeface="仿宋" pitchFamily="49" charset="-122"/>
                <a:cs typeface="Consolas" pitchFamily="49" charset="0"/>
              </a:rPr>
              <a:t> </a:t>
            </a:r>
            <a:r>
              <a:rPr lang="en-US" altLang="zh-CN" sz="2400" b="1" dirty="0">
                <a:solidFill>
                  <a:srgbClr val="0000FF"/>
                </a:solidFill>
                <a:latin typeface="Consolas" pitchFamily="49" charset="0"/>
                <a:ea typeface="仿宋" pitchFamily="49" charset="-122"/>
                <a:cs typeface="Consolas" pitchFamily="49" charset="0"/>
              </a:rPr>
              <a:t>}</a:t>
            </a:r>
          </a:p>
        </p:txBody>
      </p:sp>
      <p:sp>
        <p:nvSpPr>
          <p:cNvPr id="76804" name="Text Box 4"/>
          <p:cNvSpPr txBox="1">
            <a:spLocks noChangeArrowheads="1"/>
          </p:cNvSpPr>
          <p:nvPr/>
        </p:nvSpPr>
        <p:spPr bwMode="auto">
          <a:xfrm>
            <a:off x="714347" y="1357298"/>
            <a:ext cx="6874489" cy="523220"/>
          </a:xfrm>
          <a:prstGeom prst="rect">
            <a:avLst/>
          </a:prstGeom>
          <a:noFill/>
          <a:ln w="9525">
            <a:noFill/>
            <a:miter lim="800000"/>
            <a:headEnd/>
            <a:tailEnd/>
          </a:ln>
          <a:effectLst/>
        </p:spPr>
        <p:txBody>
          <a:bodyPr wrap="square">
            <a:spAutoFit/>
          </a:bodyPr>
          <a:lstStyle/>
          <a:p>
            <a:pPr algn="l">
              <a:lnSpc>
                <a:spcPct val="100000"/>
              </a:lnSpc>
              <a:spcBef>
                <a:spcPct val="0"/>
              </a:spcBef>
            </a:pPr>
            <a:r>
              <a:rPr lang="zh-CN" altLang="en-US" sz="2800" b="1" dirty="0" smtClean="0">
                <a:solidFill>
                  <a:srgbClr val="0000FF"/>
                </a:solidFill>
                <a:latin typeface="Consolas" pitchFamily="49" charset="0"/>
                <a:ea typeface="楷体" pitchFamily="49" charset="-122"/>
                <a:cs typeface="Consolas" pitchFamily="49" charset="0"/>
              </a:rPr>
              <a:t>一个复数的形式</a:t>
            </a:r>
            <a:r>
              <a:rPr lang="zh-CN" altLang="en-US" sz="2800" b="1" dirty="0">
                <a:solidFill>
                  <a:srgbClr val="0000FF"/>
                </a:solidFill>
                <a:latin typeface="Consolas" pitchFamily="49" charset="0"/>
                <a:ea typeface="楷体" pitchFamily="49" charset="-122"/>
                <a:cs typeface="Consolas" pitchFamily="49" charset="0"/>
              </a:rPr>
              <a:t>：</a:t>
            </a:r>
            <a:r>
              <a:rPr lang="en-US" altLang="zh-CN" sz="2800" b="1" i="1" dirty="0" err="1">
                <a:solidFill>
                  <a:srgbClr val="0000FF"/>
                </a:solidFill>
                <a:latin typeface="Consolas" pitchFamily="49" charset="0"/>
                <a:ea typeface="楷体" pitchFamily="49" charset="-122"/>
                <a:cs typeface="Consolas" pitchFamily="49" charset="0"/>
              </a:rPr>
              <a:t>e</a:t>
            </a:r>
            <a:r>
              <a:rPr lang="en-US" altLang="zh-CN" sz="2800" b="1" baseline="-25000" dirty="0" err="1">
                <a:solidFill>
                  <a:srgbClr val="0000FF"/>
                </a:solidFill>
                <a:latin typeface="Consolas" pitchFamily="49" charset="0"/>
                <a:ea typeface="楷体" pitchFamily="49" charset="-122"/>
                <a:cs typeface="Consolas" pitchFamily="49" charset="0"/>
              </a:rPr>
              <a:t>1</a:t>
            </a:r>
            <a:r>
              <a:rPr lang="en-US" altLang="zh-CN" sz="2800" b="1" dirty="0" err="1">
                <a:solidFill>
                  <a:srgbClr val="0000FF"/>
                </a:solidFill>
                <a:latin typeface="Consolas" pitchFamily="49" charset="0"/>
                <a:ea typeface="楷体" pitchFamily="49" charset="-122"/>
                <a:cs typeface="Consolas" pitchFamily="49" charset="0"/>
              </a:rPr>
              <a:t>+</a:t>
            </a:r>
            <a:r>
              <a:rPr lang="en-US" altLang="zh-CN" sz="2800" b="1" i="1" dirty="0" err="1">
                <a:solidFill>
                  <a:srgbClr val="0000FF"/>
                </a:solidFill>
                <a:latin typeface="Consolas" pitchFamily="49" charset="0"/>
                <a:ea typeface="楷体" pitchFamily="49" charset="-122"/>
                <a:cs typeface="Consolas" pitchFamily="49" charset="0"/>
              </a:rPr>
              <a:t>e</a:t>
            </a:r>
            <a:r>
              <a:rPr lang="en-US" altLang="zh-CN" sz="2800" b="1" baseline="-25000" dirty="0" err="1">
                <a:solidFill>
                  <a:srgbClr val="0000FF"/>
                </a:solidFill>
                <a:latin typeface="Consolas" pitchFamily="49" charset="0"/>
                <a:ea typeface="楷体" pitchFamily="49" charset="-122"/>
                <a:cs typeface="Consolas" pitchFamily="49" charset="0"/>
              </a:rPr>
              <a:t>2</a:t>
            </a:r>
            <a:r>
              <a:rPr lang="en-US" altLang="zh-CN" sz="2800" b="1" i="1" dirty="0" err="1">
                <a:solidFill>
                  <a:srgbClr val="0000FF"/>
                </a:solidFill>
                <a:latin typeface="Consolas" pitchFamily="49" charset="0"/>
                <a:ea typeface="楷体" pitchFamily="49" charset="-122"/>
                <a:cs typeface="Consolas" pitchFamily="49" charset="0"/>
              </a:rPr>
              <a:t>i</a:t>
            </a:r>
            <a:r>
              <a:rPr lang="zh-CN" altLang="en-US" sz="2800" b="1" dirty="0">
                <a:solidFill>
                  <a:srgbClr val="0000FF"/>
                </a:solidFill>
                <a:latin typeface="Consolas" pitchFamily="49" charset="0"/>
                <a:ea typeface="楷体" pitchFamily="49" charset="-122"/>
                <a:cs typeface="Consolas" pitchFamily="49" charset="0"/>
              </a:rPr>
              <a:t>或（</a:t>
            </a:r>
            <a:r>
              <a:rPr lang="en-US" altLang="zh-CN" sz="2800" b="1" i="1" dirty="0" smtClean="0">
                <a:solidFill>
                  <a:srgbClr val="0000FF"/>
                </a:solidFill>
                <a:latin typeface="Consolas" pitchFamily="49" charset="0"/>
                <a:ea typeface="楷体" pitchFamily="49" charset="-122"/>
                <a:cs typeface="Consolas" pitchFamily="49" charset="0"/>
              </a:rPr>
              <a:t>e</a:t>
            </a:r>
            <a:r>
              <a:rPr lang="en-US" altLang="zh-CN" sz="2800" b="1" baseline="-25000" dirty="0" smtClean="0">
                <a:solidFill>
                  <a:srgbClr val="0000FF"/>
                </a:solidFill>
                <a:latin typeface="Consolas" pitchFamily="49" charset="0"/>
                <a:ea typeface="楷体" pitchFamily="49" charset="-122"/>
                <a:cs typeface="Consolas" pitchFamily="49" charset="0"/>
              </a:rPr>
              <a:t>1</a:t>
            </a:r>
            <a:r>
              <a:rPr lang="zh-CN" altLang="en-US" sz="2800" b="1" dirty="0" smtClean="0">
                <a:solidFill>
                  <a:srgbClr val="0000FF"/>
                </a:solidFill>
                <a:latin typeface="Consolas" pitchFamily="49" charset="0"/>
                <a:ea typeface="楷体" pitchFamily="49" charset="-122"/>
                <a:cs typeface="Consolas" pitchFamily="49" charset="0"/>
              </a:rPr>
              <a:t>，</a:t>
            </a:r>
            <a:r>
              <a:rPr lang="en-US" altLang="zh-CN" sz="2800" b="1" i="1" dirty="0" smtClean="0">
                <a:solidFill>
                  <a:srgbClr val="0000FF"/>
                </a:solidFill>
                <a:latin typeface="Consolas" pitchFamily="49" charset="0"/>
                <a:ea typeface="楷体" pitchFamily="49" charset="-122"/>
                <a:cs typeface="Consolas" pitchFamily="49" charset="0"/>
              </a:rPr>
              <a:t>e</a:t>
            </a:r>
            <a:r>
              <a:rPr lang="en-US" altLang="zh-CN" sz="2800" b="1" baseline="-25000" dirty="0" smtClean="0">
                <a:solidFill>
                  <a:srgbClr val="0000FF"/>
                </a:solidFill>
                <a:latin typeface="Consolas" pitchFamily="49" charset="0"/>
                <a:ea typeface="楷体" pitchFamily="49" charset="-122"/>
                <a:cs typeface="Consolas" pitchFamily="49" charset="0"/>
              </a:rPr>
              <a:t>2</a:t>
            </a:r>
            <a:r>
              <a:rPr lang="zh-CN" altLang="en-US" sz="2800" b="1" dirty="0">
                <a:solidFill>
                  <a:srgbClr val="0000FF"/>
                </a:solidFill>
                <a:latin typeface="Consolas" pitchFamily="49" charset="0"/>
                <a:ea typeface="楷体" pitchFamily="49" charset="-122"/>
                <a:cs typeface="Consolas" pitchFamily="49" charset="0"/>
              </a:rPr>
              <a:t>）</a:t>
            </a:r>
          </a:p>
        </p:txBody>
      </p:sp>
      <p:sp>
        <p:nvSpPr>
          <p:cNvPr id="76805" name="Text Box 5"/>
          <p:cNvSpPr txBox="1">
            <a:spLocks noChangeArrowheads="1"/>
          </p:cNvSpPr>
          <p:nvPr/>
        </p:nvSpPr>
        <p:spPr bwMode="auto">
          <a:xfrm>
            <a:off x="714348" y="642918"/>
            <a:ext cx="7602068" cy="523220"/>
          </a:xfrm>
          <a:prstGeom prst="rect">
            <a:avLst/>
          </a:prstGeom>
          <a:noFill/>
          <a:ln w="9525" algn="ctr">
            <a:noFill/>
            <a:miter lim="800000"/>
            <a:headEnd/>
            <a:tailEnd/>
          </a:ln>
          <a:effectLst/>
        </p:spPr>
        <p:txBody>
          <a:bodyPr wrap="square">
            <a:spAutoFit/>
          </a:bodyPr>
          <a:lstStyle/>
          <a:p>
            <a:pPr marL="457200" indent="-457200" algn="l">
              <a:lnSpc>
                <a:spcPct val="100000"/>
              </a:lnSpc>
            </a:pPr>
            <a:r>
              <a:rPr lang="zh-CN" altLang="en-US" sz="2800" b="1" dirty="0" smtClean="0">
                <a:solidFill>
                  <a:srgbClr val="0000FF"/>
                </a:solidFill>
                <a:latin typeface="Consolas" pitchFamily="49" charset="0"/>
                <a:ea typeface="楷体" pitchFamily="49" charset="-122"/>
                <a:cs typeface="Consolas" pitchFamily="49" charset="0"/>
              </a:rPr>
              <a:t>例如，定义复数抽象数据类型</a:t>
            </a:r>
            <a:r>
              <a:rPr lang="en-US" altLang="zh-CN" sz="2800" b="1" dirty="0" smtClean="0">
                <a:solidFill>
                  <a:srgbClr val="FF0000"/>
                </a:solidFill>
                <a:latin typeface="Consolas" pitchFamily="49" charset="0"/>
                <a:ea typeface="楷体" pitchFamily="49" charset="-122"/>
                <a:cs typeface="Consolas" pitchFamily="49" charset="0"/>
              </a:rPr>
              <a:t>Complex</a:t>
            </a:r>
            <a:endParaRPr lang="zh-CN" altLang="en-US" sz="2800" b="1" dirty="0">
              <a:solidFill>
                <a:srgbClr val="FF0000"/>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3385339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1026"/>
          <p:cNvSpPr txBox="1">
            <a:spLocks noChangeArrowheads="1"/>
          </p:cNvSpPr>
          <p:nvPr/>
        </p:nvSpPr>
        <p:spPr bwMode="auto">
          <a:xfrm>
            <a:off x="539552" y="918220"/>
            <a:ext cx="7272807" cy="4168797"/>
          </a:xfrm>
          <a:prstGeom prst="rect">
            <a:avLst/>
          </a:prstGeom>
          <a:solidFill>
            <a:schemeClr val="bg1">
              <a:lumMod val="95000"/>
            </a:schemeClr>
          </a:solidFill>
          <a:ln>
            <a:headEnd/>
            <a:tailEnd/>
          </a:ln>
        </p:spPr>
        <p:style>
          <a:lnRef idx="1">
            <a:schemeClr val="accent2"/>
          </a:lnRef>
          <a:fillRef idx="2">
            <a:schemeClr val="accent2"/>
          </a:fillRef>
          <a:effectRef idx="1">
            <a:schemeClr val="accent2"/>
          </a:effectRef>
          <a:fontRef idx="minor">
            <a:schemeClr val="dk1"/>
          </a:fontRef>
        </p:style>
        <p:txBody>
          <a:bodyPr wrap="square" lIns="144000" tIns="144000" rIns="144000" bIns="144000">
            <a:spAutoFit/>
          </a:bodyPr>
          <a:lstStyle/>
          <a:p>
            <a:pPr algn="just">
              <a:lnSpc>
                <a:spcPct val="150000"/>
              </a:lnSpc>
            </a:pPr>
            <a:r>
              <a:rPr lang="zh-CN" altLang="en-US" sz="2400" b="1" dirty="0" smtClean="0">
                <a:solidFill>
                  <a:srgbClr val="FF0000"/>
                </a:solidFill>
                <a:latin typeface="Consolas" pitchFamily="49" charset="0"/>
                <a:ea typeface="仿宋" pitchFamily="49" charset="-122"/>
                <a:cs typeface="Consolas" pitchFamily="49" charset="0"/>
              </a:rPr>
              <a:t>基本运算：</a:t>
            </a:r>
            <a:endParaRPr lang="zh-CN" altLang="en-US" sz="2400" b="1" dirty="0">
              <a:solidFill>
                <a:srgbClr val="FF0000"/>
              </a:solidFill>
              <a:latin typeface="Consolas" pitchFamily="49" charset="0"/>
              <a:ea typeface="仿宋" pitchFamily="49" charset="-122"/>
              <a:cs typeface="Consolas" pitchFamily="49" charset="0"/>
            </a:endParaRPr>
          </a:p>
          <a:p>
            <a:pPr algn="just">
              <a:lnSpc>
                <a:spcPct val="150000"/>
              </a:lnSpc>
            </a:pPr>
            <a:r>
              <a:rPr lang="zh-CN" altLang="en-US" sz="2400" b="1" dirty="0">
                <a:solidFill>
                  <a:srgbClr val="0000FF"/>
                </a:solidFill>
                <a:latin typeface="Consolas" pitchFamily="49" charset="0"/>
                <a:ea typeface="仿宋" pitchFamily="49" charset="-122"/>
                <a:cs typeface="Consolas" pitchFamily="49" charset="0"/>
              </a:rPr>
              <a:t>      </a:t>
            </a:r>
            <a:r>
              <a:rPr lang="en-US" altLang="zh-CN" sz="2400" b="1" dirty="0" err="1">
                <a:solidFill>
                  <a:srgbClr val="0000FF"/>
                </a:solidFill>
                <a:latin typeface="Consolas" pitchFamily="49" charset="0"/>
                <a:ea typeface="仿宋" pitchFamily="49" charset="-122"/>
                <a:cs typeface="Consolas" pitchFamily="49" charset="0"/>
              </a:rPr>
              <a:t>AssignComplex</a:t>
            </a:r>
            <a:r>
              <a:rPr lang="en-US" altLang="zh-CN" sz="2400" b="1" dirty="0">
                <a:solidFill>
                  <a:srgbClr val="0000FF"/>
                </a:solidFill>
                <a:latin typeface="Consolas" pitchFamily="49" charset="0"/>
                <a:ea typeface="仿宋" pitchFamily="49" charset="-122"/>
                <a:cs typeface="Consolas" pitchFamily="49" charset="0"/>
              </a:rPr>
              <a:t>(&amp;</a:t>
            </a:r>
            <a:r>
              <a:rPr lang="en-US" altLang="zh-CN" sz="2400" b="1" dirty="0" smtClean="0">
                <a:solidFill>
                  <a:srgbClr val="0000FF"/>
                </a:solidFill>
                <a:latin typeface="Consolas" pitchFamily="49" charset="0"/>
                <a:ea typeface="仿宋" pitchFamily="49" charset="-122"/>
                <a:cs typeface="Consolas" pitchFamily="49" charset="0"/>
              </a:rPr>
              <a:t>z</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v1</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v2</a:t>
            </a:r>
            <a:r>
              <a:rPr lang="en-US" altLang="zh-CN" sz="2400" b="1" dirty="0">
                <a:solidFill>
                  <a:srgbClr val="0000FF"/>
                </a:solidFill>
                <a:latin typeface="Consolas" pitchFamily="49" charset="0"/>
                <a:ea typeface="仿宋" pitchFamily="49" charset="-122"/>
                <a:cs typeface="Consolas" pitchFamily="49" charset="0"/>
              </a:rPr>
              <a:t>)</a:t>
            </a:r>
            <a:r>
              <a:rPr lang="zh-CN" altLang="en-US" sz="2400" b="1" dirty="0">
                <a:solidFill>
                  <a:srgbClr val="3333CC"/>
                </a:solidFill>
                <a:latin typeface="Consolas" pitchFamily="49" charset="0"/>
                <a:ea typeface="仿宋" pitchFamily="49" charset="-122"/>
                <a:cs typeface="Consolas" pitchFamily="49" charset="0"/>
              </a:rPr>
              <a:t>：</a:t>
            </a:r>
            <a:r>
              <a:rPr lang="zh-CN" altLang="en-US" sz="2400" b="1" dirty="0">
                <a:solidFill>
                  <a:srgbClr val="00B050"/>
                </a:solidFill>
                <a:latin typeface="Consolas" pitchFamily="49" charset="0"/>
                <a:ea typeface="仿宋" pitchFamily="49" charset="-122"/>
                <a:cs typeface="Consolas" pitchFamily="49" charset="0"/>
              </a:rPr>
              <a:t>构造复数</a:t>
            </a:r>
            <a:r>
              <a:rPr lang="en-US" altLang="zh-CN" sz="2400" b="1" dirty="0">
                <a:solidFill>
                  <a:srgbClr val="00B050"/>
                </a:solidFill>
                <a:latin typeface="Consolas" pitchFamily="49" charset="0"/>
                <a:ea typeface="仿宋" pitchFamily="49" charset="-122"/>
                <a:cs typeface="Consolas" pitchFamily="49" charset="0"/>
              </a:rPr>
              <a:t>Z</a:t>
            </a:r>
            <a:r>
              <a:rPr lang="zh-CN" altLang="en-US" sz="2400" b="1" dirty="0">
                <a:solidFill>
                  <a:srgbClr val="0000FF"/>
                </a:solidFill>
                <a:latin typeface="Consolas" pitchFamily="49" charset="0"/>
                <a:ea typeface="仿宋" pitchFamily="49" charset="-122"/>
                <a:cs typeface="Consolas" pitchFamily="49" charset="0"/>
              </a:rPr>
              <a:t>。</a:t>
            </a:r>
          </a:p>
          <a:p>
            <a:pPr algn="just">
              <a:lnSpc>
                <a:spcPct val="150000"/>
              </a:lnSpc>
            </a:pPr>
            <a:r>
              <a:rPr lang="zh-CN" altLang="en-US" sz="2400" b="1" dirty="0">
                <a:solidFill>
                  <a:srgbClr val="3333CC"/>
                </a:solidFill>
                <a:latin typeface="Consolas" pitchFamily="49" charset="0"/>
                <a:ea typeface="仿宋" pitchFamily="49" charset="-122"/>
                <a:cs typeface="Consolas" pitchFamily="49" charset="0"/>
              </a:rPr>
              <a:t>      </a:t>
            </a:r>
            <a:r>
              <a:rPr lang="en-US" altLang="zh-CN" sz="2400" b="1" dirty="0" err="1">
                <a:solidFill>
                  <a:srgbClr val="0000FF"/>
                </a:solidFill>
                <a:latin typeface="Consolas" pitchFamily="49" charset="0"/>
                <a:ea typeface="仿宋" pitchFamily="49" charset="-122"/>
                <a:cs typeface="Consolas" pitchFamily="49" charset="0"/>
              </a:rPr>
              <a:t>DestroyComplex</a:t>
            </a:r>
            <a:r>
              <a:rPr lang="en-US" altLang="zh-CN" sz="2400" b="1" dirty="0">
                <a:solidFill>
                  <a:srgbClr val="0000FF"/>
                </a:solidFill>
                <a:latin typeface="Consolas" pitchFamily="49" charset="0"/>
                <a:ea typeface="仿宋" pitchFamily="49" charset="-122"/>
                <a:cs typeface="Consolas" pitchFamily="49" charset="0"/>
              </a:rPr>
              <a:t>(&amp;z)</a:t>
            </a:r>
            <a:r>
              <a:rPr lang="zh-CN" altLang="en-US" sz="2400" b="1" dirty="0">
                <a:solidFill>
                  <a:srgbClr val="0000FF"/>
                </a:solidFill>
                <a:latin typeface="Consolas" pitchFamily="49" charset="0"/>
                <a:ea typeface="仿宋" pitchFamily="49" charset="-122"/>
                <a:cs typeface="Consolas" pitchFamily="49" charset="0"/>
              </a:rPr>
              <a:t>：</a:t>
            </a:r>
            <a:r>
              <a:rPr lang="zh-CN" altLang="en-US" sz="2400" b="1" dirty="0">
                <a:solidFill>
                  <a:srgbClr val="00B050"/>
                </a:solidFill>
                <a:latin typeface="Consolas" pitchFamily="49" charset="0"/>
                <a:ea typeface="仿宋" pitchFamily="49" charset="-122"/>
                <a:cs typeface="Consolas" pitchFamily="49" charset="0"/>
              </a:rPr>
              <a:t>复数</a:t>
            </a:r>
            <a:r>
              <a:rPr lang="en-US" altLang="zh-CN" sz="2400" b="1" dirty="0">
                <a:solidFill>
                  <a:srgbClr val="00B050"/>
                </a:solidFill>
                <a:latin typeface="Consolas" pitchFamily="49" charset="0"/>
                <a:ea typeface="仿宋" pitchFamily="49" charset="-122"/>
                <a:cs typeface="Consolas" pitchFamily="49" charset="0"/>
              </a:rPr>
              <a:t>z</a:t>
            </a:r>
            <a:r>
              <a:rPr lang="zh-CN" altLang="en-US" sz="2400" b="1" dirty="0">
                <a:solidFill>
                  <a:srgbClr val="00B050"/>
                </a:solidFill>
                <a:latin typeface="Consolas" pitchFamily="49" charset="0"/>
                <a:ea typeface="仿宋" pitchFamily="49" charset="-122"/>
                <a:cs typeface="Consolas" pitchFamily="49" charset="0"/>
              </a:rPr>
              <a:t>被销毁</a:t>
            </a:r>
            <a:r>
              <a:rPr lang="zh-CN" altLang="en-US" sz="2400" b="1" dirty="0">
                <a:solidFill>
                  <a:srgbClr val="0000FF"/>
                </a:solidFill>
                <a:latin typeface="Consolas" pitchFamily="49" charset="0"/>
                <a:ea typeface="仿宋" pitchFamily="49" charset="-122"/>
                <a:cs typeface="Consolas" pitchFamily="49" charset="0"/>
              </a:rPr>
              <a:t>。</a:t>
            </a:r>
            <a:r>
              <a:rPr lang="zh-CN" altLang="en-US" sz="2400" b="1" dirty="0">
                <a:solidFill>
                  <a:srgbClr val="3333CC"/>
                </a:solidFill>
                <a:latin typeface="Consolas" pitchFamily="49" charset="0"/>
                <a:ea typeface="仿宋" pitchFamily="49" charset="-122"/>
                <a:cs typeface="Consolas" pitchFamily="49" charset="0"/>
              </a:rPr>
              <a:t> </a:t>
            </a:r>
          </a:p>
          <a:p>
            <a:pPr algn="just">
              <a:lnSpc>
                <a:spcPct val="150000"/>
              </a:lnSpc>
            </a:pPr>
            <a:r>
              <a:rPr lang="zh-CN" altLang="en-US" sz="2400" b="1" dirty="0">
                <a:solidFill>
                  <a:srgbClr val="0000FF"/>
                </a:solidFill>
                <a:latin typeface="Consolas" pitchFamily="49" charset="0"/>
                <a:ea typeface="仿宋" pitchFamily="49" charset="-122"/>
                <a:cs typeface="Consolas" pitchFamily="49" charset="0"/>
              </a:rPr>
              <a:t>      </a:t>
            </a:r>
            <a:r>
              <a:rPr lang="en-US" altLang="zh-CN" sz="2400" b="1" dirty="0" err="1" smtClean="0">
                <a:solidFill>
                  <a:srgbClr val="0000FF"/>
                </a:solidFill>
                <a:latin typeface="Consolas" pitchFamily="49" charset="0"/>
                <a:ea typeface="仿宋" pitchFamily="49" charset="-122"/>
                <a:cs typeface="Consolas" pitchFamily="49" charset="0"/>
              </a:rPr>
              <a:t>GetReal</a:t>
            </a:r>
            <a:r>
              <a:rPr lang="en-US" altLang="zh-CN" sz="2400" b="1" dirty="0" smtClean="0">
                <a:solidFill>
                  <a:srgbClr val="0000FF"/>
                </a:solidFill>
                <a:latin typeface="Consolas" pitchFamily="49" charset="0"/>
                <a:ea typeface="仿宋" pitchFamily="49" charset="-122"/>
                <a:cs typeface="Consolas" pitchFamily="49" charset="0"/>
              </a:rPr>
              <a:t>(z</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&amp;</a:t>
            </a:r>
            <a:r>
              <a:rPr lang="en-US" altLang="zh-CN" sz="2400" b="1" dirty="0">
                <a:solidFill>
                  <a:srgbClr val="0000FF"/>
                </a:solidFill>
                <a:latin typeface="Consolas" pitchFamily="49" charset="0"/>
                <a:ea typeface="仿宋" pitchFamily="49" charset="-122"/>
                <a:cs typeface="Consolas" pitchFamily="49" charset="0"/>
              </a:rPr>
              <a:t>real)</a:t>
            </a:r>
            <a:r>
              <a:rPr lang="zh-CN" altLang="en-US" sz="2400" b="1" dirty="0">
                <a:solidFill>
                  <a:srgbClr val="3333CC"/>
                </a:solidFill>
                <a:latin typeface="Consolas" pitchFamily="49" charset="0"/>
                <a:ea typeface="仿宋" pitchFamily="49" charset="-122"/>
                <a:cs typeface="Consolas" pitchFamily="49" charset="0"/>
              </a:rPr>
              <a:t>：</a:t>
            </a:r>
            <a:r>
              <a:rPr lang="zh-CN" altLang="en-US" sz="2400" b="1" dirty="0">
                <a:solidFill>
                  <a:srgbClr val="00B050"/>
                </a:solidFill>
                <a:latin typeface="Consolas" pitchFamily="49" charset="0"/>
                <a:ea typeface="仿宋" pitchFamily="49" charset="-122"/>
                <a:cs typeface="Consolas" pitchFamily="49" charset="0"/>
              </a:rPr>
              <a:t>返回复数</a:t>
            </a:r>
            <a:r>
              <a:rPr lang="en-US" altLang="zh-CN" sz="2400" b="1" dirty="0">
                <a:solidFill>
                  <a:srgbClr val="00B050"/>
                </a:solidFill>
                <a:latin typeface="Consolas" pitchFamily="49" charset="0"/>
                <a:ea typeface="仿宋" pitchFamily="49" charset="-122"/>
                <a:cs typeface="Consolas" pitchFamily="49" charset="0"/>
              </a:rPr>
              <a:t>z</a:t>
            </a:r>
            <a:r>
              <a:rPr lang="zh-CN" altLang="en-US" sz="2400" b="1" dirty="0">
                <a:solidFill>
                  <a:srgbClr val="00B050"/>
                </a:solidFill>
                <a:latin typeface="Consolas" pitchFamily="49" charset="0"/>
                <a:ea typeface="仿宋" pitchFamily="49" charset="-122"/>
                <a:cs typeface="Consolas" pitchFamily="49" charset="0"/>
              </a:rPr>
              <a:t>的实部值</a:t>
            </a:r>
            <a:r>
              <a:rPr lang="zh-CN" altLang="en-US" sz="2400" b="1" dirty="0">
                <a:solidFill>
                  <a:srgbClr val="0000FF"/>
                </a:solidFill>
                <a:latin typeface="Consolas" pitchFamily="49" charset="0"/>
                <a:ea typeface="仿宋" pitchFamily="49" charset="-122"/>
                <a:cs typeface="Consolas" pitchFamily="49" charset="0"/>
              </a:rPr>
              <a:t>。</a:t>
            </a:r>
          </a:p>
          <a:p>
            <a:pPr algn="just">
              <a:lnSpc>
                <a:spcPct val="150000"/>
              </a:lnSpc>
            </a:pPr>
            <a:r>
              <a:rPr lang="zh-CN" altLang="en-US" sz="2400" b="1" dirty="0">
                <a:solidFill>
                  <a:srgbClr val="0000FF"/>
                </a:solidFill>
                <a:latin typeface="Consolas" pitchFamily="49" charset="0"/>
                <a:ea typeface="仿宋" pitchFamily="49" charset="-122"/>
                <a:cs typeface="Consolas" pitchFamily="49" charset="0"/>
              </a:rPr>
              <a:t>      </a:t>
            </a:r>
            <a:r>
              <a:rPr lang="en-US" altLang="zh-CN" sz="2400" b="1" dirty="0" err="1" smtClean="0">
                <a:solidFill>
                  <a:srgbClr val="0000FF"/>
                </a:solidFill>
                <a:latin typeface="Consolas" pitchFamily="49" charset="0"/>
                <a:ea typeface="仿宋" pitchFamily="49" charset="-122"/>
                <a:cs typeface="Consolas" pitchFamily="49" charset="0"/>
              </a:rPr>
              <a:t>GetImag</a:t>
            </a:r>
            <a:r>
              <a:rPr lang="en-US" altLang="zh-CN" sz="2400" b="1" dirty="0" smtClean="0">
                <a:solidFill>
                  <a:srgbClr val="0000FF"/>
                </a:solidFill>
                <a:latin typeface="Consolas" pitchFamily="49" charset="0"/>
                <a:ea typeface="仿宋" pitchFamily="49" charset="-122"/>
                <a:cs typeface="Consolas" pitchFamily="49" charset="0"/>
              </a:rPr>
              <a:t>(z</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&amp;</a:t>
            </a:r>
            <a:r>
              <a:rPr lang="en-US" altLang="zh-CN" sz="2400" b="1" dirty="0" err="1">
                <a:solidFill>
                  <a:srgbClr val="0000FF"/>
                </a:solidFill>
                <a:latin typeface="Consolas" pitchFamily="49" charset="0"/>
                <a:ea typeface="仿宋" pitchFamily="49" charset="-122"/>
                <a:cs typeface="Consolas" pitchFamily="49" charset="0"/>
              </a:rPr>
              <a:t>Imag</a:t>
            </a:r>
            <a:r>
              <a:rPr lang="en-US" altLang="zh-CN" sz="2400" b="1" dirty="0">
                <a:solidFill>
                  <a:srgbClr val="0000FF"/>
                </a:solidFill>
                <a:latin typeface="Consolas" pitchFamily="49" charset="0"/>
                <a:ea typeface="仿宋" pitchFamily="49" charset="-122"/>
                <a:cs typeface="Consolas" pitchFamily="49" charset="0"/>
              </a:rPr>
              <a:t>)</a:t>
            </a:r>
            <a:r>
              <a:rPr lang="zh-CN" altLang="en-US" sz="2400" b="1" dirty="0">
                <a:solidFill>
                  <a:srgbClr val="3333CC"/>
                </a:solidFill>
                <a:latin typeface="Consolas" pitchFamily="49" charset="0"/>
                <a:ea typeface="仿宋" pitchFamily="49" charset="-122"/>
                <a:cs typeface="Consolas" pitchFamily="49" charset="0"/>
              </a:rPr>
              <a:t>：</a:t>
            </a:r>
            <a:r>
              <a:rPr lang="zh-CN" altLang="en-US" sz="2400" b="1" dirty="0">
                <a:solidFill>
                  <a:srgbClr val="00B050"/>
                </a:solidFill>
                <a:latin typeface="Consolas" pitchFamily="49" charset="0"/>
                <a:ea typeface="仿宋" pitchFamily="49" charset="-122"/>
                <a:cs typeface="Consolas" pitchFamily="49" charset="0"/>
              </a:rPr>
              <a:t>返回复数</a:t>
            </a:r>
            <a:r>
              <a:rPr lang="en-US" altLang="zh-CN" sz="2400" b="1" dirty="0">
                <a:solidFill>
                  <a:srgbClr val="00B050"/>
                </a:solidFill>
                <a:latin typeface="Consolas" pitchFamily="49" charset="0"/>
                <a:ea typeface="仿宋" pitchFamily="49" charset="-122"/>
                <a:cs typeface="Consolas" pitchFamily="49" charset="0"/>
              </a:rPr>
              <a:t>z</a:t>
            </a:r>
            <a:r>
              <a:rPr lang="zh-CN" altLang="en-US" sz="2400" b="1" dirty="0">
                <a:solidFill>
                  <a:srgbClr val="00B050"/>
                </a:solidFill>
                <a:latin typeface="Consolas" pitchFamily="49" charset="0"/>
                <a:ea typeface="仿宋" pitchFamily="49" charset="-122"/>
                <a:cs typeface="Consolas" pitchFamily="49" charset="0"/>
              </a:rPr>
              <a:t>的虚部值</a:t>
            </a:r>
            <a:r>
              <a:rPr lang="zh-CN" altLang="en-US" sz="2400" b="1" dirty="0">
                <a:solidFill>
                  <a:srgbClr val="0000FF"/>
                </a:solidFill>
                <a:latin typeface="Consolas" pitchFamily="49" charset="0"/>
                <a:ea typeface="仿宋" pitchFamily="49" charset="-122"/>
                <a:cs typeface="Consolas" pitchFamily="49" charset="0"/>
              </a:rPr>
              <a:t>。</a:t>
            </a:r>
          </a:p>
          <a:p>
            <a:pPr algn="just">
              <a:lnSpc>
                <a:spcPct val="150000"/>
              </a:lnSpc>
            </a:pPr>
            <a:r>
              <a:rPr lang="zh-CN" altLang="en-US" sz="2400" b="1" dirty="0">
                <a:solidFill>
                  <a:srgbClr val="3333CC"/>
                </a:solidFill>
                <a:latin typeface="Consolas" pitchFamily="49" charset="0"/>
                <a:ea typeface="仿宋" pitchFamily="49" charset="-122"/>
                <a:cs typeface="Consolas" pitchFamily="49" charset="0"/>
              </a:rPr>
              <a:t>      </a:t>
            </a:r>
            <a:r>
              <a:rPr lang="en-US" altLang="zh-CN" sz="2400" b="1" dirty="0" smtClean="0">
                <a:solidFill>
                  <a:srgbClr val="0000FF"/>
                </a:solidFill>
                <a:latin typeface="Consolas" pitchFamily="49" charset="0"/>
                <a:ea typeface="仿宋" pitchFamily="49" charset="-122"/>
                <a:cs typeface="Consolas" pitchFamily="49" charset="0"/>
              </a:rPr>
              <a:t>Add(z1</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z2</a:t>
            </a:r>
            <a:r>
              <a:rPr lang="zh-CN" altLang="en-US" sz="2400" b="1" dirty="0" smtClean="0">
                <a:solidFill>
                  <a:srgbClr val="0000FF"/>
                </a:solidFill>
                <a:latin typeface="Consolas" pitchFamily="49" charset="0"/>
                <a:ea typeface="仿宋" pitchFamily="49" charset="-122"/>
                <a:cs typeface="Consolas" pitchFamily="49" charset="0"/>
              </a:rPr>
              <a:t>，</a:t>
            </a:r>
            <a:r>
              <a:rPr lang="en-US" altLang="zh-CN" sz="2400" b="1" dirty="0" smtClean="0">
                <a:solidFill>
                  <a:srgbClr val="0000FF"/>
                </a:solidFill>
                <a:latin typeface="Consolas" pitchFamily="49" charset="0"/>
                <a:ea typeface="仿宋" pitchFamily="49" charset="-122"/>
                <a:cs typeface="Consolas" pitchFamily="49" charset="0"/>
              </a:rPr>
              <a:t>&amp;</a:t>
            </a:r>
            <a:r>
              <a:rPr lang="en-US" altLang="zh-CN" sz="2400" b="1" dirty="0">
                <a:solidFill>
                  <a:srgbClr val="0000FF"/>
                </a:solidFill>
                <a:latin typeface="Consolas" pitchFamily="49" charset="0"/>
                <a:ea typeface="仿宋" pitchFamily="49" charset="-122"/>
                <a:cs typeface="Consolas" pitchFamily="49" charset="0"/>
              </a:rPr>
              <a:t>sum)</a:t>
            </a:r>
            <a:r>
              <a:rPr lang="zh-CN" altLang="en-US" sz="2400" b="1" dirty="0">
                <a:solidFill>
                  <a:srgbClr val="0000FF"/>
                </a:solidFill>
                <a:latin typeface="Consolas" pitchFamily="49" charset="0"/>
                <a:ea typeface="仿宋" pitchFamily="49" charset="-122"/>
                <a:cs typeface="Consolas" pitchFamily="49" charset="0"/>
              </a:rPr>
              <a:t>：</a:t>
            </a:r>
            <a:r>
              <a:rPr lang="zh-CN" altLang="en-US" sz="2400" b="1" dirty="0" smtClean="0">
                <a:solidFill>
                  <a:srgbClr val="00B050"/>
                </a:solidFill>
                <a:latin typeface="Consolas" pitchFamily="49" charset="0"/>
                <a:ea typeface="仿宋" pitchFamily="49" charset="-122"/>
                <a:cs typeface="Consolas" pitchFamily="49" charset="0"/>
              </a:rPr>
              <a:t>返回复数</a:t>
            </a:r>
            <a:r>
              <a:rPr lang="en-US" altLang="zh-CN" sz="2400" b="1" dirty="0" err="1">
                <a:solidFill>
                  <a:srgbClr val="00B050"/>
                </a:solidFill>
                <a:latin typeface="Consolas" pitchFamily="49" charset="0"/>
                <a:ea typeface="仿宋" pitchFamily="49" charset="-122"/>
                <a:cs typeface="Consolas" pitchFamily="49" charset="0"/>
              </a:rPr>
              <a:t>z1</a:t>
            </a:r>
            <a:r>
              <a:rPr lang="zh-CN" altLang="en-US" sz="2400" b="1" dirty="0">
                <a:solidFill>
                  <a:srgbClr val="00B050"/>
                </a:solidFill>
                <a:latin typeface="Consolas" pitchFamily="49" charset="0"/>
                <a:ea typeface="仿宋" pitchFamily="49" charset="-122"/>
                <a:cs typeface="Consolas" pitchFamily="49" charset="0"/>
              </a:rPr>
              <a:t>、</a:t>
            </a:r>
            <a:r>
              <a:rPr lang="en-US" altLang="zh-CN" sz="2400" b="1" dirty="0" err="1">
                <a:solidFill>
                  <a:srgbClr val="00B050"/>
                </a:solidFill>
                <a:latin typeface="Consolas" pitchFamily="49" charset="0"/>
                <a:ea typeface="仿宋" pitchFamily="49" charset="-122"/>
                <a:cs typeface="Consolas" pitchFamily="49" charset="0"/>
              </a:rPr>
              <a:t>z2</a:t>
            </a:r>
            <a:r>
              <a:rPr lang="zh-CN" altLang="en-US" sz="2400" b="1" dirty="0">
                <a:solidFill>
                  <a:srgbClr val="00B050"/>
                </a:solidFill>
                <a:latin typeface="Consolas" pitchFamily="49" charset="0"/>
                <a:ea typeface="仿宋" pitchFamily="49" charset="-122"/>
                <a:cs typeface="Consolas" pitchFamily="49" charset="0"/>
              </a:rPr>
              <a:t>的和</a:t>
            </a:r>
            <a:r>
              <a:rPr lang="zh-CN" altLang="en-US" sz="2400" b="1" dirty="0">
                <a:solidFill>
                  <a:srgbClr val="0000FF"/>
                </a:solidFill>
                <a:latin typeface="Consolas" pitchFamily="49" charset="0"/>
                <a:ea typeface="仿宋" pitchFamily="49" charset="-122"/>
                <a:cs typeface="Consolas" pitchFamily="49" charset="0"/>
              </a:rPr>
              <a:t>。</a:t>
            </a:r>
          </a:p>
          <a:p>
            <a:pPr algn="just">
              <a:lnSpc>
                <a:spcPct val="150000"/>
              </a:lnSpc>
            </a:pPr>
            <a:r>
              <a:rPr lang="en-US" altLang="zh-CN" sz="2400" b="1" dirty="0">
                <a:solidFill>
                  <a:srgbClr val="0000FF"/>
                </a:solidFill>
                <a:latin typeface="Consolas" pitchFamily="49" charset="0"/>
                <a:ea typeface="仿宋" pitchFamily="49" charset="-122"/>
                <a:cs typeface="Consolas" pitchFamily="49" charset="0"/>
              </a:rPr>
              <a:t>} </a:t>
            </a:r>
            <a:r>
              <a:rPr lang="en-US" altLang="zh-CN" sz="2400" b="1" dirty="0" smtClean="0">
                <a:solidFill>
                  <a:srgbClr val="0000FF"/>
                </a:solidFill>
                <a:latin typeface="Consolas" pitchFamily="49" charset="0"/>
                <a:ea typeface="仿宋" pitchFamily="49" charset="-122"/>
                <a:cs typeface="Consolas" pitchFamily="49" charset="0"/>
              </a:rPr>
              <a:t> </a:t>
            </a:r>
            <a:r>
              <a:rPr lang="en-US" altLang="zh-CN" sz="2400" b="1" dirty="0" err="1" smtClean="0">
                <a:solidFill>
                  <a:srgbClr val="0000FF"/>
                </a:solidFill>
                <a:latin typeface="Consolas" pitchFamily="49" charset="0"/>
                <a:ea typeface="仿宋" pitchFamily="49" charset="-122"/>
                <a:cs typeface="Consolas" pitchFamily="49" charset="0"/>
              </a:rPr>
              <a:t>ADT</a:t>
            </a:r>
            <a:r>
              <a:rPr lang="en-US" altLang="zh-CN" sz="2400" b="1" dirty="0" smtClean="0">
                <a:solidFill>
                  <a:srgbClr val="0000FF"/>
                </a:solidFill>
                <a:latin typeface="Consolas" pitchFamily="49" charset="0"/>
                <a:ea typeface="仿宋" pitchFamily="49" charset="-122"/>
                <a:cs typeface="Consolas" pitchFamily="49" charset="0"/>
              </a:rPr>
              <a:t> </a:t>
            </a:r>
            <a:r>
              <a:rPr lang="en-US" altLang="zh-CN" sz="2400" b="1" dirty="0">
                <a:solidFill>
                  <a:srgbClr val="FF0000"/>
                </a:solidFill>
                <a:latin typeface="Consolas" pitchFamily="49" charset="0"/>
                <a:ea typeface="仿宋" pitchFamily="49" charset="-122"/>
                <a:cs typeface="Consolas" pitchFamily="49" charset="0"/>
              </a:rPr>
              <a:t>Complex</a:t>
            </a:r>
          </a:p>
        </p:txBody>
      </p:sp>
      <p:sp>
        <p:nvSpPr>
          <p:cNvPr id="5" name="右大括号 4"/>
          <p:cNvSpPr/>
          <p:nvPr/>
        </p:nvSpPr>
        <p:spPr>
          <a:xfrm>
            <a:off x="7905099" y="1656391"/>
            <a:ext cx="214314" cy="2667019"/>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p>
        </p:txBody>
      </p:sp>
      <p:sp>
        <p:nvSpPr>
          <p:cNvPr id="6" name="TextBox 5"/>
          <p:cNvSpPr txBox="1"/>
          <p:nvPr/>
        </p:nvSpPr>
        <p:spPr>
          <a:xfrm>
            <a:off x="8316416" y="908720"/>
            <a:ext cx="523220" cy="4104456"/>
          </a:xfrm>
          <a:prstGeom prst="rect">
            <a:avLst/>
          </a:prstGeom>
          <a:noFill/>
        </p:spPr>
        <p:txBody>
          <a:bodyPr vert="eaVert" wrap="square" rtlCol="0">
            <a:spAutoFit/>
          </a:bodyPr>
          <a:lstStyle/>
          <a:p>
            <a:r>
              <a:rPr lang="zh-CN" altLang="en-US" sz="2200" dirty="0" smtClean="0">
                <a:solidFill>
                  <a:srgbClr val="0000FF"/>
                </a:solidFill>
                <a:latin typeface="华文中宋" pitchFamily="2" charset="-122"/>
                <a:ea typeface="华文中宋" pitchFamily="2" charset="-122"/>
              </a:rPr>
              <a:t>运算功能</a:t>
            </a:r>
            <a:r>
              <a:rPr lang="en-US" altLang="zh-CN" sz="2200" dirty="0" smtClean="0">
                <a:solidFill>
                  <a:srgbClr val="0000FF"/>
                </a:solidFill>
                <a:latin typeface="华文中宋" pitchFamily="2" charset="-122"/>
                <a:ea typeface="华文中宋" pitchFamily="2" charset="-122"/>
              </a:rPr>
              <a:t>(</a:t>
            </a:r>
            <a:r>
              <a:rPr lang="zh-CN" altLang="en-US" sz="2200" dirty="0" smtClean="0">
                <a:solidFill>
                  <a:srgbClr val="0000FF"/>
                </a:solidFill>
                <a:latin typeface="华文中宋" pitchFamily="2" charset="-122"/>
                <a:ea typeface="华文中宋" pitchFamily="2" charset="-122"/>
              </a:rPr>
              <a:t>接口</a:t>
            </a:r>
            <a:r>
              <a:rPr lang="en-US" altLang="zh-CN" sz="2200" dirty="0" smtClean="0">
                <a:solidFill>
                  <a:srgbClr val="0000FF"/>
                </a:solidFill>
                <a:latin typeface="华文中宋" pitchFamily="2" charset="-122"/>
                <a:ea typeface="华文中宋" pitchFamily="2" charset="-122"/>
              </a:rPr>
              <a:t>)</a:t>
            </a:r>
            <a:r>
              <a:rPr lang="zh-CN" altLang="en-US" sz="2200" dirty="0" smtClean="0">
                <a:solidFill>
                  <a:srgbClr val="0000FF"/>
                </a:solidFill>
                <a:latin typeface="华文中宋" pitchFamily="2" charset="-122"/>
                <a:ea typeface="华文中宋" pitchFamily="2" charset="-122"/>
              </a:rPr>
              <a:t>的描述</a:t>
            </a:r>
          </a:p>
        </p:txBody>
      </p:sp>
    </p:spTree>
    <p:extLst>
      <p:ext uri="{BB962C8B-B14F-4D97-AF65-F5344CB8AC3E}">
        <p14:creationId xmlns:p14="http://schemas.microsoft.com/office/powerpoint/2010/main" val="8471202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en-US" altLang="zh-CN" dirty="0" smtClean="0">
                <a:solidFill>
                  <a:schemeClr val="tx1"/>
                </a:solidFill>
                <a:effectLst/>
                <a:latin typeface="+mj-ea"/>
              </a:rPr>
              <a:t>ADT</a:t>
            </a:r>
            <a:r>
              <a:rPr lang="zh-CN" altLang="en-US" dirty="0" smtClean="0">
                <a:solidFill>
                  <a:schemeClr val="tx1"/>
                </a:solidFill>
                <a:effectLst/>
                <a:latin typeface="+mj-ea"/>
              </a:rPr>
              <a:t>与数据结构的关系、作用</a:t>
            </a:r>
            <a:endParaRPr lang="zh-CN" altLang="en-US" dirty="0">
              <a:solidFill>
                <a:schemeClr val="tx1"/>
              </a:solidFill>
              <a:effectLst/>
              <a:latin typeface="+mj-ea"/>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5918" y="2015981"/>
            <a:ext cx="1643074" cy="80555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6"/>
          </a:lnRef>
          <a:fillRef idx="3">
            <a:schemeClr val="accent6"/>
          </a:fillRef>
          <a:effectRef idx="2">
            <a:schemeClr val="accent6"/>
          </a:effectRef>
          <a:fontRef idx="minor">
            <a:schemeClr val="lt1"/>
          </a:fontRef>
        </p:style>
        <p:txBody>
          <a:bodyPr wrap="square" tIns="252000" bIns="180000" rtlCol="0">
            <a:spAutoFit/>
          </a:bodyPr>
          <a:lstStyle/>
          <a:p>
            <a:r>
              <a:rPr lang="en-US" altLang="zh-CN" sz="2400" dirty="0" smtClean="0">
                <a:solidFill>
                  <a:srgbClr val="FF0000"/>
                </a:solidFill>
                <a:latin typeface="Consolas" pitchFamily="49" charset="0"/>
                <a:ea typeface="楷体" pitchFamily="49" charset="-122"/>
                <a:cs typeface="Consolas" pitchFamily="49" charset="0"/>
              </a:rPr>
              <a:t>Complex</a:t>
            </a:r>
          </a:p>
        </p:txBody>
      </p:sp>
      <p:sp>
        <p:nvSpPr>
          <p:cNvPr id="3" name="下箭头 2"/>
          <p:cNvSpPr/>
          <p:nvPr/>
        </p:nvSpPr>
        <p:spPr>
          <a:xfrm>
            <a:off x="2500298" y="2944675"/>
            <a:ext cx="285752"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pic>
        <p:nvPicPr>
          <p:cNvPr id="1026" name="Picture 2" descr="http://img1.mydrivers.com/img/20140831/49fd56108a3e410db2307a0676bd584c.jpg"/>
          <p:cNvPicPr>
            <a:picLocks noChangeAspect="1" noChangeArrowheads="1"/>
          </p:cNvPicPr>
          <p:nvPr/>
        </p:nvPicPr>
        <p:blipFill>
          <a:blip r:embed="rId3" cstate="print"/>
          <a:srcRect/>
          <a:stretch>
            <a:fillRect/>
          </a:stretch>
        </p:blipFill>
        <p:spPr bwMode="auto">
          <a:xfrm>
            <a:off x="1619672" y="3356992"/>
            <a:ext cx="2020337" cy="1640676"/>
          </a:xfrm>
          <a:prstGeom prst="rect">
            <a:avLst/>
          </a:prstGeom>
          <a:noFill/>
        </p:spPr>
      </p:pic>
      <p:sp>
        <p:nvSpPr>
          <p:cNvPr id="6" name="TextBox 5"/>
          <p:cNvSpPr txBox="1"/>
          <p:nvPr/>
        </p:nvSpPr>
        <p:spPr>
          <a:xfrm>
            <a:off x="3645016" y="3506772"/>
            <a:ext cx="4887424" cy="830997"/>
          </a:xfrm>
          <a:prstGeom prst="rect">
            <a:avLst/>
          </a:prstGeom>
          <a:noFill/>
        </p:spPr>
        <p:txBody>
          <a:bodyPr wrap="square" rtlCol="0">
            <a:spAutoFit/>
          </a:bodyPr>
          <a:lstStyle/>
          <a:p>
            <a:r>
              <a:rPr lang="zh-CN" altLang="en-US" sz="2400" b="1" dirty="0" smtClean="0">
                <a:solidFill>
                  <a:srgbClr val="0000FF"/>
                </a:solidFill>
                <a:latin typeface="仿宋" pitchFamily="49" charset="-122"/>
                <a:ea typeface="仿宋" pitchFamily="49" charset="-122"/>
                <a:cs typeface="Times New Roman" pitchFamily="18" charset="0"/>
              </a:rPr>
              <a:t>实现</a:t>
            </a:r>
            <a:r>
              <a:rPr lang="en-US" altLang="zh-CN" sz="2400" b="1" dirty="0" smtClean="0">
                <a:solidFill>
                  <a:srgbClr val="0000FF"/>
                </a:solidFill>
                <a:latin typeface="仿宋" pitchFamily="49" charset="-122"/>
                <a:ea typeface="仿宋" pitchFamily="49" charset="-122"/>
                <a:cs typeface="Times New Roman" pitchFamily="18" charset="0"/>
              </a:rPr>
              <a:t>ADT</a:t>
            </a:r>
            <a:r>
              <a:rPr lang="zh-CN" altLang="en-US" sz="2400" b="1" dirty="0" smtClean="0">
                <a:solidFill>
                  <a:srgbClr val="0000FF"/>
                </a:solidFill>
                <a:latin typeface="仿宋" pitchFamily="49" charset="-122"/>
                <a:ea typeface="仿宋" pitchFamily="49" charset="-122"/>
                <a:cs typeface="Times New Roman" pitchFamily="18" charset="0"/>
              </a:rPr>
              <a:t>：如何存储、如何实现运算，得到该</a:t>
            </a:r>
            <a:r>
              <a:rPr lang="zh-CN" altLang="en-US" sz="2400" b="1" dirty="0">
                <a:solidFill>
                  <a:srgbClr val="0000FF"/>
                </a:solidFill>
                <a:latin typeface="仿宋" pitchFamily="49" charset="-122"/>
                <a:ea typeface="仿宋" pitchFamily="49" charset="-122"/>
                <a:cs typeface="Times New Roman" pitchFamily="18" charset="0"/>
              </a:rPr>
              <a:t>数据结构</a:t>
            </a:r>
            <a:endParaRPr lang="zh-CN" altLang="en-US" sz="2400" b="1" dirty="0">
              <a:solidFill>
                <a:srgbClr val="0000FF"/>
              </a:solidFill>
              <a:latin typeface="仿宋" pitchFamily="49" charset="-122"/>
              <a:ea typeface="仿宋" pitchFamily="49" charset="-122"/>
            </a:endParaRPr>
          </a:p>
        </p:txBody>
      </p:sp>
      <p:sp>
        <p:nvSpPr>
          <p:cNvPr id="4" name="TextBox 3"/>
          <p:cNvSpPr txBox="1"/>
          <p:nvPr/>
        </p:nvSpPr>
        <p:spPr>
          <a:xfrm>
            <a:off x="3643306" y="2175247"/>
            <a:ext cx="4601102" cy="461665"/>
          </a:xfrm>
          <a:prstGeom prst="rect">
            <a:avLst/>
          </a:prstGeom>
          <a:noFill/>
        </p:spPr>
        <p:txBody>
          <a:bodyPr wrap="square" rtlCol="0">
            <a:spAutoFit/>
          </a:bodyPr>
          <a:lstStyle/>
          <a:p>
            <a:pPr algn="l"/>
            <a:r>
              <a:rPr lang="zh-CN" altLang="en-US" sz="2400" b="1" dirty="0" smtClean="0">
                <a:solidFill>
                  <a:srgbClr val="0000FF"/>
                </a:solidFill>
                <a:latin typeface="Consolas" pitchFamily="49" charset="0"/>
                <a:ea typeface="楷体" pitchFamily="49" charset="-122"/>
                <a:cs typeface="Consolas" pitchFamily="49" charset="0"/>
              </a:rPr>
              <a:t>根据数学模型定义</a:t>
            </a:r>
            <a:r>
              <a:rPr lang="en-US" altLang="zh-CN" sz="2400" b="1" dirty="0" smtClean="0">
                <a:solidFill>
                  <a:srgbClr val="0000FF"/>
                </a:solidFill>
                <a:latin typeface="Consolas" pitchFamily="49" charset="0"/>
                <a:ea typeface="楷体" pitchFamily="49" charset="-122"/>
                <a:cs typeface="Consolas" pitchFamily="49" charset="0"/>
              </a:rPr>
              <a:t>ADT</a:t>
            </a:r>
            <a:endParaRPr lang="zh-CN" altLang="en-US" sz="2400" b="1" dirty="0">
              <a:solidFill>
                <a:srgbClr val="0000FF"/>
              </a:solidFill>
              <a:latin typeface="Consolas" pitchFamily="49" charset="0"/>
              <a:ea typeface="楷体" pitchFamily="49" charset="-122"/>
              <a:cs typeface="Consolas" pitchFamily="49" charset="0"/>
            </a:endParaRPr>
          </a:p>
        </p:txBody>
      </p:sp>
      <p:sp>
        <p:nvSpPr>
          <p:cNvPr id="11" name="TextBox 10"/>
          <p:cNvSpPr txBox="1"/>
          <p:nvPr/>
        </p:nvSpPr>
        <p:spPr>
          <a:xfrm>
            <a:off x="827584" y="5364160"/>
            <a:ext cx="7848872" cy="1038847"/>
          </a:xfrm>
          <a:prstGeom prst="rect">
            <a:avLst/>
          </a:prstGeom>
        </p:spPr>
        <p:style>
          <a:lnRef idx="1">
            <a:schemeClr val="accent5"/>
          </a:lnRef>
          <a:fillRef idx="2">
            <a:schemeClr val="accent5"/>
          </a:fillRef>
          <a:effectRef idx="1">
            <a:schemeClr val="accent5"/>
          </a:effectRef>
          <a:fontRef idx="minor">
            <a:schemeClr val="dk1"/>
          </a:fontRef>
        </p:style>
        <p:txBody>
          <a:bodyPr wrap="square" lIns="144000" tIns="108000" rIns="144000" bIns="108000" rtlCol="0">
            <a:spAutoFit/>
          </a:bodyPr>
          <a:lstStyle/>
          <a:p>
            <a:pPr algn="l">
              <a:lnSpc>
                <a:spcPts val="3200"/>
              </a:lnSpc>
            </a:pPr>
            <a:r>
              <a:rPr lang="en-US" altLang="zh-CN" sz="2400" b="1" dirty="0" smtClean="0">
                <a:solidFill>
                  <a:srgbClr val="0000FF"/>
                </a:solidFill>
                <a:latin typeface="方正启体简体" pitchFamily="65" charset="-122"/>
                <a:ea typeface="方正启体简体" pitchFamily="65" charset="-122"/>
                <a:cs typeface="Times New Roman" pitchFamily="18" charset="0"/>
              </a:rPr>
              <a:t>ADT</a:t>
            </a:r>
            <a:r>
              <a:rPr lang="zh-CN" altLang="en-US" sz="2400" b="1" dirty="0" smtClean="0">
                <a:solidFill>
                  <a:srgbClr val="0000FF"/>
                </a:solidFill>
                <a:latin typeface="方正启体简体" pitchFamily="65" charset="-122"/>
                <a:ea typeface="方正启体简体" pitchFamily="65" charset="-122"/>
                <a:cs typeface="Times New Roman" pitchFamily="18" charset="0"/>
              </a:rPr>
              <a:t>型实质上就是对一个求解问题的</a:t>
            </a:r>
            <a:r>
              <a:rPr lang="zh-CN" altLang="en-US" sz="2400" b="1" dirty="0" smtClean="0">
                <a:solidFill>
                  <a:srgbClr val="FF0000"/>
                </a:solidFill>
                <a:latin typeface="方正启体简体" pitchFamily="65" charset="-122"/>
                <a:ea typeface="方正启体简体" pitchFamily="65" charset="-122"/>
                <a:cs typeface="Times New Roman" pitchFamily="18" charset="0"/>
              </a:rPr>
              <a:t>形式化描述</a:t>
            </a:r>
            <a:r>
              <a:rPr lang="zh-CN" altLang="en-US" sz="2400" b="1" dirty="0" smtClean="0">
                <a:solidFill>
                  <a:srgbClr val="0000FF"/>
                </a:solidFill>
                <a:latin typeface="方正启体简体" pitchFamily="65" charset="-122"/>
                <a:ea typeface="方正启体简体" pitchFamily="65" charset="-122"/>
                <a:cs typeface="Times New Roman" pitchFamily="18" charset="0"/>
              </a:rPr>
              <a:t>（与计算机无关），程序员可以在理解基础上实现它。</a:t>
            </a:r>
            <a:endParaRPr lang="zh-CN" altLang="en-US" sz="2400" b="1" dirty="0">
              <a:solidFill>
                <a:srgbClr val="0000FF"/>
              </a:solidFill>
              <a:latin typeface="方正启体简体" pitchFamily="65" charset="-122"/>
              <a:ea typeface="方正启体简体" pitchFamily="65" charset="-122"/>
            </a:endParaRPr>
          </a:p>
        </p:txBody>
      </p:sp>
      <p:pic>
        <p:nvPicPr>
          <p:cNvPr id="66562" name="Picture 2" descr="https://gimg2.baidu.com/image_search/src=http%3A%2F%2Fbpic.588ku.com%2Felement_origin_min_pic%2F17%2F06%2F23%2Fa6fcce1b106cdf3cc51b6c20ca9318a5.jpg&amp;refer=http%3A%2F%2Fbpic.588ku.com&amp;app=2002&amp;size=f9999,10000&amp;q=a80&amp;n=0&amp;g=0n&amp;fmt=jpeg?sec=1633589987&amp;t=0afac0ca7857962723e5a0de7100b9e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51196" y="332656"/>
            <a:ext cx="1396668" cy="1396668"/>
          </a:xfrm>
          <a:prstGeom prst="rect">
            <a:avLst/>
          </a:prstGeom>
          <a:noFill/>
          <a:extLst>
            <a:ext uri="{909E8E84-426E-40DD-AFC4-6F175D3DCCD1}">
              <a14:hiddenFill xmlns:a14="http://schemas.microsoft.com/office/drawing/2010/main">
                <a:solidFill>
                  <a:srgbClr val="FFFFFF"/>
                </a:solidFill>
              </a14:hiddenFill>
            </a:ext>
          </a:extLst>
        </p:spPr>
      </p:pic>
      <p:sp>
        <p:nvSpPr>
          <p:cNvPr id="13" name="下箭头 12"/>
          <p:cNvSpPr/>
          <p:nvPr/>
        </p:nvSpPr>
        <p:spPr>
          <a:xfrm>
            <a:off x="2510243" y="1573673"/>
            <a:ext cx="285752" cy="357190"/>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400"/>
          </a:p>
        </p:txBody>
      </p:sp>
      <p:sp>
        <p:nvSpPr>
          <p:cNvPr id="14" name="TextBox 13"/>
          <p:cNvSpPr txBox="1"/>
          <p:nvPr/>
        </p:nvSpPr>
        <p:spPr>
          <a:xfrm>
            <a:off x="3635896" y="692696"/>
            <a:ext cx="4601102" cy="461665"/>
          </a:xfrm>
          <a:prstGeom prst="rect">
            <a:avLst/>
          </a:prstGeom>
          <a:noFill/>
        </p:spPr>
        <p:txBody>
          <a:bodyPr wrap="square" rtlCol="0">
            <a:spAutoFit/>
          </a:bodyPr>
          <a:lstStyle/>
          <a:p>
            <a:pPr algn="l"/>
            <a:r>
              <a:rPr lang="zh-CN" altLang="en-US" sz="2400" b="1" dirty="0" smtClean="0">
                <a:solidFill>
                  <a:srgbClr val="0000FF"/>
                </a:solidFill>
                <a:latin typeface="Consolas" pitchFamily="49" charset="0"/>
                <a:ea typeface="楷体" pitchFamily="49" charset="-122"/>
                <a:cs typeface="Consolas" pitchFamily="49" charset="0"/>
              </a:rPr>
              <a:t>根据实际问题抽象数据模型</a:t>
            </a:r>
            <a:endParaRPr lang="zh-CN" altLang="en-US" sz="2400" b="1" dirty="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293880564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一种</a:t>
            </a:r>
            <a:r>
              <a:rPr lang="en-US" altLang="zh-CN" dirty="0" smtClean="0">
                <a:solidFill>
                  <a:schemeClr val="tx1"/>
                </a:solidFill>
                <a:effectLst/>
                <a:latin typeface="+mj-ea"/>
              </a:rPr>
              <a:t>ADT</a:t>
            </a:r>
            <a:r>
              <a:rPr lang="zh-CN" altLang="en-US" dirty="0" smtClean="0">
                <a:solidFill>
                  <a:schemeClr val="tx1"/>
                </a:solidFill>
                <a:effectLst/>
                <a:latin typeface="+mj-ea"/>
              </a:rPr>
              <a:t>的多种实现</a:t>
            </a:r>
            <a:endParaRPr lang="zh-CN" altLang="en-US" dirty="0">
              <a:solidFill>
                <a:schemeClr val="tx1"/>
              </a:solidFill>
              <a:effectLst/>
              <a:latin typeface="+mj-ea"/>
            </a:endParaRPr>
          </a:p>
        </p:txBody>
      </p:sp>
      <p:sp>
        <p:nvSpPr>
          <p:cNvPr id="25" name="椭圆 24"/>
          <p:cNvSpPr/>
          <p:nvPr/>
        </p:nvSpPr>
        <p:spPr>
          <a:xfrm>
            <a:off x="7116488" y="2964527"/>
            <a:ext cx="1331752" cy="1331108"/>
          </a:xfrm>
          <a:prstGeom prst="ellipse">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27" name="TextBox 26"/>
          <p:cNvSpPr txBox="1"/>
          <p:nvPr/>
        </p:nvSpPr>
        <p:spPr>
          <a:xfrm>
            <a:off x="7273164" y="3371730"/>
            <a:ext cx="1018399" cy="568943"/>
          </a:xfrm>
          <a:prstGeom prst="rect">
            <a:avLst/>
          </a:prstGeom>
          <a:noFill/>
        </p:spPr>
        <p:txBody>
          <a:bodyPr wrap="square" rtlCol="0">
            <a:spAutoFit/>
          </a:bodyPr>
          <a:lstStyle/>
          <a:p>
            <a:r>
              <a:rPr lang="zh-CN" altLang="en-US" sz="2400" dirty="0">
                <a:solidFill>
                  <a:prstClr val="black"/>
                </a:solidFill>
                <a:latin typeface="Verdana"/>
                <a:ea typeface="微软雅黑"/>
              </a:rPr>
              <a:t>程序</a:t>
            </a:r>
          </a:p>
        </p:txBody>
      </p:sp>
      <p:grpSp>
        <p:nvGrpSpPr>
          <p:cNvPr id="29" name="组合 28"/>
          <p:cNvGrpSpPr/>
          <p:nvPr/>
        </p:nvGrpSpPr>
        <p:grpSpPr>
          <a:xfrm>
            <a:off x="4121196" y="2066386"/>
            <a:ext cx="1428524" cy="1064887"/>
            <a:chOff x="3635896" y="3212976"/>
            <a:chExt cx="1224136" cy="1080120"/>
          </a:xfrm>
        </p:grpSpPr>
        <p:sp>
          <p:nvSpPr>
            <p:cNvPr id="46" name="椭圆 45"/>
            <p:cNvSpPr/>
            <p:nvPr/>
          </p:nvSpPr>
          <p:spPr>
            <a:xfrm>
              <a:off x="3635896" y="3212976"/>
              <a:ext cx="1224136" cy="1080120"/>
            </a:xfrm>
            <a:prstGeom prst="ellipse">
              <a:avLst/>
            </a:prstGeom>
            <a:no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47" name="TextBox 46"/>
            <p:cNvSpPr txBox="1"/>
            <p:nvPr/>
          </p:nvSpPr>
          <p:spPr>
            <a:xfrm>
              <a:off x="3779912" y="3543398"/>
              <a:ext cx="936104" cy="50013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prstClr val="black"/>
                  </a:solidFill>
                  <a:effectLst/>
                  <a:uLnTx/>
                  <a:uFillTx/>
                  <a:latin typeface="Verdana"/>
                  <a:ea typeface="微软雅黑"/>
                </a:rPr>
                <a:t>add</a:t>
              </a:r>
              <a:endParaRPr kumimoji="0" lang="zh-CN" altLang="en-US" sz="2000" b="0" i="0" u="none" strike="noStrike" kern="0" cap="none" spc="0" normalizeH="0" baseline="0" noProof="0" dirty="0" smtClean="0">
                <a:ln>
                  <a:noFill/>
                </a:ln>
                <a:solidFill>
                  <a:prstClr val="black"/>
                </a:solidFill>
                <a:effectLst/>
                <a:uLnTx/>
                <a:uFillTx/>
                <a:latin typeface="Verdana"/>
                <a:ea typeface="微软雅黑"/>
              </a:endParaRPr>
            </a:p>
          </p:txBody>
        </p:sp>
      </p:grpSp>
      <p:grpSp>
        <p:nvGrpSpPr>
          <p:cNvPr id="30" name="组合 29"/>
          <p:cNvGrpSpPr/>
          <p:nvPr/>
        </p:nvGrpSpPr>
        <p:grpSpPr>
          <a:xfrm>
            <a:off x="4139629" y="3131272"/>
            <a:ext cx="1428524" cy="1064887"/>
            <a:chOff x="3635896" y="3212976"/>
            <a:chExt cx="1224136" cy="1080120"/>
          </a:xfrm>
        </p:grpSpPr>
        <p:sp>
          <p:nvSpPr>
            <p:cNvPr id="44" name="椭圆 43"/>
            <p:cNvSpPr/>
            <p:nvPr/>
          </p:nvSpPr>
          <p:spPr>
            <a:xfrm>
              <a:off x="3635896" y="3212976"/>
              <a:ext cx="1224136" cy="1080120"/>
            </a:xfrm>
            <a:prstGeom prst="ellipse">
              <a:avLst/>
            </a:prstGeom>
            <a:no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45" name="TextBox 44"/>
            <p:cNvSpPr txBox="1"/>
            <p:nvPr/>
          </p:nvSpPr>
          <p:spPr>
            <a:xfrm>
              <a:off x="3779912" y="3543399"/>
              <a:ext cx="936105" cy="5031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Verdana"/>
                  <a:ea typeface="微软雅黑"/>
                </a:rPr>
                <a:t>delete</a:t>
              </a:r>
              <a:endParaRPr kumimoji="0" lang="zh-CN" altLang="en-US" sz="1600" b="0" i="0" u="none" strike="noStrike" kern="0" cap="none" spc="0" normalizeH="0" baseline="0" noProof="0" dirty="0" smtClean="0">
                <a:ln>
                  <a:noFill/>
                </a:ln>
                <a:solidFill>
                  <a:prstClr val="black"/>
                </a:solidFill>
                <a:effectLst/>
                <a:uLnTx/>
                <a:uFillTx/>
                <a:latin typeface="Verdana"/>
                <a:ea typeface="微软雅黑"/>
              </a:endParaRPr>
            </a:p>
          </p:txBody>
        </p:sp>
      </p:grpSp>
      <p:grpSp>
        <p:nvGrpSpPr>
          <p:cNvPr id="31" name="组合 30"/>
          <p:cNvGrpSpPr/>
          <p:nvPr/>
        </p:nvGrpSpPr>
        <p:grpSpPr>
          <a:xfrm>
            <a:off x="4199534" y="4196159"/>
            <a:ext cx="1428524" cy="1064887"/>
            <a:chOff x="3635896" y="3212976"/>
            <a:chExt cx="1224136" cy="1080120"/>
          </a:xfrm>
        </p:grpSpPr>
        <p:sp>
          <p:nvSpPr>
            <p:cNvPr id="42" name="椭圆 41"/>
            <p:cNvSpPr/>
            <p:nvPr/>
          </p:nvSpPr>
          <p:spPr>
            <a:xfrm>
              <a:off x="3635896" y="3212976"/>
              <a:ext cx="1224136" cy="1080120"/>
            </a:xfrm>
            <a:prstGeom prst="ellipse">
              <a:avLst/>
            </a:prstGeom>
            <a:no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43" name="TextBox 42"/>
            <p:cNvSpPr txBox="1"/>
            <p:nvPr/>
          </p:nvSpPr>
          <p:spPr>
            <a:xfrm>
              <a:off x="3779912" y="3543398"/>
              <a:ext cx="936105" cy="503117"/>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smtClean="0">
                  <a:ln>
                    <a:noFill/>
                  </a:ln>
                  <a:solidFill>
                    <a:prstClr val="black"/>
                  </a:solidFill>
                  <a:effectLst/>
                  <a:uLnTx/>
                  <a:uFillTx/>
                  <a:latin typeface="Verdana"/>
                  <a:ea typeface="微软雅黑"/>
                </a:rPr>
                <a:t>search</a:t>
              </a:r>
              <a:endParaRPr kumimoji="0" lang="zh-CN" altLang="en-US" sz="1600" b="0" i="0" u="none" strike="noStrike" kern="0" cap="none" spc="0" normalizeH="0" baseline="0" noProof="0" dirty="0" smtClean="0">
                <a:ln>
                  <a:noFill/>
                </a:ln>
                <a:solidFill>
                  <a:prstClr val="black"/>
                </a:solidFill>
                <a:effectLst/>
                <a:uLnTx/>
                <a:uFillTx/>
                <a:latin typeface="Verdana"/>
                <a:ea typeface="微软雅黑"/>
              </a:endParaRPr>
            </a:p>
          </p:txBody>
        </p:sp>
      </p:grpSp>
      <p:sp>
        <p:nvSpPr>
          <p:cNvPr id="32" name="矩形 31"/>
          <p:cNvSpPr/>
          <p:nvPr/>
        </p:nvSpPr>
        <p:spPr>
          <a:xfrm>
            <a:off x="3982953" y="1800164"/>
            <a:ext cx="1880121" cy="3727104"/>
          </a:xfrm>
          <a:prstGeom prst="rect">
            <a:avLst/>
          </a:prstGeom>
          <a:noFill/>
          <a:ln w="42500" cap="flat" cmpd="sng" algn="ctr">
            <a:solidFill>
              <a:srgbClr val="F07F09">
                <a:shade val="50000"/>
              </a:srgbClr>
            </a:solidFill>
            <a:prstDash val="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33" name="矩形 32"/>
          <p:cNvSpPr/>
          <p:nvPr/>
        </p:nvSpPr>
        <p:spPr>
          <a:xfrm>
            <a:off x="4589429" y="5616008"/>
            <a:ext cx="870568" cy="720660"/>
          </a:xfrm>
          <a:prstGeom prst="rect">
            <a:avLst/>
          </a:prstGeom>
        </p:spPr>
        <p:txBody>
          <a:bodyPr wrap="none">
            <a:spAutoFit/>
          </a:bodyPr>
          <a:lstStyle/>
          <a:p>
            <a:r>
              <a:rPr lang="en-US" altLang="zh-CN" sz="3200" dirty="0">
                <a:solidFill>
                  <a:prstClr val="black"/>
                </a:solidFill>
                <a:latin typeface="黑体" panose="02010609060101010101" pitchFamily="49" charset="-122"/>
                <a:ea typeface="黑体" panose="02010609060101010101" pitchFamily="49" charset="-122"/>
              </a:rPr>
              <a:t>ADT</a:t>
            </a:r>
            <a:endParaRPr lang="zh-CN" altLang="en-US" dirty="0">
              <a:solidFill>
                <a:prstClr val="black"/>
              </a:solidFill>
              <a:latin typeface="Verdana"/>
              <a:ea typeface="微软雅黑"/>
            </a:endParaRPr>
          </a:p>
        </p:txBody>
      </p:sp>
      <p:sp>
        <p:nvSpPr>
          <p:cNvPr id="34" name="椭圆 33"/>
          <p:cNvSpPr/>
          <p:nvPr/>
        </p:nvSpPr>
        <p:spPr>
          <a:xfrm>
            <a:off x="1319448" y="2254602"/>
            <a:ext cx="1331752" cy="1331108"/>
          </a:xfrm>
          <a:prstGeom prst="ellipse">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35" name="TextBox 34"/>
          <p:cNvSpPr txBox="1"/>
          <p:nvPr/>
        </p:nvSpPr>
        <p:spPr>
          <a:xfrm>
            <a:off x="1476125" y="2661806"/>
            <a:ext cx="1018399" cy="541114"/>
          </a:xfrm>
          <a:prstGeom prst="rect">
            <a:avLst/>
          </a:prstGeom>
          <a:noFill/>
        </p:spPr>
        <p:txBody>
          <a:bodyPr wrap="square" rtlCol="0">
            <a:spAutoFit/>
          </a:bodyPr>
          <a:lstStyle/>
          <a:p>
            <a:r>
              <a:rPr lang="zh-CN" altLang="en-US" dirty="0" smtClean="0">
                <a:solidFill>
                  <a:prstClr val="black"/>
                </a:solidFill>
                <a:latin typeface="Verdana"/>
                <a:ea typeface="微软雅黑"/>
              </a:rPr>
              <a:t>实现</a:t>
            </a:r>
            <a:r>
              <a:rPr lang="en-US" altLang="zh-CN" dirty="0" smtClean="0">
                <a:solidFill>
                  <a:prstClr val="black"/>
                </a:solidFill>
                <a:latin typeface="Verdana"/>
                <a:ea typeface="微软雅黑"/>
              </a:rPr>
              <a:t>1</a:t>
            </a:r>
            <a:endParaRPr lang="zh-CN" altLang="en-US" dirty="0">
              <a:solidFill>
                <a:prstClr val="black"/>
              </a:solidFill>
              <a:latin typeface="Verdana"/>
              <a:ea typeface="微软雅黑"/>
            </a:endParaRPr>
          </a:p>
        </p:txBody>
      </p:sp>
      <p:sp>
        <p:nvSpPr>
          <p:cNvPr id="36" name="椭圆 35"/>
          <p:cNvSpPr/>
          <p:nvPr/>
        </p:nvSpPr>
        <p:spPr>
          <a:xfrm>
            <a:off x="1319448" y="4029413"/>
            <a:ext cx="1331752" cy="1331108"/>
          </a:xfrm>
          <a:prstGeom prst="ellipse">
            <a:avLst/>
          </a:prstGeom>
          <a:solidFill>
            <a:srgbClr val="F07F09"/>
          </a:solidFill>
          <a:ln w="42500" cap="flat" cmpd="sng" algn="ctr">
            <a:solidFill>
              <a:srgbClr val="F07F09">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Verdana"/>
              <a:ea typeface="微软雅黑"/>
              <a:cs typeface="+mn-cs"/>
            </a:endParaRPr>
          </a:p>
        </p:txBody>
      </p:sp>
      <p:sp>
        <p:nvSpPr>
          <p:cNvPr id="37" name="TextBox 36"/>
          <p:cNvSpPr txBox="1"/>
          <p:nvPr/>
        </p:nvSpPr>
        <p:spPr>
          <a:xfrm>
            <a:off x="1476125" y="4436617"/>
            <a:ext cx="1018399" cy="541114"/>
          </a:xfrm>
          <a:prstGeom prst="rect">
            <a:avLst/>
          </a:prstGeom>
          <a:noFill/>
        </p:spPr>
        <p:txBody>
          <a:bodyPr wrap="square" rtlCol="0">
            <a:spAutoFit/>
          </a:bodyPr>
          <a:lstStyle/>
          <a:p>
            <a:r>
              <a:rPr lang="zh-CN" altLang="en-US" dirty="0" smtClean="0">
                <a:solidFill>
                  <a:prstClr val="black"/>
                </a:solidFill>
                <a:latin typeface="Verdana"/>
                <a:ea typeface="微软雅黑"/>
              </a:rPr>
              <a:t>实现</a:t>
            </a:r>
            <a:r>
              <a:rPr lang="en-US" altLang="zh-CN" dirty="0" smtClean="0">
                <a:solidFill>
                  <a:prstClr val="black"/>
                </a:solidFill>
                <a:latin typeface="Verdana"/>
                <a:ea typeface="微软雅黑"/>
              </a:rPr>
              <a:t>2</a:t>
            </a:r>
            <a:endParaRPr lang="zh-CN" altLang="en-US" dirty="0">
              <a:solidFill>
                <a:prstClr val="black"/>
              </a:solidFill>
              <a:latin typeface="Verdana"/>
              <a:ea typeface="微软雅黑"/>
            </a:endParaRPr>
          </a:p>
        </p:txBody>
      </p:sp>
      <p:cxnSp>
        <p:nvCxnSpPr>
          <p:cNvPr id="38" name="直接箭头连接符 37"/>
          <p:cNvCxnSpPr>
            <a:stCxn id="25" idx="2"/>
            <a:endCxn id="32" idx="3"/>
          </p:cNvCxnSpPr>
          <p:nvPr/>
        </p:nvCxnSpPr>
        <p:spPr>
          <a:xfrm flipH="1">
            <a:off x="5863074" y="3630081"/>
            <a:ext cx="1253414" cy="33635"/>
          </a:xfrm>
          <a:prstGeom prst="straightConnector1">
            <a:avLst/>
          </a:prstGeom>
          <a:noFill/>
          <a:ln w="34925" cap="flat" cmpd="sng" algn="ctr">
            <a:solidFill>
              <a:sysClr val="windowText" lastClr="000000"/>
            </a:solidFill>
            <a:prstDash val="solid"/>
            <a:tailEnd type="arrow"/>
          </a:ln>
          <a:effectLst/>
        </p:spPr>
      </p:cxnSp>
      <p:cxnSp>
        <p:nvCxnSpPr>
          <p:cNvPr id="39" name="直接箭头连接符 38"/>
          <p:cNvCxnSpPr>
            <a:stCxn id="32" idx="1"/>
            <a:endCxn id="34" idx="6"/>
          </p:cNvCxnSpPr>
          <p:nvPr/>
        </p:nvCxnSpPr>
        <p:spPr>
          <a:xfrm flipH="1" flipV="1">
            <a:off x="2651200" y="2920156"/>
            <a:ext cx="1331752" cy="743560"/>
          </a:xfrm>
          <a:prstGeom prst="straightConnector1">
            <a:avLst/>
          </a:prstGeom>
          <a:noFill/>
          <a:ln w="34925" cap="flat" cmpd="sng" algn="ctr">
            <a:solidFill>
              <a:sysClr val="windowText" lastClr="000000"/>
            </a:solidFill>
            <a:prstDash val="solid"/>
            <a:tailEnd type="arrow"/>
          </a:ln>
          <a:effectLst/>
        </p:spPr>
      </p:cxnSp>
      <p:cxnSp>
        <p:nvCxnSpPr>
          <p:cNvPr id="40" name="直接箭头连接符 39"/>
          <p:cNvCxnSpPr>
            <a:stCxn id="32" idx="1"/>
            <a:endCxn id="36" idx="6"/>
          </p:cNvCxnSpPr>
          <p:nvPr/>
        </p:nvCxnSpPr>
        <p:spPr>
          <a:xfrm flipH="1">
            <a:off x="2651200" y="3663716"/>
            <a:ext cx="1331752" cy="1031252"/>
          </a:xfrm>
          <a:prstGeom prst="straightConnector1">
            <a:avLst/>
          </a:prstGeom>
          <a:noFill/>
          <a:ln w="34925" cap="flat" cmpd="sng" algn="ctr">
            <a:solidFill>
              <a:sysClr val="windowText" lastClr="000000"/>
            </a:solidFill>
            <a:prstDash val="solid"/>
            <a:tailEnd type="arrow"/>
          </a:ln>
          <a:effectLst/>
        </p:spPr>
      </p:cxnSp>
      <p:sp>
        <p:nvSpPr>
          <p:cNvPr id="41" name="矩形 40"/>
          <p:cNvSpPr/>
          <p:nvPr/>
        </p:nvSpPr>
        <p:spPr>
          <a:xfrm>
            <a:off x="6054496" y="3053267"/>
            <a:ext cx="1061991" cy="568943"/>
          </a:xfrm>
          <a:prstGeom prst="rect">
            <a:avLst/>
          </a:prstGeom>
        </p:spPr>
        <p:txBody>
          <a:bodyPr wrap="square">
            <a:spAutoFit/>
          </a:bodyPr>
          <a:lstStyle/>
          <a:p>
            <a:r>
              <a:rPr lang="zh-CN" altLang="en-US" sz="2400" dirty="0" smtClean="0">
                <a:solidFill>
                  <a:prstClr val="black"/>
                </a:solidFill>
                <a:latin typeface="Verdana"/>
                <a:ea typeface="微软雅黑"/>
              </a:rPr>
              <a:t>调用</a:t>
            </a:r>
            <a:endParaRPr lang="zh-CN" altLang="en-US" sz="2400" dirty="0">
              <a:solidFill>
                <a:prstClr val="black"/>
              </a:solidFill>
              <a:latin typeface="Verdana"/>
              <a:ea typeface="微软雅黑"/>
            </a:endParaRPr>
          </a:p>
        </p:txBody>
      </p:sp>
    </p:spTree>
    <p:extLst>
      <p:ext uri="{BB962C8B-B14F-4D97-AF65-F5344CB8AC3E}">
        <p14:creationId xmlns:p14="http://schemas.microsoft.com/office/powerpoint/2010/main" val="1884695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32" grpId="0" animBg="1"/>
      <p:bldP spid="33" grpId="0"/>
      <p:bldP spid="34" grpId="0" animBg="1"/>
      <p:bldP spid="35" grpId="0"/>
      <p:bldP spid="36" grpId="0" animBg="1"/>
      <p:bldP spid="37" grpId="0"/>
      <p:bldP spid="4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三、抽象数据类型的描述</a:t>
            </a:r>
            <a:endParaRPr lang="zh-CN" altLang="en-US" dirty="0">
              <a:solidFill>
                <a:schemeClr val="tx1"/>
              </a:solidFill>
              <a:effectLst/>
              <a:latin typeface="+mj-ea"/>
            </a:endParaRPr>
          </a:p>
        </p:txBody>
      </p:sp>
      <p:sp>
        <p:nvSpPr>
          <p:cNvPr id="4" name="Rectangle 3"/>
          <p:cNvSpPr>
            <a:spLocks noGrp="1" noChangeArrowheads="1"/>
          </p:cNvSpPr>
          <p:nvPr>
            <p:ph sz="quarter" idx="4294967295"/>
          </p:nvPr>
        </p:nvSpPr>
        <p:spPr>
          <a:xfrm>
            <a:off x="525463" y="1071546"/>
            <a:ext cx="8186737" cy="5429288"/>
          </a:xfrm>
          <a:prstGeom prst="rect">
            <a:avLst/>
          </a:prstGeom>
        </p:spPr>
        <p:txBody>
          <a:bodyPr>
            <a:normAutofit fontScale="85000" lnSpcReduction="2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抽象数据类型</a:t>
            </a:r>
            <a:r>
              <a:rPr lang="zh-CN" altLang="en-US" sz="3200" dirty="0" smtClean="0">
                <a:latin typeface="黑体" panose="02010609060101010101" pitchFamily="49" charset="-122"/>
                <a:ea typeface="黑体" panose="02010609060101010101" pitchFamily="49" charset="-122"/>
              </a:rPr>
              <a:t>可表示为三元组：</a:t>
            </a:r>
            <a:r>
              <a:rPr lang="en-US" altLang="zh-CN" sz="3200" dirty="0" smtClean="0">
                <a:latin typeface="黑体" panose="02010609060101010101" pitchFamily="49" charset="-122"/>
                <a:ea typeface="黑体" panose="02010609060101010101" pitchFamily="49" charset="-122"/>
              </a:rPr>
              <a:t>(D</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R</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P)</a:t>
            </a:r>
            <a:endParaRPr lang="zh-CN" altLang="en-US"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其中：</a:t>
            </a:r>
            <a:r>
              <a:rPr lang="en-US" altLang="zh-CN" sz="3200" dirty="0" smtClean="0">
                <a:latin typeface="黑体" panose="02010609060101010101" pitchFamily="49" charset="-122"/>
                <a:ea typeface="黑体" panose="02010609060101010101" pitchFamily="49" charset="-122"/>
              </a:rPr>
              <a:t>D</a:t>
            </a:r>
            <a:r>
              <a:rPr lang="zh-CN" altLang="en-US" sz="3200" dirty="0" smtClean="0">
                <a:latin typeface="黑体" panose="02010609060101010101" pitchFamily="49" charset="-122"/>
                <a:ea typeface="黑体" panose="02010609060101010101" pitchFamily="49" charset="-122"/>
              </a:rPr>
              <a:t>表示数据对象，</a:t>
            </a:r>
            <a:r>
              <a:rPr lang="en-US" altLang="zh-CN" sz="3200" dirty="0" smtClean="0">
                <a:latin typeface="黑体" panose="02010609060101010101" pitchFamily="49" charset="-122"/>
                <a:ea typeface="黑体" panose="02010609060101010101" pitchFamily="49" charset="-122"/>
              </a:rPr>
              <a:t>R</a:t>
            </a:r>
            <a:r>
              <a:rPr lang="zh-CN" altLang="en-US" sz="3200" dirty="0" smtClean="0">
                <a:latin typeface="黑体" panose="02010609060101010101" pitchFamily="49" charset="-122"/>
                <a:ea typeface="黑体" panose="02010609060101010101" pitchFamily="49" charset="-122"/>
              </a:rPr>
              <a:t>是</a:t>
            </a:r>
            <a:r>
              <a:rPr lang="en-US" altLang="zh-CN" sz="3200" dirty="0" smtClean="0">
                <a:latin typeface="黑体" panose="02010609060101010101" pitchFamily="49" charset="-122"/>
                <a:ea typeface="黑体" panose="02010609060101010101" pitchFamily="49" charset="-122"/>
              </a:rPr>
              <a:t>D</a:t>
            </a:r>
            <a:r>
              <a:rPr lang="zh-CN" altLang="en-US" sz="3200" dirty="0" smtClean="0">
                <a:latin typeface="黑体" panose="02010609060101010101" pitchFamily="49" charset="-122"/>
                <a:ea typeface="黑体" panose="02010609060101010101" pitchFamily="49" charset="-122"/>
              </a:rPr>
              <a:t>上的关系，</a:t>
            </a:r>
            <a:r>
              <a:rPr lang="en-US" altLang="zh-CN" sz="3200" dirty="0" smtClean="0">
                <a:latin typeface="黑体" panose="02010609060101010101" pitchFamily="49" charset="-122"/>
                <a:ea typeface="黑体" panose="02010609060101010101" pitchFamily="49" charset="-122"/>
              </a:rPr>
              <a:t>P</a:t>
            </a:r>
            <a:r>
              <a:rPr lang="zh-CN" altLang="en-US" sz="3200" dirty="0" smtClean="0">
                <a:latin typeface="黑体" panose="02010609060101010101" pitchFamily="49" charset="-122"/>
                <a:ea typeface="黑体" panose="02010609060101010101" pitchFamily="49" charset="-122"/>
              </a:rPr>
              <a:t>是对</a:t>
            </a:r>
            <a:r>
              <a:rPr lang="en-US" altLang="zh-CN" sz="3200" dirty="0" smtClean="0">
                <a:latin typeface="黑体" panose="02010609060101010101" pitchFamily="49" charset="-122"/>
                <a:ea typeface="黑体" panose="02010609060101010101" pitchFamily="49" charset="-122"/>
              </a:rPr>
              <a:t>D</a:t>
            </a:r>
            <a:r>
              <a:rPr lang="zh-CN" altLang="en-US" sz="3200" dirty="0" smtClean="0">
                <a:latin typeface="黑体" panose="02010609060101010101" pitchFamily="49" charset="-122"/>
                <a:ea typeface="黑体" panose="02010609060101010101" pitchFamily="49" charset="-122"/>
              </a:rPr>
              <a:t>的基本操作集；</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抽象数据类型的定义：</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ADT</a:t>
            </a:r>
            <a:r>
              <a:rPr lang="zh-CN" altLang="en-US" sz="3200" dirty="0" smtClean="0">
                <a:latin typeface="黑体" panose="02010609060101010101" pitchFamily="49" charset="-122"/>
                <a:ea typeface="黑体" panose="02010609060101010101" pitchFamily="49" charset="-122"/>
              </a:rPr>
              <a:t>抽象数据类型名｛</a:t>
            </a:r>
          </a:p>
          <a:p>
            <a:pPr algn="just">
              <a:lnSpc>
                <a:spcPct val="140000"/>
              </a:lnSpc>
              <a:buClr>
                <a:srgbClr val="C00000"/>
              </a:buClr>
              <a:buNone/>
            </a:pPr>
            <a:r>
              <a:rPr lang="zh-CN" altLang="en-US" sz="3200" dirty="0" smtClean="0">
                <a:latin typeface="黑体" panose="02010609060101010101" pitchFamily="49" charset="-122"/>
                <a:ea typeface="黑体" panose="02010609060101010101" pitchFamily="49" charset="-122"/>
              </a:rPr>
              <a:t>    	 数据对象：</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数据对象的定义</a:t>
            </a: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数据关系：</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数据关系的定义</a:t>
            </a: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基本操作：</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基本操作的定义</a:t>
            </a:r>
            <a:r>
              <a:rPr lang="en-US" altLang="zh-CN" sz="3200" dirty="0" smtClean="0">
                <a:latin typeface="黑体" panose="02010609060101010101" pitchFamily="49" charset="-122"/>
                <a:ea typeface="黑体" panose="02010609060101010101" pitchFamily="49" charset="-122"/>
              </a:rPr>
              <a:t>〉</a:t>
            </a:r>
          </a:p>
          <a:p>
            <a:pPr algn="just">
              <a:lnSpc>
                <a:spcPct val="140000"/>
              </a:lnSpc>
              <a:buClr>
                <a:srgbClr val="C00000"/>
              </a:buClr>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ADT</a:t>
            </a:r>
            <a:r>
              <a:rPr lang="zh-CN" altLang="en-US" sz="3200" dirty="0" smtClean="0">
                <a:latin typeface="黑体" panose="02010609060101010101" pitchFamily="49" charset="-122"/>
                <a:ea typeface="黑体" panose="02010609060101010101" pitchFamily="49" charset="-122"/>
              </a:rPr>
              <a:t>抽象数据类型名</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三、抽象数据类型的描述</a:t>
            </a:r>
            <a:endParaRPr lang="zh-CN" altLang="en-US" dirty="0">
              <a:solidFill>
                <a:schemeClr val="tx1"/>
              </a:solidFill>
              <a:effectLst/>
              <a:latin typeface="+mj-ea"/>
            </a:endParaRPr>
          </a:p>
        </p:txBody>
      </p:sp>
      <p:sp>
        <p:nvSpPr>
          <p:cNvPr id="4" name="Rectangle 3"/>
          <p:cNvSpPr>
            <a:spLocks noGrp="1" noChangeArrowheads="1"/>
          </p:cNvSpPr>
          <p:nvPr>
            <p:ph sz="quarter" idx="4294967295"/>
          </p:nvPr>
        </p:nvSpPr>
        <p:spPr>
          <a:xfrm>
            <a:off x="525463" y="1500174"/>
            <a:ext cx="8186737" cy="5000660"/>
          </a:xfrm>
          <a:prstGeom prst="rect">
            <a:avLst/>
          </a:prstGeom>
        </p:spPr>
        <p:txBody>
          <a:bodyPr>
            <a:normAutofit/>
          </a:bodyPr>
          <a:lstStyle/>
          <a:p>
            <a:pPr algn="just">
              <a:lnSpc>
                <a:spcPct val="140000"/>
              </a:lnSpc>
              <a:buNone/>
            </a:pPr>
            <a:r>
              <a:rPr lang="zh-CN" altLang="en-US" sz="3200" dirty="0" smtClean="0">
                <a:latin typeface="黑体" panose="02010609060101010101" pitchFamily="49" charset="-122"/>
                <a:ea typeface="黑体" panose="02010609060101010101" pitchFamily="49" charset="-122"/>
              </a:rPr>
              <a:t> 其中：</a:t>
            </a:r>
            <a:endParaRPr lang="en-US" altLang="zh-CN" sz="3200" dirty="0" smtClean="0">
              <a:latin typeface="黑体" panose="02010609060101010101" pitchFamily="49" charset="-122"/>
              <a:ea typeface="黑体" panose="02010609060101010101" pitchFamily="49" charset="-122"/>
            </a:endParaRPr>
          </a:p>
          <a:p>
            <a:pPr algn="just">
              <a:lnSpc>
                <a:spcPct val="140000"/>
              </a:lnSpc>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数据对象和数据关系的定义用伪码描述；</a:t>
            </a:r>
            <a:endParaRPr lang="en-US" altLang="zh-CN" sz="3200" dirty="0" smtClean="0">
              <a:latin typeface="黑体" panose="02010609060101010101" pitchFamily="49" charset="-122"/>
              <a:ea typeface="黑体" panose="02010609060101010101" pitchFamily="49" charset="-122"/>
            </a:endParaRPr>
          </a:p>
          <a:p>
            <a:pPr algn="just">
              <a:lnSpc>
                <a:spcPct val="140000"/>
              </a:lnSpc>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基本操作的定义格式为：</a:t>
            </a:r>
          </a:p>
          <a:p>
            <a:pPr algn="just">
              <a:lnSpc>
                <a:spcPct val="140000"/>
              </a:lnSpc>
              <a:buNone/>
            </a:pPr>
            <a:r>
              <a:rPr lang="zh-CN" altLang="en-US" sz="3200" dirty="0" smtClean="0">
                <a:latin typeface="黑体" panose="02010609060101010101" pitchFamily="49" charset="-122"/>
                <a:ea typeface="黑体" panose="02010609060101010101" pitchFamily="49" charset="-122"/>
              </a:rPr>
              <a:t>    	基本操作名（参数表）</a:t>
            </a:r>
          </a:p>
          <a:p>
            <a:pPr algn="just">
              <a:lnSpc>
                <a:spcPct val="140000"/>
              </a:lnSpc>
              <a:buNone/>
            </a:pPr>
            <a:r>
              <a:rPr lang="zh-CN" altLang="en-US" sz="3200" dirty="0" smtClean="0">
                <a:latin typeface="黑体" panose="02010609060101010101" pitchFamily="49" charset="-122"/>
                <a:ea typeface="黑体" panose="02010609060101010101" pitchFamily="49" charset="-122"/>
              </a:rPr>
              <a:t>   	 	初始条件：</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初始条件描述</a:t>
            </a:r>
            <a:r>
              <a:rPr lang="en-US" altLang="zh-CN" sz="3200" dirty="0" smtClean="0">
                <a:latin typeface="黑体" panose="02010609060101010101" pitchFamily="49" charset="-122"/>
                <a:ea typeface="黑体" panose="02010609060101010101" pitchFamily="49" charset="-122"/>
              </a:rPr>
              <a:t>〉</a:t>
            </a:r>
          </a:p>
          <a:p>
            <a:pPr algn="just">
              <a:lnSpc>
                <a:spcPct val="140000"/>
              </a:lnSpc>
              <a:buNone/>
            </a:pP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操作结构：</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操作结构的功能描述</a:t>
            </a:r>
            <a:r>
              <a:rPr lang="en-US" altLang="zh-CN" sz="3200" dirty="0" smtClean="0">
                <a:latin typeface="黑体" panose="02010609060101010101" pitchFamily="49" charset="-122"/>
                <a:ea typeface="黑体" panose="02010609060101010101" pitchFamily="49" charset="-122"/>
              </a:rPr>
              <a:t>〉</a:t>
            </a: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059" y="944569"/>
            <a:ext cx="8552221" cy="36274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935602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28596" y="500042"/>
            <a:ext cx="8286808" cy="6093976"/>
          </a:xfrm>
          <a:prstGeom prst="rect">
            <a:avLst/>
          </a:prstGeom>
        </p:spPr>
        <p:txBody>
          <a:bodyPr wrap="square">
            <a:spAutoFit/>
          </a:bodyPr>
          <a:lstStyle/>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手机通讯录的</a:t>
            </a:r>
            <a:r>
              <a:rPr lang="zh-CN" altLang="zh-CN" sz="2500"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抽象数据类型</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描述如下：</a:t>
            </a:r>
          </a:p>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ADT Address_list{</a:t>
            </a:r>
          </a:p>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	数据对象： D={a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∈ElemSet，i</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n≥0}</a:t>
            </a:r>
          </a:p>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	数据关系： R={&lt;a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i+1</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&gt;| 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a:t>
            </a:r>
            <a:r>
              <a:rPr lang="zh-CN" altLang="zh-CN" sz="2500" baseline="-250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baseline="-250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sym typeface="Symbol"/>
              </a:rPr>
              <a:t></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，i</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n</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-1</a:t>
            </a: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25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	基本操作： </a:t>
            </a:r>
            <a:endPar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add(name, tele, E-mail, </a:t>
            </a:r>
            <a:r>
              <a:rPr lang="en-US" altLang="zh-CN" sz="2500" dirty="0" err="1" smtClean="0">
                <a:latin typeface="Times New Roman" panose="02020603050405020304" pitchFamily="18" charset="0"/>
                <a:ea typeface="楷体" panose="02010609060101010101" pitchFamily="49" charset="-122"/>
                <a:cs typeface="Times New Roman" panose="02020603050405020304" pitchFamily="18" charset="0"/>
              </a:rPr>
              <a:t>addr</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p>
          <a:p>
            <a:pPr>
              <a:lnSpc>
                <a:spcPct val="120000"/>
              </a:lnSpc>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操作结果：插入一条通讯记录</a:t>
            </a:r>
            <a:endPar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delete(name</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tele)</a:t>
            </a:r>
          </a:p>
          <a:p>
            <a:pPr>
              <a:lnSpc>
                <a:spcPct val="120000"/>
              </a:lnSpc>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初始条件：</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存在</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add(name, tele,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的记录</a:t>
            </a:r>
            <a:endPar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                       操作</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结果</a:t>
            </a:r>
            <a:r>
              <a:rPr lang="zh-CN" altLang="en-US" sz="2500" dirty="0" smtClean="0">
                <a:latin typeface="Times New Roman" panose="02020603050405020304" pitchFamily="18" charset="0"/>
                <a:ea typeface="楷体" panose="02010609060101010101" pitchFamily="49" charset="-122"/>
                <a:cs typeface="Times New Roman" panose="02020603050405020304" pitchFamily="18" charset="0"/>
              </a:rPr>
              <a:t>：删除该通讯</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记录</a:t>
            </a:r>
            <a:endParaRPr lang="zh-CN" altLang="zh-CN" sz="25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pP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search(name)</a:t>
            </a:r>
          </a:p>
          <a:p>
            <a:pPr>
              <a:lnSpc>
                <a:spcPct val="120000"/>
              </a:lnSpc>
            </a:pPr>
            <a:r>
              <a:rPr lang="en-US" altLang="zh-CN"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r>
              <a:rPr lang="zh-CN" altLang="en-US" sz="25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500" dirty="0" smtClean="0">
                <a:latin typeface="Times New Roman" panose="02020603050405020304" pitchFamily="18" charset="0"/>
                <a:ea typeface="楷体" panose="02010609060101010101" pitchFamily="49" charset="-122"/>
                <a:cs typeface="Times New Roman" panose="02020603050405020304" pitchFamily="18" charset="0"/>
              </a:rPr>
              <a:t>…… </a:t>
            </a:r>
          </a:p>
          <a:p>
            <a:pPr>
              <a:lnSpc>
                <a:spcPct val="120000"/>
              </a:lnSpc>
            </a:pPr>
            <a:r>
              <a:rPr lang="zh-CN" altLang="zh-CN" sz="2500" dirty="0" smtClean="0">
                <a:latin typeface="Times New Roman" panose="02020603050405020304" pitchFamily="18" charset="0"/>
                <a:ea typeface="楷体" panose="02010609060101010101" pitchFamily="49" charset="-122"/>
                <a:cs typeface="Times New Roman" panose="02020603050405020304" pitchFamily="18" charset="0"/>
              </a:rPr>
              <a:t>}ADT Address</a:t>
            </a:r>
            <a:r>
              <a:rPr lang="zh-CN" altLang="zh-CN" sz="2500" dirty="0">
                <a:latin typeface="Times New Roman" panose="02020603050405020304" pitchFamily="18" charset="0"/>
                <a:ea typeface="楷体" panose="02010609060101010101" pitchFamily="49" charset="-122"/>
                <a:cs typeface="Times New Roman" panose="02020603050405020304" pitchFamily="18" charset="0"/>
              </a:rPr>
              <a:t>_list</a:t>
            </a:r>
          </a:p>
        </p:txBody>
      </p:sp>
    </p:spTree>
    <p:extLst>
      <p:ext uri="{BB962C8B-B14F-4D97-AF65-F5344CB8AC3E}">
        <p14:creationId xmlns:p14="http://schemas.microsoft.com/office/powerpoint/2010/main" val="29893560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1.1 </a:t>
            </a:r>
            <a:r>
              <a:rPr lang="zh-CN" altLang="en-US" sz="3200" dirty="0" smtClean="0">
                <a:latin typeface="黑体" panose="02010609060101010101" pitchFamily="49" charset="-122"/>
                <a:ea typeface="黑体" panose="02010609060101010101" pitchFamily="49" charset="-122"/>
              </a:rPr>
              <a:t>数据结构的基本概念</a:t>
            </a: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1.2 </a:t>
            </a:r>
            <a:r>
              <a:rPr lang="zh-CN" altLang="en-US" sz="3200" dirty="0" smtClean="0">
                <a:latin typeface="黑体" panose="02010609060101010101" pitchFamily="49" charset="-122"/>
                <a:ea typeface="黑体" panose="02010609060101010101" pitchFamily="49" charset="-122"/>
              </a:rPr>
              <a:t>抽象数据类型</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solidFill>
                  <a:srgbClr val="FF0000"/>
                </a:solidFill>
                <a:latin typeface="黑体" panose="02010609060101010101" pitchFamily="49" charset="-122"/>
                <a:ea typeface="黑体" panose="02010609060101010101" pitchFamily="49" charset="-122"/>
              </a:rPr>
              <a:t>1.3 </a:t>
            </a:r>
            <a:r>
              <a:rPr lang="zh-CN" altLang="en-US" sz="3200" dirty="0" smtClean="0">
                <a:solidFill>
                  <a:srgbClr val="FF0000"/>
                </a:solidFill>
                <a:latin typeface="黑体" panose="02010609060101010101" pitchFamily="49" charset="-122"/>
                <a:ea typeface="黑体" panose="02010609060101010101" pitchFamily="49" charset="-122"/>
              </a:rPr>
              <a:t>问题、算法和程序</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1.4 </a:t>
            </a:r>
            <a:r>
              <a:rPr lang="zh-CN" altLang="en-US" sz="3200" dirty="0" smtClean="0">
                <a:latin typeface="黑体" panose="02010609060101010101" pitchFamily="49" charset="-122"/>
                <a:ea typeface="黑体" panose="02010609060101010101" pitchFamily="49" charset="-122"/>
              </a:rPr>
              <a:t>渐近算法分析</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课时</a:t>
            </a:r>
            <a:r>
              <a:rPr lang="zh-CN" altLang="en-US" dirty="0">
                <a:solidFill>
                  <a:schemeClr val="tx1"/>
                </a:solidFill>
                <a:effectLst/>
                <a:latin typeface="+mj-ea"/>
              </a:rPr>
              <a:t>分配</a:t>
            </a: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indent="-396000">
              <a:lnSpc>
                <a:spcPct val="250000"/>
              </a:lnSpc>
              <a:buClr>
                <a:srgbClr val="C00000"/>
              </a:buClr>
              <a:buFont typeface="Wingdings" panose="05000000000000000000" pitchFamily="2" charset="2"/>
              <a:buChar char="l"/>
            </a:pPr>
            <a:r>
              <a:rPr lang="zh-CN" altLang="en-GB" dirty="0">
                <a:latin typeface="黑体" panose="02010609060101010101" pitchFamily="49" charset="-122"/>
                <a:ea typeface="黑体" panose="02010609060101010101" pitchFamily="49" charset="-122"/>
              </a:rPr>
              <a:t>总学时数</a:t>
            </a:r>
            <a:r>
              <a:rPr lang="zh-CN" altLang="en-GB"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52</a:t>
            </a:r>
            <a:endParaRPr lang="en-US" altLang="zh-CN" dirty="0">
              <a:latin typeface="黑体" panose="02010609060101010101" pitchFamily="49" charset="-122"/>
              <a:ea typeface="黑体" panose="02010609060101010101" pitchFamily="49" charset="-122"/>
            </a:endParaRPr>
          </a:p>
          <a:p>
            <a:pPr indent="-396000">
              <a:lnSpc>
                <a:spcPct val="250000"/>
              </a:lnSpc>
              <a:buClr>
                <a:srgbClr val="C00000"/>
              </a:buClr>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课内学时</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44</a:t>
            </a:r>
            <a:endParaRPr lang="en-US" altLang="zh-CN" dirty="0">
              <a:latin typeface="黑体" panose="02010609060101010101" pitchFamily="49" charset="-122"/>
              <a:ea typeface="黑体" panose="02010609060101010101" pitchFamily="49" charset="-122"/>
            </a:endParaRPr>
          </a:p>
          <a:p>
            <a:pPr indent="-396000">
              <a:lnSpc>
                <a:spcPct val="250000"/>
              </a:lnSpc>
              <a:buClr>
                <a:srgbClr val="C00000"/>
              </a:buClr>
              <a:buFont typeface="Wingdings" panose="05000000000000000000" pitchFamily="2" charset="2"/>
              <a:buChar char="l"/>
            </a:pPr>
            <a:r>
              <a:rPr lang="zh-CN" altLang="en-US" dirty="0">
                <a:latin typeface="黑体" panose="02010609060101010101" pitchFamily="49" charset="-122"/>
                <a:ea typeface="黑体" panose="02010609060101010101" pitchFamily="49" charset="-122"/>
              </a:rPr>
              <a:t>实验学时数：</a:t>
            </a:r>
            <a:r>
              <a:rPr lang="en-US" altLang="zh-CN" dirty="0">
                <a:latin typeface="黑体" panose="02010609060101010101" pitchFamily="49" charset="-122"/>
                <a:ea typeface="黑体" panose="02010609060101010101" pitchFamily="49" charset="-122"/>
              </a:rPr>
              <a:t>8</a:t>
            </a:r>
          </a:p>
        </p:txBody>
      </p:sp>
    </p:spTree>
    <p:extLst>
      <p:ext uri="{BB962C8B-B14F-4D97-AF65-F5344CB8AC3E}">
        <p14:creationId xmlns:p14="http://schemas.microsoft.com/office/powerpoint/2010/main" val="28570313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一、算法定义</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fontScale="850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问题</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problem</a:t>
            </a:r>
            <a:r>
              <a:rPr lang="zh-CN" altLang="en-US" sz="3200" dirty="0" smtClean="0">
                <a:latin typeface="黑体" panose="02010609060101010101" pitchFamily="49" charset="-122"/>
                <a:ea typeface="黑体" panose="02010609060101010101" pitchFamily="49" charset="-122"/>
              </a:rPr>
              <a:t>）是计算机需要完成的某种任务；</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algorithm</a:t>
            </a:r>
            <a:r>
              <a:rPr lang="zh-CN" altLang="en-US" sz="3200" dirty="0" smtClean="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是</a:t>
            </a:r>
            <a:r>
              <a:rPr lang="zh-CN" altLang="en-US" sz="3200" dirty="0" smtClean="0">
                <a:latin typeface="黑体" panose="02010609060101010101" pitchFamily="49" charset="-122"/>
                <a:ea typeface="黑体" panose="02010609060101010101" pitchFamily="49" charset="-122"/>
              </a:rPr>
              <a:t>基于某种存储结构的</a:t>
            </a:r>
            <a:r>
              <a:rPr lang="zh-CN" altLang="en-US" sz="3200" dirty="0" smtClean="0">
                <a:solidFill>
                  <a:srgbClr val="FF0000"/>
                </a:solidFill>
                <a:latin typeface="黑体" panose="02010609060101010101" pitchFamily="49" charset="-122"/>
                <a:ea typeface="黑体" panose="02010609060101010101" pitchFamily="49" charset="-122"/>
              </a:rPr>
              <a:t>问题求解步骤的一种描述</a:t>
            </a:r>
            <a:r>
              <a:rPr lang="zh-CN" altLang="en-US" sz="3200" dirty="0" smtClean="0">
                <a:latin typeface="黑体" panose="02010609060101010101" pitchFamily="49" charset="-122"/>
                <a:ea typeface="黑体" panose="02010609060101010101" pitchFamily="49" charset="-122"/>
              </a:rPr>
              <a:t>，它是</a:t>
            </a:r>
            <a:r>
              <a:rPr lang="zh-CN" altLang="en-US" sz="3200" dirty="0">
                <a:solidFill>
                  <a:srgbClr val="FF0000"/>
                </a:solidFill>
                <a:latin typeface="黑体" panose="02010609060101010101" pitchFamily="49" charset="-122"/>
                <a:ea typeface="黑体" panose="02010609060101010101" pitchFamily="49" charset="-122"/>
              </a:rPr>
              <a:t>步骤</a:t>
            </a:r>
            <a:r>
              <a:rPr lang="zh-CN" altLang="en-US" sz="3200" dirty="0" smtClean="0">
                <a:latin typeface="黑体" panose="02010609060101010101" pitchFamily="49" charset="-122"/>
                <a:ea typeface="黑体" panose="02010609060101010101" pitchFamily="49" charset="-122"/>
              </a:rPr>
              <a:t>的有限序列</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可以用</a:t>
            </a:r>
            <a:r>
              <a:rPr lang="zh-CN" altLang="en-US" sz="3200" dirty="0" smtClean="0">
                <a:solidFill>
                  <a:srgbClr val="FF0000"/>
                </a:solidFill>
                <a:latin typeface="黑体" panose="02010609060101010101" pitchFamily="49" charset="-122"/>
                <a:ea typeface="黑体" panose="02010609060101010101" pitchFamily="49" charset="-122"/>
              </a:rPr>
              <a:t>自然语言、伪代码或者某种计算机语言</a:t>
            </a:r>
            <a:r>
              <a:rPr lang="zh-CN" altLang="en-US" sz="3200" dirty="0" smtClean="0">
                <a:latin typeface="黑体" panose="02010609060101010101" pitchFamily="49" charset="-122"/>
                <a:ea typeface="黑体" panose="02010609060101010101" pitchFamily="49" charset="-122"/>
              </a:rPr>
              <a:t>来描述；</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相同问题，因存储结构不同可能导致算法是不同。</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程序</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program</a:t>
            </a:r>
            <a:r>
              <a:rPr lang="zh-CN" altLang="en-US" sz="3200" dirty="0" smtClean="0">
                <a:latin typeface="黑体" panose="02010609060101010101" pitchFamily="49" charset="-122"/>
                <a:ea typeface="黑体" panose="02010609060101010101" pitchFamily="49" charset="-122"/>
              </a:rPr>
              <a:t>）是指一组指示计算机每一步动作的</a:t>
            </a:r>
            <a:r>
              <a:rPr lang="zh-CN" altLang="en-US" sz="3200" b="1" dirty="0" smtClean="0">
                <a:solidFill>
                  <a:srgbClr val="FF0000"/>
                </a:solidFill>
                <a:latin typeface="黑体" panose="02010609060101010101" pitchFamily="49" charset="-122"/>
                <a:ea typeface="黑体" panose="02010609060101010101" pitchFamily="49" charset="-122"/>
              </a:rPr>
              <a:t>指令</a:t>
            </a:r>
            <a:r>
              <a:rPr lang="zh-CN" altLang="en-US" sz="3200" dirty="0" smtClean="0">
                <a:latin typeface="黑体" panose="02010609060101010101" pitchFamily="49" charset="-122"/>
                <a:ea typeface="黑体" panose="02010609060101010101" pitchFamily="49" charset="-122"/>
              </a:rPr>
              <a:t>序列，通常用</a:t>
            </a:r>
            <a:r>
              <a:rPr lang="zh-CN" altLang="en-US" sz="3200" dirty="0" smtClean="0">
                <a:solidFill>
                  <a:srgbClr val="FF0000"/>
                </a:solidFill>
                <a:latin typeface="黑体" panose="02010609060101010101" pitchFamily="49" charset="-122"/>
                <a:ea typeface="黑体" panose="02010609060101010101" pitchFamily="49" charset="-122"/>
              </a:rPr>
              <a:t>某种程序设计语言</a:t>
            </a:r>
            <a:r>
              <a:rPr lang="zh-CN" altLang="en-US" sz="3200" dirty="0" smtClean="0">
                <a:latin typeface="黑体" panose="02010609060101010101" pitchFamily="49" charset="-122"/>
                <a:ea typeface="黑体" panose="02010609060101010101" pitchFamily="49" charset="-122"/>
              </a:rPr>
              <a:t>编写，运行于某种目标体系结构上。</a:t>
            </a:r>
            <a:endParaRPr lang="en-US" altLang="zh-CN" sz="3200" dirty="0" smtClean="0">
              <a:latin typeface="黑体" panose="02010609060101010101" pitchFamily="49" charset="-122"/>
              <a:ea typeface="黑体" panose="02010609060101010101" pitchFamily="49" charset="-122"/>
            </a:endParaRPr>
          </a:p>
          <a:p>
            <a:pPr marL="0" indent="0" algn="just">
              <a:lnSpc>
                <a:spcPct val="140000"/>
              </a:lnSpc>
              <a:buClr>
                <a:srgbClr val="C00000"/>
              </a:buClr>
              <a:buNone/>
            </a:pPr>
            <a:r>
              <a:rPr lang="en-US" altLang="zh-CN" sz="3200" dirty="0">
                <a:latin typeface="黑体" panose="02010609060101010101" pitchFamily="49" charset="-122"/>
                <a:ea typeface="黑体" panose="02010609060101010101" pitchFamily="49" charset="-122"/>
              </a:rPr>
              <a:t> </a:t>
            </a: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相同算法可用不同语言实现为不同程序。</a:t>
            </a: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二、算法的特性（要求）</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fontScale="850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有穷性</a:t>
            </a:r>
            <a:r>
              <a:rPr lang="zh-CN" altLang="en-US" sz="3200" dirty="0" smtClean="0">
                <a:latin typeface="黑体" panose="02010609060101010101" pitchFamily="49" charset="-122"/>
                <a:ea typeface="黑体" panose="02010609060101010101" pitchFamily="49" charset="-122"/>
              </a:rPr>
              <a:t>：对任何合法的输入值，一个算法的执行步骤是有限的，且每一步都可</a:t>
            </a:r>
            <a:r>
              <a:rPr lang="zh-CN" altLang="en-US" sz="3200" dirty="0" smtClean="0">
                <a:solidFill>
                  <a:srgbClr val="FF0000"/>
                </a:solidFill>
                <a:latin typeface="黑体" panose="02010609060101010101" pitchFamily="49" charset="-122"/>
                <a:ea typeface="黑体" panose="02010609060101010101" pitchFamily="49" charset="-122"/>
              </a:rPr>
              <a:t>在有穷时间内完成</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确定性</a:t>
            </a:r>
            <a:r>
              <a:rPr lang="zh-CN" altLang="en-US" sz="3200" dirty="0" smtClean="0">
                <a:latin typeface="黑体" panose="02010609060101010101" pitchFamily="49" charset="-122"/>
                <a:ea typeface="黑体" panose="02010609060101010101" pitchFamily="49" charset="-122"/>
              </a:rPr>
              <a:t>：算法中的每个步骤都应明确，算法的</a:t>
            </a:r>
            <a:r>
              <a:rPr lang="zh-CN" altLang="en-US" sz="3200" dirty="0" smtClean="0">
                <a:solidFill>
                  <a:srgbClr val="FF0000"/>
                </a:solidFill>
                <a:latin typeface="黑体" panose="02010609060101010101" pitchFamily="49" charset="-122"/>
                <a:ea typeface="黑体" panose="02010609060101010101" pitchFamily="49" charset="-122"/>
              </a:rPr>
              <a:t>每一条指令必须有确切的含义</a:t>
            </a:r>
            <a:r>
              <a:rPr lang="zh-CN" altLang="en-US" sz="3200" dirty="0" smtClean="0">
                <a:latin typeface="黑体" panose="02010609060101010101" pitchFamily="49" charset="-122"/>
                <a:ea typeface="黑体" panose="02010609060101010101" pitchFamily="49" charset="-122"/>
              </a:rPr>
              <a:t>，使读者理解时不会产生歧义。而且，算法在给定输入条件下都</a:t>
            </a:r>
            <a:r>
              <a:rPr lang="zh-CN" altLang="en-US" sz="3200" dirty="0" smtClean="0">
                <a:solidFill>
                  <a:srgbClr val="FF0000"/>
                </a:solidFill>
                <a:latin typeface="黑体" panose="02010609060101010101" pitchFamily="49" charset="-122"/>
                <a:ea typeface="黑体" panose="02010609060101010101" pitchFamily="49" charset="-122"/>
              </a:rPr>
              <a:t>有且只有一条实际的执行路径</a:t>
            </a:r>
            <a:r>
              <a:rPr lang="zh-CN" altLang="en-US" sz="3200" dirty="0" smtClean="0">
                <a:latin typeface="黑体" panose="02010609060101010101" pitchFamily="49" charset="-122"/>
                <a:ea typeface="黑体" panose="02010609060101010101" pitchFamily="49" charset="-122"/>
              </a:rPr>
              <a:t>，即相同的输入下得到相同的输出。 </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可行性</a:t>
            </a:r>
            <a:r>
              <a:rPr lang="zh-CN" altLang="en-US" sz="3200" dirty="0" smtClean="0">
                <a:latin typeface="黑体" panose="02010609060101010101" pitchFamily="49" charset="-122"/>
                <a:ea typeface="黑体" panose="02010609060101010101" pitchFamily="49" charset="-122"/>
              </a:rPr>
              <a:t>：指令可以在现在的计算技术基础上实现，即算法是有效的。比如</a:t>
            </a:r>
            <a:r>
              <a:rPr lang="zh-CN" altLang="en-US" sz="3200" dirty="0" smtClean="0">
                <a:solidFill>
                  <a:srgbClr val="FF0000"/>
                </a:solidFill>
                <a:latin typeface="黑体" panose="02010609060101010101" pitchFamily="49" charset="-122"/>
                <a:ea typeface="黑体" panose="02010609060101010101" pitchFamily="49" charset="-122"/>
              </a:rPr>
              <a:t>旅行商问题</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sz="quarter" idx="4294967295"/>
          </p:nvPr>
        </p:nvSpPr>
        <p:spPr>
          <a:xfrm>
            <a:off x="525463" y="357166"/>
            <a:ext cx="8186737" cy="6143668"/>
          </a:xfrm>
          <a:prstGeom prst="rect">
            <a:avLst/>
          </a:prstGeom>
        </p:spPr>
        <p:txBody>
          <a:bodyPr>
            <a:normAutofit fontScale="92500"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输入</a:t>
            </a:r>
            <a:r>
              <a:rPr lang="en-US" altLang="zh-CN" sz="3200" dirty="0" smtClean="0">
                <a:solidFill>
                  <a:srgbClr val="FF0000"/>
                </a:solidFill>
                <a:latin typeface="黑体" panose="02010609060101010101" pitchFamily="49" charset="-122"/>
                <a:ea typeface="黑体" panose="02010609060101010101" pitchFamily="49" charset="-122"/>
              </a:rPr>
              <a:t>/</a:t>
            </a:r>
            <a:r>
              <a:rPr lang="zh-CN" altLang="en-US" sz="3200" dirty="0" smtClean="0">
                <a:solidFill>
                  <a:srgbClr val="FF0000"/>
                </a:solidFill>
                <a:latin typeface="黑体" panose="02010609060101010101" pitchFamily="49" charset="-122"/>
                <a:ea typeface="黑体" panose="02010609060101010101" pitchFamily="49" charset="-122"/>
              </a:rPr>
              <a:t>输出</a:t>
            </a:r>
            <a:r>
              <a:rPr lang="zh-CN" altLang="en-US" sz="3200" dirty="0" smtClean="0">
                <a:latin typeface="黑体" panose="02010609060101010101" pitchFamily="49" charset="-122"/>
                <a:ea typeface="黑体" panose="02010609060101010101" pitchFamily="49" charset="-122"/>
              </a:rPr>
              <a:t>：任何算法都是对输入数据加工的过程，最后给出输出结果。</a:t>
            </a: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通用性</a:t>
            </a:r>
            <a:r>
              <a:rPr lang="zh-CN" altLang="en-US" sz="3200" dirty="0" smtClean="0">
                <a:latin typeface="黑体" panose="02010609060101010101" pitchFamily="49" charset="-122"/>
                <a:ea typeface="黑体" panose="02010609060101010101" pitchFamily="49" charset="-122"/>
              </a:rPr>
              <a:t>：算法要具有一般性，对一般的数据集合都要成立。</a:t>
            </a: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可读性</a:t>
            </a:r>
            <a:r>
              <a:rPr lang="zh-CN" altLang="en-US" sz="3200" dirty="0" smtClean="0">
                <a:latin typeface="黑体" panose="02010609060101010101" pitchFamily="49" charset="-122"/>
                <a:ea typeface="黑体" panose="02010609060101010101" pitchFamily="49" charset="-122"/>
              </a:rPr>
              <a:t>：具备良好可读性的算法有利于查错和理解。</a:t>
            </a: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健壮性</a:t>
            </a:r>
            <a:r>
              <a:rPr lang="zh-CN" altLang="en-US" sz="3200" dirty="0" smtClean="0">
                <a:latin typeface="黑体" panose="02010609060101010101" pitchFamily="49" charset="-122"/>
                <a:ea typeface="黑体" panose="02010609060101010101" pitchFamily="49" charset="-122"/>
              </a:rPr>
              <a:t>：当输入数据非法时，算法能适当的处理并作出反应，而不应出现死机状况或输出异常结果。</a:t>
            </a: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本章提要</a:t>
            </a:r>
          </a:p>
        </p:txBody>
      </p:sp>
      <p:sp>
        <p:nvSpPr>
          <p:cNvPr id="1570819" name="Rectangle 3"/>
          <p:cNvSpPr>
            <a:spLocks noGrp="1" noChangeArrowheads="1"/>
          </p:cNvSpPr>
          <p:nvPr>
            <p:ph sz="quarter" idx="4294967295"/>
          </p:nvPr>
        </p:nvSpPr>
        <p:spPr>
          <a:xfrm>
            <a:off x="525463" y="1139825"/>
            <a:ext cx="8186737" cy="5032375"/>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en-US" altLang="zh-CN" sz="3200" dirty="0" smtClean="0">
                <a:latin typeface="黑体" panose="02010609060101010101" pitchFamily="49" charset="-122"/>
                <a:ea typeface="黑体" panose="02010609060101010101" pitchFamily="49" charset="-122"/>
              </a:rPr>
              <a:t>1.1 </a:t>
            </a:r>
            <a:r>
              <a:rPr lang="zh-CN" altLang="en-US" sz="3200" dirty="0" smtClean="0">
                <a:latin typeface="黑体" panose="02010609060101010101" pitchFamily="49" charset="-122"/>
                <a:ea typeface="黑体" panose="02010609060101010101" pitchFamily="49" charset="-122"/>
              </a:rPr>
              <a:t>数据结构的基本概念</a:t>
            </a: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1.2 </a:t>
            </a:r>
            <a:r>
              <a:rPr lang="zh-CN" altLang="en-US" sz="3200" dirty="0" smtClean="0">
                <a:latin typeface="黑体" panose="02010609060101010101" pitchFamily="49" charset="-122"/>
                <a:ea typeface="黑体" panose="02010609060101010101" pitchFamily="49" charset="-122"/>
              </a:rPr>
              <a:t>抽象数据类型</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1.3 </a:t>
            </a:r>
            <a:r>
              <a:rPr lang="zh-CN" altLang="en-US" sz="3200" dirty="0" smtClean="0">
                <a:latin typeface="黑体" panose="02010609060101010101" pitchFamily="49" charset="-122"/>
                <a:ea typeface="黑体" panose="02010609060101010101" pitchFamily="49" charset="-122"/>
              </a:rPr>
              <a:t>问题、算法和程序</a:t>
            </a:r>
            <a:endParaRPr lang="en-US" altLang="zh-CN" sz="3200" dirty="0" smtClean="0">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en-US" altLang="zh-CN" sz="3200" dirty="0" smtClean="0">
                <a:latin typeface="黑体" panose="02010609060101010101" pitchFamily="49" charset="-122"/>
                <a:ea typeface="黑体" panose="02010609060101010101" pitchFamily="49" charset="-122"/>
              </a:rPr>
              <a:t>1.4 </a:t>
            </a:r>
            <a:r>
              <a:rPr lang="zh-CN" altLang="en-US" sz="3200" dirty="0" smtClean="0">
                <a:solidFill>
                  <a:srgbClr val="FF0000"/>
                </a:solidFill>
                <a:latin typeface="黑体" panose="02010609060101010101" pitchFamily="49" charset="-122"/>
                <a:ea typeface="黑体" panose="02010609060101010101" pitchFamily="49" charset="-122"/>
              </a:rPr>
              <a:t>算法</a:t>
            </a:r>
            <a:r>
              <a:rPr lang="zh-CN" altLang="en-US" sz="3200" dirty="0">
                <a:solidFill>
                  <a:srgbClr val="FF0000"/>
                </a:solidFill>
                <a:latin typeface="黑体" panose="02010609060101010101" pitchFamily="49" charset="-122"/>
                <a:ea typeface="黑体" panose="02010609060101010101" pitchFamily="49" charset="-122"/>
              </a:rPr>
              <a:t>的渐近分析</a:t>
            </a:r>
          </a:p>
          <a:p>
            <a:pPr algn="just">
              <a:lnSpc>
                <a:spcPct val="140000"/>
              </a:lnSpc>
              <a:spcBef>
                <a:spcPts val="1000"/>
              </a:spcBef>
              <a:buClr>
                <a:srgbClr val="C00000"/>
              </a:buClr>
            </a:pP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endParaRPr lang="zh-CN" altLang="en-US" sz="32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655844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一、算法分析目的及两个重要因素</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a:latin typeface="黑体" panose="02010609060101010101" pitchFamily="49" charset="-122"/>
                <a:ea typeface="黑体" panose="02010609060101010101" pitchFamily="49" charset="-122"/>
              </a:rPr>
              <a:t>算法分析</a:t>
            </a:r>
            <a:r>
              <a:rPr lang="zh-CN" altLang="en-US" sz="3200" dirty="0" smtClean="0">
                <a:solidFill>
                  <a:srgbClr val="FF0000"/>
                </a:solidFill>
                <a:latin typeface="黑体" panose="02010609060101010101" pitchFamily="49" charset="-122"/>
                <a:ea typeface="黑体" panose="02010609060101010101" pitchFamily="49" charset="-122"/>
              </a:rPr>
              <a:t>目的</a:t>
            </a:r>
            <a:r>
              <a:rPr lang="zh-CN" altLang="en-US" sz="3200" dirty="0" smtClean="0">
                <a:latin typeface="黑体" panose="02010609060101010101" pitchFamily="49" charset="-122"/>
                <a:ea typeface="黑体" panose="02010609060101010101" pitchFamily="49" charset="-122"/>
              </a:rPr>
              <a:t>是分析</a:t>
            </a:r>
            <a:r>
              <a:rPr lang="zh-CN" altLang="en-US" sz="3200" dirty="0">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的</a:t>
            </a:r>
            <a:r>
              <a:rPr lang="zh-CN" altLang="en-US" sz="3200" dirty="0">
                <a:latin typeface="黑体" panose="02010609060101010101" pitchFamily="49" charset="-122"/>
                <a:ea typeface="黑体" panose="02010609060101010101" pitchFamily="49" charset="-122"/>
              </a:rPr>
              <a:t>算法</a:t>
            </a:r>
            <a:r>
              <a:rPr lang="zh-CN" altLang="en-US" sz="3200" dirty="0" smtClean="0">
                <a:latin typeface="黑体" panose="02010609060101010101" pitchFamily="49" charset="-122"/>
                <a:ea typeface="黑体" panose="02010609060101010101" pitchFamily="49" charset="-122"/>
              </a:rPr>
              <a:t>性能，以便改进。</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时间复杂度：</a:t>
            </a:r>
            <a:r>
              <a:rPr lang="zh-CN" altLang="en-US" sz="3200" dirty="0" smtClean="0">
                <a:latin typeface="黑体" panose="02010609060101010101" pitchFamily="49" charset="-122"/>
                <a:ea typeface="黑体" panose="02010609060101010101" pitchFamily="49" charset="-122"/>
              </a:rPr>
              <a:t>如何使算法执行速度尽可能快，所需时间尽可能短；</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空间复杂度：</a:t>
            </a:r>
            <a:r>
              <a:rPr lang="zh-CN" altLang="en-US" sz="3200" dirty="0" smtClean="0">
                <a:latin typeface="黑体" panose="02010609060101010101" pitchFamily="49" charset="-122"/>
                <a:ea typeface="黑体" panose="02010609060101010101" pitchFamily="49" charset="-122"/>
              </a:rPr>
              <a:t>如何使执行算法运行所需的存储量尽可能小；</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二、算法的（时间、空间）复杂度</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b="1" dirty="0" smtClean="0">
                <a:latin typeface="黑体" panose="02010609060101010101" pitchFamily="49" charset="-122"/>
                <a:ea typeface="黑体" panose="02010609060101010101" pitchFamily="49" charset="-122"/>
              </a:rPr>
              <a:t>问题</a:t>
            </a:r>
            <a:r>
              <a:rPr lang="en-US" altLang="zh-CN" sz="3200" b="1" dirty="0" smtClean="0">
                <a:latin typeface="黑体" panose="02010609060101010101" pitchFamily="49" charset="-122"/>
                <a:ea typeface="黑体" panose="02010609060101010101" pitchFamily="49" charset="-122"/>
              </a:rPr>
              <a:t>1</a:t>
            </a:r>
            <a:r>
              <a:rPr lang="zh-CN" altLang="en-US" sz="3200" dirty="0" smtClean="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问题规模</a:t>
            </a:r>
            <a:r>
              <a:rPr lang="zh-CN" altLang="en-US" sz="3200"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执行</a:t>
            </a:r>
            <a:r>
              <a:rPr lang="zh-CN" altLang="en-US" sz="3200" b="1" dirty="0" smtClean="0">
                <a:latin typeface="黑体" panose="02010609060101010101" pitchFamily="49" charset="-122"/>
                <a:ea typeface="黑体" panose="02010609060101010101" pitchFamily="49" charset="-122"/>
              </a:rPr>
              <a:t>环境</a:t>
            </a:r>
            <a:r>
              <a:rPr lang="zh-CN" altLang="en-US" sz="3200" dirty="0" smtClean="0">
                <a:latin typeface="黑体" panose="02010609060101010101" pitchFamily="49" charset="-122"/>
                <a:ea typeface="黑体" panose="02010609060101010101" pitchFamily="49" charset="-122"/>
              </a:rPr>
              <a:t>可能</a:t>
            </a:r>
            <a:r>
              <a:rPr lang="zh-CN" altLang="en-US" sz="3200" dirty="0">
                <a:latin typeface="黑体" panose="02010609060101010101" pitchFamily="49" charset="-122"/>
                <a:ea typeface="黑体" panose="02010609060101010101" pitchFamily="49" charset="-122"/>
              </a:rPr>
              <a:t>不同，所以</a:t>
            </a:r>
            <a:r>
              <a:rPr lang="zh-CN" altLang="en-US" sz="3200" dirty="0">
                <a:solidFill>
                  <a:srgbClr val="FF0000"/>
                </a:solidFill>
                <a:latin typeface="黑体" panose="02010609060101010101" pitchFamily="49" charset="-122"/>
                <a:ea typeface="黑体" panose="02010609060101010101" pitchFamily="49" charset="-122"/>
              </a:rPr>
              <a:t>不能用绝对执行时间</a:t>
            </a:r>
            <a:r>
              <a:rPr lang="zh-CN" altLang="en-US" sz="3200" dirty="0">
                <a:latin typeface="黑体" panose="02010609060101010101" pitchFamily="49" charset="-122"/>
                <a:ea typeface="黑体" panose="02010609060101010101" pitchFamily="49" charset="-122"/>
              </a:rPr>
              <a:t>进行比较。</a:t>
            </a: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一般</a:t>
            </a:r>
            <a:r>
              <a:rPr lang="zh-CN" altLang="en-US" sz="3200" dirty="0">
                <a:latin typeface="黑体" panose="02010609060101010101" pitchFamily="49" charset="-122"/>
                <a:ea typeface="黑体" panose="02010609060101010101" pitchFamily="49" charset="-122"/>
              </a:rPr>
              <a:t>情况下，用算法中基本</a:t>
            </a:r>
            <a:r>
              <a:rPr lang="zh-CN" altLang="en-US" sz="3200" dirty="0" smtClean="0">
                <a:latin typeface="黑体" panose="02010609060101010101" pitchFamily="49" charset="-122"/>
                <a:ea typeface="黑体" panose="02010609060101010101" pitchFamily="49" charset="-122"/>
              </a:rPr>
              <a:t>操作</a:t>
            </a:r>
            <a:r>
              <a:rPr lang="en-US" altLang="zh-CN" sz="3200" dirty="0" smtClean="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原</a:t>
            </a:r>
            <a:r>
              <a:rPr lang="zh-CN" altLang="en-US" sz="3200" dirty="0" smtClean="0">
                <a:latin typeface="黑体" panose="02010609060101010101" pitchFamily="49" charset="-122"/>
                <a:ea typeface="黑体" panose="02010609060101010101" pitchFamily="49" charset="-122"/>
              </a:rPr>
              <a:t>操作（</a:t>
            </a:r>
            <a:r>
              <a:rPr lang="en-US" altLang="zh-CN" sz="3200" dirty="0" smtClean="0">
                <a:latin typeface="黑体" panose="02010609060101010101" pitchFamily="49" charset="-122"/>
                <a:ea typeface="黑体" panose="02010609060101010101" pitchFamily="49" charset="-122"/>
              </a:rPr>
              <a:t>primitive operation</a:t>
            </a:r>
            <a:r>
              <a:rPr lang="zh-CN" altLang="en-US" sz="3200" dirty="0" smtClean="0">
                <a:latin typeface="黑体" panose="02010609060101010101" pitchFamily="49" charset="-122"/>
                <a:ea typeface="黑体" panose="02010609060101010101" pitchFamily="49" charset="-122"/>
              </a:rPr>
              <a:t>）的</a:t>
            </a:r>
            <a:r>
              <a:rPr lang="zh-CN" altLang="en-US" sz="3200" dirty="0" smtClean="0">
                <a:solidFill>
                  <a:srgbClr val="FF0000"/>
                </a:solidFill>
                <a:latin typeface="黑体" panose="02010609060101010101" pitchFamily="49" charset="-122"/>
                <a:ea typeface="黑体" panose="02010609060101010101" pitchFamily="49" charset="-122"/>
              </a:rPr>
              <a:t>执行次数</a:t>
            </a:r>
            <a:r>
              <a:rPr lang="zh-CN" altLang="en-US" sz="3200" dirty="0">
                <a:latin typeface="黑体" panose="02010609060101010101" pitchFamily="49" charset="-122"/>
                <a:ea typeface="黑体" panose="02010609060101010101" pitchFamily="49" charset="-122"/>
              </a:rPr>
              <a:t>来衡量</a:t>
            </a:r>
            <a:r>
              <a:rPr lang="zh-CN" altLang="en-US" sz="3200" dirty="0" smtClean="0">
                <a:latin typeface="黑体" panose="02010609060101010101" pitchFamily="49" charset="-122"/>
                <a:ea typeface="黑体" panose="02010609060101010101" pitchFamily="49" charset="-122"/>
              </a:rPr>
              <a:t>，它是</a:t>
            </a:r>
            <a:r>
              <a:rPr lang="zh-CN" altLang="en-US" sz="3200" dirty="0">
                <a:latin typeface="黑体" panose="02010609060101010101" pitchFamily="49" charset="-122"/>
                <a:ea typeface="黑体" panose="02010609060101010101" pitchFamily="49" charset="-122"/>
              </a:rPr>
              <a:t>关于</a:t>
            </a:r>
            <a:r>
              <a:rPr lang="zh-CN" altLang="en-US" sz="3200" dirty="0">
                <a:solidFill>
                  <a:srgbClr val="FF0000"/>
                </a:solidFill>
                <a:latin typeface="黑体" panose="02010609060101010101" pitchFamily="49" charset="-122"/>
                <a:ea typeface="黑体" panose="02010609060101010101" pitchFamily="49" charset="-122"/>
              </a:rPr>
              <a:t>问题规模</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的函数；</a:t>
            </a:r>
            <a:endParaRPr lang="en-US" altLang="zh-CN" sz="3200" dirty="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a:solidFill>
                  <a:schemeClr val="tx1"/>
                </a:solidFill>
                <a:effectLst/>
                <a:latin typeface="+mj-ea"/>
              </a:rPr>
              <a:t>二、算法的（时间、空间）复杂度</a:t>
            </a:r>
          </a:p>
        </p:txBody>
      </p:sp>
      <p:sp>
        <p:nvSpPr>
          <p:cNvPr id="6" name="内容占位符 2"/>
          <p:cNvSpPr>
            <a:spLocks noGrp="1"/>
          </p:cNvSpPr>
          <p:nvPr>
            <p:ph idx="1"/>
          </p:nvPr>
        </p:nvSpPr>
        <p:spPr>
          <a:xfrm>
            <a:off x="714348" y="1500174"/>
            <a:ext cx="7520940" cy="5143536"/>
          </a:xfrm>
          <a:prstGeom prst="rect">
            <a:avLst/>
          </a:prstGeom>
        </p:spPr>
        <p:txBody>
          <a:bodyPr>
            <a:normAutofit/>
          </a:bodyPr>
          <a:lstStyle/>
          <a:p>
            <a:pPr marL="0" lvl="0" indent="0">
              <a:spcBef>
                <a:spcPts val="1000"/>
              </a:spcBef>
              <a:buClrTx/>
              <a:buSzTx/>
              <a:buNone/>
              <a:defRPr/>
            </a:pPr>
            <a:r>
              <a:rPr kumimoji="0" lang="zh-CN" altLang="zh-CN" b="0" i="0" u="none" strike="noStrike" kern="0" cap="none" spc="0" normalizeH="0" baseline="0" noProof="0" dirty="0" smtClean="0">
                <a:ln>
                  <a:noFill/>
                </a:ln>
                <a:solidFill>
                  <a:sysClr val="windowText" lastClr="000000"/>
                </a:solidFill>
                <a:effectLst/>
                <a:uLnTx/>
                <a:uFillTx/>
              </a:rPr>
              <a:t>（</a:t>
            </a:r>
            <a:r>
              <a:rPr kumimoji="0" lang="en-US" altLang="zh-CN" b="0" i="0" u="none" strike="noStrike" kern="0" cap="none" spc="0" normalizeH="0" baseline="0" noProof="0" dirty="0" smtClean="0">
                <a:ln>
                  <a:noFill/>
                </a:ln>
                <a:solidFill>
                  <a:sysClr val="windowText" lastClr="000000"/>
                </a:solidFill>
                <a:effectLst/>
                <a:uLnTx/>
                <a:uFillTx/>
              </a:rPr>
              <a:t>1</a:t>
            </a:r>
            <a:r>
              <a:rPr kumimoji="0" lang="zh-CN" altLang="zh-CN" b="0" i="0" u="none" strike="noStrike" kern="0" cap="none" spc="0" normalizeH="0" baseline="0" noProof="0" dirty="0" smtClean="0">
                <a:ln>
                  <a:noFill/>
                </a:ln>
                <a:solidFill>
                  <a:sysClr val="windowText" lastClr="000000"/>
                </a:solidFill>
                <a:effectLst/>
                <a:uLnTx/>
                <a:uFillTx/>
              </a:rPr>
              <a:t>）</a:t>
            </a:r>
            <a:r>
              <a:rPr kumimoji="0" lang="zh-CN" altLang="en-US" b="0" i="0" u="none" strike="noStrike" kern="0" cap="none" spc="0" normalizeH="0" baseline="0" noProof="0" dirty="0" smtClean="0">
                <a:ln>
                  <a:noFill/>
                </a:ln>
                <a:solidFill>
                  <a:sysClr val="windowText" lastClr="000000"/>
                </a:solidFill>
                <a:effectLst/>
                <a:uLnTx/>
                <a:uFillTx/>
              </a:rPr>
              <a:t>设以下</a:t>
            </a:r>
            <a:r>
              <a:rPr kumimoji="0" lang="zh-CN" altLang="en-US" b="1" i="0" u="none" strike="noStrike" kern="0" cap="none" spc="0" normalizeH="0" baseline="0" noProof="0" dirty="0" smtClean="0">
                <a:ln>
                  <a:noFill/>
                </a:ln>
                <a:solidFill>
                  <a:srgbClr val="FF0000"/>
                </a:solidFill>
                <a:effectLst/>
                <a:uLnTx/>
                <a:uFillTx/>
              </a:rPr>
              <a:t>原操作</a:t>
            </a:r>
            <a:r>
              <a:rPr kumimoji="0" lang="zh-CN" altLang="zh-CN" b="0" i="0" u="none" strike="noStrike" kern="0" cap="none" spc="0" normalizeH="0" baseline="0" noProof="0" dirty="0" smtClean="0">
                <a:ln>
                  <a:noFill/>
                </a:ln>
                <a:effectLst/>
                <a:uLnTx/>
                <a:uFillTx/>
              </a:rPr>
              <a:t>执行时间</a:t>
            </a:r>
            <a:r>
              <a:rPr kumimoji="0" lang="zh-CN" altLang="zh-CN" b="0" i="0" u="none" strike="noStrike" kern="0" cap="none" spc="0" normalizeH="0" baseline="0" noProof="0" dirty="0">
                <a:ln>
                  <a:noFill/>
                </a:ln>
                <a:effectLst/>
                <a:uLnTx/>
                <a:uFillTx/>
              </a:rPr>
              <a:t>计为</a:t>
            </a:r>
            <a:r>
              <a:rPr kumimoji="0" lang="en-US" altLang="zh-CN" b="1" i="0" u="none" strike="noStrike" kern="0" cap="none" spc="0" normalizeH="0" baseline="0" noProof="0" dirty="0" smtClean="0">
                <a:ln>
                  <a:noFill/>
                </a:ln>
                <a:solidFill>
                  <a:srgbClr val="FF0000"/>
                </a:solidFill>
                <a:effectLst/>
                <a:uLnTx/>
                <a:uFillTx/>
              </a:rPr>
              <a:t>1</a:t>
            </a:r>
            <a:r>
              <a:rPr lang="zh-CN" altLang="zh-CN" b="1" kern="0" dirty="0">
                <a:solidFill>
                  <a:srgbClr val="FF0000"/>
                </a:solidFill>
              </a:rPr>
              <a:t>个时间</a:t>
            </a:r>
            <a:r>
              <a:rPr lang="zh-CN" altLang="zh-CN" b="1" kern="0" dirty="0" smtClean="0">
                <a:solidFill>
                  <a:srgbClr val="FF0000"/>
                </a:solidFill>
              </a:rPr>
              <a:t>单位</a:t>
            </a:r>
            <a:r>
              <a:rPr lang="zh-CN" altLang="en-US" kern="0" dirty="0" smtClean="0">
                <a:solidFill>
                  <a:srgbClr val="FF0000"/>
                </a:solidFill>
              </a:rPr>
              <a:t>：</a:t>
            </a:r>
            <a:endParaRPr lang="en-US" altLang="zh-CN" kern="0" dirty="0" smtClean="0">
              <a:solidFill>
                <a:srgbClr val="FF0000"/>
              </a:solidFill>
            </a:endParaRPr>
          </a:p>
          <a:p>
            <a:pPr marL="0" lvl="0" indent="0">
              <a:spcBef>
                <a:spcPts val="2000"/>
              </a:spcBef>
              <a:buClrTx/>
              <a:buSzTx/>
              <a:buNone/>
              <a:defRPr/>
            </a:pPr>
            <a:r>
              <a:rPr kumimoji="0" lang="en-US" altLang="zh-CN" b="0" i="0" u="none" strike="noStrike" kern="0" cap="none" spc="0" normalizeH="0" baseline="0" noProof="0" dirty="0">
                <a:ln>
                  <a:noFill/>
                </a:ln>
                <a:effectLst/>
                <a:uLnTx/>
                <a:uFillTx/>
              </a:rPr>
              <a:t>	</a:t>
            </a:r>
            <a:r>
              <a:rPr kumimoji="0" lang="en-US" altLang="zh-CN" b="0" i="0" u="none" strike="noStrike" kern="0" cap="none" spc="0" normalizeH="0" baseline="0" noProof="0" dirty="0" smtClean="0">
                <a:ln>
                  <a:noFill/>
                </a:ln>
                <a:effectLst/>
                <a:uLnTx/>
                <a:uFillTx/>
              </a:rPr>
              <a:t>a</a:t>
            </a:r>
            <a:r>
              <a:rPr kumimoji="0" lang="zh-CN" altLang="zh-CN" b="0" i="0" u="none" strike="noStrike" kern="0" cap="none" spc="0" normalizeH="0" baseline="0" noProof="0" dirty="0">
                <a:ln>
                  <a:noFill/>
                </a:ln>
                <a:effectLst/>
                <a:uLnTx/>
                <a:uFillTx/>
              </a:rPr>
              <a:t>．赋值</a:t>
            </a:r>
            <a:r>
              <a:rPr kumimoji="0" lang="zh-CN" altLang="zh-CN" b="0" i="0" u="none" strike="noStrike" kern="0" cap="none" spc="0" normalizeH="0" baseline="0" noProof="0" dirty="0" smtClean="0">
                <a:ln>
                  <a:noFill/>
                </a:ln>
                <a:effectLst/>
                <a:uLnTx/>
                <a:uFillTx/>
              </a:rPr>
              <a:t>运算</a:t>
            </a:r>
            <a:endParaRPr kumimoji="0" lang="en-US" altLang="zh-CN" b="0" i="0" u="none" strike="noStrike" kern="0" cap="none" spc="0" normalizeH="0" baseline="0" noProof="0" dirty="0" smtClean="0">
              <a:ln>
                <a:noFill/>
              </a:ln>
              <a:effectLst/>
              <a:uLnTx/>
              <a:uFillTx/>
            </a:endParaRPr>
          </a:p>
          <a:p>
            <a:pPr marL="0" marR="0" lvl="0" indent="0" defTabSz="914400" eaLnBrk="1" fontAlgn="auto" latinLnBrk="0" hangingPunct="1">
              <a:lnSpc>
                <a:spcPct val="100000"/>
              </a:lnSpc>
              <a:spcBef>
                <a:spcPts val="1000"/>
              </a:spcBef>
              <a:spcAft>
                <a:spcPts val="0"/>
              </a:spcAft>
              <a:buClrTx/>
              <a:buSzTx/>
              <a:buFontTx/>
              <a:buNone/>
              <a:tabLst/>
              <a:defRPr/>
            </a:pPr>
            <a:r>
              <a:rPr lang="en-US" altLang="zh-CN" kern="0" dirty="0" smtClean="0">
                <a:solidFill>
                  <a:sysClr val="windowText" lastClr="000000"/>
                </a:solidFill>
              </a:rPr>
              <a:t>	</a:t>
            </a:r>
            <a:r>
              <a:rPr kumimoji="0" lang="en-US" altLang="zh-CN" b="0" i="0" u="none" strike="noStrike" kern="0" cap="none" spc="0" normalizeH="0" baseline="0" noProof="0" dirty="0" smtClean="0">
                <a:ln>
                  <a:noFill/>
                </a:ln>
                <a:solidFill>
                  <a:sysClr val="windowText" lastClr="000000"/>
                </a:solidFill>
                <a:effectLst/>
                <a:uLnTx/>
                <a:uFillTx/>
              </a:rPr>
              <a:t>b</a:t>
            </a:r>
            <a:r>
              <a:rPr kumimoji="0" lang="zh-CN" altLang="zh-CN" b="0" i="0" u="none" strike="noStrike" kern="0" cap="none" spc="0" normalizeH="0" baseline="0" noProof="0" dirty="0">
                <a:ln>
                  <a:noFill/>
                </a:ln>
                <a:solidFill>
                  <a:sysClr val="windowText" lastClr="000000"/>
                </a:solidFill>
                <a:effectLst/>
                <a:uLnTx/>
                <a:uFillTx/>
              </a:rPr>
              <a:t>．单一的输入</a:t>
            </a:r>
            <a:r>
              <a:rPr kumimoji="0" lang="en-US" altLang="zh-CN" b="0" i="0" u="none" strike="noStrike" kern="0" cap="none" spc="0" normalizeH="0" baseline="0" noProof="0" dirty="0">
                <a:ln>
                  <a:noFill/>
                </a:ln>
                <a:solidFill>
                  <a:sysClr val="windowText" lastClr="000000"/>
                </a:solidFill>
                <a:effectLst/>
                <a:uLnTx/>
                <a:uFillTx/>
              </a:rPr>
              <a:t>/</a:t>
            </a:r>
            <a:r>
              <a:rPr kumimoji="0" lang="zh-CN" altLang="zh-CN" b="0" i="0" u="none" strike="noStrike" kern="0" cap="none" spc="0" normalizeH="0" baseline="0" noProof="0" dirty="0">
                <a:ln>
                  <a:noFill/>
                </a:ln>
                <a:solidFill>
                  <a:sysClr val="windowText" lastClr="000000"/>
                </a:solidFill>
                <a:effectLst/>
                <a:uLnTx/>
                <a:uFillTx/>
              </a:rPr>
              <a:t>输出</a:t>
            </a:r>
            <a:r>
              <a:rPr kumimoji="0" lang="zh-CN" altLang="zh-CN" b="0" i="0" u="none" strike="noStrike" kern="0" cap="none" spc="0" normalizeH="0" baseline="0" noProof="0" dirty="0" smtClean="0">
                <a:ln>
                  <a:noFill/>
                </a:ln>
                <a:solidFill>
                  <a:sysClr val="windowText" lastClr="000000"/>
                </a:solidFill>
                <a:effectLst/>
                <a:uLnTx/>
                <a:uFillTx/>
              </a:rPr>
              <a:t>操作</a:t>
            </a:r>
            <a:endParaRPr kumimoji="0" lang="en-US" altLang="zh-CN"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1000"/>
              </a:spcBef>
              <a:spcAft>
                <a:spcPts val="0"/>
              </a:spcAft>
              <a:buClrTx/>
              <a:buSzTx/>
              <a:buFontTx/>
              <a:buNone/>
              <a:tabLst/>
              <a:defRPr/>
            </a:pPr>
            <a:r>
              <a:rPr kumimoji="0" lang="en-US" altLang="zh-CN" b="0" i="0" u="none" strike="noStrike" kern="0" cap="none" spc="0" normalizeH="0" baseline="0" noProof="0" dirty="0">
                <a:ln>
                  <a:noFill/>
                </a:ln>
                <a:solidFill>
                  <a:sysClr val="windowText" lastClr="000000"/>
                </a:solidFill>
                <a:effectLst/>
                <a:uLnTx/>
                <a:uFillTx/>
              </a:rPr>
              <a:t>	</a:t>
            </a:r>
            <a:r>
              <a:rPr kumimoji="0" lang="en-US" altLang="zh-CN" b="0" i="0" u="none" strike="noStrike" kern="0" cap="none" spc="0" normalizeH="0" baseline="0" noProof="0" dirty="0" smtClean="0">
                <a:ln>
                  <a:noFill/>
                </a:ln>
                <a:solidFill>
                  <a:sysClr val="windowText" lastClr="000000"/>
                </a:solidFill>
                <a:effectLst/>
                <a:uLnTx/>
                <a:uFillTx/>
              </a:rPr>
              <a:t>c</a:t>
            </a:r>
            <a:r>
              <a:rPr kumimoji="0" lang="zh-CN" altLang="zh-CN" b="0" i="0" u="none" strike="noStrike" kern="0" cap="none" spc="0" normalizeH="0" baseline="0" noProof="0" dirty="0" smtClean="0">
                <a:ln>
                  <a:noFill/>
                </a:ln>
                <a:solidFill>
                  <a:sysClr val="windowText" lastClr="000000"/>
                </a:solidFill>
                <a:effectLst/>
                <a:uLnTx/>
                <a:uFillTx/>
              </a:rPr>
              <a:t>．</a:t>
            </a:r>
            <a:r>
              <a:rPr kumimoji="0" lang="zh-CN" altLang="en-US" b="0" i="0" u="none" strike="noStrike" kern="0" cap="none" spc="0" normalizeH="0" baseline="0" noProof="0" dirty="0" smtClean="0">
                <a:ln>
                  <a:noFill/>
                </a:ln>
                <a:solidFill>
                  <a:sysClr val="windowText" lastClr="000000"/>
                </a:solidFill>
                <a:effectLst/>
                <a:uLnTx/>
                <a:uFillTx/>
              </a:rPr>
              <a:t>运算：</a:t>
            </a:r>
            <a:r>
              <a:rPr kumimoji="0" lang="zh-CN" altLang="zh-CN" b="0" i="0" u="none" strike="noStrike" kern="0" cap="none" spc="0" normalizeH="0" baseline="0" noProof="0" dirty="0" smtClean="0">
                <a:ln>
                  <a:noFill/>
                </a:ln>
                <a:solidFill>
                  <a:sysClr val="windowText" lastClr="000000"/>
                </a:solidFill>
                <a:effectLst/>
                <a:uLnTx/>
                <a:uFillTx/>
              </a:rPr>
              <a:t>布尔</a:t>
            </a:r>
            <a:r>
              <a:rPr kumimoji="0" lang="zh-CN" altLang="en-US" b="0" i="0" u="none" strike="noStrike" kern="0" cap="none" spc="0" normalizeH="0" baseline="0" noProof="0" dirty="0" smtClean="0">
                <a:ln>
                  <a:noFill/>
                </a:ln>
                <a:solidFill>
                  <a:sysClr val="windowText" lastClr="000000"/>
                </a:solidFill>
                <a:effectLst/>
                <a:uLnTx/>
                <a:uFillTx/>
              </a:rPr>
              <a:t>、关系、算术等</a:t>
            </a:r>
            <a:endParaRPr kumimoji="0" lang="en-US" altLang="zh-CN" b="0" i="0" u="none" strike="noStrike" kern="0" cap="none" spc="0" normalizeH="0" baseline="0" noProof="0" dirty="0" smtClean="0">
              <a:ln>
                <a:noFill/>
              </a:ln>
              <a:solidFill>
                <a:sysClr val="windowText" lastClr="000000"/>
              </a:solidFill>
              <a:effectLst/>
              <a:uLnTx/>
              <a:uFillTx/>
            </a:endParaRPr>
          </a:p>
          <a:p>
            <a:pPr marL="0" indent="0">
              <a:spcBef>
                <a:spcPts val="1000"/>
              </a:spcBef>
              <a:buClrTx/>
              <a:buSzTx/>
              <a:buNone/>
              <a:defRPr/>
            </a:pPr>
            <a:r>
              <a:rPr kumimoji="0" lang="en-US" altLang="zh-CN" b="0" i="0" u="none" strike="noStrike" kern="0" cap="none" spc="0" normalizeH="0" baseline="0" noProof="0" dirty="0">
                <a:ln>
                  <a:noFill/>
                </a:ln>
                <a:solidFill>
                  <a:sysClr val="windowText" lastClr="000000"/>
                </a:solidFill>
                <a:effectLst/>
                <a:uLnTx/>
                <a:uFillTx/>
              </a:rPr>
              <a:t>	</a:t>
            </a:r>
            <a:r>
              <a:rPr kumimoji="0" lang="en-US" altLang="zh-CN" b="0" i="0" u="none" strike="noStrike" kern="0" cap="none" spc="0" normalizeH="0" baseline="0" noProof="0" dirty="0" smtClean="0">
                <a:ln>
                  <a:noFill/>
                </a:ln>
                <a:solidFill>
                  <a:sysClr val="windowText" lastClr="000000"/>
                </a:solidFill>
                <a:effectLst/>
                <a:uLnTx/>
                <a:uFillTx/>
              </a:rPr>
              <a:t>d</a:t>
            </a:r>
            <a:r>
              <a:rPr lang="zh-CN" altLang="zh-CN" kern="0" dirty="0">
                <a:solidFill>
                  <a:sysClr val="windowText" lastClr="000000"/>
                </a:solidFill>
              </a:rPr>
              <a:t>．函数返回</a:t>
            </a:r>
            <a:endParaRPr lang="en-US" altLang="zh-CN" kern="0" dirty="0">
              <a:solidFill>
                <a:sysClr val="windowText" lastClr="000000"/>
              </a:solidFill>
            </a:endParaRPr>
          </a:p>
          <a:p>
            <a:pPr marL="0" marR="0" lvl="0" indent="0" defTabSz="914400" eaLnBrk="1" fontAlgn="auto" latinLnBrk="0" hangingPunct="1">
              <a:lnSpc>
                <a:spcPct val="100000"/>
              </a:lnSpc>
              <a:spcBef>
                <a:spcPts val="10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	e</a:t>
            </a:r>
            <a:r>
              <a:rPr kumimoji="0" lang="zh-CN" altLang="zh-CN" b="0" i="0" u="none" strike="noStrike" kern="0" cap="none" spc="0" normalizeH="0" baseline="0" noProof="0" dirty="0" smtClean="0">
                <a:ln>
                  <a:noFill/>
                </a:ln>
                <a:solidFill>
                  <a:sysClr val="windowText" lastClr="000000"/>
                </a:solidFill>
                <a:effectLst/>
                <a:uLnTx/>
                <a:uFillTx/>
              </a:rPr>
              <a:t>．数组</a:t>
            </a:r>
            <a:r>
              <a:rPr kumimoji="0" lang="zh-CN" altLang="zh-CN" b="0" i="0" u="none" strike="noStrike" kern="0" cap="none" spc="0" normalizeH="0" baseline="0" noProof="0" dirty="0">
                <a:ln>
                  <a:noFill/>
                </a:ln>
                <a:solidFill>
                  <a:sysClr val="windowText" lastClr="000000"/>
                </a:solidFill>
                <a:effectLst/>
                <a:uLnTx/>
                <a:uFillTx/>
              </a:rPr>
              <a:t>下标操作，指针</a:t>
            </a:r>
            <a:r>
              <a:rPr kumimoji="0" lang="zh-CN" altLang="zh-CN" b="0" i="0" u="none" strike="noStrike" kern="0" cap="none" spc="0" normalizeH="0" baseline="0" noProof="0" dirty="0" smtClean="0">
                <a:ln>
                  <a:noFill/>
                </a:ln>
                <a:solidFill>
                  <a:sysClr val="windowText" lastClr="000000"/>
                </a:solidFill>
                <a:effectLst/>
                <a:uLnTx/>
                <a:uFillTx/>
              </a:rPr>
              <a:t>引用</a:t>
            </a:r>
            <a:endParaRPr kumimoji="0" lang="zh-CN" altLang="en-US"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39523263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a:solidFill>
                  <a:schemeClr val="tx1"/>
                </a:solidFill>
                <a:effectLst/>
                <a:latin typeface="+mj-ea"/>
              </a:rPr>
              <a:t>二、算法的（时间、空间）复杂度</a:t>
            </a:r>
          </a:p>
        </p:txBody>
      </p:sp>
      <p:sp>
        <p:nvSpPr>
          <p:cNvPr id="6" name="内容占位符 2"/>
          <p:cNvSpPr>
            <a:spLocks noGrp="1"/>
          </p:cNvSpPr>
          <p:nvPr>
            <p:ph idx="1"/>
          </p:nvPr>
        </p:nvSpPr>
        <p:spPr>
          <a:xfrm>
            <a:off x="714348" y="1500174"/>
            <a:ext cx="7520940" cy="5143536"/>
          </a:xfrm>
          <a:prstGeom prst="rect">
            <a:avLst/>
          </a:prstGeom>
        </p:spPr>
        <p:txBody>
          <a:bodyPr>
            <a:normAutofit/>
          </a:bodyPr>
          <a:lstStyle/>
          <a:p>
            <a:pPr marL="0" lvl="0" indent="0">
              <a:spcBef>
                <a:spcPts val="0"/>
              </a:spcBef>
              <a:buClrTx/>
              <a:buSzTx/>
              <a:buNone/>
            </a:pPr>
            <a:r>
              <a:rPr lang="zh-CN" altLang="en-US" kern="0" dirty="0" smtClean="0">
                <a:solidFill>
                  <a:sysClr val="windowText" lastClr="000000"/>
                </a:solidFill>
              </a:rPr>
              <a:t>（</a:t>
            </a:r>
            <a:r>
              <a:rPr lang="en-US" altLang="zh-CN" kern="0" dirty="0" smtClean="0">
                <a:solidFill>
                  <a:sysClr val="windowText" lastClr="000000"/>
                </a:solidFill>
              </a:rPr>
              <a:t>2</a:t>
            </a:r>
            <a:r>
              <a:rPr lang="zh-CN" altLang="en-US" kern="0" dirty="0" smtClean="0">
                <a:solidFill>
                  <a:sysClr val="windowText" lastClr="000000"/>
                </a:solidFill>
              </a:rPr>
              <a:t>）</a:t>
            </a:r>
            <a:r>
              <a:rPr lang="zh-CN" altLang="en-US" kern="0" dirty="0" smtClean="0">
                <a:solidFill>
                  <a:srgbClr val="FF0000"/>
                </a:solidFill>
              </a:rPr>
              <a:t>选择语句</a:t>
            </a:r>
            <a:r>
              <a:rPr lang="zh-CN" altLang="en-US" kern="0" dirty="0" smtClean="0">
                <a:solidFill>
                  <a:sysClr val="windowText" lastClr="000000"/>
                </a:solidFill>
              </a:rPr>
              <a:t>（</a:t>
            </a:r>
            <a:r>
              <a:rPr lang="en-US" altLang="zh-CN" kern="0" dirty="0" smtClean="0">
                <a:solidFill>
                  <a:sysClr val="windowText" lastClr="000000"/>
                </a:solidFill>
              </a:rPr>
              <a:t>if</a:t>
            </a:r>
            <a:r>
              <a:rPr lang="zh-CN" altLang="en-US" kern="0" dirty="0" smtClean="0">
                <a:solidFill>
                  <a:sysClr val="windowText" lastClr="000000"/>
                </a:solidFill>
              </a:rPr>
              <a:t>，</a:t>
            </a:r>
            <a:r>
              <a:rPr lang="en-US" altLang="zh-CN" kern="0" dirty="0" smtClean="0">
                <a:solidFill>
                  <a:sysClr val="windowText" lastClr="000000"/>
                </a:solidFill>
              </a:rPr>
              <a:t>switch</a:t>
            </a:r>
            <a:r>
              <a:rPr lang="zh-CN" altLang="en-US" kern="0" dirty="0" smtClean="0">
                <a:solidFill>
                  <a:sysClr val="windowText" lastClr="000000"/>
                </a:solidFill>
              </a:rPr>
              <a:t>）运行时间：</a:t>
            </a:r>
          </a:p>
          <a:p>
            <a:pPr marL="0" lvl="0" indent="0">
              <a:spcBef>
                <a:spcPts val="0"/>
              </a:spcBef>
              <a:buClrTx/>
              <a:buSzTx/>
              <a:buNone/>
            </a:pPr>
            <a:r>
              <a:rPr lang="zh-CN" altLang="en-US" kern="0" dirty="0" smtClean="0">
                <a:solidFill>
                  <a:sysClr val="windowText" lastClr="000000"/>
                </a:solidFill>
              </a:rPr>
              <a:t>	条件计算 </a:t>
            </a:r>
            <a:r>
              <a:rPr lang="en-US" altLang="zh-CN" kern="0" dirty="0" smtClean="0">
                <a:solidFill>
                  <a:sysClr val="windowText" lastClr="000000"/>
                </a:solidFill>
              </a:rPr>
              <a:t>+ </a:t>
            </a:r>
            <a:r>
              <a:rPr lang="zh-CN" altLang="en-US" kern="0" dirty="0" smtClean="0">
                <a:solidFill>
                  <a:sysClr val="windowText" lastClr="000000"/>
                </a:solidFill>
              </a:rPr>
              <a:t>选择语句中运行时间最长的语句执行时间</a:t>
            </a:r>
          </a:p>
          <a:p>
            <a:pPr marL="0" lvl="0" indent="0">
              <a:spcBef>
                <a:spcPts val="1000"/>
              </a:spcBef>
              <a:buClrTx/>
              <a:buSzTx/>
              <a:buNone/>
            </a:pPr>
            <a:r>
              <a:rPr lang="zh-CN" altLang="en-US" kern="0" dirty="0" smtClean="0">
                <a:solidFill>
                  <a:sysClr val="windowText" lastClr="000000"/>
                </a:solidFill>
              </a:rPr>
              <a:t>（</a:t>
            </a:r>
            <a:r>
              <a:rPr lang="en-US" altLang="zh-CN" kern="0" dirty="0" smtClean="0">
                <a:solidFill>
                  <a:sysClr val="windowText" lastClr="000000"/>
                </a:solidFill>
              </a:rPr>
              <a:t>3</a:t>
            </a:r>
            <a:r>
              <a:rPr lang="zh-CN" altLang="en-US" kern="0" dirty="0" smtClean="0">
                <a:solidFill>
                  <a:sysClr val="windowText" lastClr="000000"/>
                </a:solidFill>
              </a:rPr>
              <a:t>）</a:t>
            </a:r>
            <a:r>
              <a:rPr lang="zh-CN" altLang="en-US" kern="0" dirty="0" smtClean="0">
                <a:solidFill>
                  <a:srgbClr val="FF0000"/>
                </a:solidFill>
              </a:rPr>
              <a:t>循环</a:t>
            </a:r>
            <a:r>
              <a:rPr lang="zh-CN" altLang="en-US" kern="0" dirty="0" smtClean="0">
                <a:solidFill>
                  <a:sysClr val="windowText" lastClr="000000"/>
                </a:solidFill>
              </a:rPr>
              <a:t>执行时间：</a:t>
            </a:r>
          </a:p>
          <a:p>
            <a:pPr marL="0" lvl="0" indent="0">
              <a:spcBef>
                <a:spcPts val="0"/>
              </a:spcBef>
              <a:buClrTx/>
              <a:buSzTx/>
              <a:buNone/>
            </a:pPr>
            <a:r>
              <a:rPr lang="zh-CN" altLang="en-US" kern="0" dirty="0" smtClean="0">
                <a:solidFill>
                  <a:sysClr val="windowText" lastClr="000000"/>
                </a:solidFill>
              </a:rPr>
              <a:t>	循环体执行时间 </a:t>
            </a:r>
            <a:r>
              <a:rPr lang="en-US" altLang="zh-CN" kern="0" dirty="0" smtClean="0">
                <a:solidFill>
                  <a:sysClr val="windowText" lastClr="000000"/>
                </a:solidFill>
              </a:rPr>
              <a:t>+ </a:t>
            </a:r>
            <a:r>
              <a:rPr lang="zh-CN" altLang="en-US" kern="0" dirty="0" smtClean="0">
                <a:solidFill>
                  <a:sysClr val="windowText" lastClr="000000"/>
                </a:solidFill>
              </a:rPr>
              <a:t>循环条件检查和更新操作时间 </a:t>
            </a:r>
            <a:r>
              <a:rPr lang="en-US" altLang="zh-CN" kern="0" dirty="0" smtClean="0">
                <a:solidFill>
                  <a:sysClr val="windowText" lastClr="000000"/>
                </a:solidFill>
              </a:rPr>
              <a:t>+ </a:t>
            </a:r>
            <a:r>
              <a:rPr lang="zh-CN" altLang="en-US" kern="0" dirty="0" smtClean="0">
                <a:solidFill>
                  <a:sysClr val="windowText" lastClr="000000"/>
                </a:solidFill>
              </a:rPr>
              <a:t>循环变量初始化时间</a:t>
            </a:r>
          </a:p>
          <a:p>
            <a:pPr marL="0" lvl="0" indent="0">
              <a:spcBef>
                <a:spcPts val="0"/>
              </a:spcBef>
              <a:buClrTx/>
              <a:buSzTx/>
              <a:buNone/>
            </a:pPr>
            <a:r>
              <a:rPr lang="zh-CN" altLang="en-US" kern="0" dirty="0" smtClean="0">
                <a:solidFill>
                  <a:sysClr val="windowText" lastClr="000000"/>
                </a:solidFill>
              </a:rPr>
              <a:t>	通常假设循环执行的最大可能迭代数量。</a:t>
            </a:r>
          </a:p>
          <a:p>
            <a:pPr marL="0" lvl="0" indent="0">
              <a:spcBef>
                <a:spcPts val="1000"/>
              </a:spcBef>
              <a:buClrTx/>
              <a:buSzTx/>
              <a:buNone/>
            </a:pPr>
            <a:r>
              <a:rPr lang="zh-CN" altLang="en-US" kern="0" dirty="0" smtClean="0">
                <a:solidFill>
                  <a:sysClr val="windowText" lastClr="000000"/>
                </a:solidFill>
              </a:rPr>
              <a:t>（</a:t>
            </a:r>
            <a:r>
              <a:rPr lang="en-US" altLang="zh-CN" kern="0" dirty="0" smtClean="0">
                <a:solidFill>
                  <a:sysClr val="windowText" lastClr="000000"/>
                </a:solidFill>
              </a:rPr>
              <a:t>4</a:t>
            </a:r>
            <a:r>
              <a:rPr lang="zh-CN" altLang="en-US" kern="0" dirty="0" smtClean="0">
                <a:solidFill>
                  <a:sysClr val="windowText" lastClr="000000"/>
                </a:solidFill>
              </a:rPr>
              <a:t>）</a:t>
            </a:r>
            <a:r>
              <a:rPr lang="zh-CN" altLang="en-US" kern="0" dirty="0" smtClean="0">
                <a:solidFill>
                  <a:srgbClr val="FF0000"/>
                </a:solidFill>
              </a:rPr>
              <a:t>函数调用</a:t>
            </a:r>
            <a:r>
              <a:rPr lang="zh-CN" altLang="en-US" kern="0" dirty="0" smtClean="0">
                <a:solidFill>
                  <a:sysClr val="windowText" lastClr="000000"/>
                </a:solidFill>
              </a:rPr>
              <a:t>的运行时间：</a:t>
            </a:r>
          </a:p>
          <a:p>
            <a:pPr marL="0" lvl="0" indent="0">
              <a:spcBef>
                <a:spcPts val="0"/>
              </a:spcBef>
              <a:buClrTx/>
              <a:buSzTx/>
              <a:buNone/>
            </a:pPr>
            <a:r>
              <a:rPr lang="zh-CN" altLang="en-US" kern="0" dirty="0" smtClean="0">
                <a:solidFill>
                  <a:sysClr val="windowText" lastClr="000000"/>
                </a:solidFill>
              </a:rPr>
              <a:t>	创建函数时间（</a:t>
            </a:r>
            <a:r>
              <a:rPr lang="en-US" altLang="zh-CN" kern="0" dirty="0" smtClean="0">
                <a:solidFill>
                  <a:sysClr val="windowText" lastClr="000000"/>
                </a:solidFill>
              </a:rPr>
              <a:t>1</a:t>
            </a:r>
            <a:r>
              <a:rPr lang="zh-CN" altLang="en-US" kern="0" dirty="0" smtClean="0">
                <a:solidFill>
                  <a:sysClr val="windowText" lastClr="000000"/>
                </a:solidFill>
              </a:rPr>
              <a:t>）</a:t>
            </a:r>
            <a:r>
              <a:rPr lang="en-US" altLang="zh-CN" kern="0" dirty="0" smtClean="0">
                <a:solidFill>
                  <a:sysClr val="windowText" lastClr="000000"/>
                </a:solidFill>
              </a:rPr>
              <a:t>+ </a:t>
            </a:r>
            <a:r>
              <a:rPr lang="zh-CN" altLang="en-US" kern="0" dirty="0" smtClean="0">
                <a:solidFill>
                  <a:sysClr val="windowText" lastClr="000000"/>
                </a:solidFill>
              </a:rPr>
              <a:t>所有的实参计算时间 </a:t>
            </a:r>
            <a:r>
              <a:rPr lang="en-US" altLang="zh-CN" kern="0" dirty="0" smtClean="0">
                <a:solidFill>
                  <a:sysClr val="windowText" lastClr="000000"/>
                </a:solidFill>
              </a:rPr>
              <a:t>+ </a:t>
            </a:r>
            <a:r>
              <a:rPr lang="zh-CN" altLang="en-US" kern="0" dirty="0" smtClean="0">
                <a:solidFill>
                  <a:sysClr val="windowText" lastClr="000000"/>
                </a:solidFill>
              </a:rPr>
              <a:t>函数体执行时间</a:t>
            </a:r>
          </a:p>
        </p:txBody>
      </p:sp>
    </p:spTree>
    <p:extLst>
      <p:ext uri="{BB962C8B-B14F-4D97-AF65-F5344CB8AC3E}">
        <p14:creationId xmlns:p14="http://schemas.microsoft.com/office/powerpoint/2010/main" val="307758050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36512" y="168279"/>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fontAlgn="base">
              <a:lnSpc>
                <a:spcPct val="150000"/>
              </a:lnSpc>
              <a:spcBef>
                <a:spcPct val="50000"/>
              </a:spcBef>
              <a:spcAft>
                <a:spcPct val="0"/>
              </a:spcAft>
            </a:pPr>
            <a:r>
              <a:rPr kumimoji="1" lang="en-US" altLang="zh-CN" b="1" dirty="0">
                <a:solidFill>
                  <a:srgbClr val="0000FF"/>
                </a:solidFill>
                <a:latin typeface="Consolas" pitchFamily="49" charset="0"/>
                <a:ea typeface="仿宋" pitchFamily="49" charset="-122"/>
                <a:cs typeface="Consolas" pitchFamily="49" charset="0"/>
              </a:rPr>
              <a:t>#define MAX </a:t>
            </a: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a:solidFill>
                  <a:srgbClr val="0000FF"/>
                </a:solidFill>
                <a:latin typeface="Consolas" pitchFamily="49" charset="0"/>
                <a:ea typeface="仿宋" pitchFamily="49" charset="-122"/>
                <a:cs typeface="Consolas" pitchFamily="49" charset="0"/>
              </a:rPr>
              <a:t>20    </a:t>
            </a:r>
            <a:r>
              <a:rPr kumimoji="1" lang="en-US" altLang="zh-CN" b="1" dirty="0">
                <a:solidFill>
                  <a:srgbClr val="00B0F0"/>
                </a:solidFill>
                <a:latin typeface="Consolas" pitchFamily="49" charset="0"/>
                <a:ea typeface="仿宋" pitchFamily="49" charset="-122"/>
                <a:cs typeface="Consolas" pitchFamily="49" charset="0"/>
              </a:rPr>
              <a:t>//</a:t>
            </a:r>
            <a:r>
              <a:rPr kumimoji="1" lang="zh-CN" altLang="en-US" b="1" dirty="0">
                <a:solidFill>
                  <a:srgbClr val="00B0F0"/>
                </a:solidFill>
                <a:latin typeface="Consolas" pitchFamily="49" charset="0"/>
                <a:ea typeface="仿宋" pitchFamily="49" charset="-122"/>
                <a:cs typeface="Consolas" pitchFamily="49" charset="0"/>
              </a:rPr>
              <a:t>定义最大的方阶</a:t>
            </a:r>
          </a:p>
          <a:p>
            <a:pPr algn="just" fontAlgn="base">
              <a:lnSpc>
                <a:spcPct val="150000"/>
              </a:lnSpc>
              <a:spcBef>
                <a:spcPct val="50000"/>
              </a:spcBef>
              <a:spcAft>
                <a:spcPct val="0"/>
              </a:spcAft>
            </a:pPr>
            <a:r>
              <a:rPr kumimoji="1" lang="en-US" altLang="zh-CN" b="1" dirty="0" smtClean="0">
                <a:solidFill>
                  <a:srgbClr val="FF0000"/>
                </a:solidFill>
                <a:latin typeface="Consolas" pitchFamily="49" charset="0"/>
                <a:ea typeface="仿宋" pitchFamily="49" charset="-122"/>
                <a:cs typeface="Consolas" pitchFamily="49" charset="0"/>
              </a:rPr>
              <a:t>void </a:t>
            </a:r>
            <a:r>
              <a:rPr kumimoji="1" lang="en-US" altLang="zh-CN" b="1" dirty="0" err="1">
                <a:solidFill>
                  <a:srgbClr val="FF0000"/>
                </a:solidFill>
                <a:latin typeface="Consolas" pitchFamily="49" charset="0"/>
                <a:ea typeface="仿宋" pitchFamily="49" charset="-122"/>
                <a:cs typeface="Consolas" pitchFamily="49" charset="0"/>
              </a:rPr>
              <a:t>matrixadd</a:t>
            </a:r>
            <a:r>
              <a:rPr kumimoji="1" lang="en-US" altLang="zh-CN" b="1" dirty="0">
                <a:solidFill>
                  <a:srgbClr val="FF0000"/>
                </a:solidFill>
                <a:latin typeface="Consolas" pitchFamily="49" charset="0"/>
                <a:ea typeface="仿宋" pitchFamily="49" charset="-122"/>
                <a:cs typeface="Consolas" pitchFamily="49" charset="0"/>
              </a:rPr>
              <a:t>(</a:t>
            </a:r>
            <a:r>
              <a:rPr kumimoji="1" lang="en-US" altLang="zh-CN" b="1" dirty="0" err="1">
                <a:solidFill>
                  <a:srgbClr val="FF0000"/>
                </a:solidFill>
                <a:latin typeface="Consolas" pitchFamily="49" charset="0"/>
                <a:ea typeface="仿宋" pitchFamily="49" charset="-122"/>
                <a:cs typeface="Consolas" pitchFamily="49" charset="0"/>
              </a:rPr>
              <a:t>int</a:t>
            </a:r>
            <a:r>
              <a:rPr kumimoji="1" lang="en-US" altLang="zh-CN" b="1" dirty="0">
                <a:solidFill>
                  <a:srgbClr val="FF0000"/>
                </a:solidFill>
                <a:latin typeface="Consolas" pitchFamily="49" charset="0"/>
                <a:ea typeface="仿宋" pitchFamily="49" charset="-122"/>
                <a:cs typeface="Consolas" pitchFamily="49" charset="0"/>
              </a:rPr>
              <a:t> </a:t>
            </a:r>
            <a:r>
              <a:rPr kumimoji="1" lang="en-US" altLang="zh-CN" b="1" dirty="0" smtClean="0">
                <a:solidFill>
                  <a:srgbClr val="FF0000"/>
                </a:solidFill>
                <a:latin typeface="Consolas" pitchFamily="49" charset="0"/>
                <a:ea typeface="仿宋" pitchFamily="49" charset="-122"/>
                <a:cs typeface="Consolas" pitchFamily="49" charset="0"/>
              </a:rPr>
              <a:t>n</a:t>
            </a:r>
            <a:r>
              <a:rPr kumimoji="1" lang="zh-CN" altLang="en-US" b="1" dirty="0" smtClean="0">
                <a:solidFill>
                  <a:srgbClr val="FF0000"/>
                </a:solidFill>
                <a:latin typeface="Consolas" pitchFamily="49" charset="0"/>
                <a:ea typeface="仿宋" pitchFamily="49" charset="-122"/>
                <a:cs typeface="Consolas" pitchFamily="49" charset="0"/>
              </a:rPr>
              <a:t>，</a:t>
            </a:r>
            <a:r>
              <a:rPr kumimoji="1" lang="en-US" altLang="zh-CN" b="1" dirty="0" err="1" smtClean="0">
                <a:solidFill>
                  <a:srgbClr val="FF0000"/>
                </a:solidFill>
                <a:latin typeface="Consolas" pitchFamily="49" charset="0"/>
                <a:ea typeface="仿宋" pitchFamily="49" charset="-122"/>
                <a:cs typeface="Consolas" pitchFamily="49" charset="0"/>
              </a:rPr>
              <a:t>int</a:t>
            </a:r>
            <a:r>
              <a:rPr kumimoji="1" lang="en-US" altLang="zh-CN" b="1" dirty="0" smtClean="0">
                <a:solidFill>
                  <a:srgbClr val="FF0000"/>
                </a:solidFill>
                <a:latin typeface="Consolas" pitchFamily="49" charset="0"/>
                <a:ea typeface="仿宋" pitchFamily="49" charset="-122"/>
                <a:cs typeface="Consolas" pitchFamily="49" charset="0"/>
              </a:rPr>
              <a:t> </a:t>
            </a:r>
            <a:r>
              <a:rPr kumimoji="1" lang="en-US" altLang="zh-CN" b="1" dirty="0">
                <a:solidFill>
                  <a:srgbClr val="FF0000"/>
                </a:solidFill>
                <a:latin typeface="Consolas" pitchFamily="49" charset="0"/>
                <a:ea typeface="仿宋" pitchFamily="49" charset="-122"/>
                <a:cs typeface="Consolas" pitchFamily="49" charset="0"/>
              </a:rPr>
              <a:t>A[MAX][MAX</a:t>
            </a:r>
            <a:r>
              <a:rPr kumimoji="1" lang="en-US" altLang="zh-CN" b="1" dirty="0" smtClean="0">
                <a:solidFill>
                  <a:srgbClr val="FF0000"/>
                </a:solidFill>
                <a:latin typeface="Consolas" pitchFamily="49" charset="0"/>
                <a:ea typeface="仿宋" pitchFamily="49" charset="-122"/>
                <a:cs typeface="Consolas" pitchFamily="49" charset="0"/>
              </a:rPr>
              <a:t>]</a:t>
            </a:r>
            <a:r>
              <a:rPr kumimoji="1" lang="zh-CN" altLang="en-US" b="1" dirty="0" smtClean="0">
                <a:solidFill>
                  <a:srgbClr val="FF0000"/>
                </a:solidFill>
                <a:latin typeface="Consolas" pitchFamily="49" charset="0"/>
                <a:ea typeface="仿宋" pitchFamily="49" charset="-122"/>
                <a:cs typeface="Consolas" pitchFamily="49" charset="0"/>
              </a:rPr>
              <a:t>，</a:t>
            </a:r>
            <a:endParaRPr kumimoji="1" lang="en-US" altLang="zh-CN" b="1" dirty="0" smtClean="0">
              <a:solidFill>
                <a:srgbClr val="FF0000"/>
              </a:solidFill>
              <a:latin typeface="Consolas" pitchFamily="49" charset="0"/>
              <a:ea typeface="仿宋" pitchFamily="49" charset="-122"/>
              <a:cs typeface="Consolas" pitchFamily="49" charset="0"/>
            </a:endParaRPr>
          </a:p>
          <a:p>
            <a:pPr algn="just" fontAlgn="base">
              <a:lnSpc>
                <a:spcPct val="150000"/>
              </a:lnSpc>
              <a:spcBef>
                <a:spcPct val="50000"/>
              </a:spcBef>
              <a:spcAft>
                <a:spcPct val="0"/>
              </a:spcAft>
            </a:pPr>
            <a:r>
              <a:rPr kumimoji="1" lang="en-US" altLang="zh-CN" b="1" dirty="0" smtClean="0">
                <a:solidFill>
                  <a:srgbClr val="FF0000"/>
                </a:solidFill>
                <a:latin typeface="Consolas" pitchFamily="49" charset="0"/>
                <a:ea typeface="仿宋" pitchFamily="49" charset="-122"/>
                <a:cs typeface="Consolas" pitchFamily="49" charset="0"/>
              </a:rPr>
              <a:t>   </a:t>
            </a:r>
            <a:r>
              <a:rPr kumimoji="1" lang="en-US" altLang="zh-CN" b="1" dirty="0" err="1" smtClean="0">
                <a:solidFill>
                  <a:srgbClr val="FF0000"/>
                </a:solidFill>
                <a:latin typeface="Consolas" pitchFamily="49" charset="0"/>
                <a:ea typeface="仿宋" pitchFamily="49" charset="-122"/>
                <a:cs typeface="Consolas" pitchFamily="49" charset="0"/>
              </a:rPr>
              <a:t>int</a:t>
            </a:r>
            <a:r>
              <a:rPr kumimoji="1" lang="en-US" altLang="zh-CN" b="1" dirty="0" smtClean="0">
                <a:solidFill>
                  <a:srgbClr val="FF0000"/>
                </a:solidFill>
                <a:latin typeface="Consolas" pitchFamily="49" charset="0"/>
                <a:ea typeface="仿宋" pitchFamily="49" charset="-122"/>
                <a:cs typeface="Consolas" pitchFamily="49" charset="0"/>
              </a:rPr>
              <a:t> </a:t>
            </a:r>
            <a:r>
              <a:rPr kumimoji="1" lang="en-US" altLang="zh-CN" b="1" dirty="0">
                <a:solidFill>
                  <a:srgbClr val="FF0000"/>
                </a:solidFill>
                <a:latin typeface="Consolas" pitchFamily="49" charset="0"/>
                <a:ea typeface="仿宋" pitchFamily="49" charset="-122"/>
                <a:cs typeface="Consolas" pitchFamily="49" charset="0"/>
              </a:rPr>
              <a:t>B[MAX][MAX</a:t>
            </a:r>
            <a:r>
              <a:rPr kumimoji="1" lang="en-US" altLang="zh-CN" b="1" dirty="0" smtClean="0">
                <a:solidFill>
                  <a:srgbClr val="FF0000"/>
                </a:solidFill>
                <a:latin typeface="Consolas" pitchFamily="49" charset="0"/>
                <a:ea typeface="仿宋" pitchFamily="49" charset="-122"/>
                <a:cs typeface="Consolas" pitchFamily="49" charset="0"/>
              </a:rPr>
              <a:t>]</a:t>
            </a:r>
            <a:r>
              <a:rPr kumimoji="1" lang="zh-CN" altLang="en-US" b="1" dirty="0" smtClean="0">
                <a:solidFill>
                  <a:srgbClr val="FF0000"/>
                </a:solidFill>
                <a:latin typeface="Consolas" pitchFamily="49" charset="0"/>
                <a:ea typeface="仿宋" pitchFamily="49" charset="-122"/>
                <a:cs typeface="Consolas" pitchFamily="49" charset="0"/>
              </a:rPr>
              <a:t>，</a:t>
            </a:r>
            <a:r>
              <a:rPr kumimoji="1" lang="en-US" altLang="zh-CN" b="1" dirty="0" smtClean="0">
                <a:solidFill>
                  <a:srgbClr val="FF0000"/>
                </a:solidFill>
                <a:latin typeface="Consolas" pitchFamily="49" charset="0"/>
                <a:ea typeface="仿宋" pitchFamily="49" charset="-122"/>
                <a:cs typeface="Consolas" pitchFamily="49" charset="0"/>
              </a:rPr>
              <a:t> </a:t>
            </a:r>
            <a:r>
              <a:rPr kumimoji="1" lang="en-US" altLang="zh-CN" b="1" dirty="0" err="1" smtClean="0">
                <a:solidFill>
                  <a:srgbClr val="FF0000"/>
                </a:solidFill>
                <a:latin typeface="Consolas" pitchFamily="49" charset="0"/>
                <a:ea typeface="仿宋" pitchFamily="49" charset="-122"/>
                <a:cs typeface="Consolas" pitchFamily="49" charset="0"/>
              </a:rPr>
              <a:t>int</a:t>
            </a:r>
            <a:r>
              <a:rPr kumimoji="1" lang="en-US" altLang="zh-CN" b="1" dirty="0" smtClean="0">
                <a:solidFill>
                  <a:srgbClr val="FF0000"/>
                </a:solidFill>
                <a:latin typeface="Consolas" pitchFamily="49" charset="0"/>
                <a:ea typeface="仿宋" pitchFamily="49" charset="-122"/>
                <a:cs typeface="Consolas" pitchFamily="49" charset="0"/>
              </a:rPr>
              <a:t> </a:t>
            </a:r>
            <a:r>
              <a:rPr kumimoji="1" lang="en-US" altLang="zh-CN" b="1" dirty="0">
                <a:solidFill>
                  <a:srgbClr val="FF0000"/>
                </a:solidFill>
                <a:latin typeface="Consolas" pitchFamily="49" charset="0"/>
                <a:ea typeface="仿宋" pitchFamily="49" charset="-122"/>
                <a:cs typeface="Consolas" pitchFamily="49" charset="0"/>
              </a:rPr>
              <a:t>C[MAX][MAX])</a:t>
            </a:r>
          </a:p>
          <a:p>
            <a:pPr algn="just" fontAlgn="base">
              <a:lnSpc>
                <a:spcPct val="150000"/>
              </a:lnSpc>
              <a:spcBef>
                <a:spcPct val="50000"/>
              </a:spcBef>
              <a:spcAft>
                <a:spcPct val="0"/>
              </a:spcAft>
            </a:pP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err="1" smtClean="0">
                <a:solidFill>
                  <a:srgbClr val="0000FF"/>
                </a:solidFill>
                <a:latin typeface="Consolas" pitchFamily="49" charset="0"/>
                <a:ea typeface="仿宋" pitchFamily="49" charset="-122"/>
                <a:cs typeface="Consolas" pitchFamily="49" charset="0"/>
              </a:rPr>
              <a:t>int</a:t>
            </a: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err="1" smtClean="0">
                <a:solidFill>
                  <a:srgbClr val="0000FF"/>
                </a:solidFill>
                <a:latin typeface="Consolas" pitchFamily="49" charset="0"/>
                <a:ea typeface="仿宋" pitchFamily="49" charset="-122"/>
                <a:cs typeface="Consolas" pitchFamily="49" charset="0"/>
              </a:rPr>
              <a:t>i</a:t>
            </a:r>
            <a:r>
              <a:rPr kumimoji="1" lang="zh-CN" altLang="en-US" b="1" dirty="0" smtClean="0">
                <a:solidFill>
                  <a:srgbClr val="0000FF"/>
                </a:solidFill>
                <a:latin typeface="Consolas" pitchFamily="49" charset="0"/>
                <a:ea typeface="仿宋" pitchFamily="49" charset="-122"/>
                <a:cs typeface="Consolas" pitchFamily="49" charset="0"/>
              </a:rPr>
              <a:t>，</a:t>
            </a:r>
            <a:r>
              <a:rPr kumimoji="1" lang="en-US" altLang="zh-CN" b="1" dirty="0" smtClean="0">
                <a:solidFill>
                  <a:srgbClr val="0000FF"/>
                </a:solidFill>
                <a:latin typeface="Consolas" pitchFamily="49" charset="0"/>
                <a:ea typeface="仿宋" pitchFamily="49" charset="-122"/>
                <a:cs typeface="Consolas" pitchFamily="49" charset="0"/>
              </a:rPr>
              <a:t>j</a:t>
            </a:r>
            <a:r>
              <a:rPr kumimoji="1" lang="en-US" altLang="zh-CN" b="1" dirty="0">
                <a:solidFill>
                  <a:srgbClr val="0000FF"/>
                </a:solidFill>
                <a:latin typeface="Consolas" pitchFamily="49" charset="0"/>
                <a:ea typeface="仿宋" pitchFamily="49" charset="-122"/>
                <a:cs typeface="Consolas" pitchFamily="49" charset="0"/>
              </a:rPr>
              <a:t>;</a:t>
            </a:r>
          </a:p>
          <a:p>
            <a:pPr algn="just" fontAlgn="base">
              <a:lnSpc>
                <a:spcPct val="150000"/>
              </a:lnSpc>
              <a:spcBef>
                <a:spcPct val="50000"/>
              </a:spcBef>
              <a:spcAft>
                <a:spcPct val="0"/>
              </a:spcAft>
            </a:pPr>
            <a:r>
              <a:rPr kumimoji="1" lang="en-US" altLang="zh-CN" b="1" dirty="0">
                <a:solidFill>
                  <a:srgbClr val="0000FF"/>
                </a:solidFill>
                <a:latin typeface="Consolas" pitchFamily="49" charset="0"/>
                <a:ea typeface="仿宋" pitchFamily="49" charset="-122"/>
                <a:cs typeface="Consolas" pitchFamily="49" charset="0"/>
              </a:rPr>
              <a:t>   </a:t>
            </a:r>
            <a:r>
              <a:rPr kumimoji="1" lang="en-US" altLang="zh-CN" b="1" dirty="0" smtClean="0">
                <a:solidFill>
                  <a:srgbClr val="0000FF"/>
                </a:solidFill>
                <a:latin typeface="Consolas" pitchFamily="49" charset="0"/>
                <a:ea typeface="仿宋" pitchFamily="49" charset="-122"/>
                <a:cs typeface="Consolas" pitchFamily="49" charset="0"/>
              </a:rPr>
              <a:t>for </a:t>
            </a:r>
            <a:r>
              <a:rPr kumimoji="1" lang="en-US" altLang="zh-CN" b="1" dirty="0">
                <a:solidFill>
                  <a:srgbClr val="0000FF"/>
                </a:solidFill>
                <a:latin typeface="Consolas" pitchFamily="49" charset="0"/>
                <a:ea typeface="仿宋" pitchFamily="49" charset="-122"/>
                <a:cs typeface="Consolas" pitchFamily="49" charset="0"/>
              </a:rPr>
              <a:t>(</a:t>
            </a:r>
            <a:r>
              <a:rPr kumimoji="1" lang="en-US" altLang="zh-CN" b="1" dirty="0" err="1">
                <a:solidFill>
                  <a:srgbClr val="0000FF"/>
                </a:solidFill>
                <a:latin typeface="Consolas" pitchFamily="49" charset="0"/>
                <a:ea typeface="仿宋" pitchFamily="49" charset="-122"/>
                <a:cs typeface="Consolas" pitchFamily="49" charset="0"/>
              </a:rPr>
              <a:t>i</a:t>
            </a:r>
            <a:r>
              <a:rPr kumimoji="1" lang="en-US" altLang="zh-CN" b="1" dirty="0">
                <a:solidFill>
                  <a:srgbClr val="0000FF"/>
                </a:solidFill>
                <a:latin typeface="Consolas" pitchFamily="49" charset="0"/>
                <a:ea typeface="仿宋" pitchFamily="49" charset="-122"/>
                <a:cs typeface="Consolas" pitchFamily="49" charset="0"/>
              </a:rPr>
              <a:t>=0;i&lt;</a:t>
            </a:r>
            <a:r>
              <a:rPr kumimoji="1" lang="en-US" altLang="zh-CN" b="1" dirty="0" err="1">
                <a:solidFill>
                  <a:srgbClr val="0000FF"/>
                </a:solidFill>
                <a:latin typeface="Consolas" pitchFamily="49" charset="0"/>
                <a:ea typeface="仿宋" pitchFamily="49" charset="-122"/>
                <a:cs typeface="Consolas" pitchFamily="49" charset="0"/>
              </a:rPr>
              <a:t>n;i</a:t>
            </a:r>
            <a:r>
              <a:rPr kumimoji="1" lang="en-US" altLang="zh-CN" b="1" dirty="0">
                <a:solidFill>
                  <a:srgbClr val="0000FF"/>
                </a:solidFill>
                <a:latin typeface="Consolas" pitchFamily="49" charset="0"/>
                <a:ea typeface="仿宋" pitchFamily="49" charset="-122"/>
                <a:cs typeface="Consolas" pitchFamily="49" charset="0"/>
              </a:rPr>
              <a:t>++)		</a:t>
            </a: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a:solidFill>
                  <a:srgbClr val="0000FF"/>
                </a:solidFill>
                <a:latin typeface="Consolas" pitchFamily="49" charset="0"/>
                <a:ea typeface="仿宋" pitchFamily="49" charset="-122"/>
                <a:cs typeface="Consolas" pitchFamily="49" charset="0"/>
              </a:rPr>
              <a:t>①</a:t>
            </a:r>
          </a:p>
          <a:p>
            <a:pPr algn="just" fontAlgn="base">
              <a:lnSpc>
                <a:spcPct val="150000"/>
              </a:lnSpc>
              <a:spcBef>
                <a:spcPct val="50000"/>
              </a:spcBef>
              <a:spcAft>
                <a:spcPct val="0"/>
              </a:spcAft>
            </a:pPr>
            <a:r>
              <a:rPr kumimoji="1" lang="en-US" altLang="zh-CN" b="1" dirty="0">
                <a:solidFill>
                  <a:srgbClr val="0000FF"/>
                </a:solidFill>
                <a:latin typeface="Consolas" pitchFamily="49" charset="0"/>
                <a:ea typeface="仿宋" pitchFamily="49" charset="-122"/>
                <a:cs typeface="Consolas" pitchFamily="49" charset="0"/>
              </a:rPr>
              <a:t> </a:t>
            </a:r>
            <a:r>
              <a:rPr kumimoji="1" lang="en-US" altLang="zh-CN" b="1" dirty="0" smtClean="0">
                <a:solidFill>
                  <a:srgbClr val="0000FF"/>
                </a:solidFill>
                <a:latin typeface="Consolas" pitchFamily="49" charset="0"/>
                <a:ea typeface="仿宋" pitchFamily="49" charset="-122"/>
                <a:cs typeface="Consolas" pitchFamily="49" charset="0"/>
              </a:rPr>
              <a:t>     for </a:t>
            </a:r>
            <a:r>
              <a:rPr kumimoji="1" lang="en-US" altLang="zh-CN" b="1" dirty="0">
                <a:solidFill>
                  <a:srgbClr val="0000FF"/>
                </a:solidFill>
                <a:latin typeface="Consolas" pitchFamily="49" charset="0"/>
                <a:ea typeface="仿宋" pitchFamily="49" charset="-122"/>
                <a:cs typeface="Consolas" pitchFamily="49" charset="0"/>
              </a:rPr>
              <a:t>(j=0;j&lt;</a:t>
            </a:r>
            <a:r>
              <a:rPr kumimoji="1" lang="en-US" altLang="zh-CN" b="1" dirty="0" err="1">
                <a:solidFill>
                  <a:srgbClr val="0000FF"/>
                </a:solidFill>
                <a:latin typeface="Consolas" pitchFamily="49" charset="0"/>
                <a:ea typeface="仿宋" pitchFamily="49" charset="-122"/>
                <a:cs typeface="Consolas" pitchFamily="49" charset="0"/>
              </a:rPr>
              <a:t>n;j</a:t>
            </a:r>
            <a:r>
              <a:rPr kumimoji="1" lang="en-US" altLang="zh-CN" b="1" dirty="0">
                <a:solidFill>
                  <a:srgbClr val="0000FF"/>
                </a:solidFill>
                <a:latin typeface="Consolas" pitchFamily="49" charset="0"/>
                <a:ea typeface="仿宋" pitchFamily="49" charset="-122"/>
                <a:cs typeface="Consolas" pitchFamily="49" charset="0"/>
              </a:rPr>
              <a:t>++)	</a:t>
            </a: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a:solidFill>
                  <a:srgbClr val="0000FF"/>
                </a:solidFill>
                <a:latin typeface="Consolas" pitchFamily="49" charset="0"/>
                <a:ea typeface="仿宋" pitchFamily="49" charset="-122"/>
                <a:cs typeface="Consolas" pitchFamily="49" charset="0"/>
              </a:rPr>
              <a:t>②</a:t>
            </a:r>
          </a:p>
          <a:p>
            <a:pPr algn="just" fontAlgn="base">
              <a:lnSpc>
                <a:spcPct val="150000"/>
              </a:lnSpc>
              <a:spcBef>
                <a:spcPct val="50000"/>
              </a:spcBef>
              <a:spcAft>
                <a:spcPct val="0"/>
              </a:spcAft>
            </a:pPr>
            <a:r>
              <a:rPr kumimoji="1" lang="en-US" altLang="zh-CN" b="1" dirty="0">
                <a:solidFill>
                  <a:srgbClr val="0000FF"/>
                </a:solidFill>
                <a:latin typeface="Consolas" pitchFamily="49" charset="0"/>
                <a:ea typeface="仿宋" pitchFamily="49" charset="-122"/>
                <a:cs typeface="Consolas" pitchFamily="49" charset="0"/>
              </a:rPr>
              <a:t>	</a:t>
            </a:r>
            <a:r>
              <a:rPr kumimoji="1" lang="en-US" altLang="zh-CN" b="1" dirty="0" smtClean="0">
                <a:solidFill>
                  <a:srgbClr val="0000FF"/>
                </a:solidFill>
                <a:latin typeface="Consolas" pitchFamily="49" charset="0"/>
                <a:ea typeface="仿宋" pitchFamily="49" charset="-122"/>
                <a:cs typeface="Consolas" pitchFamily="49" charset="0"/>
              </a:rPr>
              <a:t>  </a:t>
            </a:r>
            <a:r>
              <a:rPr kumimoji="1" lang="en-US" altLang="zh-CN" b="1" dirty="0" smtClean="0">
                <a:solidFill>
                  <a:srgbClr val="C00000"/>
                </a:solidFill>
                <a:latin typeface="Consolas" pitchFamily="49" charset="0"/>
                <a:ea typeface="仿宋" pitchFamily="49" charset="-122"/>
                <a:cs typeface="Consolas" pitchFamily="49" charset="0"/>
              </a:rPr>
              <a:t>C[</a:t>
            </a:r>
            <a:r>
              <a:rPr kumimoji="1" lang="en-US" altLang="zh-CN" b="1" dirty="0" err="1" smtClean="0">
                <a:solidFill>
                  <a:srgbClr val="C00000"/>
                </a:solidFill>
                <a:latin typeface="Consolas" pitchFamily="49" charset="0"/>
                <a:ea typeface="仿宋" pitchFamily="49" charset="-122"/>
                <a:cs typeface="Consolas" pitchFamily="49" charset="0"/>
              </a:rPr>
              <a:t>i</a:t>
            </a:r>
            <a:r>
              <a:rPr kumimoji="1" lang="en-US" altLang="zh-CN" b="1" dirty="0">
                <a:solidFill>
                  <a:srgbClr val="C00000"/>
                </a:solidFill>
                <a:latin typeface="Consolas" pitchFamily="49" charset="0"/>
                <a:ea typeface="仿宋" pitchFamily="49" charset="-122"/>
                <a:cs typeface="Consolas" pitchFamily="49" charset="0"/>
              </a:rPr>
              <a:t>][j]=A[</a:t>
            </a:r>
            <a:r>
              <a:rPr kumimoji="1" lang="en-US" altLang="zh-CN" b="1" dirty="0" err="1">
                <a:solidFill>
                  <a:srgbClr val="C00000"/>
                </a:solidFill>
                <a:latin typeface="Consolas" pitchFamily="49" charset="0"/>
                <a:ea typeface="仿宋" pitchFamily="49" charset="-122"/>
                <a:cs typeface="Consolas" pitchFamily="49" charset="0"/>
              </a:rPr>
              <a:t>i</a:t>
            </a:r>
            <a:r>
              <a:rPr kumimoji="1" lang="en-US" altLang="zh-CN" b="1" dirty="0">
                <a:solidFill>
                  <a:srgbClr val="C00000"/>
                </a:solidFill>
                <a:latin typeface="Consolas" pitchFamily="49" charset="0"/>
                <a:ea typeface="仿宋" pitchFamily="49" charset="-122"/>
                <a:cs typeface="Consolas" pitchFamily="49" charset="0"/>
              </a:rPr>
              <a:t>][j]+B[</a:t>
            </a:r>
            <a:r>
              <a:rPr kumimoji="1" lang="en-US" altLang="zh-CN" b="1" dirty="0" err="1">
                <a:solidFill>
                  <a:srgbClr val="C00000"/>
                </a:solidFill>
                <a:latin typeface="Consolas" pitchFamily="49" charset="0"/>
                <a:ea typeface="仿宋" pitchFamily="49" charset="-122"/>
                <a:cs typeface="Consolas" pitchFamily="49" charset="0"/>
              </a:rPr>
              <a:t>i</a:t>
            </a:r>
            <a:r>
              <a:rPr kumimoji="1" lang="en-US" altLang="zh-CN" b="1" dirty="0">
                <a:solidFill>
                  <a:srgbClr val="C00000"/>
                </a:solidFill>
                <a:latin typeface="Consolas" pitchFamily="49" charset="0"/>
                <a:ea typeface="仿宋" pitchFamily="49" charset="-122"/>
                <a:cs typeface="Consolas" pitchFamily="49" charset="0"/>
              </a:rPr>
              <a:t>][j</a:t>
            </a:r>
            <a:r>
              <a:rPr kumimoji="1" lang="en-US" altLang="zh-CN" b="1" dirty="0" smtClean="0">
                <a:solidFill>
                  <a:srgbClr val="C00000"/>
                </a:solidFill>
                <a:latin typeface="Consolas" pitchFamily="49" charset="0"/>
                <a:ea typeface="仿宋" pitchFamily="49" charset="-122"/>
                <a:cs typeface="Consolas" pitchFamily="49" charset="0"/>
              </a:rPr>
              <a:t>]; //</a:t>
            </a:r>
            <a:r>
              <a:rPr kumimoji="1" lang="en-US" altLang="zh-CN" b="1" dirty="0">
                <a:solidFill>
                  <a:srgbClr val="C00000"/>
                </a:solidFill>
                <a:latin typeface="Consolas" pitchFamily="49" charset="0"/>
                <a:ea typeface="仿宋" pitchFamily="49" charset="-122"/>
                <a:cs typeface="Consolas" pitchFamily="49" charset="0"/>
              </a:rPr>
              <a:t>③ </a:t>
            </a:r>
          </a:p>
          <a:p>
            <a:pPr algn="just" fontAlgn="base">
              <a:lnSpc>
                <a:spcPct val="150000"/>
              </a:lnSpc>
              <a:spcBef>
                <a:spcPct val="50000"/>
              </a:spcBef>
              <a:spcAft>
                <a:spcPct val="0"/>
              </a:spcAft>
            </a:pPr>
            <a:r>
              <a:rPr kumimoji="1" lang="en-US" altLang="zh-CN" b="1" dirty="0">
                <a:solidFill>
                  <a:srgbClr val="0000FF"/>
                </a:solidFill>
                <a:latin typeface="Consolas" pitchFamily="49" charset="0"/>
                <a:ea typeface="仿宋" pitchFamily="49" charset="-122"/>
                <a:cs typeface="Consolas" pitchFamily="49" charset="0"/>
              </a:rPr>
              <a:t>  }</a:t>
            </a:r>
          </a:p>
        </p:txBody>
      </p:sp>
      <p:sp>
        <p:nvSpPr>
          <p:cNvPr id="10" name="TextBox 9"/>
          <p:cNvSpPr txBox="1"/>
          <p:nvPr/>
        </p:nvSpPr>
        <p:spPr>
          <a:xfrm>
            <a:off x="5107024" y="980728"/>
            <a:ext cx="3643338" cy="1246495"/>
          </a:xfrm>
          <a:prstGeom prst="rect">
            <a:avLst/>
          </a:prstGeom>
          <a:noFill/>
        </p:spPr>
        <p:txBody>
          <a:bodyPr wrap="square" rtlCol="0">
            <a:spAutoFit/>
          </a:bodyPr>
          <a:lstStyle/>
          <a:p>
            <a:pPr fontAlgn="base">
              <a:lnSpc>
                <a:spcPts val="3000"/>
              </a:lnSpc>
              <a:spcBef>
                <a:spcPct val="50000"/>
              </a:spcBef>
              <a:spcAft>
                <a:spcPct val="0"/>
              </a:spcAft>
            </a:pPr>
            <a:r>
              <a:rPr kumimoji="1" lang="zh-CN" altLang="en-US" sz="2000" b="1" dirty="0" smtClean="0">
                <a:solidFill>
                  <a:srgbClr val="FF0000"/>
                </a:solidFill>
                <a:latin typeface="Consolas" pitchFamily="49" charset="0"/>
                <a:ea typeface="楷体" pitchFamily="49" charset="-122"/>
                <a:cs typeface="Consolas" pitchFamily="49" charset="0"/>
              </a:rPr>
              <a:t>  解：</a:t>
            </a:r>
            <a:r>
              <a:rPr kumimoji="1" lang="zh-CN" altLang="en-US" sz="2000" b="1" dirty="0" smtClean="0">
                <a:solidFill>
                  <a:srgbClr val="0000FF"/>
                </a:solidFill>
                <a:latin typeface="Consolas" pitchFamily="49" charset="0"/>
                <a:ea typeface="楷体" pitchFamily="49" charset="-122"/>
                <a:cs typeface="Consolas" pitchFamily="49" charset="0"/>
              </a:rPr>
              <a:t>除变量定义语句外，该算法包括</a:t>
            </a:r>
            <a:r>
              <a:rPr kumimoji="1" lang="en-US" altLang="zh-CN" sz="2000" b="1" dirty="0" smtClean="0">
                <a:solidFill>
                  <a:srgbClr val="0000FF"/>
                </a:solidFill>
                <a:latin typeface="Consolas" pitchFamily="49" charset="0"/>
                <a:ea typeface="楷体" pitchFamily="49" charset="-122"/>
                <a:cs typeface="Consolas" pitchFamily="49" charset="0"/>
              </a:rPr>
              <a:t>3</a:t>
            </a:r>
            <a:r>
              <a:rPr kumimoji="1" lang="zh-CN" altLang="en-US" sz="2000" b="1" dirty="0" smtClean="0">
                <a:solidFill>
                  <a:srgbClr val="0000FF"/>
                </a:solidFill>
                <a:latin typeface="Consolas" pitchFamily="49" charset="0"/>
                <a:ea typeface="楷体" pitchFamily="49" charset="-122"/>
                <a:cs typeface="Consolas" pitchFamily="49" charset="0"/>
              </a:rPr>
              <a:t>个可执行语句①、②和③。</a:t>
            </a:r>
            <a:endParaRPr kumimoji="1" lang="zh-CN" altLang="en-US" sz="2000" b="1" dirty="0">
              <a:solidFill>
                <a:srgbClr val="0033CC"/>
              </a:solidFill>
              <a:latin typeface="Consolas" pitchFamily="49" charset="0"/>
              <a:ea typeface="楷体_GB2312" pitchFamily="49" charset="-122"/>
              <a:cs typeface="Consolas" pitchFamily="49" charset="0"/>
            </a:endParaRPr>
          </a:p>
        </p:txBody>
      </p:sp>
      <p:grpSp>
        <p:nvGrpSpPr>
          <p:cNvPr id="2" name="组合 18"/>
          <p:cNvGrpSpPr/>
          <p:nvPr/>
        </p:nvGrpSpPr>
        <p:grpSpPr>
          <a:xfrm>
            <a:off x="4821272" y="2454236"/>
            <a:ext cx="4322728" cy="430887"/>
            <a:chOff x="4929190" y="2454244"/>
            <a:chExt cx="4322728" cy="344839"/>
          </a:xfrm>
        </p:grpSpPr>
        <p:sp>
          <p:nvSpPr>
            <p:cNvPr id="11" name="TextBox 10"/>
            <p:cNvSpPr txBox="1"/>
            <p:nvPr/>
          </p:nvSpPr>
          <p:spPr>
            <a:xfrm>
              <a:off x="5271190" y="2454244"/>
              <a:ext cx="3980728" cy="344839"/>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sz="2000" b="1" dirty="0" smtClean="0">
                  <a:solidFill>
                    <a:srgbClr val="0000FF"/>
                  </a:solidFill>
                  <a:latin typeface="Consolas" pitchFamily="49" charset="0"/>
                  <a:ea typeface="楷体" pitchFamily="49" charset="-122"/>
                  <a:cs typeface="Consolas" pitchFamily="49" charset="0"/>
                </a:rPr>
                <a:t>循环体执行</a:t>
              </a:r>
              <a:r>
                <a:rPr kumimoji="1" lang="en-US" altLang="zh-CN" sz="2000" b="1" i="1" dirty="0" smtClean="0">
                  <a:solidFill>
                    <a:srgbClr val="0000FF"/>
                  </a:solidFill>
                  <a:latin typeface="Consolas" pitchFamily="49" charset="0"/>
                  <a:ea typeface="楷体" pitchFamily="49" charset="-122"/>
                  <a:cs typeface="Consolas" pitchFamily="49" charset="0"/>
                </a:rPr>
                <a:t>n</a:t>
              </a:r>
              <a:r>
                <a:rPr kumimoji="1" lang="zh-CN" altLang="en-US" sz="2000" b="1" dirty="0" smtClean="0">
                  <a:solidFill>
                    <a:srgbClr val="0000FF"/>
                  </a:solidFill>
                  <a:latin typeface="Consolas" pitchFamily="49" charset="0"/>
                  <a:ea typeface="楷体" pitchFamily="49" charset="-122"/>
                  <a:cs typeface="Consolas" pitchFamily="49" charset="0"/>
                </a:rPr>
                <a:t>次，其它</a:t>
              </a:r>
              <a:r>
                <a:rPr kumimoji="1" lang="en-US" altLang="zh-CN" sz="2000" b="1" dirty="0" smtClean="0">
                  <a:solidFill>
                    <a:srgbClr val="0000FF"/>
                  </a:solidFill>
                  <a:latin typeface="Consolas" pitchFamily="49" charset="0"/>
                  <a:ea typeface="楷体" pitchFamily="49" charset="-122"/>
                  <a:cs typeface="Consolas" pitchFamily="49" charset="0"/>
                </a:rPr>
                <a:t>1+ n+1+ n</a:t>
              </a:r>
              <a:endParaRPr kumimoji="1" lang="zh-CN" altLang="en-US" sz="2000" b="1" dirty="0">
                <a:solidFill>
                  <a:srgbClr val="0033CC"/>
                </a:solidFill>
                <a:latin typeface="Consolas" pitchFamily="49" charset="0"/>
                <a:ea typeface="楷体_GB2312" pitchFamily="49" charset="-122"/>
                <a:cs typeface="Consolas" pitchFamily="49" charset="0"/>
              </a:endParaRPr>
            </a:p>
          </p:txBody>
        </p:sp>
        <p:cxnSp>
          <p:nvCxnSpPr>
            <p:cNvPr id="15" name="直接连接符 14"/>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3" name="组合 19"/>
          <p:cNvGrpSpPr/>
          <p:nvPr/>
        </p:nvGrpSpPr>
        <p:grpSpPr>
          <a:xfrm>
            <a:off x="4821272" y="2993358"/>
            <a:ext cx="4322728" cy="923330"/>
            <a:chOff x="4929190" y="2993351"/>
            <a:chExt cx="4322728" cy="738938"/>
          </a:xfrm>
        </p:grpSpPr>
        <p:sp>
          <p:nvSpPr>
            <p:cNvPr id="12" name="TextBox 11"/>
            <p:cNvSpPr txBox="1"/>
            <p:nvPr/>
          </p:nvSpPr>
          <p:spPr>
            <a:xfrm>
              <a:off x="5327990" y="2993351"/>
              <a:ext cx="3923928" cy="738938"/>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sz="2000" b="1" dirty="0">
                  <a:solidFill>
                    <a:srgbClr val="0000FF"/>
                  </a:solidFill>
                  <a:latin typeface="Consolas" pitchFamily="49" charset="0"/>
                  <a:ea typeface="楷体" pitchFamily="49" charset="-122"/>
                  <a:cs typeface="Consolas" pitchFamily="49" charset="0"/>
                </a:rPr>
                <a:t>循环体执行</a:t>
              </a:r>
              <a:r>
                <a:rPr kumimoji="1" lang="en-US" altLang="zh-CN" sz="2000" b="1" i="1" dirty="0">
                  <a:solidFill>
                    <a:srgbClr val="0000FF"/>
                  </a:solidFill>
                  <a:latin typeface="Consolas" pitchFamily="49" charset="0"/>
                  <a:ea typeface="楷体" pitchFamily="49" charset="-122"/>
                  <a:cs typeface="Consolas" pitchFamily="49" charset="0"/>
                </a:rPr>
                <a:t>n</a:t>
              </a:r>
              <a:r>
                <a:rPr kumimoji="1" lang="zh-CN" altLang="en-US" sz="2000" b="1" dirty="0" smtClean="0">
                  <a:solidFill>
                    <a:srgbClr val="0000FF"/>
                  </a:solidFill>
                  <a:latin typeface="Consolas" pitchFamily="49" charset="0"/>
                  <a:ea typeface="楷体" pitchFamily="49" charset="-122"/>
                  <a:cs typeface="Consolas" pitchFamily="49" charset="0"/>
                </a:rPr>
                <a:t>次，</a:t>
              </a:r>
              <a:r>
                <a:rPr kumimoji="1" lang="zh-CN" altLang="en-US" sz="2000" b="1" dirty="0">
                  <a:solidFill>
                    <a:srgbClr val="0000FF"/>
                  </a:solidFill>
                  <a:latin typeface="Consolas" pitchFamily="49" charset="0"/>
                  <a:ea typeface="楷体" pitchFamily="49" charset="-122"/>
                  <a:cs typeface="Consolas" pitchFamily="49" charset="0"/>
                </a:rPr>
                <a:t>其它</a:t>
              </a:r>
              <a:r>
                <a:rPr kumimoji="1" lang="en-US" altLang="zh-CN" sz="2000" b="1" dirty="0">
                  <a:solidFill>
                    <a:srgbClr val="0000FF"/>
                  </a:solidFill>
                  <a:latin typeface="Consolas" pitchFamily="49" charset="0"/>
                  <a:ea typeface="楷体" pitchFamily="49" charset="-122"/>
                  <a:cs typeface="Consolas" pitchFamily="49" charset="0"/>
                </a:rPr>
                <a:t>1+ n+1+ n</a:t>
              </a:r>
              <a:endParaRPr kumimoji="1" lang="zh-CN" altLang="en-US" sz="2000" b="1" dirty="0">
                <a:solidFill>
                  <a:srgbClr val="0033CC"/>
                </a:solidFill>
                <a:latin typeface="Consolas" pitchFamily="49" charset="0"/>
                <a:ea typeface="楷体_GB2312" pitchFamily="49" charset="-122"/>
                <a:cs typeface="Consolas" pitchFamily="49" charset="0"/>
              </a:endParaRPr>
            </a:p>
            <a:p>
              <a:pPr fontAlgn="base">
                <a:lnSpc>
                  <a:spcPct val="110000"/>
                </a:lnSpc>
                <a:spcBef>
                  <a:spcPct val="50000"/>
                </a:spcBef>
                <a:spcAft>
                  <a:spcPct val="0"/>
                </a:spcAft>
              </a:pPr>
              <a:endParaRPr kumimoji="1" lang="zh-CN" altLang="en-US" sz="2000" b="1" dirty="0">
                <a:solidFill>
                  <a:srgbClr val="0033CC"/>
                </a:solidFill>
                <a:latin typeface="Consolas" pitchFamily="49" charset="0"/>
                <a:ea typeface="楷体_GB2312" pitchFamily="49" charset="-122"/>
                <a:cs typeface="Consolas" pitchFamily="49" charset="0"/>
              </a:endParaRPr>
            </a:p>
          </p:txBody>
        </p:sp>
        <p:cxnSp>
          <p:nvCxnSpPr>
            <p:cNvPr id="16" name="直接连接符 15"/>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7" name="组合 20"/>
          <p:cNvGrpSpPr/>
          <p:nvPr/>
        </p:nvGrpSpPr>
        <p:grpSpPr>
          <a:xfrm>
            <a:off x="4821272" y="3564855"/>
            <a:ext cx="3999200" cy="380232"/>
            <a:chOff x="4929190" y="3564855"/>
            <a:chExt cx="3999200" cy="304299"/>
          </a:xfrm>
        </p:grpSpPr>
        <p:sp>
          <p:nvSpPr>
            <p:cNvPr id="13" name="TextBox 12"/>
            <p:cNvSpPr txBox="1"/>
            <p:nvPr/>
          </p:nvSpPr>
          <p:spPr>
            <a:xfrm>
              <a:off x="5572132" y="3564855"/>
              <a:ext cx="3356258" cy="304299"/>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b="1" dirty="0">
                  <a:solidFill>
                    <a:srgbClr val="0033CC"/>
                  </a:solidFill>
                  <a:latin typeface="Consolas" pitchFamily="49" charset="0"/>
                  <a:ea typeface="楷体_GB2312" pitchFamily="49" charset="-122"/>
                  <a:cs typeface="Consolas" pitchFamily="49" charset="0"/>
                </a:rPr>
                <a:t>原</a:t>
              </a:r>
              <a:r>
                <a:rPr kumimoji="1" lang="zh-CN" altLang="en-US" b="1" dirty="0" smtClean="0">
                  <a:solidFill>
                    <a:srgbClr val="0033CC"/>
                  </a:solidFill>
                  <a:latin typeface="Consolas" pitchFamily="49" charset="0"/>
                  <a:ea typeface="楷体_GB2312" pitchFamily="49" charset="-122"/>
                  <a:cs typeface="Consolas" pitchFamily="49" charset="0"/>
                </a:rPr>
                <a:t>操作为</a:t>
              </a:r>
              <a:r>
                <a:rPr kumimoji="1" lang="en-US" altLang="zh-CN" b="1" dirty="0" smtClean="0">
                  <a:solidFill>
                    <a:srgbClr val="0033CC"/>
                  </a:solidFill>
                  <a:latin typeface="Consolas" pitchFamily="49" charset="0"/>
                  <a:ea typeface="楷体_GB2312" pitchFamily="49" charset="-122"/>
                  <a:cs typeface="Consolas" pitchFamily="49" charset="0"/>
                </a:rPr>
                <a:t>8</a:t>
              </a:r>
              <a:endParaRPr kumimoji="1" lang="zh-CN" altLang="en-US" b="1" dirty="0">
                <a:solidFill>
                  <a:srgbClr val="0033CC"/>
                </a:solidFill>
                <a:latin typeface="Consolas" pitchFamily="49" charset="0"/>
                <a:ea typeface="楷体_GB2312" pitchFamily="49" charset="-122"/>
                <a:cs typeface="Consolas" pitchFamily="49" charset="0"/>
              </a:endParaRPr>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755576" y="4906606"/>
            <a:ext cx="2714644" cy="498598"/>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sz="2400" b="1" dirty="0" smtClean="0">
                <a:solidFill>
                  <a:srgbClr val="0000FF"/>
                </a:solidFill>
                <a:latin typeface="Consolas" pitchFamily="49" charset="0"/>
                <a:ea typeface="楷体" pitchFamily="49" charset="-122"/>
                <a:cs typeface="Consolas" pitchFamily="49" charset="0"/>
              </a:rPr>
              <a:t>时间复杂度为：</a:t>
            </a:r>
            <a:endParaRPr kumimoji="1" lang="zh-CN" altLang="en-US" sz="2400" b="1" dirty="0">
              <a:solidFill>
                <a:srgbClr val="0033CC"/>
              </a:solidFill>
              <a:latin typeface="Consolas" pitchFamily="49" charset="0"/>
              <a:ea typeface="楷体_GB2312" pitchFamily="49" charset="-122"/>
              <a:cs typeface="Consolas" pitchFamily="49" charset="0"/>
            </a:endParaRPr>
          </a:p>
        </p:txBody>
      </p:sp>
      <p:sp>
        <p:nvSpPr>
          <p:cNvPr id="6" name="TextBox 5"/>
          <p:cNvSpPr txBox="1"/>
          <p:nvPr/>
        </p:nvSpPr>
        <p:spPr>
          <a:xfrm>
            <a:off x="768018" y="5504164"/>
            <a:ext cx="6554626" cy="892552"/>
          </a:xfrm>
          <a:prstGeom prst="rect">
            <a:avLst/>
          </a:prstGeom>
          <a:noFill/>
        </p:spPr>
        <p:txBody>
          <a:bodyPr wrap="square" rtlCol="0">
            <a:spAutoFit/>
          </a:bodyPr>
          <a:lstStyle/>
          <a:p>
            <a:pPr fontAlgn="base">
              <a:lnSpc>
                <a:spcPts val="2400"/>
              </a:lnSpc>
              <a:spcBef>
                <a:spcPct val="50000"/>
              </a:spcBef>
              <a:spcAft>
                <a:spcPct val="0"/>
              </a:spcAft>
            </a:pPr>
            <a:r>
              <a:rPr kumimoji="1" lang="en-US" altLang="zh-CN" sz="2400" b="1" dirty="0" smtClean="0">
                <a:solidFill>
                  <a:srgbClr val="FF00FF"/>
                </a:solidFill>
                <a:latin typeface="Consolas" pitchFamily="49" charset="0"/>
                <a:ea typeface="楷体" pitchFamily="49" charset="-122"/>
                <a:cs typeface="Consolas" pitchFamily="49" charset="0"/>
              </a:rPr>
              <a:t>T(</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 = 1+</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+1+</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 </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(1+</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+1+</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+ 8*n) </a:t>
            </a:r>
            <a:endParaRPr kumimoji="1" lang="en-US" altLang="zh-CN" sz="2400" b="1" baseline="30000" dirty="0" smtClean="0">
              <a:solidFill>
                <a:srgbClr val="FF00FF"/>
              </a:solidFill>
              <a:latin typeface="Consolas" pitchFamily="49" charset="0"/>
              <a:ea typeface="楷体" pitchFamily="49" charset="-122"/>
              <a:cs typeface="Consolas" pitchFamily="49" charset="0"/>
            </a:endParaRPr>
          </a:p>
          <a:p>
            <a:pPr fontAlgn="base">
              <a:lnSpc>
                <a:spcPts val="2400"/>
              </a:lnSpc>
              <a:spcBef>
                <a:spcPct val="50000"/>
              </a:spcBef>
              <a:spcAft>
                <a:spcPct val="0"/>
              </a:spcAft>
            </a:pPr>
            <a:r>
              <a:rPr kumimoji="1" lang="en-US" altLang="zh-CN" sz="2400" b="1" dirty="0" smtClean="0">
                <a:solidFill>
                  <a:srgbClr val="FF00FF"/>
                </a:solidFill>
                <a:latin typeface="Consolas" pitchFamily="49" charset="0"/>
                <a:ea typeface="楷体" pitchFamily="49" charset="-122"/>
                <a:cs typeface="Consolas" pitchFamily="49" charset="0"/>
              </a:rPr>
              <a:t>     = 10</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baseline="30000" dirty="0" smtClean="0">
                <a:solidFill>
                  <a:srgbClr val="FF00FF"/>
                </a:solidFill>
                <a:latin typeface="Consolas" pitchFamily="49" charset="0"/>
                <a:ea typeface="楷体" pitchFamily="49" charset="-122"/>
                <a:cs typeface="Consolas" pitchFamily="49" charset="0"/>
              </a:rPr>
              <a:t>2</a:t>
            </a:r>
            <a:r>
              <a:rPr kumimoji="1" lang="en-US" altLang="zh-CN" sz="2400" b="1" dirty="0" smtClean="0">
                <a:solidFill>
                  <a:srgbClr val="FF00FF"/>
                </a:solidFill>
                <a:latin typeface="Consolas" pitchFamily="49" charset="0"/>
                <a:ea typeface="楷体" pitchFamily="49" charset="-122"/>
                <a:cs typeface="Consolas" pitchFamily="49" charset="0"/>
              </a:rPr>
              <a:t>+4</a:t>
            </a:r>
            <a:r>
              <a:rPr kumimoji="1" lang="en-US" altLang="zh-CN" sz="2400" b="1" i="1" dirty="0" smtClean="0">
                <a:solidFill>
                  <a:srgbClr val="FF00FF"/>
                </a:solidFill>
                <a:latin typeface="Consolas" pitchFamily="49" charset="0"/>
                <a:ea typeface="楷体" pitchFamily="49" charset="-122"/>
                <a:cs typeface="Consolas" pitchFamily="49" charset="0"/>
              </a:rPr>
              <a:t>n</a:t>
            </a:r>
            <a:r>
              <a:rPr kumimoji="1" lang="en-US" altLang="zh-CN" sz="2400" b="1" dirty="0" smtClean="0">
                <a:solidFill>
                  <a:srgbClr val="FF00FF"/>
                </a:solidFill>
                <a:latin typeface="Consolas" pitchFamily="49" charset="0"/>
                <a:ea typeface="楷体" pitchFamily="49" charset="-122"/>
                <a:cs typeface="Consolas" pitchFamily="49" charset="0"/>
              </a:rPr>
              <a:t>+2</a:t>
            </a:r>
            <a:endParaRPr kumimoji="1" lang="zh-CN" altLang="en-US" sz="2400" b="1" dirty="0">
              <a:solidFill>
                <a:srgbClr val="0033CC"/>
              </a:solidFill>
              <a:latin typeface="Consolas" pitchFamily="49" charset="0"/>
              <a:ea typeface="楷体_GB2312" pitchFamily="49" charset="-122"/>
              <a:cs typeface="Consolas" pitchFamily="49" charset="0"/>
            </a:endParaRPr>
          </a:p>
        </p:txBody>
      </p:sp>
      <p:sp>
        <p:nvSpPr>
          <p:cNvPr id="20" name="TextBox 19"/>
          <p:cNvSpPr txBox="1"/>
          <p:nvPr/>
        </p:nvSpPr>
        <p:spPr>
          <a:xfrm>
            <a:off x="6249844" y="5445224"/>
            <a:ext cx="2714644" cy="904863"/>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sz="2400" b="1" dirty="0" smtClean="0">
                <a:solidFill>
                  <a:srgbClr val="0000FF"/>
                </a:solidFill>
                <a:latin typeface="Consolas" pitchFamily="49" charset="0"/>
                <a:ea typeface="楷体" pitchFamily="49" charset="-122"/>
                <a:cs typeface="Consolas" pitchFamily="49" charset="0"/>
              </a:rPr>
              <a:t>将来还要考虑函数调用时间</a:t>
            </a:r>
            <a:endParaRPr kumimoji="1" lang="zh-CN" altLang="en-US" sz="2400" b="1" dirty="0">
              <a:solidFill>
                <a:srgbClr val="0033CC"/>
              </a:solidFill>
              <a:latin typeface="Consolas" pitchFamily="49" charset="0"/>
              <a:ea typeface="楷体_GB2312" pitchFamily="49" charset="-122"/>
              <a:cs typeface="Consolas" pitchFamily="49" charset="0"/>
            </a:endParaRPr>
          </a:p>
        </p:txBody>
      </p:sp>
    </p:spTree>
    <p:extLst>
      <p:ext uri="{BB962C8B-B14F-4D97-AF65-F5344CB8AC3E}">
        <p14:creationId xmlns:p14="http://schemas.microsoft.com/office/powerpoint/2010/main" val="1179599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sz="2800" dirty="0">
                <a:solidFill>
                  <a:schemeClr val="tx1"/>
                </a:solidFill>
                <a:effectLst/>
                <a:latin typeface="+mj-ea"/>
              </a:rPr>
              <a:t>三、渐近</a:t>
            </a:r>
            <a:r>
              <a:rPr lang="zh-CN" altLang="en-US" sz="2800" dirty="0" smtClean="0">
                <a:solidFill>
                  <a:schemeClr val="tx1"/>
                </a:solidFill>
                <a:effectLst/>
                <a:latin typeface="+mj-ea"/>
              </a:rPr>
              <a:t>时间</a:t>
            </a:r>
            <a:r>
              <a:rPr lang="en-US" altLang="zh-CN" sz="2800" dirty="0" smtClean="0">
                <a:solidFill>
                  <a:schemeClr val="tx1"/>
                </a:solidFill>
                <a:effectLst/>
                <a:latin typeface="+mj-ea"/>
              </a:rPr>
              <a:t>/</a:t>
            </a:r>
            <a:r>
              <a:rPr lang="zh-CN" altLang="en-US" sz="2800" dirty="0" smtClean="0">
                <a:solidFill>
                  <a:schemeClr val="tx1"/>
                </a:solidFill>
                <a:effectLst/>
                <a:latin typeface="+mj-ea"/>
              </a:rPr>
              <a:t>空间复杂</a:t>
            </a:r>
            <a:r>
              <a:rPr lang="zh-CN" altLang="en-US" sz="2800" dirty="0">
                <a:solidFill>
                  <a:schemeClr val="tx1"/>
                </a:solidFill>
                <a:effectLst/>
                <a:latin typeface="+mj-ea"/>
              </a:rPr>
              <a:t>度（</a:t>
            </a:r>
            <a:r>
              <a:rPr lang="en-US" altLang="zh-CN" sz="2800" dirty="0">
                <a:solidFill>
                  <a:schemeClr val="tx1"/>
                </a:solidFill>
                <a:effectLst/>
                <a:latin typeface="+mj-ea"/>
              </a:rPr>
              <a:t>asymptotic </a:t>
            </a:r>
            <a:r>
              <a:rPr lang="en-US" altLang="zh-CN" sz="2800" dirty="0" smtClean="0">
                <a:solidFill>
                  <a:schemeClr val="tx1"/>
                </a:solidFill>
                <a:effectLst/>
                <a:latin typeface="+mj-ea"/>
              </a:rPr>
              <a:t>time/space </a:t>
            </a:r>
            <a:r>
              <a:rPr lang="en-US" altLang="zh-CN" sz="2800" dirty="0">
                <a:solidFill>
                  <a:schemeClr val="tx1"/>
                </a:solidFill>
                <a:effectLst/>
                <a:latin typeface="+mj-ea"/>
              </a:rPr>
              <a:t>complexity</a:t>
            </a:r>
            <a:r>
              <a:rPr lang="zh-CN" altLang="en-US" sz="2800" dirty="0">
                <a:solidFill>
                  <a:schemeClr val="tx1"/>
                </a:solidFill>
                <a:effectLst/>
                <a:latin typeface="+mj-ea"/>
              </a:rPr>
              <a:t>）</a:t>
            </a: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b="1" dirty="0" smtClean="0">
                <a:latin typeface="黑体" panose="02010609060101010101" pitchFamily="49" charset="-122"/>
                <a:ea typeface="黑体" panose="02010609060101010101" pitchFamily="49" charset="-122"/>
              </a:rPr>
              <a:t>问题</a:t>
            </a:r>
            <a:r>
              <a:rPr lang="en-US" altLang="zh-CN" sz="3200" b="1" dirty="0" smtClean="0">
                <a:latin typeface="黑体" panose="02010609060101010101" pitchFamily="49" charset="-122"/>
                <a:ea typeface="黑体" panose="02010609060101010101" pitchFamily="49" charset="-122"/>
              </a:rPr>
              <a:t>2</a:t>
            </a:r>
            <a:r>
              <a:rPr lang="zh-CN" altLang="en-US" sz="3200" dirty="0" smtClean="0">
                <a:latin typeface="黑体" panose="02010609060101010101" pitchFamily="49" charset="-122"/>
                <a:ea typeface="黑体" panose="02010609060101010101" pitchFamily="49" charset="-122"/>
              </a:rPr>
              <a:t>：</a:t>
            </a:r>
            <a:r>
              <a:rPr lang="en-US" altLang="zh-CN" sz="3200" dirty="0">
                <a:latin typeface="黑体" panose="02010609060101010101" pitchFamily="49" charset="-122"/>
                <a:ea typeface="黑体" panose="02010609060101010101" pitchFamily="49" charset="-122"/>
              </a:rPr>
              <a:t>2n+100</a:t>
            </a:r>
            <a:r>
              <a:rPr lang="zh-CN" altLang="en-US" sz="3200" dirty="0" smtClean="0">
                <a:latin typeface="黑体" panose="02010609060101010101" pitchFamily="49" charset="-122"/>
                <a:ea typeface="黑体" panose="02010609060101010101" pitchFamily="49" charset="-122"/>
              </a:rPr>
              <a:t>与</a:t>
            </a:r>
            <a:r>
              <a:rPr lang="en-US" altLang="zh-CN" sz="3200" dirty="0" smtClean="0">
                <a:latin typeface="黑体" panose="02010609060101010101" pitchFamily="49" charset="-122"/>
                <a:ea typeface="黑体" panose="02010609060101010101" pitchFamily="49" charset="-122"/>
              </a:rPr>
              <a:t>n</a:t>
            </a:r>
            <a:r>
              <a:rPr lang="en-US" altLang="zh-CN" sz="3200" baseline="30000" dirty="0" smtClean="0">
                <a:latin typeface="黑体" panose="02010609060101010101" pitchFamily="49" charset="-122"/>
                <a:ea typeface="黑体" panose="02010609060101010101" pitchFamily="49" charset="-122"/>
              </a:rPr>
              <a:t>2</a:t>
            </a:r>
            <a:r>
              <a:rPr lang="en-US" altLang="zh-CN" sz="3200" dirty="0" smtClean="0">
                <a:latin typeface="黑体" panose="02010609060101010101" pitchFamily="49" charset="-122"/>
                <a:ea typeface="黑体" panose="02010609060101010101" pitchFamily="49" charset="-122"/>
              </a:rPr>
              <a:t>+1</a:t>
            </a:r>
            <a:r>
              <a:rPr lang="zh-CN" altLang="en-US" sz="3200" dirty="0" smtClean="0">
                <a:latin typeface="黑体" panose="02010609060101010101" pitchFamily="49" charset="-122"/>
                <a:ea typeface="黑体" panose="02010609060101010101" pitchFamily="49" charset="-122"/>
              </a:rPr>
              <a:t>，哪个好？</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a:solidFill>
                  <a:srgbClr val="FF0000"/>
                </a:solidFill>
                <a:latin typeface="黑体" panose="02010609060101010101" pitchFamily="49" charset="-122"/>
                <a:ea typeface="黑体" panose="02010609060101010101" pitchFamily="49" charset="-122"/>
              </a:rPr>
              <a:t>渐进复杂度</a:t>
            </a:r>
            <a:r>
              <a:rPr lang="zh-CN" altLang="en-US" sz="3200" dirty="0" smtClean="0">
                <a:latin typeface="黑体" panose="02010609060101010101" pitchFamily="49" charset="-122"/>
                <a:ea typeface="黑体" panose="02010609060101010101" pitchFamily="49" charset="-122"/>
              </a:rPr>
              <a:t>的</a:t>
            </a:r>
            <a:r>
              <a:rPr lang="zh-CN" altLang="en-US" sz="3200" dirty="0">
                <a:latin typeface="黑体" panose="02010609060101010101" pitchFamily="49" charset="-122"/>
                <a:ea typeface="黑体" panose="02010609060101010101" pitchFamily="49" charset="-122"/>
              </a:rPr>
              <a:t>含义是，随着问题规模</a:t>
            </a:r>
            <a:r>
              <a:rPr lang="en-US" altLang="zh-CN" sz="3200" dirty="0">
                <a:latin typeface="黑体" panose="02010609060101010101" pitchFamily="49" charset="-122"/>
                <a:ea typeface="黑体" panose="02010609060101010101" pitchFamily="49" charset="-122"/>
              </a:rPr>
              <a:t>n</a:t>
            </a:r>
            <a:r>
              <a:rPr lang="zh-CN" altLang="en-US" sz="3200" dirty="0">
                <a:latin typeface="黑体" panose="02010609060101010101" pitchFamily="49" charset="-122"/>
                <a:ea typeface="黑体" panose="02010609060101010101" pitchFamily="49" charset="-122"/>
              </a:rPr>
              <a:t>的增大，算法</a:t>
            </a:r>
            <a:r>
              <a:rPr lang="zh-CN" altLang="en-US" sz="3200" dirty="0" smtClean="0">
                <a:latin typeface="黑体" panose="02010609060101010101" pitchFamily="49" charset="-122"/>
                <a:ea typeface="黑体" panose="02010609060101010101" pitchFamily="49" charset="-122"/>
              </a:rPr>
              <a:t>运行时间</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空间增大</a:t>
            </a:r>
            <a:r>
              <a:rPr lang="zh-CN" altLang="en-US" sz="3200" dirty="0">
                <a:latin typeface="黑体" panose="02010609060101010101" pitchFamily="49" charset="-122"/>
                <a:ea typeface="黑体" panose="02010609060101010101" pitchFamily="49" charset="-122"/>
              </a:rPr>
              <a:t>的</a:t>
            </a:r>
            <a:r>
              <a:rPr lang="zh-CN" altLang="en-US" sz="3200" dirty="0">
                <a:solidFill>
                  <a:srgbClr val="FF0000"/>
                </a:solidFill>
                <a:latin typeface="黑体" panose="02010609060101010101" pitchFamily="49" charset="-122"/>
                <a:ea typeface="黑体" panose="02010609060101010101" pitchFamily="49" charset="-122"/>
              </a:rPr>
              <a:t>快慢</a:t>
            </a:r>
            <a:r>
              <a:rPr lang="zh-CN" altLang="en-US" sz="3200" dirty="0">
                <a:latin typeface="黑体" panose="02010609060101010101" pitchFamily="49" charset="-122"/>
                <a:ea typeface="黑体" panose="02010609060101010101" pitchFamily="49" charset="-122"/>
              </a:rPr>
              <a:t>。</a:t>
            </a: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渐近算法分析（</a:t>
            </a:r>
            <a:r>
              <a:rPr lang="en-US" altLang="zh-CN" sz="3200" dirty="0" smtClean="0">
                <a:solidFill>
                  <a:srgbClr val="FF0000"/>
                </a:solidFill>
                <a:latin typeface="黑体" panose="02010609060101010101" pitchFamily="49" charset="-122"/>
                <a:ea typeface="黑体" panose="02010609060101010101" pitchFamily="49" charset="-122"/>
              </a:rPr>
              <a:t>asymptotic algorithm analysis</a:t>
            </a:r>
            <a:r>
              <a:rPr lang="zh-CN" altLang="en-US" sz="3200" dirty="0" smtClean="0">
                <a:latin typeface="黑体" panose="02010609060101010101" pitchFamily="49" charset="-122"/>
                <a:ea typeface="黑体" panose="02010609060101010101" pitchFamily="49" charset="-122"/>
              </a:rPr>
              <a:t>），简称算法分析，是一种</a:t>
            </a:r>
            <a:r>
              <a:rPr lang="zh-CN" altLang="en-US" sz="3600" dirty="0" smtClean="0">
                <a:solidFill>
                  <a:srgbClr val="FF0000"/>
                </a:solidFill>
                <a:latin typeface="黑体" panose="02010609060101010101" pitchFamily="49" charset="-122"/>
                <a:ea typeface="黑体" panose="02010609060101010101" pitchFamily="49" charset="-122"/>
              </a:rPr>
              <a:t>估算</a:t>
            </a:r>
            <a:r>
              <a:rPr lang="zh-CN" altLang="en-US" sz="3200" dirty="0" smtClean="0">
                <a:solidFill>
                  <a:srgbClr val="FF0000"/>
                </a:solidFill>
                <a:latin typeface="黑体" panose="02010609060101010101" pitchFamily="49" charset="-122"/>
                <a:ea typeface="黑体" panose="02010609060101010101" pitchFamily="49" charset="-122"/>
              </a:rPr>
              <a:t>方法</a:t>
            </a:r>
            <a:r>
              <a:rPr lang="zh-CN" altLang="en-US" sz="3200" dirty="0" smtClean="0">
                <a:latin typeface="黑体" panose="02010609060101010101" pitchFamily="49" charset="-122"/>
                <a:ea typeface="黑体" panose="02010609060101010101" pitchFamily="49" charset="-122"/>
              </a:rPr>
              <a:t>，可以估算出当问题规模变大时，算法时间复杂度和空间复杂度</a:t>
            </a:r>
            <a:r>
              <a:rPr lang="zh-CN" altLang="en-US" sz="3200" dirty="0" smtClean="0">
                <a:solidFill>
                  <a:srgbClr val="FF0000"/>
                </a:solidFill>
                <a:latin typeface="黑体" panose="02010609060101010101" pitchFamily="49" charset="-122"/>
                <a:ea typeface="黑体" panose="02010609060101010101" pitchFamily="49" charset="-122"/>
              </a:rPr>
              <a:t>增加的快慢</a:t>
            </a:r>
            <a:r>
              <a:rPr lang="zh-CN" altLang="en-US" sz="3200" dirty="0" smtClean="0">
                <a:latin typeface="黑体" panose="02010609060101010101" pitchFamily="49" charset="-122"/>
                <a:ea typeface="黑体" panose="02010609060101010101" pitchFamily="49" charset="-122"/>
              </a:rPr>
              <a:t>。</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8794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525463" y="476672"/>
            <a:ext cx="8183880" cy="619512"/>
          </a:xfrm>
        </p:spPr>
        <p:txBody>
          <a:bodyPr>
            <a:noAutofit/>
          </a:bodyPr>
          <a:lstStyle/>
          <a:p>
            <a:r>
              <a:rPr lang="zh-CN" altLang="en-US" dirty="0" smtClean="0">
                <a:solidFill>
                  <a:schemeClr val="tx1"/>
                </a:solidFill>
                <a:effectLst/>
                <a:latin typeface="+mj-ea"/>
              </a:rPr>
              <a:t>参考</a:t>
            </a:r>
            <a:r>
              <a:rPr lang="zh-CN" altLang="en-US" dirty="0">
                <a:solidFill>
                  <a:schemeClr val="tx1"/>
                </a:solidFill>
                <a:effectLst/>
                <a:latin typeface="+mj-ea"/>
              </a:rPr>
              <a:t>书籍</a:t>
            </a:r>
          </a:p>
        </p:txBody>
      </p:sp>
      <p:sp>
        <p:nvSpPr>
          <p:cNvPr id="4" name="Rectangle 3"/>
          <p:cNvSpPr>
            <a:spLocks noGrp="1" noChangeArrowheads="1"/>
          </p:cNvSpPr>
          <p:nvPr>
            <p:ph sz="quarter" idx="4294967295"/>
          </p:nvPr>
        </p:nvSpPr>
        <p:spPr>
          <a:xfrm>
            <a:off x="571472" y="1428736"/>
            <a:ext cx="8186737" cy="5032375"/>
          </a:xfrm>
          <a:prstGeom prst="rect">
            <a:avLst/>
          </a:prstGeom>
        </p:spPr>
        <p:txBody>
          <a:bodyPr>
            <a:normAutofit/>
          </a:bodyPr>
          <a:lstStyle/>
          <a:p>
            <a:pPr indent="-396000">
              <a:spcBef>
                <a:spcPts val="500"/>
              </a:spcBef>
              <a:buClr>
                <a:srgbClr val="C00000"/>
              </a:buClr>
              <a:buFont typeface="Wingdings" panose="05000000000000000000" pitchFamily="2" charset="2"/>
              <a:buChar char="l"/>
            </a:pPr>
            <a:r>
              <a:rPr lang="en-US" altLang="zh-CN" sz="3200" b="1" dirty="0" smtClean="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数据结构教程（第</a:t>
            </a:r>
            <a:r>
              <a:rPr lang="en-US" altLang="zh-CN" sz="3200" b="1" dirty="0">
                <a:latin typeface="楷体" panose="02010609060101010101" pitchFamily="49" charset="-122"/>
                <a:ea typeface="楷体" panose="02010609060101010101" pitchFamily="49" charset="-122"/>
              </a:rPr>
              <a:t>5</a:t>
            </a:r>
            <a:r>
              <a:rPr lang="zh-CN" altLang="en-US" sz="3200" b="1" dirty="0">
                <a:latin typeface="楷体" panose="02010609060101010101" pitchFamily="49" charset="-122"/>
                <a:ea typeface="楷体" panose="02010609060101010101" pitchFamily="49" charset="-122"/>
              </a:rPr>
              <a:t>版）</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李春葆等，清华大学出版社，</a:t>
            </a:r>
            <a:r>
              <a:rPr lang="en-US" altLang="zh-CN" sz="3200" b="1" dirty="0" smtClean="0">
                <a:latin typeface="楷体" panose="02010609060101010101" pitchFamily="49" charset="-122"/>
                <a:ea typeface="楷体" panose="02010609060101010101" pitchFamily="49" charset="-122"/>
              </a:rPr>
              <a:t>2017</a:t>
            </a: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ISBN</a:t>
            </a: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978-7-302-45588-2</a:t>
            </a:r>
          </a:p>
          <a:p>
            <a:pPr indent="-396000">
              <a:spcBef>
                <a:spcPts val="0"/>
              </a:spcBef>
              <a:buClr>
                <a:srgbClr val="C00000"/>
              </a:buClr>
              <a:buFont typeface="Wingdings" panose="05000000000000000000" pitchFamily="2" charset="2"/>
              <a:buChar char="l"/>
            </a:pPr>
            <a:r>
              <a:rPr lang="en-US" altLang="zh-CN" sz="3200" dirty="0" smtClean="0">
                <a:latin typeface="楷体" panose="02010609060101010101" pitchFamily="49" charset="-122"/>
                <a:ea typeface="楷体" panose="02010609060101010101" pitchFamily="49" charset="-122"/>
              </a:rPr>
              <a:t>Clifford </a:t>
            </a:r>
            <a:r>
              <a:rPr lang="en-US" altLang="zh-CN" sz="3200" dirty="0" err="1" smtClean="0">
                <a:latin typeface="楷体" panose="02010609060101010101" pitchFamily="49" charset="-122"/>
                <a:ea typeface="楷体" panose="02010609060101010101" pitchFamily="49" charset="-122"/>
              </a:rPr>
              <a:t>A.Shaffer</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数据结构与算法分析（</a:t>
            </a:r>
            <a:r>
              <a:rPr lang="en-US" altLang="zh-CN" sz="3200" dirty="0" smtClean="0">
                <a:latin typeface="楷体" panose="02010609060101010101" pitchFamily="49" charset="-122"/>
                <a:ea typeface="楷体" panose="02010609060101010101" pitchFamily="49" charset="-122"/>
              </a:rPr>
              <a:t>C++</a:t>
            </a:r>
            <a:r>
              <a:rPr lang="zh-CN" altLang="en-US" sz="3200" dirty="0" smtClean="0">
                <a:latin typeface="楷体" panose="02010609060101010101" pitchFamily="49" charset="-122"/>
                <a:ea typeface="楷体" panose="02010609060101010101" pitchFamily="49" charset="-122"/>
              </a:rPr>
              <a:t>版）（第</a:t>
            </a:r>
            <a:r>
              <a:rPr lang="en-US" altLang="zh-CN" sz="3200" dirty="0" smtClean="0">
                <a:latin typeface="楷体" panose="02010609060101010101" pitchFamily="49" charset="-122"/>
                <a:ea typeface="楷体" panose="02010609060101010101" pitchFamily="49" charset="-122"/>
              </a:rPr>
              <a:t>3</a:t>
            </a:r>
            <a:r>
              <a:rPr lang="zh-CN" altLang="en-US" sz="3200" dirty="0" smtClean="0">
                <a:latin typeface="楷体" panose="02010609060101010101" pitchFamily="49" charset="-122"/>
                <a:ea typeface="楷体" panose="02010609060101010101" pitchFamily="49" charset="-122"/>
              </a:rPr>
              <a:t>版）（英文版）</a:t>
            </a:r>
            <a:r>
              <a:rPr lang="en-US" altLang="zh-CN" sz="3200" dirty="0" smtClean="0">
                <a:latin typeface="楷体" panose="02010609060101010101" pitchFamily="49" charset="-122"/>
                <a:ea typeface="楷体" panose="02010609060101010101" pitchFamily="49" charset="-122"/>
              </a:rPr>
              <a:t>》</a:t>
            </a:r>
            <a:r>
              <a:rPr lang="zh-CN" altLang="en-US" sz="3200" dirty="0" smtClean="0">
                <a:latin typeface="楷体" panose="02010609060101010101" pitchFamily="49" charset="-122"/>
                <a:ea typeface="楷体" panose="02010609060101010101" pitchFamily="49" charset="-122"/>
              </a:rPr>
              <a:t>，电子工业出版社，</a:t>
            </a:r>
            <a:r>
              <a:rPr lang="en-US" altLang="zh-CN" sz="3200" dirty="0" smtClean="0">
                <a:latin typeface="楷体" panose="02010609060101010101" pitchFamily="49" charset="-122"/>
                <a:ea typeface="楷体" panose="02010609060101010101" pitchFamily="49" charset="-122"/>
              </a:rPr>
              <a:t>2013</a:t>
            </a:r>
            <a:r>
              <a:rPr lang="zh-CN" altLang="en-US" sz="3200" dirty="0" smtClean="0">
                <a:latin typeface="楷体" panose="02010609060101010101" pitchFamily="49" charset="-122"/>
                <a:ea typeface="楷体" panose="02010609060101010101" pitchFamily="49" charset="-122"/>
              </a:rPr>
              <a:t>年</a:t>
            </a:r>
            <a:r>
              <a:rPr lang="en-US" altLang="zh-CN" sz="3200" dirty="0" smtClean="0">
                <a:latin typeface="楷体" panose="02010609060101010101" pitchFamily="49" charset="-122"/>
                <a:ea typeface="楷体" panose="02010609060101010101" pitchFamily="49" charset="-122"/>
              </a:rPr>
              <a:t>10</a:t>
            </a:r>
            <a:r>
              <a:rPr lang="zh-CN" altLang="en-US" sz="3200" dirty="0" smtClean="0">
                <a:latin typeface="楷体" panose="02010609060101010101" pitchFamily="49" charset="-122"/>
                <a:ea typeface="楷体" panose="02010609060101010101" pitchFamily="49" charset="-122"/>
              </a:rPr>
              <a:t>月</a:t>
            </a:r>
            <a:endParaRPr lang="en-US" altLang="zh-CN" sz="3200" dirty="0" smtClean="0">
              <a:latin typeface="楷体" panose="02010609060101010101" pitchFamily="49" charset="-122"/>
              <a:ea typeface="楷体" panose="02010609060101010101" pitchFamily="49" charset="-122"/>
            </a:endParaRPr>
          </a:p>
          <a:p>
            <a:pPr indent="-396000">
              <a:spcBef>
                <a:spcPts val="500"/>
              </a:spcBef>
              <a:buClr>
                <a:srgbClr val="C00000"/>
              </a:buClr>
              <a:buFont typeface="Wingdings" panose="05000000000000000000" pitchFamily="2" charset="2"/>
              <a:buChar char="l"/>
            </a:pPr>
            <a:r>
              <a:rPr lang="zh-CN" altLang="en-US" sz="3200" dirty="0" smtClean="0">
                <a:latin typeface="楷体" panose="02010609060101010101" pitchFamily="49" charset="-122"/>
                <a:ea typeface="楷体" panose="02010609060101010101" pitchFamily="49" charset="-122"/>
              </a:rPr>
              <a:t>中文版：译者</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张铭 </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刘晓丹 </a:t>
            </a:r>
            <a:r>
              <a:rPr lang="en-US" altLang="zh-CN" sz="3200" dirty="0" smtClean="0">
                <a:latin typeface="楷体" panose="02010609060101010101" pitchFamily="49" charset="-122"/>
                <a:ea typeface="楷体" panose="02010609060101010101" pitchFamily="49" charset="-122"/>
              </a:rPr>
              <a:t>/ </a:t>
            </a:r>
            <a:r>
              <a:rPr lang="zh-CN" altLang="en-US" sz="3200" dirty="0" smtClean="0">
                <a:latin typeface="楷体" panose="02010609060101010101" pitchFamily="49" charset="-122"/>
                <a:ea typeface="楷体" panose="02010609060101010101" pitchFamily="49" charset="-122"/>
              </a:rPr>
              <a:t>等译，电子工业出版社，</a:t>
            </a:r>
            <a:r>
              <a:rPr lang="en-US" altLang="zh-CN" sz="3200" dirty="0" smtClean="0">
                <a:latin typeface="楷体" panose="02010609060101010101" pitchFamily="49" charset="-122"/>
                <a:ea typeface="楷体" panose="02010609060101010101" pitchFamily="49" charset="-122"/>
              </a:rPr>
              <a:t>2013</a:t>
            </a:r>
            <a:r>
              <a:rPr lang="zh-CN" altLang="en-US" sz="3200" dirty="0" smtClean="0">
                <a:latin typeface="楷体" panose="02010609060101010101" pitchFamily="49" charset="-122"/>
                <a:ea typeface="楷体" panose="02010609060101010101" pitchFamily="49" charset="-122"/>
              </a:rPr>
              <a:t>，</a:t>
            </a:r>
            <a:r>
              <a:rPr lang="en-US" altLang="zh-CN" sz="3200" dirty="0" smtClean="0">
                <a:latin typeface="楷体" panose="02010609060101010101" pitchFamily="49" charset="-122"/>
                <a:ea typeface="楷体" panose="02010609060101010101" pitchFamily="49" charset="-122"/>
              </a:rPr>
              <a:t>ISBN: 9787121209581</a:t>
            </a:r>
          </a:p>
          <a:p>
            <a:pPr indent="-396000">
              <a:spcBef>
                <a:spcPts val="500"/>
              </a:spcBef>
              <a:buClr>
                <a:srgbClr val="C00000"/>
              </a:buClr>
              <a:buNone/>
            </a:pPr>
            <a:endParaRPr lang="en-US" altLang="zh-CN" dirty="0" smtClean="0">
              <a:latin typeface="黑体" panose="02010609060101010101" pitchFamily="49" charset="-122"/>
              <a:ea typeface="黑体" panose="02010609060101010101" pitchFamily="49" charset="-122"/>
            </a:endParaRPr>
          </a:p>
          <a:p>
            <a:pPr indent="-396000">
              <a:spcBef>
                <a:spcPts val="500"/>
              </a:spcBef>
              <a:buClr>
                <a:srgbClr val="C00000"/>
              </a:buClr>
              <a:buFont typeface="Wingdings" panose="05000000000000000000" pitchFamily="2" charset="2"/>
              <a:buChar char="l"/>
            </a:pPr>
            <a:endParaRPr lang="zh-CN" altLang="en-US" dirty="0" smtClean="0">
              <a:latin typeface="黑体" panose="02010609060101010101" pitchFamily="49" charset="-122"/>
              <a:ea typeface="黑体" panose="02010609060101010101" pitchFamily="49" charset="-122"/>
            </a:endParaRPr>
          </a:p>
          <a:p>
            <a:pPr indent="-396000">
              <a:spcBef>
                <a:spcPts val="0"/>
              </a:spcBef>
              <a:buClr>
                <a:srgbClr val="C00000"/>
              </a:buClr>
              <a:buFont typeface="Wingdings" panose="05000000000000000000" pitchFamily="2" charset="2"/>
              <a:buChar char="l"/>
            </a:pPr>
            <a:endParaRPr lang="en-US"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1548937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552" y="332656"/>
            <a:ext cx="8064896" cy="2304256"/>
          </a:xfrm>
        </p:spPr>
        <p:txBody>
          <a:bodyPr>
            <a:normAutofit/>
          </a:bodyPr>
          <a:lstStyle/>
          <a:p>
            <a:pPr>
              <a:buNone/>
            </a:pPr>
            <a:r>
              <a:rPr lang="zh-CN" altLang="zh-CN" dirty="0" smtClean="0">
                <a:solidFill>
                  <a:srgbClr val="FF0000"/>
                </a:solidFill>
              </a:rPr>
              <a:t>算法</a:t>
            </a:r>
            <a:r>
              <a:rPr lang="zh-CN" altLang="zh-CN" dirty="0">
                <a:solidFill>
                  <a:srgbClr val="FF0000"/>
                </a:solidFill>
              </a:rPr>
              <a:t>增长率</a:t>
            </a:r>
            <a:r>
              <a:rPr lang="zh-CN" altLang="zh-CN" dirty="0"/>
              <a:t>（</a:t>
            </a:r>
            <a:r>
              <a:rPr lang="en-US" altLang="zh-CN" dirty="0"/>
              <a:t>growth rate</a:t>
            </a:r>
            <a:r>
              <a:rPr lang="zh-CN" altLang="zh-CN" dirty="0"/>
              <a:t>）</a:t>
            </a:r>
            <a:r>
              <a:rPr lang="zh-CN" altLang="zh-CN" b="0" dirty="0"/>
              <a:t>是指当输入的问题规模增长时，算法代价的增长速率</a:t>
            </a:r>
            <a:r>
              <a:rPr lang="zh-CN" altLang="zh-CN" b="0" dirty="0" smtClean="0"/>
              <a:t>。通过渐</a:t>
            </a:r>
            <a:r>
              <a:rPr lang="zh-CN" altLang="en-US" b="0" dirty="0" smtClean="0"/>
              <a:t>近</a:t>
            </a:r>
            <a:r>
              <a:rPr lang="zh-CN" altLang="zh-CN" b="0" dirty="0" smtClean="0"/>
              <a:t>复杂</a:t>
            </a:r>
            <a:r>
              <a:rPr lang="zh-CN" altLang="zh-CN" b="0" dirty="0"/>
              <a:t>度分析，可以把某个算法实际的复杂度函数表示结果化简到某个简化函数类别上。</a:t>
            </a:r>
            <a:endParaRPr lang="zh-CN" altLang="en-US" b="0"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047796" y="2302522"/>
            <a:ext cx="7268620" cy="415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4139952" y="2411596"/>
            <a:ext cx="432048" cy="369332"/>
          </a:xfrm>
          <a:prstGeom prst="rect">
            <a:avLst/>
          </a:prstGeom>
          <a:solidFill>
            <a:schemeClr val="bg1"/>
          </a:solidFill>
        </p:spPr>
        <p:txBody>
          <a:bodyPr wrap="square">
            <a:spAutoFit/>
          </a:bodyPr>
          <a:lstStyle/>
          <a:p>
            <a:pPr algn="r"/>
            <a:r>
              <a:rPr lang="en-US" altLang="zh-CN" dirty="0" smtClean="0"/>
              <a:t>n</a:t>
            </a:r>
            <a:r>
              <a:rPr lang="zh-CN" altLang="en-US" dirty="0" smtClean="0"/>
              <a:t>！</a:t>
            </a:r>
            <a:endParaRPr lang="zh-CN" altLang="en-US" dirty="0"/>
          </a:p>
        </p:txBody>
      </p:sp>
    </p:spTree>
    <p:extLst>
      <p:ext uri="{BB962C8B-B14F-4D97-AF65-F5344CB8AC3E}">
        <p14:creationId xmlns:p14="http://schemas.microsoft.com/office/powerpoint/2010/main" val="36671596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四、渐近时间复杂度分析的两步骤</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928670"/>
            <a:ext cx="8186737" cy="5572164"/>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第一阶段是算法分析</a:t>
            </a:r>
            <a:r>
              <a:rPr lang="zh-CN" altLang="en-US" sz="3200" dirty="0" smtClean="0">
                <a:latin typeface="黑体" panose="02010609060101010101" pitchFamily="49" charset="-122"/>
                <a:ea typeface="黑体" panose="02010609060101010101" pitchFamily="49" charset="-122"/>
              </a:rPr>
              <a:t>：对算法或数据结构进行分析，写出时间复杂度函数</a:t>
            </a:r>
            <a:r>
              <a:rPr lang="en-US" altLang="zh-CN" sz="3200" dirty="0" smtClean="0">
                <a:latin typeface="黑体" panose="02010609060101010101" pitchFamily="49" charset="-122"/>
                <a:ea typeface="黑体" panose="02010609060101010101" pitchFamily="49" charset="-122"/>
              </a:rPr>
              <a:t>T(n)</a:t>
            </a:r>
            <a:r>
              <a:rPr lang="zh-CN" altLang="en-US" sz="3200" dirty="0" smtClean="0">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第二阶段是渐近分析</a:t>
            </a:r>
            <a:r>
              <a:rPr lang="zh-CN" altLang="en-US" sz="3200" dirty="0" smtClean="0">
                <a:latin typeface="黑体" panose="02010609060101010101" pitchFamily="49" charset="-122"/>
                <a:ea typeface="黑体" panose="02010609060101010101" pitchFamily="49" charset="-122"/>
              </a:rPr>
              <a:t>：分析函数</a:t>
            </a:r>
            <a:r>
              <a:rPr lang="en-US" altLang="zh-CN" sz="3200" dirty="0" smtClean="0">
                <a:latin typeface="黑体" panose="02010609060101010101" pitchFamily="49" charset="-122"/>
                <a:ea typeface="黑体" panose="02010609060101010101" pitchFamily="49" charset="-122"/>
              </a:rPr>
              <a:t>T(n)</a:t>
            </a:r>
            <a:r>
              <a:rPr lang="zh-CN" altLang="en-US" sz="3200" dirty="0" smtClean="0">
                <a:latin typeface="黑体" panose="02010609060101010101" pitchFamily="49" charset="-122"/>
                <a:ea typeface="黑体" panose="02010609060101010101" pitchFamily="49" charset="-122"/>
              </a:rPr>
              <a:t>，写出其</a:t>
            </a:r>
            <a:r>
              <a:rPr lang="zh-CN" altLang="en-US" sz="3200" dirty="0">
                <a:solidFill>
                  <a:srgbClr val="FF0000"/>
                </a:solidFill>
                <a:latin typeface="黑体" panose="02010609060101010101" pitchFamily="49" charset="-122"/>
                <a:ea typeface="黑体" panose="02010609060101010101" pitchFamily="49" charset="-122"/>
              </a:rPr>
              <a:t>渐进时间复杂</a:t>
            </a:r>
            <a:r>
              <a:rPr lang="zh-CN" altLang="en-US" sz="3200" dirty="0" smtClean="0">
                <a:solidFill>
                  <a:srgbClr val="FF0000"/>
                </a:solidFill>
                <a:latin typeface="黑体" panose="02010609060101010101" pitchFamily="49" charset="-122"/>
                <a:ea typeface="黑体" panose="02010609060101010101" pitchFamily="49" charset="-122"/>
              </a:rPr>
              <a:t>度</a:t>
            </a:r>
            <a:r>
              <a:rPr lang="zh-CN" altLang="en-US" sz="3200" dirty="0" smtClean="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五、渐近表示</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1357298"/>
            <a:ext cx="8186737" cy="4929222"/>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上限</a:t>
            </a:r>
            <a:r>
              <a:rPr lang="en-US" altLang="zh-CN" sz="3200" dirty="0" smtClean="0">
                <a:solidFill>
                  <a:srgbClr val="FF0000"/>
                </a:solidFill>
                <a:latin typeface="黑体" panose="02010609060101010101" pitchFamily="49" charset="-122"/>
                <a:ea typeface="黑体" panose="02010609060101010101" pitchFamily="49" charset="-122"/>
              </a:rPr>
              <a:t>(upper bound)</a:t>
            </a:r>
            <a:r>
              <a:rPr lang="zh-CN" altLang="en-US" sz="3200" dirty="0" smtClean="0">
                <a:solidFill>
                  <a:srgbClr val="FF0000"/>
                </a:solidFill>
                <a:latin typeface="黑体" panose="02010609060101010101" pitchFamily="49" charset="-122"/>
                <a:ea typeface="黑体" panose="02010609060101010101" pitchFamily="49" charset="-122"/>
              </a:rPr>
              <a:t>表示法（大</a:t>
            </a:r>
            <a:r>
              <a:rPr lang="en-US" altLang="zh-CN" sz="3200" i="1" dirty="0" smtClean="0">
                <a:solidFill>
                  <a:srgbClr val="FF0000"/>
                </a:solidFill>
                <a:latin typeface="黑体" panose="02010609060101010101" pitchFamily="49" charset="-122"/>
                <a:ea typeface="黑体" panose="02010609060101010101" pitchFamily="49" charset="-122"/>
              </a:rPr>
              <a:t>O </a:t>
            </a:r>
            <a:r>
              <a:rPr lang="zh-CN" altLang="en-US" sz="3200" dirty="0" smtClean="0">
                <a:solidFill>
                  <a:srgbClr val="FF0000"/>
                </a:solidFill>
                <a:latin typeface="黑体" panose="02010609060101010101" pitchFamily="49" charset="-122"/>
                <a:ea typeface="黑体" panose="02010609060101010101" pitchFamily="49" charset="-122"/>
              </a:rPr>
              <a:t>表示法）</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下限</a:t>
            </a:r>
            <a:r>
              <a:rPr lang="en-US" altLang="zh-CN" sz="3200" dirty="0" smtClean="0">
                <a:latin typeface="黑体" panose="02010609060101010101" pitchFamily="49" charset="-122"/>
                <a:ea typeface="黑体" panose="02010609060101010101" pitchFamily="49" charset="-122"/>
              </a:rPr>
              <a:t>(lower bound)</a:t>
            </a:r>
            <a:r>
              <a:rPr lang="zh-CN" altLang="en-US" sz="3200" dirty="0" smtClean="0">
                <a:latin typeface="黑体" panose="02010609060101010101" pitchFamily="49" charset="-122"/>
                <a:ea typeface="黑体" panose="02010609060101010101" pitchFamily="49" charset="-122"/>
              </a:rPr>
              <a:t>表示法（大</a:t>
            </a:r>
            <a:r>
              <a:rPr lang="el-GR" altLang="zh-CN" sz="3200" i="1" dirty="0" smtClean="0">
                <a:latin typeface="黑体" panose="02010609060101010101" pitchFamily="49" charset="-122"/>
                <a:ea typeface="黑体" panose="02010609060101010101" pitchFamily="49" charset="-122"/>
              </a:rPr>
              <a:t>Ω</a:t>
            </a:r>
            <a:r>
              <a:rPr lang="zh-CN" altLang="en-US" sz="3200" dirty="0" smtClean="0">
                <a:latin typeface="黑体" panose="02010609060101010101" pitchFamily="49" charset="-122"/>
                <a:ea typeface="黑体" panose="02010609060101010101" pitchFamily="49" charset="-122"/>
              </a:rPr>
              <a:t>表示法）</a:t>
            </a:r>
            <a:r>
              <a:rPr lang="el-GR" altLang="zh-CN" sz="3200" dirty="0" smtClean="0">
                <a:latin typeface="黑体" panose="02010609060101010101" pitchFamily="49" charset="-122"/>
                <a:ea typeface="黑体" panose="02010609060101010101" pitchFamily="49" charset="-122"/>
              </a:rPr>
              <a:t> </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紧确界表示法（</a:t>
            </a:r>
            <a:r>
              <a:rPr lang="el-GR" altLang="zh-CN" sz="3200" dirty="0" smtClean="0">
                <a:latin typeface="黑体" panose="02010609060101010101" pitchFamily="49" charset="-122"/>
                <a:ea typeface="黑体" panose="02010609060101010101" pitchFamily="49" charset="-122"/>
              </a:rPr>
              <a:t>Θ</a:t>
            </a:r>
            <a:r>
              <a:rPr lang="zh-CN" altLang="en-US" sz="3200" dirty="0" smtClean="0">
                <a:latin typeface="黑体" panose="02010609060101010101" pitchFamily="49" charset="-122"/>
                <a:ea typeface="黑体" panose="02010609060101010101" pitchFamily="49" charset="-122"/>
              </a:rPr>
              <a:t>表示法）</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紧的上限表示法（小</a:t>
            </a:r>
            <a:r>
              <a:rPr lang="en-US" altLang="zh-CN" sz="3200" i="1" dirty="0" smtClean="0">
                <a:latin typeface="黑体" panose="02010609060101010101" pitchFamily="49" charset="-122"/>
                <a:ea typeface="黑体" panose="02010609060101010101" pitchFamily="49" charset="-122"/>
              </a:rPr>
              <a:t>o</a:t>
            </a:r>
            <a:r>
              <a:rPr lang="zh-CN" altLang="en-US" sz="3200" dirty="0" smtClean="0">
                <a:latin typeface="黑体" panose="02010609060101010101" pitchFamily="49" charset="-122"/>
                <a:ea typeface="黑体" panose="02010609060101010101" pitchFamily="49" charset="-122"/>
              </a:rPr>
              <a:t>表示法）</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r>
              <a:rPr lang="zh-CN" altLang="en-US" sz="3200" dirty="0" smtClean="0">
                <a:latin typeface="黑体" panose="02010609060101010101" pitchFamily="49" charset="-122"/>
                <a:ea typeface="黑体" panose="02010609060101010101" pitchFamily="49" charset="-122"/>
              </a:rPr>
              <a:t>紧的下限表示法（小</a:t>
            </a:r>
            <a:r>
              <a:rPr lang="el-GR" altLang="zh-CN" sz="3200" i="1" dirty="0" smtClean="0">
                <a:latin typeface="黑体" panose="02010609060101010101" pitchFamily="49" charset="-122"/>
                <a:ea typeface="黑体" panose="02010609060101010101" pitchFamily="49" charset="-122"/>
              </a:rPr>
              <a:t>ω</a:t>
            </a:r>
            <a:r>
              <a:rPr lang="zh-CN" altLang="en-US" sz="3200" dirty="0" smtClean="0">
                <a:latin typeface="黑体" panose="02010609060101010101" pitchFamily="49" charset="-122"/>
                <a:ea typeface="黑体" panose="02010609060101010101" pitchFamily="49" charset="-122"/>
              </a:rPr>
              <a:t>表示法）</a:t>
            </a:r>
            <a:endParaRPr lang="en-US" altLang="zh-CN" sz="3200" dirty="0" smtClean="0">
              <a:latin typeface="黑体" panose="02010609060101010101" pitchFamily="49" charset="-122"/>
              <a:ea typeface="黑体" panose="02010609060101010101" pitchFamily="49" charset="-122"/>
            </a:endParaRPr>
          </a:p>
          <a:p>
            <a:pPr algn="just">
              <a:lnSpc>
                <a:spcPct val="140000"/>
              </a:lnSpc>
              <a:buClr>
                <a:srgbClr val="C00000"/>
              </a:buClr>
            </a:pP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en-US" altLang="zh-CN" dirty="0" smtClean="0">
                <a:solidFill>
                  <a:schemeClr val="tx1"/>
                </a:solidFill>
                <a:effectLst/>
                <a:latin typeface="+mj-ea"/>
              </a:rPr>
              <a:t>1</a:t>
            </a:r>
            <a:r>
              <a:rPr lang="zh-CN" altLang="en-US" dirty="0" smtClean="0">
                <a:solidFill>
                  <a:schemeClr val="tx1"/>
                </a:solidFill>
                <a:effectLst/>
                <a:latin typeface="+mj-ea"/>
              </a:rPr>
              <a:t>、上限表示法（大</a:t>
            </a:r>
            <a:r>
              <a:rPr lang="en-US" altLang="zh-CN" i="1" dirty="0" smtClean="0">
                <a:solidFill>
                  <a:schemeClr val="tx1"/>
                </a:solidFill>
                <a:effectLst/>
                <a:latin typeface="+mj-ea"/>
              </a:rPr>
              <a:t>O </a:t>
            </a:r>
            <a:r>
              <a:rPr lang="zh-CN" altLang="en-US" dirty="0" smtClean="0">
                <a:solidFill>
                  <a:schemeClr val="tx1"/>
                </a:solidFill>
                <a:effectLst/>
                <a:latin typeface="+mj-ea"/>
              </a:rPr>
              <a:t>表示法）</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1428736"/>
            <a:ext cx="8186737" cy="5143536"/>
          </a:xfrm>
          <a:prstGeom prst="rect">
            <a:avLst/>
          </a:prstGeom>
        </p:spPr>
        <p:txBody>
          <a:bodyPr>
            <a:normAutofit fontScale="925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定义</a:t>
            </a:r>
            <a:r>
              <a:rPr lang="zh-CN" altLang="en-US" sz="3200" dirty="0" smtClean="0">
                <a:latin typeface="黑体" panose="02010609060101010101" pitchFamily="49" charset="-122"/>
                <a:ea typeface="黑体" panose="02010609060101010101" pitchFamily="49" charset="-122"/>
              </a:rPr>
              <a:t>：</a:t>
            </a:r>
            <a:r>
              <a:rPr lang="el-GR"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200"/>
              </a:spcBef>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定义</a:t>
            </a:r>
            <a:r>
              <a:rPr lang="zh-CN" altLang="en-US" sz="3200" dirty="0" smtClean="0">
                <a:latin typeface="黑体" panose="02010609060101010101" pitchFamily="49" charset="-122"/>
                <a:ea typeface="黑体" panose="02010609060101010101" pitchFamily="49" charset="-122"/>
              </a:rPr>
              <a:t>：设</a:t>
            </a:r>
            <a:r>
              <a:rPr lang="en-US" altLang="zh-CN" sz="3200" i="1" dirty="0" smtClean="0">
                <a:latin typeface="Times New Roman" pitchFamily="18" charset="0"/>
                <a:ea typeface="黑体" panose="02010609060101010101" pitchFamily="49" charset="-122"/>
                <a:cs typeface="Times New Roman" pitchFamily="18" charset="0"/>
              </a:rPr>
              <a:t>f</a:t>
            </a:r>
            <a:r>
              <a:rPr lang="en-US" altLang="zh-CN" sz="3200" dirty="0" smtClean="0">
                <a:latin typeface="Times New Roman" pitchFamily="18" charset="0"/>
                <a:ea typeface="黑体" panose="02010609060101010101" pitchFamily="49" charset="-122"/>
                <a:cs typeface="Times New Roman" pitchFamily="18" charset="0"/>
              </a:rPr>
              <a:t>(n)</a:t>
            </a:r>
            <a:r>
              <a:rPr lang="zh-CN" altLang="en-US" sz="3200" dirty="0" smtClean="0">
                <a:latin typeface="黑体" panose="02010609060101010101" pitchFamily="49" charset="-122"/>
                <a:ea typeface="黑体" panose="02010609060101010101" pitchFamily="49" charset="-122"/>
              </a:rPr>
              <a:t>和</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Times New Roman" pitchFamily="18" charset="0"/>
                <a:ea typeface="黑体" panose="02010609060101010101" pitchFamily="49" charset="-122"/>
                <a:cs typeface="Times New Roman" pitchFamily="18" charset="0"/>
              </a:rPr>
              <a:t>(n)</a:t>
            </a:r>
            <a:r>
              <a:rPr lang="zh-CN" altLang="en-US" sz="3200" dirty="0" smtClean="0">
                <a:latin typeface="黑体" panose="02010609060101010101" pitchFamily="49" charset="-122"/>
                <a:ea typeface="黑体" panose="02010609060101010101" pitchFamily="49" charset="-122"/>
              </a:rPr>
              <a:t>是两个关于整数</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的非负函数，若存在两个正常数</a:t>
            </a:r>
            <a:r>
              <a:rPr lang="en-US" altLang="zh-CN" sz="3200" dirty="0" smtClean="0">
                <a:latin typeface="黑体" panose="02010609060101010101" pitchFamily="49" charset="-122"/>
                <a:ea typeface="黑体" panose="02010609060101010101" pitchFamily="49" charset="-122"/>
              </a:rPr>
              <a:t>c</a:t>
            </a:r>
            <a:r>
              <a:rPr lang="zh-CN" altLang="en-US" sz="3200" dirty="0" smtClean="0">
                <a:latin typeface="黑体" panose="02010609060101010101" pitchFamily="49" charset="-122"/>
                <a:ea typeface="黑体" panose="02010609060101010101" pitchFamily="49" charset="-122"/>
              </a:rPr>
              <a:t>和</a:t>
            </a:r>
            <a:r>
              <a:rPr lang="en-US" altLang="zh-CN" sz="3200" dirty="0" smtClean="0">
                <a:latin typeface="黑体" panose="02010609060101010101" pitchFamily="49" charset="-122"/>
                <a:ea typeface="黑体" panose="02010609060101010101" pitchFamily="49" charset="-122"/>
              </a:rPr>
              <a:t>n0</a:t>
            </a:r>
            <a:r>
              <a:rPr lang="zh-CN" altLang="en-US" sz="3200" dirty="0" smtClean="0">
                <a:latin typeface="黑体" panose="02010609060101010101" pitchFamily="49" charset="-122"/>
                <a:ea typeface="黑体" panose="02010609060101010101" pitchFamily="49" charset="-122"/>
              </a:rPr>
              <a:t>，对所有的</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n0</a:t>
            </a:r>
            <a:r>
              <a:rPr lang="zh-CN" altLang="en-US" sz="3200" dirty="0" smtClean="0">
                <a:latin typeface="黑体" panose="02010609060101010101" pitchFamily="49" charset="-122"/>
                <a:ea typeface="黑体" panose="02010609060101010101" pitchFamily="49" charset="-122"/>
              </a:rPr>
              <a:t>，有</a:t>
            </a:r>
            <a:r>
              <a:rPr lang="en-US" altLang="zh-CN" sz="3200" i="1" dirty="0" smtClean="0">
                <a:latin typeface="Times New Roman" pitchFamily="18" charset="0"/>
                <a:ea typeface="黑体" panose="02010609060101010101" pitchFamily="49" charset="-122"/>
                <a:cs typeface="Times New Roman" pitchFamily="18" charset="0"/>
              </a:rPr>
              <a:t>f </a:t>
            </a:r>
            <a:r>
              <a:rPr lang="en-US" altLang="zh-CN" sz="3200" dirty="0" smtClean="0">
                <a:latin typeface="黑体" panose="02010609060101010101" pitchFamily="49" charset="-122"/>
                <a:ea typeface="黑体" panose="02010609060101010101" pitchFamily="49" charset="-122"/>
              </a:rPr>
              <a:t>(n)≤c</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，则记为</a:t>
            </a:r>
            <a:r>
              <a:rPr lang="en-US" altLang="zh-CN" sz="3200" i="1" dirty="0" smtClean="0">
                <a:latin typeface="Times New Roman" pitchFamily="18" charset="0"/>
                <a:ea typeface="黑体" panose="02010609060101010101" pitchFamily="49" charset="-122"/>
                <a:cs typeface="Times New Roman" pitchFamily="18" charset="0"/>
              </a:rPr>
              <a:t>f </a:t>
            </a:r>
            <a:r>
              <a:rPr lang="en-US" altLang="zh-CN" sz="3200" dirty="0" smtClean="0">
                <a:latin typeface="Times New Roman" pitchFamily="18" charset="0"/>
                <a:ea typeface="黑体" panose="02010609060101010101" pitchFamily="49" charset="-122"/>
                <a:cs typeface="Times New Roman" pitchFamily="18" charset="0"/>
              </a:rPr>
              <a:t>(</a:t>
            </a:r>
            <a:r>
              <a:rPr lang="en-US" altLang="zh-CN" sz="3200" dirty="0" smtClean="0">
                <a:latin typeface="黑体" panose="02010609060101010101" pitchFamily="49" charset="-122"/>
                <a:ea typeface="黑体" panose="02010609060101010101" pitchFamily="49" charset="-122"/>
              </a:rPr>
              <a:t>n)= </a:t>
            </a:r>
            <a:r>
              <a:rPr lang="en-US" altLang="zh-CN" sz="3200" i="1" dirty="0" smtClean="0">
                <a:latin typeface="Times New Roman" pitchFamily="18" charset="0"/>
                <a:ea typeface="黑体" panose="02010609060101010101" pitchFamily="49" charset="-122"/>
                <a:cs typeface="Times New Roman" pitchFamily="18" charset="0"/>
              </a:rPr>
              <a:t>O</a:t>
            </a:r>
            <a:r>
              <a:rPr lang="en-US" altLang="zh-CN" sz="3200" dirty="0" smtClean="0">
                <a:latin typeface="黑体" panose="02010609060101010101" pitchFamily="49" charset="-122"/>
                <a:ea typeface="黑体" panose="02010609060101010101" pitchFamily="49" charset="-122"/>
              </a:rPr>
              <a:t>(</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Times New Roman" pitchFamily="18" charset="0"/>
                <a:ea typeface="黑体" panose="02010609060101010101" pitchFamily="49" charset="-122"/>
                <a:cs typeface="Times New Roman" pitchFamily="18" charset="0"/>
              </a:rPr>
              <a:t>(n)</a:t>
            </a:r>
            <a:r>
              <a:rPr lang="en-US" altLang="zh-CN" sz="3200" dirty="0" smtClean="0">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含义</a:t>
            </a:r>
            <a:r>
              <a:rPr lang="zh-CN" altLang="en-US" sz="3200" dirty="0" smtClean="0">
                <a:latin typeface="黑体" panose="02010609060101010101" pitchFamily="49" charset="-122"/>
                <a:ea typeface="黑体" panose="02010609060101010101" pitchFamily="49" charset="-122"/>
              </a:rPr>
              <a:t>：</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是算法运行时间的</a:t>
            </a:r>
            <a:r>
              <a:rPr lang="zh-CN" altLang="en-US" sz="3200" b="1" dirty="0" smtClean="0">
                <a:solidFill>
                  <a:srgbClr val="FF0000"/>
                </a:solidFill>
                <a:latin typeface="黑体" panose="02010609060101010101" pitchFamily="49" charset="-122"/>
                <a:ea typeface="黑体" panose="02010609060101010101" pitchFamily="49" charset="-122"/>
              </a:rPr>
              <a:t>上限</a:t>
            </a:r>
            <a:r>
              <a:rPr lang="zh-CN" altLang="en-US" sz="3200" dirty="0" smtClean="0">
                <a:latin typeface="黑体" panose="02010609060101010101" pitchFamily="49" charset="-122"/>
                <a:ea typeface="黑体" panose="02010609060101010101" pitchFamily="49" charset="-122"/>
              </a:rPr>
              <a:t>，表示该算法</a:t>
            </a:r>
            <a:r>
              <a:rPr lang="zh-CN" altLang="en-US" sz="3200" dirty="0" smtClean="0">
                <a:solidFill>
                  <a:srgbClr val="FF0000"/>
                </a:solidFill>
                <a:latin typeface="黑体" panose="02010609060101010101" pitchFamily="49" charset="-122"/>
                <a:ea typeface="黑体" panose="02010609060101010101" pitchFamily="49" charset="-122"/>
              </a:rPr>
              <a:t>可能</a:t>
            </a:r>
            <a:r>
              <a:rPr lang="zh-CN" altLang="en-US" sz="3200" dirty="0" smtClean="0">
                <a:latin typeface="黑体" panose="02010609060101010101" pitchFamily="49" charset="-122"/>
                <a:ea typeface="黑体" panose="02010609060101010101" pitchFamily="49" charset="-122"/>
              </a:rPr>
              <a:t>的</a:t>
            </a:r>
            <a:r>
              <a:rPr lang="zh-CN" altLang="en-US" sz="3200" dirty="0" smtClean="0">
                <a:solidFill>
                  <a:srgbClr val="FF0000"/>
                </a:solidFill>
                <a:latin typeface="黑体" panose="02010609060101010101" pitchFamily="49" charset="-122"/>
                <a:ea typeface="黑体" panose="02010609060101010101" pitchFamily="49" charset="-122"/>
              </a:rPr>
              <a:t>最高增长率</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graphicFrame>
        <p:nvGraphicFramePr>
          <p:cNvPr id="60421" name="Object 5"/>
          <p:cNvGraphicFramePr>
            <a:graphicFrameLocks noChangeAspect="1"/>
          </p:cNvGraphicFramePr>
          <p:nvPr/>
        </p:nvGraphicFramePr>
        <p:xfrm>
          <a:off x="2141956" y="1658925"/>
          <a:ext cx="5644754" cy="1127133"/>
        </p:xfrm>
        <a:graphic>
          <a:graphicData uri="http://schemas.openxmlformats.org/presentationml/2006/ole">
            <mc:AlternateContent xmlns:mc="http://schemas.openxmlformats.org/markup-compatibility/2006">
              <mc:Choice xmlns:v="urn:schemas-microsoft-com:vml" Requires="v">
                <p:oleObj spid="_x0000_s60634" name="Equation" r:id="rId4" imgW="1485720" imgH="330120" progId="Equation.DSMT4">
                  <p:embed/>
                </p:oleObj>
              </mc:Choice>
              <mc:Fallback>
                <p:oleObj name="Equation" r:id="rId4" imgW="1485720" imgH="330120" progId="Equation.DSMT4">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1956" y="1658925"/>
                        <a:ext cx="5644754" cy="1127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txBox="1">
            <a:spLocks/>
          </p:cNvSpPr>
          <p:nvPr/>
        </p:nvSpPr>
        <p:spPr>
          <a:xfrm>
            <a:off x="827584" y="895706"/>
            <a:ext cx="7887820" cy="949117"/>
          </a:xfrm>
          <a:prstGeom prst="rect">
            <a:avLst/>
          </a:prstGeom>
        </p:spPr>
        <p:txBody>
          <a:bodyPr vert="horz" lIns="91440" tIns="45720" rIns="91440" bIns="45720" rtlCol="0" anchor="ctr">
            <a:noAutofit/>
          </a:bodyPr>
          <a:lstStyle/>
          <a:p>
            <a:pPr lvl="0">
              <a:lnSpc>
                <a:spcPct val="120000"/>
              </a:lnSpc>
              <a:spcBef>
                <a:spcPct val="0"/>
              </a:spcBef>
              <a:defRPr/>
            </a:pPr>
            <a:r>
              <a:rPr kumimoji="0" lang="zh-CN"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【例</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5】（线性函数）考察</a:t>
            </a:r>
            <a:r>
              <a:rPr kumimoji="0" lang="en-US" altLang="zh-CN" sz="2800" b="1" i="1"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kern="0" dirty="0" smtClean="0">
                <a:solidFill>
                  <a:sysClr val="windowText" lastClr="000000"/>
                </a:solidFill>
              </a:rPr>
              <a:t>n</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 3</a:t>
            </a:r>
            <a:r>
              <a:rPr lang="en-US" altLang="zh-CN" sz="2800" kern="0" dirty="0" smtClean="0">
                <a:solidFill>
                  <a:sysClr val="windowText" lastClr="000000"/>
                </a:solidFill>
              </a:rPr>
              <a:t>n</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+ 2</a:t>
            </a:r>
            <a:r>
              <a:rPr kumimoji="0" lang="zh-CN"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2800" b="1" i="1"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T</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kern="0" dirty="0" smtClean="0">
                <a:solidFill>
                  <a:sysClr val="windowText" lastClr="000000"/>
                </a:solidFill>
              </a:rPr>
              <a:t>n</a:t>
            </a:r>
            <a:r>
              <a:rPr kumimoji="0" lang="en-US"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zh-CN" altLang="zh-CN" sz="2800" b="1" i="0" u="none" strike="noStrike" kern="1200" cap="all" spc="0" normalizeH="0" baseline="0" noProof="0" dirty="0" smtClean="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rPr>
              <a:t>是一个线性变化的函数。</a:t>
            </a:r>
            <a:endParaRPr kumimoji="0" lang="zh-CN" altLang="en-US" sz="2800" b="1" i="0" u="none" strike="noStrike" kern="1200" cap="all" spc="0" normalizeH="0" baseline="0" noProof="0" dirty="0">
              <a:ln>
                <a:noFill/>
              </a:ln>
              <a:solidFill>
                <a:srgbClr val="000000"/>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内容占位符 2"/>
          <p:cNvSpPr>
            <a:spLocks noGrp="1"/>
          </p:cNvSpPr>
          <p:nvPr>
            <p:ph idx="4294967295"/>
          </p:nvPr>
        </p:nvSpPr>
        <p:spPr>
          <a:xfrm>
            <a:off x="827584" y="3501008"/>
            <a:ext cx="7673506" cy="2664296"/>
          </a:xfrm>
          <a:prstGeom prst="rect">
            <a:avLst/>
          </a:prstGeom>
        </p:spPr>
        <p:txBody>
          <a:bodyPr>
            <a:normAutofit/>
          </a:bodyPr>
          <a:lstStyle/>
          <a:p>
            <a:pPr marL="0" lvl="0" indent="0">
              <a:spcBef>
                <a:spcPts val="2000"/>
              </a:spcBef>
              <a:buClrTx/>
              <a:buSzTx/>
              <a:buNone/>
              <a:defRPr/>
            </a:pPr>
            <a:r>
              <a:rPr kumimoji="0" lang="en-US" altLang="zh-CN" b="0" i="1" u="none" strike="noStrike" kern="0" cap="none" spc="0" normalizeH="0" baseline="0" noProof="0" dirty="0" smtClean="0">
                <a:ln>
                  <a:noFill/>
                </a:ln>
                <a:solidFill>
                  <a:sysClr val="windowText" lastClr="000000"/>
                </a:solidFill>
                <a:effectLst/>
                <a:uLnTx/>
                <a:uFillTx/>
              </a:rPr>
              <a:t>g</a:t>
            </a:r>
            <a:r>
              <a:rPr kumimoji="0" lang="en-US" altLang="zh-CN" b="0" u="none" strike="noStrike" kern="0" cap="none" spc="0" normalizeH="0" baseline="0" noProof="0" dirty="0" smtClean="0">
                <a:ln>
                  <a:noFill/>
                </a:ln>
                <a:solidFill>
                  <a:sysClr val="windowText" lastClr="000000"/>
                </a:solidFill>
                <a:effectLst/>
                <a:uLnTx/>
                <a:uFillTx/>
              </a:rPr>
              <a:t>(n)</a:t>
            </a:r>
            <a:r>
              <a:rPr lang="en-US" altLang="zh-CN" kern="0" dirty="0">
                <a:solidFill>
                  <a:sysClr val="windowText" lastClr="000000"/>
                </a:solidFill>
              </a:rPr>
              <a:t>= </a:t>
            </a:r>
            <a:r>
              <a:rPr lang="en-US" altLang="zh-CN" kern="0" dirty="0" smtClean="0">
                <a:solidFill>
                  <a:sysClr val="windowText" lastClr="000000"/>
                </a:solidFill>
              </a:rPr>
              <a:t>n</a:t>
            </a:r>
            <a:r>
              <a:rPr lang="en-US" altLang="zh-CN" kern="0" baseline="30000" dirty="0" smtClean="0">
                <a:solidFill>
                  <a:sysClr val="windowText" lastClr="000000"/>
                </a:solidFill>
              </a:rPr>
              <a:t>3</a:t>
            </a:r>
            <a:r>
              <a:rPr kumimoji="0" lang="en-US" altLang="zh-CN" b="0" i="0" u="none" strike="noStrike" kern="0" cap="none" spc="0" normalizeH="0" baseline="0" noProof="0" dirty="0" smtClean="0">
                <a:ln>
                  <a:noFill/>
                </a:ln>
                <a:solidFill>
                  <a:sysClr val="windowText" lastClr="000000"/>
                </a:solidFill>
                <a:effectLst/>
                <a:uLnTx/>
                <a:uFillTx/>
              </a:rPr>
              <a:t>, 2n</a:t>
            </a:r>
            <a:r>
              <a:rPr kumimoji="0" lang="en-US" altLang="zh-CN" b="0" i="0" u="none" strike="noStrike" kern="0" cap="none" spc="0" normalizeH="0" baseline="30000" noProof="0" dirty="0" smtClean="0">
                <a:ln>
                  <a:noFill/>
                </a:ln>
                <a:solidFill>
                  <a:sysClr val="windowText" lastClr="000000"/>
                </a:solidFill>
                <a:effectLst/>
                <a:uLnTx/>
                <a:uFillTx/>
              </a:rPr>
              <a:t>2</a:t>
            </a:r>
            <a:r>
              <a:rPr kumimoji="0" lang="en-US" altLang="zh-CN" b="0" i="0" u="none" strike="noStrike" kern="0" cap="none" spc="0" normalizeH="0" baseline="0" noProof="0" dirty="0" smtClean="0">
                <a:ln>
                  <a:noFill/>
                </a:ln>
                <a:solidFill>
                  <a:sysClr val="windowText" lastClr="000000"/>
                </a:solidFill>
                <a:effectLst/>
                <a:uLnTx/>
                <a:uFillTx/>
              </a:rPr>
              <a:t>,</a:t>
            </a:r>
            <a:r>
              <a:rPr kumimoji="0" lang="en-US" altLang="zh-CN" b="0" i="1" u="none" strike="noStrike" kern="0" cap="none" spc="0" normalizeH="0" baseline="0" noProof="0" dirty="0" smtClean="0">
                <a:ln>
                  <a:noFill/>
                </a:ln>
                <a:solidFill>
                  <a:sysClr val="windowText" lastClr="000000"/>
                </a:solidFill>
                <a:effectLst/>
                <a:uLnTx/>
                <a:uFillTx/>
              </a:rPr>
              <a:t> </a:t>
            </a:r>
            <a:r>
              <a:rPr lang="en-US" altLang="zh-CN" kern="0" dirty="0" smtClean="0">
                <a:solidFill>
                  <a:sysClr val="windowText" lastClr="000000"/>
                </a:solidFill>
              </a:rPr>
              <a:t>n</a:t>
            </a:r>
            <a:r>
              <a:rPr lang="en-US" altLang="zh-CN" kern="0" baseline="30000" dirty="0" smtClean="0">
                <a:solidFill>
                  <a:sysClr val="windowText" lastClr="000000"/>
                </a:solidFill>
              </a:rPr>
              <a:t>2</a:t>
            </a:r>
            <a:r>
              <a:rPr lang="en-US" altLang="zh-CN" kern="0" dirty="0">
                <a:solidFill>
                  <a:sysClr val="windowText" lastClr="000000"/>
                </a:solidFill>
              </a:rPr>
              <a:t>, </a:t>
            </a:r>
            <a:r>
              <a:rPr lang="en-US" altLang="zh-CN" kern="0" dirty="0" smtClean="0">
                <a:solidFill>
                  <a:sysClr val="windowText" lastClr="000000"/>
                </a:solidFill>
              </a:rPr>
              <a:t>4n, 3n, n+2, n, </a:t>
            </a:r>
            <a:r>
              <a:rPr lang="zh-CN" altLang="en-US" kern="0" dirty="0" smtClean="0">
                <a:solidFill>
                  <a:sysClr val="windowText" lastClr="000000"/>
                </a:solidFill>
              </a:rPr>
              <a:t>都</a:t>
            </a:r>
            <a:r>
              <a:rPr lang="zh-CN" altLang="en-US" kern="0" dirty="0">
                <a:solidFill>
                  <a:sysClr val="windowText" lastClr="000000"/>
                </a:solidFill>
              </a:rPr>
              <a:t>行</a:t>
            </a:r>
            <a:endParaRPr kumimoji="0" lang="en-US" altLang="zh-CN" b="0" i="0" u="none" strike="noStrike" kern="0" cap="none" spc="0" normalizeH="0" baseline="0" noProof="0" dirty="0" smtClean="0">
              <a:ln>
                <a:noFill/>
              </a:ln>
              <a:solidFill>
                <a:sysClr val="windowText" lastClr="000000"/>
              </a:solidFill>
              <a:effectLst/>
              <a:uLnTx/>
              <a:uFillTx/>
            </a:endParaRPr>
          </a:p>
          <a:p>
            <a:pPr marL="0" lvl="0" indent="0">
              <a:spcBef>
                <a:spcPts val="2000"/>
              </a:spcBef>
              <a:buClrTx/>
              <a:buSzTx/>
              <a:buNone/>
              <a:defRPr/>
            </a:pPr>
            <a:r>
              <a:rPr kumimoji="0" lang="zh-CN" altLang="en-US" b="0" i="0" u="none" strike="noStrike" kern="0" cap="none" spc="0" normalizeH="0" baseline="0" noProof="0" dirty="0" smtClean="0">
                <a:ln>
                  <a:noFill/>
                </a:ln>
                <a:solidFill>
                  <a:sysClr val="windowText" lastClr="000000"/>
                </a:solidFill>
                <a:effectLst/>
                <a:uLnTx/>
                <a:uFillTx/>
              </a:rPr>
              <a:t>选择哪一个</a:t>
            </a:r>
            <a:r>
              <a:rPr lang="en-US" altLang="zh-CN" i="1" kern="0" dirty="0">
                <a:solidFill>
                  <a:sysClr val="windowText" lastClr="000000"/>
                </a:solidFill>
              </a:rPr>
              <a:t>g</a:t>
            </a:r>
            <a:r>
              <a:rPr lang="en-US" altLang="zh-CN" kern="0" dirty="0">
                <a:solidFill>
                  <a:sysClr val="windowText" lastClr="000000"/>
                </a:solidFill>
              </a:rPr>
              <a:t>(n</a:t>
            </a:r>
            <a:r>
              <a:rPr lang="en-US" altLang="zh-CN" kern="0" dirty="0" smtClean="0">
                <a:solidFill>
                  <a:sysClr val="windowText" lastClr="000000"/>
                </a:solidFill>
              </a:rPr>
              <a:t>)</a:t>
            </a:r>
            <a:r>
              <a:rPr lang="zh-CN" altLang="en-US" kern="0" dirty="0" smtClean="0">
                <a:solidFill>
                  <a:sysClr val="windowText" lastClr="000000"/>
                </a:solidFill>
              </a:rPr>
              <a:t>？</a:t>
            </a:r>
            <a:endParaRPr kumimoji="0" lang="en-US" altLang="zh-CN" b="0" i="0" u="none" strike="noStrike" kern="0" cap="none" spc="0" normalizeH="0" baseline="0" noProof="0" dirty="0" smtClean="0">
              <a:ln>
                <a:noFill/>
              </a:ln>
              <a:solidFill>
                <a:sysClr val="windowText" lastClr="000000"/>
              </a:solidFill>
              <a:effectLst/>
              <a:uLnTx/>
              <a:uFillTx/>
            </a:endParaRPr>
          </a:p>
          <a:p>
            <a:pPr marL="0" lvl="0" indent="0">
              <a:spcBef>
                <a:spcPts val="2000"/>
              </a:spcBef>
              <a:buClrTx/>
              <a:buSzTx/>
              <a:buNone/>
              <a:defRPr/>
            </a:pPr>
            <a:r>
              <a:rPr kumimoji="0" lang="zh-CN" altLang="en-US" b="0" i="0" u="none" strike="noStrike" kern="0" cap="none" spc="0" normalizeH="0" baseline="0" noProof="0" dirty="0" smtClean="0">
                <a:ln>
                  <a:noFill/>
                </a:ln>
                <a:solidFill>
                  <a:sysClr val="windowText" lastClr="000000"/>
                </a:solidFill>
                <a:effectLst/>
                <a:uLnTx/>
                <a:uFillTx/>
              </a:rPr>
              <a:t>选择最小的，所以</a:t>
            </a:r>
            <a:r>
              <a:rPr lang="en-US" altLang="zh-CN" b="1" i="1" cap="all"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T</a:t>
            </a:r>
            <a:r>
              <a:rPr lang="en-US" altLang="zh-CN" b="1" cap="all"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kern="0" dirty="0">
                <a:solidFill>
                  <a:srgbClr val="FF0000"/>
                </a:solidFill>
              </a:rPr>
              <a:t>n</a:t>
            </a:r>
            <a:r>
              <a:rPr lang="en-US" altLang="zh-CN" b="1" cap="all"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i="1" cap="all"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O</a:t>
            </a:r>
            <a:r>
              <a:rPr lang="en-US" altLang="zh-CN" b="1" cap="all"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kern="0" dirty="0">
                <a:solidFill>
                  <a:srgbClr val="FF0000"/>
                </a:solidFill>
              </a:rPr>
              <a:t>n</a:t>
            </a:r>
            <a:r>
              <a:rPr lang="en-US" altLang="zh-CN" b="1" cap="all" dirty="0" smtClean="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a:t>
            </a:r>
          </a:p>
          <a:p>
            <a:pPr marL="0" lvl="0" indent="0">
              <a:spcBef>
                <a:spcPts val="2000"/>
              </a:spcBef>
              <a:buClrTx/>
              <a:buSzTx/>
              <a:buNone/>
              <a:defRPr/>
            </a:pPr>
            <a:r>
              <a:rPr lang="zh-CN" altLang="en-US" dirty="0" smtClean="0"/>
              <a:t>可见：</a:t>
            </a:r>
            <a:r>
              <a:rPr lang="en-US" altLang="zh-CN" i="1" kern="0" dirty="0">
                <a:solidFill>
                  <a:sysClr val="windowText" lastClr="000000"/>
                </a:solidFill>
              </a:rPr>
              <a:t>g</a:t>
            </a:r>
            <a:r>
              <a:rPr lang="en-US" altLang="zh-CN" kern="0" dirty="0">
                <a:solidFill>
                  <a:sysClr val="windowText" lastClr="000000"/>
                </a:solidFill>
              </a:rPr>
              <a:t>(n</a:t>
            </a:r>
            <a:r>
              <a:rPr lang="en-US" altLang="zh-CN" kern="0" dirty="0" smtClean="0">
                <a:solidFill>
                  <a:sysClr val="windowText" lastClr="000000"/>
                </a:solidFill>
              </a:rPr>
              <a:t>)</a:t>
            </a:r>
            <a:r>
              <a:rPr lang="zh-CN" altLang="en-US" kern="0" dirty="0" smtClean="0">
                <a:solidFill>
                  <a:sysClr val="windowText" lastClr="000000"/>
                </a:solidFill>
              </a:rPr>
              <a:t>的系数、常数项都可忽略！</a:t>
            </a:r>
            <a:endParaRPr kumimoji="0" lang="zh-CN" altLang="en-US" b="0" i="0" u="none" strike="noStrike" kern="0" cap="none" spc="0" normalizeH="0" baseline="0" noProof="0" dirty="0">
              <a:ln>
                <a:noFill/>
              </a:ln>
              <a:solidFill>
                <a:sysClr val="windowText" lastClr="000000"/>
              </a:solidFill>
              <a:effectLst/>
              <a:uLnTx/>
              <a:uFillTx/>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63310552"/>
              </p:ext>
            </p:extLst>
          </p:nvPr>
        </p:nvGraphicFramePr>
        <p:xfrm>
          <a:off x="3419872" y="1988840"/>
          <a:ext cx="2304256" cy="1152128"/>
        </p:xfrm>
        <a:graphic>
          <a:graphicData uri="http://schemas.openxmlformats.org/presentationml/2006/ole">
            <mc:AlternateContent xmlns:mc="http://schemas.openxmlformats.org/markup-compatibility/2006">
              <mc:Choice xmlns:v="urn:schemas-microsoft-com:vml" Requires="v">
                <p:oleObj spid="_x0000_s65644" name="Equation" r:id="rId4" imgW="685800" imgH="342720" progId="Equation.DSMT4">
                  <p:embed/>
                </p:oleObj>
              </mc:Choice>
              <mc:Fallback>
                <p:oleObj name="Equation" r:id="rId4" imgW="685800" imgH="342720" progId="Equation.DSMT4">
                  <p:embed/>
                  <p:pic>
                    <p:nvPicPr>
                      <p:cNvPr id="0" name=""/>
                      <p:cNvPicPr/>
                      <p:nvPr/>
                    </p:nvPicPr>
                    <p:blipFill>
                      <a:blip r:embed="rId5"/>
                      <a:stretch>
                        <a:fillRect/>
                      </a:stretch>
                    </p:blipFill>
                    <p:spPr>
                      <a:xfrm>
                        <a:off x="3419872" y="1988840"/>
                        <a:ext cx="2304256" cy="1152128"/>
                      </a:xfrm>
                      <a:prstGeom prst="rect">
                        <a:avLst/>
                      </a:prstGeom>
                    </p:spPr>
                  </p:pic>
                </p:oleObj>
              </mc:Fallback>
            </mc:AlternateContent>
          </a:graphicData>
        </a:graphic>
      </p:graphicFrame>
    </p:spTree>
    <p:extLst>
      <p:ext uri="{BB962C8B-B14F-4D97-AF65-F5344CB8AC3E}">
        <p14:creationId xmlns:p14="http://schemas.microsoft.com/office/powerpoint/2010/main" val="503124784"/>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内容占位符 2"/>
          <p:cNvSpPr>
            <a:spLocks noGrp="1"/>
          </p:cNvSpPr>
          <p:nvPr>
            <p:ph idx="4294967295"/>
          </p:nvPr>
        </p:nvSpPr>
        <p:spPr>
          <a:xfrm>
            <a:off x="357158" y="500042"/>
            <a:ext cx="8429684" cy="5809278"/>
          </a:xfrm>
          <a:prstGeom prst="rect">
            <a:avLst/>
          </a:prstGeo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a:t>
            </a:r>
            <a:r>
              <a:rPr kumimoji="0" lang="zh-CN" altLang="en-US" b="0" i="0" u="none" strike="noStrike" kern="0" cap="none" spc="0" normalizeH="0" baseline="0" noProof="0" dirty="0">
                <a:ln>
                  <a:noFill/>
                </a:ln>
                <a:solidFill>
                  <a:sysClr val="windowText" lastClr="000000"/>
                </a:solidFill>
                <a:effectLst/>
                <a:uLnTx/>
                <a:uFillTx/>
              </a:rPr>
              <a:t>例</a:t>
            </a:r>
            <a:r>
              <a:rPr kumimoji="0" lang="en-US" altLang="zh-CN" b="0" i="0" u="none" strike="noStrike" kern="0" cap="none" spc="0" normalizeH="0" baseline="0" noProof="0" dirty="0">
                <a:ln>
                  <a:noFill/>
                </a:ln>
                <a:solidFill>
                  <a:sysClr val="windowText" lastClr="000000"/>
                </a:solidFill>
                <a:effectLst/>
                <a:uLnTx/>
                <a:uFillTx/>
              </a:rPr>
              <a:t>1-6】</a:t>
            </a:r>
            <a:r>
              <a:rPr kumimoji="0" lang="zh-CN" altLang="en-US" b="0" i="0" u="none" strike="noStrike" kern="0" cap="none" spc="0" normalizeH="0" baseline="0" noProof="0" dirty="0">
                <a:ln>
                  <a:noFill/>
                </a:ln>
                <a:solidFill>
                  <a:sysClr val="windowText" lastClr="000000"/>
                </a:solidFill>
                <a:effectLst/>
                <a:uLnTx/>
                <a:uFillTx/>
              </a:rPr>
              <a:t>（平方函数）考虑冒泡排序算法，</a:t>
            </a:r>
            <a:r>
              <a:rPr kumimoji="0" lang="en-US" altLang="zh-CN" b="0" i="0" u="none" strike="noStrike" kern="0" cap="none" spc="0" normalizeH="0" baseline="0" noProof="0" dirty="0">
                <a:ln>
                  <a:noFill/>
                </a:ln>
                <a:solidFill>
                  <a:sysClr val="windowText" lastClr="000000"/>
                </a:solidFill>
                <a:effectLst/>
                <a:uLnTx/>
                <a:uFillTx/>
              </a:rPr>
              <a:t>T(n)= </a:t>
            </a:r>
            <a:r>
              <a:rPr kumimoji="0" lang="en-US" altLang="zh-CN" b="0" i="0" u="none" strike="noStrike" kern="0" cap="none" spc="0" normalizeH="0" baseline="0" noProof="0" dirty="0" smtClean="0">
                <a:ln>
                  <a:noFill/>
                </a:ln>
                <a:solidFill>
                  <a:srgbClr val="FF0000"/>
                </a:solidFill>
                <a:effectLst/>
                <a:uLnTx/>
                <a:uFillTx/>
              </a:rPr>
              <a:t>c</a:t>
            </a:r>
            <a:r>
              <a:rPr kumimoji="0" lang="en-US" altLang="zh-CN" b="0" i="0" u="none" strike="noStrike" kern="0" cap="none" spc="0" normalizeH="0" baseline="-25000" noProof="0" dirty="0" smtClean="0">
                <a:ln>
                  <a:noFill/>
                </a:ln>
                <a:solidFill>
                  <a:srgbClr val="FF0000"/>
                </a:solidFill>
                <a:effectLst/>
                <a:uLnTx/>
                <a:uFillTx/>
              </a:rPr>
              <a:t>1</a:t>
            </a:r>
            <a:r>
              <a:rPr kumimoji="0" lang="en-US" altLang="zh-CN" b="0" i="0" u="none" strike="noStrike" kern="0" cap="none" spc="0" normalizeH="0" baseline="0" noProof="0" dirty="0" smtClean="0">
                <a:ln>
                  <a:noFill/>
                </a:ln>
                <a:solidFill>
                  <a:srgbClr val="FF0000"/>
                </a:solidFill>
                <a:effectLst/>
                <a:uLnTx/>
                <a:uFillTx/>
              </a:rPr>
              <a:t>[n(n</a:t>
            </a:r>
            <a:r>
              <a:rPr kumimoji="0" lang="en-US" altLang="zh-CN" b="0" i="0" u="none" strike="noStrike" kern="0" cap="none" spc="0" normalizeH="0" baseline="0" noProof="0" dirty="0">
                <a:ln>
                  <a:noFill/>
                </a:ln>
                <a:solidFill>
                  <a:srgbClr val="FF0000"/>
                </a:solidFill>
                <a:effectLst/>
                <a:uLnTx/>
                <a:uFillTx/>
              </a:rPr>
              <a:t>−1</a:t>
            </a:r>
            <a:r>
              <a:rPr kumimoji="0" lang="en-US" altLang="zh-CN" b="0" i="0" u="none" strike="noStrike" kern="0" cap="none" spc="0" normalizeH="0" baseline="0" noProof="0" dirty="0" smtClean="0">
                <a:ln>
                  <a:noFill/>
                </a:ln>
                <a:solidFill>
                  <a:srgbClr val="FF0000"/>
                </a:solidFill>
                <a:effectLst/>
                <a:uLnTx/>
                <a:uFillTx/>
              </a:rPr>
              <a:t>)]∕</a:t>
            </a:r>
            <a:r>
              <a:rPr kumimoji="0" lang="en-US" altLang="zh-CN" b="0" i="0" u="none" strike="noStrike" kern="0" cap="none" spc="0" normalizeH="0" baseline="0" noProof="0" dirty="0">
                <a:ln>
                  <a:noFill/>
                </a:ln>
                <a:solidFill>
                  <a:srgbClr val="FF0000"/>
                </a:solidFill>
                <a:effectLst/>
                <a:uLnTx/>
                <a:uFillTx/>
              </a:rPr>
              <a:t>2</a:t>
            </a:r>
            <a:r>
              <a:rPr kumimoji="0" lang="zh-CN" altLang="en-US" b="0" i="0" u="none" strike="noStrike" kern="0" cap="none" spc="0" normalizeH="0" baseline="0" noProof="0" dirty="0">
                <a:ln>
                  <a:noFill/>
                </a:ln>
                <a:solidFill>
                  <a:sysClr val="windowText" lastClr="000000"/>
                </a:solidFill>
                <a:effectLst/>
                <a:uLnTx/>
                <a:uFillTx/>
              </a:rPr>
              <a:t>。</a:t>
            </a:r>
            <a:r>
              <a:rPr kumimoji="0" lang="en-US" altLang="zh-CN" b="0" i="0" u="none" strike="noStrike" kern="0" cap="none" spc="0" normalizeH="0" baseline="0" noProof="0" dirty="0">
                <a:ln>
                  <a:noFill/>
                </a:ln>
                <a:solidFill>
                  <a:sysClr val="windowText" lastClr="000000"/>
                </a:solidFill>
                <a:effectLst/>
                <a:uLnTx/>
                <a:uFillTx/>
              </a:rPr>
              <a:t>T(n)</a:t>
            </a:r>
            <a:r>
              <a:rPr kumimoji="0" lang="zh-CN" altLang="en-US" b="0" i="0" u="none" strike="noStrike" kern="0" cap="none" spc="0" normalizeH="0" baseline="0" noProof="0" dirty="0">
                <a:ln>
                  <a:noFill/>
                </a:ln>
                <a:solidFill>
                  <a:sysClr val="windowText" lastClr="000000"/>
                </a:solidFill>
                <a:effectLst/>
                <a:uLnTx/>
                <a:uFillTx/>
              </a:rPr>
              <a:t>是一个平方函数。</a:t>
            </a:r>
          </a:p>
          <a:p>
            <a:pPr marL="0" marR="0" lvl="0" indent="0" defTabSz="914400" eaLnBrk="1" fontAlgn="auto" latinLnBrk="0" hangingPunct="1">
              <a:lnSpc>
                <a:spcPct val="100000"/>
              </a:lnSpc>
              <a:spcBef>
                <a:spcPts val="10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 T(n</a:t>
            </a:r>
            <a:r>
              <a:rPr kumimoji="0" lang="en-US" altLang="zh-CN" b="0" i="0" u="none" strike="noStrike" kern="0" cap="none" spc="0" normalizeH="0" baseline="0" noProof="0" dirty="0">
                <a:ln>
                  <a:noFill/>
                </a:ln>
                <a:solidFill>
                  <a:sysClr val="windowText" lastClr="000000"/>
                </a:solidFill>
                <a:effectLst/>
                <a:uLnTx/>
                <a:uFillTx/>
              </a:rPr>
              <a:t>)= </a:t>
            </a:r>
            <a:r>
              <a:rPr kumimoji="0" lang="en-US" altLang="zh-CN" b="0" i="1" u="none" strike="noStrike" kern="0" cap="none" spc="0" normalizeH="0" baseline="0" noProof="0" dirty="0">
                <a:ln>
                  <a:noFill/>
                </a:ln>
                <a:solidFill>
                  <a:srgbClr val="FF0000"/>
                </a:solidFill>
                <a:effectLst/>
                <a:uLnTx/>
                <a:uFillTx/>
              </a:rPr>
              <a:t>O</a:t>
            </a:r>
            <a:r>
              <a:rPr kumimoji="0" lang="en-US" altLang="zh-CN" b="0" i="0" u="none" strike="noStrike" kern="0" cap="none" spc="0" normalizeH="0" baseline="0" noProof="0" dirty="0">
                <a:ln>
                  <a:noFill/>
                </a:ln>
                <a:solidFill>
                  <a:srgbClr val="FF0000"/>
                </a:solidFill>
                <a:effectLst/>
                <a:uLnTx/>
                <a:uFillTx/>
              </a:rPr>
              <a:t>(n</a:t>
            </a:r>
            <a:r>
              <a:rPr kumimoji="0" lang="en-US" altLang="zh-CN" b="0" i="0" u="none" strike="noStrike" kern="0" cap="none" spc="0" normalizeH="0" baseline="30000" noProof="0" dirty="0">
                <a:ln>
                  <a:noFill/>
                </a:ln>
                <a:solidFill>
                  <a:srgbClr val="FF0000"/>
                </a:solidFill>
                <a:effectLst/>
                <a:uLnTx/>
                <a:uFillTx/>
              </a:rPr>
              <a:t>2</a:t>
            </a:r>
            <a:r>
              <a:rPr kumimoji="0" lang="en-US" altLang="zh-CN" b="0" i="0" u="none" strike="noStrike" kern="0" cap="none" spc="0" normalizeH="0" baseline="0" noProof="0" dirty="0" smtClean="0">
                <a:ln>
                  <a:noFill/>
                </a:ln>
                <a:solidFill>
                  <a:srgbClr val="FF0000"/>
                </a:solidFill>
                <a:effectLst/>
                <a:uLnTx/>
                <a:uFillTx/>
              </a:rPr>
              <a:t>)</a:t>
            </a:r>
            <a:r>
              <a:rPr kumimoji="0" lang="zh-CN" altLang="en-US" b="0" i="0" u="none" strike="noStrike" kern="0" cap="none" spc="0" normalizeH="0" baseline="0" noProof="0" dirty="0" smtClean="0">
                <a:ln>
                  <a:noFill/>
                </a:ln>
                <a:solidFill>
                  <a:sysClr val="windowText" lastClr="000000"/>
                </a:solidFill>
                <a:effectLst/>
                <a:uLnTx/>
                <a:uFillTx/>
              </a:rPr>
              <a:t> 。</a:t>
            </a:r>
            <a:endParaRPr kumimoji="0" lang="zh-CN" altLang="en-US"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25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a:t>
            </a:r>
            <a:r>
              <a:rPr kumimoji="0" lang="zh-CN" altLang="en-US" b="0" i="0" u="none" strike="noStrike" kern="0" cap="none" spc="0" normalizeH="0" baseline="0" noProof="0" dirty="0">
                <a:ln>
                  <a:noFill/>
                </a:ln>
                <a:solidFill>
                  <a:sysClr val="windowText" lastClr="000000"/>
                </a:solidFill>
                <a:effectLst/>
                <a:uLnTx/>
                <a:uFillTx/>
              </a:rPr>
              <a:t>例</a:t>
            </a:r>
            <a:r>
              <a:rPr kumimoji="0" lang="en-US" altLang="zh-CN" b="0" i="0" u="none" strike="noStrike" kern="0" cap="none" spc="0" normalizeH="0" baseline="0" noProof="0" dirty="0">
                <a:ln>
                  <a:noFill/>
                </a:ln>
                <a:solidFill>
                  <a:sysClr val="windowText" lastClr="000000"/>
                </a:solidFill>
                <a:effectLst/>
                <a:uLnTx/>
                <a:uFillTx/>
              </a:rPr>
              <a:t>1-7】</a:t>
            </a:r>
            <a:r>
              <a:rPr kumimoji="0" lang="zh-CN" altLang="en-US" b="0" i="0" u="none" strike="noStrike" kern="0" cap="none" spc="0" normalizeH="0" baseline="0" noProof="0" dirty="0">
                <a:ln>
                  <a:noFill/>
                </a:ln>
                <a:solidFill>
                  <a:sysClr val="windowText" lastClr="000000"/>
                </a:solidFill>
                <a:effectLst/>
                <a:uLnTx/>
                <a:uFillTx/>
              </a:rPr>
              <a:t>（立方函数）某一算法最差情况</a:t>
            </a:r>
            <a:r>
              <a:rPr kumimoji="0" lang="zh-CN" altLang="en-US" b="0" i="0" u="none" strike="noStrike" kern="0" cap="none" spc="0" normalizeH="0" baseline="0" noProof="0" dirty="0" smtClean="0">
                <a:ln>
                  <a:noFill/>
                </a:ln>
                <a:solidFill>
                  <a:sysClr val="windowText" lastClr="000000"/>
                </a:solidFill>
                <a:effectLst/>
                <a:uLnTx/>
                <a:uFillTx/>
              </a:rPr>
              <a:t>下，</a:t>
            </a:r>
            <a:r>
              <a:rPr kumimoji="0" lang="en-US" altLang="zh-CN" b="0" i="0" u="none" strike="noStrike" kern="0" cap="none" spc="0" normalizeH="0" baseline="0" noProof="0" dirty="0" smtClean="0">
                <a:ln>
                  <a:noFill/>
                </a:ln>
                <a:solidFill>
                  <a:sysClr val="windowText" lastClr="000000"/>
                </a:solidFill>
                <a:effectLst/>
                <a:uLnTx/>
                <a:uFillTx/>
              </a:rPr>
              <a:t>T(n)= </a:t>
            </a:r>
            <a:r>
              <a:rPr kumimoji="0" lang="en-US" altLang="zh-CN" b="0" i="0" u="none" strike="noStrike" kern="0" cap="none" spc="0" normalizeH="0" baseline="0" noProof="0" dirty="0" smtClean="0">
                <a:ln>
                  <a:noFill/>
                </a:ln>
                <a:solidFill>
                  <a:srgbClr val="FF0000"/>
                </a:solidFill>
                <a:effectLst/>
                <a:uLnTx/>
                <a:uFillTx/>
              </a:rPr>
              <a:t>c</a:t>
            </a:r>
            <a:r>
              <a:rPr kumimoji="0" lang="en-US" altLang="zh-CN" b="0" i="0" u="none" strike="noStrike" kern="0" cap="none" spc="0" normalizeH="0" baseline="-25000" noProof="0" dirty="0" smtClean="0">
                <a:ln>
                  <a:noFill/>
                </a:ln>
                <a:solidFill>
                  <a:srgbClr val="FF0000"/>
                </a:solidFill>
                <a:effectLst/>
                <a:uLnTx/>
                <a:uFillTx/>
              </a:rPr>
              <a:t>1</a:t>
            </a:r>
            <a:r>
              <a:rPr kumimoji="0" lang="en-US" altLang="zh-CN" b="0" i="0" u="none" strike="noStrike" kern="0" cap="none" spc="0" normalizeH="0" baseline="0" noProof="0" dirty="0" smtClean="0">
                <a:ln>
                  <a:noFill/>
                </a:ln>
                <a:solidFill>
                  <a:srgbClr val="FF0000"/>
                </a:solidFill>
                <a:effectLst/>
                <a:uLnTx/>
                <a:uFillTx/>
              </a:rPr>
              <a:t>n</a:t>
            </a:r>
            <a:r>
              <a:rPr kumimoji="0" lang="en-US" altLang="zh-CN" b="0" i="0" u="none" strike="noStrike" kern="0" cap="none" spc="0" normalizeH="0" baseline="30000" noProof="0" dirty="0" smtClean="0">
                <a:ln>
                  <a:noFill/>
                </a:ln>
                <a:solidFill>
                  <a:srgbClr val="FF0000"/>
                </a:solidFill>
                <a:effectLst/>
                <a:uLnTx/>
                <a:uFillTx/>
              </a:rPr>
              <a:t>3</a:t>
            </a:r>
            <a:r>
              <a:rPr kumimoji="0" lang="en-US" altLang="zh-CN" b="0" i="0" u="none" strike="noStrike" kern="0" cap="none" spc="0" normalizeH="0" baseline="0" noProof="0" dirty="0" smtClean="0">
                <a:ln>
                  <a:noFill/>
                </a:ln>
                <a:solidFill>
                  <a:srgbClr val="FF0000"/>
                </a:solidFill>
                <a:effectLst/>
                <a:uLnTx/>
                <a:uFillTx/>
              </a:rPr>
              <a:t>+c</a:t>
            </a:r>
            <a:r>
              <a:rPr kumimoji="0" lang="en-US" altLang="zh-CN" b="0" i="0" u="none" strike="noStrike" kern="0" cap="none" spc="0" normalizeH="0" baseline="-25000" noProof="0" dirty="0" smtClean="0">
                <a:ln>
                  <a:noFill/>
                </a:ln>
                <a:solidFill>
                  <a:srgbClr val="FF0000"/>
                </a:solidFill>
                <a:effectLst/>
                <a:uLnTx/>
                <a:uFillTx/>
              </a:rPr>
              <a:t>2</a:t>
            </a:r>
            <a:r>
              <a:rPr kumimoji="0" lang="en-US" altLang="zh-CN" b="0" i="0" u="none" strike="noStrike" kern="0" cap="none" spc="0" normalizeH="0" baseline="0" noProof="0" dirty="0" smtClean="0">
                <a:ln>
                  <a:noFill/>
                </a:ln>
                <a:solidFill>
                  <a:srgbClr val="FF0000"/>
                </a:solidFill>
                <a:effectLst/>
                <a:uLnTx/>
                <a:uFillTx/>
              </a:rPr>
              <a:t>n</a:t>
            </a:r>
            <a:r>
              <a:rPr kumimoji="0" lang="en-US" altLang="zh-CN" b="0" i="0" u="none" strike="noStrike" kern="0" cap="none" spc="0" normalizeH="0" baseline="30000" noProof="0" dirty="0" smtClean="0">
                <a:ln>
                  <a:noFill/>
                </a:ln>
                <a:solidFill>
                  <a:srgbClr val="FF0000"/>
                </a:solidFill>
                <a:effectLst/>
                <a:uLnTx/>
                <a:uFillTx/>
              </a:rPr>
              <a:t>2</a:t>
            </a:r>
            <a:r>
              <a:rPr kumimoji="0" lang="en-US" altLang="zh-CN" b="0" i="0" u="none" strike="noStrike" kern="0" cap="none" spc="0" normalizeH="0" baseline="0" noProof="0" dirty="0" smtClean="0">
                <a:ln>
                  <a:noFill/>
                </a:ln>
                <a:solidFill>
                  <a:srgbClr val="FF0000"/>
                </a:solidFill>
                <a:effectLst/>
                <a:uLnTx/>
                <a:uFillTx/>
              </a:rPr>
              <a:t>+c</a:t>
            </a:r>
            <a:r>
              <a:rPr kumimoji="0" lang="en-US" altLang="zh-CN" b="0" i="0" u="none" strike="noStrike" kern="0" cap="none" spc="0" normalizeH="0" baseline="-25000" noProof="0" dirty="0" smtClean="0">
                <a:ln>
                  <a:noFill/>
                </a:ln>
                <a:solidFill>
                  <a:srgbClr val="FF0000"/>
                </a:solidFill>
                <a:effectLst/>
                <a:uLnTx/>
                <a:uFillTx/>
              </a:rPr>
              <a:t>3</a:t>
            </a:r>
            <a:r>
              <a:rPr kumimoji="0" lang="en-US" altLang="zh-CN" b="0" i="0" u="none" strike="noStrike" kern="0" cap="none" spc="0" normalizeH="0" baseline="0" noProof="0" dirty="0" smtClean="0">
                <a:ln>
                  <a:noFill/>
                </a:ln>
                <a:solidFill>
                  <a:srgbClr val="FF0000"/>
                </a:solidFill>
                <a:effectLst/>
                <a:uLnTx/>
                <a:uFillTx/>
              </a:rPr>
              <a:t>n</a:t>
            </a:r>
            <a:r>
              <a:rPr kumimoji="0" lang="zh-CN" altLang="en-US" b="0" i="0" u="none" strike="noStrike" kern="0" cap="none" spc="0" normalizeH="0" baseline="0" noProof="0" dirty="0">
                <a:ln>
                  <a:noFill/>
                </a:ln>
                <a:solidFill>
                  <a:sysClr val="windowText" lastClr="000000"/>
                </a:solidFill>
                <a:effectLst/>
                <a:uLnTx/>
                <a:uFillTx/>
              </a:rPr>
              <a:t>，</a:t>
            </a:r>
            <a:r>
              <a:rPr kumimoji="0" lang="en-US" altLang="zh-CN" b="0" i="0" u="none" strike="noStrike" kern="0" cap="none" spc="0" normalizeH="0" baseline="0" noProof="0" dirty="0">
                <a:ln>
                  <a:noFill/>
                </a:ln>
                <a:solidFill>
                  <a:sysClr val="windowText" lastClr="000000"/>
                </a:solidFill>
                <a:effectLst/>
                <a:uLnTx/>
                <a:uFillTx/>
              </a:rPr>
              <a:t>c</a:t>
            </a:r>
            <a:r>
              <a:rPr kumimoji="0" lang="en-US" altLang="zh-CN" b="0" i="0" u="none" strike="noStrike" kern="0" cap="none" spc="0" normalizeH="0" baseline="-25000" noProof="0" dirty="0">
                <a:ln>
                  <a:noFill/>
                </a:ln>
                <a:solidFill>
                  <a:sysClr val="windowText" lastClr="000000"/>
                </a:solidFill>
                <a:effectLst/>
                <a:uLnTx/>
                <a:uFillTx/>
              </a:rPr>
              <a:t>1</a:t>
            </a:r>
            <a:r>
              <a:rPr kumimoji="0" lang="zh-CN" altLang="en-US" b="0" i="0" u="none" strike="noStrike" kern="0" cap="none" spc="0" normalizeH="0" baseline="0" noProof="0" dirty="0">
                <a:ln>
                  <a:noFill/>
                </a:ln>
                <a:solidFill>
                  <a:sysClr val="windowText" lastClr="000000"/>
                </a:solidFill>
                <a:effectLst/>
                <a:uLnTx/>
                <a:uFillTx/>
              </a:rPr>
              <a:t>，</a:t>
            </a:r>
            <a:r>
              <a:rPr kumimoji="0" lang="en-US" altLang="zh-CN" b="0" i="0" u="none" strike="noStrike" kern="0" cap="none" spc="0" normalizeH="0" baseline="0" noProof="0" dirty="0">
                <a:ln>
                  <a:noFill/>
                </a:ln>
                <a:solidFill>
                  <a:sysClr val="windowText" lastClr="000000"/>
                </a:solidFill>
                <a:effectLst/>
                <a:uLnTx/>
                <a:uFillTx/>
              </a:rPr>
              <a:t>c</a:t>
            </a:r>
            <a:r>
              <a:rPr kumimoji="0" lang="en-US" altLang="zh-CN" b="0" i="0" u="none" strike="noStrike" kern="0" cap="none" spc="0" normalizeH="0" baseline="-25000" noProof="0" dirty="0">
                <a:ln>
                  <a:noFill/>
                </a:ln>
                <a:solidFill>
                  <a:sysClr val="windowText" lastClr="000000"/>
                </a:solidFill>
                <a:effectLst/>
                <a:uLnTx/>
                <a:uFillTx/>
              </a:rPr>
              <a:t>2</a:t>
            </a:r>
            <a:r>
              <a:rPr kumimoji="0" lang="zh-CN" altLang="en-US" b="0" i="0" u="none" strike="noStrike" kern="0" cap="none" spc="0" normalizeH="0" baseline="0" noProof="0" dirty="0">
                <a:ln>
                  <a:noFill/>
                </a:ln>
                <a:solidFill>
                  <a:sysClr val="windowText" lastClr="000000"/>
                </a:solidFill>
                <a:effectLst/>
                <a:uLnTx/>
                <a:uFillTx/>
              </a:rPr>
              <a:t>，</a:t>
            </a:r>
            <a:r>
              <a:rPr kumimoji="0" lang="en-US" altLang="zh-CN" b="0" i="0" u="none" strike="noStrike" kern="0" cap="none" spc="0" normalizeH="0" baseline="0" noProof="0" dirty="0">
                <a:ln>
                  <a:noFill/>
                </a:ln>
                <a:solidFill>
                  <a:sysClr val="windowText" lastClr="000000"/>
                </a:solidFill>
                <a:effectLst/>
                <a:uLnTx/>
                <a:uFillTx/>
              </a:rPr>
              <a:t>c</a:t>
            </a:r>
            <a:r>
              <a:rPr kumimoji="0" lang="en-US" altLang="zh-CN" b="0" i="0" u="none" strike="noStrike" kern="0" cap="none" spc="0" normalizeH="0" baseline="-25000" noProof="0" dirty="0">
                <a:ln>
                  <a:noFill/>
                </a:ln>
                <a:solidFill>
                  <a:sysClr val="windowText" lastClr="000000"/>
                </a:solidFill>
                <a:effectLst/>
                <a:uLnTx/>
                <a:uFillTx/>
              </a:rPr>
              <a:t>3</a:t>
            </a:r>
            <a:r>
              <a:rPr kumimoji="0" lang="zh-CN" altLang="en-US" b="0" i="0" u="none" strike="noStrike" kern="0" cap="none" spc="0" normalizeH="0" baseline="0" noProof="0" dirty="0">
                <a:ln>
                  <a:noFill/>
                </a:ln>
                <a:solidFill>
                  <a:sysClr val="windowText" lastClr="000000"/>
                </a:solidFill>
                <a:effectLst/>
                <a:uLnTx/>
                <a:uFillTx/>
              </a:rPr>
              <a:t>为正数</a:t>
            </a:r>
            <a:r>
              <a:rPr kumimoji="0" lang="zh-CN" altLang="en-US" b="0" i="0" u="none" strike="noStrike" kern="0" cap="none" spc="0" normalizeH="0" baseline="0" noProof="0" dirty="0" smtClean="0">
                <a:ln>
                  <a:noFill/>
                </a:ln>
                <a:solidFill>
                  <a:sysClr val="windowText" lastClr="000000"/>
                </a:solidFill>
                <a:effectLst/>
                <a:uLnTx/>
                <a:uFillTx/>
              </a:rPr>
              <a:t>。</a:t>
            </a:r>
            <a:endParaRPr kumimoji="0" lang="en-US" altLang="zh-CN" b="0" i="0" u="none" strike="noStrike" kern="0" cap="none" spc="0" normalizeH="0" baseline="0" noProof="0" dirty="0" smtClean="0">
              <a:ln>
                <a:noFill/>
              </a:ln>
              <a:solidFill>
                <a:sysClr val="windowText" lastClr="000000"/>
              </a:solidFill>
              <a:effectLst/>
              <a:uLnTx/>
              <a:uFillTx/>
            </a:endParaRPr>
          </a:p>
          <a:p>
            <a:pPr marL="0" marR="0" lvl="0" indent="0" defTabSz="914400" eaLnBrk="1" fontAlgn="auto" latinLnBrk="0" hangingPunct="1">
              <a:lnSpc>
                <a:spcPct val="100000"/>
              </a:lnSpc>
              <a:spcBef>
                <a:spcPts val="15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 T(n</a:t>
            </a:r>
            <a:r>
              <a:rPr kumimoji="0" lang="en-US" altLang="zh-CN" b="0" i="0" u="none" strike="noStrike" kern="0" cap="none" spc="0" normalizeH="0" baseline="0" noProof="0" dirty="0">
                <a:ln>
                  <a:noFill/>
                </a:ln>
                <a:solidFill>
                  <a:sysClr val="windowText" lastClr="000000"/>
                </a:solidFill>
                <a:effectLst/>
                <a:uLnTx/>
                <a:uFillTx/>
              </a:rPr>
              <a:t>)= </a:t>
            </a:r>
            <a:r>
              <a:rPr kumimoji="0" lang="en-US" altLang="zh-CN" b="0" i="1" u="none" strike="noStrike" kern="0" cap="none" spc="0" normalizeH="0" baseline="0" noProof="0" dirty="0">
                <a:ln>
                  <a:noFill/>
                </a:ln>
                <a:solidFill>
                  <a:srgbClr val="FF0000"/>
                </a:solidFill>
                <a:effectLst/>
                <a:uLnTx/>
                <a:uFillTx/>
              </a:rPr>
              <a:t>O</a:t>
            </a:r>
            <a:r>
              <a:rPr kumimoji="0" lang="en-US" altLang="zh-CN" b="0" i="0" u="none" strike="noStrike" kern="0" cap="none" spc="0" normalizeH="0" baseline="0" noProof="0" dirty="0">
                <a:ln>
                  <a:noFill/>
                </a:ln>
                <a:solidFill>
                  <a:srgbClr val="FF0000"/>
                </a:solidFill>
                <a:effectLst/>
                <a:uLnTx/>
                <a:uFillTx/>
              </a:rPr>
              <a:t>(n</a:t>
            </a:r>
            <a:r>
              <a:rPr kumimoji="0" lang="en-US" altLang="zh-CN" b="0" i="0" u="none" strike="noStrike" kern="0" cap="none" spc="0" normalizeH="0" baseline="30000" noProof="0" dirty="0">
                <a:ln>
                  <a:noFill/>
                </a:ln>
                <a:solidFill>
                  <a:srgbClr val="FF0000"/>
                </a:solidFill>
                <a:effectLst/>
                <a:uLnTx/>
                <a:uFillTx/>
              </a:rPr>
              <a:t>3</a:t>
            </a:r>
            <a:r>
              <a:rPr kumimoji="0" lang="en-US" altLang="zh-CN" b="0" i="0" u="none" strike="noStrike" kern="0" cap="none" spc="0" normalizeH="0" baseline="0" noProof="0" dirty="0">
                <a:ln>
                  <a:noFill/>
                </a:ln>
                <a:solidFill>
                  <a:srgbClr val="FF0000"/>
                </a:solidFill>
                <a:effectLst/>
                <a:uLnTx/>
                <a:uFillTx/>
              </a:rPr>
              <a:t>)</a:t>
            </a:r>
            <a:r>
              <a:rPr kumimoji="0" lang="zh-CN" altLang="en-US" b="0" i="0" u="none" strike="noStrike" kern="0" cap="none" spc="0" normalizeH="0" baseline="0" noProof="0" dirty="0">
                <a:ln>
                  <a:noFill/>
                </a:ln>
                <a:solidFill>
                  <a:sysClr val="windowText" lastClr="000000"/>
                </a:solidFill>
                <a:effectLst/>
                <a:uLnTx/>
                <a:uFillTx/>
              </a:rPr>
              <a:t>。</a:t>
            </a:r>
          </a:p>
          <a:p>
            <a:pPr marL="0" marR="0" lvl="0" indent="0" defTabSz="914400" eaLnBrk="1" fontAlgn="auto" latinLnBrk="0" hangingPunct="1">
              <a:lnSpc>
                <a:spcPct val="100000"/>
              </a:lnSpc>
              <a:spcBef>
                <a:spcPts val="25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a:t>
            </a:r>
            <a:r>
              <a:rPr kumimoji="0" lang="zh-CN" altLang="en-US" b="0" i="0" u="none" strike="noStrike" kern="0" cap="none" spc="0" normalizeH="0" baseline="0" noProof="0" dirty="0">
                <a:ln>
                  <a:noFill/>
                </a:ln>
                <a:solidFill>
                  <a:sysClr val="windowText" lastClr="000000"/>
                </a:solidFill>
                <a:effectLst/>
                <a:uLnTx/>
                <a:uFillTx/>
              </a:rPr>
              <a:t>例</a:t>
            </a:r>
            <a:r>
              <a:rPr kumimoji="0" lang="en-US" altLang="zh-CN" b="0" i="0" u="none" strike="noStrike" kern="0" cap="none" spc="0" normalizeH="0" baseline="0" noProof="0" dirty="0">
                <a:ln>
                  <a:noFill/>
                </a:ln>
                <a:solidFill>
                  <a:sysClr val="windowText" lastClr="000000"/>
                </a:solidFill>
                <a:effectLst/>
                <a:uLnTx/>
                <a:uFillTx/>
              </a:rPr>
              <a:t>1-8】</a:t>
            </a:r>
            <a:r>
              <a:rPr kumimoji="0" lang="zh-CN" altLang="en-US" b="0" i="0" u="none" strike="noStrike" kern="0" cap="none" spc="0" normalizeH="0" baseline="0" noProof="0" dirty="0">
                <a:ln>
                  <a:noFill/>
                </a:ln>
                <a:solidFill>
                  <a:sysClr val="windowText" lastClr="000000"/>
                </a:solidFill>
                <a:effectLst/>
                <a:uLnTx/>
                <a:uFillTx/>
              </a:rPr>
              <a:t>（常数函数）当</a:t>
            </a:r>
            <a:r>
              <a:rPr kumimoji="0" lang="en-US" altLang="zh-CN" b="0" i="0" u="none" strike="noStrike" kern="0" cap="none" spc="0" normalizeH="0" baseline="0" noProof="0" dirty="0">
                <a:ln>
                  <a:noFill/>
                </a:ln>
                <a:solidFill>
                  <a:sysClr val="windowText" lastClr="000000"/>
                </a:solidFill>
                <a:effectLst/>
                <a:uLnTx/>
                <a:uFillTx/>
              </a:rPr>
              <a:t>T (n)</a:t>
            </a:r>
            <a:r>
              <a:rPr kumimoji="0" lang="zh-CN" altLang="en-US" b="0" i="0" u="none" strike="noStrike" kern="0" cap="none" spc="0" normalizeH="0" baseline="0" noProof="0" dirty="0">
                <a:ln>
                  <a:noFill/>
                </a:ln>
                <a:solidFill>
                  <a:sysClr val="windowText" lastClr="000000"/>
                </a:solidFill>
                <a:effectLst/>
                <a:uLnTx/>
                <a:uFillTx/>
              </a:rPr>
              <a:t>是一个常数时，如</a:t>
            </a:r>
            <a:r>
              <a:rPr kumimoji="0" lang="en-US" altLang="zh-CN" b="0" i="0" u="none" strike="noStrike" kern="0" cap="none" spc="0" normalizeH="0" baseline="0" noProof="0" dirty="0" smtClean="0">
                <a:ln>
                  <a:noFill/>
                </a:ln>
                <a:solidFill>
                  <a:sysClr val="windowText" lastClr="000000"/>
                </a:solidFill>
                <a:effectLst/>
                <a:uLnTx/>
                <a:uFillTx/>
              </a:rPr>
              <a:t>T(n</a:t>
            </a:r>
            <a:r>
              <a:rPr kumimoji="0" lang="en-US" altLang="zh-CN" b="0" i="0" u="none" strike="noStrike" kern="0" cap="none" spc="0" normalizeH="0" baseline="0" noProof="0" dirty="0">
                <a:ln>
                  <a:noFill/>
                </a:ln>
                <a:solidFill>
                  <a:sysClr val="windowText" lastClr="000000"/>
                </a:solidFill>
                <a:effectLst/>
                <a:uLnTx/>
                <a:uFillTx/>
              </a:rPr>
              <a:t>) = </a:t>
            </a:r>
            <a:r>
              <a:rPr kumimoji="0" lang="en-US" altLang="zh-CN" b="0" i="0" u="none" strike="noStrike" kern="0" cap="none" spc="0" normalizeH="0" baseline="0" noProof="0" dirty="0" smtClean="0">
                <a:ln>
                  <a:noFill/>
                </a:ln>
                <a:solidFill>
                  <a:srgbClr val="FF0000"/>
                </a:solidFill>
                <a:effectLst/>
                <a:uLnTx/>
                <a:uFillTx/>
              </a:rPr>
              <a:t>10</a:t>
            </a:r>
          </a:p>
          <a:p>
            <a:pPr marL="0" marR="0" lvl="0" indent="0" defTabSz="914400" eaLnBrk="1" fontAlgn="auto" latinLnBrk="0" hangingPunct="1">
              <a:lnSpc>
                <a:spcPct val="100000"/>
              </a:lnSpc>
              <a:spcBef>
                <a:spcPts val="1500"/>
              </a:spcBef>
              <a:spcAft>
                <a:spcPts val="0"/>
              </a:spcAft>
              <a:buClrTx/>
              <a:buSzTx/>
              <a:buFontTx/>
              <a:buNone/>
              <a:tabLst/>
              <a:defRPr/>
            </a:pPr>
            <a:r>
              <a:rPr kumimoji="0" lang="en-US" altLang="zh-CN" b="0" i="0" u="none" strike="noStrike" kern="0" cap="none" spc="0" normalizeH="0" baseline="0" noProof="0" dirty="0" smtClean="0">
                <a:ln>
                  <a:noFill/>
                </a:ln>
                <a:solidFill>
                  <a:sysClr val="windowText" lastClr="000000"/>
                </a:solidFill>
                <a:effectLst/>
                <a:uLnTx/>
                <a:uFillTx/>
              </a:rPr>
              <a:t> T(n</a:t>
            </a:r>
            <a:r>
              <a:rPr kumimoji="0" lang="en-US" altLang="zh-CN" b="0" i="0" u="none" strike="noStrike" kern="0" cap="none" spc="0" normalizeH="0" baseline="0" noProof="0" dirty="0">
                <a:ln>
                  <a:noFill/>
                </a:ln>
                <a:solidFill>
                  <a:sysClr val="windowText" lastClr="000000"/>
                </a:solidFill>
                <a:effectLst/>
                <a:uLnTx/>
                <a:uFillTx/>
              </a:rPr>
              <a:t>)= </a:t>
            </a:r>
            <a:r>
              <a:rPr kumimoji="0" lang="en-US" altLang="zh-CN" b="0" i="1" u="none" strike="noStrike" kern="0" cap="none" spc="0" normalizeH="0" baseline="0" noProof="0" dirty="0">
                <a:ln>
                  <a:noFill/>
                </a:ln>
                <a:solidFill>
                  <a:srgbClr val="FF0000"/>
                </a:solidFill>
                <a:effectLst/>
                <a:uLnTx/>
                <a:uFillTx/>
              </a:rPr>
              <a:t>O</a:t>
            </a:r>
            <a:r>
              <a:rPr kumimoji="0" lang="en-US" altLang="zh-CN" b="0" i="0" u="none" strike="noStrike" kern="0" cap="none" spc="0" normalizeH="0" baseline="0" noProof="0" dirty="0">
                <a:ln>
                  <a:noFill/>
                </a:ln>
                <a:solidFill>
                  <a:srgbClr val="FF0000"/>
                </a:solidFill>
                <a:effectLst/>
                <a:uLnTx/>
                <a:uFillTx/>
              </a:rPr>
              <a:t>(1</a:t>
            </a:r>
            <a:r>
              <a:rPr kumimoji="0" lang="en-US" altLang="zh-CN" b="0" i="0" u="none" strike="noStrike" kern="0" cap="none" spc="0" normalizeH="0" baseline="0" noProof="0" dirty="0" smtClean="0">
                <a:ln>
                  <a:noFill/>
                </a:ln>
                <a:solidFill>
                  <a:srgbClr val="FF0000"/>
                </a:solidFill>
                <a:effectLst/>
                <a:uLnTx/>
                <a:uFillTx/>
              </a:rPr>
              <a:t>)</a:t>
            </a:r>
            <a:r>
              <a:rPr kumimoji="0" lang="zh-CN" altLang="en-US" b="0" i="0" u="none" strike="noStrike" kern="0" cap="none" spc="0" normalizeH="0" baseline="0" noProof="0" dirty="0" smtClean="0">
                <a:ln>
                  <a:noFill/>
                </a:ln>
                <a:solidFill>
                  <a:sysClr val="windowText" lastClr="000000"/>
                </a:solidFill>
                <a:effectLst/>
                <a:uLnTx/>
                <a:uFillTx/>
              </a:rPr>
              <a:t> 。 </a:t>
            </a:r>
            <a:endParaRPr kumimoji="0" lang="zh-CN" altLang="en-US"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1158137116"/>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764134"/>
            <a:ext cx="7634176" cy="5665262"/>
          </a:xfrm>
        </p:spPr>
        <p:txBody>
          <a:bodyPr>
            <a:normAutofit/>
          </a:bodyPr>
          <a:lstStyle/>
          <a:p>
            <a:r>
              <a:rPr lang="zh-CN" altLang="zh-CN" sz="2600" dirty="0" smtClean="0"/>
              <a:t>【定理</a:t>
            </a:r>
            <a:r>
              <a:rPr lang="en-US" altLang="zh-CN" sz="2600" dirty="0" smtClean="0"/>
              <a:t>1-1</a:t>
            </a:r>
            <a:r>
              <a:rPr lang="zh-CN" altLang="zh-CN" sz="2600" dirty="0" smtClean="0"/>
              <a:t>】 </a:t>
            </a:r>
            <a:r>
              <a:rPr lang="zh-CN" altLang="zh-CN" sz="2600" b="1" dirty="0" smtClean="0"/>
              <a:t>如果</a:t>
            </a:r>
            <a:r>
              <a:rPr lang="en-US" altLang="zh-CN" sz="2600" b="1" i="1" dirty="0" smtClean="0"/>
              <a:t>f </a:t>
            </a:r>
            <a:r>
              <a:rPr lang="en-US" altLang="zh-CN" sz="2600" b="1" dirty="0" smtClean="0"/>
              <a:t>(</a:t>
            </a:r>
            <a:r>
              <a:rPr lang="en-US" altLang="zh-CN" sz="2600" b="1" i="1" dirty="0" smtClean="0"/>
              <a:t>n</a:t>
            </a:r>
            <a:r>
              <a:rPr lang="en-US" altLang="zh-CN" sz="2600" b="1" dirty="0" smtClean="0"/>
              <a:t>) =</a:t>
            </a:r>
            <a:r>
              <a:rPr lang="en-US" altLang="zh-CN" sz="2600" b="1" i="1" dirty="0" smtClean="0"/>
              <a:t>a</a:t>
            </a:r>
            <a:r>
              <a:rPr lang="en-US" altLang="zh-CN" sz="2600" b="1" i="1" baseline="-25000" dirty="0" smtClean="0"/>
              <a:t>m</a:t>
            </a:r>
            <a:r>
              <a:rPr lang="en-US" altLang="zh-CN" sz="2600" b="1" i="1" dirty="0" smtClean="0"/>
              <a:t> n</a:t>
            </a:r>
            <a:r>
              <a:rPr lang="en-US" altLang="zh-CN" sz="2600" b="1" i="1" baseline="30000" dirty="0" smtClean="0"/>
              <a:t>m</a:t>
            </a:r>
            <a:r>
              <a:rPr lang="en-US" altLang="zh-CN" sz="2600" b="1" i="1" dirty="0" smtClean="0"/>
              <a:t> </a:t>
            </a:r>
            <a:r>
              <a:rPr lang="en-US" altLang="zh-CN" sz="2600" b="1" dirty="0" smtClean="0"/>
              <a:t>+ </a:t>
            </a:r>
            <a:r>
              <a:rPr lang="en-US" altLang="zh-CN" sz="2600" b="1" i="1" dirty="0" smtClean="0"/>
              <a:t>a</a:t>
            </a:r>
            <a:r>
              <a:rPr lang="en-US" altLang="zh-CN" sz="2600" b="1" i="1" baseline="-25000" dirty="0" smtClean="0"/>
              <a:t>m-1</a:t>
            </a:r>
            <a:r>
              <a:rPr lang="en-US" altLang="zh-CN" sz="2600" b="1" i="1" dirty="0" smtClean="0"/>
              <a:t> n</a:t>
            </a:r>
            <a:r>
              <a:rPr lang="en-US" altLang="zh-CN" sz="2600" b="1" i="1" baseline="30000" dirty="0" smtClean="0"/>
              <a:t>m-1</a:t>
            </a:r>
            <a:r>
              <a:rPr lang="en-US" altLang="zh-CN" sz="2600" b="1" dirty="0" smtClean="0"/>
              <a:t>…+ </a:t>
            </a:r>
            <a:r>
              <a:rPr lang="en-US" altLang="zh-CN" sz="2600" b="1" i="1" dirty="0" smtClean="0"/>
              <a:t>a</a:t>
            </a:r>
            <a:r>
              <a:rPr lang="en-US" altLang="zh-CN" sz="2600" b="1" baseline="-25000" dirty="0" smtClean="0"/>
              <a:t>1</a:t>
            </a:r>
            <a:r>
              <a:rPr lang="en-US" altLang="zh-CN" sz="2600" b="1" dirty="0" smtClean="0"/>
              <a:t> </a:t>
            </a:r>
            <a:r>
              <a:rPr lang="en-US" altLang="zh-CN" sz="2600" b="1" i="1" dirty="0" smtClean="0"/>
              <a:t>n</a:t>
            </a:r>
            <a:r>
              <a:rPr lang="en-US" altLang="zh-CN" sz="2600" b="1" dirty="0" smtClean="0"/>
              <a:t>+</a:t>
            </a:r>
            <a:r>
              <a:rPr lang="en-US" altLang="zh-CN" sz="2600" b="1" i="1" dirty="0" smtClean="0"/>
              <a:t>a</a:t>
            </a:r>
            <a:r>
              <a:rPr lang="en-US" altLang="zh-CN" sz="2600" b="1" baseline="-25000" dirty="0" smtClean="0"/>
              <a:t>0 </a:t>
            </a:r>
            <a:r>
              <a:rPr lang="zh-CN" altLang="zh-CN" sz="2600" b="1" dirty="0" smtClean="0"/>
              <a:t>且</a:t>
            </a:r>
            <a:r>
              <a:rPr lang="en-US" altLang="zh-CN" sz="2600" b="1" i="1" dirty="0" smtClean="0"/>
              <a:t>a</a:t>
            </a:r>
            <a:r>
              <a:rPr lang="en-US" altLang="zh-CN" sz="2600" b="1" i="1" baseline="-25000" dirty="0" smtClean="0"/>
              <a:t>m </a:t>
            </a:r>
            <a:r>
              <a:rPr lang="en-US" altLang="zh-CN" sz="2600" b="1" dirty="0" smtClean="0"/>
              <a:t>&gt; 0</a:t>
            </a:r>
            <a:r>
              <a:rPr lang="zh-CN" altLang="zh-CN" sz="2600" b="1" dirty="0" smtClean="0"/>
              <a:t>，则</a:t>
            </a:r>
            <a:r>
              <a:rPr lang="en-US" altLang="zh-CN" sz="2600" b="1" i="1" dirty="0" smtClean="0"/>
              <a:t>f </a:t>
            </a:r>
            <a:r>
              <a:rPr lang="en-US" altLang="zh-CN" sz="2600" b="1" dirty="0" smtClean="0"/>
              <a:t>(</a:t>
            </a:r>
            <a:r>
              <a:rPr lang="en-US" altLang="zh-CN" sz="2600" b="1" i="1" dirty="0" smtClean="0"/>
              <a:t>n</a:t>
            </a:r>
            <a:r>
              <a:rPr lang="en-US" altLang="zh-CN" sz="2600" b="1" dirty="0" smtClean="0"/>
              <a:t>)=</a:t>
            </a:r>
            <a:r>
              <a:rPr lang="en-US" altLang="zh-CN" sz="2600" b="1" i="1" dirty="0" smtClean="0"/>
              <a:t> O</a:t>
            </a:r>
            <a:r>
              <a:rPr lang="en-US" altLang="zh-CN" sz="2600" b="1" dirty="0" smtClean="0"/>
              <a:t>(</a:t>
            </a:r>
            <a:r>
              <a:rPr lang="en-US" altLang="zh-CN" sz="2600" b="1" i="1" dirty="0" smtClean="0"/>
              <a:t>n</a:t>
            </a:r>
            <a:r>
              <a:rPr lang="en-US" altLang="zh-CN" sz="2600" b="1" i="1" baseline="30000" dirty="0" smtClean="0"/>
              <a:t>m</a:t>
            </a:r>
            <a:r>
              <a:rPr lang="en-US" altLang="zh-CN" sz="2600" b="1" dirty="0" smtClean="0"/>
              <a:t>)</a:t>
            </a:r>
            <a:r>
              <a:rPr lang="zh-CN" altLang="zh-CN" sz="2600" b="1" dirty="0" smtClean="0"/>
              <a:t>。</a:t>
            </a:r>
          </a:p>
          <a:p>
            <a:pPr>
              <a:spcBef>
                <a:spcPts val="1200"/>
              </a:spcBef>
            </a:pPr>
            <a:r>
              <a:rPr lang="en-US" altLang="zh-CN" sz="2600" dirty="0" smtClean="0"/>
              <a:t>	</a:t>
            </a:r>
            <a:r>
              <a:rPr lang="zh-CN" altLang="zh-CN" sz="2600" b="0" dirty="0" smtClean="0"/>
              <a:t>证明对于所有的</a:t>
            </a:r>
            <a:r>
              <a:rPr lang="en-US" altLang="zh-CN" sz="2600" b="0" dirty="0" smtClean="0"/>
              <a:t>n≥1</a:t>
            </a:r>
            <a:r>
              <a:rPr lang="zh-CN" altLang="zh-CN" sz="2600" b="0" dirty="0" smtClean="0"/>
              <a:t>有：</a:t>
            </a:r>
            <a:endParaRPr lang="en-US" altLang="zh-CN" sz="2600" b="0" dirty="0" smtClean="0"/>
          </a:p>
          <a:p>
            <a:endParaRPr lang="en-US" altLang="zh-CN" sz="2600" dirty="0" smtClean="0"/>
          </a:p>
          <a:p>
            <a:endParaRPr lang="en-US" altLang="zh-CN" sz="2600" dirty="0" smtClean="0"/>
          </a:p>
          <a:p>
            <a:endParaRPr lang="zh-CN" altLang="zh-CN" sz="2600" dirty="0" smtClean="0"/>
          </a:p>
          <a:p>
            <a:r>
              <a:rPr lang="en-US" altLang="zh-CN" sz="2600" dirty="0" smtClean="0"/>
              <a:t>	</a:t>
            </a:r>
          </a:p>
          <a:p>
            <a:endParaRPr lang="en-US" altLang="zh-CN" sz="2600" dirty="0" smtClean="0"/>
          </a:p>
          <a:p>
            <a:r>
              <a:rPr lang="en-US" altLang="zh-CN" sz="2600" dirty="0" smtClean="0"/>
              <a:t>	</a:t>
            </a:r>
          </a:p>
          <a:p>
            <a:r>
              <a:rPr lang="zh-CN" altLang="zh-CN" sz="2600" b="0" dirty="0" smtClean="0"/>
              <a:t>即，若</a:t>
            </a:r>
            <a:r>
              <a:rPr lang="en-US" altLang="zh-CN" sz="2600" b="0" i="1" dirty="0" smtClean="0"/>
              <a:t>f </a:t>
            </a:r>
            <a:r>
              <a:rPr lang="en-US" altLang="zh-CN" sz="2600" b="0" dirty="0" smtClean="0"/>
              <a:t>(</a:t>
            </a:r>
            <a:r>
              <a:rPr lang="en-US" altLang="zh-CN" sz="2600" b="0" i="1" dirty="0" smtClean="0"/>
              <a:t>n</a:t>
            </a:r>
            <a:r>
              <a:rPr lang="en-US" altLang="zh-CN" sz="2600" b="0" dirty="0" smtClean="0"/>
              <a:t>)</a:t>
            </a:r>
            <a:r>
              <a:rPr lang="zh-CN" altLang="zh-CN" sz="2600" b="0" dirty="0" smtClean="0"/>
              <a:t>是一个关于</a:t>
            </a:r>
            <a:r>
              <a:rPr lang="en-US" altLang="zh-CN" sz="2600" b="0" dirty="0" smtClean="0"/>
              <a:t>n</a:t>
            </a:r>
            <a:r>
              <a:rPr lang="zh-CN" altLang="zh-CN" sz="2600" b="0" dirty="0" smtClean="0"/>
              <a:t>的多项式，则其算法复杂度取最高次幂：</a:t>
            </a:r>
            <a:r>
              <a:rPr lang="en-US" altLang="zh-CN" sz="2600" b="0" i="1" dirty="0" smtClean="0"/>
              <a:t>f </a:t>
            </a:r>
            <a:r>
              <a:rPr lang="en-US" altLang="zh-CN" sz="2600" b="0" dirty="0" smtClean="0"/>
              <a:t>(</a:t>
            </a:r>
            <a:r>
              <a:rPr lang="en-US" altLang="zh-CN" sz="2600" b="0" i="1" dirty="0" smtClean="0"/>
              <a:t>n</a:t>
            </a:r>
            <a:r>
              <a:rPr lang="en-US" altLang="zh-CN" sz="2600" b="0" dirty="0" smtClean="0"/>
              <a:t>)= (</a:t>
            </a:r>
            <a:r>
              <a:rPr lang="en-US" altLang="zh-CN" sz="2600" b="0" i="1" dirty="0" smtClean="0"/>
              <a:t>n</a:t>
            </a:r>
            <a:r>
              <a:rPr lang="en-US" altLang="zh-CN" sz="2600" b="0" i="1" baseline="30000" dirty="0" smtClean="0"/>
              <a:t>m</a:t>
            </a:r>
            <a:r>
              <a:rPr lang="en-US" altLang="zh-CN" sz="2600" b="0" dirty="0" smtClean="0"/>
              <a:t>)</a:t>
            </a:r>
            <a:r>
              <a:rPr lang="zh-CN" altLang="zh-CN" sz="2600" b="0" dirty="0" smtClean="0"/>
              <a:t>。</a:t>
            </a:r>
          </a:p>
          <a:p>
            <a:endParaRPr lang="zh-CN" altLang="en-US" sz="2600" dirty="0"/>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6116" y="2191073"/>
            <a:ext cx="2283892" cy="25340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75966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48" y="1220723"/>
            <a:ext cx="7818092" cy="4565731"/>
          </a:xfrm>
        </p:spPr>
        <p:txBody>
          <a:bodyPr/>
          <a:lstStyle/>
          <a:p>
            <a:r>
              <a:rPr lang="zh-CN" altLang="zh-CN" sz="2600" dirty="0"/>
              <a:t>【</a:t>
            </a:r>
            <a:r>
              <a:rPr lang="zh-CN" altLang="zh-CN" sz="2600" dirty="0" smtClean="0"/>
              <a:t>定理</a:t>
            </a:r>
            <a:r>
              <a:rPr lang="en-US" altLang="zh-CN" sz="2600" dirty="0" smtClean="0"/>
              <a:t>1-2 </a:t>
            </a:r>
            <a:r>
              <a:rPr lang="en-US" altLang="zh-CN" sz="2600" dirty="0"/>
              <a:t>[</a:t>
            </a:r>
            <a:r>
              <a:rPr lang="zh-CN" altLang="zh-CN" sz="2600" dirty="0" smtClean="0"/>
              <a:t>大</a:t>
            </a:r>
            <a:r>
              <a:rPr lang="en-US" altLang="zh-CN" sz="2600" i="1" dirty="0" smtClean="0"/>
              <a:t>O</a:t>
            </a:r>
            <a:r>
              <a:rPr lang="en-US" altLang="zh-CN" sz="2600" dirty="0" smtClean="0"/>
              <a:t> </a:t>
            </a:r>
            <a:r>
              <a:rPr lang="zh-CN" altLang="zh-CN" sz="2600" dirty="0"/>
              <a:t>比率定理</a:t>
            </a:r>
            <a:r>
              <a:rPr lang="en-US" altLang="zh-CN" sz="2600" dirty="0"/>
              <a:t>] </a:t>
            </a:r>
            <a:r>
              <a:rPr lang="zh-CN" altLang="zh-CN" sz="2600" dirty="0"/>
              <a:t>】 对于函数</a:t>
            </a:r>
            <a:r>
              <a:rPr lang="en-US" altLang="zh-CN" sz="2600" i="1" dirty="0"/>
              <a:t>f </a:t>
            </a:r>
            <a:r>
              <a:rPr lang="en-US" altLang="zh-CN" sz="2600" dirty="0"/>
              <a:t>(</a:t>
            </a:r>
            <a:r>
              <a:rPr lang="en-US" altLang="zh-CN" sz="2600" i="1" dirty="0"/>
              <a:t>n</a:t>
            </a:r>
            <a:r>
              <a:rPr lang="en-US" altLang="zh-CN" sz="2600" dirty="0"/>
              <a:t>)</a:t>
            </a:r>
            <a:r>
              <a:rPr lang="zh-CN" altLang="zh-CN" sz="2600" dirty="0"/>
              <a:t>和</a:t>
            </a:r>
            <a:r>
              <a:rPr lang="en-US" altLang="zh-CN" sz="2600" i="1" dirty="0"/>
              <a:t>g </a:t>
            </a:r>
            <a:r>
              <a:rPr lang="en-US" altLang="zh-CN" sz="2600" dirty="0"/>
              <a:t>(</a:t>
            </a:r>
            <a:r>
              <a:rPr lang="en-US" altLang="zh-CN" sz="2600" i="1" dirty="0"/>
              <a:t>n</a:t>
            </a:r>
            <a:r>
              <a:rPr lang="en-US" altLang="zh-CN" sz="2600" dirty="0"/>
              <a:t>)</a:t>
            </a:r>
            <a:r>
              <a:rPr lang="zh-CN" altLang="zh-CN" sz="2600" dirty="0"/>
              <a:t>，若</a:t>
            </a:r>
            <a:r>
              <a:rPr lang="en-US" altLang="zh-CN" sz="2600" dirty="0"/>
              <a:t> </a:t>
            </a:r>
            <a:r>
              <a:rPr lang="en-US" altLang="zh-CN" sz="2600" i="1" dirty="0"/>
              <a:t>f </a:t>
            </a:r>
            <a:r>
              <a:rPr lang="en-US" altLang="zh-CN" sz="2600" dirty="0"/>
              <a:t>(</a:t>
            </a:r>
            <a:r>
              <a:rPr lang="en-US" altLang="zh-CN" sz="2600" i="1" dirty="0"/>
              <a:t>n</a:t>
            </a:r>
            <a:r>
              <a:rPr lang="en-US" altLang="zh-CN" sz="2600" dirty="0"/>
              <a:t>) / </a:t>
            </a:r>
            <a:r>
              <a:rPr lang="en-US" altLang="zh-CN" sz="2600" i="1" dirty="0"/>
              <a:t>g </a:t>
            </a:r>
            <a:r>
              <a:rPr lang="en-US" altLang="zh-CN" sz="2600" dirty="0"/>
              <a:t>(</a:t>
            </a:r>
            <a:r>
              <a:rPr lang="en-US" altLang="zh-CN" sz="2600" i="1" dirty="0"/>
              <a:t>n</a:t>
            </a:r>
            <a:r>
              <a:rPr lang="en-US" altLang="zh-CN" sz="2600" dirty="0"/>
              <a:t>) </a:t>
            </a:r>
            <a:r>
              <a:rPr lang="zh-CN" altLang="zh-CN" sz="2600" dirty="0"/>
              <a:t>存在，则</a:t>
            </a:r>
            <a:r>
              <a:rPr lang="en-US" altLang="zh-CN" sz="2600" i="1" dirty="0"/>
              <a:t>f </a:t>
            </a:r>
            <a:r>
              <a:rPr lang="en-US" altLang="zh-CN" sz="2600" dirty="0"/>
              <a:t>(</a:t>
            </a:r>
            <a:r>
              <a:rPr lang="en-US" altLang="zh-CN" sz="2600" i="1" dirty="0"/>
              <a:t>n</a:t>
            </a:r>
            <a:r>
              <a:rPr lang="en-US" altLang="zh-CN" sz="2600" dirty="0"/>
              <a:t>)=</a:t>
            </a:r>
            <a:r>
              <a:rPr lang="en-US" altLang="zh-CN" sz="2600" i="1" dirty="0"/>
              <a:t> O</a:t>
            </a:r>
            <a:r>
              <a:rPr lang="en-US" altLang="zh-CN" sz="2600" dirty="0"/>
              <a:t>(</a:t>
            </a:r>
            <a:r>
              <a:rPr lang="en-US" altLang="zh-CN" sz="2600" i="1" dirty="0"/>
              <a:t>g </a:t>
            </a:r>
            <a:r>
              <a:rPr lang="en-US" altLang="zh-CN" sz="2600" dirty="0"/>
              <a:t>(</a:t>
            </a:r>
            <a:r>
              <a:rPr lang="en-US" altLang="zh-CN" sz="2600" i="1" dirty="0"/>
              <a:t>n</a:t>
            </a:r>
            <a:r>
              <a:rPr lang="en-US" altLang="zh-CN" sz="2600" dirty="0"/>
              <a:t>) )</a:t>
            </a:r>
            <a:r>
              <a:rPr lang="zh-CN" altLang="zh-CN" sz="2600" dirty="0"/>
              <a:t>当且仅当存在确定的常数</a:t>
            </a:r>
            <a:r>
              <a:rPr lang="en-US" altLang="zh-CN" sz="2600" i="1" dirty="0"/>
              <a:t>c</a:t>
            </a:r>
            <a:r>
              <a:rPr lang="zh-CN" altLang="zh-CN" sz="2600" dirty="0"/>
              <a:t>，有</a:t>
            </a:r>
            <a:r>
              <a:rPr lang="en-US" altLang="zh-CN" sz="2600" dirty="0"/>
              <a:t> </a:t>
            </a:r>
            <a:r>
              <a:rPr lang="en-US" altLang="zh-CN" sz="2600" i="1" dirty="0"/>
              <a:t>f </a:t>
            </a:r>
            <a:r>
              <a:rPr lang="en-US" altLang="zh-CN" sz="2600" dirty="0"/>
              <a:t>(</a:t>
            </a:r>
            <a:r>
              <a:rPr lang="en-US" altLang="zh-CN" sz="2600" i="1" dirty="0"/>
              <a:t>n</a:t>
            </a:r>
            <a:r>
              <a:rPr lang="en-US" altLang="zh-CN" sz="2600" dirty="0"/>
              <a:t>) /</a:t>
            </a:r>
            <a:r>
              <a:rPr lang="en-US" altLang="zh-CN" sz="2600" i="1" dirty="0"/>
              <a:t>g</a:t>
            </a:r>
            <a:r>
              <a:rPr lang="en-US" altLang="zh-CN" sz="2600" dirty="0"/>
              <a:t>(</a:t>
            </a:r>
            <a:r>
              <a:rPr lang="en-US" altLang="zh-CN" sz="2600" i="1" dirty="0"/>
              <a:t>n</a:t>
            </a:r>
            <a:r>
              <a:rPr lang="en-US" altLang="zh-CN" sz="2600" dirty="0"/>
              <a:t>)≤</a:t>
            </a:r>
            <a:r>
              <a:rPr lang="en-US" altLang="zh-CN" sz="2600" i="1" dirty="0"/>
              <a:t>c</a:t>
            </a:r>
            <a:r>
              <a:rPr lang="zh-CN" altLang="zh-CN" sz="2600" dirty="0" smtClean="0"/>
              <a:t>。</a:t>
            </a:r>
            <a:endParaRPr lang="en-US" altLang="zh-CN" sz="2600" dirty="0" smtClean="0"/>
          </a:p>
          <a:p>
            <a:endParaRPr lang="zh-CN" altLang="zh-CN" sz="2600" dirty="0"/>
          </a:p>
          <a:p>
            <a:r>
              <a:rPr lang="en-US" altLang="zh-CN" sz="2600" dirty="0"/>
              <a:t>	</a:t>
            </a:r>
            <a:r>
              <a:rPr lang="zh-CN" altLang="zh-CN" sz="2600" b="0" dirty="0"/>
              <a:t>证明：如果</a:t>
            </a:r>
            <a:r>
              <a:rPr lang="en-US" altLang="zh-CN" sz="2600" b="0" i="1" dirty="0"/>
              <a:t>f </a:t>
            </a:r>
            <a:r>
              <a:rPr lang="en-US" altLang="zh-CN" sz="2600" b="0" dirty="0"/>
              <a:t>(</a:t>
            </a:r>
            <a:r>
              <a:rPr lang="en-US" altLang="zh-CN" sz="2600" b="0" i="1" dirty="0"/>
              <a:t>n</a:t>
            </a:r>
            <a:r>
              <a:rPr lang="en-US" altLang="zh-CN" sz="2600" b="0" dirty="0"/>
              <a:t>)=</a:t>
            </a:r>
            <a:r>
              <a:rPr lang="en-US" altLang="zh-CN" sz="2600" b="0" i="1" dirty="0"/>
              <a:t> O</a:t>
            </a:r>
            <a:r>
              <a:rPr lang="en-US" altLang="zh-CN" sz="2600" b="0" dirty="0"/>
              <a:t>(</a:t>
            </a:r>
            <a:r>
              <a:rPr lang="en-US" altLang="zh-CN" sz="2600" b="0" i="1" dirty="0"/>
              <a:t>g </a:t>
            </a:r>
            <a:r>
              <a:rPr lang="en-US" altLang="zh-CN" sz="2600" b="0" dirty="0"/>
              <a:t>(</a:t>
            </a:r>
            <a:r>
              <a:rPr lang="en-US" altLang="zh-CN" sz="2600" b="0" i="1" dirty="0"/>
              <a:t>n</a:t>
            </a:r>
            <a:r>
              <a:rPr lang="en-US" altLang="zh-CN" sz="2600" b="0" dirty="0"/>
              <a:t>) )</a:t>
            </a:r>
            <a:r>
              <a:rPr lang="zh-CN" altLang="zh-CN" sz="2600" b="0" dirty="0"/>
              <a:t>，则存在</a:t>
            </a:r>
            <a:r>
              <a:rPr lang="en-US" altLang="zh-CN" sz="2600" b="0" i="1" dirty="0"/>
              <a:t>c</a:t>
            </a:r>
            <a:r>
              <a:rPr lang="en-US" altLang="zh-CN" sz="2600" b="0" dirty="0"/>
              <a:t>&gt; 0</a:t>
            </a:r>
            <a:r>
              <a:rPr lang="zh-CN" altLang="zh-CN" sz="2600" b="0" dirty="0"/>
              <a:t>及某个</a:t>
            </a:r>
            <a:r>
              <a:rPr lang="en-US" altLang="zh-CN" sz="2600" b="0" i="1" dirty="0"/>
              <a:t>n</a:t>
            </a:r>
            <a:r>
              <a:rPr lang="en-US" altLang="zh-CN" sz="2600" b="0" baseline="-25000" dirty="0"/>
              <a:t>0</a:t>
            </a:r>
            <a:r>
              <a:rPr lang="zh-CN" altLang="zh-CN" sz="2600" b="0" dirty="0"/>
              <a:t>，使得对于所有的</a:t>
            </a:r>
            <a:r>
              <a:rPr lang="en-US" altLang="zh-CN" sz="2600" b="0" i="1" dirty="0"/>
              <a:t>n</a:t>
            </a:r>
            <a:r>
              <a:rPr lang="en-US" altLang="zh-CN" sz="2600" b="0" dirty="0"/>
              <a:t>≥</a:t>
            </a:r>
            <a:r>
              <a:rPr lang="en-US" altLang="zh-CN" sz="2600" b="0" i="1" dirty="0"/>
              <a:t>n</a:t>
            </a:r>
            <a:r>
              <a:rPr lang="en-US" altLang="zh-CN" sz="2600" b="0" baseline="-25000" dirty="0"/>
              <a:t>0</a:t>
            </a:r>
            <a:r>
              <a:rPr lang="zh-CN" altLang="zh-CN" sz="2600" b="0" dirty="0"/>
              <a:t>，有</a:t>
            </a:r>
            <a:r>
              <a:rPr lang="en-US" altLang="zh-CN" sz="2600" b="0" i="1" dirty="0"/>
              <a:t>f </a:t>
            </a:r>
            <a:r>
              <a:rPr lang="en-US" altLang="zh-CN" sz="2600" b="0" dirty="0"/>
              <a:t>(</a:t>
            </a:r>
            <a:r>
              <a:rPr lang="en-US" altLang="zh-CN" sz="2600" b="0" i="1" dirty="0"/>
              <a:t>n</a:t>
            </a:r>
            <a:r>
              <a:rPr lang="en-US" altLang="zh-CN" sz="2600" b="0" dirty="0"/>
              <a:t>) /</a:t>
            </a:r>
            <a:r>
              <a:rPr lang="en-US" altLang="zh-CN" sz="2600" b="0" i="1" dirty="0"/>
              <a:t>g</a:t>
            </a:r>
            <a:r>
              <a:rPr lang="en-US" altLang="zh-CN" sz="2600" b="0" dirty="0"/>
              <a:t>(</a:t>
            </a:r>
            <a:r>
              <a:rPr lang="en-US" altLang="zh-CN" sz="2600" b="0" i="1" dirty="0"/>
              <a:t>n</a:t>
            </a:r>
            <a:r>
              <a:rPr lang="en-US" altLang="zh-CN" sz="2600" b="0" dirty="0"/>
              <a:t>)≤</a:t>
            </a:r>
            <a:r>
              <a:rPr lang="en-US" altLang="zh-CN" sz="2600" b="0" i="1" dirty="0"/>
              <a:t>c</a:t>
            </a:r>
            <a:r>
              <a:rPr lang="zh-CN" altLang="zh-CN" sz="2600" b="0" dirty="0"/>
              <a:t>，因此</a:t>
            </a:r>
            <a:r>
              <a:rPr lang="en-US" altLang="zh-CN" sz="2600" b="0" dirty="0"/>
              <a:t> </a:t>
            </a:r>
            <a:r>
              <a:rPr lang="en-US" altLang="zh-CN" sz="2600" b="0" i="1" dirty="0"/>
              <a:t>f </a:t>
            </a:r>
            <a:r>
              <a:rPr lang="en-US" altLang="zh-CN" sz="2600" b="0" dirty="0"/>
              <a:t>(</a:t>
            </a:r>
            <a:r>
              <a:rPr lang="en-US" altLang="zh-CN" sz="2600" b="0" i="1" dirty="0"/>
              <a:t>n</a:t>
            </a:r>
            <a:r>
              <a:rPr lang="en-US" altLang="zh-CN" sz="2600" b="0" dirty="0"/>
              <a:t>) /</a:t>
            </a:r>
            <a:r>
              <a:rPr lang="en-US" altLang="zh-CN" sz="2600" b="0" i="1" dirty="0"/>
              <a:t>g</a:t>
            </a:r>
            <a:r>
              <a:rPr lang="en-US" altLang="zh-CN" sz="2600" b="0" dirty="0"/>
              <a:t>(</a:t>
            </a:r>
            <a:r>
              <a:rPr lang="en-US" altLang="zh-CN" sz="2600" b="0" i="1" dirty="0"/>
              <a:t>n</a:t>
            </a:r>
            <a:r>
              <a:rPr lang="en-US" altLang="zh-CN" sz="2600" b="0" dirty="0"/>
              <a:t>)≤</a:t>
            </a:r>
            <a:r>
              <a:rPr lang="en-US" altLang="zh-CN" sz="2600" b="0" i="1" dirty="0"/>
              <a:t>c</a:t>
            </a:r>
            <a:r>
              <a:rPr lang="zh-CN" altLang="zh-CN" sz="2600" b="0" dirty="0"/>
              <a:t>。接下来假定</a:t>
            </a:r>
            <a:r>
              <a:rPr lang="en-US" altLang="zh-CN" sz="2600" b="0" dirty="0"/>
              <a:t> </a:t>
            </a:r>
            <a:r>
              <a:rPr lang="en-US" altLang="zh-CN" sz="2600" b="0" i="1" dirty="0"/>
              <a:t>f </a:t>
            </a:r>
            <a:r>
              <a:rPr lang="en-US" altLang="zh-CN" sz="2600" b="0" dirty="0"/>
              <a:t>(</a:t>
            </a:r>
            <a:r>
              <a:rPr lang="en-US" altLang="zh-CN" sz="2600" b="0" i="1" dirty="0"/>
              <a:t>n</a:t>
            </a:r>
            <a:r>
              <a:rPr lang="en-US" altLang="zh-CN" sz="2600" b="0" dirty="0"/>
              <a:t>) /</a:t>
            </a:r>
            <a:r>
              <a:rPr lang="en-US" altLang="zh-CN" sz="2600" b="0" i="1" dirty="0"/>
              <a:t>g</a:t>
            </a:r>
            <a:r>
              <a:rPr lang="en-US" altLang="zh-CN" sz="2600" b="0" dirty="0"/>
              <a:t>(</a:t>
            </a:r>
            <a:r>
              <a:rPr lang="en-US" altLang="zh-CN" sz="2600" b="0" i="1" dirty="0"/>
              <a:t>n</a:t>
            </a:r>
            <a:r>
              <a:rPr lang="en-US" altLang="zh-CN" sz="2600" b="0" dirty="0"/>
              <a:t>)≤</a:t>
            </a:r>
            <a:r>
              <a:rPr lang="en-US" altLang="zh-CN" sz="2600" b="0" i="1" dirty="0"/>
              <a:t>c</a:t>
            </a:r>
            <a:r>
              <a:rPr lang="zh-CN" altLang="zh-CN" sz="2600" b="0" dirty="0"/>
              <a:t>，它表明存在一个</a:t>
            </a:r>
            <a:r>
              <a:rPr lang="en-US" altLang="zh-CN" sz="2600" b="0" i="1" dirty="0"/>
              <a:t>n</a:t>
            </a:r>
            <a:r>
              <a:rPr lang="en-US" altLang="zh-CN" sz="2600" b="0" baseline="-25000" dirty="0"/>
              <a:t>0</a:t>
            </a:r>
            <a:r>
              <a:rPr lang="zh-CN" altLang="zh-CN" sz="2600" b="0" dirty="0"/>
              <a:t>，使得对于所有的</a:t>
            </a:r>
            <a:r>
              <a:rPr lang="en-US" altLang="zh-CN" sz="2600" b="0" i="1" dirty="0"/>
              <a:t>n</a:t>
            </a:r>
            <a:r>
              <a:rPr lang="en-US" altLang="zh-CN" sz="2600" b="0" dirty="0"/>
              <a:t>≥</a:t>
            </a:r>
            <a:r>
              <a:rPr lang="en-US" altLang="zh-CN" sz="2600" b="0" i="1" dirty="0"/>
              <a:t>n</a:t>
            </a:r>
            <a:r>
              <a:rPr lang="en-US" altLang="zh-CN" sz="2600" b="0" baseline="-25000" dirty="0"/>
              <a:t>0</a:t>
            </a:r>
            <a:r>
              <a:rPr lang="zh-CN" altLang="zh-CN" sz="2600" b="0" dirty="0"/>
              <a:t>，有</a:t>
            </a:r>
            <a:r>
              <a:rPr lang="en-US" altLang="zh-CN" sz="2600" b="0" i="1" dirty="0"/>
              <a:t>f </a:t>
            </a:r>
            <a:r>
              <a:rPr lang="en-US" altLang="zh-CN" sz="2600" b="0" dirty="0"/>
              <a:t>(</a:t>
            </a:r>
            <a:r>
              <a:rPr lang="en-US" altLang="zh-CN" sz="2600" b="0" i="1" dirty="0"/>
              <a:t>n</a:t>
            </a:r>
            <a:r>
              <a:rPr lang="en-US" altLang="zh-CN" sz="2600" b="0" dirty="0"/>
              <a:t>)≤</a:t>
            </a:r>
            <a:r>
              <a:rPr lang="en-US" altLang="zh-CN" sz="2600" b="0" i="1" dirty="0"/>
              <a:t>max</a:t>
            </a:r>
            <a:r>
              <a:rPr lang="en-US" altLang="zh-CN" sz="2600" b="0" dirty="0"/>
              <a:t>{1, </a:t>
            </a:r>
            <a:r>
              <a:rPr lang="en-US" altLang="zh-CN" sz="2600" b="0" i="1" dirty="0"/>
              <a:t>c</a:t>
            </a:r>
            <a:r>
              <a:rPr lang="en-US" altLang="zh-CN" sz="2600" b="0" dirty="0"/>
              <a:t>} *</a:t>
            </a:r>
            <a:r>
              <a:rPr lang="en-US" altLang="zh-CN" sz="2600" b="0" i="1" dirty="0"/>
              <a:t>g </a:t>
            </a:r>
            <a:r>
              <a:rPr lang="en-US" altLang="zh-CN" sz="2600" b="0" dirty="0"/>
              <a:t>(</a:t>
            </a:r>
            <a:r>
              <a:rPr lang="en-US" altLang="zh-CN" sz="2600" b="0" i="1" dirty="0"/>
              <a:t>n</a:t>
            </a:r>
            <a:r>
              <a:rPr lang="en-US" altLang="zh-CN" sz="2600" b="0" dirty="0"/>
              <a:t>)</a:t>
            </a:r>
            <a:r>
              <a:rPr lang="zh-CN" altLang="zh-CN" sz="2600" b="0" dirty="0"/>
              <a:t>。</a:t>
            </a:r>
          </a:p>
          <a:p>
            <a:endParaRPr lang="zh-CN" altLang="en-US" b="0" dirty="0"/>
          </a:p>
        </p:txBody>
      </p:sp>
    </p:spTree>
    <p:extLst>
      <p:ext uri="{BB962C8B-B14F-4D97-AF65-F5344CB8AC3E}">
        <p14:creationId xmlns:p14="http://schemas.microsoft.com/office/powerpoint/2010/main" val="98328318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时间复杂度函数的简化分析方法</a:t>
            </a:r>
            <a:endParaRPr lang="zh-CN" altLang="en-US" dirty="0">
              <a:solidFill>
                <a:schemeClr val="tx1"/>
              </a:solidFill>
              <a:effectLst/>
              <a:latin typeface="+mj-ea"/>
            </a:endParaRPr>
          </a:p>
        </p:txBody>
      </p:sp>
      <p:sp>
        <p:nvSpPr>
          <p:cNvPr id="6" name="Text Box 2"/>
          <p:cNvSpPr txBox="1">
            <a:spLocks noChangeArrowheads="1"/>
          </p:cNvSpPr>
          <p:nvPr/>
        </p:nvSpPr>
        <p:spPr bwMode="auto">
          <a:xfrm>
            <a:off x="214282" y="1248442"/>
            <a:ext cx="5072098" cy="4511592"/>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headEnd/>
            <a:tailEnd/>
          </a:ln>
        </p:spPr>
        <p:style>
          <a:lnRef idx="1">
            <a:schemeClr val="accent3"/>
          </a:lnRef>
          <a:fillRef idx="2">
            <a:schemeClr val="accent3"/>
          </a:fillRef>
          <a:effectRef idx="1">
            <a:schemeClr val="accent3"/>
          </a:effectRef>
          <a:fontRef idx="minor">
            <a:schemeClr val="dk1"/>
          </a:fontRef>
        </p:style>
        <p:txBody>
          <a:bodyPr wrap="square" tIns="108000" bIns="108000">
            <a:spAutoFit/>
          </a:bodyPr>
          <a:lstStyle/>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#define MAX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20    </a:t>
            </a:r>
            <a:r>
              <a:rPr lang="en-US" altLang="zh-CN" sz="1800" dirty="0">
                <a:solidFill>
                  <a:srgbClr val="00B0F0"/>
                </a:solidFill>
                <a:latin typeface="Consolas" pitchFamily="49" charset="0"/>
                <a:ea typeface="仿宋" pitchFamily="49" charset="-122"/>
                <a:cs typeface="Consolas" pitchFamily="49" charset="0"/>
              </a:rPr>
              <a:t>//</a:t>
            </a:r>
            <a:r>
              <a:rPr lang="zh-CN" altLang="en-US" sz="1800" dirty="0">
                <a:solidFill>
                  <a:srgbClr val="00B0F0"/>
                </a:solidFill>
                <a:latin typeface="Consolas" pitchFamily="49" charset="0"/>
                <a:ea typeface="仿宋" pitchFamily="49" charset="-122"/>
                <a:cs typeface="Consolas" pitchFamily="49" charset="0"/>
              </a:rPr>
              <a:t>定义最大的方阶</a:t>
            </a:r>
          </a:p>
          <a:p>
            <a:pPr algn="just">
              <a:lnSpc>
                <a:spcPct val="150000"/>
              </a:lnSpc>
            </a:pPr>
            <a:r>
              <a:rPr lang="en-US" altLang="zh-CN" sz="1800" dirty="0" smtClean="0">
                <a:solidFill>
                  <a:srgbClr val="FF0000"/>
                </a:solidFill>
                <a:latin typeface="Consolas" pitchFamily="49" charset="0"/>
                <a:ea typeface="仿宋" pitchFamily="49" charset="-122"/>
                <a:cs typeface="Consolas" pitchFamily="49" charset="0"/>
              </a:rPr>
              <a:t>void </a:t>
            </a:r>
            <a:r>
              <a:rPr lang="en-US" altLang="zh-CN" sz="1800" dirty="0" err="1">
                <a:solidFill>
                  <a:srgbClr val="FF0000"/>
                </a:solidFill>
                <a:latin typeface="Consolas" pitchFamily="49" charset="0"/>
                <a:ea typeface="仿宋" pitchFamily="49" charset="-122"/>
                <a:cs typeface="Consolas" pitchFamily="49" charset="0"/>
              </a:rPr>
              <a:t>matrixadd</a:t>
            </a:r>
            <a:r>
              <a:rPr lang="en-US" altLang="zh-CN" sz="1800" dirty="0">
                <a:solidFill>
                  <a:srgbClr val="FF0000"/>
                </a:solidFill>
                <a:latin typeface="Consolas" pitchFamily="49" charset="0"/>
                <a:ea typeface="仿宋" pitchFamily="49" charset="-122"/>
                <a:cs typeface="Consolas" pitchFamily="49" charset="0"/>
              </a:rPr>
              <a:t>(</a:t>
            </a:r>
            <a:r>
              <a:rPr lang="en-US" altLang="zh-CN" sz="1800" dirty="0" err="1">
                <a:solidFill>
                  <a:srgbClr val="FF0000"/>
                </a:solidFill>
                <a:latin typeface="Consolas" pitchFamily="49" charset="0"/>
                <a:ea typeface="仿宋" pitchFamily="49" charset="-122"/>
                <a:cs typeface="Consolas" pitchFamily="49" charset="0"/>
              </a:rPr>
              <a:t>int</a:t>
            </a:r>
            <a:r>
              <a:rPr lang="en-US" altLang="zh-CN" sz="1800" dirty="0">
                <a:solidFill>
                  <a:srgbClr val="FF0000"/>
                </a:solidFill>
                <a:latin typeface="Consolas" pitchFamily="49" charset="0"/>
                <a:ea typeface="仿宋" pitchFamily="49" charset="-122"/>
                <a:cs typeface="Consolas" pitchFamily="49" charset="0"/>
              </a:rPr>
              <a:t> </a:t>
            </a:r>
            <a:r>
              <a:rPr lang="en-US" altLang="zh-CN" sz="1800" dirty="0" smtClean="0">
                <a:solidFill>
                  <a:srgbClr val="FF0000"/>
                </a:solidFill>
                <a:latin typeface="Consolas" pitchFamily="49" charset="0"/>
                <a:ea typeface="仿宋" pitchFamily="49" charset="-122"/>
                <a:cs typeface="Consolas" pitchFamily="49" charset="0"/>
              </a:rPr>
              <a:t>n</a:t>
            </a:r>
            <a:r>
              <a:rPr lang="zh-CN" altLang="en-US" sz="1800" dirty="0" smtClean="0">
                <a:solidFill>
                  <a:srgbClr val="FF0000"/>
                </a:solidFill>
                <a:latin typeface="Consolas" pitchFamily="49" charset="0"/>
                <a:ea typeface="仿宋" pitchFamily="49" charset="-122"/>
                <a:cs typeface="Consolas" pitchFamily="49" charset="0"/>
              </a:rPr>
              <a:t>，</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A[MAX][MAX</a:t>
            </a:r>
            <a:r>
              <a:rPr lang="en-US" altLang="zh-CN" sz="1800" dirty="0" smtClean="0">
                <a:solidFill>
                  <a:srgbClr val="FF0000"/>
                </a:solidFill>
                <a:latin typeface="Consolas" pitchFamily="49" charset="0"/>
                <a:ea typeface="仿宋" pitchFamily="49" charset="-122"/>
                <a:cs typeface="Consolas" pitchFamily="49" charset="0"/>
              </a:rPr>
              <a:t>]</a:t>
            </a:r>
            <a:r>
              <a:rPr lang="zh-CN" altLang="en-US" sz="1800" dirty="0" smtClean="0">
                <a:solidFill>
                  <a:srgbClr val="FF0000"/>
                </a:solidFill>
                <a:latin typeface="Consolas" pitchFamily="49" charset="0"/>
                <a:ea typeface="仿宋" pitchFamily="49" charset="-122"/>
                <a:cs typeface="Consolas" pitchFamily="49" charset="0"/>
              </a:rPr>
              <a:t>，</a:t>
            </a:r>
            <a:endParaRPr lang="en-US" altLang="zh-CN" sz="1800" dirty="0" smtClean="0">
              <a:solidFill>
                <a:srgbClr val="FF0000"/>
              </a:solidFill>
              <a:latin typeface="Consolas" pitchFamily="49" charset="0"/>
              <a:ea typeface="仿宋" pitchFamily="49" charset="-122"/>
              <a:cs typeface="Consolas" pitchFamily="49" charset="0"/>
            </a:endParaRPr>
          </a:p>
          <a:p>
            <a:pPr algn="just">
              <a:lnSpc>
                <a:spcPct val="150000"/>
              </a:lnSpc>
            </a:pP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B[MAX][MAX</a:t>
            </a:r>
            <a:r>
              <a:rPr lang="en-US" altLang="zh-CN" sz="1800" dirty="0" smtClean="0">
                <a:solidFill>
                  <a:srgbClr val="FF0000"/>
                </a:solidFill>
                <a:latin typeface="Consolas" pitchFamily="49" charset="0"/>
                <a:ea typeface="仿宋" pitchFamily="49" charset="-122"/>
                <a:cs typeface="Consolas" pitchFamily="49" charset="0"/>
              </a:rPr>
              <a:t>]</a:t>
            </a:r>
            <a:r>
              <a:rPr lang="zh-CN" altLang="en-US" sz="1800" dirty="0" smtClean="0">
                <a:solidFill>
                  <a:srgbClr val="FF0000"/>
                </a:solidFill>
                <a:latin typeface="Consolas" pitchFamily="49" charset="0"/>
                <a:ea typeface="仿宋" pitchFamily="49" charset="-122"/>
                <a:cs typeface="Consolas" pitchFamily="49" charset="0"/>
              </a:rPr>
              <a:t>，</a:t>
            </a: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err="1" smtClean="0">
                <a:solidFill>
                  <a:srgbClr val="FF0000"/>
                </a:solidFill>
                <a:latin typeface="Consolas" pitchFamily="49" charset="0"/>
                <a:ea typeface="仿宋" pitchFamily="49" charset="-122"/>
                <a:cs typeface="Consolas" pitchFamily="49" charset="0"/>
              </a:rPr>
              <a:t>int</a:t>
            </a:r>
            <a:r>
              <a:rPr lang="en-US" altLang="zh-CN" sz="1800" dirty="0" smtClean="0">
                <a:solidFill>
                  <a:srgbClr val="FF0000"/>
                </a:solidFill>
                <a:latin typeface="Consolas" pitchFamily="49" charset="0"/>
                <a:ea typeface="仿宋" pitchFamily="49" charset="-122"/>
                <a:cs typeface="Consolas" pitchFamily="49" charset="0"/>
              </a:rPr>
              <a:t> </a:t>
            </a:r>
            <a:r>
              <a:rPr lang="en-US" altLang="zh-CN" sz="1800" dirty="0">
                <a:solidFill>
                  <a:srgbClr val="FF0000"/>
                </a:solidFill>
                <a:latin typeface="Consolas" pitchFamily="49" charset="0"/>
                <a:ea typeface="仿宋" pitchFamily="49" charset="-122"/>
                <a:cs typeface="Consolas" pitchFamily="49" charset="0"/>
              </a:rPr>
              <a:t>C[MAX][MAX])</a:t>
            </a:r>
          </a:p>
          <a:p>
            <a:pPr algn="just">
              <a:lnSpc>
                <a:spcPct val="150000"/>
              </a:lnSpc>
            </a:pP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int</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err="1" smtClean="0">
                <a:solidFill>
                  <a:srgbClr val="0000FF"/>
                </a:solidFill>
                <a:latin typeface="Consolas" pitchFamily="49" charset="0"/>
                <a:ea typeface="仿宋" pitchFamily="49" charset="-122"/>
                <a:cs typeface="Consolas" pitchFamily="49" charset="0"/>
              </a:rPr>
              <a:t>i</a:t>
            </a:r>
            <a:r>
              <a:rPr lang="zh-CN" altLang="en-US" sz="1800" dirty="0" smtClean="0">
                <a:solidFill>
                  <a:srgbClr val="0000FF"/>
                </a:solidFill>
                <a:latin typeface="Consolas" pitchFamily="49" charset="0"/>
                <a:ea typeface="仿宋" pitchFamily="49" charset="-122"/>
                <a:cs typeface="Consolas" pitchFamily="49" charset="0"/>
              </a:rPr>
              <a:t>，</a:t>
            </a:r>
            <a:r>
              <a:rPr lang="en-US" altLang="zh-CN" sz="1800" dirty="0" smtClean="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p>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for </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=0;i&lt;</a:t>
            </a:r>
            <a:r>
              <a:rPr lang="en-US" altLang="zh-CN" sz="1800" dirty="0" err="1">
                <a:solidFill>
                  <a:srgbClr val="0000FF"/>
                </a:solidFill>
                <a:latin typeface="Consolas" pitchFamily="49" charset="0"/>
                <a:ea typeface="仿宋" pitchFamily="49" charset="-122"/>
                <a:cs typeface="Consolas" pitchFamily="49" charset="0"/>
              </a:rPr>
              <a:t>n;i</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①</a:t>
            </a:r>
          </a:p>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for </a:t>
            </a:r>
            <a:r>
              <a:rPr lang="en-US" altLang="zh-CN" sz="1800" dirty="0">
                <a:solidFill>
                  <a:srgbClr val="0000FF"/>
                </a:solidFill>
                <a:latin typeface="Consolas" pitchFamily="49" charset="0"/>
                <a:ea typeface="仿宋" pitchFamily="49" charset="-122"/>
                <a:cs typeface="Consolas" pitchFamily="49" charset="0"/>
              </a:rPr>
              <a:t>(j=0;j&lt;</a:t>
            </a:r>
            <a:r>
              <a:rPr lang="en-US" altLang="zh-CN" sz="1800" dirty="0" err="1">
                <a:solidFill>
                  <a:srgbClr val="0000FF"/>
                </a:solidFill>
                <a:latin typeface="Consolas" pitchFamily="49" charset="0"/>
                <a:ea typeface="仿宋" pitchFamily="49" charset="-122"/>
                <a:cs typeface="Consolas" pitchFamily="49" charset="0"/>
              </a:rPr>
              <a:t>n;j</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a:solidFill>
                  <a:srgbClr val="0000FF"/>
                </a:solidFill>
                <a:latin typeface="Consolas" pitchFamily="49" charset="0"/>
                <a:ea typeface="仿宋" pitchFamily="49" charset="-122"/>
                <a:cs typeface="Consolas" pitchFamily="49" charset="0"/>
              </a:rPr>
              <a:t>②</a:t>
            </a:r>
          </a:p>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smtClean="0">
                <a:solidFill>
                  <a:srgbClr val="0000FF"/>
                </a:solidFill>
                <a:latin typeface="Consolas" pitchFamily="49" charset="0"/>
                <a:ea typeface="仿宋" pitchFamily="49" charset="-122"/>
                <a:cs typeface="Consolas" pitchFamily="49" charset="0"/>
              </a:rPr>
              <a:t>  </a:t>
            </a:r>
            <a:r>
              <a:rPr lang="en-US" altLang="zh-CN" sz="1800" dirty="0" smtClean="0">
                <a:solidFill>
                  <a:srgbClr val="C00000"/>
                </a:solidFill>
                <a:latin typeface="Consolas" pitchFamily="49" charset="0"/>
                <a:ea typeface="仿宋" pitchFamily="49" charset="-122"/>
                <a:cs typeface="Consolas" pitchFamily="49" charset="0"/>
              </a:rPr>
              <a:t>C[</a:t>
            </a:r>
            <a:r>
              <a:rPr lang="en-US" altLang="zh-CN" sz="1800" dirty="0" err="1" smtClean="0">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][j]=A[</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][j]+B[</a:t>
            </a:r>
            <a:r>
              <a:rPr lang="en-US" altLang="zh-CN" sz="1800" dirty="0" err="1">
                <a:solidFill>
                  <a:srgbClr val="C00000"/>
                </a:solidFill>
                <a:latin typeface="Consolas" pitchFamily="49" charset="0"/>
                <a:ea typeface="仿宋" pitchFamily="49" charset="-122"/>
                <a:cs typeface="Consolas" pitchFamily="49" charset="0"/>
              </a:rPr>
              <a:t>i</a:t>
            </a:r>
            <a:r>
              <a:rPr lang="en-US" altLang="zh-CN" sz="1800" dirty="0">
                <a:solidFill>
                  <a:srgbClr val="C00000"/>
                </a:solidFill>
                <a:latin typeface="Consolas" pitchFamily="49" charset="0"/>
                <a:ea typeface="仿宋" pitchFamily="49" charset="-122"/>
                <a:cs typeface="Consolas" pitchFamily="49" charset="0"/>
              </a:rPr>
              <a:t>][j</a:t>
            </a:r>
            <a:r>
              <a:rPr lang="en-US" altLang="zh-CN" sz="1800" dirty="0" smtClean="0">
                <a:solidFill>
                  <a:srgbClr val="C00000"/>
                </a:solidFill>
                <a:latin typeface="Consolas" pitchFamily="49" charset="0"/>
                <a:ea typeface="仿宋" pitchFamily="49" charset="-122"/>
                <a:cs typeface="Consolas" pitchFamily="49" charset="0"/>
              </a:rPr>
              <a:t>]; //</a:t>
            </a:r>
            <a:r>
              <a:rPr lang="en-US" altLang="zh-CN" sz="1800" dirty="0">
                <a:solidFill>
                  <a:srgbClr val="C00000"/>
                </a:solidFill>
                <a:latin typeface="Consolas" pitchFamily="49" charset="0"/>
                <a:ea typeface="仿宋" pitchFamily="49" charset="-122"/>
                <a:cs typeface="Consolas" pitchFamily="49" charset="0"/>
              </a:rPr>
              <a:t>③ </a:t>
            </a:r>
          </a:p>
          <a:p>
            <a:pPr algn="just">
              <a:lnSpc>
                <a:spcPct val="150000"/>
              </a:lnSpc>
            </a:pPr>
            <a:r>
              <a:rPr lang="en-US" altLang="zh-CN" sz="1800" dirty="0">
                <a:solidFill>
                  <a:srgbClr val="0000FF"/>
                </a:solidFill>
                <a:latin typeface="Consolas" pitchFamily="49" charset="0"/>
                <a:ea typeface="仿宋" pitchFamily="49" charset="-122"/>
                <a:cs typeface="Consolas" pitchFamily="49" charset="0"/>
              </a:rPr>
              <a:t>  }</a:t>
            </a:r>
          </a:p>
        </p:txBody>
      </p:sp>
      <p:sp>
        <p:nvSpPr>
          <p:cNvPr id="7" name="TextBox 6"/>
          <p:cNvSpPr txBox="1"/>
          <p:nvPr/>
        </p:nvSpPr>
        <p:spPr>
          <a:xfrm>
            <a:off x="5357818" y="1700808"/>
            <a:ext cx="3643338" cy="820866"/>
          </a:xfrm>
          <a:prstGeom prst="rect">
            <a:avLst/>
          </a:prstGeom>
          <a:noFill/>
        </p:spPr>
        <p:txBody>
          <a:bodyPr wrap="square" rtlCol="0">
            <a:spAutoFit/>
          </a:bodyPr>
          <a:lstStyle/>
          <a:p>
            <a:pPr algn="l">
              <a:lnSpc>
                <a:spcPts val="3000"/>
              </a:lnSpc>
            </a:pPr>
            <a:r>
              <a:rPr lang="zh-CN" altLang="en-US" sz="1800" dirty="0" smtClean="0">
                <a:solidFill>
                  <a:srgbClr val="FF0000"/>
                </a:solidFill>
                <a:latin typeface="Consolas" pitchFamily="49" charset="0"/>
                <a:ea typeface="楷体" pitchFamily="49" charset="-122"/>
                <a:cs typeface="Consolas" pitchFamily="49" charset="0"/>
              </a:rPr>
              <a:t>  解：</a:t>
            </a:r>
            <a:r>
              <a:rPr lang="zh-CN" altLang="en-US" sz="1800" dirty="0" smtClean="0">
                <a:solidFill>
                  <a:srgbClr val="0000FF"/>
                </a:solidFill>
                <a:latin typeface="Consolas" pitchFamily="49" charset="0"/>
                <a:ea typeface="楷体" pitchFamily="49" charset="-122"/>
                <a:cs typeface="Consolas" pitchFamily="49" charset="0"/>
              </a:rPr>
              <a:t>除变量定义语句外，该算法包括</a:t>
            </a:r>
            <a:r>
              <a:rPr lang="en-US" altLang="zh-CN" sz="1800" dirty="0" smtClean="0">
                <a:solidFill>
                  <a:srgbClr val="0000FF"/>
                </a:solidFill>
                <a:latin typeface="Consolas" pitchFamily="49" charset="0"/>
                <a:ea typeface="楷体" pitchFamily="49" charset="-122"/>
                <a:cs typeface="Consolas" pitchFamily="49" charset="0"/>
              </a:rPr>
              <a:t>3</a:t>
            </a:r>
            <a:r>
              <a:rPr lang="zh-CN" altLang="en-US" sz="1800" dirty="0" smtClean="0">
                <a:solidFill>
                  <a:srgbClr val="0000FF"/>
                </a:solidFill>
                <a:latin typeface="Consolas" pitchFamily="49" charset="0"/>
                <a:ea typeface="楷体" pitchFamily="49" charset="-122"/>
                <a:cs typeface="Consolas" pitchFamily="49" charset="0"/>
              </a:rPr>
              <a:t>个可执行语句①、②和③。</a:t>
            </a:r>
            <a:endParaRPr lang="zh-CN" altLang="en-US" sz="1800" dirty="0">
              <a:latin typeface="Consolas" pitchFamily="49" charset="0"/>
              <a:cs typeface="Consolas" pitchFamily="49" charset="0"/>
            </a:endParaRPr>
          </a:p>
        </p:txBody>
      </p:sp>
      <p:grpSp>
        <p:nvGrpSpPr>
          <p:cNvPr id="9" name="组合 18"/>
          <p:cNvGrpSpPr/>
          <p:nvPr/>
        </p:nvGrpSpPr>
        <p:grpSpPr>
          <a:xfrm>
            <a:off x="5072066" y="2940630"/>
            <a:ext cx="4071934" cy="400110"/>
            <a:chOff x="4929190" y="2454244"/>
            <a:chExt cx="4071934" cy="400110"/>
          </a:xfrm>
        </p:grpSpPr>
        <p:sp>
          <p:nvSpPr>
            <p:cNvPr id="10" name="TextBox 9"/>
            <p:cNvSpPr txBox="1"/>
            <p:nvPr/>
          </p:nvSpPr>
          <p:spPr>
            <a:xfrm>
              <a:off x="5572132" y="2454244"/>
              <a:ext cx="3428992" cy="400110"/>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循环体执行</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次，其它</a:t>
              </a:r>
              <a:r>
                <a:rPr lang="en-US" altLang="zh-CN" sz="2000" dirty="0">
                  <a:solidFill>
                    <a:srgbClr val="0000FF"/>
                  </a:solidFill>
                  <a:latin typeface="Consolas" pitchFamily="49" charset="0"/>
                  <a:ea typeface="楷体" pitchFamily="49" charset="-122"/>
                  <a:cs typeface="Consolas" pitchFamily="49" charset="0"/>
                </a:rPr>
                <a:t>n+1</a:t>
              </a:r>
              <a:endParaRPr lang="zh-CN" altLang="en-US" sz="2000" dirty="0">
                <a:latin typeface="Consolas" pitchFamily="49" charset="0"/>
                <a:cs typeface="Consolas" pitchFamily="49" charset="0"/>
              </a:endParaRPr>
            </a:p>
          </p:txBody>
        </p:sp>
        <p:cxnSp>
          <p:nvCxnSpPr>
            <p:cNvPr id="11" name="直接连接符 10"/>
            <p:cNvCxnSpPr/>
            <p:nvPr/>
          </p:nvCxnSpPr>
          <p:spPr>
            <a:xfrm flipV="1">
              <a:off x="4929190" y="2689208"/>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12" name="组合 19"/>
          <p:cNvGrpSpPr/>
          <p:nvPr/>
        </p:nvGrpSpPr>
        <p:grpSpPr>
          <a:xfrm>
            <a:off x="5072066" y="3429000"/>
            <a:ext cx="3748406" cy="400110"/>
            <a:chOff x="4929190" y="2993351"/>
            <a:chExt cx="3748406" cy="400110"/>
          </a:xfrm>
        </p:grpSpPr>
        <p:sp>
          <p:nvSpPr>
            <p:cNvPr id="13" name="TextBox 12"/>
            <p:cNvSpPr txBox="1"/>
            <p:nvPr/>
          </p:nvSpPr>
          <p:spPr>
            <a:xfrm>
              <a:off x="5572132" y="2993351"/>
              <a:ext cx="3105464" cy="400110"/>
            </a:xfrm>
            <a:prstGeom prst="rect">
              <a:avLst/>
            </a:prstGeom>
            <a:noFill/>
          </p:spPr>
          <p:txBody>
            <a:bodyPr wrap="square" rtlCol="0">
              <a:spAutoFit/>
            </a:bodyPr>
            <a:lstStyle/>
            <a:p>
              <a:r>
                <a:rPr lang="zh-CN" altLang="en-US" sz="2000" dirty="0">
                  <a:solidFill>
                    <a:srgbClr val="0000FF"/>
                  </a:solidFill>
                  <a:latin typeface="Consolas" pitchFamily="49" charset="0"/>
                  <a:ea typeface="楷体" pitchFamily="49" charset="-122"/>
                  <a:cs typeface="Consolas" pitchFamily="49" charset="0"/>
                </a:rPr>
                <a:t>循环体执行</a:t>
              </a:r>
              <a:r>
                <a:rPr lang="en-US" altLang="zh-CN" sz="2000" i="1" dirty="0">
                  <a:solidFill>
                    <a:srgbClr val="0000FF"/>
                  </a:solidFill>
                  <a:latin typeface="Consolas" pitchFamily="49" charset="0"/>
                  <a:ea typeface="楷体" pitchFamily="49" charset="-122"/>
                  <a:cs typeface="Consolas" pitchFamily="49" charset="0"/>
                </a:rPr>
                <a:t>n</a:t>
              </a:r>
              <a:r>
                <a:rPr lang="zh-CN" altLang="en-US" sz="2000" dirty="0">
                  <a:solidFill>
                    <a:srgbClr val="0000FF"/>
                  </a:solidFill>
                  <a:latin typeface="Consolas" pitchFamily="49" charset="0"/>
                  <a:ea typeface="楷体" pitchFamily="49" charset="-122"/>
                  <a:cs typeface="Consolas" pitchFamily="49" charset="0"/>
                </a:rPr>
                <a:t>次，其它</a:t>
              </a:r>
              <a:r>
                <a:rPr lang="en-US" altLang="zh-CN" sz="2000" dirty="0">
                  <a:solidFill>
                    <a:srgbClr val="0000FF"/>
                  </a:solidFill>
                  <a:latin typeface="Consolas" pitchFamily="49" charset="0"/>
                  <a:ea typeface="楷体" pitchFamily="49" charset="-122"/>
                  <a:cs typeface="Consolas" pitchFamily="49" charset="0"/>
                </a:rPr>
                <a:t>n+1</a:t>
              </a:r>
              <a:endParaRPr lang="zh-CN" altLang="en-US" sz="2000" dirty="0">
                <a:latin typeface="Consolas" pitchFamily="49" charset="0"/>
                <a:cs typeface="Consolas" pitchFamily="49" charset="0"/>
              </a:endParaRPr>
            </a:p>
          </p:txBody>
        </p:sp>
        <p:cxnSp>
          <p:nvCxnSpPr>
            <p:cNvPr id="14" name="直接连接符 13"/>
            <p:cNvCxnSpPr/>
            <p:nvPr/>
          </p:nvCxnSpPr>
          <p:spPr>
            <a:xfrm flipV="1">
              <a:off x="4929190" y="3209924"/>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15" name="组合 20"/>
          <p:cNvGrpSpPr/>
          <p:nvPr/>
        </p:nvGrpSpPr>
        <p:grpSpPr>
          <a:xfrm>
            <a:off x="5072066" y="3933056"/>
            <a:ext cx="2286016" cy="400110"/>
            <a:chOff x="4929190" y="3564855"/>
            <a:chExt cx="2286016" cy="400110"/>
          </a:xfrm>
        </p:grpSpPr>
        <p:sp>
          <p:nvSpPr>
            <p:cNvPr id="16" name="TextBox 15"/>
            <p:cNvSpPr txBox="1"/>
            <p:nvPr/>
          </p:nvSpPr>
          <p:spPr>
            <a:xfrm>
              <a:off x="5572132" y="3564855"/>
              <a:ext cx="1643074" cy="400110"/>
            </a:xfrm>
            <a:prstGeom prst="rect">
              <a:avLst/>
            </a:prstGeom>
            <a:noFill/>
          </p:spPr>
          <p:txBody>
            <a:bodyPr wrap="square" rtlCol="0">
              <a:spAutoFit/>
            </a:bodyPr>
            <a:lstStyle/>
            <a:p>
              <a:pPr algn="l"/>
              <a:r>
                <a:rPr lang="en-US" altLang="zh-CN" sz="2000" dirty="0" smtClean="0">
                  <a:solidFill>
                    <a:srgbClr val="0000FF"/>
                  </a:solidFill>
                  <a:latin typeface="Consolas" pitchFamily="49" charset="0"/>
                  <a:ea typeface="楷体" pitchFamily="49" charset="-122"/>
                  <a:cs typeface="Consolas" pitchFamily="49" charset="0"/>
                </a:rPr>
                <a:t>1</a:t>
              </a:r>
              <a:endParaRPr lang="zh-CN" altLang="en-US" sz="2000" dirty="0">
                <a:latin typeface="Consolas" pitchFamily="49" charset="0"/>
                <a:cs typeface="Consolas" pitchFamily="49" charset="0"/>
              </a:endParaRPr>
            </a:p>
          </p:txBody>
        </p:sp>
        <p:cxnSp>
          <p:nvCxnSpPr>
            <p:cNvPr id="17" name="直接连接符 16"/>
            <p:cNvCxnSpPr/>
            <p:nvPr/>
          </p:nvCxnSpPr>
          <p:spPr>
            <a:xfrm flipV="1">
              <a:off x="4929190" y="3786190"/>
              <a:ext cx="684000" cy="0"/>
            </a:xfrm>
            <a:prstGeom prst="line">
              <a:avLst/>
            </a:prstGeom>
            <a:ln w="28575">
              <a:solidFill>
                <a:srgbClr val="C00000"/>
              </a:solidFill>
              <a:tailEnd type="none"/>
            </a:ln>
          </p:spPr>
          <p:style>
            <a:lnRef idx="1">
              <a:schemeClr val="accent1"/>
            </a:lnRef>
            <a:fillRef idx="0">
              <a:schemeClr val="accent1"/>
            </a:fillRef>
            <a:effectRef idx="0">
              <a:schemeClr val="accent1"/>
            </a:effectRef>
            <a:fontRef idx="minor">
              <a:schemeClr val="tx1"/>
            </a:fontRef>
          </p:style>
        </p:cxnSp>
      </p:grpSp>
      <p:grpSp>
        <p:nvGrpSpPr>
          <p:cNvPr id="18" name="组合 21"/>
          <p:cNvGrpSpPr/>
          <p:nvPr/>
        </p:nvGrpSpPr>
        <p:grpSpPr>
          <a:xfrm>
            <a:off x="5364088" y="4365104"/>
            <a:ext cx="3571900" cy="1850894"/>
            <a:chOff x="5429256" y="3929066"/>
            <a:chExt cx="3571900" cy="1850894"/>
          </a:xfrm>
        </p:grpSpPr>
        <p:sp>
          <p:nvSpPr>
            <p:cNvPr id="19" name="TextBox 18"/>
            <p:cNvSpPr txBox="1"/>
            <p:nvPr/>
          </p:nvSpPr>
          <p:spPr>
            <a:xfrm>
              <a:off x="5429256" y="4572008"/>
              <a:ext cx="2714644" cy="400110"/>
            </a:xfrm>
            <a:prstGeom prst="rect">
              <a:avLst/>
            </a:prstGeom>
            <a:noFill/>
          </p:spPr>
          <p:txBody>
            <a:bodyPr wrap="square" rtlCol="0">
              <a:spAutoFit/>
            </a:bodyPr>
            <a:lstStyle/>
            <a:p>
              <a:pPr algn="l"/>
              <a:r>
                <a:rPr lang="zh-CN" altLang="en-US" sz="2000" dirty="0" smtClean="0">
                  <a:solidFill>
                    <a:srgbClr val="0000FF"/>
                  </a:solidFill>
                  <a:latin typeface="Consolas" pitchFamily="49" charset="0"/>
                  <a:ea typeface="楷体" pitchFamily="49" charset="-122"/>
                  <a:cs typeface="Consolas" pitchFamily="49" charset="0"/>
                </a:rPr>
                <a:t>所有语句频度之和为：</a:t>
              </a:r>
              <a:endParaRPr lang="zh-CN" altLang="en-US" sz="2000" dirty="0">
                <a:latin typeface="Consolas" pitchFamily="49" charset="0"/>
                <a:cs typeface="Consolas" pitchFamily="49" charset="0"/>
              </a:endParaRPr>
            </a:p>
          </p:txBody>
        </p:sp>
        <p:sp>
          <p:nvSpPr>
            <p:cNvPr id="20" name="TextBox 19"/>
            <p:cNvSpPr txBox="1"/>
            <p:nvPr/>
          </p:nvSpPr>
          <p:spPr>
            <a:xfrm>
              <a:off x="5429256" y="5072074"/>
              <a:ext cx="3571900" cy="707886"/>
            </a:xfrm>
            <a:prstGeom prst="rect">
              <a:avLst/>
            </a:prstGeom>
            <a:noFill/>
          </p:spPr>
          <p:txBody>
            <a:bodyPr wrap="square" rtlCol="0">
              <a:spAutoFit/>
            </a:bodyPr>
            <a:lstStyle/>
            <a:p>
              <a:pPr algn="l">
                <a:lnSpc>
                  <a:spcPts val="2400"/>
                </a:lnSpc>
              </a:pPr>
              <a:r>
                <a:rPr lang="en-US" altLang="zh-CN" sz="2000" dirty="0" smtClean="0">
                  <a:solidFill>
                    <a:srgbClr val="FF00FF"/>
                  </a:solidFill>
                  <a:latin typeface="Consolas" pitchFamily="49" charset="0"/>
                  <a:ea typeface="楷体" pitchFamily="49" charset="-122"/>
                  <a:cs typeface="Consolas" pitchFamily="49" charset="0"/>
                </a:rPr>
                <a:t>T(</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 = </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+1+</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+1+</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a:t>
              </a:r>
              <a:r>
                <a:rPr lang="en-US" altLang="zh-CN" sz="2000" baseline="30000" dirty="0" smtClean="0">
                  <a:solidFill>
                    <a:srgbClr val="FF00FF"/>
                  </a:solidFill>
                  <a:latin typeface="Consolas" pitchFamily="49" charset="0"/>
                  <a:ea typeface="楷体" pitchFamily="49" charset="-122"/>
                  <a:cs typeface="Consolas" pitchFamily="49" charset="0"/>
                </a:rPr>
                <a:t> </a:t>
              </a:r>
              <a:endParaRPr lang="en-US" altLang="zh-CN" sz="2000" baseline="30000" dirty="0" smtClean="0">
                <a:solidFill>
                  <a:srgbClr val="FF00FF"/>
                </a:solidFill>
                <a:latin typeface="Consolas" pitchFamily="49" charset="0"/>
                <a:ea typeface="楷体" pitchFamily="49" charset="-122"/>
                <a:cs typeface="Consolas" pitchFamily="49" charset="0"/>
              </a:endParaRPr>
            </a:p>
            <a:p>
              <a:pPr>
                <a:lnSpc>
                  <a:spcPts val="2400"/>
                </a:lnSpc>
              </a:pPr>
              <a:r>
                <a:rPr lang="en-US" altLang="zh-CN" sz="2000" dirty="0" smtClean="0">
                  <a:solidFill>
                    <a:srgbClr val="FF00FF"/>
                  </a:solidFill>
                  <a:latin typeface="Consolas" pitchFamily="49" charset="0"/>
                  <a:ea typeface="楷体" pitchFamily="49" charset="-122"/>
                  <a:cs typeface="Consolas" pitchFamily="49" charset="0"/>
                </a:rPr>
                <a:t>     = 2</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baseline="30000" dirty="0" smtClean="0">
                  <a:solidFill>
                    <a:srgbClr val="FF00FF"/>
                  </a:solidFill>
                  <a:latin typeface="Consolas" pitchFamily="49" charset="0"/>
                  <a:ea typeface="楷体" pitchFamily="49" charset="-122"/>
                  <a:cs typeface="Consolas" pitchFamily="49" charset="0"/>
                </a:rPr>
                <a:t>2</a:t>
              </a:r>
              <a:r>
                <a:rPr lang="en-US" altLang="zh-CN" sz="2000" dirty="0" smtClean="0">
                  <a:solidFill>
                    <a:srgbClr val="FF00FF"/>
                  </a:solidFill>
                  <a:latin typeface="Consolas" pitchFamily="49" charset="0"/>
                  <a:ea typeface="楷体" pitchFamily="49" charset="-122"/>
                  <a:cs typeface="Consolas" pitchFamily="49" charset="0"/>
                </a:rPr>
                <a:t>+2</a:t>
              </a:r>
              <a:r>
                <a:rPr lang="en-US" altLang="zh-CN" sz="2000" i="1" dirty="0" smtClean="0">
                  <a:solidFill>
                    <a:srgbClr val="FF00FF"/>
                  </a:solidFill>
                  <a:latin typeface="Consolas" pitchFamily="49" charset="0"/>
                  <a:ea typeface="楷体" pitchFamily="49" charset="-122"/>
                  <a:cs typeface="Consolas" pitchFamily="49" charset="0"/>
                </a:rPr>
                <a:t>n</a:t>
              </a:r>
              <a:r>
                <a:rPr lang="en-US" altLang="zh-CN" sz="2000" dirty="0" smtClean="0">
                  <a:solidFill>
                    <a:srgbClr val="FF00FF"/>
                  </a:solidFill>
                  <a:latin typeface="Consolas" pitchFamily="49" charset="0"/>
                  <a:ea typeface="楷体" pitchFamily="49" charset="-122"/>
                  <a:cs typeface="Consolas" pitchFamily="49" charset="0"/>
                </a:rPr>
                <a:t>+1 = </a:t>
              </a:r>
              <a:r>
                <a:rPr lang="en-US" altLang="zh-CN" sz="2000" i="1" dirty="0">
                  <a:solidFill>
                    <a:srgbClr val="FF0000"/>
                  </a:solidFill>
                  <a:latin typeface="Consolas" pitchFamily="49" charset="0"/>
                  <a:ea typeface="楷体" pitchFamily="49" charset="-122"/>
                  <a:cs typeface="Consolas" pitchFamily="49" charset="0"/>
                </a:rPr>
                <a:t>O</a:t>
              </a:r>
              <a:r>
                <a:rPr lang="en-US" altLang="zh-CN" sz="2000" dirty="0">
                  <a:solidFill>
                    <a:srgbClr val="FF0000"/>
                  </a:solidFill>
                  <a:latin typeface="Consolas" pitchFamily="49" charset="0"/>
                  <a:ea typeface="楷体" pitchFamily="49" charset="-122"/>
                  <a:cs typeface="Consolas" pitchFamily="49" charset="0"/>
                </a:rPr>
                <a:t>(</a:t>
              </a:r>
              <a:r>
                <a:rPr lang="en-US" altLang="zh-CN" sz="2000" i="1" dirty="0">
                  <a:solidFill>
                    <a:srgbClr val="FF0000"/>
                  </a:solidFill>
                  <a:latin typeface="Consolas" pitchFamily="49" charset="0"/>
                  <a:ea typeface="楷体" pitchFamily="49" charset="-122"/>
                  <a:cs typeface="Consolas" pitchFamily="49" charset="0"/>
                </a:rPr>
                <a:t>n</a:t>
              </a:r>
              <a:r>
                <a:rPr lang="en-US" altLang="zh-CN" sz="2000" baseline="30000" dirty="0">
                  <a:solidFill>
                    <a:srgbClr val="FF0000"/>
                  </a:solidFill>
                  <a:latin typeface="Consolas" pitchFamily="49" charset="0"/>
                  <a:ea typeface="楷体" pitchFamily="49" charset="-122"/>
                  <a:cs typeface="Consolas" pitchFamily="49" charset="0"/>
                </a:rPr>
                <a:t>2</a:t>
              </a:r>
              <a:r>
                <a:rPr lang="en-US" altLang="zh-CN" sz="2000" dirty="0">
                  <a:solidFill>
                    <a:srgbClr val="FF0000"/>
                  </a:solidFill>
                  <a:latin typeface="Consolas" pitchFamily="49" charset="0"/>
                  <a:ea typeface="楷体" pitchFamily="49" charset="-122"/>
                  <a:cs typeface="Consolas" pitchFamily="49" charset="0"/>
                </a:rPr>
                <a:t>)</a:t>
              </a:r>
              <a:endParaRPr lang="zh-CN" altLang="en-US" sz="2000" dirty="0">
                <a:latin typeface="Consolas" pitchFamily="49" charset="0"/>
                <a:cs typeface="Consolas" pitchFamily="49" charset="0"/>
              </a:endParaRPr>
            </a:p>
          </p:txBody>
        </p:sp>
        <p:sp>
          <p:nvSpPr>
            <p:cNvPr id="21" name="下箭头 20"/>
            <p:cNvSpPr/>
            <p:nvPr/>
          </p:nvSpPr>
          <p:spPr>
            <a:xfrm>
              <a:off x="6929454" y="3929066"/>
              <a:ext cx="214314" cy="500066"/>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grpSp>
    </p:spTree>
    <p:extLst>
      <p:ext uri="{BB962C8B-B14F-4D97-AF65-F5344CB8AC3E}">
        <p14:creationId xmlns:p14="http://schemas.microsoft.com/office/powerpoint/2010/main" val="86073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a:spLocks noChangeArrowheads="1"/>
          </p:cNvSpPr>
          <p:nvPr/>
        </p:nvSpPr>
        <p:spPr bwMode="auto">
          <a:xfrm>
            <a:off x="539750" y="428604"/>
            <a:ext cx="8382000" cy="1154162"/>
          </a:xfrm>
          <a:prstGeom prst="rect">
            <a:avLst/>
          </a:prstGeom>
          <a:noFill/>
          <a:ln w="9525">
            <a:noFill/>
            <a:miter lim="800000"/>
            <a:headEnd/>
            <a:tailEnd/>
          </a:ln>
          <a:effectLst/>
        </p:spPr>
        <p:txBody>
          <a:bodyPr>
            <a:spAutoFit/>
          </a:bodyPr>
          <a:lstStyle/>
          <a:p>
            <a:pPr algn="l">
              <a:lnSpc>
                <a:spcPct val="150000"/>
              </a:lnSpc>
            </a:pPr>
            <a:r>
              <a:rPr lang="en-US" altLang="zh-CN" sz="2000" dirty="0">
                <a:solidFill>
                  <a:srgbClr val="0000FF"/>
                </a:solidFill>
                <a:latin typeface="Consolas" pitchFamily="49" charset="0"/>
                <a:ea typeface="楷体" pitchFamily="49" charset="-122"/>
                <a:cs typeface="Consolas" pitchFamily="49" charset="0"/>
              </a:rPr>
              <a:t>  </a:t>
            </a:r>
            <a:r>
              <a:rPr lang="zh-CN" altLang="en-US" sz="2400" dirty="0">
                <a:solidFill>
                  <a:srgbClr val="0000FF"/>
                </a:solidFill>
                <a:latin typeface="Consolas" pitchFamily="49" charset="0"/>
                <a:ea typeface="楷体" pitchFamily="49" charset="-122"/>
                <a:cs typeface="Consolas" pitchFamily="49" charset="0"/>
              </a:rPr>
              <a:t>各种不同算法时间复杂度的比较关系如下</a:t>
            </a:r>
            <a:r>
              <a:rPr lang="zh-CN" altLang="en-US" sz="2400" dirty="0" smtClean="0">
                <a:solidFill>
                  <a:srgbClr val="0000FF"/>
                </a:solidFill>
                <a:latin typeface="Consolas" pitchFamily="49" charset="0"/>
                <a:ea typeface="楷体" pitchFamily="49" charset="-122"/>
                <a:cs typeface="Consolas" pitchFamily="49" charset="0"/>
              </a:rPr>
              <a:t>：              </a:t>
            </a:r>
            <a:endParaRPr lang="en-US" altLang="zh-CN" sz="2400" dirty="0" smtClean="0">
              <a:solidFill>
                <a:srgbClr val="0000FF"/>
              </a:solidFill>
              <a:latin typeface="Consolas" pitchFamily="49" charset="0"/>
              <a:ea typeface="楷体" pitchFamily="49" charset="-122"/>
              <a:cs typeface="Consolas" pitchFamily="49" charset="0"/>
            </a:endParaRPr>
          </a:p>
          <a:p>
            <a:pPr algn="l">
              <a:lnSpc>
                <a:spcPct val="150000"/>
              </a:lnSpc>
            </a:pPr>
            <a:r>
              <a:rPr lang="en-US" altLang="zh-CN" sz="2000" b="1" dirty="0" smtClean="0">
                <a:solidFill>
                  <a:srgbClr val="0000FF"/>
                </a:solidFill>
                <a:latin typeface="Consolas" pitchFamily="49" charset="0"/>
                <a:ea typeface="楷体" pitchFamily="49" charset="-122"/>
                <a:cs typeface="Consolas" pitchFamily="49" charset="0"/>
              </a:rPr>
              <a:t>  </a:t>
            </a:r>
            <a:r>
              <a:rPr lang="en-US" altLang="zh-CN" sz="2200" b="1" dirty="0" smtClean="0">
                <a:solidFill>
                  <a:srgbClr val="0000FF"/>
                </a:solidFill>
                <a:latin typeface="Consolas" pitchFamily="49" charset="0"/>
                <a:ea typeface="楷体" pitchFamily="49" charset="-122"/>
                <a:cs typeface="Consolas" pitchFamily="49" charset="0"/>
              </a:rPr>
              <a:t>O(1</a:t>
            </a:r>
            <a:r>
              <a:rPr lang="en-US" altLang="zh-CN" sz="2200" b="1" dirty="0">
                <a:solidFill>
                  <a:srgbClr val="0000FF"/>
                </a:solidFill>
                <a:latin typeface="Consolas" pitchFamily="49" charset="0"/>
                <a:ea typeface="楷体" pitchFamily="49" charset="-122"/>
                <a:cs typeface="Consolas" pitchFamily="49" charset="0"/>
              </a:rPr>
              <a:t>)&lt;O(log</a:t>
            </a:r>
            <a:r>
              <a:rPr lang="en-US" altLang="zh-CN" sz="2200" b="1" baseline="-30000" dirty="0">
                <a:solidFill>
                  <a:srgbClr val="0000FF"/>
                </a:solidFill>
                <a:latin typeface="Consolas" pitchFamily="49" charset="0"/>
                <a:ea typeface="楷体" pitchFamily="49" charset="-122"/>
                <a:cs typeface="Consolas" pitchFamily="49" charset="0"/>
              </a:rPr>
              <a:t>2</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)&lt;O(</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)&lt;O(</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log</a:t>
            </a:r>
            <a:r>
              <a:rPr lang="en-US" altLang="zh-CN" sz="2200" b="1" baseline="-30000" dirty="0">
                <a:solidFill>
                  <a:srgbClr val="0000FF"/>
                </a:solidFill>
                <a:latin typeface="Consolas" pitchFamily="49" charset="0"/>
                <a:ea typeface="楷体" pitchFamily="49" charset="-122"/>
                <a:cs typeface="Consolas" pitchFamily="49" charset="0"/>
              </a:rPr>
              <a:t>2</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)&lt;O(</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baseline="30000" dirty="0">
                <a:solidFill>
                  <a:srgbClr val="0000FF"/>
                </a:solidFill>
                <a:latin typeface="Consolas" pitchFamily="49" charset="0"/>
                <a:ea typeface="楷体" pitchFamily="49" charset="-122"/>
                <a:cs typeface="Consolas" pitchFamily="49" charset="0"/>
              </a:rPr>
              <a:t>2</a:t>
            </a:r>
            <a:r>
              <a:rPr lang="en-US" altLang="zh-CN" sz="2200" b="1" dirty="0">
                <a:solidFill>
                  <a:srgbClr val="0000FF"/>
                </a:solidFill>
                <a:latin typeface="Consolas" pitchFamily="49" charset="0"/>
                <a:ea typeface="楷体" pitchFamily="49" charset="-122"/>
                <a:cs typeface="Consolas" pitchFamily="49" charset="0"/>
              </a:rPr>
              <a:t>)&lt;O(</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baseline="30000" dirty="0">
                <a:solidFill>
                  <a:srgbClr val="0000FF"/>
                </a:solidFill>
                <a:latin typeface="Consolas" pitchFamily="49" charset="0"/>
                <a:ea typeface="楷体" pitchFamily="49" charset="-122"/>
                <a:cs typeface="Consolas" pitchFamily="49" charset="0"/>
              </a:rPr>
              <a:t>3</a:t>
            </a:r>
            <a:r>
              <a:rPr lang="en-US" altLang="zh-CN" sz="2200" b="1" dirty="0">
                <a:solidFill>
                  <a:srgbClr val="0000FF"/>
                </a:solidFill>
                <a:latin typeface="Consolas" pitchFamily="49" charset="0"/>
                <a:ea typeface="楷体" pitchFamily="49" charset="-122"/>
                <a:cs typeface="Consolas" pitchFamily="49" charset="0"/>
              </a:rPr>
              <a:t>)&lt;O(2</a:t>
            </a:r>
            <a:r>
              <a:rPr lang="en-US" altLang="zh-CN" sz="2200" b="1" i="1" baseline="30000"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)&lt;O(</a:t>
            </a:r>
            <a:r>
              <a:rPr lang="en-US" altLang="zh-CN" sz="2200" b="1" i="1" dirty="0">
                <a:solidFill>
                  <a:srgbClr val="0000FF"/>
                </a:solidFill>
                <a:latin typeface="Consolas" pitchFamily="49" charset="0"/>
                <a:ea typeface="楷体" pitchFamily="49" charset="-122"/>
                <a:cs typeface="Consolas" pitchFamily="49" charset="0"/>
              </a:rPr>
              <a:t>n</a:t>
            </a:r>
            <a:r>
              <a:rPr lang="en-US" altLang="zh-CN" sz="2200" b="1" dirty="0">
                <a:solidFill>
                  <a:srgbClr val="0000FF"/>
                </a:solidFill>
                <a:latin typeface="Consolas" pitchFamily="49" charset="0"/>
                <a:ea typeface="楷体" pitchFamily="49" charset="-122"/>
                <a:cs typeface="Consolas" pitchFamily="49" charset="0"/>
              </a:rPr>
              <a:t>!)</a:t>
            </a:r>
          </a:p>
        </p:txBody>
      </p:sp>
      <p:sp>
        <p:nvSpPr>
          <p:cNvPr id="137218" name="Text Box 2"/>
          <p:cNvSpPr txBox="1">
            <a:spLocks noChangeArrowheads="1"/>
          </p:cNvSpPr>
          <p:nvPr/>
        </p:nvSpPr>
        <p:spPr bwMode="auto">
          <a:xfrm>
            <a:off x="642910" y="3143248"/>
            <a:ext cx="8143932" cy="1887696"/>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l">
              <a:lnSpc>
                <a:spcPts val="3000"/>
              </a:lnSpc>
            </a:pPr>
            <a:r>
              <a:rPr lang="zh-CN" altLang="en-US" sz="2000" dirty="0">
                <a:latin typeface="Consolas" pitchFamily="49" charset="0"/>
                <a:ea typeface="楷体" pitchFamily="49" charset="-122"/>
                <a:cs typeface="Consolas" pitchFamily="49" charset="0"/>
              </a:rPr>
              <a:t>　　</a:t>
            </a:r>
            <a:r>
              <a:rPr lang="zh-CN" altLang="en-US" sz="2400" dirty="0" smtClean="0">
                <a:solidFill>
                  <a:srgbClr val="FF0000"/>
                </a:solidFill>
                <a:latin typeface="华文中宋" pitchFamily="2" charset="-122"/>
                <a:ea typeface="华文中宋" pitchFamily="2" charset="-122"/>
                <a:cs typeface="Consolas" pitchFamily="49" charset="0"/>
              </a:rPr>
              <a:t>算法时间性能比较</a:t>
            </a:r>
            <a:r>
              <a:rPr lang="zh-CN" altLang="en-US" sz="2400" dirty="0" smtClean="0">
                <a:solidFill>
                  <a:srgbClr val="FF0000"/>
                </a:solidFill>
                <a:latin typeface="Consolas" pitchFamily="49" charset="0"/>
                <a:ea typeface="楷体" pitchFamily="49" charset="-122"/>
                <a:cs typeface="Consolas" pitchFamily="49" charset="0"/>
              </a:rPr>
              <a:t>：</a:t>
            </a:r>
            <a:endParaRPr lang="en-US" altLang="zh-CN" sz="2400" dirty="0" smtClean="0">
              <a:solidFill>
                <a:srgbClr val="FF0000"/>
              </a:solidFill>
              <a:latin typeface="Consolas" pitchFamily="49" charset="0"/>
              <a:ea typeface="楷体" pitchFamily="49" charset="-122"/>
              <a:cs typeface="Consolas" pitchFamily="49" charset="0"/>
            </a:endParaRPr>
          </a:p>
          <a:p>
            <a:pPr algn="l">
              <a:lnSpc>
                <a:spcPts val="3000"/>
              </a:lnSpc>
              <a:spcBef>
                <a:spcPts val="2000"/>
              </a:spcBef>
            </a:pPr>
            <a:r>
              <a:rPr lang="zh-CN" altLang="en-US" sz="2400" dirty="0" smtClean="0">
                <a:solidFill>
                  <a:srgbClr val="FF0000"/>
                </a:solidFill>
                <a:latin typeface="Consolas" pitchFamily="49" charset="0"/>
                <a:ea typeface="楷体" pitchFamily="49" charset="-122"/>
                <a:cs typeface="Consolas" pitchFamily="49" charset="0"/>
              </a:rPr>
              <a:t>（</a:t>
            </a:r>
            <a:r>
              <a:rPr lang="en-US" altLang="zh-CN" sz="2400" dirty="0" smtClean="0">
                <a:solidFill>
                  <a:srgbClr val="FF0000"/>
                </a:solidFill>
                <a:latin typeface="Consolas" pitchFamily="49" charset="0"/>
                <a:ea typeface="楷体" pitchFamily="49" charset="-122"/>
                <a:cs typeface="Consolas" pitchFamily="49" charset="0"/>
              </a:rPr>
              <a:t>1</a:t>
            </a:r>
            <a:r>
              <a:rPr lang="zh-CN" altLang="en-US" sz="2400" dirty="0" smtClean="0">
                <a:solidFill>
                  <a:srgbClr val="FF0000"/>
                </a:solidFill>
                <a:latin typeface="Consolas" pitchFamily="49" charset="0"/>
                <a:ea typeface="楷体" pitchFamily="49" charset="-122"/>
                <a:cs typeface="Consolas" pitchFamily="49" charset="0"/>
              </a:rPr>
              <a:t>）</a:t>
            </a:r>
            <a:r>
              <a:rPr lang="zh-CN" altLang="en-US" sz="2400" dirty="0" smtClean="0">
                <a:solidFill>
                  <a:srgbClr val="0000FF"/>
                </a:solidFill>
                <a:latin typeface="Consolas" pitchFamily="49" charset="0"/>
                <a:ea typeface="楷体" pitchFamily="49" charset="-122"/>
                <a:cs typeface="Consolas" pitchFamily="49" charset="0"/>
              </a:rPr>
              <a:t>假如</a:t>
            </a:r>
            <a:r>
              <a:rPr lang="zh-CN" altLang="en-US" sz="2400" dirty="0">
                <a:solidFill>
                  <a:srgbClr val="0000FF"/>
                </a:solidFill>
                <a:latin typeface="Consolas" pitchFamily="49" charset="0"/>
                <a:ea typeface="楷体" pitchFamily="49" charset="-122"/>
                <a:cs typeface="Consolas" pitchFamily="49" charset="0"/>
              </a:rPr>
              <a:t>求同一问题有两个算法：</a:t>
            </a:r>
            <a:r>
              <a:rPr lang="en-US" altLang="zh-CN" sz="2400" i="1" dirty="0">
                <a:solidFill>
                  <a:srgbClr val="0000FF"/>
                </a:solidFill>
                <a:latin typeface="Consolas" pitchFamily="49" charset="0"/>
                <a:ea typeface="楷体" pitchFamily="49" charset="-122"/>
                <a:cs typeface="Consolas" pitchFamily="49" charset="0"/>
              </a:rPr>
              <a:t>A</a:t>
            </a:r>
            <a:r>
              <a:rPr lang="zh-CN" altLang="en-US" sz="2400" dirty="0">
                <a:solidFill>
                  <a:srgbClr val="0000FF"/>
                </a:solidFill>
                <a:latin typeface="Consolas" pitchFamily="49" charset="0"/>
                <a:ea typeface="楷体" pitchFamily="49" charset="-122"/>
                <a:cs typeface="Consolas" pitchFamily="49" charset="0"/>
              </a:rPr>
              <a:t>和</a:t>
            </a:r>
            <a:r>
              <a:rPr lang="en-US" altLang="zh-CN" sz="2400" i="1" dirty="0" smtClean="0">
                <a:solidFill>
                  <a:srgbClr val="0000FF"/>
                </a:solidFill>
                <a:latin typeface="Consolas" pitchFamily="49" charset="0"/>
                <a:ea typeface="楷体" pitchFamily="49" charset="-122"/>
                <a:cs typeface="Consolas" pitchFamily="49" charset="0"/>
              </a:rPr>
              <a:t>B</a:t>
            </a:r>
            <a:r>
              <a:rPr lang="zh-CN" altLang="en-US" sz="2400" dirty="0" smtClean="0">
                <a:solidFill>
                  <a:srgbClr val="0000FF"/>
                </a:solidFill>
                <a:latin typeface="Consolas" pitchFamily="49" charset="0"/>
                <a:ea typeface="楷体" pitchFamily="49" charset="-122"/>
                <a:cs typeface="Consolas" pitchFamily="49" charset="0"/>
              </a:rPr>
              <a:t>，如果</a:t>
            </a:r>
            <a:r>
              <a:rPr lang="zh-CN" altLang="en-US" sz="2400" dirty="0">
                <a:solidFill>
                  <a:srgbClr val="0000FF"/>
                </a:solidFill>
                <a:latin typeface="Consolas" pitchFamily="49" charset="0"/>
                <a:ea typeface="楷体" pitchFamily="49" charset="-122"/>
                <a:cs typeface="Consolas" pitchFamily="49" charset="0"/>
              </a:rPr>
              <a:t>算法</a:t>
            </a:r>
            <a:r>
              <a:rPr lang="en-US" altLang="zh-CN" sz="2400" i="1" dirty="0">
                <a:solidFill>
                  <a:srgbClr val="0000FF"/>
                </a:solidFill>
                <a:latin typeface="Consolas" pitchFamily="49" charset="0"/>
                <a:ea typeface="楷体" pitchFamily="49" charset="-122"/>
                <a:cs typeface="Consolas" pitchFamily="49" charset="0"/>
              </a:rPr>
              <a:t>A</a:t>
            </a:r>
            <a:r>
              <a:rPr lang="zh-CN" altLang="en-US" sz="2400" dirty="0" smtClean="0">
                <a:solidFill>
                  <a:srgbClr val="0000FF"/>
                </a:solidFill>
                <a:latin typeface="Consolas" pitchFamily="49" charset="0"/>
                <a:ea typeface="楷体" pitchFamily="49" charset="-122"/>
                <a:cs typeface="Consolas" pitchFamily="49" charset="0"/>
              </a:rPr>
              <a:t>的平均时间</a:t>
            </a:r>
            <a:r>
              <a:rPr lang="zh-CN" altLang="en-US" sz="2400" dirty="0">
                <a:solidFill>
                  <a:srgbClr val="0000FF"/>
                </a:solidFill>
                <a:latin typeface="Consolas" pitchFamily="49" charset="0"/>
                <a:ea typeface="楷体" pitchFamily="49" charset="-122"/>
                <a:cs typeface="Consolas" pitchFamily="49" charset="0"/>
              </a:rPr>
              <a:t>复杂度为</a:t>
            </a:r>
            <a:r>
              <a:rPr lang="en-US" altLang="zh-CN" sz="2400" i="1" dirty="0">
                <a:solidFill>
                  <a:srgbClr val="FF0000"/>
                </a:solidFill>
                <a:latin typeface="Consolas" pitchFamily="49" charset="0"/>
                <a:ea typeface="楷体" pitchFamily="49" charset="-122"/>
                <a:cs typeface="Consolas" pitchFamily="49" charset="0"/>
              </a:rPr>
              <a:t>O</a:t>
            </a:r>
            <a:r>
              <a:rPr lang="en-US" altLang="zh-CN" sz="2400" dirty="0">
                <a:solidFill>
                  <a:srgbClr val="FF0000"/>
                </a:solidFill>
                <a:latin typeface="Consolas" pitchFamily="49" charset="0"/>
                <a:ea typeface="楷体" pitchFamily="49" charset="-122"/>
                <a:cs typeface="Consolas" pitchFamily="49" charset="0"/>
              </a:rPr>
              <a:t>(</a:t>
            </a:r>
            <a:r>
              <a:rPr lang="en-US" altLang="zh-CN" sz="2400" i="1" dirty="0">
                <a:solidFill>
                  <a:srgbClr val="FF0000"/>
                </a:solidFill>
                <a:latin typeface="Consolas" pitchFamily="49" charset="0"/>
                <a:ea typeface="楷体" pitchFamily="49" charset="-122"/>
                <a:cs typeface="Consolas" pitchFamily="49" charset="0"/>
              </a:rPr>
              <a:t>n</a:t>
            </a:r>
            <a:r>
              <a:rPr lang="en-US" altLang="zh-CN" sz="2400" dirty="0" smtClean="0">
                <a:solidFill>
                  <a:srgbClr val="FF0000"/>
                </a:solidFill>
                <a:latin typeface="Consolas" pitchFamily="49" charset="0"/>
                <a:ea typeface="楷体" pitchFamily="49" charset="-122"/>
                <a:cs typeface="Consolas" pitchFamily="49" charset="0"/>
              </a:rPr>
              <a:t>)</a:t>
            </a:r>
            <a:r>
              <a:rPr lang="zh-CN" altLang="en-US" sz="2400" dirty="0" smtClean="0">
                <a:solidFill>
                  <a:srgbClr val="0000FF"/>
                </a:solidFill>
                <a:latin typeface="Consolas" pitchFamily="49" charset="0"/>
                <a:ea typeface="楷体" pitchFamily="49" charset="-122"/>
                <a:cs typeface="Consolas" pitchFamily="49" charset="0"/>
              </a:rPr>
              <a:t>，而</a:t>
            </a:r>
            <a:r>
              <a:rPr lang="zh-CN" altLang="en-US" sz="2400" dirty="0">
                <a:solidFill>
                  <a:srgbClr val="0000FF"/>
                </a:solidFill>
                <a:latin typeface="Consolas" pitchFamily="49" charset="0"/>
                <a:ea typeface="楷体" pitchFamily="49" charset="-122"/>
                <a:cs typeface="Consolas" pitchFamily="49" charset="0"/>
              </a:rPr>
              <a:t>算法</a:t>
            </a:r>
            <a:r>
              <a:rPr lang="en-US" altLang="zh-CN" sz="2400" i="1" dirty="0">
                <a:solidFill>
                  <a:srgbClr val="0000FF"/>
                </a:solidFill>
                <a:latin typeface="Consolas" pitchFamily="49" charset="0"/>
                <a:ea typeface="楷体" pitchFamily="49" charset="-122"/>
                <a:cs typeface="Consolas" pitchFamily="49" charset="0"/>
              </a:rPr>
              <a:t>B</a:t>
            </a:r>
            <a:r>
              <a:rPr lang="zh-CN" altLang="en-US" sz="2400" dirty="0" smtClean="0">
                <a:solidFill>
                  <a:srgbClr val="0000FF"/>
                </a:solidFill>
                <a:latin typeface="Consolas" pitchFamily="49" charset="0"/>
                <a:ea typeface="楷体" pitchFamily="49" charset="-122"/>
                <a:cs typeface="Consolas" pitchFamily="49" charset="0"/>
              </a:rPr>
              <a:t>的平均时间</a:t>
            </a:r>
            <a:r>
              <a:rPr lang="zh-CN" altLang="en-US" sz="2400" dirty="0">
                <a:solidFill>
                  <a:srgbClr val="0000FF"/>
                </a:solidFill>
                <a:latin typeface="Consolas" pitchFamily="49" charset="0"/>
                <a:ea typeface="楷体" pitchFamily="49" charset="-122"/>
                <a:cs typeface="Consolas" pitchFamily="49" charset="0"/>
              </a:rPr>
              <a:t>复杂度为</a:t>
            </a:r>
            <a:r>
              <a:rPr lang="en-US" altLang="zh-CN" sz="2400" i="1" dirty="0">
                <a:solidFill>
                  <a:srgbClr val="FF0000"/>
                </a:solidFill>
                <a:latin typeface="Consolas" pitchFamily="49" charset="0"/>
                <a:ea typeface="楷体" pitchFamily="49" charset="-122"/>
                <a:cs typeface="Consolas" pitchFamily="49" charset="0"/>
              </a:rPr>
              <a:t>O</a:t>
            </a:r>
            <a:r>
              <a:rPr lang="en-US" altLang="zh-CN" sz="2400" dirty="0">
                <a:solidFill>
                  <a:srgbClr val="FF0000"/>
                </a:solidFill>
                <a:latin typeface="Consolas" pitchFamily="49" charset="0"/>
                <a:ea typeface="楷体" pitchFamily="49" charset="-122"/>
                <a:cs typeface="Consolas" pitchFamily="49" charset="0"/>
              </a:rPr>
              <a:t>(</a:t>
            </a:r>
            <a:r>
              <a:rPr lang="en-US" altLang="zh-CN" sz="2400" i="1" dirty="0" err="1">
                <a:solidFill>
                  <a:srgbClr val="FF0000"/>
                </a:solidFill>
                <a:latin typeface="Consolas" pitchFamily="49" charset="0"/>
                <a:ea typeface="楷体" pitchFamily="49" charset="-122"/>
                <a:cs typeface="Consolas" pitchFamily="49" charset="0"/>
              </a:rPr>
              <a:t>n</a:t>
            </a:r>
            <a:r>
              <a:rPr lang="en-US" altLang="zh-CN" sz="2400" baseline="30000" dirty="0" err="1">
                <a:solidFill>
                  <a:srgbClr val="FF0000"/>
                </a:solidFill>
                <a:latin typeface="Consolas" pitchFamily="49" charset="0"/>
                <a:ea typeface="楷体" pitchFamily="49" charset="-122"/>
                <a:cs typeface="Consolas" pitchFamily="49" charset="0"/>
              </a:rPr>
              <a:t>2</a:t>
            </a:r>
            <a:r>
              <a:rPr lang="en-US" altLang="zh-CN" sz="2400" dirty="0">
                <a:solidFill>
                  <a:srgbClr val="FF0000"/>
                </a:solidFill>
                <a:latin typeface="Consolas" pitchFamily="49" charset="0"/>
                <a:ea typeface="楷体" pitchFamily="49" charset="-122"/>
                <a:cs typeface="Consolas" pitchFamily="49" charset="0"/>
              </a:rPr>
              <a:t>)</a:t>
            </a:r>
            <a:r>
              <a:rPr lang="zh-CN" altLang="en-US" sz="2400" dirty="0">
                <a:solidFill>
                  <a:srgbClr val="0000FF"/>
                </a:solidFill>
                <a:latin typeface="Consolas" pitchFamily="49" charset="0"/>
                <a:ea typeface="楷体" pitchFamily="49" charset="-122"/>
                <a:cs typeface="Consolas" pitchFamily="49" charset="0"/>
              </a:rPr>
              <a:t>。</a:t>
            </a:r>
          </a:p>
          <a:p>
            <a:pPr algn="l">
              <a:lnSpc>
                <a:spcPts val="3000"/>
              </a:lnSpc>
            </a:pPr>
            <a:r>
              <a:rPr lang="zh-CN" altLang="en-US" sz="2400" dirty="0">
                <a:latin typeface="Consolas" pitchFamily="49" charset="0"/>
                <a:ea typeface="楷体" pitchFamily="49" charset="-122"/>
                <a:cs typeface="Consolas" pitchFamily="49" charset="0"/>
              </a:rPr>
              <a:t>　</a:t>
            </a:r>
            <a:r>
              <a:rPr lang="zh-CN" altLang="en-US" sz="2400" dirty="0" smtClean="0">
                <a:solidFill>
                  <a:srgbClr val="FF3300"/>
                </a:solidFill>
                <a:latin typeface="Consolas" pitchFamily="49" charset="0"/>
                <a:ea typeface="楷体" pitchFamily="49" charset="-122"/>
                <a:cs typeface="Consolas" pitchFamily="49" charset="0"/>
              </a:rPr>
              <a:t>一般</a:t>
            </a:r>
            <a:r>
              <a:rPr lang="zh-CN" altLang="en-US" sz="2400" dirty="0">
                <a:solidFill>
                  <a:srgbClr val="FF3300"/>
                </a:solidFill>
                <a:latin typeface="Consolas" pitchFamily="49" charset="0"/>
                <a:ea typeface="楷体" pitchFamily="49" charset="-122"/>
                <a:cs typeface="Consolas" pitchFamily="49" charset="0"/>
              </a:rPr>
              <a:t>情况</a:t>
            </a:r>
            <a:r>
              <a:rPr lang="zh-CN" altLang="en-US" sz="2400" dirty="0" smtClean="0">
                <a:solidFill>
                  <a:srgbClr val="FF3300"/>
                </a:solidFill>
                <a:latin typeface="Consolas" pitchFamily="49" charset="0"/>
                <a:ea typeface="楷体" pitchFamily="49" charset="-122"/>
                <a:cs typeface="Consolas" pitchFamily="49" charset="0"/>
              </a:rPr>
              <a:t>下</a:t>
            </a:r>
            <a:r>
              <a:rPr lang="zh-CN" altLang="en-US" sz="2400" dirty="0" smtClean="0">
                <a:solidFill>
                  <a:srgbClr val="0000FF"/>
                </a:solidFill>
                <a:latin typeface="Consolas" pitchFamily="49" charset="0"/>
                <a:ea typeface="楷体" pitchFamily="49" charset="-122"/>
                <a:cs typeface="Consolas" pitchFamily="49" charset="0"/>
              </a:rPr>
              <a:t>，认为</a:t>
            </a:r>
            <a:r>
              <a:rPr lang="zh-CN" altLang="en-US" sz="2400" dirty="0">
                <a:solidFill>
                  <a:srgbClr val="0000FF"/>
                </a:solidFill>
                <a:latin typeface="Consolas" pitchFamily="49" charset="0"/>
                <a:ea typeface="楷体" pitchFamily="49" charset="-122"/>
                <a:cs typeface="Consolas" pitchFamily="49" charset="0"/>
              </a:rPr>
              <a:t>算法</a:t>
            </a:r>
            <a:r>
              <a:rPr lang="en-US" altLang="zh-CN" sz="2400" i="1" dirty="0">
                <a:solidFill>
                  <a:srgbClr val="0000FF"/>
                </a:solidFill>
                <a:latin typeface="Consolas" pitchFamily="49" charset="0"/>
                <a:ea typeface="楷体" pitchFamily="49" charset="-122"/>
                <a:cs typeface="Consolas" pitchFamily="49" charset="0"/>
              </a:rPr>
              <a:t>A</a:t>
            </a:r>
            <a:r>
              <a:rPr lang="zh-CN" altLang="en-US" sz="2400" dirty="0">
                <a:solidFill>
                  <a:srgbClr val="0000FF"/>
                </a:solidFill>
                <a:latin typeface="Consolas" pitchFamily="49" charset="0"/>
                <a:ea typeface="楷体" pitchFamily="49" charset="-122"/>
                <a:cs typeface="Consolas" pitchFamily="49" charset="0"/>
              </a:rPr>
              <a:t>的时间性能好比算法</a:t>
            </a:r>
            <a:r>
              <a:rPr lang="en-US" altLang="zh-CN" sz="2400" i="1" dirty="0">
                <a:solidFill>
                  <a:srgbClr val="0000FF"/>
                </a:solidFill>
                <a:latin typeface="Consolas" pitchFamily="49" charset="0"/>
                <a:ea typeface="楷体" pitchFamily="49" charset="-122"/>
                <a:cs typeface="Consolas" pitchFamily="49" charset="0"/>
              </a:rPr>
              <a:t>B</a:t>
            </a:r>
            <a:r>
              <a:rPr lang="zh-CN" altLang="en-US" sz="2400" dirty="0">
                <a:solidFill>
                  <a:srgbClr val="0000FF"/>
                </a:solidFill>
                <a:latin typeface="Consolas" pitchFamily="49" charset="0"/>
                <a:ea typeface="楷体" pitchFamily="49" charset="-122"/>
                <a:cs typeface="Consolas" pitchFamily="49" charset="0"/>
              </a:rPr>
              <a:t>。</a:t>
            </a:r>
          </a:p>
        </p:txBody>
      </p:sp>
      <p:grpSp>
        <p:nvGrpSpPr>
          <p:cNvPr id="2" name="组合 11"/>
          <p:cNvGrpSpPr/>
          <p:nvPr/>
        </p:nvGrpSpPr>
        <p:grpSpPr>
          <a:xfrm>
            <a:off x="6804248" y="1701788"/>
            <a:ext cx="1982594" cy="934900"/>
            <a:chOff x="6346550" y="1701788"/>
            <a:chExt cx="1982594" cy="934900"/>
          </a:xfrm>
        </p:grpSpPr>
        <p:sp>
          <p:nvSpPr>
            <p:cNvPr id="5" name="右大括号 4"/>
            <p:cNvSpPr/>
            <p:nvPr/>
          </p:nvSpPr>
          <p:spPr>
            <a:xfrm rot="5400000">
              <a:off x="7108049" y="1308879"/>
              <a:ext cx="142876" cy="928694"/>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6" name="TextBox 5"/>
            <p:cNvSpPr txBox="1"/>
            <p:nvPr/>
          </p:nvSpPr>
          <p:spPr>
            <a:xfrm>
              <a:off x="6346550" y="1928802"/>
              <a:ext cx="1982594" cy="707886"/>
            </a:xfrm>
            <a:prstGeom prst="rect">
              <a:avLst/>
            </a:prstGeom>
            <a:noFill/>
          </p:spPr>
          <p:txBody>
            <a:bodyPr wrap="square" rtlCol="0">
              <a:spAutoFit/>
            </a:bodyPr>
            <a:lstStyle/>
            <a:p>
              <a:r>
                <a:rPr lang="zh-CN" altLang="en-US" sz="2000" b="1" dirty="0" smtClean="0">
                  <a:solidFill>
                    <a:srgbClr val="FF00FF"/>
                  </a:solidFill>
                  <a:latin typeface="方正启体简体" pitchFamily="65" charset="-122"/>
                  <a:ea typeface="方正启体简体" pitchFamily="65" charset="-122"/>
                  <a:cs typeface="Consolas" pitchFamily="49" charset="0"/>
                </a:rPr>
                <a:t>指数</a:t>
              </a:r>
              <a:r>
                <a:rPr lang="zh-CN" altLang="en-US" sz="2000" b="1" dirty="0">
                  <a:solidFill>
                    <a:srgbClr val="FF00FF"/>
                  </a:solidFill>
                  <a:latin typeface="方正启体简体" pitchFamily="65" charset="-122"/>
                  <a:ea typeface="方正启体简体" pitchFamily="65" charset="-122"/>
                  <a:cs typeface="Consolas" pitchFamily="49" charset="0"/>
                </a:rPr>
                <a:t>复杂</a:t>
              </a:r>
              <a:r>
                <a:rPr lang="zh-CN" altLang="en-US" sz="2000" b="1" dirty="0" smtClean="0">
                  <a:solidFill>
                    <a:srgbClr val="FF00FF"/>
                  </a:solidFill>
                  <a:latin typeface="方正启体简体" pitchFamily="65" charset="-122"/>
                  <a:ea typeface="方正启体简体" pitchFamily="65" charset="-122"/>
                  <a:cs typeface="Consolas" pitchFamily="49" charset="0"/>
                </a:rPr>
                <a:t>度</a:t>
              </a:r>
              <a:endParaRPr lang="en-US" altLang="zh-CN" sz="2000" b="1" dirty="0" smtClean="0">
                <a:solidFill>
                  <a:srgbClr val="FF00FF"/>
                </a:solidFill>
                <a:latin typeface="方正启体简体" pitchFamily="65" charset="-122"/>
                <a:ea typeface="方正启体简体" pitchFamily="65" charset="-122"/>
                <a:cs typeface="Consolas" pitchFamily="49" charset="0"/>
              </a:endParaRPr>
            </a:p>
            <a:p>
              <a:r>
                <a:rPr lang="zh-CN" altLang="en-US" sz="2000" b="1" dirty="0">
                  <a:solidFill>
                    <a:srgbClr val="FF00FF"/>
                  </a:solidFill>
                  <a:latin typeface="方正启体简体" pitchFamily="65" charset="-122"/>
                  <a:ea typeface="方正启体简体" pitchFamily="65" charset="-122"/>
                  <a:cs typeface="Consolas" pitchFamily="49" charset="0"/>
                </a:rPr>
                <a:t>不</a:t>
              </a:r>
              <a:r>
                <a:rPr lang="zh-CN" altLang="en-US" sz="2000" b="1" dirty="0" smtClean="0">
                  <a:solidFill>
                    <a:srgbClr val="FF00FF"/>
                  </a:solidFill>
                  <a:latin typeface="方正启体简体" pitchFamily="65" charset="-122"/>
                  <a:ea typeface="方正启体简体" pitchFamily="65" charset="-122"/>
                  <a:cs typeface="Consolas" pitchFamily="49" charset="0"/>
                </a:rPr>
                <a:t>可行算法</a:t>
              </a:r>
              <a:endParaRPr lang="zh-CN" altLang="en-US" sz="2000" b="1" dirty="0">
                <a:solidFill>
                  <a:srgbClr val="FF00FF"/>
                </a:solidFill>
                <a:latin typeface="方正启体简体" pitchFamily="65" charset="-122"/>
                <a:ea typeface="方正启体简体" pitchFamily="65" charset="-122"/>
                <a:cs typeface="Consolas" pitchFamily="49" charset="0"/>
              </a:endParaRPr>
            </a:p>
          </p:txBody>
        </p:sp>
      </p:grpSp>
      <p:grpSp>
        <p:nvGrpSpPr>
          <p:cNvPr id="3" name="组合 10"/>
          <p:cNvGrpSpPr/>
          <p:nvPr/>
        </p:nvGrpSpPr>
        <p:grpSpPr>
          <a:xfrm>
            <a:off x="1000100" y="1714488"/>
            <a:ext cx="5715040" cy="614424"/>
            <a:chOff x="1000100" y="1714488"/>
            <a:chExt cx="5143536" cy="614424"/>
          </a:xfrm>
        </p:grpSpPr>
        <p:sp>
          <p:nvSpPr>
            <p:cNvPr id="7" name="右大括号 6"/>
            <p:cNvSpPr/>
            <p:nvPr/>
          </p:nvSpPr>
          <p:spPr>
            <a:xfrm rot="5400000">
              <a:off x="3499868" y="-785280"/>
              <a:ext cx="144000" cy="5143536"/>
            </a:xfrm>
            <a:prstGeom prst="rightBrace">
              <a:avLst/>
            </a:prstGeom>
            <a:ln>
              <a:tailEnd type="none"/>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9" name="TextBox 8"/>
            <p:cNvSpPr txBox="1"/>
            <p:nvPr/>
          </p:nvSpPr>
          <p:spPr>
            <a:xfrm>
              <a:off x="3214678" y="1928802"/>
              <a:ext cx="1648204" cy="400110"/>
            </a:xfrm>
            <a:prstGeom prst="rect">
              <a:avLst/>
            </a:prstGeom>
            <a:noFill/>
          </p:spPr>
          <p:txBody>
            <a:bodyPr wrap="square" rtlCol="0">
              <a:spAutoFit/>
            </a:bodyPr>
            <a:lstStyle/>
            <a:p>
              <a:r>
                <a:rPr lang="zh-CN" altLang="en-US" sz="2000" b="1" dirty="0" smtClean="0">
                  <a:solidFill>
                    <a:srgbClr val="FF00FF"/>
                  </a:solidFill>
                  <a:latin typeface="方正启体简体" pitchFamily="65" charset="-122"/>
                  <a:ea typeface="方正启体简体" pitchFamily="65" charset="-122"/>
                  <a:cs typeface="Consolas" pitchFamily="49" charset="0"/>
                </a:rPr>
                <a:t>多项式</a:t>
              </a:r>
              <a:r>
                <a:rPr lang="zh-CN" altLang="en-US" sz="2000" b="1" dirty="0">
                  <a:solidFill>
                    <a:srgbClr val="FF00FF"/>
                  </a:solidFill>
                  <a:latin typeface="方正启体简体" pitchFamily="65" charset="-122"/>
                  <a:ea typeface="方正启体简体" pitchFamily="65" charset="-122"/>
                  <a:cs typeface="Consolas" pitchFamily="49" charset="0"/>
                </a:rPr>
                <a:t>复杂度</a:t>
              </a:r>
            </a:p>
          </p:txBody>
        </p:sp>
      </p:grpSp>
      <p:sp>
        <p:nvSpPr>
          <p:cNvPr id="12" name="Text Box 2"/>
          <p:cNvSpPr txBox="1">
            <a:spLocks noChangeArrowheads="1"/>
          </p:cNvSpPr>
          <p:nvPr/>
        </p:nvSpPr>
        <p:spPr bwMode="auto">
          <a:xfrm>
            <a:off x="683568" y="5231522"/>
            <a:ext cx="8143932" cy="861774"/>
          </a:xfrm>
          <a:prstGeom prst="rect">
            <a:avLst/>
          </a:prstGeom>
          <a:noFill/>
          <a:ln w="19050" algn="ctr">
            <a:noFill/>
            <a:miter lim="800000"/>
            <a:headEnd/>
            <a:tailEnd/>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nSpc>
                <a:spcPts val="3000"/>
              </a:lnSpc>
            </a:pPr>
            <a:r>
              <a:rPr lang="zh-CN" altLang="en-US" sz="2400" dirty="0" smtClean="0">
                <a:solidFill>
                  <a:srgbClr val="FF0000"/>
                </a:solidFill>
                <a:latin typeface="Consolas" pitchFamily="49" charset="0"/>
                <a:ea typeface="楷体" pitchFamily="49" charset="-122"/>
                <a:cs typeface="Consolas" pitchFamily="49" charset="0"/>
              </a:rPr>
              <a:t>（</a:t>
            </a:r>
            <a:r>
              <a:rPr lang="en-US" altLang="zh-CN" sz="2400" dirty="0" smtClean="0">
                <a:solidFill>
                  <a:srgbClr val="FF0000"/>
                </a:solidFill>
                <a:latin typeface="Consolas" pitchFamily="49" charset="0"/>
                <a:ea typeface="楷体" pitchFamily="49" charset="-122"/>
                <a:cs typeface="Consolas" pitchFamily="49" charset="0"/>
              </a:rPr>
              <a:t>2</a:t>
            </a:r>
            <a:r>
              <a:rPr lang="zh-CN" altLang="en-US" sz="2400" dirty="0" smtClean="0">
                <a:solidFill>
                  <a:srgbClr val="FF0000"/>
                </a:solidFill>
                <a:latin typeface="Consolas" pitchFamily="49" charset="0"/>
                <a:ea typeface="楷体" pitchFamily="49" charset="-122"/>
                <a:cs typeface="Consolas" pitchFamily="49" charset="0"/>
              </a:rPr>
              <a:t>）</a:t>
            </a:r>
            <a:r>
              <a:rPr lang="zh-CN" altLang="en-US" sz="2400" dirty="0" smtClean="0">
                <a:solidFill>
                  <a:srgbClr val="0000FF"/>
                </a:solidFill>
                <a:latin typeface="Consolas" pitchFamily="49" charset="0"/>
                <a:ea typeface="楷体" pitchFamily="49" charset="-122"/>
                <a:cs typeface="Consolas" pitchFamily="49" charset="0"/>
              </a:rPr>
              <a:t>假如</a:t>
            </a:r>
            <a:r>
              <a:rPr lang="en-US" altLang="zh-CN" sz="2400" i="1" dirty="0" smtClean="0">
                <a:solidFill>
                  <a:srgbClr val="0000FF"/>
                </a:solidFill>
                <a:latin typeface="Consolas" pitchFamily="49" charset="0"/>
                <a:ea typeface="楷体" pitchFamily="49" charset="-122"/>
                <a:cs typeface="Consolas" pitchFamily="49" charset="0"/>
              </a:rPr>
              <a:t>A</a:t>
            </a:r>
            <a:r>
              <a:rPr lang="zh-CN" altLang="en-US" sz="2400" dirty="0" smtClean="0">
                <a:solidFill>
                  <a:srgbClr val="0000FF"/>
                </a:solidFill>
                <a:latin typeface="Consolas" pitchFamily="49" charset="0"/>
                <a:ea typeface="楷体" pitchFamily="49" charset="-122"/>
                <a:cs typeface="Consolas" pitchFamily="49" charset="0"/>
              </a:rPr>
              <a:t>和</a:t>
            </a:r>
            <a:r>
              <a:rPr lang="en-US" altLang="zh-CN" sz="2400" i="1" dirty="0" smtClean="0">
                <a:solidFill>
                  <a:srgbClr val="0000FF"/>
                </a:solidFill>
                <a:latin typeface="Consolas" pitchFamily="49" charset="0"/>
                <a:ea typeface="楷体" pitchFamily="49" charset="-122"/>
                <a:cs typeface="Consolas" pitchFamily="49" charset="0"/>
              </a:rPr>
              <a:t>B</a:t>
            </a:r>
            <a:r>
              <a:rPr lang="zh-CN" altLang="en-US" sz="2400" dirty="0" smtClean="0">
                <a:solidFill>
                  <a:srgbClr val="0000FF"/>
                </a:solidFill>
                <a:latin typeface="Consolas" pitchFamily="49" charset="0"/>
                <a:ea typeface="楷体" pitchFamily="49" charset="-122"/>
                <a:cs typeface="Consolas" pitchFamily="49" charset="0"/>
              </a:rPr>
              <a:t>的平均时间复杂度都为</a:t>
            </a:r>
            <a:r>
              <a:rPr lang="en-US" altLang="zh-CN" sz="2400" i="1" dirty="0" smtClean="0">
                <a:solidFill>
                  <a:srgbClr val="FF0000"/>
                </a:solidFill>
                <a:latin typeface="Consolas" pitchFamily="49" charset="0"/>
                <a:ea typeface="楷体" pitchFamily="49" charset="-122"/>
                <a:cs typeface="Consolas" pitchFamily="49" charset="0"/>
              </a:rPr>
              <a:t>O</a:t>
            </a:r>
            <a:r>
              <a:rPr lang="en-US" altLang="zh-CN" sz="2400" dirty="0" smtClean="0">
                <a:solidFill>
                  <a:srgbClr val="FF0000"/>
                </a:solidFill>
                <a:latin typeface="Consolas" pitchFamily="49" charset="0"/>
                <a:ea typeface="楷体" pitchFamily="49" charset="-122"/>
                <a:cs typeface="Consolas" pitchFamily="49" charset="0"/>
              </a:rPr>
              <a:t>(</a:t>
            </a:r>
            <a:r>
              <a:rPr lang="en-US" altLang="zh-CN" sz="2400" i="1" dirty="0" smtClean="0">
                <a:solidFill>
                  <a:srgbClr val="FF0000"/>
                </a:solidFill>
                <a:latin typeface="Consolas" pitchFamily="49" charset="0"/>
                <a:ea typeface="楷体" pitchFamily="49" charset="-122"/>
                <a:cs typeface="Consolas" pitchFamily="49" charset="0"/>
              </a:rPr>
              <a:t>n</a:t>
            </a:r>
            <a:r>
              <a:rPr lang="en-US" altLang="zh-CN" sz="2400" dirty="0" smtClean="0">
                <a:solidFill>
                  <a:srgbClr val="FF0000"/>
                </a:solidFill>
                <a:latin typeface="Consolas" pitchFamily="49" charset="0"/>
                <a:ea typeface="楷体" pitchFamily="49" charset="-122"/>
                <a:cs typeface="Consolas" pitchFamily="49" charset="0"/>
              </a:rPr>
              <a:t>)</a:t>
            </a:r>
            <a:r>
              <a:rPr lang="zh-CN" altLang="en-US" sz="2400" dirty="0" smtClean="0">
                <a:solidFill>
                  <a:srgbClr val="0000FF"/>
                </a:solidFill>
                <a:latin typeface="Consolas" pitchFamily="49" charset="0"/>
                <a:ea typeface="楷体" pitchFamily="49" charset="-122"/>
                <a:cs typeface="Consolas" pitchFamily="49" charset="0"/>
              </a:rPr>
              <a:t>，但</a:t>
            </a:r>
            <a:r>
              <a:rPr lang="en-US" altLang="zh-CN" sz="2400" dirty="0" smtClean="0">
                <a:solidFill>
                  <a:srgbClr val="FF0000"/>
                </a:solidFill>
                <a:latin typeface="Consolas" pitchFamily="49" charset="0"/>
                <a:ea typeface="楷体" pitchFamily="49" charset="-122"/>
                <a:cs typeface="Consolas" pitchFamily="49" charset="0"/>
              </a:rPr>
              <a:t>T</a:t>
            </a:r>
            <a:r>
              <a:rPr lang="en-US" altLang="zh-CN" sz="2400" i="1" baseline="-25000" dirty="0" smtClean="0">
                <a:solidFill>
                  <a:srgbClr val="FF0000"/>
                </a:solidFill>
                <a:latin typeface="Consolas" pitchFamily="49" charset="0"/>
                <a:ea typeface="楷体" pitchFamily="49" charset="-122"/>
                <a:cs typeface="Consolas" pitchFamily="49" charset="0"/>
              </a:rPr>
              <a:t>A</a:t>
            </a:r>
            <a:r>
              <a:rPr lang="en-US" altLang="zh-CN" sz="2400" dirty="0" smtClean="0">
                <a:solidFill>
                  <a:srgbClr val="FF0000"/>
                </a:solidFill>
                <a:latin typeface="Consolas" pitchFamily="49" charset="0"/>
                <a:ea typeface="楷体" pitchFamily="49" charset="-122"/>
                <a:cs typeface="Consolas" pitchFamily="49" charset="0"/>
              </a:rPr>
              <a:t>(</a:t>
            </a:r>
            <a:r>
              <a:rPr lang="en-US" altLang="zh-CN" sz="2400" i="1" dirty="0" smtClean="0">
                <a:solidFill>
                  <a:srgbClr val="FF0000"/>
                </a:solidFill>
                <a:latin typeface="Consolas" pitchFamily="49" charset="0"/>
                <a:ea typeface="楷体" pitchFamily="49" charset="-122"/>
                <a:cs typeface="Consolas" pitchFamily="49" charset="0"/>
              </a:rPr>
              <a:t>n</a:t>
            </a:r>
            <a:r>
              <a:rPr lang="en-US" altLang="zh-CN" sz="2400" dirty="0" smtClean="0">
                <a:solidFill>
                  <a:srgbClr val="FF0000"/>
                </a:solidFill>
                <a:latin typeface="Consolas" pitchFamily="49" charset="0"/>
                <a:ea typeface="楷体" pitchFamily="49" charset="-122"/>
                <a:cs typeface="Consolas" pitchFamily="49" charset="0"/>
              </a:rPr>
              <a:t>)=n+2</a:t>
            </a:r>
            <a:r>
              <a:rPr lang="zh-CN" altLang="en-US" sz="2400" dirty="0" smtClean="0">
                <a:solidFill>
                  <a:srgbClr val="0000FF"/>
                </a:solidFill>
                <a:latin typeface="Consolas" pitchFamily="49" charset="0"/>
                <a:ea typeface="楷体" pitchFamily="49" charset="-122"/>
                <a:cs typeface="Consolas" pitchFamily="49" charset="0"/>
              </a:rPr>
              <a:t>，</a:t>
            </a:r>
            <a:r>
              <a:rPr lang="en-US" altLang="zh-CN" sz="2400" dirty="0" smtClean="0">
                <a:solidFill>
                  <a:srgbClr val="0000FF"/>
                </a:solidFill>
                <a:latin typeface="Consolas" pitchFamily="49" charset="0"/>
                <a:ea typeface="楷体" pitchFamily="49" charset="-122"/>
                <a:cs typeface="Consolas" pitchFamily="49" charset="0"/>
              </a:rPr>
              <a:t> </a:t>
            </a:r>
            <a:r>
              <a:rPr lang="en-US" altLang="zh-CN" sz="2400" dirty="0" smtClean="0">
                <a:solidFill>
                  <a:srgbClr val="FF0000"/>
                </a:solidFill>
                <a:latin typeface="Consolas" pitchFamily="49" charset="0"/>
                <a:ea typeface="楷体" pitchFamily="49" charset="-122"/>
                <a:cs typeface="Consolas" pitchFamily="49" charset="0"/>
              </a:rPr>
              <a:t>T</a:t>
            </a:r>
            <a:r>
              <a:rPr lang="en-US" altLang="zh-CN" sz="2400" i="1" baseline="-25000" dirty="0" smtClean="0">
                <a:solidFill>
                  <a:srgbClr val="FF0000"/>
                </a:solidFill>
                <a:latin typeface="Consolas" pitchFamily="49" charset="0"/>
                <a:ea typeface="楷体" pitchFamily="49" charset="-122"/>
                <a:cs typeface="Consolas" pitchFamily="49" charset="0"/>
              </a:rPr>
              <a:t>B</a:t>
            </a:r>
            <a:r>
              <a:rPr lang="en-US" altLang="zh-CN" sz="2400" dirty="0" smtClean="0">
                <a:solidFill>
                  <a:srgbClr val="FF0000"/>
                </a:solidFill>
                <a:latin typeface="Consolas" pitchFamily="49" charset="0"/>
                <a:ea typeface="楷体" pitchFamily="49" charset="-122"/>
                <a:cs typeface="Consolas" pitchFamily="49" charset="0"/>
              </a:rPr>
              <a:t>(</a:t>
            </a:r>
            <a:r>
              <a:rPr lang="en-US" altLang="zh-CN" sz="2400" i="1" dirty="0" smtClean="0">
                <a:solidFill>
                  <a:srgbClr val="FF0000"/>
                </a:solidFill>
                <a:latin typeface="Consolas" pitchFamily="49" charset="0"/>
                <a:ea typeface="楷体" pitchFamily="49" charset="-122"/>
                <a:cs typeface="Consolas" pitchFamily="49" charset="0"/>
              </a:rPr>
              <a:t>n</a:t>
            </a:r>
            <a:r>
              <a:rPr lang="en-US" altLang="zh-CN" sz="2400" dirty="0">
                <a:solidFill>
                  <a:srgbClr val="FF0000"/>
                </a:solidFill>
                <a:latin typeface="Consolas" pitchFamily="49" charset="0"/>
                <a:ea typeface="楷体" pitchFamily="49" charset="-122"/>
                <a:cs typeface="Consolas" pitchFamily="49" charset="0"/>
              </a:rPr>
              <a:t>)=2n</a:t>
            </a:r>
            <a:r>
              <a:rPr lang="zh-CN" altLang="en-US" sz="2400" dirty="0" smtClean="0">
                <a:solidFill>
                  <a:srgbClr val="0000FF"/>
                </a:solidFill>
                <a:latin typeface="Consolas" pitchFamily="49" charset="0"/>
                <a:ea typeface="楷体" pitchFamily="49" charset="-122"/>
                <a:cs typeface="Consolas" pitchFamily="49" charset="0"/>
              </a:rPr>
              <a:t>，</a:t>
            </a:r>
            <a:r>
              <a:rPr lang="zh-CN" altLang="en-US" sz="2400" dirty="0">
                <a:solidFill>
                  <a:srgbClr val="0000FF"/>
                </a:solidFill>
                <a:latin typeface="Consolas" pitchFamily="49" charset="0"/>
                <a:ea typeface="楷体" pitchFamily="49" charset="-122"/>
                <a:cs typeface="Consolas" pitchFamily="49" charset="0"/>
              </a:rPr>
              <a:t>则</a:t>
            </a:r>
            <a:r>
              <a:rPr lang="zh-CN" altLang="en-US" sz="2400" dirty="0" smtClean="0">
                <a:solidFill>
                  <a:srgbClr val="0000FF"/>
                </a:solidFill>
                <a:latin typeface="Consolas" pitchFamily="49" charset="0"/>
                <a:ea typeface="楷体" pitchFamily="49" charset="-122"/>
                <a:cs typeface="Consolas" pitchFamily="49" charset="0"/>
              </a:rPr>
              <a:t>认为算法</a:t>
            </a:r>
            <a:r>
              <a:rPr lang="en-US" altLang="zh-CN" sz="2400" i="1" dirty="0" smtClean="0">
                <a:solidFill>
                  <a:srgbClr val="0000FF"/>
                </a:solidFill>
                <a:latin typeface="Consolas" pitchFamily="49" charset="0"/>
                <a:ea typeface="楷体" pitchFamily="49" charset="-122"/>
                <a:cs typeface="Consolas" pitchFamily="49" charset="0"/>
              </a:rPr>
              <a:t>A</a:t>
            </a:r>
            <a:r>
              <a:rPr lang="zh-CN" altLang="en-US" sz="2400" dirty="0" smtClean="0">
                <a:solidFill>
                  <a:srgbClr val="0000FF"/>
                </a:solidFill>
                <a:latin typeface="Consolas" pitchFamily="49" charset="0"/>
                <a:ea typeface="楷体" pitchFamily="49" charset="-122"/>
                <a:cs typeface="Consolas" pitchFamily="49" charset="0"/>
              </a:rPr>
              <a:t>的时间性能好比算法</a:t>
            </a:r>
            <a:r>
              <a:rPr lang="en-US" altLang="zh-CN" sz="2400" i="1" dirty="0" smtClean="0">
                <a:solidFill>
                  <a:srgbClr val="0000FF"/>
                </a:solidFill>
                <a:latin typeface="Consolas" pitchFamily="49" charset="0"/>
                <a:ea typeface="楷体" pitchFamily="49" charset="-122"/>
                <a:cs typeface="Consolas" pitchFamily="49" charset="0"/>
              </a:rPr>
              <a:t>B</a:t>
            </a:r>
            <a:r>
              <a:rPr lang="zh-CN" altLang="en-US" sz="2400" dirty="0" smtClean="0">
                <a:solidFill>
                  <a:srgbClr val="0000FF"/>
                </a:solidFill>
                <a:latin typeface="Consolas" pitchFamily="49" charset="0"/>
                <a:ea typeface="楷体" pitchFamily="49" charset="-122"/>
                <a:cs typeface="Consolas" pitchFamily="49" charset="0"/>
              </a:rPr>
              <a:t>。</a:t>
            </a:r>
            <a:endParaRPr lang="zh-CN" altLang="en-US" sz="2400" dirty="0">
              <a:solidFill>
                <a:srgbClr val="0000FF"/>
              </a:solidFill>
              <a:latin typeface="Consolas" pitchFamily="49" charset="0"/>
              <a:ea typeface="楷体" pitchFamily="49" charset="-122"/>
              <a:cs typeface="Consolas" pitchFamily="49" charset="0"/>
            </a:endParaRPr>
          </a:p>
        </p:txBody>
      </p:sp>
    </p:spTree>
    <p:extLst>
      <p:ext uri="{BB962C8B-B14F-4D97-AF65-F5344CB8AC3E}">
        <p14:creationId xmlns:p14="http://schemas.microsoft.com/office/powerpoint/2010/main" val="6850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72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938" name="Rectangle 2"/>
          <p:cNvSpPr>
            <a:spLocks noGrp="1" noChangeArrowheads="1"/>
          </p:cNvSpPr>
          <p:nvPr>
            <p:ph sz="quarter" idx="4294967295"/>
          </p:nvPr>
        </p:nvSpPr>
        <p:spPr>
          <a:xfrm>
            <a:off x="251520" y="1571612"/>
            <a:ext cx="8496944" cy="4625988"/>
          </a:xfrm>
          <a:prstGeom prst="rect">
            <a:avLst/>
          </a:prstGeom>
          <a:ln/>
          <a:extLst>
            <a:ext uri="{91240B29-F687-4F45-9708-019B960494DF}">
              <a14:hiddenLine xmlns:a14="http://schemas.microsoft.com/office/drawing/2010/main" w="9525">
                <a:solidFill>
                  <a:schemeClr val="bg2"/>
                </a:solidFill>
                <a:miter lim="800000"/>
                <a:headEnd/>
                <a:tailEnd/>
              </a14:hiddenLine>
            </a:ext>
          </a:extLst>
        </p:spPr>
        <p:txBody>
          <a:bodyPr>
            <a:normAutofit/>
          </a:bodyPr>
          <a:lstStyle/>
          <a:p>
            <a:pPr marL="476250" indent="-476250">
              <a:lnSpc>
                <a:spcPct val="130000"/>
              </a:lnSpc>
              <a:buFont typeface="Wingdings" panose="05000000000000000000" pitchFamily="2" charset="2"/>
              <a:buNone/>
            </a:pPr>
            <a:r>
              <a:rPr lang="zh-CN" altLang="en-US" sz="3200" dirty="0" smtClean="0">
                <a:latin typeface="黑体" panose="02010609060101010101" pitchFamily="49" charset="-122"/>
                <a:ea typeface="黑体" panose="02010609060101010101" pitchFamily="49" charset="-122"/>
              </a:rPr>
              <a:t>过程（提问</a:t>
            </a:r>
            <a:r>
              <a:rPr lang="en-US" altLang="zh-CN" sz="3200" dirty="0" smtClean="0">
                <a:latin typeface="黑体" panose="02010609060101010101" pitchFamily="49" charset="-122"/>
                <a:ea typeface="黑体" panose="02010609060101010101" pitchFamily="49" charset="-122"/>
              </a:rPr>
              <a:t>+</a:t>
            </a:r>
            <a:r>
              <a:rPr lang="zh-CN" altLang="en-US" sz="3200" dirty="0" smtClean="0">
                <a:latin typeface="黑体" panose="02010609060101010101" pitchFamily="49" charset="-122"/>
                <a:ea typeface="黑体" panose="02010609060101010101" pitchFamily="49" charset="-122"/>
              </a:rPr>
              <a:t>作业</a:t>
            </a:r>
            <a:r>
              <a:rPr lang="en-US" altLang="zh-CN" sz="3200" dirty="0">
                <a:latin typeface="黑体" panose="02010609060101010101" pitchFamily="49" charset="-122"/>
                <a:ea typeface="黑体" panose="02010609060101010101" pitchFamily="49" charset="-122"/>
              </a:rPr>
              <a:t>+</a:t>
            </a:r>
            <a:r>
              <a:rPr lang="zh-CN" altLang="en-US" sz="3200" dirty="0">
                <a:latin typeface="黑体" panose="02010609060101010101" pitchFamily="49" charset="-122"/>
                <a:ea typeface="黑体" panose="02010609060101010101" pitchFamily="49" charset="-122"/>
              </a:rPr>
              <a:t>课内</a:t>
            </a:r>
            <a:r>
              <a:rPr lang="zh-CN" altLang="en-US" sz="3200" dirty="0" smtClean="0">
                <a:latin typeface="黑体" panose="02010609060101010101" pitchFamily="49" charset="-122"/>
                <a:ea typeface="黑体" panose="02010609060101010101" pitchFamily="49" charset="-122"/>
              </a:rPr>
              <a:t>实验等）*</a:t>
            </a:r>
            <a:r>
              <a:rPr lang="en-US" altLang="zh-CN" sz="3200" dirty="0" smtClean="0">
                <a:latin typeface="黑体" panose="02010609060101010101" pitchFamily="49" charset="-122"/>
                <a:ea typeface="黑体" panose="02010609060101010101" pitchFamily="49" charset="-122"/>
              </a:rPr>
              <a:t>50</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dirty="0" smtClean="0">
                <a:latin typeface="黑体" panose="02010609060101010101" pitchFamily="49" charset="-122"/>
                <a:ea typeface="黑体" panose="02010609060101010101" pitchFamily="49" charset="-122"/>
              </a:rPr>
              <a:t>+ </a:t>
            </a:r>
            <a:r>
              <a:rPr lang="zh-CN" altLang="en-US" sz="3200" dirty="0" smtClean="0">
                <a:latin typeface="黑体" panose="02010609060101010101" pitchFamily="49" charset="-122"/>
                <a:ea typeface="黑体" panose="02010609060101010101" pitchFamily="49" charset="-122"/>
              </a:rPr>
              <a:t>笔试*</a:t>
            </a:r>
            <a:r>
              <a:rPr lang="en-US" altLang="zh-CN" sz="3200" dirty="0" smtClean="0">
                <a:latin typeface="黑体" panose="02010609060101010101" pitchFamily="49" charset="-122"/>
                <a:ea typeface="黑体" panose="02010609060101010101" pitchFamily="49" charset="-122"/>
              </a:rPr>
              <a:t>5</a:t>
            </a:r>
            <a:r>
              <a:rPr lang="en-US" altLang="zh-CN" sz="3200" dirty="0" smtClean="0">
                <a:latin typeface="Times New Roman" panose="02020603050405020304" pitchFamily="18" charset="0"/>
                <a:ea typeface="黑体" panose="02010609060101010101" pitchFamily="49" charset="-122"/>
                <a:cs typeface="Times New Roman" panose="02020603050405020304" pitchFamily="18" charset="0"/>
              </a:rPr>
              <a:t>0%</a:t>
            </a:r>
            <a:endParaRPr lang="zh-CN" altLang="en-US" sz="3200" dirty="0">
              <a:latin typeface="黑体" panose="02010609060101010101" pitchFamily="49" charset="-122"/>
              <a:ea typeface="黑体" panose="02010609060101010101" pitchFamily="49" charset="-122"/>
            </a:endParaRPr>
          </a:p>
        </p:txBody>
      </p:sp>
      <p:sp>
        <p:nvSpPr>
          <p:cNvPr id="1575939" name="Rectangle 3"/>
          <p:cNvSpPr>
            <a:spLocks noChangeArrowheads="1"/>
          </p:cNvSpPr>
          <p:nvPr/>
        </p:nvSpPr>
        <p:spPr bwMode="auto">
          <a:xfrm>
            <a:off x="251520" y="404663"/>
            <a:ext cx="8353425" cy="63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lstStyle>
            <a:lvl1pPr marL="457200" indent="-457200" defTabSz="677863">
              <a:defRPr kumimoji="1" sz="2400">
                <a:solidFill>
                  <a:schemeClr val="tx1"/>
                </a:solidFill>
                <a:latin typeface="Times New Roman" panose="02020603050405020304" pitchFamily="18" charset="0"/>
                <a:ea typeface="宋体" panose="02010600030101010101" pitchFamily="2" charset="-122"/>
              </a:defRPr>
            </a:lvl1pPr>
            <a:lvl2pPr indent="-457200" defTabSz="677863">
              <a:defRPr kumimoji="1" sz="2400">
                <a:solidFill>
                  <a:schemeClr val="tx1"/>
                </a:solidFill>
                <a:latin typeface="Times New Roman" panose="02020603050405020304" pitchFamily="18" charset="0"/>
                <a:ea typeface="宋体" panose="02010600030101010101" pitchFamily="2" charset="-122"/>
              </a:defRPr>
            </a:lvl2pPr>
            <a:lvl3pPr marL="457200" indent="-457200" defTabSz="677863">
              <a:defRPr kumimoji="1" sz="2400">
                <a:solidFill>
                  <a:schemeClr val="tx1"/>
                </a:solidFill>
                <a:latin typeface="Times New Roman" panose="02020603050405020304" pitchFamily="18" charset="0"/>
                <a:ea typeface="宋体" panose="02010600030101010101" pitchFamily="2" charset="-122"/>
              </a:defRPr>
            </a:lvl3pPr>
            <a:lvl4pPr marL="457200" indent="-457200" defTabSz="677863">
              <a:defRPr kumimoji="1" sz="2400">
                <a:solidFill>
                  <a:schemeClr val="tx1"/>
                </a:solidFill>
                <a:latin typeface="Times New Roman" panose="02020603050405020304" pitchFamily="18" charset="0"/>
                <a:ea typeface="宋体" panose="02010600030101010101" pitchFamily="2" charset="-122"/>
              </a:defRPr>
            </a:lvl4pPr>
            <a:lvl5pPr marL="457200" indent="-457200" defTabSz="677863">
              <a:defRPr kumimoji="1" sz="2400">
                <a:solidFill>
                  <a:schemeClr val="tx1"/>
                </a:solidFill>
                <a:latin typeface="Times New Roman" panose="02020603050405020304" pitchFamily="18" charset="0"/>
                <a:ea typeface="宋体" panose="02010600030101010101" pitchFamily="2" charset="-122"/>
              </a:defRPr>
            </a:lvl5pPr>
            <a:lvl6pPr marL="914400" indent="-4572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1371600" indent="-4572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828800" indent="-4572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2286000" indent="-457200" defTabSz="677863"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0" hangingPunct="0">
              <a:lnSpc>
                <a:spcPct val="90000"/>
              </a:lnSpc>
              <a:spcBef>
                <a:spcPct val="50000"/>
              </a:spcBef>
              <a:buSzPct val="75000"/>
            </a:pPr>
            <a:r>
              <a:rPr lang="zh-CN" altLang="en-US" sz="3600" b="1" dirty="0" smtClean="0">
                <a:latin typeface="+mj-ea"/>
                <a:ea typeface="+mj-ea"/>
              </a:rPr>
              <a:t>考核</a:t>
            </a:r>
            <a:r>
              <a:rPr lang="zh-CN" altLang="en-US" sz="3600" b="1" dirty="0">
                <a:latin typeface="+mj-ea"/>
                <a:ea typeface="+mj-ea"/>
              </a:rPr>
              <a:t>方式和评分标准</a:t>
            </a:r>
          </a:p>
        </p:txBody>
      </p:sp>
    </p:spTree>
    <p:extLst>
      <p:ext uri="{BB962C8B-B14F-4D97-AF65-F5344CB8AC3E}">
        <p14:creationId xmlns:p14="http://schemas.microsoft.com/office/powerpoint/2010/main" val="39220332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43042" y="500042"/>
            <a:ext cx="5593254" cy="523220"/>
          </a:xfrm>
          <a:prstGeom prst="rect">
            <a:avLst/>
          </a:prstGeom>
          <a:noFill/>
        </p:spPr>
        <p:txBody>
          <a:bodyPr wrap="square" rtlCol="0">
            <a:spAutoFit/>
          </a:bodyPr>
          <a:lstStyle/>
          <a:p>
            <a:pPr algn="l"/>
            <a:r>
              <a:rPr lang="zh-CN" altLang="en-US" sz="2800" b="1" dirty="0" smtClean="0">
                <a:solidFill>
                  <a:srgbClr val="0000FF"/>
                </a:solidFill>
                <a:latin typeface="Consolas" pitchFamily="49" charset="0"/>
                <a:ea typeface="楷体" pitchFamily="49" charset="-122"/>
                <a:cs typeface="Consolas" pitchFamily="49" charset="0"/>
              </a:rPr>
              <a:t>下列程序段的时间复杂度是（  ）。</a:t>
            </a:r>
            <a:endParaRPr lang="en-US" altLang="zh-CN" sz="2800" b="1" dirty="0" smtClean="0">
              <a:solidFill>
                <a:srgbClr val="0000FF"/>
              </a:solidFill>
              <a:latin typeface="Consolas" pitchFamily="49" charset="0"/>
              <a:ea typeface="楷体" pitchFamily="49" charset="-122"/>
              <a:cs typeface="Consolas" pitchFamily="49" charset="0"/>
            </a:endParaRPr>
          </a:p>
        </p:txBody>
      </p:sp>
      <p:sp>
        <p:nvSpPr>
          <p:cNvPr id="3" name="TextBox 2"/>
          <p:cNvSpPr txBox="1"/>
          <p:nvPr/>
        </p:nvSpPr>
        <p:spPr>
          <a:xfrm>
            <a:off x="642910" y="3859096"/>
            <a:ext cx="8033546" cy="523220"/>
          </a:xfrm>
          <a:prstGeom prst="rect">
            <a:avLst/>
          </a:prstGeom>
          <a:noFill/>
        </p:spPr>
        <p:txBody>
          <a:bodyPr wrap="square" rtlCol="0">
            <a:spAutoFit/>
          </a:bodyPr>
          <a:lstStyle/>
          <a:p>
            <a:pPr algn="l"/>
            <a:r>
              <a:rPr lang="en-US" altLang="zh-CN" sz="2800" dirty="0" smtClean="0">
                <a:solidFill>
                  <a:srgbClr val="0000FF"/>
                </a:solidFill>
                <a:latin typeface="Consolas" pitchFamily="49" charset="0"/>
                <a:ea typeface="楷体" pitchFamily="49" charset="-122"/>
                <a:cs typeface="Consolas" pitchFamily="49" charset="0"/>
              </a:rPr>
              <a:t>A.O(log</a:t>
            </a:r>
            <a:r>
              <a:rPr lang="en-US" altLang="zh-CN" sz="2800" baseline="-25000" dirty="0" smtClean="0">
                <a:solidFill>
                  <a:srgbClr val="0000FF"/>
                </a:solidFill>
                <a:latin typeface="Consolas" pitchFamily="49" charset="0"/>
                <a:ea typeface="楷体" pitchFamily="49" charset="-122"/>
                <a:cs typeface="Consolas" pitchFamily="49" charset="0"/>
              </a:rPr>
              <a:t>2</a:t>
            </a:r>
            <a:r>
              <a:rPr lang="en-US" altLang="zh-CN" sz="2800" i="1" dirty="0" smtClean="0">
                <a:solidFill>
                  <a:srgbClr val="0000FF"/>
                </a:solidFill>
                <a:latin typeface="Consolas" pitchFamily="49" charset="0"/>
                <a:ea typeface="楷体" pitchFamily="49" charset="-122"/>
                <a:cs typeface="Consolas" pitchFamily="49" charset="0"/>
              </a:rPr>
              <a:t>n</a:t>
            </a:r>
            <a:r>
              <a:rPr lang="en-US" altLang="zh-CN" sz="2800" dirty="0" smtClean="0">
                <a:solidFill>
                  <a:srgbClr val="0000FF"/>
                </a:solidFill>
                <a:latin typeface="Consolas" pitchFamily="49" charset="0"/>
                <a:ea typeface="楷体" pitchFamily="49" charset="-122"/>
                <a:cs typeface="Consolas" pitchFamily="49" charset="0"/>
              </a:rPr>
              <a:t>)  B.O(</a:t>
            </a:r>
            <a:r>
              <a:rPr lang="en-US" altLang="zh-CN" sz="2800" i="1" dirty="0" smtClean="0">
                <a:solidFill>
                  <a:srgbClr val="0000FF"/>
                </a:solidFill>
                <a:latin typeface="Consolas" pitchFamily="49" charset="0"/>
                <a:ea typeface="楷体" pitchFamily="49" charset="-122"/>
                <a:cs typeface="Consolas" pitchFamily="49" charset="0"/>
              </a:rPr>
              <a:t>n</a:t>
            </a:r>
            <a:r>
              <a:rPr lang="en-US" altLang="zh-CN" sz="2800" dirty="0" smtClean="0">
                <a:solidFill>
                  <a:srgbClr val="0000FF"/>
                </a:solidFill>
                <a:latin typeface="Consolas" pitchFamily="49" charset="0"/>
                <a:ea typeface="楷体" pitchFamily="49" charset="-122"/>
                <a:cs typeface="Consolas" pitchFamily="49" charset="0"/>
              </a:rPr>
              <a:t>)  </a:t>
            </a:r>
            <a:r>
              <a:rPr lang="en-US" altLang="zh-CN" sz="2800" dirty="0" smtClean="0">
                <a:solidFill>
                  <a:srgbClr val="FF00FF"/>
                </a:solidFill>
                <a:latin typeface="Consolas" pitchFamily="49" charset="0"/>
                <a:ea typeface="楷体" pitchFamily="49" charset="-122"/>
                <a:cs typeface="Consolas" pitchFamily="49" charset="0"/>
              </a:rPr>
              <a:t>C.O(</a:t>
            </a:r>
            <a:r>
              <a:rPr lang="en-US" altLang="zh-CN" sz="2800" i="1" dirty="0" smtClean="0">
                <a:solidFill>
                  <a:srgbClr val="FF00FF"/>
                </a:solidFill>
                <a:latin typeface="Consolas" pitchFamily="49" charset="0"/>
                <a:ea typeface="楷体" pitchFamily="49" charset="-122"/>
                <a:cs typeface="Consolas" pitchFamily="49" charset="0"/>
              </a:rPr>
              <a:t>n</a:t>
            </a:r>
            <a:r>
              <a:rPr lang="en-US" altLang="zh-CN" sz="2800" dirty="0" smtClean="0">
                <a:solidFill>
                  <a:srgbClr val="FF00FF"/>
                </a:solidFill>
                <a:latin typeface="Consolas" pitchFamily="49" charset="0"/>
                <a:ea typeface="楷体" pitchFamily="49" charset="-122"/>
                <a:cs typeface="Consolas" pitchFamily="49" charset="0"/>
              </a:rPr>
              <a:t>log</a:t>
            </a:r>
            <a:r>
              <a:rPr lang="en-US" altLang="zh-CN" sz="2800" baseline="-25000" dirty="0" smtClean="0">
                <a:solidFill>
                  <a:srgbClr val="FF00FF"/>
                </a:solidFill>
                <a:latin typeface="Consolas" pitchFamily="49" charset="0"/>
                <a:ea typeface="楷体" pitchFamily="49" charset="-122"/>
                <a:cs typeface="Consolas" pitchFamily="49" charset="0"/>
              </a:rPr>
              <a:t>2</a:t>
            </a:r>
            <a:r>
              <a:rPr lang="en-US" altLang="zh-CN" sz="2800" i="1" dirty="0" smtClean="0">
                <a:solidFill>
                  <a:srgbClr val="FF00FF"/>
                </a:solidFill>
                <a:latin typeface="Consolas" pitchFamily="49" charset="0"/>
                <a:ea typeface="楷体" pitchFamily="49" charset="-122"/>
                <a:cs typeface="Consolas" pitchFamily="49" charset="0"/>
              </a:rPr>
              <a:t>n</a:t>
            </a:r>
            <a:r>
              <a:rPr lang="en-US" altLang="zh-CN" sz="2800" dirty="0" smtClean="0">
                <a:solidFill>
                  <a:srgbClr val="FF00FF"/>
                </a:solidFill>
                <a:latin typeface="Consolas" pitchFamily="49" charset="0"/>
                <a:ea typeface="楷体" pitchFamily="49" charset="-122"/>
                <a:cs typeface="Consolas" pitchFamily="49" charset="0"/>
              </a:rPr>
              <a:t>) </a:t>
            </a:r>
            <a:r>
              <a:rPr lang="en-US" altLang="zh-CN" sz="2800" dirty="0" smtClean="0">
                <a:solidFill>
                  <a:srgbClr val="0000FF"/>
                </a:solidFill>
                <a:latin typeface="Consolas" pitchFamily="49" charset="0"/>
                <a:ea typeface="楷体" pitchFamily="49" charset="-122"/>
                <a:cs typeface="Consolas" pitchFamily="49" charset="0"/>
              </a:rPr>
              <a:t> D.O(</a:t>
            </a:r>
            <a:r>
              <a:rPr lang="en-US" altLang="zh-CN" sz="2800" i="1" dirty="0" smtClean="0">
                <a:solidFill>
                  <a:srgbClr val="0000FF"/>
                </a:solidFill>
                <a:latin typeface="Consolas" pitchFamily="49" charset="0"/>
                <a:ea typeface="楷体" pitchFamily="49" charset="-122"/>
                <a:cs typeface="Consolas" pitchFamily="49" charset="0"/>
              </a:rPr>
              <a:t>n</a:t>
            </a:r>
            <a:r>
              <a:rPr lang="en-US" altLang="zh-CN" sz="2800" baseline="30000" dirty="0" smtClean="0">
                <a:solidFill>
                  <a:srgbClr val="0000FF"/>
                </a:solidFill>
                <a:latin typeface="Consolas" pitchFamily="49" charset="0"/>
                <a:ea typeface="楷体" pitchFamily="49" charset="-122"/>
                <a:cs typeface="Consolas" pitchFamily="49" charset="0"/>
              </a:rPr>
              <a:t>2</a:t>
            </a:r>
            <a:r>
              <a:rPr lang="en-US" altLang="zh-CN" sz="2800" dirty="0" smtClean="0">
                <a:solidFill>
                  <a:srgbClr val="0000FF"/>
                </a:solidFill>
                <a:latin typeface="Consolas" pitchFamily="49" charset="0"/>
                <a:ea typeface="楷体" pitchFamily="49" charset="-122"/>
                <a:cs typeface="Consolas" pitchFamily="49" charset="0"/>
              </a:rPr>
              <a:t>)</a:t>
            </a:r>
            <a:endParaRPr lang="zh-CN" altLang="en-US" sz="2800" dirty="0">
              <a:solidFill>
                <a:srgbClr val="0000FF"/>
              </a:solidFill>
              <a:latin typeface="Consolas" pitchFamily="49" charset="0"/>
              <a:cs typeface="Consolas" pitchFamily="49" charset="0"/>
            </a:endParaRPr>
          </a:p>
        </p:txBody>
      </p:sp>
      <p:sp>
        <p:nvSpPr>
          <p:cNvPr id="4" name="TextBox 3"/>
          <p:cNvSpPr txBox="1"/>
          <p:nvPr/>
        </p:nvSpPr>
        <p:spPr>
          <a:xfrm>
            <a:off x="1571604" y="1573080"/>
            <a:ext cx="4440556" cy="156966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l"/>
            <a:r>
              <a:rPr lang="en-US" altLang="zh-CN" sz="2400" dirty="0" smtClean="0">
                <a:solidFill>
                  <a:srgbClr val="0000FF"/>
                </a:solidFill>
                <a:latin typeface="Consolas" pitchFamily="49" charset="0"/>
                <a:ea typeface="仿宋" pitchFamily="49" charset="-122"/>
                <a:cs typeface="Consolas" pitchFamily="49" charset="0"/>
              </a:rPr>
              <a:t>count=0;</a:t>
            </a:r>
          </a:p>
          <a:p>
            <a:pPr algn="l"/>
            <a:r>
              <a:rPr lang="en-US" altLang="zh-CN" sz="2400" dirty="0" smtClean="0">
                <a:solidFill>
                  <a:srgbClr val="0000FF"/>
                </a:solidFill>
                <a:latin typeface="Consolas" pitchFamily="49" charset="0"/>
                <a:ea typeface="仿宋" pitchFamily="49" charset="-122"/>
                <a:cs typeface="Consolas" pitchFamily="49" charset="0"/>
              </a:rPr>
              <a:t>for(k=</a:t>
            </a:r>
            <a:r>
              <a:rPr lang="en-US" altLang="zh-CN" sz="2400" dirty="0" err="1" smtClean="0">
                <a:solidFill>
                  <a:srgbClr val="0000FF"/>
                </a:solidFill>
                <a:latin typeface="Consolas" pitchFamily="49" charset="0"/>
                <a:ea typeface="仿宋" pitchFamily="49" charset="-122"/>
                <a:cs typeface="Consolas" pitchFamily="49" charset="0"/>
              </a:rPr>
              <a:t>1;k</a:t>
            </a:r>
            <a:r>
              <a:rPr lang="en-US" altLang="zh-CN" sz="2400" dirty="0" smtClean="0">
                <a:solidFill>
                  <a:srgbClr val="0000FF"/>
                </a:solidFill>
                <a:latin typeface="Consolas" pitchFamily="49" charset="0"/>
                <a:ea typeface="仿宋" pitchFamily="49" charset="-122"/>
                <a:cs typeface="Consolas" pitchFamily="49" charset="0"/>
              </a:rPr>
              <a:t>&lt;=</a:t>
            </a:r>
            <a:r>
              <a:rPr lang="en-US" altLang="zh-CN" sz="2400" dirty="0" err="1" smtClean="0">
                <a:solidFill>
                  <a:srgbClr val="0000FF"/>
                </a:solidFill>
                <a:latin typeface="Consolas" pitchFamily="49" charset="0"/>
                <a:ea typeface="仿宋" pitchFamily="49" charset="-122"/>
                <a:cs typeface="Consolas" pitchFamily="49" charset="0"/>
              </a:rPr>
              <a:t>n;k</a:t>
            </a:r>
            <a:r>
              <a:rPr lang="en-US" altLang="zh-CN" sz="2400" dirty="0" smtClean="0">
                <a:solidFill>
                  <a:srgbClr val="0000FF"/>
                </a:solidFill>
                <a:latin typeface="Consolas" pitchFamily="49" charset="0"/>
                <a:ea typeface="仿宋" pitchFamily="49" charset="-122"/>
                <a:cs typeface="Consolas" pitchFamily="49" charset="0"/>
              </a:rPr>
              <a:t>*=2)</a:t>
            </a:r>
          </a:p>
          <a:p>
            <a:pPr algn="l"/>
            <a:r>
              <a:rPr lang="en-US" altLang="zh-CN" sz="2400" dirty="0" smtClean="0">
                <a:solidFill>
                  <a:srgbClr val="0000FF"/>
                </a:solidFill>
                <a:latin typeface="Consolas" pitchFamily="49" charset="0"/>
                <a:ea typeface="仿宋" pitchFamily="49" charset="-122"/>
                <a:cs typeface="Consolas" pitchFamily="49" charset="0"/>
              </a:rPr>
              <a:t>   for(j=1;j&lt;=</a:t>
            </a:r>
            <a:r>
              <a:rPr lang="en-US" altLang="zh-CN" sz="2400" dirty="0" err="1" smtClean="0">
                <a:solidFill>
                  <a:srgbClr val="0000FF"/>
                </a:solidFill>
                <a:latin typeface="Consolas" pitchFamily="49" charset="0"/>
                <a:ea typeface="仿宋" pitchFamily="49" charset="-122"/>
                <a:cs typeface="Consolas" pitchFamily="49" charset="0"/>
              </a:rPr>
              <a:t>n;j</a:t>
            </a:r>
            <a:r>
              <a:rPr lang="en-US" altLang="zh-CN" sz="2400" dirty="0" smtClean="0">
                <a:solidFill>
                  <a:srgbClr val="0000FF"/>
                </a:solidFill>
                <a:latin typeface="Consolas" pitchFamily="49" charset="0"/>
                <a:ea typeface="仿宋" pitchFamily="49" charset="-122"/>
                <a:cs typeface="Consolas" pitchFamily="49" charset="0"/>
              </a:rPr>
              <a:t>++)</a:t>
            </a:r>
          </a:p>
          <a:p>
            <a:pPr algn="l"/>
            <a:r>
              <a:rPr lang="en-US" altLang="zh-CN" sz="2400" dirty="0" smtClean="0">
                <a:solidFill>
                  <a:srgbClr val="0000FF"/>
                </a:solidFill>
                <a:latin typeface="Consolas" pitchFamily="49" charset="0"/>
                <a:ea typeface="仿宋" pitchFamily="49" charset="-122"/>
                <a:cs typeface="Consolas" pitchFamily="49" charset="0"/>
              </a:rPr>
              <a:t>        </a:t>
            </a:r>
            <a:r>
              <a:rPr lang="en-US" altLang="zh-CN" sz="2400" dirty="0" smtClean="0">
                <a:solidFill>
                  <a:srgbClr val="FF00FF"/>
                </a:solidFill>
                <a:latin typeface="Consolas" pitchFamily="49" charset="0"/>
                <a:ea typeface="仿宋" pitchFamily="49" charset="-122"/>
                <a:cs typeface="Consolas" pitchFamily="49" charset="0"/>
              </a:rPr>
              <a:t>count++;</a:t>
            </a:r>
            <a:endParaRPr lang="zh-CN" altLang="en-US" sz="2400" dirty="0">
              <a:solidFill>
                <a:srgbClr val="FF00FF"/>
              </a:solidFill>
              <a:latin typeface="Consolas" pitchFamily="49" charset="0"/>
              <a:ea typeface="仿宋" pitchFamily="49" charset="-122"/>
              <a:cs typeface="Consolas" pitchFamily="49" charset="0"/>
            </a:endParaRPr>
          </a:p>
        </p:txBody>
      </p:sp>
      <p:sp>
        <p:nvSpPr>
          <p:cNvPr id="6" name="Text Box 3"/>
          <p:cNvSpPr txBox="1">
            <a:spLocks noChangeArrowheads="1"/>
          </p:cNvSpPr>
          <p:nvPr/>
        </p:nvSpPr>
        <p:spPr bwMode="auto">
          <a:xfrm>
            <a:off x="692800" y="4922714"/>
            <a:ext cx="4000528" cy="390107"/>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FF3300"/>
                </a:solidFill>
                <a:latin typeface="Consolas" pitchFamily="49" charset="0"/>
                <a:ea typeface="方正启体简体" pitchFamily="65" charset="-122"/>
                <a:cs typeface="Consolas" pitchFamily="49" charset="0"/>
              </a:rPr>
              <a:t>说明：本题为</a:t>
            </a:r>
            <a:r>
              <a:rPr lang="en-US" altLang="zh-CN" sz="1800" dirty="0" smtClean="0">
                <a:solidFill>
                  <a:srgbClr val="FF3300"/>
                </a:solidFill>
                <a:latin typeface="Consolas" pitchFamily="49" charset="0"/>
                <a:ea typeface="方正启体简体" pitchFamily="65" charset="-122"/>
                <a:cs typeface="Consolas" pitchFamily="49" charset="0"/>
              </a:rPr>
              <a:t>2014</a:t>
            </a:r>
            <a:r>
              <a:rPr lang="zh-CN" altLang="en-US" sz="1800" dirty="0" smtClean="0">
                <a:solidFill>
                  <a:srgbClr val="FF3300"/>
                </a:solidFill>
                <a:latin typeface="Consolas" pitchFamily="49" charset="0"/>
                <a:ea typeface="方正启体简体" pitchFamily="65" charset="-122"/>
                <a:cs typeface="Consolas" pitchFamily="49" charset="0"/>
              </a:rPr>
              <a:t>年</a:t>
            </a:r>
            <a:r>
              <a:rPr lang="zh-CN" altLang="en-US" sz="1800" dirty="0">
                <a:solidFill>
                  <a:srgbClr val="FF3300"/>
                </a:solidFill>
                <a:latin typeface="Consolas" pitchFamily="49" charset="0"/>
                <a:ea typeface="方正启体简体" pitchFamily="65" charset="-122"/>
                <a:cs typeface="Consolas" pitchFamily="49" charset="0"/>
              </a:rPr>
              <a:t>全国考研题 </a:t>
            </a:r>
          </a:p>
        </p:txBody>
      </p:sp>
      <p:grpSp>
        <p:nvGrpSpPr>
          <p:cNvPr id="5" name="组合 9"/>
          <p:cNvGrpSpPr/>
          <p:nvPr/>
        </p:nvGrpSpPr>
        <p:grpSpPr>
          <a:xfrm>
            <a:off x="571504" y="285729"/>
            <a:ext cx="1000100" cy="785817"/>
            <a:chOff x="5691204" y="3835411"/>
            <a:chExt cx="1238250" cy="1236663"/>
          </a:xfrm>
        </p:grpSpPr>
        <p:grpSp>
          <p:nvGrpSpPr>
            <p:cNvPr id="7" name="Group 19"/>
            <p:cNvGrpSpPr>
              <a:grpSpLocks/>
            </p:cNvGrpSpPr>
            <p:nvPr/>
          </p:nvGrpSpPr>
          <p:grpSpPr bwMode="auto">
            <a:xfrm>
              <a:off x="5691204" y="3835411"/>
              <a:ext cx="1238250" cy="1236663"/>
              <a:chOff x="802" y="845"/>
              <a:chExt cx="827" cy="826"/>
            </a:xfrm>
          </p:grpSpPr>
          <p:sp>
            <p:nvSpPr>
              <p:cNvPr id="13"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endParaRPr lang="zh-CN" altLang="zh-CN">
                  <a:latin typeface="Calibri" pitchFamily="34" charset="0"/>
                  <a:cs typeface="Arial" pitchFamily="34" charset="0"/>
                </a:endParaRPr>
              </a:p>
            </p:txBody>
          </p:sp>
          <p:sp>
            <p:nvSpPr>
              <p:cNvPr id="14"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endParaRPr lang="zh-CN" altLang="zh-CN">
                  <a:latin typeface="Calibri" pitchFamily="34" charset="0"/>
                  <a:cs typeface="Arial" pitchFamily="34" charset="0"/>
                </a:endParaRPr>
              </a:p>
            </p:txBody>
          </p:sp>
          <p:sp>
            <p:nvSpPr>
              <p:cNvPr id="15"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endParaRPr lang="zh-CN" altLang="zh-CN">
                  <a:latin typeface="Calibri" pitchFamily="34" charset="0"/>
                  <a:cs typeface="Arial" pitchFamily="34" charset="0"/>
                </a:endParaRPr>
              </a:p>
            </p:txBody>
          </p:sp>
        </p:grpSp>
        <p:sp>
          <p:nvSpPr>
            <p:cNvPr id="12" name="Text Box 23"/>
            <p:cNvSpPr txBox="1">
              <a:spLocks noChangeArrowheads="1"/>
            </p:cNvSpPr>
            <p:nvPr/>
          </p:nvSpPr>
          <p:spPr bwMode="gray">
            <a:xfrm>
              <a:off x="5762641" y="4214818"/>
              <a:ext cx="1082674" cy="557010"/>
            </a:xfrm>
            <a:prstGeom prst="rect">
              <a:avLst/>
            </a:prstGeom>
            <a:noFill/>
            <a:ln w="9525" algn="ctr">
              <a:noFill/>
              <a:miter lim="800000"/>
              <a:headEnd/>
              <a:tailEnd/>
            </a:ln>
          </p:spPr>
          <p:txBody>
            <a:bodyPr>
              <a:spAutoFit/>
            </a:bodyPr>
            <a:lstStyle/>
            <a:p>
              <a:pPr algn="ctr">
                <a:spcBef>
                  <a:spcPct val="50000"/>
                </a:spcBef>
              </a:pPr>
              <a:r>
                <a:rPr lang="zh-CN" altLang="en-US" sz="2000" b="1" smtClean="0">
                  <a:solidFill>
                    <a:srgbClr val="FF0000"/>
                  </a:solidFill>
                  <a:latin typeface="方正启体简体" pitchFamily="65" charset="-122"/>
                  <a:ea typeface="方正启体简体" pitchFamily="65" charset="-122"/>
                  <a:cs typeface="Consolas" pitchFamily="49" charset="0"/>
                </a:rPr>
                <a:t>示例</a:t>
              </a:r>
              <a:endParaRPr lang="zh-CN" altLang="en-US" sz="2000" b="1">
                <a:solidFill>
                  <a:srgbClr val="FF0000"/>
                </a:solidFill>
                <a:latin typeface="方正启体简体" pitchFamily="65" charset="-122"/>
                <a:ea typeface="方正启体简体" pitchFamily="65" charset="-122"/>
                <a:cs typeface="Consolas" pitchFamily="49" charset="0"/>
              </a:endParaRPr>
            </a:p>
          </p:txBody>
        </p:sp>
      </p:grpSp>
    </p:spTree>
    <p:extLst>
      <p:ext uri="{BB962C8B-B14F-4D97-AF65-F5344CB8AC3E}">
        <p14:creationId xmlns:p14="http://schemas.microsoft.com/office/powerpoint/2010/main" val="103158130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en-US" altLang="zh-CN" dirty="0" smtClean="0">
                <a:solidFill>
                  <a:schemeClr val="tx1"/>
                </a:solidFill>
                <a:effectLst/>
                <a:latin typeface="+mj-ea"/>
              </a:rPr>
              <a:t>2</a:t>
            </a:r>
            <a:r>
              <a:rPr lang="zh-CN" altLang="en-US" dirty="0" smtClean="0">
                <a:solidFill>
                  <a:schemeClr val="tx1"/>
                </a:solidFill>
                <a:effectLst/>
                <a:latin typeface="+mj-ea"/>
              </a:rPr>
              <a:t>、下限表示法（大</a:t>
            </a:r>
            <a:r>
              <a:rPr lang="el-GR" altLang="zh-CN" i="1" dirty="0" smtClean="0">
                <a:solidFill>
                  <a:schemeClr val="tx1"/>
                </a:solidFill>
                <a:effectLst/>
                <a:latin typeface="+mj-ea"/>
              </a:rPr>
              <a:t>Ω</a:t>
            </a:r>
            <a:r>
              <a:rPr lang="en-US" altLang="zh-CN" i="1" dirty="0" smtClean="0">
                <a:solidFill>
                  <a:schemeClr val="tx1"/>
                </a:solidFill>
                <a:effectLst/>
                <a:latin typeface="+mj-ea"/>
              </a:rPr>
              <a:t> </a:t>
            </a:r>
            <a:r>
              <a:rPr lang="zh-CN" altLang="en-US" dirty="0" smtClean="0">
                <a:solidFill>
                  <a:schemeClr val="tx1"/>
                </a:solidFill>
                <a:effectLst/>
                <a:latin typeface="+mj-ea"/>
              </a:rPr>
              <a:t>表示法）</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1428736"/>
            <a:ext cx="8186737" cy="5143536"/>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定义</a:t>
            </a:r>
            <a:r>
              <a:rPr lang="zh-CN" altLang="en-US" sz="3200" dirty="0" smtClean="0">
                <a:latin typeface="黑体" panose="02010609060101010101" pitchFamily="49" charset="-122"/>
                <a:ea typeface="黑体" panose="02010609060101010101" pitchFamily="49" charset="-122"/>
              </a:rPr>
              <a:t>：</a:t>
            </a:r>
            <a:r>
              <a:rPr lang="el-GR"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200"/>
              </a:spcBef>
              <a:buClr>
                <a:srgbClr val="C00000"/>
              </a:buClr>
            </a:pPr>
            <a:r>
              <a:rPr lang="zh-CN" altLang="en-US" sz="3200" dirty="0" smtClean="0">
                <a:latin typeface="黑体" panose="02010609060101010101" pitchFamily="49" charset="-122"/>
                <a:ea typeface="黑体" panose="02010609060101010101" pitchFamily="49" charset="-122"/>
              </a:rPr>
              <a:t>设</a:t>
            </a:r>
            <a:r>
              <a:rPr lang="en-US" altLang="zh-CN" sz="3200" i="1" dirty="0" smtClean="0">
                <a:latin typeface="Times New Roman" pitchFamily="18" charset="0"/>
                <a:ea typeface="黑体" panose="02010609060101010101" pitchFamily="49" charset="-122"/>
                <a:cs typeface="Times New Roman" pitchFamily="18" charset="0"/>
              </a:rPr>
              <a:t>f</a:t>
            </a:r>
            <a:r>
              <a:rPr lang="en-US" altLang="zh-CN" sz="3200" dirty="0" smtClean="0">
                <a:latin typeface="Times New Roman" pitchFamily="18" charset="0"/>
                <a:ea typeface="黑体" panose="02010609060101010101" pitchFamily="49" charset="-122"/>
                <a:cs typeface="Times New Roman" pitchFamily="18" charset="0"/>
              </a:rPr>
              <a:t>(n)</a:t>
            </a:r>
            <a:r>
              <a:rPr lang="zh-CN" altLang="en-US" sz="3200" dirty="0" smtClean="0">
                <a:latin typeface="黑体" panose="02010609060101010101" pitchFamily="49" charset="-122"/>
                <a:ea typeface="黑体" panose="02010609060101010101" pitchFamily="49" charset="-122"/>
              </a:rPr>
              <a:t>和</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Times New Roman" pitchFamily="18" charset="0"/>
                <a:ea typeface="黑体" panose="02010609060101010101" pitchFamily="49" charset="-122"/>
                <a:cs typeface="Times New Roman" pitchFamily="18" charset="0"/>
              </a:rPr>
              <a:t>(n)</a:t>
            </a:r>
            <a:r>
              <a:rPr lang="zh-CN" altLang="en-US" sz="3200" dirty="0" smtClean="0">
                <a:latin typeface="黑体" panose="02010609060101010101" pitchFamily="49" charset="-122"/>
                <a:ea typeface="黑体" panose="02010609060101010101" pitchFamily="49" charset="-122"/>
              </a:rPr>
              <a:t>是两个关于整数</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的非负函数，若存在两个正常数</a:t>
            </a:r>
            <a:r>
              <a:rPr lang="en-US" altLang="zh-CN" sz="3200" dirty="0" smtClean="0">
                <a:latin typeface="黑体" panose="02010609060101010101" pitchFamily="49" charset="-122"/>
                <a:ea typeface="黑体" panose="02010609060101010101" pitchFamily="49" charset="-122"/>
              </a:rPr>
              <a:t>c</a:t>
            </a:r>
            <a:r>
              <a:rPr lang="zh-CN" altLang="en-US" sz="3200" dirty="0" smtClean="0">
                <a:latin typeface="黑体" panose="02010609060101010101" pitchFamily="49" charset="-122"/>
                <a:ea typeface="黑体" panose="02010609060101010101" pitchFamily="49" charset="-122"/>
              </a:rPr>
              <a:t>和</a:t>
            </a:r>
            <a:r>
              <a:rPr lang="en-US" altLang="zh-CN" sz="3200" dirty="0" smtClean="0">
                <a:latin typeface="黑体" panose="02010609060101010101" pitchFamily="49" charset="-122"/>
                <a:ea typeface="黑体" panose="02010609060101010101" pitchFamily="49" charset="-122"/>
              </a:rPr>
              <a:t>n0</a:t>
            </a:r>
            <a:r>
              <a:rPr lang="zh-CN" altLang="en-US" sz="3200" dirty="0" smtClean="0">
                <a:latin typeface="黑体" panose="02010609060101010101" pitchFamily="49" charset="-122"/>
                <a:ea typeface="黑体" panose="02010609060101010101" pitchFamily="49" charset="-122"/>
              </a:rPr>
              <a:t>，对所有的</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n0</a:t>
            </a:r>
            <a:r>
              <a:rPr lang="zh-CN" altLang="en-US" sz="3200" dirty="0" smtClean="0">
                <a:latin typeface="黑体" panose="02010609060101010101" pitchFamily="49" charset="-122"/>
                <a:ea typeface="黑体" panose="02010609060101010101" pitchFamily="49" charset="-122"/>
              </a:rPr>
              <a:t>，有</a:t>
            </a:r>
            <a:r>
              <a:rPr lang="en-US" altLang="zh-CN" sz="3200" i="1" dirty="0" smtClean="0">
                <a:latin typeface="Times New Roman" pitchFamily="18" charset="0"/>
                <a:ea typeface="黑体" panose="02010609060101010101" pitchFamily="49" charset="-122"/>
                <a:cs typeface="Times New Roman" pitchFamily="18" charset="0"/>
              </a:rPr>
              <a:t>f</a:t>
            </a:r>
            <a:r>
              <a:rPr lang="en-US" altLang="zh-CN" sz="3200" dirty="0" smtClean="0">
                <a:latin typeface="黑体" panose="02010609060101010101" pitchFamily="49" charset="-122"/>
                <a:ea typeface="黑体" panose="02010609060101010101" pitchFamily="49" charset="-122"/>
              </a:rPr>
              <a:t>(n) </a:t>
            </a:r>
            <a:r>
              <a:rPr lang="en-US" altLang="zh-CN" sz="3200" dirty="0" smtClean="0">
                <a:solidFill>
                  <a:srgbClr val="FF0000"/>
                </a:solidFill>
                <a:latin typeface="黑体" panose="02010609060101010101" pitchFamily="49" charset="-122"/>
                <a:ea typeface="黑体" panose="02010609060101010101" pitchFamily="49" charset="-122"/>
              </a:rPr>
              <a:t>≥</a:t>
            </a:r>
            <a:r>
              <a:rPr lang="en-US" altLang="zh-CN" sz="3200" dirty="0" smtClean="0">
                <a:latin typeface="黑体" panose="02010609060101010101" pitchFamily="49" charset="-122"/>
                <a:ea typeface="黑体" panose="02010609060101010101" pitchFamily="49" charset="-122"/>
              </a:rPr>
              <a:t> c</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，则记为</a:t>
            </a:r>
            <a:r>
              <a:rPr lang="en-US" altLang="zh-CN" sz="3200" i="1" dirty="0" smtClean="0">
                <a:latin typeface="Times New Roman" pitchFamily="18" charset="0"/>
                <a:ea typeface="黑体" panose="02010609060101010101" pitchFamily="49" charset="-122"/>
                <a:cs typeface="Times New Roman" pitchFamily="18" charset="0"/>
              </a:rPr>
              <a:t>f</a:t>
            </a:r>
            <a:r>
              <a:rPr lang="en-US" altLang="zh-CN" sz="3200" dirty="0" smtClean="0">
                <a:latin typeface="Times New Roman" pitchFamily="18" charset="0"/>
                <a:ea typeface="黑体" panose="02010609060101010101" pitchFamily="49" charset="-122"/>
                <a:cs typeface="Times New Roman" pitchFamily="18" charset="0"/>
              </a:rPr>
              <a:t>(</a:t>
            </a:r>
            <a:r>
              <a:rPr lang="en-US" altLang="zh-CN" sz="3200" dirty="0" smtClean="0">
                <a:latin typeface="黑体" panose="02010609060101010101" pitchFamily="49" charset="-122"/>
                <a:ea typeface="黑体" panose="02010609060101010101" pitchFamily="49" charset="-122"/>
              </a:rPr>
              <a:t>n)=</a:t>
            </a:r>
            <a:r>
              <a:rPr lang="el-GR" altLang="zh-CN" sz="3200" i="1" dirty="0" smtClean="0">
                <a:latin typeface="黑体" panose="02010609060101010101" pitchFamily="49" charset="-122"/>
                <a:ea typeface="黑体" panose="02010609060101010101" pitchFamily="49" charset="-122"/>
              </a:rPr>
              <a:t>Ω</a:t>
            </a:r>
            <a:r>
              <a:rPr lang="en-US" altLang="zh-CN" sz="3200" dirty="0" smtClean="0">
                <a:latin typeface="黑体" panose="02010609060101010101" pitchFamily="49" charset="-122"/>
                <a:ea typeface="黑体" panose="02010609060101010101" pitchFamily="49" charset="-122"/>
              </a:rPr>
              <a:t>(</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Times New Roman" pitchFamily="18" charset="0"/>
                <a:ea typeface="黑体" panose="02010609060101010101" pitchFamily="49" charset="-122"/>
                <a:cs typeface="Times New Roman" pitchFamily="18" charset="0"/>
              </a:rPr>
              <a:t>(n)</a:t>
            </a:r>
            <a:r>
              <a:rPr lang="en-US" altLang="zh-CN" sz="3200" dirty="0" smtClean="0">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000"/>
              </a:spcBef>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含义</a:t>
            </a:r>
            <a:r>
              <a:rPr lang="zh-CN" altLang="en-US" sz="3200" dirty="0" smtClean="0">
                <a:latin typeface="黑体" panose="02010609060101010101" pitchFamily="49" charset="-122"/>
                <a:ea typeface="黑体" panose="02010609060101010101" pitchFamily="49" charset="-122"/>
              </a:rPr>
              <a:t>：</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是算法运行时间的下限，表示该算法</a:t>
            </a:r>
            <a:r>
              <a:rPr lang="zh-CN" altLang="en-US" sz="3200" dirty="0" smtClean="0">
                <a:solidFill>
                  <a:srgbClr val="FF0000"/>
                </a:solidFill>
                <a:latin typeface="黑体" panose="02010609060101010101" pitchFamily="49" charset="-122"/>
                <a:ea typeface="黑体" panose="02010609060101010101" pitchFamily="49" charset="-122"/>
              </a:rPr>
              <a:t>可能</a:t>
            </a:r>
            <a:r>
              <a:rPr lang="zh-CN" altLang="en-US" sz="3200" dirty="0" smtClean="0">
                <a:latin typeface="黑体" panose="02010609060101010101" pitchFamily="49" charset="-122"/>
                <a:ea typeface="黑体" panose="02010609060101010101" pitchFamily="49" charset="-122"/>
              </a:rPr>
              <a:t>的最</a:t>
            </a:r>
            <a:r>
              <a:rPr lang="zh-CN" altLang="en-US" sz="3200" dirty="0" smtClean="0">
                <a:solidFill>
                  <a:srgbClr val="FF0000"/>
                </a:solidFill>
                <a:latin typeface="黑体" panose="02010609060101010101" pitchFamily="49" charset="-122"/>
                <a:ea typeface="黑体" panose="02010609060101010101" pitchFamily="49" charset="-122"/>
              </a:rPr>
              <a:t>低</a:t>
            </a:r>
            <a:r>
              <a:rPr lang="zh-CN" altLang="en-US" sz="3200" dirty="0" smtClean="0">
                <a:latin typeface="黑体" panose="02010609060101010101" pitchFamily="49" charset="-122"/>
                <a:ea typeface="黑体" panose="02010609060101010101" pitchFamily="49" charset="-122"/>
              </a:rPr>
              <a:t>增长率</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graphicFrame>
        <p:nvGraphicFramePr>
          <p:cNvPr id="61443" name="Object 3"/>
          <p:cNvGraphicFramePr>
            <a:graphicFrameLocks noChangeAspect="1"/>
          </p:cNvGraphicFramePr>
          <p:nvPr/>
        </p:nvGraphicFramePr>
        <p:xfrm>
          <a:off x="2143108" y="1500174"/>
          <a:ext cx="5214974" cy="1179038"/>
        </p:xfrm>
        <a:graphic>
          <a:graphicData uri="http://schemas.openxmlformats.org/presentationml/2006/ole">
            <mc:AlternateContent xmlns:mc="http://schemas.openxmlformats.org/markup-compatibility/2006">
              <mc:Choice xmlns:v="urn:schemas-microsoft-com:vml" Requires="v">
                <p:oleObj spid="_x0000_s61654" name="Equation" r:id="rId4" imgW="1460160" imgH="330120" progId="Equation.DSMT4">
                  <p:embed/>
                </p:oleObj>
              </mc:Choice>
              <mc:Fallback>
                <p:oleObj name="Equation" r:id="rId4" imgW="1460160" imgH="3301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43108" y="1500174"/>
                        <a:ext cx="5214974" cy="117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1124744"/>
            <a:ext cx="8208912" cy="4608512"/>
          </a:xfrm>
        </p:spPr>
        <p:txBody>
          <a:bodyPr>
            <a:noAutofit/>
          </a:bodyPr>
          <a:lstStyle/>
          <a:p>
            <a:r>
              <a:rPr lang="zh-CN" altLang="zh-CN" sz="2800" b="0" dirty="0"/>
              <a:t>【</a:t>
            </a:r>
            <a:r>
              <a:rPr lang="zh-CN" altLang="zh-CN" sz="2800" b="0" dirty="0" smtClean="0"/>
              <a:t>例</a:t>
            </a:r>
            <a:r>
              <a:rPr lang="en-US" altLang="zh-CN" sz="2800" b="0" dirty="0"/>
              <a:t>1-9</a:t>
            </a:r>
            <a:r>
              <a:rPr lang="zh-CN" altLang="zh-CN" sz="2800" b="0" dirty="0"/>
              <a:t>】对于所有的</a:t>
            </a:r>
            <a:r>
              <a:rPr lang="en-US" altLang="zh-CN" sz="2800" b="0" dirty="0"/>
              <a:t>n</a:t>
            </a:r>
            <a:r>
              <a:rPr lang="zh-CN" altLang="zh-CN" sz="2800" b="0" dirty="0"/>
              <a:t>，有</a:t>
            </a:r>
            <a:r>
              <a:rPr lang="en-US" altLang="zh-CN" sz="2800" b="0" i="1" dirty="0"/>
              <a:t>T</a:t>
            </a:r>
            <a:r>
              <a:rPr lang="en-US" altLang="zh-CN" sz="2800" b="0" dirty="0"/>
              <a:t>(n) = 3n+ 2 &gt; 3n</a:t>
            </a:r>
            <a:r>
              <a:rPr lang="zh-CN" altLang="zh-CN" sz="2800" b="0" dirty="0"/>
              <a:t>，因此</a:t>
            </a:r>
            <a:r>
              <a:rPr lang="en-US" altLang="zh-CN" sz="2800" b="0" i="1" dirty="0"/>
              <a:t>T</a:t>
            </a:r>
            <a:r>
              <a:rPr lang="en-US" altLang="zh-CN" sz="2800" b="0" dirty="0"/>
              <a:t>(n)=</a:t>
            </a:r>
            <a:r>
              <a:rPr lang="en-US" altLang="zh-CN" sz="2800" b="0" i="1" dirty="0"/>
              <a:t>Ω</a:t>
            </a:r>
            <a:r>
              <a:rPr lang="en-US" altLang="zh-CN" sz="2800" b="0" dirty="0"/>
              <a:t>(n)</a:t>
            </a:r>
            <a:r>
              <a:rPr lang="zh-CN" altLang="zh-CN" sz="2800" b="0" dirty="0"/>
              <a:t>。同样地， </a:t>
            </a:r>
            <a:r>
              <a:rPr lang="en-US" altLang="zh-CN" sz="2800" b="0" i="1" dirty="0"/>
              <a:t>T</a:t>
            </a:r>
            <a:r>
              <a:rPr lang="en-US" altLang="zh-CN" sz="2800" b="0" dirty="0"/>
              <a:t>(n) = 3n+ 3 &gt; 3n</a:t>
            </a:r>
            <a:r>
              <a:rPr lang="zh-CN" altLang="zh-CN" sz="2800" b="0" dirty="0"/>
              <a:t>，所以有</a:t>
            </a:r>
            <a:r>
              <a:rPr lang="en-US" altLang="zh-CN" sz="2800" b="0" i="1" dirty="0"/>
              <a:t>T</a:t>
            </a:r>
            <a:r>
              <a:rPr lang="en-US" altLang="zh-CN" sz="2800" b="0" dirty="0"/>
              <a:t>(n)=</a:t>
            </a:r>
            <a:r>
              <a:rPr lang="en-US" altLang="zh-CN" sz="2800" b="0" i="1" dirty="0"/>
              <a:t>Ω</a:t>
            </a:r>
            <a:r>
              <a:rPr lang="en-US" altLang="zh-CN" sz="2800" b="0" dirty="0"/>
              <a:t>(n)</a:t>
            </a:r>
            <a:r>
              <a:rPr lang="zh-CN" altLang="zh-CN" sz="2800" b="0" dirty="0"/>
              <a:t>。因而</a:t>
            </a:r>
            <a:r>
              <a:rPr lang="en-US" altLang="zh-CN" sz="2800" b="0" dirty="0"/>
              <a:t>3n+ 2</a:t>
            </a:r>
            <a:r>
              <a:rPr lang="zh-CN" altLang="zh-CN" sz="2800" b="0" dirty="0"/>
              <a:t>和</a:t>
            </a:r>
            <a:r>
              <a:rPr lang="en-US" altLang="zh-CN" sz="2800" b="0" dirty="0"/>
              <a:t>3n+ 3</a:t>
            </a:r>
            <a:r>
              <a:rPr lang="zh-CN" altLang="zh-CN" sz="2800" b="0" dirty="0"/>
              <a:t>都是带有下限的线性函数</a:t>
            </a:r>
            <a:r>
              <a:rPr lang="zh-CN" altLang="zh-CN" sz="2800" b="0" dirty="0" smtClean="0"/>
              <a:t>。</a:t>
            </a:r>
            <a:endParaRPr lang="en-US" altLang="zh-CN" sz="2800" b="0" dirty="0" smtClean="0"/>
          </a:p>
          <a:p>
            <a:endParaRPr lang="zh-CN" altLang="zh-CN" sz="2800" b="0" dirty="0"/>
          </a:p>
          <a:p>
            <a:r>
              <a:rPr lang="zh-CN" altLang="zh-CN" sz="2800" b="0" dirty="0"/>
              <a:t>【</a:t>
            </a:r>
            <a:r>
              <a:rPr lang="zh-CN" altLang="zh-CN" sz="2800" b="0" dirty="0" smtClean="0"/>
              <a:t>例</a:t>
            </a:r>
            <a:r>
              <a:rPr lang="en-US" altLang="zh-CN" sz="2800" b="0" dirty="0"/>
              <a:t>1-10</a:t>
            </a:r>
            <a:r>
              <a:rPr lang="zh-CN" altLang="zh-CN" sz="2800" b="0" dirty="0"/>
              <a:t>】某一算法平均情况下</a:t>
            </a:r>
            <a:r>
              <a:rPr lang="zh-CN" altLang="zh-CN" sz="2800" b="0" i="1" dirty="0"/>
              <a:t>T</a:t>
            </a:r>
            <a:r>
              <a:rPr lang="zh-CN" altLang="zh-CN" sz="2800" b="0" dirty="0"/>
              <a:t>(n)= c</a:t>
            </a:r>
            <a:r>
              <a:rPr lang="zh-CN" altLang="zh-CN" sz="2800" b="0" baseline="-25000" dirty="0"/>
              <a:t>1</a:t>
            </a:r>
            <a:r>
              <a:rPr lang="zh-CN" altLang="zh-CN" sz="2800" b="0" dirty="0"/>
              <a:t>n</a:t>
            </a:r>
            <a:r>
              <a:rPr lang="zh-CN" altLang="zh-CN" sz="2800" b="0" baseline="30000" dirty="0"/>
              <a:t>3</a:t>
            </a:r>
            <a:r>
              <a:rPr lang="zh-CN" altLang="zh-CN" sz="2800" b="0" dirty="0"/>
              <a:t>+c</a:t>
            </a:r>
            <a:r>
              <a:rPr lang="zh-CN" altLang="zh-CN" sz="2800" b="0" baseline="-25000" dirty="0"/>
              <a:t>2</a:t>
            </a:r>
            <a:r>
              <a:rPr lang="zh-CN" altLang="zh-CN" sz="2800" b="0" dirty="0"/>
              <a:t>n</a:t>
            </a:r>
            <a:r>
              <a:rPr lang="zh-CN" altLang="zh-CN" sz="2800" b="0" baseline="30000" dirty="0"/>
              <a:t>2</a:t>
            </a:r>
            <a:r>
              <a:rPr lang="zh-CN" altLang="zh-CN" sz="2800" b="0" dirty="0"/>
              <a:t>+c</a:t>
            </a:r>
            <a:r>
              <a:rPr lang="zh-CN" altLang="zh-CN" sz="2800" b="0" baseline="-25000" dirty="0"/>
              <a:t>3</a:t>
            </a:r>
            <a:r>
              <a:rPr lang="zh-CN" altLang="zh-CN" sz="2800" b="0" dirty="0"/>
              <a:t>n</a:t>
            </a:r>
            <a:r>
              <a:rPr lang="zh-CN" altLang="zh-CN" sz="2800" b="0" dirty="0" smtClean="0"/>
              <a:t>，</a:t>
            </a:r>
            <a:r>
              <a:rPr lang="zh-CN" altLang="en-US" sz="2800" b="0" dirty="0" smtClean="0"/>
              <a:t>其中：</a:t>
            </a:r>
            <a:r>
              <a:rPr lang="zh-CN" altLang="zh-CN" sz="2800" b="0" dirty="0" smtClean="0"/>
              <a:t>c</a:t>
            </a:r>
            <a:r>
              <a:rPr lang="zh-CN" altLang="zh-CN" sz="2800" b="0" baseline="-25000" dirty="0"/>
              <a:t>1</a:t>
            </a:r>
            <a:r>
              <a:rPr lang="zh-CN" altLang="zh-CN" sz="2800" b="0" dirty="0"/>
              <a:t>，c</a:t>
            </a:r>
            <a:r>
              <a:rPr lang="zh-CN" altLang="zh-CN" sz="2800" b="0" baseline="-25000" dirty="0"/>
              <a:t>2</a:t>
            </a:r>
            <a:r>
              <a:rPr lang="zh-CN" altLang="zh-CN" sz="2800" b="0" dirty="0"/>
              <a:t>，c</a:t>
            </a:r>
            <a:r>
              <a:rPr lang="zh-CN" altLang="zh-CN" sz="2800" b="0" baseline="-25000" dirty="0"/>
              <a:t>3</a:t>
            </a:r>
            <a:r>
              <a:rPr lang="zh-CN" altLang="zh-CN" sz="2800" b="0" dirty="0"/>
              <a:t>为正数，则有：</a:t>
            </a:r>
          </a:p>
          <a:p>
            <a:r>
              <a:rPr lang="zh-CN" altLang="zh-CN" sz="2800" b="0" dirty="0"/>
              <a:t>                              c</a:t>
            </a:r>
            <a:r>
              <a:rPr lang="zh-CN" altLang="zh-CN" sz="2800" b="0" baseline="-25000" dirty="0"/>
              <a:t>1</a:t>
            </a:r>
            <a:r>
              <a:rPr lang="zh-CN" altLang="zh-CN" sz="2800" b="0" dirty="0"/>
              <a:t>n</a:t>
            </a:r>
            <a:r>
              <a:rPr lang="zh-CN" altLang="zh-CN" sz="2800" b="0" baseline="30000" dirty="0"/>
              <a:t>3</a:t>
            </a:r>
            <a:r>
              <a:rPr lang="zh-CN" altLang="zh-CN" sz="2800" b="0" dirty="0"/>
              <a:t>+c</a:t>
            </a:r>
            <a:r>
              <a:rPr lang="zh-CN" altLang="zh-CN" sz="2800" b="0" baseline="-25000" dirty="0"/>
              <a:t>2</a:t>
            </a:r>
            <a:r>
              <a:rPr lang="zh-CN" altLang="zh-CN" sz="2800" b="0" dirty="0"/>
              <a:t>n</a:t>
            </a:r>
            <a:r>
              <a:rPr lang="zh-CN" altLang="zh-CN" sz="2800" b="0" baseline="30000" dirty="0"/>
              <a:t>2</a:t>
            </a:r>
            <a:r>
              <a:rPr lang="zh-CN" altLang="zh-CN" sz="2800" b="0" dirty="0"/>
              <a:t>+c</a:t>
            </a:r>
            <a:r>
              <a:rPr lang="zh-CN" altLang="zh-CN" sz="2800" b="0" baseline="-25000" dirty="0"/>
              <a:t>3</a:t>
            </a:r>
            <a:r>
              <a:rPr lang="zh-CN" altLang="zh-CN" sz="2800" b="0" dirty="0"/>
              <a:t>n≥c</a:t>
            </a:r>
            <a:r>
              <a:rPr lang="zh-CN" altLang="zh-CN" sz="2800" b="0" baseline="-25000" dirty="0"/>
              <a:t>1</a:t>
            </a:r>
            <a:r>
              <a:rPr lang="zh-CN" altLang="zh-CN" sz="2800" b="0" dirty="0"/>
              <a:t>n</a:t>
            </a:r>
            <a:r>
              <a:rPr lang="zh-CN" altLang="zh-CN" sz="2800" b="0" baseline="30000" dirty="0"/>
              <a:t>3</a:t>
            </a:r>
            <a:r>
              <a:rPr lang="zh-CN" altLang="zh-CN" sz="2800" b="0" dirty="0"/>
              <a:t>  （n＞1）</a:t>
            </a:r>
          </a:p>
          <a:p>
            <a:r>
              <a:rPr lang="zh-CN" altLang="zh-CN" sz="2800" b="0" dirty="0"/>
              <a:t>    因此，取c=c</a:t>
            </a:r>
            <a:r>
              <a:rPr lang="zh-CN" altLang="zh-CN" sz="2800" b="0" baseline="-25000" dirty="0"/>
              <a:t>1</a:t>
            </a:r>
            <a:r>
              <a:rPr lang="zh-CN" altLang="zh-CN" sz="2800" b="0" dirty="0"/>
              <a:t>，n</a:t>
            </a:r>
            <a:r>
              <a:rPr lang="zh-CN" altLang="zh-CN" sz="2800" b="0" baseline="-25000" dirty="0"/>
              <a:t>0</a:t>
            </a:r>
            <a:r>
              <a:rPr lang="zh-CN" altLang="zh-CN" sz="2800" b="0" dirty="0"/>
              <a:t>=1，有</a:t>
            </a:r>
            <a:r>
              <a:rPr lang="zh-CN" altLang="zh-CN" sz="2800" b="0" i="1" dirty="0"/>
              <a:t>T</a:t>
            </a:r>
            <a:r>
              <a:rPr lang="zh-CN" altLang="zh-CN" sz="2800" b="0" dirty="0"/>
              <a:t>(n)≥cn</a:t>
            </a:r>
            <a:r>
              <a:rPr lang="zh-CN" altLang="zh-CN" sz="2800" b="0" baseline="30000" dirty="0"/>
              <a:t>3</a:t>
            </a:r>
            <a:r>
              <a:rPr lang="zh-CN" altLang="zh-CN" sz="2800" b="0" dirty="0"/>
              <a:t>，则</a:t>
            </a:r>
            <a:r>
              <a:rPr lang="zh-CN" altLang="zh-CN" sz="2800" b="0" i="1" dirty="0"/>
              <a:t>T</a:t>
            </a:r>
            <a:r>
              <a:rPr lang="zh-CN" altLang="zh-CN" sz="2800" b="0" dirty="0"/>
              <a:t>(n)=</a:t>
            </a:r>
            <a:r>
              <a:rPr lang="en-US" altLang="zh-CN" sz="2800" b="0" i="1" dirty="0"/>
              <a:t>Ω</a:t>
            </a:r>
            <a:r>
              <a:rPr lang="zh-CN" altLang="zh-CN" sz="2800" b="0" dirty="0"/>
              <a:t>(n</a:t>
            </a:r>
            <a:r>
              <a:rPr lang="zh-CN" altLang="zh-CN" sz="2800" b="0" baseline="30000" dirty="0"/>
              <a:t>3</a:t>
            </a:r>
            <a:r>
              <a:rPr lang="zh-CN" altLang="zh-CN" sz="2800" b="0" dirty="0"/>
              <a:t>)</a:t>
            </a:r>
            <a:r>
              <a:rPr lang="zh-CN" altLang="zh-CN" sz="2800" b="0" dirty="0" smtClean="0"/>
              <a:t>。</a:t>
            </a:r>
            <a:endParaRPr lang="zh-CN" altLang="zh-CN" sz="2800" b="0" dirty="0"/>
          </a:p>
        </p:txBody>
      </p:sp>
    </p:spTree>
    <p:extLst>
      <p:ext uri="{BB962C8B-B14F-4D97-AF65-F5344CB8AC3E}">
        <p14:creationId xmlns:p14="http://schemas.microsoft.com/office/powerpoint/2010/main" val="16570723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7584" y="1196752"/>
            <a:ext cx="7816382" cy="4824536"/>
          </a:xfrm>
        </p:spPr>
        <p:txBody>
          <a:bodyPr>
            <a:normAutofit lnSpcReduction="10000"/>
          </a:bodyPr>
          <a:lstStyle/>
          <a:p>
            <a:r>
              <a:rPr lang="en-US" altLang="zh-CN" b="0" dirty="0" smtClean="0"/>
              <a:t>	</a:t>
            </a:r>
            <a:r>
              <a:rPr lang="zh-CN" altLang="zh-CN" sz="2800" dirty="0" smtClean="0"/>
              <a:t>【定理</a:t>
            </a:r>
            <a:r>
              <a:rPr lang="en-US" altLang="zh-CN" sz="2800" dirty="0" smtClean="0"/>
              <a:t>1-3 </a:t>
            </a:r>
            <a:r>
              <a:rPr lang="zh-CN" altLang="zh-CN" sz="2800" dirty="0"/>
              <a:t>】如果</a:t>
            </a:r>
            <a:r>
              <a:rPr lang="en-US" altLang="zh-CN" sz="2800" i="1" dirty="0"/>
              <a:t>f </a:t>
            </a:r>
            <a:r>
              <a:rPr lang="en-US" altLang="zh-CN" sz="2800" dirty="0"/>
              <a:t>(</a:t>
            </a:r>
            <a:r>
              <a:rPr lang="en-US" altLang="zh-CN" sz="2800" i="1" dirty="0"/>
              <a:t>n</a:t>
            </a:r>
            <a:r>
              <a:rPr lang="en-US" altLang="zh-CN" sz="2800" dirty="0"/>
              <a:t>) =</a:t>
            </a:r>
            <a:r>
              <a:rPr lang="en-US" altLang="zh-CN" sz="2800" i="1" dirty="0"/>
              <a:t>a</a:t>
            </a:r>
            <a:r>
              <a:rPr lang="en-US" altLang="zh-CN" sz="2800" i="1" baseline="-25000" dirty="0"/>
              <a:t>m</a:t>
            </a:r>
            <a:r>
              <a:rPr lang="en-US" altLang="zh-CN" sz="2800" i="1" dirty="0"/>
              <a:t> n</a:t>
            </a:r>
            <a:r>
              <a:rPr lang="en-US" altLang="zh-CN" sz="2800" i="1" baseline="30000" dirty="0"/>
              <a:t>m</a:t>
            </a:r>
            <a:r>
              <a:rPr lang="en-US" altLang="zh-CN" sz="2800" dirty="0"/>
              <a:t> +…+</a:t>
            </a:r>
            <a:r>
              <a:rPr lang="en-US" altLang="zh-CN" sz="2800" i="1" dirty="0"/>
              <a:t>a</a:t>
            </a:r>
            <a:r>
              <a:rPr lang="en-US" altLang="zh-CN" sz="2800" i="1" baseline="-25000" dirty="0"/>
              <a:t>1</a:t>
            </a:r>
            <a:r>
              <a:rPr lang="en-US" altLang="zh-CN" sz="2800" i="1" dirty="0"/>
              <a:t>n</a:t>
            </a:r>
            <a:r>
              <a:rPr lang="en-US" altLang="zh-CN" sz="2800" dirty="0"/>
              <a:t>+</a:t>
            </a:r>
            <a:r>
              <a:rPr lang="en-US" altLang="zh-CN" sz="2800" i="1" dirty="0"/>
              <a:t>a</a:t>
            </a:r>
            <a:r>
              <a:rPr lang="en-US" altLang="zh-CN" sz="2800" i="1" baseline="-25000" dirty="0"/>
              <a:t>0</a:t>
            </a:r>
            <a:r>
              <a:rPr lang="en-US" altLang="zh-CN" sz="2800" dirty="0"/>
              <a:t> </a:t>
            </a:r>
            <a:r>
              <a:rPr lang="zh-CN" altLang="zh-CN" sz="2800" dirty="0"/>
              <a:t>且</a:t>
            </a:r>
            <a:r>
              <a:rPr lang="en-US" altLang="zh-CN" sz="2800" i="1" dirty="0"/>
              <a:t>a</a:t>
            </a:r>
            <a:r>
              <a:rPr lang="en-US" altLang="zh-CN" sz="2800" i="1" baseline="-25000" dirty="0"/>
              <a:t>m</a:t>
            </a:r>
            <a:r>
              <a:rPr lang="en-US" altLang="zh-CN" sz="2800" i="1" dirty="0"/>
              <a:t> </a:t>
            </a:r>
            <a:r>
              <a:rPr lang="en-US" altLang="zh-CN" sz="2800" dirty="0"/>
              <a:t>&gt; 0</a:t>
            </a:r>
            <a:r>
              <a:rPr lang="zh-CN" altLang="zh-CN" sz="2800" dirty="0"/>
              <a:t>，则</a:t>
            </a:r>
            <a:r>
              <a:rPr lang="en-US" altLang="zh-CN" sz="2800" i="1" dirty="0" smtClean="0"/>
              <a:t>f</a:t>
            </a:r>
            <a:r>
              <a:rPr lang="en-US" altLang="zh-CN" sz="2800" dirty="0" smtClean="0"/>
              <a:t>(</a:t>
            </a:r>
            <a:r>
              <a:rPr lang="en-US" altLang="zh-CN" sz="2800" i="1" dirty="0" smtClean="0"/>
              <a:t>n</a:t>
            </a:r>
            <a:r>
              <a:rPr lang="en-US" altLang="zh-CN" sz="2800" dirty="0"/>
              <a:t>) =</a:t>
            </a:r>
            <a:r>
              <a:rPr lang="en-US" altLang="zh-CN" sz="2800" i="1" dirty="0"/>
              <a:t>Ω</a:t>
            </a:r>
            <a:r>
              <a:rPr lang="en-US" altLang="zh-CN" sz="2800" dirty="0"/>
              <a:t>(</a:t>
            </a:r>
            <a:r>
              <a:rPr lang="en-US" altLang="zh-CN" sz="2800" i="1" dirty="0"/>
              <a:t> n</a:t>
            </a:r>
            <a:r>
              <a:rPr lang="en-US" altLang="zh-CN" sz="2800" i="1" baseline="30000" dirty="0"/>
              <a:t>m</a:t>
            </a:r>
            <a:r>
              <a:rPr lang="en-US" altLang="zh-CN" sz="2800" dirty="0"/>
              <a:t>)</a:t>
            </a:r>
            <a:r>
              <a:rPr lang="zh-CN" altLang="zh-CN" sz="2800" dirty="0"/>
              <a:t>。</a:t>
            </a:r>
            <a:r>
              <a:rPr lang="zh-CN" altLang="zh-CN" sz="2800" b="0" dirty="0"/>
              <a:t>（证明略）</a:t>
            </a:r>
          </a:p>
          <a:p>
            <a:r>
              <a:rPr lang="zh-CN" altLang="zh-CN" sz="2800" b="0" dirty="0"/>
              <a:t>	</a:t>
            </a:r>
            <a:r>
              <a:rPr lang="en-US" altLang="zh-CN" sz="2800" b="0" dirty="0" smtClean="0"/>
              <a:t>        </a:t>
            </a:r>
            <a:r>
              <a:rPr lang="zh-CN" altLang="zh-CN" sz="2800" b="0" dirty="0" smtClean="0"/>
              <a:t>因此</a:t>
            </a:r>
            <a:r>
              <a:rPr lang="zh-CN" altLang="zh-CN" sz="2800" b="0" dirty="0"/>
              <a:t>，如果某种算法在</a:t>
            </a:r>
            <a:r>
              <a:rPr lang="en-US" altLang="zh-CN" sz="2800" b="0" i="1" dirty="0"/>
              <a:t>Ω</a:t>
            </a:r>
            <a:r>
              <a:rPr lang="zh-CN" altLang="zh-CN" sz="2800" b="0" dirty="0"/>
              <a:t>(n</a:t>
            </a:r>
            <a:r>
              <a:rPr lang="zh-CN" altLang="zh-CN" sz="2800" b="0" baseline="30000" dirty="0"/>
              <a:t>3</a:t>
            </a:r>
            <a:r>
              <a:rPr lang="zh-CN" altLang="zh-CN" sz="2800" b="0" dirty="0"/>
              <a:t>)中，那也一定在</a:t>
            </a:r>
            <a:r>
              <a:rPr lang="en-US" altLang="zh-CN" sz="2800" b="0" i="1" dirty="0"/>
              <a:t>Ω</a:t>
            </a:r>
            <a:r>
              <a:rPr lang="zh-CN" altLang="zh-CN" sz="2800" b="0" dirty="0"/>
              <a:t>(n</a:t>
            </a:r>
            <a:r>
              <a:rPr lang="zh-CN" altLang="zh-CN" sz="2800" b="0" baseline="30000" dirty="0"/>
              <a:t>2</a:t>
            </a:r>
            <a:r>
              <a:rPr lang="zh-CN" altLang="zh-CN" sz="2800" b="0" dirty="0"/>
              <a:t>)中，正如大</a:t>
            </a:r>
            <a:r>
              <a:rPr lang="zh-CN" altLang="zh-CN" sz="2800" b="0" i="1" dirty="0"/>
              <a:t>O</a:t>
            </a:r>
            <a:r>
              <a:rPr lang="zh-CN" altLang="zh-CN" sz="2800" b="0" dirty="0"/>
              <a:t>表示法，我们同样希望找到一个最“紧”（即最大）的下限</a:t>
            </a:r>
            <a:r>
              <a:rPr lang="zh-CN" altLang="zh-CN" sz="2800" b="0" dirty="0" smtClean="0"/>
              <a:t>。</a:t>
            </a:r>
            <a:endParaRPr lang="en-US" altLang="zh-CN" sz="2800" b="0" dirty="0" smtClean="0"/>
          </a:p>
          <a:p>
            <a:endParaRPr lang="zh-CN" altLang="zh-CN" sz="2800" b="0" dirty="0"/>
          </a:p>
          <a:p>
            <a:r>
              <a:rPr lang="en-US" altLang="zh-CN" sz="2800" b="0" dirty="0"/>
              <a:t>	</a:t>
            </a:r>
            <a:r>
              <a:rPr lang="zh-CN" altLang="zh-CN" sz="2800" dirty="0"/>
              <a:t>【</a:t>
            </a:r>
            <a:r>
              <a:rPr lang="zh-CN" altLang="zh-CN" sz="2800" dirty="0" smtClean="0"/>
              <a:t>定理</a:t>
            </a:r>
            <a:r>
              <a:rPr lang="en-US" altLang="zh-CN" sz="2800" dirty="0" smtClean="0"/>
              <a:t>1-4 </a:t>
            </a:r>
            <a:r>
              <a:rPr lang="en-US" altLang="zh-CN" sz="2800" dirty="0"/>
              <a:t>[</a:t>
            </a:r>
            <a:r>
              <a:rPr lang="zh-CN" altLang="zh-CN" sz="2800" dirty="0"/>
              <a:t>大</a:t>
            </a:r>
            <a:r>
              <a:rPr lang="en-US" altLang="zh-CN" sz="2800" i="1" dirty="0"/>
              <a:t>Ω</a:t>
            </a:r>
            <a:r>
              <a:rPr lang="zh-CN" altLang="zh-CN" sz="2800" dirty="0"/>
              <a:t>比率定理</a:t>
            </a:r>
            <a:r>
              <a:rPr lang="en-US" altLang="zh-CN" sz="2800" dirty="0"/>
              <a:t>]</a:t>
            </a:r>
            <a:r>
              <a:rPr lang="zh-CN" altLang="zh-CN" sz="2800" dirty="0"/>
              <a:t>】 对于函数</a:t>
            </a:r>
            <a:r>
              <a:rPr lang="en-US" altLang="zh-CN" sz="2800" i="1" dirty="0"/>
              <a:t>f </a:t>
            </a:r>
            <a:r>
              <a:rPr lang="en-US" altLang="zh-CN" sz="2800" dirty="0"/>
              <a:t>(</a:t>
            </a:r>
            <a:r>
              <a:rPr lang="en-US" altLang="zh-CN" sz="2800" i="1" dirty="0"/>
              <a:t>n</a:t>
            </a:r>
            <a:r>
              <a:rPr lang="en-US" altLang="zh-CN" sz="2800" dirty="0"/>
              <a:t>) </a:t>
            </a:r>
            <a:r>
              <a:rPr lang="zh-CN" altLang="zh-CN" sz="2800" dirty="0"/>
              <a:t>和</a:t>
            </a:r>
            <a:r>
              <a:rPr lang="en-US" altLang="zh-CN" sz="2800" i="1" dirty="0"/>
              <a:t>g </a:t>
            </a:r>
            <a:r>
              <a:rPr lang="en-US" altLang="zh-CN" sz="2800" dirty="0"/>
              <a:t>(</a:t>
            </a:r>
            <a:r>
              <a:rPr lang="en-US" altLang="zh-CN" sz="2800" i="1" dirty="0"/>
              <a:t>n</a:t>
            </a:r>
            <a:r>
              <a:rPr lang="en-US" altLang="zh-CN" sz="2800" dirty="0"/>
              <a:t>)</a:t>
            </a:r>
            <a:r>
              <a:rPr lang="zh-CN" altLang="zh-CN" sz="2800" dirty="0"/>
              <a:t>，若</a:t>
            </a:r>
            <a:r>
              <a:rPr lang="en-US" altLang="zh-CN" sz="2800" dirty="0"/>
              <a:t> </a:t>
            </a:r>
            <a:r>
              <a:rPr lang="en-US" altLang="zh-CN" sz="2800" i="1" dirty="0"/>
              <a:t>g </a:t>
            </a:r>
            <a:r>
              <a:rPr lang="en-US" altLang="zh-CN" sz="2800" dirty="0"/>
              <a:t>(</a:t>
            </a:r>
            <a:r>
              <a:rPr lang="en-US" altLang="zh-CN" sz="2800" i="1" dirty="0"/>
              <a:t>n</a:t>
            </a:r>
            <a:r>
              <a:rPr lang="en-US" altLang="zh-CN" sz="2800" dirty="0"/>
              <a:t>) / </a:t>
            </a:r>
            <a:r>
              <a:rPr lang="en-US" altLang="zh-CN" sz="2800" i="1" dirty="0"/>
              <a:t>f </a:t>
            </a:r>
            <a:r>
              <a:rPr lang="en-US" altLang="zh-CN" sz="2800" dirty="0"/>
              <a:t>(</a:t>
            </a:r>
            <a:r>
              <a:rPr lang="en-US" altLang="zh-CN" sz="2800" i="1" dirty="0"/>
              <a:t>n</a:t>
            </a:r>
            <a:r>
              <a:rPr lang="en-US" altLang="zh-CN" sz="2800" dirty="0"/>
              <a:t>) </a:t>
            </a:r>
            <a:r>
              <a:rPr lang="zh-CN" altLang="zh-CN" sz="2800" dirty="0"/>
              <a:t>存在，则</a:t>
            </a:r>
            <a:r>
              <a:rPr lang="en-US" altLang="zh-CN" sz="2800" i="1" dirty="0"/>
              <a:t>f </a:t>
            </a:r>
            <a:r>
              <a:rPr lang="en-US" altLang="zh-CN" sz="2800" dirty="0"/>
              <a:t>(</a:t>
            </a:r>
            <a:r>
              <a:rPr lang="en-US" altLang="zh-CN" sz="2800" i="1" dirty="0"/>
              <a:t>n</a:t>
            </a:r>
            <a:r>
              <a:rPr lang="en-US" altLang="zh-CN" sz="2800" dirty="0"/>
              <a:t>) =</a:t>
            </a:r>
            <a:r>
              <a:rPr lang="en-US" altLang="zh-CN" sz="2800" i="1" dirty="0"/>
              <a:t>Ω</a:t>
            </a:r>
            <a:r>
              <a:rPr lang="en-US" altLang="zh-CN" sz="2800" dirty="0"/>
              <a:t>(</a:t>
            </a:r>
            <a:r>
              <a:rPr lang="en-US" altLang="zh-CN" sz="2800" i="1" dirty="0"/>
              <a:t>g </a:t>
            </a:r>
            <a:r>
              <a:rPr lang="en-US" altLang="zh-CN" sz="2800" dirty="0"/>
              <a:t>(</a:t>
            </a:r>
            <a:r>
              <a:rPr lang="en-US" altLang="zh-CN" sz="2800" i="1" dirty="0"/>
              <a:t>n</a:t>
            </a:r>
            <a:r>
              <a:rPr lang="en-US" altLang="zh-CN" sz="2800" dirty="0"/>
              <a:t>) )</a:t>
            </a:r>
            <a:r>
              <a:rPr lang="zh-CN" altLang="zh-CN" sz="2800" dirty="0"/>
              <a:t>，对于确定的常数</a:t>
            </a:r>
            <a:r>
              <a:rPr lang="en-US" altLang="zh-CN" sz="2800" i="1" dirty="0"/>
              <a:t>c</a:t>
            </a:r>
            <a:r>
              <a:rPr lang="zh-CN" altLang="zh-CN" sz="2800" dirty="0"/>
              <a:t>，有</a:t>
            </a:r>
            <a:r>
              <a:rPr lang="en-US" altLang="zh-CN" sz="2800" dirty="0"/>
              <a:t> </a:t>
            </a:r>
            <a:r>
              <a:rPr lang="en-US" altLang="zh-CN" sz="2800" i="1" dirty="0"/>
              <a:t>g </a:t>
            </a:r>
            <a:r>
              <a:rPr lang="en-US" altLang="zh-CN" sz="2800" dirty="0"/>
              <a:t>(</a:t>
            </a:r>
            <a:r>
              <a:rPr lang="en-US" altLang="zh-CN" sz="2800" i="1" dirty="0"/>
              <a:t>n</a:t>
            </a:r>
            <a:r>
              <a:rPr lang="en-US" altLang="zh-CN" sz="2800" dirty="0"/>
              <a:t>) / </a:t>
            </a:r>
            <a:r>
              <a:rPr lang="en-US" altLang="zh-CN" sz="2800" i="1" dirty="0"/>
              <a:t>f </a:t>
            </a:r>
            <a:r>
              <a:rPr lang="en-US" altLang="zh-CN" sz="2800" dirty="0"/>
              <a:t>(</a:t>
            </a:r>
            <a:r>
              <a:rPr lang="en-US" altLang="zh-CN" sz="2800" i="1" dirty="0"/>
              <a:t>n</a:t>
            </a:r>
            <a:r>
              <a:rPr lang="en-US" altLang="zh-CN" sz="2800" dirty="0"/>
              <a:t>)≤</a:t>
            </a:r>
            <a:r>
              <a:rPr lang="en-US" altLang="zh-CN" sz="2800" i="1" dirty="0"/>
              <a:t>c</a:t>
            </a:r>
            <a:r>
              <a:rPr lang="zh-CN" altLang="zh-CN" sz="2800" dirty="0"/>
              <a:t>。</a:t>
            </a:r>
          </a:p>
          <a:p>
            <a:endParaRPr lang="zh-CN" altLang="en-US" sz="2800" dirty="0"/>
          </a:p>
        </p:txBody>
      </p:sp>
    </p:spTree>
    <p:extLst>
      <p:ext uri="{BB962C8B-B14F-4D97-AF65-F5344CB8AC3E}">
        <p14:creationId xmlns:p14="http://schemas.microsoft.com/office/powerpoint/2010/main" val="2869280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en-US" altLang="zh-CN" dirty="0" smtClean="0">
                <a:solidFill>
                  <a:schemeClr val="tx1"/>
                </a:solidFill>
                <a:effectLst/>
                <a:latin typeface="+mj-ea"/>
              </a:rPr>
              <a:t>3</a:t>
            </a:r>
            <a:r>
              <a:rPr lang="zh-CN" altLang="en-US" dirty="0" smtClean="0">
                <a:solidFill>
                  <a:schemeClr val="tx1"/>
                </a:solidFill>
                <a:effectLst/>
                <a:latin typeface="+mj-ea"/>
              </a:rPr>
              <a:t>、确界表示法（</a:t>
            </a:r>
            <a:r>
              <a:rPr lang="el-GR" altLang="zh-CN" dirty="0" smtClean="0">
                <a:solidFill>
                  <a:schemeClr val="tx1"/>
                </a:solidFill>
                <a:effectLst/>
                <a:latin typeface="+mj-ea"/>
              </a:rPr>
              <a:t>Θ</a:t>
            </a:r>
            <a:r>
              <a:rPr lang="zh-CN" altLang="en-US" dirty="0" smtClean="0">
                <a:solidFill>
                  <a:schemeClr val="tx1"/>
                </a:solidFill>
                <a:effectLst/>
                <a:latin typeface="+mj-ea"/>
              </a:rPr>
              <a:t>表示法）</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1428736"/>
            <a:ext cx="8186737" cy="5143536"/>
          </a:xfrm>
          <a:prstGeom prst="rect">
            <a:avLst/>
          </a:prstGeom>
        </p:spPr>
        <p:txBody>
          <a:bodyPr>
            <a:normAutofit/>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定义</a:t>
            </a:r>
            <a:r>
              <a:rPr lang="zh-CN" altLang="en-US" sz="3200" dirty="0" smtClean="0">
                <a:latin typeface="黑体" panose="02010609060101010101" pitchFamily="49" charset="-122"/>
                <a:ea typeface="黑体" panose="02010609060101010101" pitchFamily="49" charset="-122"/>
              </a:rPr>
              <a:t>：</a:t>
            </a:r>
            <a:r>
              <a:rPr lang="el-GR" altLang="zh-CN" sz="3200" dirty="0" smtClean="0">
                <a:solidFill>
                  <a:srgbClr val="FF0000"/>
                </a:solidFill>
                <a:latin typeface="黑体" panose="02010609060101010101" pitchFamily="49" charset="-122"/>
                <a:ea typeface="黑体" panose="02010609060101010101" pitchFamily="49" charset="-122"/>
              </a:rPr>
              <a:t> </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200"/>
              </a:spcBef>
              <a:buClr>
                <a:srgbClr val="C00000"/>
              </a:buClr>
            </a:pP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假设</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是关于整数</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的非负函数，</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Θ</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当且仅当存在正常数</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和某个</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，使得对于所有的</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0</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，有</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1</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f </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 </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c</a:t>
            </a:r>
            <a:r>
              <a:rPr lang="en-US" altLang="zh-CN" b="1" baseline="-2500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2</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g </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b="1" i="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n</a:t>
            </a:r>
            <a:r>
              <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b="1"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a:p>
            <a:pPr algn="just">
              <a:lnSpc>
                <a:spcPct val="140000"/>
              </a:lnSpc>
              <a:spcBef>
                <a:spcPts val="1200"/>
              </a:spcBef>
              <a:buClr>
                <a:srgbClr val="C00000"/>
              </a:buClr>
            </a:pPr>
            <a:r>
              <a:rPr lang="zh-CN" altLang="en-US" sz="3200" dirty="0" smtClean="0">
                <a:solidFill>
                  <a:srgbClr val="FF0000"/>
                </a:solidFill>
                <a:latin typeface="黑体" panose="02010609060101010101" pitchFamily="49" charset="-122"/>
                <a:ea typeface="黑体" panose="02010609060101010101" pitchFamily="49" charset="-122"/>
              </a:rPr>
              <a:t>含义</a:t>
            </a:r>
            <a:r>
              <a:rPr lang="zh-CN" altLang="en-US" sz="3200" dirty="0" smtClean="0">
                <a:latin typeface="黑体" panose="02010609060101010101" pitchFamily="49" charset="-122"/>
                <a:ea typeface="黑体" panose="02010609060101010101" pitchFamily="49" charset="-122"/>
              </a:rPr>
              <a:t>：</a:t>
            </a:r>
            <a:r>
              <a:rPr lang="en-US" altLang="zh-CN" sz="3200" i="1" dirty="0" smtClean="0">
                <a:latin typeface="Times New Roman" pitchFamily="18" charset="0"/>
                <a:ea typeface="黑体" panose="02010609060101010101" pitchFamily="49" charset="-122"/>
                <a:cs typeface="Times New Roman" pitchFamily="18" charset="0"/>
              </a:rPr>
              <a:t>g</a:t>
            </a:r>
            <a:r>
              <a:rPr lang="en-US" altLang="zh-CN" sz="3200" dirty="0" smtClean="0">
                <a:latin typeface="黑体" panose="02010609060101010101" pitchFamily="49" charset="-122"/>
                <a:ea typeface="黑体" panose="02010609060101010101" pitchFamily="49" charset="-122"/>
              </a:rPr>
              <a:t>(n)</a:t>
            </a:r>
            <a:r>
              <a:rPr lang="zh-CN" altLang="en-US" sz="3200" dirty="0" smtClean="0">
                <a:latin typeface="黑体" panose="02010609060101010101" pitchFamily="49" charset="-122"/>
                <a:ea typeface="黑体" panose="02010609060101010101" pitchFamily="49" charset="-122"/>
              </a:rPr>
              <a:t>同时是算法运行时间的上、下限</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graphicFrame>
        <p:nvGraphicFramePr>
          <p:cNvPr id="64515" name="Object 3"/>
          <p:cNvGraphicFramePr>
            <a:graphicFrameLocks noChangeAspect="1"/>
          </p:cNvGraphicFramePr>
          <p:nvPr/>
        </p:nvGraphicFramePr>
        <p:xfrm>
          <a:off x="2214545" y="1571612"/>
          <a:ext cx="5231459" cy="1214446"/>
        </p:xfrm>
        <a:graphic>
          <a:graphicData uri="http://schemas.openxmlformats.org/presentationml/2006/ole">
            <mc:AlternateContent xmlns:mc="http://schemas.openxmlformats.org/markup-compatibility/2006">
              <mc:Choice xmlns:v="urn:schemas-microsoft-com:vml" Requires="v">
                <p:oleObj spid="_x0000_s64726" name="Equation" r:id="rId4" imgW="1422360" imgH="330120" progId="Equation.DSMT4">
                  <p:embed/>
                </p:oleObj>
              </mc:Choice>
              <mc:Fallback>
                <p:oleObj name="Equation" r:id="rId4" imgW="1422360" imgH="33012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4545" y="1571612"/>
                        <a:ext cx="5231459" cy="121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58" y="1263060"/>
            <a:ext cx="8607330" cy="5166336"/>
          </a:xfrm>
        </p:spPr>
        <p:txBody>
          <a:bodyPr>
            <a:noAutofit/>
          </a:bodyPr>
          <a:lstStyle/>
          <a:p>
            <a:r>
              <a:rPr lang="zh-CN" altLang="zh-CN" b="0" dirty="0" smtClean="0"/>
              <a:t>（</a:t>
            </a:r>
            <a:r>
              <a:rPr lang="zh-CN" altLang="zh-CN" b="0" dirty="0"/>
              <a:t>1）</a:t>
            </a:r>
            <a:r>
              <a:rPr lang="zh-CN" altLang="zh-CN" dirty="0">
                <a:solidFill>
                  <a:srgbClr val="FF0000"/>
                </a:solidFill>
              </a:rPr>
              <a:t>传递性</a:t>
            </a:r>
            <a:r>
              <a:rPr lang="zh-CN" altLang="zh-CN" b="0" dirty="0"/>
              <a:t>：</a:t>
            </a:r>
            <a:r>
              <a:rPr lang="zh-CN" altLang="zh-CN" dirty="0"/>
              <a:t>如果 </a:t>
            </a:r>
            <a:r>
              <a:rPr lang="zh-CN" altLang="zh-CN" i="1" dirty="0"/>
              <a:t>f</a:t>
            </a:r>
            <a:r>
              <a:rPr lang="zh-CN" altLang="zh-CN" dirty="0"/>
              <a:t>(n</a:t>
            </a:r>
            <a:r>
              <a:rPr lang="zh-CN" altLang="zh-CN" dirty="0" smtClean="0"/>
              <a:t>)=</a:t>
            </a:r>
            <a:r>
              <a:rPr lang="en-US" altLang="zh-CN" i="1" dirty="0" smtClean="0"/>
              <a:t>O</a:t>
            </a:r>
            <a:r>
              <a:rPr lang="zh-CN" altLang="zh-CN" dirty="0" smtClean="0"/>
              <a:t>(</a:t>
            </a:r>
            <a:r>
              <a:rPr lang="zh-CN" altLang="zh-CN" dirty="0"/>
              <a:t>g(n))，且 </a:t>
            </a:r>
            <a:r>
              <a:rPr lang="zh-CN" altLang="zh-CN" i="1" dirty="0"/>
              <a:t>g</a:t>
            </a:r>
            <a:r>
              <a:rPr lang="zh-CN" altLang="zh-CN" dirty="0"/>
              <a:t>(n)=</a:t>
            </a:r>
            <a:r>
              <a:rPr lang="en-US" altLang="zh-CN" dirty="0"/>
              <a:t> </a:t>
            </a:r>
            <a:r>
              <a:rPr lang="en-US" altLang="zh-CN" i="1" dirty="0" smtClean="0"/>
              <a:t>O</a:t>
            </a:r>
            <a:r>
              <a:rPr lang="zh-CN" altLang="zh-CN" dirty="0" smtClean="0"/>
              <a:t>(</a:t>
            </a:r>
            <a:r>
              <a:rPr lang="zh-CN" altLang="zh-CN" i="1" dirty="0"/>
              <a:t>h</a:t>
            </a:r>
            <a:r>
              <a:rPr lang="zh-CN" altLang="zh-CN" dirty="0"/>
              <a:t>(n))，则</a:t>
            </a:r>
            <a:r>
              <a:rPr lang="zh-CN" altLang="zh-CN" i="1" dirty="0"/>
              <a:t>f</a:t>
            </a:r>
            <a:r>
              <a:rPr lang="zh-CN" altLang="zh-CN" dirty="0"/>
              <a:t>(n</a:t>
            </a:r>
            <a:r>
              <a:rPr lang="zh-CN" altLang="zh-CN" dirty="0" smtClean="0"/>
              <a:t>)=</a:t>
            </a:r>
            <a:r>
              <a:rPr lang="en-US" altLang="zh-CN" dirty="0" smtClean="0"/>
              <a:t>O</a:t>
            </a:r>
            <a:r>
              <a:rPr lang="zh-CN" altLang="zh-CN" dirty="0" smtClean="0"/>
              <a:t>(</a:t>
            </a:r>
            <a:r>
              <a:rPr lang="zh-CN" altLang="zh-CN" i="1" dirty="0"/>
              <a:t>h</a:t>
            </a:r>
            <a:r>
              <a:rPr lang="zh-CN" altLang="zh-CN" dirty="0"/>
              <a:t>(n))。</a:t>
            </a:r>
          </a:p>
          <a:p>
            <a:r>
              <a:rPr lang="en-US" altLang="zh-CN" b="0" dirty="0" smtClean="0"/>
              <a:t>	</a:t>
            </a:r>
            <a:r>
              <a:rPr lang="zh-CN" altLang="zh-CN" b="0" dirty="0" smtClean="0"/>
              <a:t>如</a:t>
            </a:r>
            <a:r>
              <a:rPr lang="en-US" altLang="zh-CN" b="0" dirty="0"/>
              <a:t>n= </a:t>
            </a:r>
            <a:r>
              <a:rPr lang="en-US" altLang="zh-CN" b="0" i="1" dirty="0" smtClean="0"/>
              <a:t>O</a:t>
            </a:r>
            <a:r>
              <a:rPr lang="en-US" altLang="zh-CN" b="0" dirty="0" smtClean="0"/>
              <a:t>(n</a:t>
            </a:r>
            <a:r>
              <a:rPr lang="en-US" altLang="zh-CN" b="0" baseline="30000" dirty="0"/>
              <a:t>2</a:t>
            </a:r>
            <a:r>
              <a:rPr lang="en-US" altLang="zh-CN" b="0" dirty="0" smtClean="0"/>
              <a:t>)</a:t>
            </a:r>
            <a:r>
              <a:rPr lang="zh-CN" altLang="zh-CN" b="0" dirty="0"/>
              <a:t>且</a:t>
            </a:r>
            <a:r>
              <a:rPr lang="en-US" altLang="zh-CN" b="0" dirty="0" smtClean="0"/>
              <a:t>n</a:t>
            </a:r>
            <a:r>
              <a:rPr lang="en-US" altLang="zh-CN" b="0" baseline="30000" dirty="0"/>
              <a:t>2</a:t>
            </a:r>
            <a:r>
              <a:rPr lang="en-US" altLang="zh-CN" b="0" dirty="0" smtClean="0"/>
              <a:t>=</a:t>
            </a:r>
            <a:r>
              <a:rPr lang="en-US" altLang="zh-CN" b="0" i="1" dirty="0" smtClean="0"/>
              <a:t>O</a:t>
            </a:r>
            <a:r>
              <a:rPr lang="en-US" altLang="zh-CN" b="0" dirty="0" smtClean="0"/>
              <a:t>(n</a:t>
            </a:r>
            <a:r>
              <a:rPr lang="en-US" altLang="zh-CN" b="0" baseline="30000" dirty="0" smtClean="0"/>
              <a:t>3</a:t>
            </a:r>
            <a:r>
              <a:rPr lang="en-US" altLang="zh-CN" b="0" dirty="0" smtClean="0"/>
              <a:t>)</a:t>
            </a:r>
            <a:r>
              <a:rPr lang="zh-CN" altLang="zh-CN" b="0" dirty="0"/>
              <a:t>，则</a:t>
            </a:r>
            <a:r>
              <a:rPr lang="en-US" altLang="zh-CN" b="0" dirty="0"/>
              <a:t>n= </a:t>
            </a:r>
            <a:r>
              <a:rPr lang="en-US" altLang="zh-CN" b="0" i="1" dirty="0" smtClean="0"/>
              <a:t>O</a:t>
            </a:r>
            <a:r>
              <a:rPr lang="en-US" altLang="zh-CN" b="0" dirty="0" smtClean="0"/>
              <a:t>(n</a:t>
            </a:r>
            <a:r>
              <a:rPr lang="en-US" altLang="zh-CN" b="0" baseline="30000" dirty="0" smtClean="0"/>
              <a:t>3</a:t>
            </a:r>
            <a:r>
              <a:rPr lang="en-US" altLang="zh-CN" b="0" dirty="0" smtClean="0"/>
              <a:t>)</a:t>
            </a:r>
            <a:r>
              <a:rPr lang="zh-CN" altLang="zh-CN" b="0" dirty="0"/>
              <a:t>。该规则说明，如果</a:t>
            </a:r>
            <a:r>
              <a:rPr lang="zh-CN" altLang="zh-CN" b="0" i="1" dirty="0"/>
              <a:t>g</a:t>
            </a:r>
            <a:r>
              <a:rPr lang="zh-CN" altLang="zh-CN" b="0" dirty="0"/>
              <a:t>(n)是算法代价函数的一个上限，则</a:t>
            </a:r>
            <a:r>
              <a:rPr lang="zh-CN" altLang="zh-CN" b="0" i="1" dirty="0"/>
              <a:t>g</a:t>
            </a:r>
            <a:r>
              <a:rPr lang="zh-CN" altLang="zh-CN" b="0" dirty="0"/>
              <a:t>(n)的任意上限也是该算法代价的上限</a:t>
            </a:r>
            <a:r>
              <a:rPr lang="zh-CN" altLang="zh-CN" b="0" dirty="0" smtClean="0"/>
              <a:t>。</a:t>
            </a:r>
            <a:r>
              <a:rPr lang="zh-CN" altLang="zh-CN" dirty="0" smtClean="0"/>
              <a:t>在</a:t>
            </a:r>
            <a:r>
              <a:rPr lang="zh-CN" altLang="zh-CN" dirty="0"/>
              <a:t>实际问题中，总是</a:t>
            </a:r>
            <a:r>
              <a:rPr lang="zh-CN" altLang="zh-CN" dirty="0" smtClean="0"/>
              <a:t>试图找到</a:t>
            </a:r>
            <a:r>
              <a:rPr lang="zh-CN" altLang="zh-CN" dirty="0"/>
              <a:t>一个最</a:t>
            </a:r>
            <a:r>
              <a:rPr lang="zh-CN" altLang="zh-CN" dirty="0" smtClean="0"/>
              <a:t>“紧”的</a:t>
            </a:r>
            <a:r>
              <a:rPr lang="zh-CN" altLang="zh-CN" dirty="0"/>
              <a:t>上限</a:t>
            </a:r>
            <a:r>
              <a:rPr lang="zh-CN" altLang="zh-CN" dirty="0" smtClean="0"/>
              <a:t>。</a:t>
            </a:r>
            <a:r>
              <a:rPr lang="en-US" altLang="zh-CN" b="0" i="1" dirty="0" smtClean="0"/>
              <a:t> Ω</a:t>
            </a:r>
            <a:r>
              <a:rPr lang="zh-CN" altLang="zh-CN" b="0" dirty="0" smtClean="0"/>
              <a:t>表示法同样有这样的性质。</a:t>
            </a:r>
            <a:endParaRPr lang="en-US" altLang="zh-CN" b="0" dirty="0" smtClean="0"/>
          </a:p>
          <a:p>
            <a:pPr>
              <a:spcBef>
                <a:spcPts val="1200"/>
              </a:spcBef>
            </a:pPr>
            <a:r>
              <a:rPr lang="zh-CN" altLang="zh-CN" b="0" dirty="0" smtClean="0"/>
              <a:t>（</a:t>
            </a:r>
            <a:r>
              <a:rPr lang="en-US" altLang="zh-CN" b="0" dirty="0"/>
              <a:t>2</a:t>
            </a:r>
            <a:r>
              <a:rPr lang="zh-CN" altLang="zh-CN" b="0" dirty="0"/>
              <a:t>）</a:t>
            </a:r>
            <a:r>
              <a:rPr lang="zh-CN" altLang="zh-CN" dirty="0">
                <a:solidFill>
                  <a:srgbClr val="FF0000"/>
                </a:solidFill>
              </a:rPr>
              <a:t>系数提取</a:t>
            </a:r>
            <a:r>
              <a:rPr lang="zh-CN" altLang="zh-CN" b="0" dirty="0"/>
              <a:t>：</a:t>
            </a:r>
            <a:r>
              <a:rPr lang="zh-CN" altLang="zh-CN" dirty="0"/>
              <a:t>如果 </a:t>
            </a:r>
            <a:r>
              <a:rPr lang="en-US" altLang="zh-CN" i="1" dirty="0"/>
              <a:t>f</a:t>
            </a:r>
            <a:r>
              <a:rPr lang="en-US" altLang="zh-CN" dirty="0"/>
              <a:t>(n)= </a:t>
            </a:r>
            <a:r>
              <a:rPr lang="en-US" altLang="zh-CN" i="1" dirty="0" smtClean="0"/>
              <a:t>O</a:t>
            </a:r>
            <a:r>
              <a:rPr lang="en-US" altLang="zh-CN" dirty="0" smtClean="0"/>
              <a:t>(k</a:t>
            </a:r>
            <a:r>
              <a:rPr lang="en-US" altLang="zh-CN" i="1" dirty="0" smtClean="0"/>
              <a:t>g</a:t>
            </a:r>
            <a:r>
              <a:rPr lang="en-US" altLang="zh-CN" dirty="0" smtClean="0"/>
              <a:t>(n</a:t>
            </a:r>
            <a:r>
              <a:rPr lang="en-US" altLang="zh-CN" dirty="0"/>
              <a:t>))</a:t>
            </a:r>
            <a:r>
              <a:rPr lang="zh-CN" altLang="zh-CN" dirty="0"/>
              <a:t>，</a:t>
            </a:r>
            <a:r>
              <a:rPr lang="zh-CN" altLang="zh-CN" dirty="0" smtClean="0"/>
              <a:t>对常量</a:t>
            </a:r>
            <a:r>
              <a:rPr lang="en-US" altLang="zh-CN" dirty="0"/>
              <a:t>k&gt;0</a:t>
            </a:r>
            <a:r>
              <a:rPr lang="zh-CN" altLang="zh-CN" dirty="0"/>
              <a:t>，则</a:t>
            </a:r>
            <a:r>
              <a:rPr lang="en-US" altLang="zh-CN" i="1" dirty="0"/>
              <a:t>f</a:t>
            </a:r>
            <a:r>
              <a:rPr lang="en-US" altLang="zh-CN" dirty="0"/>
              <a:t>(n</a:t>
            </a:r>
            <a:r>
              <a:rPr lang="en-US" altLang="zh-CN" dirty="0" smtClean="0"/>
              <a:t>)=</a:t>
            </a:r>
            <a:r>
              <a:rPr lang="en-US" altLang="zh-CN" i="1" dirty="0" smtClean="0"/>
              <a:t>O</a:t>
            </a:r>
            <a:r>
              <a:rPr lang="en-US" altLang="zh-CN" dirty="0" smtClean="0"/>
              <a:t>(g(n</a:t>
            </a:r>
            <a:r>
              <a:rPr lang="en-US" altLang="zh-CN" dirty="0"/>
              <a:t>))</a:t>
            </a:r>
            <a:r>
              <a:rPr lang="zh-CN" altLang="zh-CN" dirty="0"/>
              <a:t>。</a:t>
            </a:r>
          </a:p>
          <a:p>
            <a:r>
              <a:rPr lang="en-US" altLang="zh-CN" b="0" dirty="0"/>
              <a:t>	</a:t>
            </a:r>
            <a:r>
              <a:rPr lang="zh-CN" altLang="zh-CN" b="0" dirty="0"/>
              <a:t>如</a:t>
            </a:r>
            <a:r>
              <a:rPr lang="en-US" altLang="zh-CN" b="0" dirty="0"/>
              <a:t>5n= </a:t>
            </a:r>
            <a:r>
              <a:rPr lang="en-US" altLang="zh-CN" b="0" i="1" dirty="0" smtClean="0"/>
              <a:t>O</a:t>
            </a:r>
            <a:r>
              <a:rPr lang="en-US" altLang="zh-CN" b="0" dirty="0" smtClean="0"/>
              <a:t>(n</a:t>
            </a:r>
            <a:r>
              <a:rPr lang="en-US" altLang="zh-CN" b="0" dirty="0"/>
              <a:t>)</a:t>
            </a:r>
            <a:r>
              <a:rPr lang="zh-CN" altLang="zh-CN" b="0" dirty="0"/>
              <a:t>，</a:t>
            </a:r>
            <a:r>
              <a:rPr lang="en-US" altLang="zh-CN" b="0" dirty="0"/>
              <a:t>100n</a:t>
            </a:r>
            <a:r>
              <a:rPr lang="en-US" altLang="zh-CN" b="0" baseline="30000" dirty="0"/>
              <a:t>2</a:t>
            </a:r>
            <a:r>
              <a:rPr lang="en-US" altLang="zh-CN" b="0" dirty="0"/>
              <a:t>= </a:t>
            </a:r>
            <a:r>
              <a:rPr lang="en-US" altLang="zh-CN" b="0" i="1" dirty="0" smtClean="0"/>
              <a:t>O</a:t>
            </a:r>
            <a:r>
              <a:rPr lang="en-US" altLang="zh-CN" b="0" dirty="0" smtClean="0"/>
              <a:t>(n</a:t>
            </a:r>
            <a:r>
              <a:rPr lang="en-US" altLang="zh-CN" b="0" baseline="30000" dirty="0" smtClean="0"/>
              <a:t>2</a:t>
            </a:r>
            <a:r>
              <a:rPr lang="en-US" altLang="zh-CN" b="0" dirty="0"/>
              <a:t>)</a:t>
            </a:r>
            <a:r>
              <a:rPr lang="zh-CN" altLang="zh-CN" b="0" dirty="0"/>
              <a:t>。该规则说明大</a:t>
            </a:r>
            <a:r>
              <a:rPr lang="zh-CN" altLang="zh-CN" b="0" i="1" dirty="0"/>
              <a:t>O</a:t>
            </a:r>
            <a:r>
              <a:rPr lang="zh-CN" altLang="zh-CN" b="0" dirty="0"/>
              <a:t>表示法中的常数因子无关紧要。对于</a:t>
            </a:r>
            <a:r>
              <a:rPr lang="en-US" altLang="zh-CN" b="0" i="1" dirty="0"/>
              <a:t>Ω</a:t>
            </a:r>
            <a:r>
              <a:rPr lang="zh-CN" altLang="zh-CN" b="0" dirty="0"/>
              <a:t>和</a:t>
            </a:r>
            <a:r>
              <a:rPr lang="zh-CN" altLang="zh-CN" b="0" i="1" dirty="0"/>
              <a:t>Θ</a:t>
            </a:r>
            <a:r>
              <a:rPr lang="zh-CN" altLang="zh-CN" b="0" dirty="0"/>
              <a:t>表示法同样有这样的性质</a:t>
            </a:r>
            <a:r>
              <a:rPr lang="zh-CN" altLang="zh-CN" b="0" dirty="0" smtClean="0"/>
              <a:t>。</a:t>
            </a:r>
            <a:endParaRPr lang="zh-CN" altLang="zh-CN" b="0" dirty="0"/>
          </a:p>
        </p:txBody>
      </p:sp>
      <p:sp>
        <p:nvSpPr>
          <p:cNvPr id="4" name="Rectangle 2"/>
          <p:cNvSpPr txBox="1">
            <a:spLocks noChangeArrowheads="1"/>
          </p:cNvSpPr>
          <p:nvPr/>
        </p:nvSpPr>
        <p:spPr>
          <a:xfrm>
            <a:off x="395536" y="404664"/>
            <a:ext cx="8248430" cy="60960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vert="horz" lIns="91440" tIns="45720" rIns="91440" bIns="45720" rtlCol="0" anchor="ctr">
            <a:noAutofit/>
          </a:bodyPr>
          <a:lstStyle/>
          <a:p>
            <a:pPr>
              <a:spcBef>
                <a:spcPct val="0"/>
              </a:spcBef>
            </a:pPr>
            <a:r>
              <a:rPr kumimoji="0" lang="en-US" altLang="zh-CN" sz="3600" b="1" i="0" u="none" strike="noStrike" kern="1200" cap="all" spc="0" normalizeH="0" baseline="0" noProof="0" dirty="0" smtClean="0">
                <a:ln>
                  <a:noFill/>
                </a:ln>
                <a:solidFill>
                  <a:schemeClr val="tx1"/>
                </a:solidFill>
                <a:effectLst/>
                <a:uLnTx/>
                <a:uFillTx/>
                <a:latin typeface="+mj-ea"/>
                <a:ea typeface="黑体" panose="02010609060101010101" pitchFamily="49" charset="-122"/>
                <a:cs typeface="+mj-cs"/>
              </a:rPr>
              <a:t>4</a:t>
            </a:r>
            <a:r>
              <a:rPr lang="zh-CN" altLang="en-US" sz="3600" b="1" cap="all" dirty="0" smtClean="0">
                <a:latin typeface="+mj-ea"/>
                <a:ea typeface="黑体" panose="02010609060101010101" pitchFamily="49" charset="-122"/>
                <a:cs typeface="+mj-cs"/>
              </a:rPr>
              <a:t>、化简法则</a:t>
            </a:r>
            <a:endParaRPr kumimoji="0" lang="zh-CN" altLang="en-US" sz="3600" b="1" i="0" u="none" strike="noStrike" kern="1200" cap="all" spc="0" normalizeH="0" baseline="0" noProof="0" dirty="0">
              <a:ln>
                <a:noFill/>
              </a:ln>
              <a:solidFill>
                <a:schemeClr val="tx1"/>
              </a:solidFill>
              <a:effectLst/>
              <a:uLnTx/>
              <a:uFillTx/>
              <a:latin typeface="+mj-ea"/>
              <a:ea typeface="黑体" panose="02010609060101010101" pitchFamily="49" charset="-122"/>
              <a:cs typeface="+mj-cs"/>
            </a:endParaRPr>
          </a:p>
        </p:txBody>
      </p:sp>
    </p:spTree>
    <p:extLst>
      <p:ext uri="{BB962C8B-B14F-4D97-AF65-F5344CB8AC3E}">
        <p14:creationId xmlns:p14="http://schemas.microsoft.com/office/powerpoint/2010/main" val="5371547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268760"/>
            <a:ext cx="7888390" cy="4536504"/>
          </a:xfrm>
        </p:spPr>
        <p:txBody>
          <a:bodyPr>
            <a:normAutofit/>
          </a:bodyPr>
          <a:lstStyle/>
          <a:p>
            <a:r>
              <a:rPr lang="zh-CN" altLang="zh-CN" sz="2600" b="0" dirty="0"/>
              <a:t>（</a:t>
            </a:r>
            <a:r>
              <a:rPr lang="en-US" altLang="zh-CN" sz="2600" b="0" dirty="0"/>
              <a:t>3</a:t>
            </a:r>
            <a:r>
              <a:rPr lang="zh-CN" altLang="zh-CN" sz="2600" b="0" dirty="0"/>
              <a:t>）</a:t>
            </a:r>
            <a:r>
              <a:rPr lang="zh-CN" altLang="zh-CN" sz="2600" dirty="0">
                <a:solidFill>
                  <a:srgbClr val="FF0000"/>
                </a:solidFill>
              </a:rPr>
              <a:t>加法规则</a:t>
            </a:r>
            <a:r>
              <a:rPr lang="zh-CN" altLang="zh-CN" sz="2600" b="0" dirty="0"/>
              <a:t>：</a:t>
            </a:r>
            <a:r>
              <a:rPr lang="zh-CN" altLang="zh-CN" sz="2600" dirty="0"/>
              <a:t>如果</a:t>
            </a:r>
            <a:r>
              <a:rPr lang="en-US" altLang="zh-CN" sz="2600" i="1" dirty="0"/>
              <a:t>f</a:t>
            </a:r>
            <a:r>
              <a:rPr lang="en-US" altLang="zh-CN" sz="2600" baseline="-25000" dirty="0"/>
              <a:t>1</a:t>
            </a:r>
            <a:r>
              <a:rPr lang="en-US" altLang="zh-CN" sz="2600" dirty="0"/>
              <a:t>(n</a:t>
            </a:r>
            <a:r>
              <a:rPr lang="en-US" altLang="zh-CN" sz="2600" dirty="0" smtClean="0"/>
              <a:t>)=</a:t>
            </a:r>
            <a:r>
              <a:rPr lang="en-US" altLang="zh-CN" sz="2600" i="1" dirty="0" smtClean="0"/>
              <a:t>O</a:t>
            </a:r>
            <a:r>
              <a:rPr lang="en-US" altLang="zh-CN" sz="2600" dirty="0" smtClean="0"/>
              <a:t>(g</a:t>
            </a:r>
            <a:r>
              <a:rPr lang="en-US" altLang="zh-CN" sz="2600" baseline="-25000" dirty="0" smtClean="0"/>
              <a:t>1</a:t>
            </a:r>
            <a:r>
              <a:rPr lang="en-US" altLang="zh-CN" sz="2600" dirty="0" smtClean="0"/>
              <a:t>(n</a:t>
            </a:r>
            <a:r>
              <a:rPr lang="en-US" altLang="zh-CN" sz="2600" dirty="0"/>
              <a:t>))</a:t>
            </a:r>
            <a:r>
              <a:rPr lang="zh-CN" altLang="zh-CN" sz="2600" dirty="0"/>
              <a:t>，且</a:t>
            </a:r>
            <a:r>
              <a:rPr lang="en-US" altLang="zh-CN" sz="2600" i="1" dirty="0"/>
              <a:t>f</a:t>
            </a:r>
            <a:r>
              <a:rPr lang="en-US" altLang="zh-CN" sz="2600" baseline="-25000" dirty="0"/>
              <a:t>2</a:t>
            </a:r>
            <a:r>
              <a:rPr lang="en-US" altLang="zh-CN" sz="2600" dirty="0"/>
              <a:t>(n</a:t>
            </a:r>
            <a:r>
              <a:rPr lang="en-US" altLang="zh-CN" sz="2600" dirty="0" smtClean="0"/>
              <a:t>)=</a:t>
            </a:r>
            <a:r>
              <a:rPr lang="en-US" altLang="zh-CN" sz="2600" i="1" dirty="0" smtClean="0"/>
              <a:t>O</a:t>
            </a:r>
            <a:r>
              <a:rPr lang="en-US" altLang="zh-CN" sz="2600" dirty="0" smtClean="0"/>
              <a:t>(g</a:t>
            </a:r>
            <a:r>
              <a:rPr lang="en-US" altLang="zh-CN" sz="2600" baseline="-25000" dirty="0" smtClean="0"/>
              <a:t>2</a:t>
            </a:r>
            <a:r>
              <a:rPr lang="en-US" altLang="zh-CN" sz="2600" dirty="0" smtClean="0"/>
              <a:t>(n</a:t>
            </a:r>
            <a:r>
              <a:rPr lang="en-US" altLang="zh-CN" sz="2600" dirty="0"/>
              <a:t>))</a:t>
            </a:r>
            <a:r>
              <a:rPr lang="zh-CN" altLang="zh-CN" sz="2600" dirty="0"/>
              <a:t>，则</a:t>
            </a:r>
            <a:r>
              <a:rPr lang="en-US" altLang="zh-CN" sz="2600" i="1" dirty="0"/>
              <a:t>f</a:t>
            </a:r>
            <a:r>
              <a:rPr lang="en-US" altLang="zh-CN" sz="2600" baseline="-25000" dirty="0"/>
              <a:t>1</a:t>
            </a:r>
            <a:r>
              <a:rPr lang="en-US" altLang="zh-CN" sz="2600" dirty="0"/>
              <a:t>(n)+</a:t>
            </a:r>
            <a:r>
              <a:rPr lang="en-US" altLang="zh-CN" sz="2600" i="1" dirty="0"/>
              <a:t>f</a:t>
            </a:r>
            <a:r>
              <a:rPr lang="en-US" altLang="zh-CN" sz="2600" baseline="-25000" dirty="0"/>
              <a:t>2</a:t>
            </a:r>
            <a:r>
              <a:rPr lang="en-US" altLang="zh-CN" sz="2600" dirty="0"/>
              <a:t>(n)= </a:t>
            </a:r>
            <a:r>
              <a:rPr lang="en-US" altLang="zh-CN" sz="2600" i="1" dirty="0" smtClean="0"/>
              <a:t>O</a:t>
            </a:r>
            <a:r>
              <a:rPr lang="en-US" altLang="zh-CN" sz="2600" dirty="0" smtClean="0"/>
              <a:t>(max(g</a:t>
            </a:r>
            <a:r>
              <a:rPr lang="en-US" altLang="zh-CN" sz="2600" baseline="-25000" dirty="0" smtClean="0"/>
              <a:t>1</a:t>
            </a:r>
            <a:r>
              <a:rPr lang="en-US" altLang="zh-CN" sz="2600" dirty="0" smtClean="0"/>
              <a:t>(n</a:t>
            </a:r>
            <a:r>
              <a:rPr lang="en-US" altLang="zh-CN" sz="2600" dirty="0"/>
              <a:t>),g</a:t>
            </a:r>
            <a:r>
              <a:rPr lang="en-US" altLang="zh-CN" sz="2600" baseline="-25000" dirty="0"/>
              <a:t>2</a:t>
            </a:r>
            <a:r>
              <a:rPr lang="en-US" altLang="zh-CN" sz="2600" dirty="0"/>
              <a:t>(n)))</a:t>
            </a:r>
            <a:r>
              <a:rPr lang="zh-CN" altLang="zh-CN" sz="2600" dirty="0"/>
              <a:t>。</a:t>
            </a:r>
          </a:p>
          <a:p>
            <a:r>
              <a:rPr lang="en-US" altLang="zh-CN" sz="2600" b="0" dirty="0"/>
              <a:t>	</a:t>
            </a:r>
            <a:r>
              <a:rPr lang="zh-CN" altLang="zh-CN" sz="2600" b="0" dirty="0"/>
              <a:t>如</a:t>
            </a:r>
            <a:r>
              <a:rPr lang="en-US" altLang="zh-CN" sz="2600" b="0" dirty="0"/>
              <a:t>10n= (n)</a:t>
            </a:r>
            <a:r>
              <a:rPr lang="zh-CN" altLang="zh-CN" sz="2600" b="0" dirty="0"/>
              <a:t>，</a:t>
            </a:r>
            <a:r>
              <a:rPr lang="en-US" altLang="zh-CN" sz="2600" b="0" dirty="0"/>
              <a:t>2n</a:t>
            </a:r>
            <a:r>
              <a:rPr lang="en-US" altLang="zh-CN" sz="2600" b="0" baseline="30000" dirty="0"/>
              <a:t>2</a:t>
            </a:r>
            <a:r>
              <a:rPr lang="en-US" altLang="zh-CN" sz="2600" b="0" dirty="0"/>
              <a:t>= (n</a:t>
            </a:r>
            <a:r>
              <a:rPr lang="en-US" altLang="zh-CN" sz="2600" b="0" baseline="30000" dirty="0"/>
              <a:t>2</a:t>
            </a:r>
            <a:r>
              <a:rPr lang="en-US" altLang="zh-CN" sz="2600" b="0" dirty="0"/>
              <a:t>)</a:t>
            </a:r>
            <a:r>
              <a:rPr lang="zh-CN" altLang="zh-CN" sz="2600" b="0" dirty="0"/>
              <a:t>，所以</a:t>
            </a:r>
            <a:r>
              <a:rPr lang="en-US" altLang="zh-CN" sz="2600" b="0" dirty="0"/>
              <a:t>10n+2n</a:t>
            </a:r>
            <a:r>
              <a:rPr lang="en-US" altLang="zh-CN" sz="2600" b="0" baseline="30000" dirty="0"/>
              <a:t>2</a:t>
            </a:r>
            <a:r>
              <a:rPr lang="en-US" altLang="zh-CN" sz="2600" b="0" dirty="0"/>
              <a:t>= (n</a:t>
            </a:r>
            <a:r>
              <a:rPr lang="en-US" altLang="zh-CN" sz="2600" b="0" baseline="30000" dirty="0"/>
              <a:t>2</a:t>
            </a:r>
            <a:r>
              <a:rPr lang="en-US" altLang="zh-CN" sz="2600" b="0" dirty="0"/>
              <a:t>)</a:t>
            </a:r>
            <a:r>
              <a:rPr lang="zh-CN" altLang="zh-CN" sz="2600" b="0" dirty="0"/>
              <a:t>。多项式在</a:t>
            </a:r>
            <a:r>
              <a:rPr lang="en-US" altLang="zh-CN" sz="2600" b="0" dirty="0"/>
              <a:t> (n</a:t>
            </a:r>
            <a:r>
              <a:rPr lang="zh-CN" altLang="zh-CN" sz="2600" b="0" dirty="0"/>
              <a:t>的最高次幂</a:t>
            </a:r>
            <a:r>
              <a:rPr lang="en-US" altLang="zh-CN" sz="2600" b="0" dirty="0"/>
              <a:t>)</a:t>
            </a:r>
            <a:r>
              <a:rPr lang="zh-CN" altLang="zh-CN" sz="2600" b="0" dirty="0"/>
              <a:t>中，如</a:t>
            </a:r>
            <a:r>
              <a:rPr lang="en-US" altLang="zh-CN" sz="2600" b="0" dirty="0"/>
              <a:t>7n</a:t>
            </a:r>
            <a:r>
              <a:rPr lang="en-US" altLang="zh-CN" sz="2600" b="0" baseline="30000" dirty="0"/>
              <a:t>6</a:t>
            </a:r>
            <a:r>
              <a:rPr lang="en-US" altLang="zh-CN" sz="2600" b="0" dirty="0"/>
              <a:t>-10n</a:t>
            </a:r>
            <a:r>
              <a:rPr lang="en-US" altLang="zh-CN" sz="2600" b="0" baseline="30000" dirty="0"/>
              <a:t>4</a:t>
            </a:r>
            <a:r>
              <a:rPr lang="en-US" altLang="zh-CN" sz="2600" b="0" dirty="0"/>
              <a:t>+n</a:t>
            </a:r>
            <a:r>
              <a:rPr lang="en-US" altLang="zh-CN" sz="2600" b="0" baseline="30000" dirty="0"/>
              <a:t>3</a:t>
            </a:r>
            <a:r>
              <a:rPr lang="en-US" altLang="zh-CN" sz="2600" b="0" dirty="0"/>
              <a:t>+12n+37</a:t>
            </a:r>
            <a:r>
              <a:rPr lang="en-US" altLang="zh-CN" sz="2600" b="0" dirty="0" smtClean="0"/>
              <a:t>= </a:t>
            </a:r>
            <a:r>
              <a:rPr lang="en-US" altLang="zh-CN" sz="2600" b="0" i="1" dirty="0" smtClean="0"/>
              <a:t>O</a:t>
            </a:r>
            <a:r>
              <a:rPr lang="en-US" altLang="zh-CN" sz="2600" b="0" dirty="0" smtClean="0"/>
              <a:t>(n</a:t>
            </a:r>
            <a:r>
              <a:rPr lang="en-US" altLang="zh-CN" sz="2600" b="0" baseline="30000" dirty="0" smtClean="0"/>
              <a:t>6</a:t>
            </a:r>
            <a:r>
              <a:rPr lang="en-US" altLang="zh-CN" sz="2600" b="0" dirty="0"/>
              <a:t>)</a:t>
            </a:r>
            <a:r>
              <a:rPr lang="zh-CN" altLang="zh-CN" sz="2600" b="0" dirty="0"/>
              <a:t>。该规则说明并列程序段中只需要考虑一段程序中资源开销较大的部分。</a:t>
            </a:r>
          </a:p>
          <a:p>
            <a:pPr>
              <a:spcBef>
                <a:spcPts val="1000"/>
              </a:spcBef>
            </a:pPr>
            <a:r>
              <a:rPr lang="zh-CN" altLang="zh-CN" sz="2600" b="0" dirty="0" smtClean="0"/>
              <a:t>（</a:t>
            </a:r>
            <a:r>
              <a:rPr lang="en-US" altLang="zh-CN" sz="2600" b="0" dirty="0"/>
              <a:t>4</a:t>
            </a:r>
            <a:r>
              <a:rPr lang="zh-CN" altLang="zh-CN" sz="2600" b="0" dirty="0"/>
              <a:t>）</a:t>
            </a:r>
            <a:r>
              <a:rPr lang="zh-CN" altLang="zh-CN" sz="2600" dirty="0">
                <a:solidFill>
                  <a:srgbClr val="FF0000"/>
                </a:solidFill>
              </a:rPr>
              <a:t>乘法规则</a:t>
            </a:r>
            <a:r>
              <a:rPr lang="zh-CN" altLang="zh-CN" sz="2600" b="0" dirty="0"/>
              <a:t>：</a:t>
            </a:r>
            <a:r>
              <a:rPr lang="zh-CN" altLang="zh-CN" sz="2600" dirty="0"/>
              <a:t>如果</a:t>
            </a:r>
            <a:r>
              <a:rPr lang="en-US" altLang="zh-CN" sz="2600" i="1" dirty="0"/>
              <a:t>f</a:t>
            </a:r>
            <a:r>
              <a:rPr lang="en-US" altLang="zh-CN" sz="2600" baseline="-25000" dirty="0"/>
              <a:t>1</a:t>
            </a:r>
            <a:r>
              <a:rPr lang="en-US" altLang="zh-CN" sz="2600" dirty="0"/>
              <a:t>(n)= </a:t>
            </a:r>
            <a:r>
              <a:rPr lang="en-US" altLang="zh-CN" sz="2600" i="1" dirty="0" smtClean="0"/>
              <a:t>O</a:t>
            </a:r>
            <a:r>
              <a:rPr lang="en-US" altLang="zh-CN" sz="2600" dirty="0" smtClean="0"/>
              <a:t>(g1(n</a:t>
            </a:r>
            <a:r>
              <a:rPr lang="en-US" altLang="zh-CN" sz="2600" dirty="0"/>
              <a:t>))</a:t>
            </a:r>
            <a:r>
              <a:rPr lang="zh-CN" altLang="zh-CN" sz="2600" dirty="0"/>
              <a:t>，且</a:t>
            </a:r>
            <a:r>
              <a:rPr lang="en-US" altLang="zh-CN" sz="2600" i="1" dirty="0"/>
              <a:t>f</a:t>
            </a:r>
            <a:r>
              <a:rPr lang="en-US" altLang="zh-CN" sz="2600" baseline="-25000" dirty="0"/>
              <a:t>2</a:t>
            </a:r>
            <a:r>
              <a:rPr lang="en-US" altLang="zh-CN" sz="2600" dirty="0"/>
              <a:t>(n)= </a:t>
            </a:r>
            <a:r>
              <a:rPr lang="en-US" altLang="zh-CN" sz="2600" i="1" dirty="0" smtClean="0"/>
              <a:t>O</a:t>
            </a:r>
            <a:r>
              <a:rPr lang="en-US" altLang="zh-CN" sz="2600" dirty="0" smtClean="0"/>
              <a:t>(g2(n</a:t>
            </a:r>
            <a:r>
              <a:rPr lang="en-US" altLang="zh-CN" sz="2600" dirty="0"/>
              <a:t>))</a:t>
            </a:r>
            <a:r>
              <a:rPr lang="zh-CN" altLang="zh-CN" sz="2600" dirty="0"/>
              <a:t>，则</a:t>
            </a:r>
            <a:r>
              <a:rPr lang="en-US" altLang="zh-CN" sz="2600" i="1" dirty="0"/>
              <a:t>f</a:t>
            </a:r>
            <a:r>
              <a:rPr lang="en-US" altLang="zh-CN" sz="2600" baseline="-25000" dirty="0"/>
              <a:t>1</a:t>
            </a:r>
            <a:r>
              <a:rPr lang="en-US" altLang="zh-CN" sz="2600" dirty="0"/>
              <a:t>(n)*</a:t>
            </a:r>
            <a:r>
              <a:rPr lang="en-US" altLang="zh-CN" sz="2600" i="1" dirty="0"/>
              <a:t>f</a:t>
            </a:r>
            <a:r>
              <a:rPr lang="en-US" altLang="zh-CN" sz="2600" baseline="-25000" dirty="0"/>
              <a:t>2</a:t>
            </a:r>
            <a:r>
              <a:rPr lang="en-US" altLang="zh-CN" sz="2600" dirty="0"/>
              <a:t>(n)= </a:t>
            </a:r>
            <a:r>
              <a:rPr lang="en-US" altLang="zh-CN" sz="2600" i="1" dirty="0" smtClean="0"/>
              <a:t>O</a:t>
            </a:r>
            <a:r>
              <a:rPr lang="en-US" altLang="zh-CN" sz="2600" dirty="0" smtClean="0"/>
              <a:t>(g1(n</a:t>
            </a:r>
            <a:r>
              <a:rPr lang="en-US" altLang="zh-CN" sz="2600" dirty="0"/>
              <a:t>)*g2(n))</a:t>
            </a:r>
            <a:r>
              <a:rPr lang="zh-CN" altLang="zh-CN" sz="2600" dirty="0"/>
              <a:t>。</a:t>
            </a:r>
          </a:p>
          <a:p>
            <a:endParaRPr lang="zh-CN" altLang="en-US" b="0" dirty="0"/>
          </a:p>
        </p:txBody>
      </p:sp>
    </p:spTree>
    <p:extLst>
      <p:ext uri="{BB962C8B-B14F-4D97-AF65-F5344CB8AC3E}">
        <p14:creationId xmlns:p14="http://schemas.microsoft.com/office/powerpoint/2010/main" val="302748482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714348" y="71414"/>
            <a:ext cx="7215238" cy="6286544"/>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2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函数	</a:t>
            </a:r>
            <a:r>
              <a:rPr kumimoji="0" lang="en-US" altLang="zh-CN" sz="24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sz="2400" b="1"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名称</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1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常数 </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a:t>
            </a:r>
            <a:r>
              <a:rPr kumimoji="0" lang="en-US" altLang="zh-CN" sz="2400" b="0" i="0" u="none" strike="noStrike" cap="none" normalizeH="0" baseline="-25000" dirty="0" err="1" smtClean="0">
                <a:ln>
                  <a:noFill/>
                </a:ln>
                <a:solidFill>
                  <a:schemeClr val="tx1"/>
                </a:solidFill>
                <a:effectLst/>
                <a:latin typeface="Times New Roman" pitchFamily="18" charset="0"/>
                <a:ea typeface="宋体" pitchFamily="2" charset="-122"/>
                <a:cs typeface="宋体" pitchFamily="2" charset="-122"/>
              </a:rPr>
              <a:t>b</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对数（一般默认以</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为底）</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线性</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a:t>
            </a:r>
            <a:r>
              <a:rPr kumimoji="0" lang="en-US" altLang="zh-CN" sz="2400" b="0" i="0" u="none" strike="noStrike" cap="none" normalizeH="0" baseline="-25000" dirty="0" err="1" smtClean="0">
                <a:ln>
                  <a:noFill/>
                </a:ln>
                <a:solidFill>
                  <a:schemeClr val="tx1"/>
                </a:solidFill>
                <a:effectLst/>
                <a:latin typeface="Times New Roman" pitchFamily="18" charset="0"/>
                <a:ea typeface="宋体" pitchFamily="2" charset="-122"/>
                <a:cs typeface="宋体" pitchFamily="2" charset="-122"/>
              </a:rPr>
              <a:t>b</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		n</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个</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logn</a:t>
            </a:r>
            <a:endPar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a:t>
            </a:r>
            <a:r>
              <a:rPr kumimoji="0" lang="en-US" altLang="zh-CN" sz="2400"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2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平方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n</a:t>
            </a:r>
            <a:r>
              <a:rPr kumimoji="0" lang="en-US" altLang="zh-CN" sz="2400" b="0" i="0" u="none" strike="noStrike" cap="none" normalizeH="0" baseline="30000" dirty="0" smtClean="0">
                <a:ln>
                  <a:noFill/>
                </a:ln>
                <a:solidFill>
                  <a:schemeClr val="tx1"/>
                </a:solidFill>
                <a:effectLst/>
                <a:latin typeface="Times New Roman" pitchFamily="18" charset="0"/>
                <a:ea typeface="宋体" pitchFamily="2" charset="-122"/>
                <a:cs typeface="宋体" pitchFamily="2" charset="-122"/>
              </a:rPr>
              <a:t>3</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立方</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n</a:t>
            </a:r>
            <a:r>
              <a:rPr kumimoji="0" lang="en-US" altLang="zh-CN" sz="2400" b="0" i="0" u="none" strike="noStrike" cap="none" normalizeH="0" baseline="30000" dirty="0" err="1" smtClean="0">
                <a:ln>
                  <a:noFill/>
                </a:ln>
                <a:solidFill>
                  <a:schemeClr val="tx1"/>
                </a:solidFill>
                <a:effectLst/>
                <a:latin typeface="Times New Roman" pitchFamily="18" charset="0"/>
                <a:ea typeface="宋体" pitchFamily="2" charset="-122"/>
                <a:cs typeface="宋体" pitchFamily="2" charset="-122"/>
              </a:rPr>
              <a:t>i</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en-US" altLang="zh-CN" sz="2400" b="0" i="0" u="none" strike="noStrike" cap="none" normalizeH="0" baseline="0" dirty="0" err="1" smtClean="0">
                <a:ln>
                  <a:noFill/>
                </a:ln>
                <a:solidFill>
                  <a:schemeClr val="tx1"/>
                </a:solidFill>
                <a:effectLst/>
                <a:latin typeface="Times New Roman" pitchFamily="18" charset="0"/>
                <a:ea typeface="宋体" pitchFamily="2" charset="-122"/>
                <a:cs typeface="宋体" pitchFamily="2" charset="-122"/>
              </a:rPr>
              <a:t>i</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为更大常量 </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	</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宋体" pitchFamily="2" charset="-122"/>
              </a:rPr>
              <a:t>大数次幂</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2</a:t>
            </a:r>
            <a:r>
              <a:rPr kumimoji="0" lang="en-US" altLang="zh-CN"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rPr>
              <a:t>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			2</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指数</a:t>
            </a:r>
            <a:endParaRPr kumimoji="0" lang="zh-CN" altLang="en-US"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3</a:t>
            </a:r>
            <a:r>
              <a:rPr kumimoji="0" lang="en-US" altLang="zh-CN"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rPr>
              <a:t>n</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                      	3</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指数</a:t>
            </a:r>
            <a:endParaRPr kumimoji="0" lang="zh-CN" altLang="en-US"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i</a:t>
            </a:r>
            <a:r>
              <a:rPr kumimoji="0" lang="en-US" altLang="zh-CN"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rPr>
              <a:t>n </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更大常量的</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n</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次方  </a:t>
            </a: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	</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大数指数</a:t>
            </a:r>
            <a:endParaRPr kumimoji="0" lang="zh-CN" altLang="en-US" sz="2400" b="0" i="0" u="none" strike="noStrike" cap="none" normalizeH="0" baseline="30000" dirty="0" smtClean="0">
              <a:ln>
                <a:noFill/>
              </a:ln>
              <a:solidFill>
                <a:srgbClr val="FF0000"/>
              </a:solidFill>
              <a:effectLst/>
              <a:latin typeface="Times New Roman" pitchFamily="18" charset="0"/>
              <a:ea typeface="宋体" pitchFamily="2" charset="-122"/>
              <a:cs typeface="宋体" pitchFamily="2" charset="-122"/>
            </a:endParaRP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n!			</a:t>
            </a:r>
            <a:r>
              <a:rPr kumimoji="0" lang="zh-CN" altLang="en-US" sz="2400" b="0" i="0" u="none" strike="noStrike" cap="none" normalizeH="0" baseline="0" dirty="0" smtClean="0">
                <a:ln>
                  <a:noFill/>
                </a:ln>
                <a:solidFill>
                  <a:srgbClr val="FF0000"/>
                </a:solidFill>
                <a:effectLst/>
                <a:latin typeface="Times New Roman" pitchFamily="18" charset="0"/>
                <a:ea typeface="宋体" pitchFamily="2" charset="-122"/>
                <a:cs typeface="宋体" pitchFamily="2" charset="-122"/>
              </a:rPr>
              <a:t>阶乘</a:t>
            </a:r>
          </a:p>
          <a:p>
            <a:pPr marL="0" marR="0" lvl="0" indent="0" algn="just" defTabSz="914400" rtl="0" eaLnBrk="1" fontAlgn="base" latinLnBrk="0" hangingPunct="1">
              <a:lnSpc>
                <a:spcPct val="120000"/>
              </a:lnSpc>
              <a:spcBef>
                <a:spcPct val="0"/>
              </a:spcBef>
              <a:spcAft>
                <a:spcPct val="0"/>
              </a:spcAft>
              <a:buClrTx/>
              <a:buSzTx/>
              <a:buFontTx/>
              <a:buNone/>
              <a:tabLst/>
            </a:pPr>
            <a:r>
              <a:rPr kumimoji="0" lang="en-US" altLang="zh-CN" sz="2400" b="0" i="0" u="none" strike="noStrike" cap="none" normalizeH="0" baseline="0" dirty="0" err="1" smtClean="0">
                <a:ln>
                  <a:noFill/>
                </a:ln>
                <a:solidFill>
                  <a:srgbClr val="FF0000"/>
                </a:solidFill>
                <a:effectLst/>
                <a:latin typeface="Times New Roman" pitchFamily="18" charset="0"/>
                <a:ea typeface="宋体" pitchFamily="2" charset="-122"/>
                <a:cs typeface="宋体" pitchFamily="2" charset="-122"/>
              </a:rPr>
              <a:t>n</a:t>
            </a:r>
            <a:r>
              <a:rPr kumimoji="0" lang="en-US" altLang="zh-CN" sz="2400" b="0" i="0" u="none" strike="noStrike" cap="none" normalizeH="0" baseline="30000" dirty="0" err="1" smtClean="0">
                <a:ln>
                  <a:noFill/>
                </a:ln>
                <a:solidFill>
                  <a:srgbClr val="FF0000"/>
                </a:solidFill>
                <a:effectLst/>
                <a:latin typeface="Times New Roman" pitchFamily="18" charset="0"/>
                <a:ea typeface="宋体" pitchFamily="2" charset="-122"/>
                <a:cs typeface="宋体" pitchFamily="2" charset="-122"/>
              </a:rPr>
              <a:t>n</a:t>
            </a:r>
            <a:r>
              <a:rPr kumimoji="0" lang="en-US" altLang="zh-CN" sz="2400" b="0" i="0" u="none" strike="noStrike" cap="none" normalizeH="0" dirty="0" smtClean="0">
                <a:ln>
                  <a:noFill/>
                </a:ln>
                <a:solidFill>
                  <a:srgbClr val="FF0000"/>
                </a:solidFill>
                <a:effectLst/>
                <a:latin typeface="Times New Roman" pitchFamily="18" charset="0"/>
                <a:ea typeface="宋体" pitchFamily="2" charset="-122"/>
                <a:cs typeface="宋体" pitchFamily="2" charset="-122"/>
              </a:rPr>
              <a:t>			n</a:t>
            </a:r>
            <a:r>
              <a:rPr kumimoji="0" lang="zh-CN" altLang="en-US" sz="2400" b="0" i="0" u="none" strike="noStrike" cap="none" normalizeH="0" dirty="0" smtClean="0">
                <a:ln>
                  <a:noFill/>
                </a:ln>
                <a:solidFill>
                  <a:srgbClr val="FF0000"/>
                </a:solidFill>
                <a:effectLst/>
                <a:latin typeface="Times New Roman" pitchFamily="18" charset="0"/>
                <a:ea typeface="宋体" pitchFamily="2" charset="-122"/>
                <a:cs typeface="宋体" pitchFamily="2" charset="-122"/>
              </a:rPr>
              <a:t>的</a:t>
            </a:r>
            <a:r>
              <a:rPr kumimoji="0" lang="en-US" altLang="zh-CN" sz="2400" b="0" i="0" u="none" strike="noStrike" cap="none" normalizeH="0" dirty="0" smtClean="0">
                <a:ln>
                  <a:noFill/>
                </a:ln>
                <a:solidFill>
                  <a:srgbClr val="FF0000"/>
                </a:solidFill>
                <a:effectLst/>
                <a:latin typeface="Times New Roman" pitchFamily="18" charset="0"/>
                <a:ea typeface="宋体" pitchFamily="2" charset="-122"/>
                <a:cs typeface="宋体" pitchFamily="2" charset="-122"/>
              </a:rPr>
              <a:t>n</a:t>
            </a:r>
            <a:r>
              <a:rPr kumimoji="0" lang="zh-CN" altLang="en-US" sz="2400" b="0" i="0" u="none" strike="noStrike" cap="none" normalizeH="0" dirty="0" smtClean="0">
                <a:ln>
                  <a:noFill/>
                </a:ln>
                <a:solidFill>
                  <a:srgbClr val="FF0000"/>
                </a:solidFill>
                <a:effectLst/>
                <a:latin typeface="Times New Roman" pitchFamily="18" charset="0"/>
                <a:ea typeface="宋体" pitchFamily="2" charset="-122"/>
                <a:cs typeface="宋体" pitchFamily="2" charset="-122"/>
              </a:rPr>
              <a:t>次方</a:t>
            </a:r>
            <a:endParaRPr kumimoji="0" lang="en-US" altLang="zh-CN" sz="2400" b="0" i="0" u="none" strike="noStrike" cap="none" normalizeH="0" dirty="0" smtClean="0">
              <a:ln>
                <a:noFill/>
              </a:ln>
              <a:solidFill>
                <a:srgbClr val="FF0000"/>
              </a:solidFill>
              <a:effectLst/>
              <a:latin typeface="Times New Roman" pitchFamily="18" charset="0"/>
              <a:ea typeface="宋体" pitchFamily="2" charset="-122"/>
              <a:cs typeface="宋体" pitchFamily="2" charset="-122"/>
            </a:endParaRPr>
          </a:p>
        </p:txBody>
      </p:sp>
      <p:pic>
        <p:nvPicPr>
          <p:cNvPr id="30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43900" y="1556792"/>
            <a:ext cx="959059"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2500298" y="6488668"/>
            <a:ext cx="3744416" cy="369332"/>
          </a:xfrm>
          <a:prstGeom prst="rect">
            <a:avLst/>
          </a:prstGeom>
        </p:spPr>
        <p:txBody>
          <a:bodyPr wrap="square">
            <a:spAutoFit/>
          </a:bodyPr>
          <a:lstStyle/>
          <a:p>
            <a:r>
              <a:rPr lang="zh-CN" altLang="zh-CN" dirty="0">
                <a:latin typeface="Times New Roman"/>
                <a:ea typeface="宋体"/>
                <a:cs typeface="Times New Roman"/>
              </a:rPr>
              <a:t>图</a:t>
            </a:r>
            <a:r>
              <a:rPr lang="zh-CN" altLang="zh-CN" dirty="0">
                <a:ea typeface="Times New Roman"/>
              </a:rPr>
              <a:t>1-5 </a:t>
            </a:r>
            <a:r>
              <a:rPr lang="zh-CN" altLang="zh-CN" dirty="0">
                <a:latin typeface="Times New Roman"/>
                <a:ea typeface="宋体"/>
                <a:cs typeface="Times New Roman"/>
              </a:rPr>
              <a:t>常见函数的大</a:t>
            </a:r>
            <a:r>
              <a:rPr lang="zh-CN" altLang="zh-CN" dirty="0">
                <a:ea typeface="Times New Roman"/>
              </a:rPr>
              <a:t>O</a:t>
            </a:r>
            <a:r>
              <a:rPr lang="zh-CN" altLang="zh-CN" dirty="0">
                <a:latin typeface="Times New Roman"/>
                <a:ea typeface="宋体"/>
                <a:cs typeface="Times New Roman"/>
              </a:rPr>
              <a:t>复杂度级别</a:t>
            </a:r>
            <a:endParaRPr lang="zh-CN" altLang="en-US" dirty="0"/>
          </a:p>
        </p:txBody>
      </p:sp>
    </p:spTree>
    <p:extLst>
      <p:ext uri="{BB962C8B-B14F-4D97-AF65-F5344CB8AC3E}">
        <p14:creationId xmlns:p14="http://schemas.microsoft.com/office/powerpoint/2010/main" val="12949322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064896" cy="548640"/>
          </a:xfrm>
        </p:spPr>
        <p:txBody>
          <a:bodyPr/>
          <a:lstStyle/>
          <a:p>
            <a:r>
              <a:rPr lang="zh-CN" altLang="zh-CN" dirty="0"/>
              <a:t>【</a:t>
            </a:r>
            <a:r>
              <a:rPr lang="zh-CN" altLang="zh-CN" dirty="0" smtClean="0"/>
              <a:t>例</a:t>
            </a:r>
            <a:r>
              <a:rPr lang="en-US" altLang="zh-CN" dirty="0" smtClean="0"/>
              <a:t>1-11</a:t>
            </a:r>
            <a:r>
              <a:rPr lang="zh-CN" altLang="zh-CN" dirty="0"/>
              <a:t>】 分析下面三</a:t>
            </a:r>
            <a:r>
              <a:rPr lang="zh-CN" altLang="zh-CN" dirty="0" smtClean="0"/>
              <a:t>个程序</a:t>
            </a:r>
            <a:r>
              <a:rPr lang="zh-CN" altLang="en-US" dirty="0" smtClean="0"/>
              <a:t>片段</a:t>
            </a:r>
            <a:r>
              <a:rPr lang="zh-CN" altLang="zh-CN" dirty="0" smtClean="0"/>
              <a:t>的</a:t>
            </a:r>
            <a:r>
              <a:rPr lang="zh-CN" altLang="zh-CN" dirty="0"/>
              <a:t>运行时间</a:t>
            </a:r>
            <a:endParaRPr lang="zh-CN" altLang="en-US" dirty="0"/>
          </a:p>
        </p:txBody>
      </p:sp>
      <p:sp>
        <p:nvSpPr>
          <p:cNvPr id="3" name="内容占位符 2"/>
          <p:cNvSpPr>
            <a:spLocks noGrp="1"/>
          </p:cNvSpPr>
          <p:nvPr>
            <p:ph idx="1"/>
          </p:nvPr>
        </p:nvSpPr>
        <p:spPr>
          <a:xfrm>
            <a:off x="1547664" y="1844824"/>
            <a:ext cx="6192688" cy="3579849"/>
          </a:xfrm>
        </p:spPr>
        <p:txBody>
          <a:bodyPr/>
          <a:lstStyle/>
          <a:p>
            <a:r>
              <a:rPr lang="zh-CN" altLang="zh-CN" sz="2800" b="0" dirty="0"/>
              <a:t>①</a:t>
            </a:r>
            <a:r>
              <a:rPr lang="en-US" altLang="zh-CN" sz="2800" b="0" dirty="0"/>
              <a:t> { </a:t>
            </a:r>
            <a:r>
              <a:rPr lang="en-US" altLang="zh-CN" sz="2800" b="0" u="sng" dirty="0"/>
              <a:t>x++</a:t>
            </a:r>
            <a:r>
              <a:rPr lang="zh-CN" altLang="zh-CN" sz="2800" b="0" dirty="0"/>
              <a:t>；</a:t>
            </a:r>
            <a:r>
              <a:rPr lang="en-US" altLang="zh-CN" sz="2800" b="0" dirty="0"/>
              <a:t>}</a:t>
            </a:r>
            <a:endParaRPr lang="zh-CN" altLang="zh-CN" sz="2800" b="0" dirty="0"/>
          </a:p>
          <a:p>
            <a:r>
              <a:rPr lang="zh-CN" altLang="zh-CN" sz="2800" b="0" dirty="0"/>
              <a:t>②</a:t>
            </a:r>
            <a:r>
              <a:rPr lang="en-US" altLang="zh-CN" sz="2800" b="0" dirty="0"/>
              <a:t> for</a:t>
            </a:r>
            <a:r>
              <a:rPr lang="zh-CN" altLang="zh-CN" sz="2800" b="0" dirty="0"/>
              <a:t>（</a:t>
            </a:r>
            <a:r>
              <a:rPr lang="en-US" altLang="zh-CN" sz="2800" b="0" dirty="0" err="1"/>
              <a:t>i</a:t>
            </a:r>
            <a:r>
              <a:rPr lang="en-US" altLang="zh-CN" sz="2800" b="0" dirty="0"/>
              <a:t>=1</a:t>
            </a:r>
            <a:r>
              <a:rPr lang="zh-CN" altLang="zh-CN" sz="2800" b="0" dirty="0"/>
              <a:t>；</a:t>
            </a:r>
            <a:r>
              <a:rPr lang="en-US" altLang="zh-CN" sz="2800" b="0" dirty="0" err="1"/>
              <a:t>i</a:t>
            </a:r>
            <a:r>
              <a:rPr lang="zh-CN" altLang="zh-CN" sz="2800" b="0" dirty="0"/>
              <a:t>＜＝</a:t>
            </a:r>
            <a:r>
              <a:rPr lang="en-US" altLang="zh-CN" sz="2800" b="0" dirty="0"/>
              <a:t>n</a:t>
            </a:r>
            <a:r>
              <a:rPr lang="zh-CN" altLang="zh-CN" sz="2800" b="0" dirty="0"/>
              <a:t>；</a:t>
            </a:r>
            <a:r>
              <a:rPr lang="en-US" altLang="zh-CN" sz="2800" b="0" dirty="0" err="1"/>
              <a:t>i</a:t>
            </a:r>
            <a:r>
              <a:rPr lang="en-US" altLang="zh-CN" sz="2800" b="0" dirty="0"/>
              <a:t>++</a:t>
            </a:r>
            <a:r>
              <a:rPr lang="zh-CN" altLang="zh-CN" sz="2800" b="0" dirty="0"/>
              <a:t>）</a:t>
            </a:r>
            <a:r>
              <a:rPr lang="en-US" altLang="zh-CN" sz="2800" b="0" dirty="0"/>
              <a:t>{</a:t>
            </a:r>
            <a:r>
              <a:rPr lang="en-US" altLang="zh-CN" sz="2800" b="0" u="sng" dirty="0"/>
              <a:t> x++</a:t>
            </a:r>
            <a:r>
              <a:rPr lang="zh-CN" altLang="zh-CN" sz="2800" b="0" u="sng" dirty="0"/>
              <a:t>；</a:t>
            </a:r>
            <a:r>
              <a:rPr lang="en-US" altLang="zh-CN" sz="2800" b="0" u="sng" dirty="0"/>
              <a:t> </a:t>
            </a:r>
            <a:r>
              <a:rPr lang="en-US" altLang="zh-CN" sz="2800" b="0" dirty="0"/>
              <a:t>}</a:t>
            </a:r>
            <a:endParaRPr lang="zh-CN" altLang="zh-CN" sz="2800" b="0" dirty="0"/>
          </a:p>
          <a:p>
            <a:r>
              <a:rPr lang="zh-CN" altLang="zh-CN" sz="2800" b="0" dirty="0"/>
              <a:t>③</a:t>
            </a:r>
            <a:r>
              <a:rPr lang="en-US" altLang="zh-CN" sz="2800" b="0" dirty="0"/>
              <a:t> for</a:t>
            </a:r>
            <a:r>
              <a:rPr lang="zh-CN" altLang="zh-CN" sz="2800" b="0" dirty="0"/>
              <a:t>（</a:t>
            </a:r>
            <a:r>
              <a:rPr lang="en-US" altLang="zh-CN" sz="2800" b="0" dirty="0"/>
              <a:t>j=1</a:t>
            </a:r>
            <a:r>
              <a:rPr lang="zh-CN" altLang="zh-CN" sz="2800" b="0" dirty="0"/>
              <a:t>；</a:t>
            </a:r>
            <a:r>
              <a:rPr lang="en-US" altLang="zh-CN" sz="2800" b="0" dirty="0"/>
              <a:t>j</a:t>
            </a:r>
            <a:r>
              <a:rPr lang="zh-CN" altLang="zh-CN" sz="2800" b="0" dirty="0"/>
              <a:t>＜＝</a:t>
            </a:r>
            <a:r>
              <a:rPr lang="en-US" altLang="zh-CN" sz="2800" b="0" dirty="0"/>
              <a:t>n</a:t>
            </a:r>
            <a:r>
              <a:rPr lang="zh-CN" altLang="zh-CN" sz="2800" b="0" dirty="0"/>
              <a:t>；</a:t>
            </a:r>
            <a:r>
              <a:rPr lang="en-US" altLang="zh-CN" sz="2800" b="0" dirty="0"/>
              <a:t>j++</a:t>
            </a:r>
            <a:r>
              <a:rPr lang="zh-CN" altLang="zh-CN" sz="2800" b="0" dirty="0"/>
              <a:t>）</a:t>
            </a:r>
          </a:p>
          <a:p>
            <a:r>
              <a:rPr lang="en-US" altLang="zh-CN" sz="2800" b="0" dirty="0"/>
              <a:t>       for</a:t>
            </a:r>
            <a:r>
              <a:rPr lang="zh-CN" altLang="zh-CN" sz="2800" b="0" dirty="0"/>
              <a:t>（</a:t>
            </a:r>
            <a:r>
              <a:rPr lang="en-US" altLang="zh-CN" sz="2800" b="0" dirty="0"/>
              <a:t>k=1</a:t>
            </a:r>
            <a:r>
              <a:rPr lang="zh-CN" altLang="zh-CN" sz="2800" b="0" dirty="0"/>
              <a:t>；</a:t>
            </a:r>
            <a:r>
              <a:rPr lang="en-US" altLang="zh-CN" sz="2800" b="0" dirty="0"/>
              <a:t>k</a:t>
            </a:r>
            <a:r>
              <a:rPr lang="zh-CN" altLang="zh-CN" sz="2800" b="0" dirty="0"/>
              <a:t>＜＝</a:t>
            </a:r>
            <a:r>
              <a:rPr lang="en-US" altLang="zh-CN" sz="2800" b="0" dirty="0"/>
              <a:t>n</a:t>
            </a:r>
            <a:r>
              <a:rPr lang="zh-CN" altLang="zh-CN" sz="2800" b="0" dirty="0"/>
              <a:t>；</a:t>
            </a:r>
            <a:r>
              <a:rPr lang="en-US" altLang="zh-CN" sz="2800" b="0" dirty="0"/>
              <a:t>k++</a:t>
            </a:r>
            <a:r>
              <a:rPr lang="zh-CN" altLang="zh-CN" sz="2800" b="0" dirty="0"/>
              <a:t>）</a:t>
            </a:r>
            <a:r>
              <a:rPr lang="en-US" altLang="zh-CN" sz="2800" b="0" dirty="0"/>
              <a:t>{ </a:t>
            </a:r>
            <a:r>
              <a:rPr lang="en-US" altLang="zh-CN" sz="2800" b="0" u="sng" dirty="0"/>
              <a:t>x++</a:t>
            </a:r>
            <a:r>
              <a:rPr lang="zh-CN" altLang="zh-CN" sz="2800" b="0" u="sng" dirty="0"/>
              <a:t>；</a:t>
            </a:r>
            <a:r>
              <a:rPr lang="en-US" altLang="zh-CN" sz="2800" b="0" dirty="0"/>
              <a:t>}</a:t>
            </a:r>
            <a:endParaRPr lang="zh-CN" altLang="zh-CN" sz="2800" b="0" dirty="0"/>
          </a:p>
          <a:p>
            <a:endParaRPr lang="zh-CN" altLang="en-US" sz="2800" b="0" dirty="0"/>
          </a:p>
        </p:txBody>
      </p:sp>
      <p:sp>
        <p:nvSpPr>
          <p:cNvPr id="4" name="矩形 3"/>
          <p:cNvSpPr/>
          <p:nvPr/>
        </p:nvSpPr>
        <p:spPr>
          <a:xfrm>
            <a:off x="1043608" y="4591446"/>
            <a:ext cx="7416824" cy="954107"/>
          </a:xfrm>
          <a:prstGeom prst="rect">
            <a:avLst/>
          </a:prstGeom>
        </p:spPr>
        <p:txBody>
          <a:bodyPr wrap="square">
            <a:spAutoFit/>
          </a:bodyPr>
          <a:lstStyle/>
          <a:p>
            <a:r>
              <a:rPr lang="zh-CN" altLang="zh-CN" sz="2800" dirty="0">
                <a:latin typeface="Times New Roman" pitchFamily="18" charset="0"/>
                <a:cs typeface="Times New Roman" pitchFamily="18" charset="0"/>
              </a:rPr>
              <a:t>这三段程序的时间复杂度分别为Θ</a:t>
            </a:r>
            <a:r>
              <a:rPr lang="en-US" altLang="zh-CN" sz="2800" dirty="0">
                <a:latin typeface="Times New Roman" pitchFamily="18" charset="0"/>
                <a:cs typeface="Times New Roman" pitchFamily="18" charset="0"/>
              </a:rPr>
              <a:t>(1)</a:t>
            </a:r>
            <a:r>
              <a:rPr lang="zh-CN" altLang="zh-CN" sz="2800" dirty="0">
                <a:latin typeface="Times New Roman" pitchFamily="18" charset="0"/>
                <a:cs typeface="Times New Roman" pitchFamily="18" charset="0"/>
              </a:rPr>
              <a:t>，Θ</a:t>
            </a:r>
            <a:r>
              <a:rPr lang="en-US" altLang="zh-CN" sz="2800" dirty="0">
                <a:latin typeface="Times New Roman" pitchFamily="18" charset="0"/>
                <a:cs typeface="Times New Roman" pitchFamily="18" charset="0"/>
              </a:rPr>
              <a:t>(n)</a:t>
            </a:r>
            <a:r>
              <a:rPr lang="zh-CN" altLang="zh-CN" sz="2800" dirty="0">
                <a:latin typeface="Times New Roman" pitchFamily="18" charset="0"/>
                <a:cs typeface="Times New Roman" pitchFamily="18" charset="0"/>
              </a:rPr>
              <a:t>和 Θ</a:t>
            </a:r>
            <a:r>
              <a:rPr lang="en-US" altLang="zh-CN" sz="2800" dirty="0">
                <a:latin typeface="Times New Roman" pitchFamily="18" charset="0"/>
                <a:cs typeface="Times New Roman" pitchFamily="18" charset="0"/>
              </a:rPr>
              <a:t>(n</a:t>
            </a:r>
            <a:r>
              <a:rPr lang="en-US" altLang="zh-CN" sz="2800" baseline="30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a:t>
            </a:r>
            <a:endParaRPr lang="zh-CN" alt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70695738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642910" y="500042"/>
            <a:ext cx="7920880" cy="548640"/>
          </a:xfrm>
        </p:spPr>
        <p:txBody>
          <a:bodyPr/>
          <a:lstStyle/>
          <a:p>
            <a:r>
              <a:rPr lang="zh-CN" altLang="zh-CN" dirty="0"/>
              <a:t>【</a:t>
            </a:r>
            <a:r>
              <a:rPr lang="zh-CN" altLang="zh-CN" dirty="0" smtClean="0"/>
              <a:t>例</a:t>
            </a:r>
            <a:r>
              <a:rPr lang="en-US" altLang="zh-CN" dirty="0" smtClean="0"/>
              <a:t>1-12</a:t>
            </a:r>
            <a:r>
              <a:rPr lang="zh-CN" altLang="zh-CN" dirty="0"/>
              <a:t>】 比较下面几段程序的算法复杂度分析</a:t>
            </a:r>
            <a:endParaRPr lang="zh-CN" altLang="en-US" dirty="0"/>
          </a:p>
        </p:txBody>
      </p:sp>
      <p:sp>
        <p:nvSpPr>
          <p:cNvPr id="3" name="内容占位符 2"/>
          <p:cNvSpPr>
            <a:spLocks noGrp="1"/>
          </p:cNvSpPr>
          <p:nvPr>
            <p:ph idx="1"/>
          </p:nvPr>
        </p:nvSpPr>
        <p:spPr>
          <a:xfrm>
            <a:off x="1691680" y="1628800"/>
            <a:ext cx="6552728" cy="4608512"/>
          </a:xfrm>
        </p:spPr>
        <p:txBody>
          <a:bodyPr>
            <a:normAutofit lnSpcReduction="10000"/>
          </a:bodyPr>
          <a:lstStyle/>
          <a:p>
            <a:r>
              <a:rPr lang="zh-CN" altLang="zh-CN" b="0" dirty="0" smtClean="0"/>
              <a:t>①</a:t>
            </a:r>
            <a:r>
              <a:rPr lang="en-US" altLang="zh-CN" b="0" dirty="0" smtClean="0"/>
              <a:t> x=0;</a:t>
            </a:r>
            <a:endParaRPr lang="zh-CN" altLang="zh-CN" b="0" dirty="0" smtClean="0"/>
          </a:p>
          <a:p>
            <a:r>
              <a:rPr lang="en-US" altLang="zh-CN" b="0" dirty="0" smtClean="0"/>
              <a:t>	for</a:t>
            </a:r>
            <a:r>
              <a:rPr lang="zh-CN" altLang="zh-CN" b="0" dirty="0" smtClean="0"/>
              <a:t>（</a:t>
            </a:r>
            <a:r>
              <a:rPr lang="en-US" altLang="zh-CN" b="0" dirty="0" err="1" smtClean="0"/>
              <a:t>i</a:t>
            </a:r>
            <a:r>
              <a:rPr lang="en-US" altLang="zh-CN" b="0" dirty="0" smtClean="0"/>
              <a:t>=0</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t>i</a:t>
            </a:r>
            <a:r>
              <a:rPr lang="en-US" altLang="zh-CN" b="0" dirty="0" smtClean="0"/>
              <a:t>++</a:t>
            </a:r>
            <a:r>
              <a:rPr lang="zh-CN" altLang="zh-CN" b="0" dirty="0" smtClean="0"/>
              <a:t>）</a:t>
            </a:r>
          </a:p>
          <a:p>
            <a:r>
              <a:rPr lang="en-US" altLang="zh-CN" b="0" dirty="0" smtClean="0"/>
              <a:t>        for</a:t>
            </a:r>
            <a:r>
              <a:rPr lang="zh-CN" altLang="zh-CN" b="0" dirty="0" smtClean="0"/>
              <a:t>（</a:t>
            </a:r>
            <a:r>
              <a:rPr lang="en-US" altLang="zh-CN" b="0" dirty="0" smtClean="0"/>
              <a:t>j=0</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a:t>
            </a:r>
            <a:r>
              <a:rPr lang="zh-CN" altLang="zh-CN" b="0" dirty="0" smtClean="0"/>
              <a:t>）</a:t>
            </a:r>
            <a:r>
              <a:rPr lang="en-US" altLang="zh-CN" b="0" u="sng" dirty="0" smtClean="0"/>
              <a:t>x++</a:t>
            </a:r>
            <a:r>
              <a:rPr lang="zh-CN" altLang="zh-CN" b="0" dirty="0" smtClean="0"/>
              <a:t>；</a:t>
            </a:r>
          </a:p>
          <a:p>
            <a:r>
              <a:rPr lang="en-US" altLang="zh-CN" b="0" dirty="0" smtClean="0"/>
              <a:t> </a:t>
            </a:r>
            <a:r>
              <a:rPr lang="zh-CN" altLang="zh-CN" b="0" dirty="0" smtClean="0"/>
              <a:t>②</a:t>
            </a:r>
            <a:r>
              <a:rPr lang="en-US" altLang="zh-CN" b="0" dirty="0" smtClean="0"/>
              <a:t> y=0;</a:t>
            </a:r>
            <a:endParaRPr lang="zh-CN" altLang="zh-CN" b="0" dirty="0" smtClean="0"/>
          </a:p>
          <a:p>
            <a:r>
              <a:rPr lang="en-US" altLang="zh-CN" b="0" dirty="0" smtClean="0"/>
              <a:t>	for</a:t>
            </a:r>
            <a:r>
              <a:rPr lang="zh-CN" altLang="zh-CN" b="0" dirty="0" smtClean="0"/>
              <a:t>（</a:t>
            </a:r>
            <a:r>
              <a:rPr lang="en-US" altLang="zh-CN" b="0" dirty="0" smtClean="0"/>
              <a:t>k=0</a:t>
            </a:r>
            <a:r>
              <a:rPr lang="zh-CN" altLang="zh-CN" b="0" dirty="0" smtClean="0"/>
              <a:t>；</a:t>
            </a:r>
            <a:r>
              <a:rPr lang="en-US" altLang="zh-CN" b="0" dirty="0" smtClean="0"/>
              <a:t>k&lt; n</a:t>
            </a:r>
            <a:r>
              <a:rPr lang="zh-CN" altLang="zh-CN" b="0" dirty="0" smtClean="0"/>
              <a:t>；</a:t>
            </a:r>
            <a:r>
              <a:rPr lang="en-US" altLang="zh-CN" b="0" dirty="0" smtClean="0"/>
              <a:t>k++</a:t>
            </a:r>
            <a:r>
              <a:rPr lang="zh-CN" altLang="zh-CN" b="0" dirty="0" smtClean="0"/>
              <a:t>）</a:t>
            </a:r>
            <a:r>
              <a:rPr lang="en-US" altLang="zh-CN" b="0" dirty="0" smtClean="0"/>
              <a:t>      </a:t>
            </a:r>
            <a:endParaRPr lang="zh-CN" altLang="zh-CN" b="0" dirty="0" smtClean="0"/>
          </a:p>
          <a:p>
            <a:r>
              <a:rPr lang="en-US" altLang="zh-CN" b="0" dirty="0" smtClean="0"/>
              <a:t>         for(</a:t>
            </a:r>
            <a:r>
              <a:rPr lang="en-US" altLang="zh-CN" b="0" dirty="0" err="1" smtClean="0"/>
              <a:t>i</a:t>
            </a:r>
            <a:r>
              <a:rPr lang="en-US" altLang="zh-CN" b="0" dirty="0" smtClean="0"/>
              <a:t>=0</a:t>
            </a:r>
            <a:r>
              <a:rPr lang="zh-CN" altLang="zh-CN" b="0" dirty="0" smtClean="0"/>
              <a:t>；</a:t>
            </a:r>
            <a:r>
              <a:rPr lang="en-US" altLang="zh-CN" b="0" dirty="0" err="1" smtClean="0"/>
              <a:t>i</a:t>
            </a:r>
            <a:r>
              <a:rPr lang="en-US" altLang="zh-CN" b="0" dirty="0" smtClean="0"/>
              <a:t>&lt; k</a:t>
            </a:r>
            <a:r>
              <a:rPr lang="zh-CN" altLang="zh-CN" b="0" dirty="0" smtClean="0"/>
              <a:t>；</a:t>
            </a:r>
            <a:r>
              <a:rPr lang="en-US" altLang="zh-CN" b="0" dirty="0" err="1" smtClean="0"/>
              <a:t>i</a:t>
            </a:r>
            <a:r>
              <a:rPr lang="en-US" altLang="zh-CN" b="0" dirty="0" smtClean="0"/>
              <a:t>++)  </a:t>
            </a:r>
            <a:r>
              <a:rPr lang="en-US" altLang="zh-CN" b="0" u="sng" dirty="0" smtClean="0"/>
              <a:t>y ++</a:t>
            </a:r>
            <a:r>
              <a:rPr lang="zh-CN" altLang="zh-CN" b="0" dirty="0" smtClean="0"/>
              <a:t>；</a:t>
            </a:r>
            <a:r>
              <a:rPr lang="en-US" altLang="zh-CN" b="0" dirty="0" smtClean="0"/>
              <a:t>   </a:t>
            </a:r>
            <a:endParaRPr lang="zh-CN" altLang="zh-CN" b="0" dirty="0" smtClean="0"/>
          </a:p>
          <a:p>
            <a:r>
              <a:rPr lang="zh-CN" altLang="zh-CN" b="0" dirty="0" smtClean="0"/>
              <a:t>③</a:t>
            </a:r>
            <a:r>
              <a:rPr lang="en-US" altLang="zh-CN" b="0" dirty="0" smtClean="0"/>
              <a:t> z=0</a:t>
            </a:r>
            <a:r>
              <a:rPr lang="zh-CN" altLang="zh-CN" b="0" dirty="0" smtClean="0"/>
              <a:t>；</a:t>
            </a:r>
          </a:p>
          <a:p>
            <a:r>
              <a:rPr lang="en-US" altLang="zh-CN" b="0" dirty="0" smtClean="0"/>
              <a:t> 	for</a:t>
            </a:r>
            <a:r>
              <a:rPr lang="zh-CN" altLang="zh-CN" b="0" dirty="0" smtClean="0"/>
              <a:t>（</a:t>
            </a:r>
            <a:r>
              <a:rPr lang="en-US" altLang="zh-CN" b="0" dirty="0" err="1" smtClean="0"/>
              <a:t>i</a:t>
            </a:r>
            <a:r>
              <a:rPr lang="en-US" altLang="zh-CN" b="0" dirty="0" smtClean="0"/>
              <a:t>=1</a:t>
            </a:r>
            <a:r>
              <a:rPr lang="zh-CN" altLang="zh-CN" b="0" dirty="0" smtClean="0"/>
              <a:t>；</a:t>
            </a:r>
            <a:r>
              <a:rPr lang="en-US" altLang="zh-CN" b="0" dirty="0" err="1" smtClean="0"/>
              <a:t>i</a:t>
            </a:r>
            <a:r>
              <a:rPr lang="zh-CN" altLang="zh-CN" b="0" dirty="0" smtClean="0"/>
              <a:t>＜</a:t>
            </a:r>
            <a:r>
              <a:rPr lang="en-US" altLang="zh-CN" b="0" dirty="0" smtClean="0"/>
              <a:t>=n</a:t>
            </a:r>
            <a:r>
              <a:rPr lang="zh-CN" altLang="zh-CN" b="0" dirty="0" smtClean="0"/>
              <a:t>；</a:t>
            </a:r>
            <a:r>
              <a:rPr lang="en-US" altLang="zh-CN" b="0" dirty="0" err="1" smtClean="0">
                <a:solidFill>
                  <a:srgbClr val="FF0000"/>
                </a:solidFill>
              </a:rPr>
              <a:t>i</a:t>
            </a:r>
            <a:r>
              <a:rPr lang="en-US" altLang="zh-CN" b="0" dirty="0" smtClean="0">
                <a:solidFill>
                  <a:srgbClr val="FF0000"/>
                </a:solidFill>
              </a:rPr>
              <a:t>* =2</a:t>
            </a:r>
            <a:r>
              <a:rPr lang="zh-CN" altLang="zh-CN" b="0" dirty="0" smtClean="0"/>
              <a:t>）</a:t>
            </a:r>
            <a:r>
              <a:rPr lang="en-US" altLang="zh-CN" b="0" dirty="0" smtClean="0"/>
              <a:t>            </a:t>
            </a:r>
            <a:endParaRPr lang="zh-CN" altLang="zh-CN" b="0" dirty="0" smtClean="0"/>
          </a:p>
          <a:p>
            <a:r>
              <a:rPr lang="en-US" altLang="zh-CN" b="0" dirty="0" smtClean="0"/>
              <a:t>         for(j=1</a:t>
            </a:r>
            <a:r>
              <a:rPr lang="zh-CN" altLang="zh-CN" b="0" dirty="0" smtClean="0"/>
              <a:t>；</a:t>
            </a:r>
            <a:r>
              <a:rPr lang="en-US" altLang="zh-CN" b="0" dirty="0" smtClean="0"/>
              <a:t>j</a:t>
            </a:r>
            <a:r>
              <a:rPr lang="zh-CN" altLang="zh-CN" b="0" dirty="0" smtClean="0"/>
              <a:t>＜</a:t>
            </a:r>
            <a:r>
              <a:rPr lang="en-US" altLang="zh-CN" b="0" dirty="0" smtClean="0"/>
              <a:t>=n</a:t>
            </a:r>
            <a:r>
              <a:rPr lang="zh-CN" altLang="zh-CN" b="0" dirty="0" smtClean="0"/>
              <a:t>；</a:t>
            </a:r>
            <a:r>
              <a:rPr lang="en-US" altLang="zh-CN" b="0" dirty="0" smtClean="0"/>
              <a:t>j+ +)   </a:t>
            </a:r>
            <a:r>
              <a:rPr lang="en-US" altLang="zh-CN" b="0" u="sng" dirty="0" smtClean="0"/>
              <a:t>z + +</a:t>
            </a:r>
            <a:r>
              <a:rPr lang="zh-CN" altLang="zh-CN" b="0" dirty="0" smtClean="0"/>
              <a:t>；</a:t>
            </a:r>
            <a:endParaRPr lang="zh-CN" altLang="en-US" b="0" dirty="0"/>
          </a:p>
        </p:txBody>
      </p:sp>
      <p:sp>
        <p:nvSpPr>
          <p:cNvPr id="4" name="矩形 3"/>
          <p:cNvSpPr/>
          <p:nvPr/>
        </p:nvSpPr>
        <p:spPr>
          <a:xfrm>
            <a:off x="7452320" y="2276872"/>
            <a:ext cx="845103" cy="461665"/>
          </a:xfrm>
          <a:prstGeom prst="rect">
            <a:avLst/>
          </a:prstGeom>
        </p:spPr>
        <p:txBody>
          <a:bodyPr wrap="none">
            <a:spAutoFit/>
          </a:bodyPr>
          <a:lstStyle/>
          <a:p>
            <a:r>
              <a:rPr lang="zh-CN" altLang="zh-CN" sz="2400" dirty="0"/>
              <a:t>Θ</a:t>
            </a:r>
            <a:r>
              <a:rPr lang="en-US" altLang="zh-CN" sz="2400" dirty="0"/>
              <a:t>(n</a:t>
            </a:r>
            <a:r>
              <a:rPr lang="en-US" altLang="zh-CN" sz="2400" baseline="30000" dirty="0"/>
              <a:t>2</a:t>
            </a:r>
            <a:r>
              <a:rPr lang="en-US" altLang="zh-CN" sz="2400" dirty="0"/>
              <a:t>)</a:t>
            </a:r>
            <a:endParaRPr lang="zh-CN" altLang="en-US" sz="2400" dirty="0"/>
          </a:p>
        </p:txBody>
      </p:sp>
      <p:sp>
        <p:nvSpPr>
          <p:cNvPr id="5" name="矩形 4"/>
          <p:cNvSpPr/>
          <p:nvPr/>
        </p:nvSpPr>
        <p:spPr>
          <a:xfrm>
            <a:off x="7452320" y="3717032"/>
            <a:ext cx="845103" cy="461665"/>
          </a:xfrm>
          <a:prstGeom prst="rect">
            <a:avLst/>
          </a:prstGeom>
        </p:spPr>
        <p:txBody>
          <a:bodyPr wrap="none">
            <a:spAutoFit/>
          </a:bodyPr>
          <a:lstStyle/>
          <a:p>
            <a:r>
              <a:rPr lang="zh-CN" altLang="zh-CN" sz="2400" dirty="0"/>
              <a:t>Θ</a:t>
            </a:r>
            <a:r>
              <a:rPr lang="en-US" altLang="zh-CN" sz="2400" dirty="0"/>
              <a:t>(n</a:t>
            </a:r>
            <a:r>
              <a:rPr lang="en-US" altLang="zh-CN" sz="2400" baseline="30000" dirty="0"/>
              <a:t>2</a:t>
            </a:r>
            <a:r>
              <a:rPr lang="en-US" altLang="zh-CN" sz="2400" dirty="0"/>
              <a:t>)</a:t>
            </a:r>
            <a:endParaRPr lang="zh-CN" altLang="en-US" sz="2400" dirty="0"/>
          </a:p>
        </p:txBody>
      </p:sp>
      <p:sp>
        <p:nvSpPr>
          <p:cNvPr id="6" name="矩形 5"/>
          <p:cNvSpPr/>
          <p:nvPr/>
        </p:nvSpPr>
        <p:spPr>
          <a:xfrm>
            <a:off x="7452320" y="5445224"/>
            <a:ext cx="1276311" cy="461665"/>
          </a:xfrm>
          <a:prstGeom prst="rect">
            <a:avLst/>
          </a:prstGeom>
        </p:spPr>
        <p:txBody>
          <a:bodyPr wrap="none">
            <a:spAutoFit/>
          </a:bodyPr>
          <a:lstStyle/>
          <a:p>
            <a:r>
              <a:rPr lang="zh-CN" altLang="zh-CN" sz="2400" dirty="0"/>
              <a:t>Θ</a:t>
            </a:r>
            <a:r>
              <a:rPr lang="en-US" altLang="zh-CN" sz="2400" dirty="0"/>
              <a:t>(</a:t>
            </a:r>
            <a:r>
              <a:rPr lang="en-US" altLang="zh-CN" sz="2400" i="1" dirty="0" err="1"/>
              <a:t>n</a:t>
            </a:r>
            <a:r>
              <a:rPr lang="en-US" altLang="zh-CN" sz="2400" dirty="0" err="1"/>
              <a:t>log</a:t>
            </a:r>
            <a:r>
              <a:rPr lang="en-US" altLang="zh-CN" sz="2400" i="1" dirty="0" err="1"/>
              <a:t>n</a:t>
            </a:r>
            <a:r>
              <a:rPr lang="en-US" altLang="zh-CN" sz="2400" dirty="0"/>
              <a:t>)</a:t>
            </a:r>
            <a:endParaRPr lang="zh-CN" altLang="en-US" sz="2400" dirty="0"/>
          </a:p>
        </p:txBody>
      </p:sp>
      <p:sp>
        <p:nvSpPr>
          <p:cNvPr id="7" name="矩形 6"/>
          <p:cNvSpPr/>
          <p:nvPr/>
        </p:nvSpPr>
        <p:spPr>
          <a:xfrm>
            <a:off x="7118895" y="1628800"/>
            <a:ext cx="1467068" cy="400110"/>
          </a:xfrm>
          <a:prstGeom prst="rect">
            <a:avLst/>
          </a:prstGeom>
        </p:spPr>
        <p:txBody>
          <a:bodyPr wrap="none">
            <a:spAutoFit/>
          </a:bodyPr>
          <a:lstStyle/>
          <a:p>
            <a:r>
              <a:rPr lang="zh-CN" altLang="zh-CN" sz="2000" dirty="0"/>
              <a:t>时间复杂度</a:t>
            </a:r>
            <a:endParaRPr lang="zh-CN" altLang="en-US" sz="2000" dirty="0"/>
          </a:p>
        </p:txBody>
      </p:sp>
    </p:spTree>
    <p:extLst>
      <p:ext uri="{BB962C8B-B14F-4D97-AF65-F5344CB8AC3E}">
        <p14:creationId xmlns:p14="http://schemas.microsoft.com/office/powerpoint/2010/main" val="5528200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0818" name="Rectangle 2"/>
          <p:cNvSpPr>
            <a:spLocks noGrp="1" noChangeArrowheads="1"/>
          </p:cNvSpPr>
          <p:nvPr>
            <p:ph type="title"/>
          </p:nvPr>
        </p:nvSpPr>
        <p:spPr>
          <a:xfrm>
            <a:off x="493872" y="476672"/>
            <a:ext cx="8183880" cy="763528"/>
          </a:xfrm>
        </p:spPr>
        <p:txBody>
          <a:bodyPr>
            <a:normAutofit/>
          </a:bodyPr>
          <a:lstStyle/>
          <a:p>
            <a:r>
              <a:rPr lang="zh-CN" altLang="en-US" dirty="0" smtClean="0">
                <a:solidFill>
                  <a:schemeClr val="tx1"/>
                </a:solidFill>
                <a:effectLst/>
                <a:latin typeface="+mj-ea"/>
              </a:rPr>
              <a:t>答疑及联系方式</a:t>
            </a:r>
            <a:endParaRPr lang="zh-CN" altLang="en-US" dirty="0">
              <a:solidFill>
                <a:schemeClr val="tx1"/>
              </a:solidFill>
              <a:effectLst/>
              <a:latin typeface="+mj-ea"/>
            </a:endParaRPr>
          </a:p>
        </p:txBody>
      </p:sp>
      <p:sp>
        <p:nvSpPr>
          <p:cNvPr id="1570819" name="Rectangle 3"/>
          <p:cNvSpPr>
            <a:spLocks noGrp="1" noChangeArrowheads="1"/>
          </p:cNvSpPr>
          <p:nvPr>
            <p:ph sz="quarter" idx="4294967295"/>
          </p:nvPr>
        </p:nvSpPr>
        <p:spPr>
          <a:xfrm>
            <a:off x="525463" y="1484784"/>
            <a:ext cx="8186737" cy="4687416"/>
          </a:xfrm>
          <a:prstGeom prst="rect">
            <a:avLst/>
          </a:prstGeom>
        </p:spPr>
        <p:txBody>
          <a:bodyPr>
            <a:normAutofit/>
          </a:bodyPr>
          <a:lstStyle/>
          <a:p>
            <a:pPr marL="0" indent="0">
              <a:lnSpc>
                <a:spcPct val="150000"/>
              </a:lnSpc>
              <a:buClr>
                <a:srgbClr val="C00000"/>
              </a:buClr>
              <a:buNone/>
            </a:pPr>
            <a:r>
              <a:rPr lang="en-US" altLang="zh-CN" dirty="0" smtClean="0">
                <a:latin typeface="黑体" panose="02010609060101010101" pitchFamily="49" charset="-122"/>
                <a:ea typeface="黑体" panose="02010609060101010101" pitchFamily="49" charset="-122"/>
              </a:rPr>
              <a:t>	</a:t>
            </a:r>
            <a:r>
              <a:rPr lang="en-US" altLang="zh-CN" dirty="0" smtClean="0">
                <a:latin typeface="黑体" panose="02010609060101010101" pitchFamily="49" charset="-122"/>
                <a:ea typeface="黑体" panose="02010609060101010101" pitchFamily="49" charset="-122"/>
                <a:hlinkClick r:id="rId2"/>
              </a:rPr>
              <a:t>libaohong32</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hlinkClick r:id="rId2"/>
              </a:rPr>
              <a:t>@163.com</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Clr>
                <a:srgbClr val="C00000"/>
              </a:buClr>
              <a:buNone/>
            </a:pP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Clr>
                <a:srgbClr val="C00000"/>
              </a:buClr>
              <a:buNone/>
            </a:pP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QQ</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群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2021</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数据结构与</a:t>
            </a:r>
            <a:r>
              <a:rPr lang="zh-CN" altLang="en-US" dirty="0" smtClean="0">
                <a:latin typeface="Times New Roman" panose="02020603050405020304" pitchFamily="18" charset="0"/>
                <a:ea typeface="黑体" panose="02010609060101010101" pitchFamily="49" charset="-122"/>
                <a:cs typeface="Times New Roman" panose="02020603050405020304" pitchFamily="18" charset="0"/>
              </a:rPr>
              <a:t>算法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468342081</a:t>
            </a:r>
            <a:endParaRPr lang="en-US" altLang="zh-CN" dirty="0" smtClean="0">
              <a:latin typeface="Times New Roman" panose="02020603050405020304" pitchFamily="18" charset="0"/>
              <a:ea typeface="黑体" panose="02010609060101010101" pitchFamily="49" charset="-122"/>
              <a:cs typeface="Times New Roman" panose="02020603050405020304" pitchFamily="18" charset="0"/>
            </a:endParaRPr>
          </a:p>
          <a:p>
            <a:pPr marL="0" indent="0">
              <a:lnSpc>
                <a:spcPct val="150000"/>
              </a:lnSpc>
              <a:buClr>
                <a:srgbClr val="C00000"/>
              </a:buClr>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          </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1214373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1052736"/>
            <a:ext cx="7816382" cy="548640"/>
          </a:xfrm>
        </p:spPr>
        <p:txBody>
          <a:bodyPr/>
          <a:lstStyle/>
          <a:p>
            <a:pPr>
              <a:lnSpc>
                <a:spcPct val="150000"/>
              </a:lnSpc>
            </a:pPr>
            <a:r>
              <a:rPr lang="zh-CN" altLang="zh-CN" dirty="0"/>
              <a:t>【</a:t>
            </a:r>
            <a:r>
              <a:rPr lang="zh-CN" altLang="zh-CN" dirty="0" smtClean="0"/>
              <a:t>例</a:t>
            </a:r>
            <a:r>
              <a:rPr lang="en-US" altLang="zh-CN" dirty="0" smtClean="0"/>
              <a:t>1-13</a:t>
            </a:r>
            <a:r>
              <a:rPr lang="zh-CN" altLang="zh-CN" dirty="0" smtClean="0"/>
              <a:t>】交换</a:t>
            </a:r>
            <a:r>
              <a:rPr lang="zh-CN" altLang="zh-CN" dirty="0"/>
              <a:t>两个数据元素的</a:t>
            </a:r>
            <a:r>
              <a:rPr lang="zh-CN" altLang="zh-CN" dirty="0" smtClean="0"/>
              <a:t>算法时间</a:t>
            </a:r>
            <a:r>
              <a:rPr lang="zh-CN" altLang="zh-CN" dirty="0"/>
              <a:t>复杂度</a:t>
            </a:r>
            <a:endParaRPr lang="zh-CN" altLang="en-US" dirty="0"/>
          </a:p>
        </p:txBody>
      </p:sp>
      <p:sp>
        <p:nvSpPr>
          <p:cNvPr id="3" name="内容占位符 2"/>
          <p:cNvSpPr>
            <a:spLocks noGrp="1"/>
          </p:cNvSpPr>
          <p:nvPr>
            <p:ph idx="1"/>
          </p:nvPr>
        </p:nvSpPr>
        <p:spPr>
          <a:xfrm>
            <a:off x="1619672" y="2060848"/>
            <a:ext cx="5760640" cy="3579849"/>
          </a:xfrm>
        </p:spPr>
        <p:txBody>
          <a:bodyPr>
            <a:normAutofit lnSpcReduction="10000"/>
          </a:bodyPr>
          <a:lstStyle/>
          <a:p>
            <a:r>
              <a:rPr lang="en-US" altLang="zh-CN" sz="2800" b="0" dirty="0"/>
              <a:t>void swap</a:t>
            </a:r>
            <a:r>
              <a:rPr lang="zh-CN" altLang="zh-CN" sz="2800" b="0" dirty="0"/>
              <a:t>（</a:t>
            </a:r>
            <a:r>
              <a:rPr lang="en-US" altLang="zh-CN" sz="2800" b="0" dirty="0"/>
              <a:t>Elem &amp;x, Elem &amp;y</a:t>
            </a:r>
            <a:r>
              <a:rPr lang="zh-CN" altLang="zh-CN" sz="2800" b="0" dirty="0"/>
              <a:t>）</a:t>
            </a:r>
            <a:r>
              <a:rPr lang="en-US" altLang="zh-CN" sz="2800" b="0" dirty="0"/>
              <a:t>{</a:t>
            </a:r>
            <a:endParaRPr lang="zh-CN" altLang="zh-CN" sz="2800" b="0" dirty="0"/>
          </a:p>
          <a:p>
            <a:r>
              <a:rPr lang="en-US" altLang="zh-CN" sz="2800" b="0" dirty="0"/>
              <a:t>	Elem temp;</a:t>
            </a:r>
            <a:endParaRPr lang="zh-CN" altLang="zh-CN" sz="2800" b="0" dirty="0"/>
          </a:p>
          <a:p>
            <a:r>
              <a:rPr lang="en-US" altLang="zh-CN" sz="2800" b="0" dirty="0"/>
              <a:t>	temp=x;</a:t>
            </a:r>
            <a:endParaRPr lang="zh-CN" altLang="zh-CN" sz="2800" b="0" dirty="0"/>
          </a:p>
          <a:p>
            <a:r>
              <a:rPr lang="en-US" altLang="zh-CN" sz="2800" b="0" dirty="0"/>
              <a:t>	x=y;</a:t>
            </a:r>
            <a:endParaRPr lang="zh-CN" altLang="zh-CN" sz="2800" b="0" dirty="0"/>
          </a:p>
          <a:p>
            <a:r>
              <a:rPr lang="en-US" altLang="zh-CN" sz="2800" b="0" dirty="0"/>
              <a:t>	y=temp;</a:t>
            </a:r>
            <a:endParaRPr lang="zh-CN" altLang="zh-CN" sz="2800" b="0" dirty="0"/>
          </a:p>
          <a:p>
            <a:r>
              <a:rPr lang="en-US" altLang="zh-CN" sz="2800" b="0" dirty="0"/>
              <a:t>}</a:t>
            </a:r>
            <a:endParaRPr lang="zh-CN" altLang="zh-CN" sz="2800" b="0" dirty="0"/>
          </a:p>
          <a:p>
            <a:endParaRPr lang="zh-CN" altLang="en-US" sz="2800" b="0" dirty="0"/>
          </a:p>
        </p:txBody>
      </p:sp>
      <p:sp>
        <p:nvSpPr>
          <p:cNvPr id="4" name="矩形 3"/>
          <p:cNvSpPr/>
          <p:nvPr/>
        </p:nvSpPr>
        <p:spPr>
          <a:xfrm>
            <a:off x="1331640" y="5373216"/>
            <a:ext cx="5883566" cy="954107"/>
          </a:xfrm>
          <a:prstGeom prst="rect">
            <a:avLst/>
          </a:prstGeom>
        </p:spPr>
        <p:txBody>
          <a:bodyPr wrap="square">
            <a:spAutoFit/>
          </a:bodyPr>
          <a:lstStyle/>
          <a:p>
            <a:r>
              <a:rPr lang="zh-CN" altLang="zh-CN" sz="2800" dirty="0"/>
              <a:t>此程序段中共执行了</a:t>
            </a:r>
            <a:r>
              <a:rPr lang="en-US" altLang="zh-CN" sz="2800" dirty="0"/>
              <a:t>3</a:t>
            </a:r>
            <a:r>
              <a:rPr lang="zh-CN" altLang="zh-CN" sz="2800" dirty="0"/>
              <a:t>次赋值运算</a:t>
            </a:r>
            <a:r>
              <a:rPr lang="zh-CN" altLang="zh-CN" sz="2800" dirty="0" smtClean="0"/>
              <a:t>，</a:t>
            </a:r>
            <a:endParaRPr lang="en-US" altLang="zh-CN" sz="2800" dirty="0" smtClean="0"/>
          </a:p>
          <a:p>
            <a:r>
              <a:rPr lang="zh-CN" altLang="zh-CN" sz="2800" dirty="0" smtClean="0"/>
              <a:t>所以</a:t>
            </a:r>
            <a:r>
              <a:rPr lang="zh-CN" altLang="zh-CN" sz="2800" dirty="0"/>
              <a:t>运行时间为</a:t>
            </a:r>
            <a:r>
              <a:rPr lang="en-US" altLang="zh-CN" sz="2800" i="1" dirty="0"/>
              <a:t>T</a:t>
            </a:r>
            <a:r>
              <a:rPr lang="en-US" altLang="zh-CN" sz="2800" dirty="0"/>
              <a:t>(n)=3</a:t>
            </a:r>
            <a:r>
              <a:rPr lang="zh-CN" altLang="zh-CN" sz="2800" dirty="0"/>
              <a:t>，</a:t>
            </a:r>
            <a:r>
              <a:rPr lang="en-US" altLang="zh-CN" sz="2800" i="1" dirty="0"/>
              <a:t>T</a:t>
            </a:r>
            <a:r>
              <a:rPr lang="en-US" altLang="zh-CN" sz="2800" dirty="0"/>
              <a:t>(n)=</a:t>
            </a:r>
            <a:r>
              <a:rPr lang="en-US" altLang="zh-CN" sz="2800" i="1" dirty="0"/>
              <a:t>O</a:t>
            </a:r>
            <a:r>
              <a:rPr lang="en-US" altLang="zh-CN" sz="2800" dirty="0"/>
              <a:t>(1)</a:t>
            </a:r>
            <a:endParaRPr lang="zh-CN" altLang="en-US" sz="2800" dirty="0"/>
          </a:p>
        </p:txBody>
      </p:sp>
    </p:spTree>
    <p:extLst>
      <p:ext uri="{BB962C8B-B14F-4D97-AF65-F5344CB8AC3E}">
        <p14:creationId xmlns:p14="http://schemas.microsoft.com/office/powerpoint/2010/main" val="14599656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27584" y="895707"/>
            <a:ext cx="8208912" cy="548640"/>
          </a:xfrm>
        </p:spPr>
        <p:txBody>
          <a:bodyPr/>
          <a:lstStyle/>
          <a:p>
            <a:r>
              <a:rPr lang="zh-CN" altLang="zh-CN" dirty="0"/>
              <a:t>【</a:t>
            </a:r>
            <a:r>
              <a:rPr lang="zh-CN" altLang="zh-CN" dirty="0" smtClean="0"/>
              <a:t>例</a:t>
            </a:r>
            <a:r>
              <a:rPr lang="en-US" altLang="zh-CN" dirty="0" smtClean="0"/>
              <a:t>1-14</a:t>
            </a:r>
            <a:r>
              <a:rPr lang="zh-CN" altLang="zh-CN" dirty="0"/>
              <a:t>】两个</a:t>
            </a:r>
            <a:r>
              <a:rPr lang="en-US" altLang="zh-CN" dirty="0"/>
              <a:t>N*N</a:t>
            </a:r>
            <a:r>
              <a:rPr lang="zh-CN" altLang="zh-CN" dirty="0"/>
              <a:t>矩阵相乘的算法的时间复杂</a:t>
            </a:r>
            <a:r>
              <a:rPr lang="zh-CN" altLang="zh-CN" dirty="0" smtClean="0"/>
              <a:t>度</a:t>
            </a:r>
            <a:endParaRPr lang="zh-CN" altLang="en-US" dirty="0"/>
          </a:p>
        </p:txBody>
      </p:sp>
      <p:sp>
        <p:nvSpPr>
          <p:cNvPr id="3" name="内容占位符 2"/>
          <p:cNvSpPr>
            <a:spLocks noGrp="1"/>
          </p:cNvSpPr>
          <p:nvPr>
            <p:ph idx="1"/>
          </p:nvPr>
        </p:nvSpPr>
        <p:spPr>
          <a:xfrm>
            <a:off x="1259632" y="1772816"/>
            <a:ext cx="7520940" cy="3579849"/>
          </a:xfrm>
        </p:spPr>
        <p:txBody>
          <a:bodyPr>
            <a:normAutofit fontScale="92500"/>
          </a:bodyPr>
          <a:lstStyle/>
          <a:p>
            <a:r>
              <a:rPr lang="en-US" altLang="zh-CN" sz="2800" b="0" dirty="0"/>
              <a:t>for</a:t>
            </a:r>
            <a:r>
              <a:rPr lang="zh-CN" altLang="zh-CN" sz="2800" b="0" dirty="0"/>
              <a:t>（</a:t>
            </a:r>
            <a:r>
              <a:rPr lang="en-US" altLang="zh-CN" sz="2800" b="0" dirty="0" err="1" smtClean="0"/>
              <a:t>i</a:t>
            </a:r>
            <a:r>
              <a:rPr lang="en-US" altLang="zh-CN" sz="2800" b="0" dirty="0" smtClean="0"/>
              <a:t>=0</a:t>
            </a:r>
            <a:r>
              <a:rPr lang="zh-CN" altLang="zh-CN" sz="2800" b="0" dirty="0" smtClean="0"/>
              <a:t>；</a:t>
            </a:r>
            <a:r>
              <a:rPr lang="en-US" altLang="zh-CN" sz="2800" b="0" dirty="0" err="1"/>
              <a:t>i</a:t>
            </a:r>
            <a:r>
              <a:rPr lang="en-US" altLang="zh-CN" sz="2800" b="0" dirty="0"/>
              <a:t>&lt; </a:t>
            </a:r>
            <a:r>
              <a:rPr lang="en-US" altLang="zh-CN" sz="2800" b="0" dirty="0" smtClean="0"/>
              <a:t>n</a:t>
            </a:r>
            <a:r>
              <a:rPr lang="zh-CN" altLang="zh-CN" sz="2800" b="0" dirty="0"/>
              <a:t>；</a:t>
            </a:r>
            <a:r>
              <a:rPr lang="en-US" altLang="zh-CN" sz="2800" b="0" dirty="0" err="1"/>
              <a:t>i</a:t>
            </a:r>
            <a:r>
              <a:rPr lang="en-US" altLang="zh-CN" sz="2800" b="0" dirty="0"/>
              <a:t>++</a:t>
            </a:r>
            <a:r>
              <a:rPr lang="zh-CN" altLang="zh-CN" sz="2800" b="0" dirty="0"/>
              <a:t>）</a:t>
            </a:r>
            <a:r>
              <a:rPr lang="en-US" altLang="zh-CN" sz="2800" b="0" dirty="0"/>
              <a:t>{     </a:t>
            </a:r>
            <a:endParaRPr lang="zh-CN" altLang="zh-CN" sz="2800" b="0" dirty="0"/>
          </a:p>
          <a:p>
            <a:r>
              <a:rPr lang="en-US" altLang="zh-CN" sz="2800" b="0" dirty="0"/>
              <a:t>     </a:t>
            </a:r>
            <a:r>
              <a:rPr lang="en-US" altLang="zh-CN" sz="2800" b="0" dirty="0" smtClean="0"/>
              <a:t>for(j=0</a:t>
            </a:r>
            <a:r>
              <a:rPr lang="zh-CN" altLang="zh-CN" sz="2800" b="0" dirty="0" smtClean="0"/>
              <a:t>；</a:t>
            </a:r>
            <a:r>
              <a:rPr lang="en-US" altLang="zh-CN" sz="2800" b="0" dirty="0"/>
              <a:t>j&lt; </a:t>
            </a:r>
            <a:r>
              <a:rPr lang="en-US" altLang="zh-CN" sz="2800" b="0" dirty="0" smtClean="0"/>
              <a:t>n</a:t>
            </a:r>
            <a:r>
              <a:rPr lang="zh-CN" altLang="zh-CN" sz="2800" b="0" dirty="0"/>
              <a:t>；</a:t>
            </a:r>
            <a:r>
              <a:rPr lang="en-US" altLang="zh-CN" sz="2800" b="0" dirty="0"/>
              <a:t>j++) {    </a:t>
            </a:r>
            <a:endParaRPr lang="zh-CN" altLang="zh-CN" sz="2800" b="0" dirty="0"/>
          </a:p>
          <a:p>
            <a:r>
              <a:rPr lang="en-US" altLang="zh-CN" sz="2800" b="0" dirty="0"/>
              <a:t>         c[</a:t>
            </a:r>
            <a:r>
              <a:rPr lang="en-US" altLang="zh-CN" sz="2800" b="0" dirty="0" err="1"/>
              <a:t>i</a:t>
            </a:r>
            <a:r>
              <a:rPr lang="en-US" altLang="zh-CN" sz="2800" b="0" dirty="0"/>
              <a:t>][j]=0</a:t>
            </a:r>
            <a:r>
              <a:rPr lang="zh-CN" altLang="zh-CN" sz="2800" b="0" dirty="0"/>
              <a:t>；</a:t>
            </a:r>
          </a:p>
          <a:p>
            <a:r>
              <a:rPr lang="en-US" altLang="zh-CN" sz="2800" b="0" dirty="0"/>
              <a:t>         for(k=0</a:t>
            </a:r>
            <a:r>
              <a:rPr lang="zh-CN" altLang="zh-CN" sz="2800" b="0" dirty="0"/>
              <a:t>；</a:t>
            </a:r>
            <a:r>
              <a:rPr lang="en-US" altLang="zh-CN" sz="2800" b="0" dirty="0"/>
              <a:t>k&lt;n</a:t>
            </a:r>
            <a:r>
              <a:rPr lang="zh-CN" altLang="zh-CN" sz="2800" b="0" dirty="0"/>
              <a:t>；</a:t>
            </a:r>
            <a:r>
              <a:rPr lang="en-US" altLang="zh-CN" sz="2800" b="0" dirty="0"/>
              <a:t>k++)  </a:t>
            </a:r>
            <a:r>
              <a:rPr lang="en-US" altLang="zh-CN" sz="2800" b="0" u="sng" dirty="0"/>
              <a:t>c[</a:t>
            </a:r>
            <a:r>
              <a:rPr lang="en-US" altLang="zh-CN" sz="2800" b="0" u="sng" dirty="0" err="1"/>
              <a:t>i</a:t>
            </a:r>
            <a:r>
              <a:rPr lang="en-US" altLang="zh-CN" sz="2800" b="0" u="sng" dirty="0"/>
              <a:t>][j]= a[</a:t>
            </a:r>
            <a:r>
              <a:rPr lang="en-US" altLang="zh-CN" sz="2800" b="0" u="sng" dirty="0" err="1"/>
              <a:t>i</a:t>
            </a:r>
            <a:r>
              <a:rPr lang="en-US" altLang="zh-CN" sz="2800" b="0" u="sng" dirty="0"/>
              <a:t>][k] * b[k][j]</a:t>
            </a:r>
            <a:r>
              <a:rPr lang="zh-CN" altLang="zh-CN" sz="2800" b="0" dirty="0"/>
              <a:t>；</a:t>
            </a:r>
            <a:r>
              <a:rPr lang="en-US" altLang="zh-CN" sz="2800" b="0" dirty="0"/>
              <a:t>   </a:t>
            </a:r>
            <a:endParaRPr lang="zh-CN" altLang="zh-CN" sz="2800" b="0" dirty="0"/>
          </a:p>
          <a:p>
            <a:r>
              <a:rPr lang="en-US" altLang="zh-CN" sz="2800" b="0" dirty="0"/>
              <a:t>     }</a:t>
            </a:r>
            <a:endParaRPr lang="zh-CN" altLang="zh-CN" sz="2800" b="0" dirty="0"/>
          </a:p>
          <a:p>
            <a:r>
              <a:rPr lang="en-US" altLang="zh-CN" sz="2800" b="0" dirty="0"/>
              <a:t>}</a:t>
            </a:r>
            <a:endParaRPr lang="zh-CN" altLang="zh-CN" sz="2800" b="0" dirty="0"/>
          </a:p>
          <a:p>
            <a:endParaRPr lang="zh-CN" altLang="en-US" sz="2800" b="0" dirty="0"/>
          </a:p>
        </p:txBody>
      </p:sp>
      <p:sp>
        <p:nvSpPr>
          <p:cNvPr id="4" name="矩形 3"/>
          <p:cNvSpPr/>
          <p:nvPr/>
        </p:nvSpPr>
        <p:spPr>
          <a:xfrm>
            <a:off x="1331640" y="5301208"/>
            <a:ext cx="6768752" cy="954107"/>
          </a:xfrm>
          <a:prstGeom prst="rect">
            <a:avLst/>
          </a:prstGeom>
        </p:spPr>
        <p:txBody>
          <a:bodyPr wrap="square">
            <a:spAutoFit/>
          </a:bodyPr>
          <a:lstStyle/>
          <a:p>
            <a:r>
              <a:rPr lang="zh-CN" altLang="zh-CN" sz="2800" dirty="0"/>
              <a:t>数组元素相乘的重复执行次数是</a:t>
            </a:r>
            <a:r>
              <a:rPr lang="en-US" altLang="zh-CN" sz="2800" dirty="0"/>
              <a:t>n</a:t>
            </a:r>
            <a:r>
              <a:rPr lang="en-US" altLang="zh-CN" sz="2800" baseline="30000" dirty="0"/>
              <a:t>3</a:t>
            </a:r>
            <a:r>
              <a:rPr lang="zh-CN" altLang="zh-CN" sz="2800" dirty="0" smtClean="0"/>
              <a:t>，</a:t>
            </a:r>
            <a:endParaRPr lang="en-US" altLang="zh-CN" sz="2800" dirty="0" smtClean="0"/>
          </a:p>
          <a:p>
            <a:r>
              <a:rPr lang="zh-CN" altLang="zh-CN" sz="2800" dirty="0" smtClean="0"/>
              <a:t>所以</a:t>
            </a:r>
            <a:r>
              <a:rPr lang="zh-CN" altLang="zh-CN" sz="2800" dirty="0"/>
              <a:t>这段程序的时间复杂度</a:t>
            </a:r>
            <a:r>
              <a:rPr lang="en-US" altLang="zh-CN" sz="2800" i="1" dirty="0"/>
              <a:t>T</a:t>
            </a:r>
            <a:r>
              <a:rPr lang="en-US" altLang="zh-CN" sz="2800" dirty="0"/>
              <a:t>(n)=</a:t>
            </a:r>
            <a:r>
              <a:rPr lang="en-US" altLang="zh-CN" sz="2800" i="1" dirty="0"/>
              <a:t>Θ</a:t>
            </a:r>
            <a:r>
              <a:rPr lang="en-US" altLang="zh-CN" sz="2800" dirty="0"/>
              <a:t>(n</a:t>
            </a:r>
            <a:r>
              <a:rPr lang="en-US" altLang="zh-CN" sz="2800" baseline="30000" dirty="0"/>
              <a:t>3</a:t>
            </a:r>
            <a:r>
              <a:rPr lang="en-US" altLang="zh-CN" sz="2800" dirty="0"/>
              <a:t>)</a:t>
            </a:r>
            <a:endParaRPr lang="zh-CN" altLang="en-US" sz="2800" dirty="0"/>
          </a:p>
        </p:txBody>
      </p:sp>
    </p:spTree>
    <p:extLst>
      <p:ext uri="{BB962C8B-B14F-4D97-AF65-F5344CB8AC3E}">
        <p14:creationId xmlns:p14="http://schemas.microsoft.com/office/powerpoint/2010/main" val="97997458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a:xfrm>
            <a:off x="395536" y="404664"/>
            <a:ext cx="8248430" cy="6096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Autofit/>
          </a:bodyPr>
          <a:lstStyle/>
          <a:p>
            <a:r>
              <a:rPr lang="zh-CN" altLang="en-US" dirty="0" smtClean="0">
                <a:solidFill>
                  <a:schemeClr val="tx1"/>
                </a:solidFill>
                <a:effectLst/>
                <a:latin typeface="+mj-ea"/>
              </a:rPr>
              <a:t>六、空间复杂度的渐近表示</a:t>
            </a:r>
            <a:endParaRPr lang="zh-CN" altLang="en-US" dirty="0">
              <a:solidFill>
                <a:schemeClr val="tx1"/>
              </a:solidFill>
              <a:effectLst/>
              <a:latin typeface="+mj-ea"/>
            </a:endParaRPr>
          </a:p>
        </p:txBody>
      </p:sp>
      <p:sp>
        <p:nvSpPr>
          <p:cNvPr id="5" name="Rectangle 3"/>
          <p:cNvSpPr>
            <a:spLocks noGrp="1" noChangeArrowheads="1"/>
          </p:cNvSpPr>
          <p:nvPr>
            <p:ph sz="quarter" idx="4294967295"/>
          </p:nvPr>
        </p:nvSpPr>
        <p:spPr>
          <a:xfrm>
            <a:off x="525463" y="1268760"/>
            <a:ext cx="8186737" cy="4857784"/>
          </a:xfrm>
          <a:prstGeom prst="rect">
            <a:avLst/>
          </a:prstGeom>
        </p:spPr>
        <p:txBody>
          <a:bodyPr>
            <a:normAutofit lnSpcReduction="10000"/>
          </a:bodyPr>
          <a:lstStyle/>
          <a:p>
            <a:pPr algn="just">
              <a:lnSpc>
                <a:spcPct val="140000"/>
              </a:lnSpc>
              <a:buFont typeface="Wingdings" panose="05000000000000000000" pitchFamily="2" charset="2"/>
              <a:buNone/>
            </a:pPr>
            <a:endParaRPr lang="en-US" altLang="zh-CN" sz="1600" dirty="0" smtClean="0">
              <a:latin typeface="楷体_GB2312" pitchFamily="49" charset="-122"/>
              <a:ea typeface="楷体_GB2312" pitchFamily="49" charset="-122"/>
            </a:endParaRPr>
          </a:p>
          <a:p>
            <a:pPr algn="just">
              <a:lnSpc>
                <a:spcPct val="140000"/>
              </a:lnSpc>
              <a:spcBef>
                <a:spcPts val="1200"/>
              </a:spcBef>
              <a:buClr>
                <a:srgbClr val="C00000"/>
              </a:buClr>
            </a:pPr>
            <a:r>
              <a:rPr lang="zh-CN" altLang="en-US" sz="3200" dirty="0" smtClean="0">
                <a:latin typeface="黑体" panose="02010609060101010101" pitchFamily="49" charset="-122"/>
                <a:ea typeface="黑体" panose="02010609060101010101" pitchFamily="49" charset="-122"/>
              </a:rPr>
              <a:t>研究算法的空间复杂度，如果输入数据与算法无关。则只需要分析</a:t>
            </a:r>
            <a:r>
              <a:rPr lang="zh-CN" altLang="en-US" sz="3200" dirty="0" smtClean="0">
                <a:solidFill>
                  <a:srgbClr val="FF0000"/>
                </a:solidFill>
                <a:latin typeface="黑体" panose="02010609060101010101" pitchFamily="49" charset="-122"/>
                <a:ea typeface="黑体" panose="02010609060101010101" pitchFamily="49" charset="-122"/>
              </a:rPr>
              <a:t>除了算法程序和输入数据（问题）之外的</a:t>
            </a:r>
            <a:r>
              <a:rPr lang="zh-CN" altLang="en-US" sz="3200" b="1" dirty="0" smtClean="0">
                <a:solidFill>
                  <a:srgbClr val="FF0000"/>
                </a:solidFill>
                <a:latin typeface="黑体" panose="02010609060101010101" pitchFamily="49" charset="-122"/>
                <a:ea typeface="黑体" panose="02010609060101010101" pitchFamily="49" charset="-122"/>
              </a:rPr>
              <a:t>额外空间</a:t>
            </a:r>
            <a:r>
              <a:rPr lang="en-US" altLang="zh-CN" sz="3200" b="1" dirty="0" smtClean="0">
                <a:solidFill>
                  <a:srgbClr val="FF0000"/>
                </a:solidFill>
                <a:latin typeface="黑体" panose="02010609060101010101" pitchFamily="49" charset="-122"/>
                <a:ea typeface="黑体" panose="02010609060101010101" pitchFamily="49" charset="-122"/>
              </a:rPr>
              <a:t>——</a:t>
            </a:r>
            <a:r>
              <a:rPr lang="zh-CN" altLang="en-US" sz="3200" b="1" dirty="0">
                <a:solidFill>
                  <a:srgbClr val="FF0000"/>
                </a:solidFill>
                <a:latin typeface="黑体" panose="02010609060101010101" pitchFamily="49" charset="-122"/>
                <a:ea typeface="黑体" panose="02010609060101010101" pitchFamily="49" charset="-122"/>
              </a:rPr>
              <a:t>临时</a:t>
            </a:r>
            <a:r>
              <a:rPr lang="zh-CN" altLang="en-US" sz="3200" b="1" dirty="0" smtClean="0">
                <a:solidFill>
                  <a:srgbClr val="FF0000"/>
                </a:solidFill>
                <a:latin typeface="黑体" panose="02010609060101010101" pitchFamily="49" charset="-122"/>
                <a:ea typeface="黑体" panose="02010609060101010101" pitchFamily="49" charset="-122"/>
              </a:rPr>
              <a:t>存储空间</a:t>
            </a:r>
            <a:r>
              <a:rPr lang="zh-CN" altLang="en-US" sz="3200" dirty="0" smtClean="0">
                <a:latin typeface="黑体" panose="02010609060101010101" pitchFamily="49" charset="-122"/>
                <a:ea typeface="黑体" panose="02010609060101010101" pitchFamily="49" charset="-122"/>
              </a:rPr>
              <a:t>。</a:t>
            </a:r>
            <a:endParaRPr lang="en-US" altLang="zh-CN" sz="3200" dirty="0" smtClean="0">
              <a:solidFill>
                <a:srgbClr val="FF0000"/>
              </a:solidFill>
              <a:latin typeface="黑体" panose="02010609060101010101" pitchFamily="49" charset="-122"/>
              <a:ea typeface="黑体" panose="02010609060101010101" pitchFamily="49" charset="-122"/>
            </a:endParaRPr>
          </a:p>
          <a:p>
            <a:pPr algn="just">
              <a:lnSpc>
                <a:spcPct val="140000"/>
              </a:lnSpc>
              <a:spcBef>
                <a:spcPts val="1500"/>
              </a:spcBef>
              <a:buClr>
                <a:srgbClr val="C00000"/>
              </a:buClr>
            </a:pPr>
            <a:r>
              <a:rPr lang="zh-CN" altLang="en-US" sz="3200" dirty="0">
                <a:latin typeface="黑体" panose="02010609060101010101" pitchFamily="49" charset="-122"/>
                <a:ea typeface="黑体" panose="02010609060101010101" pitchFamily="49" charset="-122"/>
              </a:rPr>
              <a:t>空间复杂度：该算法所耗费</a:t>
            </a:r>
            <a:r>
              <a:rPr lang="zh-CN" altLang="en-US" sz="3200" dirty="0" smtClean="0">
                <a:latin typeface="黑体" panose="02010609060101010101" pitchFamily="49" charset="-122"/>
                <a:ea typeface="黑体" panose="02010609060101010101" pitchFamily="49" charset="-122"/>
              </a:rPr>
              <a:t>的</a:t>
            </a:r>
            <a:r>
              <a:rPr lang="zh-CN" altLang="en-US" sz="3200" b="1" dirty="0" smtClean="0">
                <a:solidFill>
                  <a:srgbClr val="FF0000"/>
                </a:solidFill>
                <a:latin typeface="黑体" panose="02010609060101010101" pitchFamily="49" charset="-122"/>
                <a:ea typeface="黑体" panose="02010609060101010101" pitchFamily="49" charset="-122"/>
              </a:rPr>
              <a:t>临时存储空间</a:t>
            </a:r>
            <a:r>
              <a:rPr lang="zh-CN" altLang="en-US" sz="3200" dirty="0">
                <a:latin typeface="黑体" panose="02010609060101010101" pitchFamily="49" charset="-122"/>
                <a:ea typeface="黑体" panose="02010609060101010101" pitchFamily="49" charset="-122"/>
              </a:rPr>
              <a:t>，也表示为关于问题规模的函数：</a:t>
            </a:r>
            <a:r>
              <a:rPr lang="en-US" altLang="zh-CN" sz="3200" dirty="0">
                <a:latin typeface="黑体" panose="02010609060101010101" pitchFamily="49" charset="-122"/>
                <a:ea typeface="黑体" panose="02010609060101010101" pitchFamily="49" charset="-122"/>
              </a:rPr>
              <a:t>S(n)</a:t>
            </a:r>
            <a:r>
              <a:rPr lang="zh-CN" altLang="en-US" sz="3200" dirty="0">
                <a:latin typeface="黑体" panose="02010609060101010101" pitchFamily="49" charset="-122"/>
                <a:ea typeface="黑体" panose="02010609060101010101" pitchFamily="49" charset="-122"/>
              </a:rPr>
              <a:t>。</a:t>
            </a:r>
            <a:endParaRPr lang="en-US" altLang="zh-CN" sz="3200" dirty="0">
              <a:solidFill>
                <a:srgbClr val="FF0000"/>
              </a:solidFill>
              <a:latin typeface="黑体" panose="02010609060101010101" pitchFamily="49" charset="-122"/>
              <a:ea typeface="黑体" panose="02010609060101010101" pitchFamily="49" charset="-122"/>
            </a:endParaRPr>
          </a:p>
          <a:p>
            <a:pPr algn="just">
              <a:lnSpc>
                <a:spcPct val="140000"/>
              </a:lnSpc>
              <a:buClr>
                <a:srgbClr val="C00000"/>
              </a:buClr>
            </a:pPr>
            <a:endParaRPr lang="zh-CN" altLang="en-US" sz="320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53431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9" name="Text Box 7"/>
          <p:cNvSpPr txBox="1">
            <a:spLocks noChangeArrowheads="1"/>
          </p:cNvSpPr>
          <p:nvPr/>
        </p:nvSpPr>
        <p:spPr bwMode="auto">
          <a:xfrm>
            <a:off x="214283" y="313485"/>
            <a:ext cx="6500858" cy="430887"/>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pPr marL="457200" indent="-457200" algn="ctr" fontAlgn="base">
              <a:lnSpc>
                <a:spcPct val="110000"/>
              </a:lnSpc>
              <a:spcBef>
                <a:spcPct val="50000"/>
              </a:spcBef>
              <a:spcAft>
                <a:spcPct val="0"/>
              </a:spcAft>
            </a:pPr>
            <a:r>
              <a:rPr kumimoji="1" lang="zh-CN" altLang="en-US" sz="2000" b="1" dirty="0">
                <a:solidFill>
                  <a:srgbClr val="0000FF"/>
                </a:solidFill>
                <a:latin typeface="微软雅黑" pitchFamily="34" charset="-122"/>
                <a:ea typeface="微软雅黑" pitchFamily="34" charset="-122"/>
                <a:cs typeface="Times New Roman" pitchFamily="18" charset="0"/>
              </a:rPr>
              <a:t>为什么空间复杂度分析只考虑</a:t>
            </a:r>
            <a:r>
              <a:rPr kumimoji="1" lang="zh-CN" altLang="en-US" sz="2000" b="1" dirty="0">
                <a:solidFill>
                  <a:srgbClr val="FF0000"/>
                </a:solidFill>
                <a:latin typeface="微软雅黑" pitchFamily="34" charset="-122"/>
                <a:ea typeface="微软雅黑" pitchFamily="34" charset="-122"/>
                <a:cs typeface="Times New Roman" pitchFamily="18" charset="0"/>
              </a:rPr>
              <a:t>临时占用</a:t>
            </a:r>
            <a:r>
              <a:rPr kumimoji="1" lang="zh-CN" altLang="en-US" sz="2000" b="1">
                <a:solidFill>
                  <a:srgbClr val="FF0000"/>
                </a:solidFill>
                <a:latin typeface="微软雅黑" pitchFamily="34" charset="-122"/>
                <a:ea typeface="微软雅黑" pitchFamily="34" charset="-122"/>
                <a:cs typeface="Times New Roman" pitchFamily="18" charset="0"/>
              </a:rPr>
              <a:t>的</a:t>
            </a:r>
            <a:r>
              <a:rPr kumimoji="1" lang="zh-CN" altLang="en-US" sz="2000" b="1" smtClean="0">
                <a:solidFill>
                  <a:srgbClr val="FF0000"/>
                </a:solidFill>
                <a:latin typeface="微软雅黑" pitchFamily="34" charset="-122"/>
                <a:ea typeface="微软雅黑" pitchFamily="34" charset="-122"/>
                <a:cs typeface="Times New Roman" pitchFamily="18" charset="0"/>
              </a:rPr>
              <a:t>存储空间？</a:t>
            </a:r>
            <a:endParaRPr kumimoji="1" lang="en-US" altLang="zh-CN" sz="2000" b="1" dirty="0">
              <a:solidFill>
                <a:srgbClr val="FF0000"/>
              </a:solidFill>
              <a:latin typeface="微软雅黑" pitchFamily="34" charset="-122"/>
              <a:ea typeface="微软雅黑" pitchFamily="34" charset="-122"/>
              <a:cs typeface="Times New Roman" pitchFamily="18" charset="0"/>
            </a:endParaRPr>
          </a:p>
        </p:txBody>
      </p:sp>
      <p:grpSp>
        <p:nvGrpSpPr>
          <p:cNvPr id="2" name="组合 18"/>
          <p:cNvGrpSpPr/>
          <p:nvPr/>
        </p:nvGrpSpPr>
        <p:grpSpPr>
          <a:xfrm>
            <a:off x="285720" y="1211240"/>
            <a:ext cx="7964513" cy="4789528"/>
            <a:chOff x="322263" y="908050"/>
            <a:chExt cx="7964513" cy="4789528"/>
          </a:xfrm>
        </p:grpSpPr>
        <p:sp>
          <p:nvSpPr>
            <p:cNvPr id="5" name="Rectangle 5"/>
            <p:cNvSpPr>
              <a:spLocks noChangeArrowheads="1"/>
            </p:cNvSpPr>
            <p:nvPr/>
          </p:nvSpPr>
          <p:spPr bwMode="auto">
            <a:xfrm>
              <a:off x="5634432" y="3988226"/>
              <a:ext cx="2159566" cy="43088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lgn="ctr" fontAlgn="base">
                <a:lnSpc>
                  <a:spcPct val="110000"/>
                </a:lnSpc>
                <a:spcBef>
                  <a:spcPct val="50000"/>
                </a:spcBef>
                <a:spcAft>
                  <a:spcPct val="0"/>
                </a:spcAft>
              </a:pPr>
              <a:r>
                <a:rPr kumimoji="1" lang="en-US" altLang="zh-CN" sz="2000" b="1" dirty="0">
                  <a:solidFill>
                    <a:srgbClr val="0000FF"/>
                  </a:solidFill>
                  <a:latin typeface="Consolas" pitchFamily="49" charset="0"/>
                  <a:cs typeface="Consolas" pitchFamily="49" charset="0"/>
                </a:rPr>
                <a:t>    </a:t>
              </a:r>
              <a:r>
                <a:rPr kumimoji="1" lang="en-US" altLang="zh-CN" sz="2000" b="1" dirty="0" err="1">
                  <a:solidFill>
                    <a:srgbClr val="0000FF"/>
                  </a:solidFill>
                  <a:latin typeface="Consolas" pitchFamily="49" charset="0"/>
                  <a:cs typeface="Consolas" pitchFamily="49" charset="0"/>
                </a:rPr>
                <a:t>maxfun</a:t>
              </a:r>
              <a:r>
                <a:rPr kumimoji="1" lang="en-US" altLang="zh-CN" sz="2000" b="1" dirty="0">
                  <a:solidFill>
                    <a:srgbClr val="0000FF"/>
                  </a:solidFill>
                  <a:latin typeface="Consolas" pitchFamily="49" charset="0"/>
                  <a:cs typeface="Consolas" pitchFamily="49" charset="0"/>
                </a:rPr>
                <a:t>()  </a:t>
              </a:r>
            </a:p>
          </p:txBody>
        </p:sp>
        <p:sp>
          <p:nvSpPr>
            <p:cNvPr id="6" name="Rectangle 6"/>
            <p:cNvSpPr>
              <a:spLocks noChangeArrowheads="1"/>
            </p:cNvSpPr>
            <p:nvPr/>
          </p:nvSpPr>
          <p:spPr bwMode="auto">
            <a:xfrm>
              <a:off x="5906041" y="2165836"/>
              <a:ext cx="1736374" cy="430887"/>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spAutoFit/>
            </a:bodyPr>
            <a:lstStyle/>
            <a:p>
              <a:pPr marL="457200" indent="-457200" algn="ctr" fontAlgn="base">
                <a:lnSpc>
                  <a:spcPct val="110000"/>
                </a:lnSpc>
                <a:spcBef>
                  <a:spcPct val="50000"/>
                </a:spcBef>
                <a:spcAft>
                  <a:spcPct val="0"/>
                </a:spcAft>
              </a:pPr>
              <a:r>
                <a:rPr kumimoji="1" lang="en-US" altLang="zh-CN" sz="2000" b="1" dirty="0">
                  <a:solidFill>
                    <a:srgbClr val="0000FF"/>
                  </a:solidFill>
                  <a:latin typeface="Consolas" pitchFamily="49" charset="0"/>
                  <a:cs typeface="Consolas" pitchFamily="49" charset="0"/>
                </a:rPr>
                <a:t>    max()  </a:t>
              </a:r>
            </a:p>
          </p:txBody>
        </p:sp>
        <p:sp>
          <p:nvSpPr>
            <p:cNvPr id="7" name="Freeform 7"/>
            <p:cNvSpPr>
              <a:spLocks/>
            </p:cNvSpPr>
            <p:nvPr/>
          </p:nvSpPr>
          <p:spPr bwMode="auto">
            <a:xfrm>
              <a:off x="6823122" y="2554306"/>
              <a:ext cx="71437" cy="1428760"/>
            </a:xfrm>
            <a:custGeom>
              <a:avLst/>
              <a:gdLst/>
              <a:ahLst/>
              <a:cxnLst>
                <a:cxn ang="0">
                  <a:pos x="0" y="0"/>
                </a:cxn>
                <a:cxn ang="0">
                  <a:pos x="0" y="700"/>
                </a:cxn>
              </a:cxnLst>
              <a:rect l="0" t="0" r="r" b="b"/>
              <a:pathLst>
                <a:path w="1" h="700">
                  <a:moveTo>
                    <a:pt x="0" y="0"/>
                  </a:moveTo>
                  <a:lnTo>
                    <a:pt x="0" y="700"/>
                  </a:lnTo>
                </a:path>
              </a:pathLst>
            </a:custGeom>
            <a:noFill/>
            <a:ln w="57150" cap="flat" cmpd="sng">
              <a:solidFill>
                <a:srgbClr val="6600CC"/>
              </a:solidFill>
              <a:prstDash val="solid"/>
              <a:round/>
              <a:headEnd type="arrow" w="med" len="med"/>
              <a:tailEnd type="none" w="med" len="med"/>
            </a:ln>
            <a:effectLst/>
          </p:spPr>
          <p:txBody>
            <a:bodyPr wrap="square">
              <a:noAutofit/>
            </a:bodyPr>
            <a:lstStyle/>
            <a:p>
              <a:pPr algn="ctr" fontAlgn="base">
                <a:lnSpc>
                  <a:spcPct val="110000"/>
                </a:lnSpc>
                <a:spcBef>
                  <a:spcPct val="50000"/>
                </a:spcBef>
                <a:spcAft>
                  <a:spcPct val="0"/>
                </a:spcAft>
              </a:pPr>
              <a:endParaRPr kumimoji="1" lang="zh-CN" altLang="en-US" sz="2400" b="1">
                <a:solidFill>
                  <a:srgbClr val="0033CC"/>
                </a:solidFill>
                <a:latin typeface="Consolas" pitchFamily="49" charset="0"/>
                <a:ea typeface="楷体_GB2312" pitchFamily="49" charset="-122"/>
                <a:cs typeface="Consolas" pitchFamily="49" charset="0"/>
              </a:endParaRPr>
            </a:p>
          </p:txBody>
        </p:sp>
        <p:sp>
          <p:nvSpPr>
            <p:cNvPr id="8" name="Text Box 8"/>
            <p:cNvSpPr txBox="1">
              <a:spLocks noChangeArrowheads="1"/>
            </p:cNvSpPr>
            <p:nvPr/>
          </p:nvSpPr>
          <p:spPr bwMode="auto">
            <a:xfrm>
              <a:off x="6918351" y="3087763"/>
              <a:ext cx="1368425" cy="430887"/>
            </a:xfrm>
            <a:prstGeom prst="rect">
              <a:avLst/>
            </a:prstGeom>
            <a:noFill/>
            <a:ln w="9525" algn="ctr">
              <a:noFill/>
              <a:miter lim="800000"/>
              <a:headEnd/>
              <a:tailEnd/>
            </a:ln>
            <a:effectLst/>
          </p:spPr>
          <p:txBody>
            <a:bodyPr>
              <a:spAutoFit/>
            </a:bodyPr>
            <a:lstStyle/>
            <a:p>
              <a:pPr marL="457200" indent="-457200" algn="ctr" fontAlgn="base">
                <a:lnSpc>
                  <a:spcPct val="110000"/>
                </a:lnSpc>
                <a:spcBef>
                  <a:spcPct val="50000"/>
                </a:spcBef>
                <a:spcAft>
                  <a:spcPct val="0"/>
                </a:spcAft>
              </a:pPr>
              <a:r>
                <a:rPr kumimoji="1" lang="en-US" altLang="zh-CN" sz="2000" b="1" smtClean="0">
                  <a:solidFill>
                    <a:srgbClr val="0000FF"/>
                  </a:solidFill>
                  <a:latin typeface="Consolas" pitchFamily="49" charset="0"/>
                  <a:ea typeface="楷体_GB2312" pitchFamily="49" charset="-122"/>
                  <a:cs typeface="Consolas" pitchFamily="49" charset="0"/>
                </a:rPr>
                <a:t>max(b</a:t>
              </a:r>
              <a:r>
                <a:rPr kumimoji="1" lang="zh-CN" altLang="en-US" sz="2000" b="1" smtClean="0">
                  <a:solidFill>
                    <a:srgbClr val="0000FF"/>
                  </a:solidFill>
                  <a:latin typeface="Consolas" pitchFamily="49" charset="0"/>
                  <a:ea typeface="楷体_GB2312" pitchFamily="49" charset="-122"/>
                  <a:cs typeface="Consolas" pitchFamily="49" charset="0"/>
                </a:rPr>
                <a:t>，</a:t>
              </a:r>
              <a:r>
                <a:rPr kumimoji="1" lang="en-US" altLang="zh-CN" sz="2000" b="1" smtClean="0">
                  <a:solidFill>
                    <a:srgbClr val="0000FF"/>
                  </a:solidFill>
                  <a:latin typeface="Consolas" pitchFamily="49" charset="0"/>
                  <a:ea typeface="楷体_GB2312" pitchFamily="49" charset="-122"/>
                  <a:cs typeface="Consolas" pitchFamily="49" charset="0"/>
                </a:rPr>
                <a:t>n</a:t>
              </a:r>
              <a:r>
                <a:rPr kumimoji="1" lang="en-US" altLang="zh-CN" sz="2000" b="1" dirty="0">
                  <a:solidFill>
                    <a:srgbClr val="0000FF"/>
                  </a:solidFill>
                  <a:latin typeface="Consolas" pitchFamily="49" charset="0"/>
                  <a:ea typeface="楷体_GB2312" pitchFamily="49" charset="-122"/>
                  <a:cs typeface="Consolas" pitchFamily="49" charset="0"/>
                </a:rPr>
                <a:t>)</a:t>
              </a:r>
            </a:p>
          </p:txBody>
        </p:sp>
        <p:sp>
          <p:nvSpPr>
            <p:cNvPr id="197636" name="Text Box 4"/>
            <p:cNvSpPr txBox="1">
              <a:spLocks noChangeArrowheads="1"/>
            </p:cNvSpPr>
            <p:nvPr/>
          </p:nvSpPr>
          <p:spPr bwMode="auto">
            <a:xfrm>
              <a:off x="357158" y="908050"/>
              <a:ext cx="3532184" cy="2515455"/>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marL="457200" indent="-457200" algn="just" fontAlgn="base">
                <a:lnSpc>
                  <a:spcPct val="70000"/>
                </a:lnSpc>
                <a:spcBef>
                  <a:spcPct val="50000"/>
                </a:spcBef>
                <a:spcAft>
                  <a:spcPct val="0"/>
                </a:spcAft>
              </a:pPr>
              <a:r>
                <a:rPr kumimoji="1" lang="en-US" altLang="zh-CN" b="1" dirty="0" err="1">
                  <a:solidFill>
                    <a:srgbClr val="0000FF"/>
                  </a:solidFill>
                  <a:latin typeface="Consolas" pitchFamily="49" charset="0"/>
                  <a:cs typeface="Consolas" pitchFamily="49" charset="0"/>
                </a:rPr>
                <a:t>int</a:t>
              </a:r>
              <a:r>
                <a:rPr kumimoji="1" lang="en-US" altLang="zh-CN" b="1" dirty="0">
                  <a:solidFill>
                    <a:srgbClr val="0000FF"/>
                  </a:solidFill>
                  <a:latin typeface="Consolas" pitchFamily="49" charset="0"/>
                  <a:cs typeface="Consolas" pitchFamily="49" charset="0"/>
                </a:rPr>
                <a:t> </a:t>
              </a:r>
              <a:r>
                <a:rPr kumimoji="1" lang="en-US" altLang="zh-CN" b="1" dirty="0" smtClean="0">
                  <a:solidFill>
                    <a:srgbClr val="FF0000"/>
                  </a:solidFill>
                  <a:latin typeface="Consolas" pitchFamily="49" charset="0"/>
                  <a:cs typeface="Consolas" pitchFamily="49" charset="0"/>
                </a:rPr>
                <a:t>max(</a:t>
              </a:r>
              <a:r>
                <a:rPr kumimoji="1" lang="en-US" altLang="zh-CN" b="1" dirty="0" err="1" smtClean="0">
                  <a:solidFill>
                    <a:srgbClr val="FF0000"/>
                  </a:solidFill>
                  <a:latin typeface="Consolas" pitchFamily="49" charset="0"/>
                  <a:cs typeface="Consolas" pitchFamily="49" charset="0"/>
                </a:rPr>
                <a:t>int</a:t>
              </a:r>
              <a:r>
                <a:rPr kumimoji="1" lang="en-US" altLang="zh-CN" b="1" dirty="0" smtClean="0">
                  <a:solidFill>
                    <a:srgbClr val="FF0000"/>
                  </a:solidFill>
                  <a:latin typeface="Consolas" pitchFamily="49" charset="0"/>
                  <a:cs typeface="Consolas" pitchFamily="49" charset="0"/>
                </a:rPr>
                <a:t> a[]</a:t>
              </a:r>
              <a:r>
                <a:rPr kumimoji="1" lang="zh-CN" altLang="en-US" b="1" dirty="0" smtClean="0">
                  <a:solidFill>
                    <a:srgbClr val="FF0000"/>
                  </a:solidFill>
                  <a:latin typeface="Consolas" pitchFamily="49" charset="0"/>
                  <a:cs typeface="Consolas" pitchFamily="49" charset="0"/>
                </a:rPr>
                <a:t>，</a:t>
              </a:r>
              <a:r>
                <a:rPr kumimoji="1" lang="en-US" altLang="zh-CN" b="1" dirty="0" err="1" smtClean="0">
                  <a:solidFill>
                    <a:srgbClr val="FF0000"/>
                  </a:solidFill>
                  <a:latin typeface="Consolas" pitchFamily="49" charset="0"/>
                  <a:cs typeface="Consolas" pitchFamily="49" charset="0"/>
                </a:rPr>
                <a:t>int</a:t>
              </a:r>
              <a:r>
                <a:rPr kumimoji="1" lang="en-US" altLang="zh-CN" b="1" dirty="0" smtClean="0">
                  <a:solidFill>
                    <a:srgbClr val="FF0000"/>
                  </a:solidFill>
                  <a:latin typeface="Consolas" pitchFamily="49" charset="0"/>
                  <a:cs typeface="Consolas" pitchFamily="49" charset="0"/>
                </a:rPr>
                <a:t> </a:t>
              </a:r>
              <a:r>
                <a:rPr kumimoji="1" lang="en-US" altLang="zh-CN" b="1" dirty="0">
                  <a:solidFill>
                    <a:srgbClr val="FF0000"/>
                  </a:solidFill>
                  <a:latin typeface="Consolas" pitchFamily="49" charset="0"/>
                  <a:cs typeface="Consolas" pitchFamily="49" charset="0"/>
                </a:rPr>
                <a:t>n)</a:t>
              </a:r>
            </a:p>
            <a:p>
              <a:pPr marL="457200" indent="-457200" algn="just" fontAlgn="base">
                <a:lnSpc>
                  <a:spcPct val="70000"/>
                </a:lnSpc>
                <a:spcBef>
                  <a:spcPct val="50000"/>
                </a:spcBef>
                <a:spcAft>
                  <a:spcPct val="0"/>
                </a:spcAft>
              </a:pPr>
              <a:r>
                <a:rPr kumimoji="1" lang="en-US" altLang="zh-CN" b="1" dirty="0" smtClean="0">
                  <a:solidFill>
                    <a:srgbClr val="0000FF"/>
                  </a:solidFill>
                  <a:latin typeface="Consolas" pitchFamily="49" charset="0"/>
                  <a:cs typeface="Consolas" pitchFamily="49" charset="0"/>
                </a:rPr>
                <a:t>{  </a:t>
              </a:r>
              <a:r>
                <a:rPr kumimoji="1" lang="en-US" altLang="zh-CN" b="1" dirty="0" err="1" smtClean="0">
                  <a:solidFill>
                    <a:srgbClr val="FF0000"/>
                  </a:solidFill>
                  <a:latin typeface="Consolas" pitchFamily="49" charset="0"/>
                  <a:cs typeface="Consolas" pitchFamily="49" charset="0"/>
                </a:rPr>
                <a:t>int</a:t>
              </a:r>
              <a:r>
                <a:rPr kumimoji="1" lang="en-US" altLang="zh-CN" b="1" dirty="0" smtClean="0">
                  <a:solidFill>
                    <a:srgbClr val="FF0000"/>
                  </a:solidFill>
                  <a:latin typeface="Consolas" pitchFamily="49" charset="0"/>
                  <a:cs typeface="Consolas" pitchFamily="49" charset="0"/>
                </a:rPr>
                <a:t> </a:t>
              </a:r>
              <a:r>
                <a:rPr kumimoji="1" lang="en-US" altLang="zh-CN" b="1" dirty="0" err="1" smtClean="0">
                  <a:solidFill>
                    <a:srgbClr val="FF0000"/>
                  </a:solidFill>
                  <a:latin typeface="Consolas" pitchFamily="49" charset="0"/>
                  <a:cs typeface="Consolas" pitchFamily="49" charset="0"/>
                </a:rPr>
                <a:t>i</a:t>
              </a:r>
              <a:r>
                <a:rPr kumimoji="1" lang="zh-CN" altLang="en-US" b="1" dirty="0" smtClean="0">
                  <a:solidFill>
                    <a:srgbClr val="FF0000"/>
                  </a:solidFill>
                  <a:latin typeface="Consolas" pitchFamily="49" charset="0"/>
                  <a:cs typeface="Consolas" pitchFamily="49" charset="0"/>
                </a:rPr>
                <a:t>，</a:t>
              </a:r>
              <a:r>
                <a:rPr kumimoji="1" lang="en-US" altLang="zh-CN" b="1" dirty="0" smtClean="0">
                  <a:solidFill>
                    <a:srgbClr val="FF0000"/>
                  </a:solidFill>
                  <a:latin typeface="Consolas" pitchFamily="49" charset="0"/>
                  <a:cs typeface="Consolas" pitchFamily="49" charset="0"/>
                </a:rPr>
                <a:t>maxi=0</a:t>
              </a:r>
              <a:r>
                <a:rPr kumimoji="1" lang="en-US" altLang="zh-CN" b="1" dirty="0">
                  <a:solidFill>
                    <a:srgbClr val="FF0000"/>
                  </a:solidFill>
                  <a:latin typeface="Consolas" pitchFamily="49" charset="0"/>
                  <a:cs typeface="Consolas" pitchFamily="49" charset="0"/>
                </a:rPr>
                <a:t>;</a:t>
              </a:r>
            </a:p>
            <a:p>
              <a:pPr marL="457200" indent="-457200" algn="just" fontAlgn="base">
                <a:lnSpc>
                  <a:spcPct val="70000"/>
                </a:lnSpc>
                <a:spcBef>
                  <a:spcPct val="50000"/>
                </a:spcBef>
                <a:spcAft>
                  <a:spcPct val="0"/>
                </a:spcAft>
              </a:pPr>
              <a:r>
                <a:rPr kumimoji="1" lang="en-US" altLang="zh-CN" b="1" dirty="0" smtClean="0">
                  <a:solidFill>
                    <a:srgbClr val="0000FF"/>
                  </a:solidFill>
                  <a:latin typeface="Consolas" pitchFamily="49" charset="0"/>
                  <a:cs typeface="Consolas" pitchFamily="49" charset="0"/>
                </a:rPr>
                <a:t>   </a:t>
              </a:r>
              <a:r>
                <a:rPr kumimoji="1" lang="nb-NO" altLang="zh-CN" b="1" dirty="0" smtClean="0">
                  <a:solidFill>
                    <a:srgbClr val="0000FF"/>
                  </a:solidFill>
                  <a:latin typeface="Consolas" pitchFamily="49" charset="0"/>
                  <a:cs typeface="Consolas" pitchFamily="49" charset="0"/>
                </a:rPr>
                <a:t>for </a:t>
              </a:r>
              <a:r>
                <a:rPr kumimoji="1" lang="nb-NO" altLang="zh-CN" b="1" dirty="0">
                  <a:solidFill>
                    <a:srgbClr val="0000FF"/>
                  </a:solidFill>
                  <a:latin typeface="Consolas" pitchFamily="49" charset="0"/>
                  <a:cs typeface="Consolas" pitchFamily="49" charset="0"/>
                </a:rPr>
                <a:t>(i=1;i&lt;=n;i++)</a:t>
              </a:r>
            </a:p>
            <a:p>
              <a:pPr marL="457200" indent="-457200" algn="just" fontAlgn="base">
                <a:lnSpc>
                  <a:spcPct val="70000"/>
                </a:lnSpc>
                <a:spcBef>
                  <a:spcPct val="50000"/>
                </a:spcBef>
                <a:spcAft>
                  <a:spcPct val="0"/>
                </a:spcAft>
              </a:pPr>
              <a:r>
                <a:rPr kumimoji="1" lang="nb-NO" altLang="zh-CN" b="1" dirty="0">
                  <a:solidFill>
                    <a:srgbClr val="0000FF"/>
                  </a:solidFill>
                  <a:latin typeface="Consolas" pitchFamily="49" charset="0"/>
                  <a:cs typeface="Consolas" pitchFamily="49" charset="0"/>
                </a:rPr>
                <a:t>	</a:t>
              </a:r>
              <a:r>
                <a:rPr kumimoji="1" lang="nb-NO" altLang="zh-CN" b="1" dirty="0" smtClean="0">
                  <a:solidFill>
                    <a:srgbClr val="0000FF"/>
                  </a:solidFill>
                  <a:latin typeface="Consolas" pitchFamily="49" charset="0"/>
                  <a:cs typeface="Consolas" pitchFamily="49" charset="0"/>
                </a:rPr>
                <a:t>  </a:t>
              </a:r>
              <a:r>
                <a:rPr kumimoji="1" lang="en-US" altLang="zh-CN" b="1" dirty="0" smtClean="0">
                  <a:solidFill>
                    <a:srgbClr val="0000FF"/>
                  </a:solidFill>
                  <a:latin typeface="Consolas" pitchFamily="49" charset="0"/>
                  <a:cs typeface="Consolas" pitchFamily="49" charset="0"/>
                </a:rPr>
                <a:t>if </a:t>
              </a:r>
              <a:r>
                <a:rPr kumimoji="1" lang="en-US" altLang="zh-CN" b="1" dirty="0">
                  <a:solidFill>
                    <a:srgbClr val="0000FF"/>
                  </a:solidFill>
                  <a:latin typeface="Consolas" pitchFamily="49" charset="0"/>
                  <a:cs typeface="Consolas" pitchFamily="49" charset="0"/>
                </a:rPr>
                <a:t>(a[</a:t>
              </a:r>
              <a:r>
                <a:rPr kumimoji="1" lang="en-US" altLang="zh-CN" b="1" dirty="0" err="1">
                  <a:solidFill>
                    <a:srgbClr val="0000FF"/>
                  </a:solidFill>
                  <a:latin typeface="Consolas" pitchFamily="49" charset="0"/>
                  <a:cs typeface="Consolas" pitchFamily="49" charset="0"/>
                </a:rPr>
                <a:t>i</a:t>
              </a:r>
              <a:r>
                <a:rPr kumimoji="1" lang="en-US" altLang="zh-CN" b="1" dirty="0">
                  <a:solidFill>
                    <a:srgbClr val="0000FF"/>
                  </a:solidFill>
                  <a:latin typeface="Consolas" pitchFamily="49" charset="0"/>
                  <a:cs typeface="Consolas" pitchFamily="49" charset="0"/>
                </a:rPr>
                <a:t>]&gt;a[maxi])</a:t>
              </a:r>
            </a:p>
            <a:p>
              <a:pPr marL="457200" indent="-457200" algn="just" fontAlgn="base">
                <a:lnSpc>
                  <a:spcPct val="70000"/>
                </a:lnSpc>
                <a:spcBef>
                  <a:spcPct val="50000"/>
                </a:spcBef>
                <a:spcAft>
                  <a:spcPct val="0"/>
                </a:spcAft>
              </a:pPr>
              <a:r>
                <a:rPr kumimoji="1" lang="en-US" altLang="zh-CN" b="1" dirty="0">
                  <a:solidFill>
                    <a:srgbClr val="0000FF"/>
                  </a:solidFill>
                  <a:latin typeface="Consolas" pitchFamily="49" charset="0"/>
                  <a:cs typeface="Consolas" pitchFamily="49" charset="0"/>
                </a:rPr>
                <a:t>		</a:t>
              </a:r>
              <a:r>
                <a:rPr kumimoji="1" lang="en-US" altLang="zh-CN" b="1" dirty="0" smtClean="0">
                  <a:solidFill>
                    <a:srgbClr val="0000FF"/>
                  </a:solidFill>
                  <a:latin typeface="Consolas" pitchFamily="49" charset="0"/>
                  <a:cs typeface="Consolas" pitchFamily="49" charset="0"/>
                </a:rPr>
                <a:t> maxi=</a:t>
              </a:r>
              <a:r>
                <a:rPr kumimoji="1" lang="en-US" altLang="zh-CN" b="1" dirty="0" err="1" smtClean="0">
                  <a:solidFill>
                    <a:srgbClr val="0000FF"/>
                  </a:solidFill>
                  <a:latin typeface="Consolas" pitchFamily="49" charset="0"/>
                  <a:cs typeface="Consolas" pitchFamily="49" charset="0"/>
                </a:rPr>
                <a:t>i</a:t>
              </a:r>
              <a:r>
                <a:rPr kumimoji="1" lang="en-US" altLang="zh-CN" b="1" dirty="0">
                  <a:solidFill>
                    <a:srgbClr val="0000FF"/>
                  </a:solidFill>
                  <a:latin typeface="Consolas" pitchFamily="49" charset="0"/>
                  <a:cs typeface="Consolas" pitchFamily="49" charset="0"/>
                </a:rPr>
                <a:t>;</a:t>
              </a:r>
            </a:p>
            <a:p>
              <a:pPr marL="457200" indent="-457200" algn="just" fontAlgn="base">
                <a:lnSpc>
                  <a:spcPct val="70000"/>
                </a:lnSpc>
                <a:spcBef>
                  <a:spcPct val="50000"/>
                </a:spcBef>
                <a:spcAft>
                  <a:spcPct val="0"/>
                </a:spcAft>
              </a:pPr>
              <a:r>
                <a:rPr kumimoji="1" lang="en-US" altLang="zh-CN" b="1" dirty="0">
                  <a:solidFill>
                    <a:srgbClr val="0000FF"/>
                  </a:solidFill>
                  <a:latin typeface="Consolas" pitchFamily="49" charset="0"/>
                  <a:cs typeface="Consolas" pitchFamily="49" charset="0"/>
                </a:rPr>
                <a:t> </a:t>
              </a:r>
              <a:r>
                <a:rPr kumimoji="1" lang="en-US" altLang="zh-CN" b="1" dirty="0" smtClean="0">
                  <a:solidFill>
                    <a:srgbClr val="0000FF"/>
                  </a:solidFill>
                  <a:latin typeface="Consolas" pitchFamily="49" charset="0"/>
                  <a:cs typeface="Consolas" pitchFamily="49" charset="0"/>
                </a:rPr>
                <a:t>  return </a:t>
              </a:r>
              <a:r>
                <a:rPr kumimoji="1" lang="en-US" altLang="zh-CN" b="1" dirty="0">
                  <a:solidFill>
                    <a:srgbClr val="0000FF"/>
                  </a:solidFill>
                  <a:latin typeface="Consolas" pitchFamily="49" charset="0"/>
                  <a:cs typeface="Consolas" pitchFamily="49" charset="0"/>
                </a:rPr>
                <a:t>a[maxi];</a:t>
              </a:r>
            </a:p>
            <a:p>
              <a:pPr marL="457200" indent="-457200" algn="just" fontAlgn="base">
                <a:lnSpc>
                  <a:spcPct val="70000"/>
                </a:lnSpc>
                <a:spcBef>
                  <a:spcPct val="50000"/>
                </a:spcBef>
                <a:spcAft>
                  <a:spcPct val="0"/>
                </a:spcAft>
              </a:pPr>
              <a:r>
                <a:rPr kumimoji="1" lang="en-US" altLang="zh-CN" b="1" dirty="0">
                  <a:solidFill>
                    <a:srgbClr val="0000FF"/>
                  </a:solidFill>
                  <a:latin typeface="Consolas" pitchFamily="49" charset="0"/>
                  <a:cs typeface="Consolas" pitchFamily="49" charset="0"/>
                </a:rPr>
                <a:t>}</a:t>
              </a:r>
            </a:p>
          </p:txBody>
        </p:sp>
        <p:sp>
          <p:nvSpPr>
            <p:cNvPr id="197637" name="Text Box 5"/>
            <p:cNvSpPr txBox="1">
              <a:spLocks noChangeArrowheads="1"/>
            </p:cNvSpPr>
            <p:nvPr/>
          </p:nvSpPr>
          <p:spPr bwMode="auto">
            <a:xfrm>
              <a:off x="322263" y="3772472"/>
              <a:ext cx="4500594" cy="1925106"/>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square" lIns="144000" tIns="144000" bIns="144000">
              <a:spAutoFit/>
            </a:bodyPr>
            <a:lstStyle/>
            <a:p>
              <a:pPr marL="457200" indent="-457200" algn="just" fontAlgn="base">
                <a:lnSpc>
                  <a:spcPct val="110000"/>
                </a:lnSpc>
                <a:spcBef>
                  <a:spcPct val="50000"/>
                </a:spcBef>
                <a:spcAft>
                  <a:spcPct val="0"/>
                </a:spcAft>
              </a:pPr>
              <a:r>
                <a:rPr kumimoji="1" lang="en-US" altLang="zh-CN" b="1" dirty="0">
                  <a:solidFill>
                    <a:srgbClr val="0000FF"/>
                  </a:solidFill>
                  <a:latin typeface="Consolas" pitchFamily="49" charset="0"/>
                  <a:cs typeface="Consolas" pitchFamily="49" charset="0"/>
                </a:rPr>
                <a:t>void </a:t>
              </a:r>
              <a:r>
                <a:rPr kumimoji="1" lang="en-US" altLang="zh-CN" b="1" dirty="0" err="1">
                  <a:solidFill>
                    <a:srgbClr val="FF0000"/>
                  </a:solidFill>
                  <a:latin typeface="Consolas" pitchFamily="49" charset="0"/>
                  <a:cs typeface="Consolas" pitchFamily="49" charset="0"/>
                </a:rPr>
                <a:t>maxfun</a:t>
              </a:r>
              <a:r>
                <a:rPr kumimoji="1" lang="en-US" altLang="zh-CN" b="1" dirty="0">
                  <a:solidFill>
                    <a:srgbClr val="FF0000"/>
                  </a:solidFill>
                  <a:latin typeface="Consolas" pitchFamily="49" charset="0"/>
                  <a:cs typeface="Consolas" pitchFamily="49" charset="0"/>
                </a:rPr>
                <a:t>()</a:t>
              </a:r>
              <a:endParaRPr kumimoji="1" lang="pt-BR" altLang="zh-CN" b="1" dirty="0">
                <a:solidFill>
                  <a:srgbClr val="FF0000"/>
                </a:solidFill>
                <a:latin typeface="Consolas" pitchFamily="49" charset="0"/>
                <a:cs typeface="Consolas" pitchFamily="49" charset="0"/>
              </a:endParaRPr>
            </a:p>
            <a:p>
              <a:pPr marL="457200" indent="-457200" algn="just" fontAlgn="base">
                <a:lnSpc>
                  <a:spcPct val="110000"/>
                </a:lnSpc>
                <a:spcBef>
                  <a:spcPct val="50000"/>
                </a:spcBef>
                <a:spcAft>
                  <a:spcPct val="0"/>
                </a:spcAft>
              </a:pPr>
              <a:r>
                <a:rPr kumimoji="1" lang="pt-BR" altLang="zh-CN" b="1" smtClean="0">
                  <a:solidFill>
                    <a:srgbClr val="0000FF"/>
                  </a:solidFill>
                  <a:latin typeface="Consolas" pitchFamily="49" charset="0"/>
                  <a:cs typeface="Consolas" pitchFamily="49" charset="0"/>
                </a:rPr>
                <a:t>{  int </a:t>
              </a:r>
              <a:r>
                <a:rPr kumimoji="1" lang="pt-BR" altLang="zh-CN" b="1" dirty="0">
                  <a:solidFill>
                    <a:srgbClr val="0000FF"/>
                  </a:solidFill>
                  <a:latin typeface="Consolas" pitchFamily="49" charset="0"/>
                  <a:cs typeface="Consolas" pitchFamily="49" charset="0"/>
                </a:rPr>
                <a:t>b</a:t>
              </a:r>
              <a:r>
                <a:rPr kumimoji="1" lang="pt-BR" altLang="zh-CN" b="1">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1</a:t>
              </a:r>
              <a:r>
                <a:rPr kumimoji="1" lang="zh-CN" altLang="pt-BR" b="1" smtClean="0">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2</a:t>
              </a:r>
              <a:r>
                <a:rPr kumimoji="1" lang="zh-CN" altLang="pt-BR" b="1" smtClean="0">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3</a:t>
              </a:r>
              <a:r>
                <a:rPr kumimoji="1" lang="zh-CN" altLang="pt-BR" b="1" smtClean="0">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4</a:t>
              </a:r>
              <a:r>
                <a:rPr kumimoji="1" lang="zh-CN" altLang="pt-BR" b="1" smtClean="0">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5}</a:t>
              </a:r>
              <a:r>
                <a:rPr kumimoji="1" lang="zh-CN" altLang="pt-BR" b="1" smtClean="0">
                  <a:solidFill>
                    <a:srgbClr val="0000FF"/>
                  </a:solidFill>
                  <a:latin typeface="Consolas" pitchFamily="49" charset="0"/>
                  <a:cs typeface="Consolas" pitchFamily="49" charset="0"/>
                </a:rPr>
                <a:t>，</a:t>
              </a:r>
              <a:r>
                <a:rPr kumimoji="1" lang="pt-BR" altLang="zh-CN" b="1" smtClean="0">
                  <a:solidFill>
                    <a:srgbClr val="0000FF"/>
                  </a:solidFill>
                  <a:latin typeface="Consolas" pitchFamily="49" charset="0"/>
                  <a:cs typeface="Consolas" pitchFamily="49" charset="0"/>
                </a:rPr>
                <a:t>n=5</a:t>
              </a:r>
              <a:r>
                <a:rPr kumimoji="1" lang="pt-BR" altLang="zh-CN" b="1" dirty="0">
                  <a:solidFill>
                    <a:srgbClr val="0000FF"/>
                  </a:solidFill>
                  <a:latin typeface="Consolas" pitchFamily="49" charset="0"/>
                  <a:cs typeface="Consolas" pitchFamily="49" charset="0"/>
                </a:rPr>
                <a:t>;</a:t>
              </a:r>
            </a:p>
            <a:p>
              <a:pPr marL="457200" indent="-457200" algn="just" fontAlgn="base">
                <a:lnSpc>
                  <a:spcPct val="110000"/>
                </a:lnSpc>
                <a:spcBef>
                  <a:spcPct val="50000"/>
                </a:spcBef>
                <a:spcAft>
                  <a:spcPct val="0"/>
                </a:spcAft>
              </a:pPr>
              <a:r>
                <a:rPr kumimoji="1" lang="pt-BR" altLang="zh-CN" b="1">
                  <a:solidFill>
                    <a:srgbClr val="0000FF"/>
                  </a:solidFill>
                  <a:latin typeface="Consolas" pitchFamily="49" charset="0"/>
                  <a:cs typeface="Consolas" pitchFamily="49" charset="0"/>
                </a:rPr>
                <a:t>	</a:t>
              </a:r>
              <a:r>
                <a:rPr kumimoji="1" lang="pt-BR" altLang="zh-CN" b="1" smtClean="0">
                  <a:solidFill>
                    <a:srgbClr val="0000FF"/>
                  </a:solidFill>
                  <a:latin typeface="Consolas" pitchFamily="49" charset="0"/>
                  <a:cs typeface="Consolas" pitchFamily="49" charset="0"/>
                </a:rPr>
                <a:t> printf</a:t>
              </a:r>
              <a:r>
                <a:rPr kumimoji="1" lang="pt-BR" altLang="zh-CN" b="1" dirty="0">
                  <a:solidFill>
                    <a:srgbClr val="0000FF"/>
                  </a:solidFill>
                  <a:latin typeface="Consolas" pitchFamily="49" charset="0"/>
                  <a:cs typeface="Consolas" pitchFamily="49" charset="0"/>
                </a:rPr>
                <a:t>("Max=%</a:t>
              </a:r>
              <a:r>
                <a:rPr kumimoji="1" lang="pt-BR" altLang="zh-CN" b="1">
                  <a:solidFill>
                    <a:srgbClr val="0000FF"/>
                  </a:solidFill>
                  <a:latin typeface="Consolas" pitchFamily="49" charset="0"/>
                  <a:cs typeface="Consolas" pitchFamily="49" charset="0"/>
                </a:rPr>
                <a:t>d\n</a:t>
              </a:r>
              <a:r>
                <a:rPr kumimoji="1" lang="pt-BR" altLang="zh-CN" b="1" smtClean="0">
                  <a:solidFill>
                    <a:srgbClr val="0000FF"/>
                  </a:solidFill>
                  <a:latin typeface="Consolas" pitchFamily="49" charset="0"/>
                  <a:cs typeface="Consolas" pitchFamily="49" charset="0"/>
                </a:rPr>
                <a:t>"</a:t>
              </a:r>
              <a:r>
                <a:rPr kumimoji="1" lang="zh-CN" altLang="pt-BR" b="1" smtClean="0">
                  <a:solidFill>
                    <a:srgbClr val="0000FF"/>
                  </a:solidFill>
                  <a:latin typeface="Consolas" pitchFamily="49" charset="0"/>
                  <a:cs typeface="Consolas" pitchFamily="49" charset="0"/>
                </a:rPr>
                <a:t>，</a:t>
              </a:r>
              <a:r>
                <a:rPr kumimoji="1" lang="pt-BR" altLang="zh-CN" b="1" smtClean="0">
                  <a:solidFill>
                    <a:srgbClr val="FF00FF"/>
                  </a:solidFill>
                  <a:latin typeface="Consolas" pitchFamily="49" charset="0"/>
                  <a:cs typeface="Consolas" pitchFamily="49" charset="0"/>
                </a:rPr>
                <a:t>max(b</a:t>
              </a:r>
              <a:r>
                <a:rPr kumimoji="1" lang="zh-CN" altLang="pt-BR" b="1" smtClean="0">
                  <a:solidFill>
                    <a:srgbClr val="FF00FF"/>
                  </a:solidFill>
                  <a:latin typeface="Consolas" pitchFamily="49" charset="0"/>
                  <a:cs typeface="Consolas" pitchFamily="49" charset="0"/>
                </a:rPr>
                <a:t>，</a:t>
              </a:r>
              <a:r>
                <a:rPr kumimoji="1" lang="pt-BR" altLang="zh-CN" b="1" smtClean="0">
                  <a:solidFill>
                    <a:srgbClr val="FF00FF"/>
                  </a:solidFill>
                  <a:latin typeface="Consolas" pitchFamily="49" charset="0"/>
                  <a:cs typeface="Consolas" pitchFamily="49" charset="0"/>
                </a:rPr>
                <a:t>n</a:t>
              </a:r>
              <a:r>
                <a:rPr kumimoji="1" lang="pt-BR" altLang="zh-CN" b="1" dirty="0">
                  <a:solidFill>
                    <a:srgbClr val="FF00FF"/>
                  </a:solidFill>
                  <a:latin typeface="Consolas" pitchFamily="49" charset="0"/>
                  <a:cs typeface="Consolas" pitchFamily="49" charset="0"/>
                </a:rPr>
                <a:t>)</a:t>
              </a:r>
              <a:r>
                <a:rPr kumimoji="1" lang="pt-BR" altLang="zh-CN" b="1" dirty="0">
                  <a:solidFill>
                    <a:srgbClr val="0000FF"/>
                  </a:solidFill>
                  <a:latin typeface="Consolas" pitchFamily="49" charset="0"/>
                  <a:cs typeface="Consolas" pitchFamily="49" charset="0"/>
                </a:rPr>
                <a:t>);</a:t>
              </a:r>
            </a:p>
            <a:p>
              <a:pPr marL="457200" indent="-457200" algn="just" fontAlgn="base">
                <a:lnSpc>
                  <a:spcPct val="110000"/>
                </a:lnSpc>
                <a:spcBef>
                  <a:spcPct val="50000"/>
                </a:spcBef>
                <a:spcAft>
                  <a:spcPct val="0"/>
                </a:spcAft>
              </a:pPr>
              <a:r>
                <a:rPr kumimoji="1" lang="pt-BR" altLang="zh-CN" b="1" dirty="0">
                  <a:solidFill>
                    <a:srgbClr val="0000FF"/>
                  </a:solidFill>
                  <a:latin typeface="Consolas" pitchFamily="49" charset="0"/>
                  <a:cs typeface="Consolas" pitchFamily="49" charset="0"/>
                </a:rPr>
                <a:t>}</a:t>
              </a:r>
              <a:endParaRPr kumimoji="1" lang="en-US" altLang="zh-CN" b="1" dirty="0">
                <a:solidFill>
                  <a:srgbClr val="0000FF"/>
                </a:solidFill>
                <a:latin typeface="Consolas" pitchFamily="49" charset="0"/>
                <a:cs typeface="Consolas" pitchFamily="49" charset="0"/>
              </a:endParaRPr>
            </a:p>
          </p:txBody>
        </p:sp>
        <p:cxnSp>
          <p:nvCxnSpPr>
            <p:cNvPr id="13" name="直接箭头连接符 12"/>
            <p:cNvCxnSpPr/>
            <p:nvPr/>
          </p:nvCxnSpPr>
          <p:spPr>
            <a:xfrm rot="5400000" flipH="1" flipV="1">
              <a:off x="1745078" y="3593638"/>
              <a:ext cx="288000" cy="1588"/>
            </a:xfrm>
            <a:prstGeom prst="straightConnector1">
              <a:avLst/>
            </a:prstGeom>
            <a:ln w="38100">
              <a:solidFill>
                <a:srgbClr val="0000FF"/>
              </a:solidFill>
              <a:tailEnd type="arrow"/>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4214810" y="1109088"/>
            <a:ext cx="4786346" cy="746230"/>
          </a:xfrm>
          <a:prstGeom prst="rect">
            <a:avLst/>
          </a:prstGeom>
          <a:noFill/>
          <a:ln>
            <a:noFill/>
          </a:ln>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fontAlgn="base">
              <a:lnSpc>
                <a:spcPct val="110000"/>
              </a:lnSpc>
              <a:spcBef>
                <a:spcPct val="50000"/>
              </a:spcBef>
              <a:spcAft>
                <a:spcPct val="0"/>
              </a:spcAft>
            </a:pPr>
            <a:r>
              <a:rPr kumimoji="1" lang="zh-CN" altLang="en-US" sz="2000" b="1" dirty="0" smtClean="0">
                <a:solidFill>
                  <a:srgbClr val="FF00FF"/>
                </a:solidFill>
                <a:latin typeface="Consolas" pitchFamily="49" charset="0"/>
                <a:ea typeface="方正硬笔楷书简体" pitchFamily="65" charset="-122"/>
                <a:cs typeface="Consolas" pitchFamily="49" charset="0"/>
              </a:rPr>
              <a:t>如果</a:t>
            </a:r>
            <a:r>
              <a:rPr kumimoji="1" lang="en-US" altLang="zh-CN" sz="2000" b="1" dirty="0" smtClean="0">
                <a:solidFill>
                  <a:srgbClr val="FF00FF"/>
                </a:solidFill>
                <a:latin typeface="Consolas" pitchFamily="49" charset="0"/>
                <a:ea typeface="方正硬笔楷书简体" pitchFamily="65" charset="-122"/>
                <a:cs typeface="Consolas" pitchFamily="49" charset="0"/>
              </a:rPr>
              <a:t>max</a:t>
            </a:r>
            <a:r>
              <a:rPr kumimoji="1" lang="zh-CN" altLang="en-US" sz="2000" b="1" dirty="0" smtClean="0">
                <a:solidFill>
                  <a:srgbClr val="FF00FF"/>
                </a:solidFill>
                <a:latin typeface="Consolas" pitchFamily="49" charset="0"/>
                <a:ea typeface="方正硬笔楷书简体" pitchFamily="65" charset="-122"/>
                <a:cs typeface="Consolas" pitchFamily="49" charset="0"/>
              </a:rPr>
              <a:t>函数中再考虑形参</a:t>
            </a:r>
            <a:r>
              <a:rPr kumimoji="1" lang="en-US" altLang="zh-CN" sz="2000" b="1" i="1" dirty="0" smtClean="0">
                <a:solidFill>
                  <a:srgbClr val="FF00FF"/>
                </a:solidFill>
                <a:latin typeface="Consolas" pitchFamily="49" charset="0"/>
                <a:ea typeface="方正硬笔楷书简体" pitchFamily="65" charset="-122"/>
                <a:cs typeface="Consolas" pitchFamily="49" charset="0"/>
              </a:rPr>
              <a:t>a</a:t>
            </a:r>
            <a:r>
              <a:rPr kumimoji="1" lang="zh-CN" altLang="en-US" sz="2000" b="1" dirty="0" smtClean="0">
                <a:solidFill>
                  <a:srgbClr val="FF00FF"/>
                </a:solidFill>
                <a:latin typeface="Consolas" pitchFamily="49" charset="0"/>
                <a:ea typeface="方正硬笔楷书简体" pitchFamily="65" charset="-122"/>
                <a:cs typeface="Consolas" pitchFamily="49" charset="0"/>
              </a:rPr>
              <a:t>的空间，就重复累计了执行整个算法所需的空间。</a:t>
            </a:r>
            <a:endParaRPr kumimoji="1" lang="zh-CN" altLang="en-US" sz="2000" b="1" dirty="0">
              <a:solidFill>
                <a:srgbClr val="FF00FF"/>
              </a:solidFill>
              <a:latin typeface="Consolas" pitchFamily="49" charset="0"/>
              <a:ea typeface="方正硬笔楷书简体" pitchFamily="65" charset="-122"/>
              <a:cs typeface="Consolas" pitchFamily="49" charset="0"/>
            </a:endParaRPr>
          </a:p>
        </p:txBody>
      </p:sp>
      <p:grpSp>
        <p:nvGrpSpPr>
          <p:cNvPr id="3" name="组合 19"/>
          <p:cNvGrpSpPr/>
          <p:nvPr/>
        </p:nvGrpSpPr>
        <p:grpSpPr>
          <a:xfrm>
            <a:off x="3976653" y="1971640"/>
            <a:ext cx="4916490" cy="430887"/>
            <a:chOff x="4013196" y="1668450"/>
            <a:chExt cx="4916490" cy="430887"/>
          </a:xfrm>
        </p:grpSpPr>
        <p:sp>
          <p:nvSpPr>
            <p:cNvPr id="10" name="TextBox 9"/>
            <p:cNvSpPr txBox="1"/>
            <p:nvPr/>
          </p:nvSpPr>
          <p:spPr>
            <a:xfrm>
              <a:off x="5214942" y="1668450"/>
              <a:ext cx="3714744" cy="430887"/>
            </a:xfrm>
            <a:prstGeom prst="rect">
              <a:avLst/>
            </a:prstGeom>
            <a:noFill/>
          </p:spPr>
          <p:txBody>
            <a:bodyPr wrap="square" rtlCol="0">
              <a:spAutoFit/>
            </a:bodyPr>
            <a:lstStyle/>
            <a:p>
              <a:pPr fontAlgn="base">
                <a:lnSpc>
                  <a:spcPct val="110000"/>
                </a:lnSpc>
                <a:spcBef>
                  <a:spcPct val="50000"/>
                </a:spcBef>
                <a:spcAft>
                  <a:spcPct val="0"/>
                </a:spcAft>
              </a:pPr>
              <a:r>
                <a:rPr kumimoji="1" lang="pt-BR" altLang="zh-CN" sz="2000" b="1" dirty="0" smtClean="0">
                  <a:solidFill>
                    <a:srgbClr val="0000FF"/>
                  </a:solidFill>
                  <a:latin typeface="Consolas" pitchFamily="49" charset="0"/>
                  <a:ea typeface="楷体" pitchFamily="49" charset="-122"/>
                  <a:cs typeface="Consolas" pitchFamily="49" charset="0"/>
                </a:rPr>
                <a:t>max</a:t>
              </a:r>
              <a:r>
                <a:rPr kumimoji="1" lang="zh-CN" altLang="pt-BR" sz="2000" b="1" dirty="0" smtClean="0">
                  <a:solidFill>
                    <a:srgbClr val="0000FF"/>
                  </a:solidFill>
                  <a:latin typeface="Consolas" pitchFamily="49" charset="0"/>
                  <a:ea typeface="楷体" pitchFamily="49" charset="-122"/>
                  <a:cs typeface="Consolas" pitchFamily="49" charset="0"/>
                </a:rPr>
                <a:t>算法</a:t>
              </a:r>
              <a:r>
                <a:rPr kumimoji="1" lang="zh-CN" altLang="en-US" sz="2000" b="1" dirty="0" smtClean="0">
                  <a:solidFill>
                    <a:srgbClr val="0000FF"/>
                  </a:solidFill>
                  <a:latin typeface="Consolas" pitchFamily="49" charset="0"/>
                  <a:ea typeface="楷体" pitchFamily="49" charset="-122"/>
                  <a:cs typeface="Consolas" pitchFamily="49" charset="0"/>
                </a:rPr>
                <a:t>的</a:t>
              </a:r>
              <a:r>
                <a:rPr kumimoji="1" lang="zh-CN" altLang="pt-BR" sz="2000" b="1" dirty="0" smtClean="0">
                  <a:solidFill>
                    <a:srgbClr val="0000FF"/>
                  </a:solidFill>
                  <a:latin typeface="Consolas" pitchFamily="49" charset="0"/>
                  <a:ea typeface="楷体" pitchFamily="49" charset="-122"/>
                  <a:cs typeface="Consolas" pitchFamily="49" charset="0"/>
                </a:rPr>
                <a:t>空间复杂度为</a:t>
              </a:r>
              <a:r>
                <a:rPr kumimoji="1" lang="pt-BR" altLang="zh-CN" sz="2000" b="1" i="1" dirty="0" smtClean="0">
                  <a:solidFill>
                    <a:srgbClr val="0000FF"/>
                  </a:solidFill>
                  <a:latin typeface="Consolas" pitchFamily="49" charset="0"/>
                  <a:ea typeface="楷体" pitchFamily="49" charset="-122"/>
                  <a:cs typeface="Consolas" pitchFamily="49" charset="0"/>
                </a:rPr>
                <a:t>O</a:t>
              </a:r>
              <a:r>
                <a:rPr kumimoji="1" lang="pt-BR" altLang="zh-CN" sz="2000" b="1" dirty="0" smtClean="0">
                  <a:solidFill>
                    <a:srgbClr val="0000FF"/>
                  </a:solidFill>
                  <a:latin typeface="Consolas" pitchFamily="49" charset="0"/>
                  <a:ea typeface="楷体" pitchFamily="49" charset="-122"/>
                  <a:cs typeface="Consolas" pitchFamily="49" charset="0"/>
                </a:rPr>
                <a:t>(1)</a:t>
              </a:r>
              <a:endParaRPr kumimoji="1" lang="zh-CN" altLang="en-US" sz="2000" b="1" dirty="0">
                <a:solidFill>
                  <a:srgbClr val="0000FF"/>
                </a:solidFill>
                <a:latin typeface="Consolas" pitchFamily="49" charset="0"/>
                <a:ea typeface="楷体_GB2312" pitchFamily="49" charset="-122"/>
                <a:cs typeface="Consolas" pitchFamily="49" charset="0"/>
              </a:endParaRPr>
            </a:p>
          </p:txBody>
        </p:sp>
        <p:sp>
          <p:nvSpPr>
            <p:cNvPr id="17" name="右箭头 16"/>
            <p:cNvSpPr/>
            <p:nvPr/>
          </p:nvSpPr>
          <p:spPr>
            <a:xfrm>
              <a:off x="4013196" y="1819264"/>
              <a:ext cx="107157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lnSpc>
                  <a:spcPct val="110000"/>
                </a:lnSpc>
                <a:spcBef>
                  <a:spcPct val="50000"/>
                </a:spcBef>
                <a:spcAft>
                  <a:spcPct val="0"/>
                </a:spcAft>
              </a:pPr>
              <a:endParaRPr kumimoji="1" lang="zh-CN" altLang="en-US" b="1">
                <a:solidFill>
                  <a:prstClr val="white"/>
                </a:solidFill>
                <a:latin typeface="Consolas" pitchFamily="49" charset="0"/>
                <a:cs typeface="Consolas" pitchFamily="49" charset="0"/>
              </a:endParaRPr>
            </a:p>
          </p:txBody>
        </p:sp>
      </p:grpSp>
      <p:grpSp>
        <p:nvGrpSpPr>
          <p:cNvPr id="4" name="组合 20"/>
          <p:cNvGrpSpPr/>
          <p:nvPr/>
        </p:nvGrpSpPr>
        <p:grpSpPr>
          <a:xfrm>
            <a:off x="4678333" y="4905134"/>
            <a:ext cx="4429188" cy="769441"/>
            <a:chOff x="4714876" y="4516947"/>
            <a:chExt cx="4429188" cy="769441"/>
          </a:xfrm>
        </p:grpSpPr>
        <p:sp>
          <p:nvSpPr>
            <p:cNvPr id="9" name="TextBox 8"/>
            <p:cNvSpPr txBox="1"/>
            <p:nvPr/>
          </p:nvSpPr>
          <p:spPr>
            <a:xfrm>
              <a:off x="5072066" y="4516947"/>
              <a:ext cx="4071998" cy="769441"/>
            </a:xfrm>
            <a:prstGeom prst="rect">
              <a:avLst/>
            </a:prstGeom>
            <a:noFill/>
          </p:spPr>
          <p:txBody>
            <a:bodyPr wrap="square" rtlCol="0">
              <a:spAutoFit/>
            </a:bodyPr>
            <a:lstStyle/>
            <a:p>
              <a:pPr algn="ctr" fontAlgn="base">
                <a:lnSpc>
                  <a:spcPct val="110000"/>
                </a:lnSpc>
                <a:spcBef>
                  <a:spcPct val="50000"/>
                </a:spcBef>
                <a:spcAft>
                  <a:spcPct val="0"/>
                </a:spcAft>
              </a:pPr>
              <a:r>
                <a:rPr kumimoji="1" lang="pt-BR" altLang="zh-CN" sz="2000" b="1" dirty="0" smtClean="0">
                  <a:solidFill>
                    <a:srgbClr val="0000FF"/>
                  </a:solidFill>
                  <a:latin typeface="Consolas" pitchFamily="49" charset="0"/>
                  <a:ea typeface="楷体" pitchFamily="49" charset="-122"/>
                  <a:cs typeface="Consolas" pitchFamily="49" charset="0"/>
                </a:rPr>
                <a:t>maxfun</a:t>
              </a:r>
              <a:r>
                <a:rPr kumimoji="1" lang="zh-CN" altLang="pt-BR" sz="2000" b="1" dirty="0" smtClean="0">
                  <a:solidFill>
                    <a:srgbClr val="0000FF"/>
                  </a:solidFill>
                  <a:latin typeface="Consolas" pitchFamily="49" charset="0"/>
                  <a:ea typeface="楷体" pitchFamily="49" charset="-122"/>
                  <a:cs typeface="Consolas" pitchFamily="49" charset="0"/>
                </a:rPr>
                <a:t>算法中为</a:t>
              </a:r>
              <a:r>
                <a:rPr kumimoji="1" lang="pt-BR" altLang="zh-CN" sz="2000" b="1" i="1" dirty="0" smtClean="0">
                  <a:solidFill>
                    <a:srgbClr val="0000FF"/>
                  </a:solidFill>
                  <a:latin typeface="Consolas" pitchFamily="49" charset="0"/>
                  <a:ea typeface="楷体" pitchFamily="49" charset="-122"/>
                  <a:cs typeface="Consolas" pitchFamily="49" charset="0"/>
                </a:rPr>
                <a:t>b</a:t>
              </a:r>
              <a:r>
                <a:rPr kumimoji="1" lang="zh-CN" altLang="pt-BR" sz="2000" b="1" dirty="0" smtClean="0">
                  <a:solidFill>
                    <a:srgbClr val="0000FF"/>
                  </a:solidFill>
                  <a:latin typeface="Consolas" pitchFamily="49" charset="0"/>
                  <a:ea typeface="楷体" pitchFamily="49" charset="-122"/>
                  <a:cs typeface="Consolas" pitchFamily="49" charset="0"/>
                </a:rPr>
                <a:t>数组分配了相应的内存空间</a:t>
              </a:r>
              <a:r>
                <a:rPr kumimoji="1" lang="zh-CN" altLang="en-US" sz="2000" b="1" dirty="0" smtClean="0">
                  <a:solidFill>
                    <a:srgbClr val="0000FF"/>
                  </a:solidFill>
                  <a:latin typeface="Consolas" pitchFamily="49" charset="0"/>
                  <a:ea typeface="楷体" pitchFamily="49" charset="-122"/>
                  <a:cs typeface="Consolas" pitchFamily="49" charset="0"/>
                </a:rPr>
                <a:t>，</a:t>
              </a:r>
              <a:r>
                <a:rPr kumimoji="1" lang="zh-CN" altLang="pt-BR" sz="2000" b="1" dirty="0" smtClean="0">
                  <a:solidFill>
                    <a:srgbClr val="0000FF"/>
                  </a:solidFill>
                  <a:latin typeface="Consolas" pitchFamily="49" charset="0"/>
                  <a:ea typeface="楷体" pitchFamily="49" charset="-122"/>
                  <a:cs typeface="Consolas" pitchFamily="49" charset="0"/>
                </a:rPr>
                <a:t>其空间复杂度为</a:t>
              </a:r>
              <a:r>
                <a:rPr kumimoji="1" lang="pt-BR" altLang="zh-CN" sz="2000" b="1" dirty="0" smtClean="0">
                  <a:solidFill>
                    <a:srgbClr val="0000FF"/>
                  </a:solidFill>
                  <a:latin typeface="Consolas" pitchFamily="49" charset="0"/>
                  <a:ea typeface="楷体" pitchFamily="49" charset="-122"/>
                  <a:cs typeface="Consolas" pitchFamily="49" charset="0"/>
                </a:rPr>
                <a:t>O(</a:t>
              </a:r>
              <a:r>
                <a:rPr kumimoji="1" lang="pt-BR" altLang="zh-CN" sz="2000" b="1" i="1" dirty="0" smtClean="0">
                  <a:solidFill>
                    <a:srgbClr val="0000FF"/>
                  </a:solidFill>
                  <a:latin typeface="Consolas" pitchFamily="49" charset="0"/>
                  <a:ea typeface="楷体" pitchFamily="49" charset="-122"/>
                  <a:cs typeface="Consolas" pitchFamily="49" charset="0"/>
                </a:rPr>
                <a:t>n</a:t>
              </a:r>
              <a:r>
                <a:rPr kumimoji="1" lang="pt-BR" altLang="zh-CN" sz="2000" b="1" dirty="0" smtClean="0">
                  <a:solidFill>
                    <a:srgbClr val="0000FF"/>
                  </a:solidFill>
                  <a:latin typeface="Consolas" pitchFamily="49" charset="0"/>
                  <a:ea typeface="楷体" pitchFamily="49" charset="-122"/>
                  <a:cs typeface="Consolas" pitchFamily="49" charset="0"/>
                </a:rPr>
                <a:t>)</a:t>
              </a:r>
              <a:endParaRPr kumimoji="1" lang="zh-CN" altLang="en-US" sz="2000" b="1" dirty="0">
                <a:solidFill>
                  <a:srgbClr val="0000FF"/>
                </a:solidFill>
                <a:latin typeface="Consolas" pitchFamily="49" charset="0"/>
                <a:ea typeface="楷体_GB2312" pitchFamily="49" charset="-122"/>
                <a:cs typeface="Consolas" pitchFamily="49" charset="0"/>
              </a:endParaRPr>
            </a:p>
          </p:txBody>
        </p:sp>
        <p:sp>
          <p:nvSpPr>
            <p:cNvPr id="18" name="右箭头 17"/>
            <p:cNvSpPr/>
            <p:nvPr/>
          </p:nvSpPr>
          <p:spPr>
            <a:xfrm>
              <a:off x="4714876" y="4799022"/>
              <a:ext cx="357190" cy="142876"/>
            </a:xfrm>
            <a:prstGeom prst="right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fontAlgn="base">
                <a:lnSpc>
                  <a:spcPct val="110000"/>
                </a:lnSpc>
                <a:spcBef>
                  <a:spcPct val="50000"/>
                </a:spcBef>
                <a:spcAft>
                  <a:spcPct val="0"/>
                </a:spcAft>
              </a:pPr>
              <a:endParaRPr kumimoji="1" lang="zh-CN" altLang="en-US" b="1">
                <a:solidFill>
                  <a:prstClr val="white"/>
                </a:solidFill>
                <a:latin typeface="Consolas" pitchFamily="49" charset="0"/>
                <a:cs typeface="Consolas" pitchFamily="49" charset="0"/>
              </a:endParaRPr>
            </a:p>
          </p:txBody>
        </p:sp>
      </p:grpSp>
    </p:spTree>
    <p:extLst>
      <p:ext uri="{BB962C8B-B14F-4D97-AF65-F5344CB8AC3E}">
        <p14:creationId xmlns:p14="http://schemas.microsoft.com/office/powerpoint/2010/main" val="2603984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7" presetClass="entr" presetSubtype="0" fill="hold" nodeType="clickEffect">
                                  <p:stCondLst>
                                    <p:cond delay="0"/>
                                  </p:stCondLst>
                                  <p:iterate type="lt">
                                    <p:tmPct val="50000"/>
                                  </p:iterate>
                                  <p:childTnLst>
                                    <p:set>
                                      <p:cBhvr>
                                        <p:cTn id="14" dur="1" fill="hold">
                                          <p:stCondLst>
                                            <p:cond delay="0"/>
                                          </p:stCondLst>
                                        </p:cTn>
                                        <p:tgtEl>
                                          <p:spTgt spid="14">
                                            <p:txEl>
                                              <p:pRg st="0" end="0"/>
                                            </p:txEl>
                                          </p:spTgt>
                                        </p:tgtEl>
                                        <p:attrNameLst>
                                          <p:attrName>style.visibility</p:attrName>
                                        </p:attrNameLst>
                                      </p:cBhvr>
                                      <p:to>
                                        <p:strVal val="visible"/>
                                      </p:to>
                                    </p:set>
                                    <p:anim calcmode="discrete" valueType="clr">
                                      <p:cBhvr override="childStyle">
                                        <p:cTn id="15" dur="80"/>
                                        <p:tgtEl>
                                          <p:spTgt spid="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6" dur="80"/>
                                        <p:tgtEl>
                                          <p:spTgt spid="14">
                                            <p:txEl>
                                              <p:pRg st="0" end="0"/>
                                            </p:txEl>
                                          </p:spTgt>
                                        </p:tgtEl>
                                        <p:attrNameLst>
                                          <p:attrName>fillcolor</p:attrName>
                                        </p:attrNameLst>
                                      </p:cBhvr>
                                      <p:tavLst>
                                        <p:tav tm="0">
                                          <p:val>
                                            <p:clrVal>
                                              <a:schemeClr val="accent2"/>
                                            </p:clrVal>
                                          </p:val>
                                        </p:tav>
                                        <p:tav tm="50000">
                                          <p:val>
                                            <p:clrVal>
                                              <a:schemeClr val="hlink"/>
                                            </p:clrVal>
                                          </p:val>
                                        </p:tav>
                                      </p:tavLst>
                                    </p:anim>
                                    <p:set>
                                      <p:cBhvr>
                                        <p:cTn id="17" dur="80"/>
                                        <p:tgtEl>
                                          <p:spTgt spid="14">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3" name="Text Box 5"/>
          <p:cNvSpPr txBox="1">
            <a:spLocks noChangeArrowheads="1"/>
          </p:cNvSpPr>
          <p:nvPr/>
        </p:nvSpPr>
        <p:spPr bwMode="auto">
          <a:xfrm>
            <a:off x="214282" y="332656"/>
            <a:ext cx="8643998" cy="877035"/>
          </a:xfrm>
          <a:prstGeom prst="rect">
            <a:avLst/>
          </a:prstGeom>
          <a:noFill/>
          <a:ln w="19050" algn="ctr">
            <a:noFill/>
            <a:miter lim="800000"/>
            <a:headEnd/>
            <a:tailEnd/>
          </a:ln>
          <a:effectLst/>
        </p:spPr>
        <p:txBody>
          <a:bodyPr wrap="square">
            <a:spAutoFit/>
          </a:bodyPr>
          <a:lstStyle/>
          <a:p>
            <a:pPr algn="just" fontAlgn="base">
              <a:lnSpc>
                <a:spcPct val="110000"/>
              </a:lnSpc>
              <a:spcBef>
                <a:spcPct val="50000"/>
              </a:spcBef>
              <a:spcAft>
                <a:spcPct val="0"/>
              </a:spcAft>
            </a:pPr>
            <a:r>
              <a:rPr kumimoji="1" lang="en-US" altLang="zh-CN" sz="2400" b="1" dirty="0" smtClean="0">
                <a:solidFill>
                  <a:srgbClr val="FF0000"/>
                </a:solidFill>
                <a:latin typeface="Consolas" pitchFamily="49" charset="0"/>
                <a:ea typeface="楷体" pitchFamily="49" charset="-122"/>
                <a:cs typeface="Consolas" pitchFamily="49" charset="0"/>
              </a:rPr>
              <a:t>【</a:t>
            </a:r>
            <a:r>
              <a:rPr kumimoji="1" lang="zh-CN" altLang="en-US" sz="2400" b="1" dirty="0" smtClean="0">
                <a:solidFill>
                  <a:srgbClr val="FF0000"/>
                </a:solidFill>
                <a:latin typeface="Consolas" pitchFamily="49" charset="0"/>
                <a:ea typeface="楷体" pitchFamily="49" charset="-122"/>
                <a:cs typeface="Consolas" pitchFamily="49" charset="0"/>
              </a:rPr>
              <a:t>例</a:t>
            </a:r>
            <a:r>
              <a:rPr kumimoji="1" lang="en-US" altLang="zh-CN" sz="2400" b="1" dirty="0" smtClean="0">
                <a:solidFill>
                  <a:srgbClr val="FF0000"/>
                </a:solidFill>
                <a:latin typeface="Consolas" pitchFamily="49" charset="0"/>
                <a:ea typeface="楷体" pitchFamily="49" charset="-122"/>
                <a:cs typeface="Consolas" pitchFamily="49" charset="0"/>
              </a:rPr>
              <a:t>1-11】</a:t>
            </a:r>
            <a:r>
              <a:rPr kumimoji="1" lang="zh-CN" altLang="en-US" sz="2400" b="1" dirty="0" smtClean="0">
                <a:solidFill>
                  <a:srgbClr val="0000FF"/>
                </a:solidFill>
                <a:latin typeface="Consolas" pitchFamily="49" charset="0"/>
                <a:ea typeface="楷体" pitchFamily="49" charset="-122"/>
                <a:cs typeface="Consolas" pitchFamily="49" charset="0"/>
              </a:rPr>
              <a:t>有如下递归算法，分析调用</a:t>
            </a:r>
            <a:r>
              <a:rPr kumimoji="1" lang="en-US" altLang="zh-CN" sz="2400" b="1" dirty="0" smtClean="0">
                <a:solidFill>
                  <a:srgbClr val="FF0000"/>
                </a:solidFill>
                <a:latin typeface="Consolas" pitchFamily="49" charset="0"/>
                <a:ea typeface="楷体" pitchFamily="49" charset="-122"/>
                <a:cs typeface="Consolas" pitchFamily="49" charset="0"/>
              </a:rPr>
              <a:t>fun(</a:t>
            </a:r>
            <a:r>
              <a:rPr kumimoji="1" lang="en-US" altLang="zh-CN" sz="2400" b="1" i="1" dirty="0" smtClean="0">
                <a:solidFill>
                  <a:srgbClr val="FF0000"/>
                </a:solidFill>
                <a:latin typeface="Consolas" pitchFamily="49" charset="0"/>
                <a:ea typeface="楷体" pitchFamily="49" charset="-122"/>
                <a:cs typeface="Consolas" pitchFamily="49" charset="0"/>
              </a:rPr>
              <a:t>a</a:t>
            </a:r>
            <a:r>
              <a:rPr kumimoji="1" lang="zh-CN" altLang="en-US" sz="2400" b="1" dirty="0" smtClean="0">
                <a:solidFill>
                  <a:srgbClr val="FF0000"/>
                </a:solidFill>
                <a:latin typeface="Consolas" pitchFamily="49" charset="0"/>
                <a:ea typeface="楷体" pitchFamily="49" charset="-122"/>
                <a:cs typeface="Consolas" pitchFamily="49" charset="0"/>
              </a:rPr>
              <a:t>，</a:t>
            </a:r>
            <a:r>
              <a:rPr kumimoji="1" lang="en-US" altLang="zh-CN" sz="2400" b="1" i="1" dirty="0" smtClean="0">
                <a:solidFill>
                  <a:srgbClr val="FF0000"/>
                </a:solidFill>
                <a:latin typeface="Consolas" pitchFamily="49" charset="0"/>
                <a:ea typeface="楷体" pitchFamily="49" charset="-122"/>
                <a:cs typeface="Consolas" pitchFamily="49" charset="0"/>
              </a:rPr>
              <a:t>n</a:t>
            </a:r>
            <a:r>
              <a:rPr kumimoji="1" lang="zh-CN" altLang="en-US" sz="2400" b="1" dirty="0" smtClean="0">
                <a:solidFill>
                  <a:srgbClr val="FF0000"/>
                </a:solidFill>
                <a:latin typeface="Consolas" pitchFamily="49" charset="0"/>
                <a:ea typeface="楷体" pitchFamily="49" charset="-122"/>
                <a:cs typeface="Consolas" pitchFamily="49" charset="0"/>
              </a:rPr>
              <a:t>，</a:t>
            </a:r>
            <a:r>
              <a:rPr kumimoji="1" lang="en-US" altLang="zh-CN" sz="2400" b="1" dirty="0" smtClean="0">
                <a:solidFill>
                  <a:srgbClr val="FF0000"/>
                </a:solidFill>
                <a:latin typeface="Consolas" pitchFamily="49" charset="0"/>
                <a:ea typeface="楷体" pitchFamily="49" charset="-122"/>
                <a:cs typeface="Consolas" pitchFamily="49" charset="0"/>
              </a:rPr>
              <a:t>0</a:t>
            </a:r>
            <a:r>
              <a:rPr kumimoji="1" lang="en-US" altLang="zh-CN" sz="2400" b="1" dirty="0">
                <a:solidFill>
                  <a:srgbClr val="FF0000"/>
                </a:solidFill>
                <a:latin typeface="Consolas" pitchFamily="49" charset="0"/>
                <a:ea typeface="楷体" pitchFamily="49" charset="-122"/>
                <a:cs typeface="Consolas" pitchFamily="49" charset="0"/>
              </a:rPr>
              <a:t>)</a:t>
            </a:r>
            <a:r>
              <a:rPr kumimoji="1" lang="zh-CN" altLang="en-US" sz="2400" b="1" dirty="0">
                <a:solidFill>
                  <a:srgbClr val="0000FF"/>
                </a:solidFill>
                <a:latin typeface="Consolas" pitchFamily="49" charset="0"/>
                <a:ea typeface="楷体" pitchFamily="49" charset="-122"/>
                <a:cs typeface="Consolas" pitchFamily="49" charset="0"/>
              </a:rPr>
              <a:t>的空间复杂度。 </a:t>
            </a:r>
          </a:p>
        </p:txBody>
      </p:sp>
      <p:sp>
        <p:nvSpPr>
          <p:cNvPr id="8" name="TextBox 7"/>
          <p:cNvSpPr txBox="1"/>
          <p:nvPr/>
        </p:nvSpPr>
        <p:spPr>
          <a:xfrm>
            <a:off x="391390" y="1484784"/>
            <a:ext cx="8501090" cy="5123423"/>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void </a:t>
            </a:r>
            <a:r>
              <a:rPr kumimoji="1" lang="en-US" altLang="zh-CN" sz="2400" b="1" dirty="0" smtClean="0">
                <a:solidFill>
                  <a:srgbClr val="FF0000"/>
                </a:solidFill>
                <a:latin typeface="Consolas" pitchFamily="49" charset="0"/>
                <a:ea typeface="仿宋" pitchFamily="49" charset="-122"/>
                <a:cs typeface="Consolas" pitchFamily="49" charset="0"/>
              </a:rPr>
              <a:t>fun</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int</a:t>
            </a:r>
            <a:r>
              <a:rPr kumimoji="1" lang="en-US" altLang="zh-CN" sz="2400" b="1" dirty="0" smtClean="0">
                <a:solidFill>
                  <a:srgbClr val="0000FF"/>
                </a:solidFill>
                <a:latin typeface="Consolas" pitchFamily="49" charset="0"/>
                <a:ea typeface="仿宋" pitchFamily="49" charset="-122"/>
                <a:cs typeface="Consolas" pitchFamily="49" charset="0"/>
              </a:rPr>
              <a:t> a[]</a:t>
            </a:r>
            <a:r>
              <a:rPr kumimoji="1" lang="zh-CN" altLang="en-US"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int</a:t>
            </a:r>
            <a:r>
              <a:rPr kumimoji="1" lang="en-US" altLang="zh-CN" sz="2400" b="1" dirty="0" smtClean="0">
                <a:solidFill>
                  <a:srgbClr val="0000FF"/>
                </a:solidFill>
                <a:latin typeface="Consolas" pitchFamily="49" charset="0"/>
                <a:ea typeface="仿宋" pitchFamily="49" charset="-122"/>
                <a:cs typeface="Consolas" pitchFamily="49" charset="0"/>
              </a:rPr>
              <a:t> n</a:t>
            </a:r>
            <a:r>
              <a:rPr kumimoji="1" lang="zh-CN" altLang="en-US"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int</a:t>
            </a:r>
            <a:r>
              <a:rPr kumimoji="1" lang="en-US" altLang="zh-CN" sz="2400" b="1" dirty="0" smtClean="0">
                <a:solidFill>
                  <a:srgbClr val="0000FF"/>
                </a:solidFill>
                <a:latin typeface="Consolas" pitchFamily="49" charset="0"/>
                <a:ea typeface="仿宋" pitchFamily="49" charset="-122"/>
                <a:cs typeface="Consolas" pitchFamily="49" charset="0"/>
              </a:rPr>
              <a:t> k)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数组</a:t>
            </a:r>
            <a:r>
              <a:rPr kumimoji="1" lang="en-US" altLang="zh-CN" sz="2400" b="1" dirty="0" smtClean="0">
                <a:solidFill>
                  <a:srgbClr val="00B0F0"/>
                </a:solidFill>
                <a:latin typeface="Consolas" pitchFamily="49" charset="0"/>
                <a:ea typeface="仿宋" pitchFamily="49" charset="-122"/>
                <a:cs typeface="Consolas" pitchFamily="49" charset="0"/>
              </a:rPr>
              <a:t>a</a:t>
            </a:r>
            <a:r>
              <a:rPr kumimoji="1" lang="zh-CN" altLang="en-US" sz="2400" b="1" dirty="0" smtClean="0">
                <a:solidFill>
                  <a:srgbClr val="00B0F0"/>
                </a:solidFill>
                <a:latin typeface="Consolas" pitchFamily="49" charset="0"/>
                <a:ea typeface="仿宋" pitchFamily="49" charset="-122"/>
                <a:cs typeface="Consolas" pitchFamily="49" charset="0"/>
              </a:rPr>
              <a:t>共有</a:t>
            </a:r>
            <a:r>
              <a:rPr kumimoji="1" lang="en-US" altLang="zh-CN" sz="2400" b="1" dirty="0" smtClean="0">
                <a:solidFill>
                  <a:srgbClr val="00B0F0"/>
                </a:solidFill>
                <a:latin typeface="Consolas" pitchFamily="49" charset="0"/>
                <a:ea typeface="仿宋" pitchFamily="49" charset="-122"/>
                <a:cs typeface="Consolas" pitchFamily="49" charset="0"/>
              </a:rPr>
              <a:t>n</a:t>
            </a:r>
            <a:r>
              <a:rPr kumimoji="1" lang="zh-CN" altLang="en-US" sz="2400" b="1" dirty="0" smtClean="0">
                <a:solidFill>
                  <a:srgbClr val="00B0F0"/>
                </a:solidFill>
                <a:latin typeface="Consolas" pitchFamily="49" charset="0"/>
                <a:ea typeface="仿宋" pitchFamily="49" charset="-122"/>
                <a:cs typeface="Consolas" pitchFamily="49" charset="0"/>
              </a:rPr>
              <a:t>个元素</a:t>
            </a: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a:t>
            </a:r>
            <a:r>
              <a:rPr kumimoji="1" lang="en-US" altLang="zh-CN" sz="2400" b="1" dirty="0" err="1" smtClean="0">
                <a:solidFill>
                  <a:srgbClr val="0000FF"/>
                </a:solidFill>
                <a:latin typeface="Consolas" pitchFamily="49" charset="0"/>
                <a:ea typeface="仿宋" pitchFamily="49" charset="-122"/>
                <a:cs typeface="Consolas" pitchFamily="49" charset="0"/>
              </a:rPr>
              <a:t>int</a:t>
            </a:r>
            <a:r>
              <a:rPr kumimoji="1" lang="en-US" altLang="zh-CN" sz="2400" b="1" dirty="0" smtClean="0">
                <a:solidFill>
                  <a:srgbClr val="0000FF"/>
                </a:solidFill>
                <a:latin typeface="Consolas" pitchFamily="49" charset="0"/>
                <a:ea typeface="仿宋" pitchFamily="49" charset="-122"/>
                <a:cs typeface="Consolas" pitchFamily="49" charset="0"/>
              </a:rPr>
              <a:t> </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t>
            </a: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6600CC"/>
                </a:solidFill>
                <a:latin typeface="Consolas" pitchFamily="49" charset="0"/>
                <a:ea typeface="仿宋" pitchFamily="49" charset="-122"/>
                <a:cs typeface="Consolas" pitchFamily="49" charset="0"/>
              </a:rPr>
              <a:t>if (k==n-1)</a:t>
            </a:r>
          </a:p>
          <a:p>
            <a:pPr fontAlgn="base">
              <a:lnSpc>
                <a:spcPts val="1800"/>
              </a:lnSpc>
              <a:spcBef>
                <a:spcPts val="1800"/>
              </a:spcBef>
              <a:spcAft>
                <a:spcPct val="0"/>
              </a:spcAft>
            </a:pPr>
            <a:r>
              <a:rPr kumimoji="1" lang="en-US" altLang="zh-CN" sz="2400" b="1" dirty="0" smtClean="0">
                <a:solidFill>
                  <a:srgbClr val="6600CC"/>
                </a:solidFill>
                <a:latin typeface="Consolas" pitchFamily="49" charset="0"/>
                <a:ea typeface="仿宋" pitchFamily="49" charset="-122"/>
                <a:cs typeface="Consolas" pitchFamily="49" charset="0"/>
              </a:rPr>
              <a:t>     for (</a:t>
            </a:r>
            <a:r>
              <a:rPr kumimoji="1" lang="en-US" altLang="zh-CN" sz="2400" b="1" dirty="0" err="1" smtClean="0">
                <a:solidFill>
                  <a:srgbClr val="6600CC"/>
                </a:solidFill>
                <a:latin typeface="Consolas" pitchFamily="49" charset="0"/>
                <a:ea typeface="仿宋" pitchFamily="49" charset="-122"/>
                <a:cs typeface="Consolas" pitchFamily="49" charset="0"/>
              </a:rPr>
              <a:t>i</a:t>
            </a:r>
            <a:r>
              <a:rPr kumimoji="1" lang="en-US" altLang="zh-CN" sz="2400" b="1" dirty="0" smtClean="0">
                <a:solidFill>
                  <a:srgbClr val="6600CC"/>
                </a:solidFill>
                <a:latin typeface="Consolas" pitchFamily="49" charset="0"/>
                <a:ea typeface="仿宋" pitchFamily="49" charset="-122"/>
                <a:cs typeface="Consolas" pitchFamily="49" charset="0"/>
              </a:rPr>
              <a:t>=0;i&lt;</a:t>
            </a:r>
            <a:r>
              <a:rPr kumimoji="1" lang="en-US" altLang="zh-CN" sz="2400" b="1" dirty="0" err="1" smtClean="0">
                <a:solidFill>
                  <a:srgbClr val="6600CC"/>
                </a:solidFill>
                <a:latin typeface="Consolas" pitchFamily="49" charset="0"/>
                <a:ea typeface="仿宋" pitchFamily="49" charset="-122"/>
                <a:cs typeface="Consolas" pitchFamily="49" charset="0"/>
              </a:rPr>
              <a:t>n;i</a:t>
            </a:r>
            <a:r>
              <a:rPr kumimoji="1" lang="en-US" altLang="zh-CN" sz="2400" b="1" dirty="0" smtClean="0">
                <a:solidFill>
                  <a:srgbClr val="6600CC"/>
                </a:solidFill>
                <a:latin typeface="Consolas" pitchFamily="49" charset="0"/>
                <a:ea typeface="仿宋" pitchFamily="49" charset="-122"/>
                <a:cs typeface="Consolas" pitchFamily="49" charset="0"/>
              </a:rPr>
              <a:t>++) </a:t>
            </a:r>
            <a:r>
              <a:rPr kumimoji="1" lang="zh-CN" altLang="en-US" sz="2400" b="1" dirty="0" smtClean="0">
                <a:solidFill>
                  <a:srgbClr val="6600CC"/>
                </a:solidFill>
                <a:latin typeface="Consolas" pitchFamily="49" charset="0"/>
                <a:ea typeface="仿宋" pitchFamily="49" charset="-122"/>
                <a:cs typeface="Consolas" pitchFamily="49" charset="0"/>
              </a:rPr>
              <a:t>　　  </a:t>
            </a:r>
          </a:p>
          <a:p>
            <a:pPr fontAlgn="base">
              <a:lnSpc>
                <a:spcPts val="1800"/>
              </a:lnSpc>
              <a:spcBef>
                <a:spcPts val="1800"/>
              </a:spcBef>
              <a:spcAft>
                <a:spcPct val="0"/>
              </a:spcAft>
            </a:pPr>
            <a:r>
              <a:rPr kumimoji="1" lang="zh-CN" altLang="en-US" sz="2400" b="1" dirty="0" smtClean="0">
                <a:solidFill>
                  <a:srgbClr val="6600CC"/>
                </a:solidFill>
                <a:latin typeface="Consolas" pitchFamily="49" charset="0"/>
                <a:ea typeface="仿宋" pitchFamily="49" charset="-122"/>
                <a:cs typeface="Consolas" pitchFamily="49" charset="0"/>
              </a:rPr>
              <a:t>	 </a:t>
            </a:r>
            <a:r>
              <a:rPr kumimoji="1" lang="en-US" altLang="zh-CN" sz="2400" b="1" dirty="0" err="1" smtClean="0">
                <a:solidFill>
                  <a:srgbClr val="6600CC"/>
                </a:solidFill>
                <a:latin typeface="Consolas" pitchFamily="49" charset="0"/>
                <a:ea typeface="仿宋" pitchFamily="49" charset="-122"/>
                <a:cs typeface="Consolas" pitchFamily="49" charset="0"/>
              </a:rPr>
              <a:t>printf</a:t>
            </a:r>
            <a:r>
              <a:rPr kumimoji="1" lang="en-US" altLang="zh-CN" sz="2400" b="1" dirty="0" smtClean="0">
                <a:solidFill>
                  <a:srgbClr val="6600CC"/>
                </a:solidFill>
                <a:latin typeface="Consolas" pitchFamily="49" charset="0"/>
                <a:ea typeface="仿宋" pitchFamily="49" charset="-122"/>
                <a:cs typeface="Consolas" pitchFamily="49" charset="0"/>
              </a:rPr>
              <a:t>(“%d\n”</a:t>
            </a:r>
            <a:r>
              <a:rPr kumimoji="1" lang="zh-CN" altLang="en-US" sz="2400" b="1" dirty="0" smtClean="0">
                <a:solidFill>
                  <a:srgbClr val="6600CC"/>
                </a:solidFill>
                <a:latin typeface="Consolas" pitchFamily="49" charset="0"/>
                <a:ea typeface="仿宋" pitchFamily="49" charset="-122"/>
                <a:cs typeface="Consolas" pitchFamily="49" charset="0"/>
              </a:rPr>
              <a:t>，</a:t>
            </a:r>
            <a:r>
              <a:rPr kumimoji="1" lang="en-US" altLang="zh-CN" sz="2400" b="1" dirty="0" smtClean="0">
                <a:solidFill>
                  <a:srgbClr val="6600CC"/>
                </a:solidFill>
                <a:latin typeface="Consolas" pitchFamily="49" charset="0"/>
                <a:ea typeface="仿宋" pitchFamily="49" charset="-122"/>
                <a:cs typeface="Consolas" pitchFamily="49" charset="0"/>
              </a:rPr>
              <a:t>a[</a:t>
            </a:r>
            <a:r>
              <a:rPr kumimoji="1" lang="en-US" altLang="zh-CN" sz="2400" b="1" dirty="0" err="1" smtClean="0">
                <a:solidFill>
                  <a:srgbClr val="6600CC"/>
                </a:solidFill>
                <a:latin typeface="Consolas" pitchFamily="49" charset="0"/>
                <a:ea typeface="仿宋" pitchFamily="49" charset="-122"/>
                <a:cs typeface="Consolas" pitchFamily="49" charset="0"/>
              </a:rPr>
              <a:t>i</a:t>
            </a:r>
            <a:r>
              <a:rPr kumimoji="1" lang="en-US" altLang="zh-CN" sz="2400" b="1" dirty="0" smtClean="0">
                <a:solidFill>
                  <a:srgbClr val="6600CC"/>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执行</a:t>
            </a:r>
            <a:r>
              <a:rPr kumimoji="1" lang="en-US" altLang="zh-CN" sz="2400" b="1" dirty="0" smtClean="0">
                <a:solidFill>
                  <a:srgbClr val="00B0F0"/>
                </a:solidFill>
                <a:latin typeface="Consolas" pitchFamily="49" charset="0"/>
                <a:ea typeface="仿宋" pitchFamily="49" charset="-122"/>
                <a:cs typeface="Consolas" pitchFamily="49" charset="0"/>
              </a:rPr>
              <a:t>n</a:t>
            </a:r>
            <a:r>
              <a:rPr kumimoji="1" lang="zh-CN" altLang="en-US" sz="2400" b="1" dirty="0" smtClean="0">
                <a:solidFill>
                  <a:srgbClr val="00B0F0"/>
                </a:solidFill>
                <a:latin typeface="Consolas" pitchFamily="49" charset="0"/>
                <a:ea typeface="仿宋" pitchFamily="49" charset="-122"/>
                <a:cs typeface="Consolas" pitchFamily="49" charset="0"/>
              </a:rPr>
              <a:t>次</a:t>
            </a:r>
            <a:endParaRPr kumimoji="1" lang="en-US" altLang="zh-CN" sz="2400" b="1" dirty="0" smtClean="0">
              <a:solidFill>
                <a:srgbClr val="00B0F0"/>
              </a:solidFill>
              <a:latin typeface="Consolas" pitchFamily="49" charset="0"/>
              <a:ea typeface="仿宋" pitchFamily="49" charset="-122"/>
              <a:cs typeface="Consolas" pitchFamily="49" charset="0"/>
            </a:endParaRP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else</a:t>
            </a: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  for (</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k;i</a:t>
            </a:r>
            <a:r>
              <a:rPr kumimoji="1" lang="en-US" altLang="zh-CN" sz="2400" b="1" dirty="0" smtClean="0">
                <a:solidFill>
                  <a:srgbClr val="0000FF"/>
                </a:solidFill>
                <a:latin typeface="Consolas" pitchFamily="49" charset="0"/>
                <a:ea typeface="仿宋" pitchFamily="49" charset="-122"/>
                <a:cs typeface="Consolas" pitchFamily="49" charset="0"/>
              </a:rPr>
              <a:t>&lt;</a:t>
            </a:r>
            <a:r>
              <a:rPr kumimoji="1" lang="en-US" altLang="zh-CN" sz="2400" b="1" dirty="0" err="1" smtClean="0">
                <a:solidFill>
                  <a:srgbClr val="0000FF"/>
                </a:solidFill>
                <a:latin typeface="Consolas" pitchFamily="49" charset="0"/>
                <a:ea typeface="仿宋" pitchFamily="49" charset="-122"/>
                <a:cs typeface="Consolas" pitchFamily="49" charset="0"/>
              </a:rPr>
              <a:t>n;i</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zh-CN" altLang="en-US" sz="2400" b="1" dirty="0" smtClean="0">
                <a:solidFill>
                  <a:srgbClr val="0000FF"/>
                </a:solidFill>
                <a:latin typeface="Consolas" pitchFamily="49" charset="0"/>
                <a:ea typeface="仿宋" pitchFamily="49" charset="-122"/>
                <a:cs typeface="Consolas" pitchFamily="49" charset="0"/>
              </a:rPr>
              <a:t>　   </a:t>
            </a:r>
          </a:p>
          <a:p>
            <a:pPr fontAlgn="base">
              <a:lnSpc>
                <a:spcPts val="1800"/>
              </a:lnSpc>
              <a:spcBef>
                <a:spcPts val="1800"/>
              </a:spcBef>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	  </a:t>
            </a:r>
            <a:r>
              <a:rPr kumimoji="1" lang="en-US" altLang="zh-CN" sz="2400" b="1" dirty="0" smtClean="0">
                <a:solidFill>
                  <a:srgbClr val="0000FF"/>
                </a:solidFill>
                <a:latin typeface="Consolas" pitchFamily="49" charset="0"/>
                <a:ea typeface="仿宋" pitchFamily="49" charset="-122"/>
                <a:cs typeface="Consolas" pitchFamily="49" charset="0"/>
              </a:rPr>
              <a:t>a[</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dirty="0" err="1" smtClean="0">
                <a:solidFill>
                  <a:srgbClr val="0000FF"/>
                </a:solidFill>
                <a:latin typeface="Consolas" pitchFamily="49" charset="0"/>
                <a:ea typeface="仿宋" pitchFamily="49" charset="-122"/>
                <a:cs typeface="Consolas" pitchFamily="49" charset="0"/>
              </a:rPr>
              <a:t>i</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dirty="0" smtClean="0">
                <a:solidFill>
                  <a:srgbClr val="C00000"/>
                </a:solidFill>
                <a:latin typeface="Consolas" pitchFamily="49" charset="0"/>
                <a:ea typeface="仿宋" pitchFamily="49" charset="-122"/>
                <a:cs typeface="Consolas" pitchFamily="49" charset="0"/>
              </a:rPr>
              <a:t>	  </a:t>
            </a:r>
            <a:r>
              <a:rPr kumimoji="1" lang="en-US" altLang="zh-CN" sz="2400" b="1" dirty="0" smtClean="0">
                <a:solidFill>
                  <a:srgbClr val="00B0F0"/>
                </a:solidFill>
                <a:latin typeface="Consolas" pitchFamily="49" charset="0"/>
                <a:ea typeface="仿宋" pitchFamily="49" charset="-122"/>
                <a:cs typeface="Consolas" pitchFamily="49" charset="0"/>
              </a:rPr>
              <a:t>//</a:t>
            </a:r>
            <a:r>
              <a:rPr kumimoji="1" lang="zh-CN" altLang="en-US" sz="2400" b="1" dirty="0" smtClean="0">
                <a:solidFill>
                  <a:srgbClr val="00B0F0"/>
                </a:solidFill>
                <a:latin typeface="Consolas" pitchFamily="49" charset="0"/>
                <a:ea typeface="仿宋" pitchFamily="49" charset="-122"/>
                <a:cs typeface="Consolas" pitchFamily="49" charset="0"/>
              </a:rPr>
              <a:t>执行</a:t>
            </a:r>
            <a:r>
              <a:rPr kumimoji="1" lang="en-US" altLang="zh-CN" sz="2400" b="1" dirty="0" smtClean="0">
                <a:solidFill>
                  <a:srgbClr val="00B0F0"/>
                </a:solidFill>
                <a:latin typeface="Consolas" pitchFamily="49" charset="0"/>
                <a:ea typeface="仿宋" pitchFamily="49" charset="-122"/>
                <a:cs typeface="Consolas" pitchFamily="49" charset="0"/>
              </a:rPr>
              <a:t>n-k</a:t>
            </a:r>
            <a:r>
              <a:rPr kumimoji="1" lang="zh-CN" altLang="en-US" sz="2400" b="1" dirty="0" smtClean="0">
                <a:solidFill>
                  <a:srgbClr val="00B0F0"/>
                </a:solidFill>
                <a:latin typeface="Consolas" pitchFamily="49" charset="0"/>
                <a:ea typeface="仿宋" pitchFamily="49" charset="-122"/>
                <a:cs typeface="Consolas" pitchFamily="49" charset="0"/>
              </a:rPr>
              <a:t>次</a:t>
            </a:r>
            <a:endParaRPr kumimoji="1" lang="en-US" altLang="zh-CN" sz="2400" b="1" dirty="0" smtClean="0">
              <a:solidFill>
                <a:srgbClr val="00B0F0"/>
              </a:solidFill>
              <a:latin typeface="Consolas" pitchFamily="49" charset="0"/>
              <a:ea typeface="仿宋" pitchFamily="49" charset="-122"/>
              <a:cs typeface="Consolas" pitchFamily="49" charset="0"/>
            </a:endParaRPr>
          </a:p>
          <a:p>
            <a:pPr fontAlgn="base">
              <a:lnSpc>
                <a:spcPts val="1800"/>
              </a:lnSpc>
              <a:spcBef>
                <a:spcPts val="1800"/>
              </a:spcBef>
              <a:spcAft>
                <a:spcPct val="0"/>
              </a:spcAft>
            </a:pPr>
            <a:r>
              <a:rPr kumimoji="1" lang="en-US" altLang="zh-CN" sz="2400" b="1" dirty="0" smtClean="0">
                <a:solidFill>
                  <a:srgbClr val="C00000"/>
                </a:solidFill>
                <a:latin typeface="Consolas" pitchFamily="49" charset="0"/>
                <a:ea typeface="仿宋" pitchFamily="49" charset="-122"/>
                <a:cs typeface="Consolas" pitchFamily="49" charset="0"/>
              </a:rPr>
              <a:t>      </a:t>
            </a:r>
            <a:r>
              <a:rPr kumimoji="1" lang="en-US" altLang="zh-CN" sz="2400" b="1" dirty="0" smtClean="0">
                <a:solidFill>
                  <a:srgbClr val="FF0000"/>
                </a:solidFill>
                <a:latin typeface="Consolas" pitchFamily="49" charset="0"/>
                <a:ea typeface="仿宋" pitchFamily="49" charset="-122"/>
                <a:cs typeface="Consolas" pitchFamily="49" charset="0"/>
              </a:rPr>
              <a:t>fun</a:t>
            </a:r>
            <a:r>
              <a:rPr kumimoji="1" lang="en-US" altLang="zh-CN" sz="2400" b="1" dirty="0" smtClean="0">
                <a:solidFill>
                  <a:srgbClr val="C00000"/>
                </a:solidFill>
                <a:latin typeface="Consolas" pitchFamily="49" charset="0"/>
                <a:ea typeface="仿宋" pitchFamily="49" charset="-122"/>
                <a:cs typeface="Consolas" pitchFamily="49" charset="0"/>
              </a:rPr>
              <a:t>(a</a:t>
            </a:r>
            <a:r>
              <a:rPr kumimoji="1" lang="zh-CN" altLang="en-US" sz="2400" b="1" dirty="0" smtClean="0">
                <a:solidFill>
                  <a:srgbClr val="C00000"/>
                </a:solidFill>
                <a:latin typeface="Consolas" pitchFamily="49" charset="0"/>
                <a:ea typeface="仿宋" pitchFamily="49" charset="-122"/>
                <a:cs typeface="Consolas" pitchFamily="49" charset="0"/>
              </a:rPr>
              <a:t>，</a:t>
            </a:r>
            <a:r>
              <a:rPr kumimoji="1" lang="en-US" altLang="zh-CN" sz="2400" b="1" dirty="0" smtClean="0">
                <a:solidFill>
                  <a:srgbClr val="C00000"/>
                </a:solidFill>
                <a:latin typeface="Consolas" pitchFamily="49" charset="0"/>
                <a:ea typeface="仿宋" pitchFamily="49" charset="-122"/>
                <a:cs typeface="Consolas" pitchFamily="49" charset="0"/>
              </a:rPr>
              <a:t>n</a:t>
            </a:r>
            <a:r>
              <a:rPr kumimoji="1" lang="zh-CN" altLang="en-US" sz="2400" b="1" dirty="0" smtClean="0">
                <a:solidFill>
                  <a:srgbClr val="C00000"/>
                </a:solidFill>
                <a:latin typeface="Consolas" pitchFamily="49" charset="0"/>
                <a:ea typeface="仿宋" pitchFamily="49" charset="-122"/>
                <a:cs typeface="Consolas" pitchFamily="49" charset="0"/>
              </a:rPr>
              <a:t>，</a:t>
            </a:r>
            <a:r>
              <a:rPr kumimoji="1" lang="en-US" altLang="zh-CN" sz="2400" b="1" dirty="0" smtClean="0">
                <a:solidFill>
                  <a:srgbClr val="C00000"/>
                </a:solidFill>
                <a:latin typeface="Consolas" pitchFamily="49" charset="0"/>
                <a:ea typeface="仿宋" pitchFamily="49" charset="-122"/>
                <a:cs typeface="Consolas" pitchFamily="49" charset="0"/>
              </a:rPr>
              <a:t>k+1);</a:t>
            </a: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a:t>
            </a:r>
          </a:p>
          <a:p>
            <a:pPr fontAlgn="base">
              <a:lnSpc>
                <a:spcPts val="1800"/>
              </a:lnSpc>
              <a:spcBef>
                <a:spcPts val="1800"/>
              </a:spcBef>
              <a:spcAft>
                <a:spcPct val="0"/>
              </a:spcAft>
            </a:pPr>
            <a:r>
              <a:rPr kumimoji="1" lang="en-US" altLang="zh-CN" sz="2400" b="1" dirty="0" smtClean="0">
                <a:solidFill>
                  <a:srgbClr val="0000FF"/>
                </a:solidFill>
                <a:latin typeface="Consolas" pitchFamily="49" charset="0"/>
                <a:ea typeface="仿宋" pitchFamily="49" charset="-122"/>
                <a:cs typeface="Consolas" pitchFamily="49" charset="0"/>
              </a:rPr>
              <a:t>}    </a:t>
            </a:r>
            <a:endParaRPr kumimoji="1" lang="zh-CN" altLang="en-US" sz="2400" b="1" dirty="0">
              <a:solidFill>
                <a:srgbClr val="0000FF"/>
              </a:solidFill>
              <a:latin typeface="Consolas" pitchFamily="49" charset="0"/>
              <a:ea typeface="仿宋" pitchFamily="49" charset="-122"/>
              <a:cs typeface="Consolas" pitchFamily="49" charset="0"/>
            </a:endParaRPr>
          </a:p>
        </p:txBody>
      </p:sp>
    </p:spTree>
    <p:extLst>
      <p:ext uri="{BB962C8B-B14F-4D97-AF65-F5344CB8AC3E}">
        <p14:creationId xmlns:p14="http://schemas.microsoft.com/office/powerpoint/2010/main" val="30169713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357158" y="750586"/>
            <a:ext cx="5610412" cy="4332500"/>
          </a:xfrm>
          <a:prstGeom prst="rect">
            <a:avLst/>
          </a:prstGeom>
          <a:gradFill flip="none" rotWithShape="1">
            <a:gsLst>
              <a:gs pos="0">
                <a:schemeClr val="accent3">
                  <a:tint val="50000"/>
                  <a:satMod val="300000"/>
                </a:schemeClr>
              </a:gs>
              <a:gs pos="35000">
                <a:schemeClr val="accent3">
                  <a:tint val="37000"/>
                  <a:satMod val="300000"/>
                </a:schemeClr>
              </a:gs>
              <a:gs pos="100000">
                <a:schemeClr val="accent3">
                  <a:tint val="15000"/>
                  <a:satMod val="350000"/>
                </a:scheme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3"/>
          </a:lnRef>
          <a:fillRef idx="2">
            <a:schemeClr val="accent3"/>
          </a:fillRef>
          <a:effectRef idx="1">
            <a:schemeClr val="accent3"/>
          </a:effectRef>
          <a:fontRef idx="minor">
            <a:schemeClr val="dk1"/>
          </a:fontRef>
        </p:style>
        <p:txBody>
          <a:bodyPr wrap="square" lIns="144000" tIns="144000" bIns="108000" rtlCol="0">
            <a:spAutoFit/>
          </a:bodyPr>
          <a:lstStyle/>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void </a:t>
            </a:r>
            <a:r>
              <a:rPr kumimoji="1" lang="en-US" altLang="zh-CN" sz="2000" b="1" dirty="0" smtClean="0">
                <a:solidFill>
                  <a:srgbClr val="FF0000"/>
                </a:solidFill>
                <a:latin typeface="Consolas" pitchFamily="49" charset="0"/>
                <a:ea typeface="仿宋" pitchFamily="49" charset="-122"/>
                <a:cs typeface="Consolas" pitchFamily="49" charset="0"/>
              </a:rPr>
              <a:t>fun</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int</a:t>
            </a:r>
            <a:r>
              <a:rPr kumimoji="1" lang="en-US" altLang="zh-CN" sz="2000" b="1" dirty="0" smtClean="0">
                <a:solidFill>
                  <a:srgbClr val="0000FF"/>
                </a:solidFill>
                <a:latin typeface="Consolas" pitchFamily="49" charset="0"/>
                <a:ea typeface="仿宋" pitchFamily="49" charset="-122"/>
                <a:cs typeface="Consolas" pitchFamily="49" charset="0"/>
              </a:rPr>
              <a:t> a[]</a:t>
            </a:r>
            <a:r>
              <a:rPr kumimoji="1" lang="zh-CN" altLang="en-US"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int</a:t>
            </a:r>
            <a:r>
              <a:rPr kumimoji="1" lang="en-US" altLang="zh-CN" sz="2000" b="1" dirty="0" smtClean="0">
                <a:solidFill>
                  <a:srgbClr val="0000FF"/>
                </a:solidFill>
                <a:latin typeface="Consolas" pitchFamily="49" charset="0"/>
                <a:ea typeface="仿宋" pitchFamily="49" charset="-122"/>
                <a:cs typeface="Consolas" pitchFamily="49" charset="0"/>
              </a:rPr>
              <a:t> n</a:t>
            </a:r>
            <a:r>
              <a:rPr kumimoji="1" lang="zh-CN" altLang="en-US"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int</a:t>
            </a:r>
            <a:r>
              <a:rPr kumimoji="1" lang="en-US" altLang="zh-CN" sz="2000" b="1" dirty="0" smtClean="0">
                <a:solidFill>
                  <a:srgbClr val="0000FF"/>
                </a:solidFill>
                <a:latin typeface="Consolas" pitchFamily="49" charset="0"/>
                <a:ea typeface="仿宋" pitchFamily="49" charset="-122"/>
                <a:cs typeface="Consolas" pitchFamily="49" charset="0"/>
              </a:rPr>
              <a:t> k) </a:t>
            </a: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a:t>
            </a:r>
            <a:r>
              <a:rPr kumimoji="1" lang="en-US" altLang="zh-CN" sz="2000" b="1" dirty="0" err="1" smtClean="0">
                <a:solidFill>
                  <a:srgbClr val="0000FF"/>
                </a:solidFill>
                <a:latin typeface="Consolas" pitchFamily="49" charset="0"/>
                <a:ea typeface="仿宋" pitchFamily="49" charset="-122"/>
                <a:cs typeface="Consolas" pitchFamily="49" charset="0"/>
              </a:rPr>
              <a:t>int</a:t>
            </a:r>
            <a:r>
              <a:rPr kumimoji="1" lang="en-US" altLang="zh-CN" sz="2000" b="1" dirty="0" smtClean="0">
                <a:solidFill>
                  <a:srgbClr val="0000FF"/>
                </a:solidFill>
                <a:latin typeface="Consolas" pitchFamily="49" charset="0"/>
                <a:ea typeface="仿宋" pitchFamily="49" charset="-122"/>
                <a:cs typeface="Consolas" pitchFamily="49" charset="0"/>
              </a:rPr>
              <a:t> </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t>
            </a: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a:t>
            </a:r>
            <a:r>
              <a:rPr kumimoji="1" lang="en-US" altLang="zh-CN" sz="2000" b="1" dirty="0" smtClean="0">
                <a:solidFill>
                  <a:srgbClr val="6600CC"/>
                </a:solidFill>
                <a:latin typeface="Consolas" pitchFamily="49" charset="0"/>
                <a:ea typeface="仿宋" pitchFamily="49" charset="-122"/>
                <a:cs typeface="Consolas" pitchFamily="49" charset="0"/>
              </a:rPr>
              <a:t>if (k==n-1)</a:t>
            </a:r>
          </a:p>
          <a:p>
            <a:pPr fontAlgn="base">
              <a:lnSpc>
                <a:spcPts val="1800"/>
              </a:lnSpc>
              <a:spcBef>
                <a:spcPct val="50000"/>
              </a:spcBef>
              <a:spcAft>
                <a:spcPct val="0"/>
              </a:spcAft>
            </a:pPr>
            <a:r>
              <a:rPr kumimoji="1" lang="en-US" altLang="zh-CN" sz="2000" b="1" dirty="0" smtClean="0">
                <a:solidFill>
                  <a:srgbClr val="6600CC"/>
                </a:solidFill>
                <a:latin typeface="Consolas" pitchFamily="49" charset="0"/>
                <a:ea typeface="仿宋" pitchFamily="49" charset="-122"/>
                <a:cs typeface="Consolas" pitchFamily="49" charset="0"/>
              </a:rPr>
              <a:t>     for (</a:t>
            </a:r>
            <a:r>
              <a:rPr kumimoji="1" lang="en-US" altLang="zh-CN" sz="2000" b="1" dirty="0" err="1" smtClean="0">
                <a:solidFill>
                  <a:srgbClr val="6600CC"/>
                </a:solidFill>
                <a:latin typeface="Consolas" pitchFamily="49" charset="0"/>
                <a:ea typeface="仿宋" pitchFamily="49" charset="-122"/>
                <a:cs typeface="Consolas" pitchFamily="49" charset="0"/>
              </a:rPr>
              <a:t>i</a:t>
            </a:r>
            <a:r>
              <a:rPr kumimoji="1" lang="en-US" altLang="zh-CN" sz="2000" b="1" dirty="0" smtClean="0">
                <a:solidFill>
                  <a:srgbClr val="6600CC"/>
                </a:solidFill>
                <a:latin typeface="Consolas" pitchFamily="49" charset="0"/>
                <a:ea typeface="仿宋" pitchFamily="49" charset="-122"/>
                <a:cs typeface="Consolas" pitchFamily="49" charset="0"/>
              </a:rPr>
              <a:t>=0;i&lt;</a:t>
            </a:r>
            <a:r>
              <a:rPr kumimoji="1" lang="en-US" altLang="zh-CN" sz="2000" b="1" dirty="0" err="1" smtClean="0">
                <a:solidFill>
                  <a:srgbClr val="6600CC"/>
                </a:solidFill>
                <a:latin typeface="Consolas" pitchFamily="49" charset="0"/>
                <a:ea typeface="仿宋" pitchFamily="49" charset="-122"/>
                <a:cs typeface="Consolas" pitchFamily="49" charset="0"/>
              </a:rPr>
              <a:t>n;i</a:t>
            </a:r>
            <a:r>
              <a:rPr kumimoji="1" lang="en-US" altLang="zh-CN" sz="2000" b="1" dirty="0" smtClean="0">
                <a:solidFill>
                  <a:srgbClr val="6600CC"/>
                </a:solidFill>
                <a:latin typeface="Consolas" pitchFamily="49" charset="0"/>
                <a:ea typeface="仿宋" pitchFamily="49" charset="-122"/>
                <a:cs typeface="Consolas" pitchFamily="49" charset="0"/>
              </a:rPr>
              <a:t>++) </a:t>
            </a:r>
            <a:r>
              <a:rPr kumimoji="1" lang="zh-CN" altLang="en-US" sz="2000" b="1" dirty="0" smtClean="0">
                <a:solidFill>
                  <a:srgbClr val="6600CC"/>
                </a:solidFill>
                <a:latin typeface="Consolas" pitchFamily="49" charset="0"/>
                <a:ea typeface="仿宋" pitchFamily="49" charset="-122"/>
                <a:cs typeface="Consolas" pitchFamily="49" charset="0"/>
              </a:rPr>
              <a:t>　　  </a:t>
            </a:r>
          </a:p>
          <a:p>
            <a:pPr fontAlgn="base">
              <a:lnSpc>
                <a:spcPts val="1800"/>
              </a:lnSpc>
              <a:spcBef>
                <a:spcPct val="50000"/>
              </a:spcBef>
              <a:spcAft>
                <a:spcPct val="0"/>
              </a:spcAft>
            </a:pPr>
            <a:r>
              <a:rPr kumimoji="1" lang="zh-CN" altLang="en-US" sz="2000" b="1" dirty="0" smtClean="0">
                <a:solidFill>
                  <a:srgbClr val="6600CC"/>
                </a:solidFill>
                <a:latin typeface="Consolas" pitchFamily="49" charset="0"/>
                <a:ea typeface="仿宋" pitchFamily="49" charset="-122"/>
                <a:cs typeface="Consolas" pitchFamily="49" charset="0"/>
              </a:rPr>
              <a:t>	 </a:t>
            </a:r>
            <a:r>
              <a:rPr kumimoji="1" lang="en-US" altLang="zh-CN" sz="2000" b="1" dirty="0" err="1" smtClean="0">
                <a:solidFill>
                  <a:srgbClr val="6600CC"/>
                </a:solidFill>
                <a:latin typeface="Consolas" pitchFamily="49" charset="0"/>
                <a:ea typeface="仿宋" pitchFamily="49" charset="-122"/>
                <a:cs typeface="Consolas" pitchFamily="49" charset="0"/>
              </a:rPr>
              <a:t>printf</a:t>
            </a:r>
            <a:r>
              <a:rPr kumimoji="1" lang="en-US" altLang="zh-CN" sz="2000" b="1" dirty="0" smtClean="0">
                <a:solidFill>
                  <a:srgbClr val="6600CC"/>
                </a:solidFill>
                <a:latin typeface="Consolas" pitchFamily="49" charset="0"/>
                <a:ea typeface="仿宋" pitchFamily="49" charset="-122"/>
                <a:cs typeface="Consolas" pitchFamily="49" charset="0"/>
              </a:rPr>
              <a:t>(“%d\n”</a:t>
            </a:r>
            <a:r>
              <a:rPr kumimoji="1" lang="zh-CN" altLang="en-US" sz="2000" b="1" dirty="0" smtClean="0">
                <a:solidFill>
                  <a:srgbClr val="6600CC"/>
                </a:solidFill>
                <a:latin typeface="Consolas" pitchFamily="49" charset="0"/>
                <a:ea typeface="仿宋" pitchFamily="49" charset="-122"/>
                <a:cs typeface="Consolas" pitchFamily="49" charset="0"/>
              </a:rPr>
              <a:t>，</a:t>
            </a:r>
            <a:r>
              <a:rPr kumimoji="1" lang="en-US" altLang="zh-CN" sz="2000" b="1" dirty="0" smtClean="0">
                <a:solidFill>
                  <a:srgbClr val="6600CC"/>
                </a:solidFill>
                <a:latin typeface="Consolas" pitchFamily="49" charset="0"/>
                <a:ea typeface="仿宋" pitchFamily="49" charset="-122"/>
                <a:cs typeface="Consolas" pitchFamily="49" charset="0"/>
              </a:rPr>
              <a:t>a[</a:t>
            </a:r>
            <a:r>
              <a:rPr kumimoji="1" lang="en-US" altLang="zh-CN" sz="2000" b="1" dirty="0" err="1" smtClean="0">
                <a:solidFill>
                  <a:srgbClr val="6600CC"/>
                </a:solidFill>
                <a:latin typeface="Consolas" pitchFamily="49" charset="0"/>
                <a:ea typeface="仿宋" pitchFamily="49" charset="-122"/>
                <a:cs typeface="Consolas" pitchFamily="49" charset="0"/>
              </a:rPr>
              <a:t>i</a:t>
            </a:r>
            <a:r>
              <a:rPr kumimoji="1" lang="en-US" altLang="zh-CN" sz="2000" b="1" dirty="0" smtClean="0">
                <a:solidFill>
                  <a:srgbClr val="6600CC"/>
                </a:solidFill>
                <a:latin typeface="Consolas" pitchFamily="49" charset="0"/>
                <a:ea typeface="仿宋" pitchFamily="49" charset="-122"/>
                <a:cs typeface="Consolas" pitchFamily="49" charset="0"/>
              </a:rPr>
              <a:t>]);</a:t>
            </a:r>
            <a:r>
              <a:rPr kumimoji="1" lang="en-US" altLang="zh-CN" sz="2000" b="1" dirty="0" smtClean="0">
                <a:solidFill>
                  <a:srgbClr val="00B0F0"/>
                </a:solidFill>
                <a:latin typeface="Consolas" pitchFamily="49" charset="0"/>
                <a:ea typeface="仿宋" pitchFamily="49" charset="-122"/>
                <a:cs typeface="Consolas" pitchFamily="49" charset="0"/>
              </a:rPr>
              <a:t>//</a:t>
            </a:r>
            <a:r>
              <a:rPr kumimoji="1" lang="zh-CN" altLang="en-US" sz="2000" b="1" dirty="0" smtClean="0">
                <a:solidFill>
                  <a:srgbClr val="00B0F0"/>
                </a:solidFill>
                <a:latin typeface="Consolas" pitchFamily="49" charset="0"/>
                <a:ea typeface="仿宋" pitchFamily="49" charset="-122"/>
                <a:cs typeface="Consolas" pitchFamily="49" charset="0"/>
              </a:rPr>
              <a:t>执行</a:t>
            </a:r>
            <a:r>
              <a:rPr kumimoji="1" lang="en-US" altLang="zh-CN" sz="2000" b="1" dirty="0" smtClean="0">
                <a:solidFill>
                  <a:srgbClr val="00B0F0"/>
                </a:solidFill>
                <a:latin typeface="Consolas" pitchFamily="49" charset="0"/>
                <a:ea typeface="仿宋" pitchFamily="49" charset="-122"/>
                <a:cs typeface="Consolas" pitchFamily="49" charset="0"/>
              </a:rPr>
              <a:t>n</a:t>
            </a:r>
            <a:r>
              <a:rPr kumimoji="1" lang="zh-CN" altLang="en-US" sz="2000" b="1" dirty="0" smtClean="0">
                <a:solidFill>
                  <a:srgbClr val="00B0F0"/>
                </a:solidFill>
                <a:latin typeface="Consolas" pitchFamily="49" charset="0"/>
                <a:ea typeface="仿宋" pitchFamily="49" charset="-122"/>
                <a:cs typeface="Consolas" pitchFamily="49" charset="0"/>
              </a:rPr>
              <a:t>次</a:t>
            </a:r>
            <a:endParaRPr kumimoji="1" lang="en-US" altLang="zh-CN" sz="2000" b="1" dirty="0" smtClean="0">
              <a:solidFill>
                <a:srgbClr val="00B0F0"/>
              </a:solidFill>
              <a:latin typeface="Consolas" pitchFamily="49" charset="0"/>
              <a:ea typeface="仿宋" pitchFamily="49" charset="-122"/>
              <a:cs typeface="Consolas" pitchFamily="49" charset="0"/>
            </a:endParaRP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else</a:t>
            </a: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  for (</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k;i</a:t>
            </a:r>
            <a:r>
              <a:rPr kumimoji="1" lang="en-US" altLang="zh-CN" sz="2000" b="1" dirty="0" smtClean="0">
                <a:solidFill>
                  <a:srgbClr val="0000FF"/>
                </a:solidFill>
                <a:latin typeface="Consolas" pitchFamily="49" charset="0"/>
                <a:ea typeface="仿宋" pitchFamily="49" charset="-122"/>
                <a:cs typeface="Consolas" pitchFamily="49" charset="0"/>
              </a:rPr>
              <a:t>&lt;</a:t>
            </a:r>
            <a:r>
              <a:rPr kumimoji="1" lang="en-US" altLang="zh-CN" sz="2000" b="1" dirty="0" err="1" smtClean="0">
                <a:solidFill>
                  <a:srgbClr val="0000FF"/>
                </a:solidFill>
                <a:latin typeface="Consolas" pitchFamily="49" charset="0"/>
                <a:ea typeface="仿宋" pitchFamily="49" charset="-122"/>
                <a:cs typeface="Consolas" pitchFamily="49" charset="0"/>
              </a:rPr>
              <a:t>n;i</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zh-CN" altLang="en-US" sz="2000" b="1" dirty="0" smtClean="0">
                <a:solidFill>
                  <a:srgbClr val="0000FF"/>
                </a:solidFill>
                <a:latin typeface="Consolas" pitchFamily="49" charset="0"/>
                <a:ea typeface="仿宋" pitchFamily="49" charset="-122"/>
                <a:cs typeface="Consolas" pitchFamily="49" charset="0"/>
              </a:rPr>
              <a:t>　   </a:t>
            </a:r>
          </a:p>
          <a:p>
            <a:pPr fontAlgn="base">
              <a:lnSpc>
                <a:spcPts val="1800"/>
              </a:lnSpc>
              <a:spcBef>
                <a:spcPct val="50000"/>
              </a:spcBef>
              <a:spcAft>
                <a:spcPct val="0"/>
              </a:spcAft>
            </a:pPr>
            <a:r>
              <a:rPr kumimoji="1" lang="zh-CN" altLang="en-US" sz="2000" b="1" dirty="0" smtClean="0">
                <a:solidFill>
                  <a:srgbClr val="0000FF"/>
                </a:solidFill>
                <a:latin typeface="Consolas" pitchFamily="49" charset="0"/>
                <a:ea typeface="仿宋" pitchFamily="49" charset="-122"/>
                <a:cs typeface="Consolas" pitchFamily="49" charset="0"/>
              </a:rPr>
              <a:t>	  </a:t>
            </a:r>
            <a:r>
              <a:rPr kumimoji="1" lang="en-US" altLang="zh-CN" sz="2000" b="1" dirty="0" smtClean="0">
                <a:solidFill>
                  <a:srgbClr val="0000FF"/>
                </a:solidFill>
                <a:latin typeface="Consolas" pitchFamily="49" charset="0"/>
                <a:ea typeface="仿宋" pitchFamily="49" charset="-122"/>
                <a:cs typeface="Consolas" pitchFamily="49" charset="0"/>
              </a:rPr>
              <a:t>a[</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err="1" smtClean="0">
                <a:solidFill>
                  <a:srgbClr val="0000FF"/>
                </a:solidFill>
                <a:latin typeface="Consolas" pitchFamily="49" charset="0"/>
                <a:ea typeface="仿宋" pitchFamily="49" charset="-122"/>
                <a:cs typeface="Consolas" pitchFamily="49" charset="0"/>
              </a:rPr>
              <a:t>i</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smtClean="0">
                <a:solidFill>
                  <a:srgbClr val="C00000"/>
                </a:solidFill>
                <a:latin typeface="Consolas" pitchFamily="49" charset="0"/>
                <a:ea typeface="仿宋" pitchFamily="49" charset="-122"/>
                <a:cs typeface="Consolas" pitchFamily="49" charset="0"/>
              </a:rPr>
              <a:t>	</a:t>
            </a:r>
            <a:r>
              <a:rPr kumimoji="1" lang="en-US" altLang="zh-CN" sz="2000" b="1" dirty="0" smtClean="0">
                <a:solidFill>
                  <a:srgbClr val="00B0F0"/>
                </a:solidFill>
                <a:latin typeface="Consolas" pitchFamily="49" charset="0"/>
                <a:ea typeface="仿宋" pitchFamily="49" charset="-122"/>
                <a:cs typeface="Consolas" pitchFamily="49" charset="0"/>
              </a:rPr>
              <a:t>//</a:t>
            </a:r>
            <a:r>
              <a:rPr kumimoji="1" lang="zh-CN" altLang="en-US" sz="2000" b="1" dirty="0" smtClean="0">
                <a:solidFill>
                  <a:srgbClr val="00B0F0"/>
                </a:solidFill>
                <a:latin typeface="Consolas" pitchFamily="49" charset="0"/>
                <a:ea typeface="仿宋" pitchFamily="49" charset="-122"/>
                <a:cs typeface="Consolas" pitchFamily="49" charset="0"/>
              </a:rPr>
              <a:t>执行</a:t>
            </a:r>
            <a:r>
              <a:rPr kumimoji="1" lang="en-US" altLang="zh-CN" sz="2000" b="1" dirty="0" smtClean="0">
                <a:solidFill>
                  <a:srgbClr val="00B0F0"/>
                </a:solidFill>
                <a:latin typeface="Consolas" pitchFamily="49" charset="0"/>
                <a:ea typeface="仿宋" pitchFamily="49" charset="-122"/>
                <a:cs typeface="Consolas" pitchFamily="49" charset="0"/>
              </a:rPr>
              <a:t>n-k</a:t>
            </a:r>
            <a:r>
              <a:rPr kumimoji="1" lang="zh-CN" altLang="en-US" sz="2000" b="1" dirty="0" smtClean="0">
                <a:solidFill>
                  <a:srgbClr val="00B0F0"/>
                </a:solidFill>
                <a:latin typeface="Consolas" pitchFamily="49" charset="0"/>
                <a:ea typeface="仿宋" pitchFamily="49" charset="-122"/>
                <a:cs typeface="Consolas" pitchFamily="49" charset="0"/>
              </a:rPr>
              <a:t>次</a:t>
            </a:r>
            <a:endParaRPr kumimoji="1" lang="en-US" altLang="zh-CN" sz="2000" b="1" dirty="0" smtClean="0">
              <a:solidFill>
                <a:srgbClr val="00B0F0"/>
              </a:solidFill>
              <a:latin typeface="Consolas" pitchFamily="49" charset="0"/>
              <a:ea typeface="仿宋" pitchFamily="49" charset="-122"/>
              <a:cs typeface="Consolas" pitchFamily="49" charset="0"/>
            </a:endParaRPr>
          </a:p>
          <a:p>
            <a:pPr fontAlgn="base">
              <a:lnSpc>
                <a:spcPts val="1800"/>
              </a:lnSpc>
              <a:spcBef>
                <a:spcPct val="50000"/>
              </a:spcBef>
              <a:spcAft>
                <a:spcPct val="0"/>
              </a:spcAft>
            </a:pPr>
            <a:r>
              <a:rPr kumimoji="1" lang="en-US" altLang="zh-CN" sz="2000" b="1" dirty="0" smtClean="0">
                <a:solidFill>
                  <a:srgbClr val="C00000"/>
                </a:solidFill>
                <a:latin typeface="Consolas" pitchFamily="49" charset="0"/>
                <a:ea typeface="仿宋" pitchFamily="49" charset="-122"/>
                <a:cs typeface="Consolas" pitchFamily="49" charset="0"/>
              </a:rPr>
              <a:t>      </a:t>
            </a:r>
            <a:r>
              <a:rPr kumimoji="1" lang="en-US" altLang="zh-CN" sz="2000" b="1" dirty="0" smtClean="0">
                <a:solidFill>
                  <a:srgbClr val="FF0000"/>
                </a:solidFill>
                <a:latin typeface="Consolas" pitchFamily="49" charset="0"/>
                <a:ea typeface="仿宋" pitchFamily="49" charset="-122"/>
                <a:cs typeface="Consolas" pitchFamily="49" charset="0"/>
              </a:rPr>
              <a:t>fun</a:t>
            </a:r>
            <a:r>
              <a:rPr kumimoji="1" lang="en-US" altLang="zh-CN" sz="2000" b="1" dirty="0" smtClean="0">
                <a:solidFill>
                  <a:srgbClr val="C00000"/>
                </a:solidFill>
                <a:latin typeface="Consolas" pitchFamily="49" charset="0"/>
                <a:ea typeface="仿宋" pitchFamily="49" charset="-122"/>
                <a:cs typeface="Consolas" pitchFamily="49" charset="0"/>
              </a:rPr>
              <a:t>(a</a:t>
            </a:r>
            <a:r>
              <a:rPr kumimoji="1" lang="zh-CN" altLang="en-US" sz="2000" b="1" dirty="0" smtClean="0">
                <a:solidFill>
                  <a:srgbClr val="C00000"/>
                </a:solidFill>
                <a:latin typeface="Consolas" pitchFamily="49" charset="0"/>
                <a:ea typeface="仿宋" pitchFamily="49" charset="-122"/>
                <a:cs typeface="Consolas" pitchFamily="49" charset="0"/>
              </a:rPr>
              <a:t>，</a:t>
            </a:r>
            <a:r>
              <a:rPr kumimoji="1" lang="en-US" altLang="zh-CN" sz="2000" b="1" dirty="0" smtClean="0">
                <a:solidFill>
                  <a:srgbClr val="C00000"/>
                </a:solidFill>
                <a:latin typeface="Consolas" pitchFamily="49" charset="0"/>
                <a:ea typeface="仿宋" pitchFamily="49" charset="-122"/>
                <a:cs typeface="Consolas" pitchFamily="49" charset="0"/>
              </a:rPr>
              <a:t>n</a:t>
            </a:r>
            <a:r>
              <a:rPr kumimoji="1" lang="zh-CN" altLang="en-US" sz="2000" b="1" dirty="0" smtClean="0">
                <a:solidFill>
                  <a:srgbClr val="C00000"/>
                </a:solidFill>
                <a:latin typeface="Consolas" pitchFamily="49" charset="0"/>
                <a:ea typeface="仿宋" pitchFamily="49" charset="-122"/>
                <a:cs typeface="Consolas" pitchFamily="49" charset="0"/>
              </a:rPr>
              <a:t>，</a:t>
            </a:r>
            <a:r>
              <a:rPr kumimoji="1" lang="en-US" altLang="zh-CN" sz="2000" b="1" dirty="0" smtClean="0">
                <a:solidFill>
                  <a:srgbClr val="C00000"/>
                </a:solidFill>
                <a:latin typeface="Consolas" pitchFamily="49" charset="0"/>
                <a:ea typeface="仿宋" pitchFamily="49" charset="-122"/>
                <a:cs typeface="Consolas" pitchFamily="49" charset="0"/>
              </a:rPr>
              <a:t>k+1);</a:t>
            </a: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a:t>
            </a:r>
          </a:p>
          <a:p>
            <a:pPr fontAlgn="base">
              <a:lnSpc>
                <a:spcPts val="1800"/>
              </a:lnSpc>
              <a:spcBef>
                <a:spcPct val="50000"/>
              </a:spcBef>
              <a:spcAft>
                <a:spcPct val="0"/>
              </a:spcAft>
            </a:pPr>
            <a:r>
              <a:rPr kumimoji="1" lang="en-US" altLang="zh-CN" sz="2000" b="1" dirty="0" smtClean="0">
                <a:solidFill>
                  <a:srgbClr val="0000FF"/>
                </a:solidFill>
                <a:latin typeface="Consolas" pitchFamily="49" charset="0"/>
                <a:ea typeface="仿宋" pitchFamily="49" charset="-122"/>
                <a:cs typeface="Consolas" pitchFamily="49" charset="0"/>
              </a:rPr>
              <a:t> }    </a:t>
            </a:r>
            <a:endParaRPr kumimoji="1" lang="zh-CN" altLang="en-US" sz="2000" b="1" dirty="0">
              <a:solidFill>
                <a:srgbClr val="0000FF"/>
              </a:solidFill>
              <a:latin typeface="Consolas" pitchFamily="49" charset="0"/>
              <a:ea typeface="仿宋" pitchFamily="49" charset="-122"/>
              <a:cs typeface="Consolas" pitchFamily="49" charset="0"/>
            </a:endParaRPr>
          </a:p>
        </p:txBody>
      </p:sp>
      <p:sp>
        <p:nvSpPr>
          <p:cNvPr id="12" name="Text Box 5"/>
          <p:cNvSpPr txBox="1">
            <a:spLocks noChangeArrowheads="1"/>
          </p:cNvSpPr>
          <p:nvPr/>
        </p:nvSpPr>
        <p:spPr bwMode="auto">
          <a:xfrm>
            <a:off x="357158" y="214290"/>
            <a:ext cx="5214974" cy="430887"/>
          </a:xfrm>
          <a:prstGeom prst="rect">
            <a:avLst/>
          </a:prstGeom>
          <a:noFill/>
          <a:ln w="9525" algn="ctr">
            <a:noFill/>
            <a:miter lim="800000"/>
            <a:headEnd/>
            <a:tailEnd/>
          </a:ln>
          <a:effectLst/>
        </p:spPr>
        <p:txBody>
          <a:bodyPr wrap="square">
            <a:spAutoFit/>
          </a:bodyPr>
          <a:lstStyle/>
          <a:p>
            <a:pPr fontAlgn="base">
              <a:lnSpc>
                <a:spcPct val="110000"/>
              </a:lnSpc>
              <a:spcBef>
                <a:spcPct val="50000"/>
              </a:spcBef>
              <a:spcAft>
                <a:spcPct val="0"/>
              </a:spcAft>
            </a:pPr>
            <a:r>
              <a:rPr kumimoji="1" lang="zh-CN" altLang="en-US" sz="2000" b="1" dirty="0" smtClean="0">
                <a:solidFill>
                  <a:srgbClr val="FF0000"/>
                </a:solidFill>
                <a:latin typeface="Consolas" pitchFamily="49" charset="0"/>
                <a:ea typeface="楷体" pitchFamily="49" charset="-122"/>
                <a:cs typeface="Consolas" pitchFamily="49" charset="0"/>
              </a:rPr>
              <a:t>解：</a:t>
            </a:r>
            <a:r>
              <a:rPr kumimoji="1" lang="zh-CN" altLang="en-US" sz="2000" b="1" dirty="0" smtClean="0">
                <a:solidFill>
                  <a:srgbClr val="0000FF"/>
                </a:solidFill>
                <a:latin typeface="Consolas" pitchFamily="49" charset="0"/>
                <a:ea typeface="楷体" pitchFamily="49" charset="-122"/>
                <a:cs typeface="Consolas" pitchFamily="49" charset="0"/>
              </a:rPr>
              <a:t>设</a:t>
            </a:r>
            <a:r>
              <a:rPr kumimoji="1" lang="en-US" altLang="zh-CN" sz="2000" b="1" dirty="0" smtClean="0">
                <a:solidFill>
                  <a:srgbClr val="FF00FF"/>
                </a:solidFill>
                <a:latin typeface="Consolas" pitchFamily="49" charset="0"/>
                <a:ea typeface="楷体" pitchFamily="49" charset="-122"/>
                <a:cs typeface="Consolas" pitchFamily="49" charset="0"/>
              </a:rPr>
              <a:t>fun(</a:t>
            </a:r>
            <a:r>
              <a:rPr kumimoji="1" lang="en-US" altLang="zh-CN" sz="2000" b="1" i="1" dirty="0" smtClean="0">
                <a:solidFill>
                  <a:srgbClr val="FF00FF"/>
                </a:solidFill>
                <a:latin typeface="Consolas" pitchFamily="49" charset="0"/>
                <a:ea typeface="楷体" pitchFamily="49" charset="-122"/>
                <a:cs typeface="Consolas" pitchFamily="49" charset="0"/>
              </a:rPr>
              <a:t>a</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i="1" dirty="0" smtClean="0">
                <a:solidFill>
                  <a:srgbClr val="FF00FF"/>
                </a:solidFill>
                <a:latin typeface="Consolas" pitchFamily="49" charset="0"/>
                <a:ea typeface="楷体" pitchFamily="49" charset="-122"/>
                <a:cs typeface="Consolas" pitchFamily="49" charset="0"/>
              </a:rPr>
              <a:t>n</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i="1" dirty="0" smtClean="0">
                <a:solidFill>
                  <a:srgbClr val="FF00FF"/>
                </a:solidFill>
                <a:latin typeface="Consolas" pitchFamily="49" charset="0"/>
                <a:ea typeface="楷体" pitchFamily="49" charset="-122"/>
                <a:cs typeface="Consolas" pitchFamily="49" charset="0"/>
              </a:rPr>
              <a:t>k</a:t>
            </a:r>
            <a:r>
              <a:rPr kumimoji="1" lang="en-US" altLang="zh-CN" sz="2000" b="1" dirty="0" smtClean="0">
                <a:solidFill>
                  <a:srgbClr val="FF00FF"/>
                </a:solidFill>
                <a:latin typeface="Consolas" pitchFamily="49" charset="0"/>
                <a:ea typeface="楷体" pitchFamily="49" charset="-122"/>
                <a:cs typeface="Consolas" pitchFamily="49" charset="0"/>
              </a:rPr>
              <a:t>)</a:t>
            </a:r>
            <a:r>
              <a:rPr kumimoji="1" lang="zh-CN" altLang="en-US" sz="2000" b="1" dirty="0" smtClean="0">
                <a:solidFill>
                  <a:srgbClr val="0000FF"/>
                </a:solidFill>
                <a:latin typeface="Consolas" pitchFamily="49" charset="0"/>
                <a:ea typeface="楷体" pitchFamily="49" charset="-122"/>
                <a:cs typeface="Consolas" pitchFamily="49" charset="0"/>
              </a:rPr>
              <a:t>的空间为</a:t>
            </a:r>
            <a:r>
              <a:rPr kumimoji="1" lang="en-US" altLang="zh-CN" sz="2000" b="1" dirty="0" smtClean="0">
                <a:solidFill>
                  <a:srgbClr val="0000FF"/>
                </a:solidFill>
                <a:latin typeface="Consolas" pitchFamily="49" charset="0"/>
                <a:ea typeface="楷体" pitchFamily="49" charset="-122"/>
                <a:cs typeface="Consolas" pitchFamily="49" charset="0"/>
              </a:rPr>
              <a:t>S</a:t>
            </a:r>
            <a:r>
              <a:rPr kumimoji="1" lang="en-US" altLang="zh-CN" sz="2000" b="1" baseline="-25000" dirty="0" smtClean="0">
                <a:solidFill>
                  <a:srgbClr val="0000FF"/>
                </a:solidFill>
                <a:latin typeface="Consolas" pitchFamily="49" charset="0"/>
                <a:ea typeface="楷体" pitchFamily="49" charset="-122"/>
                <a:cs typeface="Consolas" pitchFamily="49" charset="0"/>
              </a:rPr>
              <a:t>1</a:t>
            </a:r>
            <a:r>
              <a:rPr kumimoji="1" lang="en-US" altLang="zh-CN"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n</a:t>
            </a:r>
            <a:r>
              <a:rPr kumimoji="1" lang="zh-CN" altLang="en-US"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k</a:t>
            </a:r>
            <a:r>
              <a:rPr kumimoji="1" lang="en-US" altLang="zh-CN" sz="2000" b="1" dirty="0" smtClean="0">
                <a:solidFill>
                  <a:srgbClr val="0000FF"/>
                </a:solidFill>
                <a:latin typeface="Consolas" pitchFamily="49" charset="0"/>
                <a:ea typeface="楷体" pitchFamily="49" charset="-122"/>
                <a:cs typeface="Consolas" pitchFamily="49" charset="0"/>
              </a:rPr>
              <a:t>) </a:t>
            </a:r>
            <a:endParaRPr kumimoji="1" lang="zh-CN" altLang="en-US" sz="2000" b="1" dirty="0">
              <a:solidFill>
                <a:srgbClr val="0000FF"/>
              </a:solidFill>
              <a:latin typeface="Consolas" pitchFamily="49" charset="0"/>
              <a:ea typeface="楷体" pitchFamily="49" charset="-122"/>
              <a:cs typeface="Consolas" pitchFamily="49" charset="0"/>
            </a:endParaRPr>
          </a:p>
        </p:txBody>
      </p:sp>
      <p:grpSp>
        <p:nvGrpSpPr>
          <p:cNvPr id="2" name="组合 22"/>
          <p:cNvGrpSpPr/>
          <p:nvPr/>
        </p:nvGrpSpPr>
        <p:grpSpPr>
          <a:xfrm>
            <a:off x="642910" y="1214422"/>
            <a:ext cx="7867705" cy="1428760"/>
            <a:chOff x="642910" y="1214422"/>
            <a:chExt cx="7867705" cy="1428760"/>
          </a:xfrm>
        </p:grpSpPr>
        <p:sp>
          <p:nvSpPr>
            <p:cNvPr id="16" name="TextBox 15"/>
            <p:cNvSpPr txBox="1"/>
            <p:nvPr/>
          </p:nvSpPr>
          <p:spPr>
            <a:xfrm>
              <a:off x="6153161" y="1526810"/>
              <a:ext cx="2357454" cy="759182"/>
            </a:xfrm>
            <a:prstGeom prst="rect">
              <a:avLst/>
            </a:prstGeom>
            <a:noFill/>
          </p:spPr>
          <p:txBody>
            <a:bodyPr wrap="square" rtlCol="0">
              <a:spAutoFit/>
            </a:bodyPr>
            <a:lstStyle/>
            <a:p>
              <a:pPr fontAlgn="base">
                <a:lnSpc>
                  <a:spcPts val="2600"/>
                </a:lnSpc>
                <a:spcAft>
                  <a:spcPct val="0"/>
                </a:spcAft>
              </a:pPr>
              <a:r>
                <a:rPr kumimoji="1" lang="zh-CN" altLang="en-US" sz="2400" b="1" dirty="0" smtClean="0">
                  <a:solidFill>
                    <a:srgbClr val="0000FF"/>
                  </a:solidFill>
                  <a:latin typeface="Consolas" pitchFamily="49" charset="0"/>
                  <a:ea typeface="仿宋" pitchFamily="49" charset="-122"/>
                  <a:cs typeface="Consolas" pitchFamily="49" charset="0"/>
                </a:rPr>
                <a:t>当</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i="1" dirty="0" smtClean="0">
                  <a:solidFill>
                    <a:srgbClr val="0000FF"/>
                  </a:solidFill>
                  <a:latin typeface="Consolas" pitchFamily="49" charset="0"/>
                  <a:ea typeface="仿宋" pitchFamily="49" charset="-122"/>
                  <a:cs typeface="Consolas" pitchFamily="49" charset="0"/>
                </a:rPr>
                <a:t>n</a:t>
              </a:r>
              <a:r>
                <a:rPr kumimoji="1" lang="en-US" altLang="zh-CN" sz="2400" b="1" dirty="0" smtClean="0">
                  <a:solidFill>
                    <a:srgbClr val="0000FF"/>
                  </a:solidFill>
                  <a:latin typeface="Consolas" pitchFamily="49" charset="0"/>
                  <a:ea typeface="仿宋" pitchFamily="49" charset="-122"/>
                  <a:cs typeface="Consolas" pitchFamily="49" charset="0"/>
                </a:rPr>
                <a:t>-1</a:t>
              </a:r>
              <a:r>
                <a:rPr kumimoji="1" lang="zh-CN" altLang="en-US" sz="2400" b="1" dirty="0" smtClean="0">
                  <a:solidFill>
                    <a:srgbClr val="0000FF"/>
                  </a:solidFill>
                  <a:latin typeface="Consolas" pitchFamily="49" charset="0"/>
                  <a:ea typeface="仿宋" pitchFamily="49" charset="-122"/>
                  <a:cs typeface="Consolas" pitchFamily="49" charset="0"/>
                </a:rPr>
                <a:t>时</a:t>
              </a:r>
              <a:endParaRPr kumimoji="1" lang="en-US" altLang="zh-CN" sz="2400" b="1" dirty="0" smtClean="0">
                <a:solidFill>
                  <a:srgbClr val="0000FF"/>
                </a:solidFill>
                <a:latin typeface="Consolas" pitchFamily="49" charset="0"/>
                <a:ea typeface="仿宋" pitchFamily="49" charset="-122"/>
                <a:cs typeface="Consolas" pitchFamily="49" charset="0"/>
              </a:endParaRPr>
            </a:p>
            <a:p>
              <a:pPr fontAlgn="base">
                <a:lnSpc>
                  <a:spcPts val="2600"/>
                </a:lnSpc>
                <a:spcAft>
                  <a:spcPct val="0"/>
                </a:spcAft>
              </a:pPr>
              <a:r>
                <a:rPr kumimoji="1" lang="en-US" altLang="zh-CN" sz="2400" b="1" i="1" dirty="0" smtClean="0">
                  <a:solidFill>
                    <a:srgbClr val="0000FF"/>
                  </a:solidFill>
                  <a:latin typeface="Consolas" pitchFamily="49" charset="0"/>
                  <a:ea typeface="仿宋" pitchFamily="49" charset="-122"/>
                  <a:cs typeface="Consolas" pitchFamily="49" charset="0"/>
                </a:rPr>
                <a:t>S</a:t>
              </a:r>
              <a:r>
                <a:rPr kumimoji="1" lang="en-US" altLang="zh-CN" sz="2400" b="1" baseline="-25000" dirty="0" smtClean="0">
                  <a:solidFill>
                    <a:srgbClr val="0000FF"/>
                  </a:solidFill>
                  <a:latin typeface="Consolas" pitchFamily="49" charset="0"/>
                  <a:ea typeface="仿宋" pitchFamily="49" charset="-122"/>
                  <a:cs typeface="Consolas" pitchFamily="49" charset="0"/>
                </a:rPr>
                <a:t>1</a:t>
              </a:r>
              <a:r>
                <a:rPr kumimoji="1" lang="en-US" altLang="zh-CN" sz="2400" b="1" dirty="0" smtClean="0">
                  <a:solidFill>
                    <a:srgbClr val="0000FF"/>
                  </a:solidFill>
                  <a:latin typeface="Consolas" pitchFamily="49" charset="0"/>
                  <a:ea typeface="仿宋" pitchFamily="49" charset="-122"/>
                  <a:cs typeface="Consolas" pitchFamily="49" charset="0"/>
                </a:rPr>
                <a:t>(</a:t>
              </a:r>
              <a:r>
                <a:rPr kumimoji="1" lang="en-US" altLang="zh-CN" sz="2400" b="1" i="1" dirty="0" smtClean="0">
                  <a:solidFill>
                    <a:srgbClr val="0000FF"/>
                  </a:solidFill>
                  <a:latin typeface="Consolas" pitchFamily="49" charset="0"/>
                  <a:ea typeface="仿宋" pitchFamily="49" charset="-122"/>
                  <a:cs typeface="Consolas" pitchFamily="49" charset="0"/>
                </a:rPr>
                <a:t>n</a:t>
              </a:r>
              <a:r>
                <a:rPr kumimoji="1" lang="zh-CN" altLang="en-US" sz="2400" b="1" dirty="0" smtClean="0">
                  <a:solidFill>
                    <a:srgbClr val="0000FF"/>
                  </a:solidFill>
                  <a:latin typeface="Consolas" pitchFamily="49" charset="0"/>
                  <a:ea typeface="仿宋" pitchFamily="49" charset="-122"/>
                  <a:cs typeface="Consolas" pitchFamily="49" charset="0"/>
                </a:rPr>
                <a:t>，</a:t>
              </a:r>
              <a:r>
                <a:rPr kumimoji="1" lang="en-US" altLang="zh-CN" sz="2400" b="1" i="1" dirty="0" smtClean="0">
                  <a:solidFill>
                    <a:srgbClr val="0000FF"/>
                  </a:solidFill>
                  <a:latin typeface="Consolas" pitchFamily="49" charset="0"/>
                  <a:ea typeface="仿宋" pitchFamily="49" charset="-122"/>
                  <a:cs typeface="Consolas" pitchFamily="49" charset="0"/>
                </a:rPr>
                <a:t>k</a:t>
              </a:r>
              <a:r>
                <a:rPr kumimoji="1" lang="en-US" altLang="zh-CN" sz="2400" b="1" dirty="0" smtClean="0">
                  <a:solidFill>
                    <a:srgbClr val="0000FF"/>
                  </a:solidFill>
                  <a:latin typeface="Consolas" pitchFamily="49" charset="0"/>
                  <a:ea typeface="仿宋" pitchFamily="49" charset="-122"/>
                  <a:cs typeface="Consolas" pitchFamily="49" charset="0"/>
                </a:rPr>
                <a:t>) = 1</a:t>
              </a:r>
              <a:endParaRPr kumimoji="1" lang="zh-CN" altLang="en-US" sz="2400" b="1" dirty="0">
                <a:solidFill>
                  <a:srgbClr val="0000FF"/>
                </a:solidFill>
                <a:latin typeface="Consolas" pitchFamily="49" charset="0"/>
                <a:ea typeface="仿宋" pitchFamily="49" charset="-122"/>
                <a:cs typeface="Consolas" pitchFamily="49" charset="0"/>
              </a:endParaRPr>
            </a:p>
          </p:txBody>
        </p:sp>
        <p:sp>
          <p:nvSpPr>
            <p:cNvPr id="17" name="圆角矩形 16"/>
            <p:cNvSpPr/>
            <p:nvPr/>
          </p:nvSpPr>
          <p:spPr>
            <a:xfrm>
              <a:off x="642910" y="1214422"/>
              <a:ext cx="4857784" cy="1428760"/>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fontAlgn="base">
                <a:lnSpc>
                  <a:spcPct val="110000"/>
                </a:lnSpc>
                <a:spcBef>
                  <a:spcPct val="50000"/>
                </a:spcBef>
                <a:spcAft>
                  <a:spcPct val="0"/>
                </a:spcAft>
              </a:pPr>
              <a:endParaRPr kumimoji="1" lang="zh-CN" altLang="en-US" sz="2400" b="1">
                <a:solidFill>
                  <a:prstClr val="black"/>
                </a:solidFill>
              </a:endParaRPr>
            </a:p>
          </p:txBody>
        </p:sp>
        <p:sp>
          <p:nvSpPr>
            <p:cNvPr id="18" name="左箭头 17"/>
            <p:cNvSpPr/>
            <p:nvPr/>
          </p:nvSpPr>
          <p:spPr>
            <a:xfrm>
              <a:off x="5510219" y="1855425"/>
              <a:ext cx="648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lnSpc>
                  <a:spcPct val="110000"/>
                </a:lnSpc>
                <a:spcBef>
                  <a:spcPct val="50000"/>
                </a:spcBef>
                <a:spcAft>
                  <a:spcPct val="0"/>
                </a:spcAft>
              </a:pPr>
              <a:endParaRPr kumimoji="1" lang="zh-CN" altLang="en-US" sz="2400" b="1">
                <a:solidFill>
                  <a:prstClr val="black"/>
                </a:solidFill>
              </a:endParaRPr>
            </a:p>
          </p:txBody>
        </p:sp>
      </p:grpSp>
      <p:grpSp>
        <p:nvGrpSpPr>
          <p:cNvPr id="3" name="组合 23"/>
          <p:cNvGrpSpPr/>
          <p:nvPr/>
        </p:nvGrpSpPr>
        <p:grpSpPr>
          <a:xfrm>
            <a:off x="1062013" y="3000372"/>
            <a:ext cx="8118499" cy="1143008"/>
            <a:chOff x="1062013" y="3000372"/>
            <a:chExt cx="8118499" cy="1143008"/>
          </a:xfrm>
        </p:grpSpPr>
        <p:sp>
          <p:nvSpPr>
            <p:cNvPr id="20" name="TextBox 19"/>
            <p:cNvSpPr txBox="1"/>
            <p:nvPr/>
          </p:nvSpPr>
          <p:spPr>
            <a:xfrm>
              <a:off x="6332517" y="3071810"/>
              <a:ext cx="2847995" cy="759182"/>
            </a:xfrm>
            <a:prstGeom prst="rect">
              <a:avLst/>
            </a:prstGeom>
            <a:noFill/>
          </p:spPr>
          <p:txBody>
            <a:bodyPr wrap="square" rtlCol="0">
              <a:spAutoFit/>
            </a:bodyPr>
            <a:lstStyle/>
            <a:p>
              <a:pPr fontAlgn="base">
                <a:lnSpc>
                  <a:spcPts val="2600"/>
                </a:lnSpc>
                <a:spcAft>
                  <a:spcPct val="0"/>
                </a:spcAft>
              </a:pPr>
              <a:r>
                <a:rPr kumimoji="1" lang="zh-CN" altLang="en-US" sz="2000" b="1" dirty="0" smtClean="0">
                  <a:solidFill>
                    <a:srgbClr val="0000FF"/>
                  </a:solidFill>
                  <a:latin typeface="Consolas" pitchFamily="49" charset="0"/>
                  <a:ea typeface="仿宋" pitchFamily="49" charset="-122"/>
                  <a:cs typeface="Consolas" pitchFamily="49" charset="0"/>
                </a:rPr>
                <a:t>当</a:t>
              </a:r>
              <a:r>
                <a:rPr kumimoji="1" lang="en-US" altLang="zh-CN" sz="2000" b="1" i="1" dirty="0"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&lt;</a:t>
              </a:r>
              <a:r>
                <a:rPr kumimoji="1" lang="en-US" altLang="zh-CN" sz="2000" b="1" i="1" dirty="0" smtClean="0">
                  <a:solidFill>
                    <a:srgbClr val="0000FF"/>
                  </a:solidFill>
                  <a:latin typeface="Consolas" pitchFamily="49" charset="0"/>
                  <a:ea typeface="仿宋" pitchFamily="49" charset="-122"/>
                  <a:cs typeface="Consolas" pitchFamily="49" charset="0"/>
                </a:rPr>
                <a:t>n</a:t>
              </a:r>
              <a:r>
                <a:rPr kumimoji="1" lang="en-US" altLang="zh-CN" sz="2000" b="1" dirty="0" smtClean="0">
                  <a:solidFill>
                    <a:srgbClr val="0000FF"/>
                  </a:solidFill>
                  <a:latin typeface="Consolas" pitchFamily="49" charset="0"/>
                  <a:ea typeface="仿宋" pitchFamily="49" charset="-122"/>
                  <a:cs typeface="Consolas" pitchFamily="49" charset="0"/>
                </a:rPr>
                <a:t>-1</a:t>
              </a:r>
              <a:r>
                <a:rPr kumimoji="1" lang="zh-CN" altLang="en-US" sz="2000" b="1" dirty="0" smtClean="0">
                  <a:solidFill>
                    <a:srgbClr val="0000FF"/>
                  </a:solidFill>
                  <a:latin typeface="Consolas" pitchFamily="49" charset="0"/>
                  <a:ea typeface="仿宋" pitchFamily="49" charset="-122"/>
                  <a:cs typeface="Consolas" pitchFamily="49" charset="0"/>
                </a:rPr>
                <a:t>时</a:t>
              </a:r>
              <a:endParaRPr kumimoji="1" lang="en-US" altLang="zh-CN" sz="2000" b="1" dirty="0" smtClean="0">
                <a:solidFill>
                  <a:srgbClr val="0000FF"/>
                </a:solidFill>
                <a:latin typeface="Consolas" pitchFamily="49" charset="0"/>
                <a:ea typeface="仿宋" pitchFamily="49" charset="-122"/>
                <a:cs typeface="Consolas" pitchFamily="49" charset="0"/>
              </a:endParaRPr>
            </a:p>
            <a:p>
              <a:pPr fontAlgn="base">
                <a:lnSpc>
                  <a:spcPts val="2600"/>
                </a:lnSpc>
                <a:spcAft>
                  <a:spcPct val="0"/>
                </a:spcAft>
              </a:pPr>
              <a:r>
                <a:rPr kumimoji="1" lang="en-US" altLang="zh-CN" sz="2000" b="1" i="1" dirty="0" smtClean="0">
                  <a:solidFill>
                    <a:srgbClr val="0000FF"/>
                  </a:solidFill>
                  <a:latin typeface="Consolas" pitchFamily="49" charset="0"/>
                  <a:ea typeface="仿宋" pitchFamily="49" charset="-122"/>
                  <a:cs typeface="Consolas" pitchFamily="49" charset="0"/>
                </a:rPr>
                <a:t>S</a:t>
              </a:r>
              <a:r>
                <a:rPr kumimoji="1" lang="en-US" altLang="zh-CN" sz="2000" b="1" baseline="-25000" dirty="0" smtClean="0">
                  <a:solidFill>
                    <a:srgbClr val="0000FF"/>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n</a:t>
              </a:r>
              <a:r>
                <a:rPr kumimoji="1" lang="en-US" altLang="zh-CN" sz="2000" b="1" dirty="0" err="1"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dirty="0" smtClean="0">
                  <a:solidFill>
                    <a:srgbClr val="FF0000"/>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smtClean="0">
                  <a:solidFill>
                    <a:srgbClr val="0000FF"/>
                  </a:solidFill>
                  <a:latin typeface="Consolas" pitchFamily="49" charset="0"/>
                  <a:ea typeface="仿宋" pitchFamily="49" charset="-122"/>
                  <a:cs typeface="Consolas" pitchFamily="49" charset="0"/>
                </a:rPr>
                <a:t>S</a:t>
              </a:r>
              <a:r>
                <a:rPr kumimoji="1" lang="en-US" altLang="zh-CN" sz="2000" b="1" baseline="-25000" dirty="0" smtClean="0">
                  <a:solidFill>
                    <a:srgbClr val="0000FF"/>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smtClean="0">
                  <a:solidFill>
                    <a:srgbClr val="0000FF"/>
                  </a:solidFill>
                  <a:latin typeface="Consolas" pitchFamily="49" charset="0"/>
                  <a:ea typeface="仿宋" pitchFamily="49" charset="-122"/>
                  <a:cs typeface="Consolas" pitchFamily="49" charset="0"/>
                </a:rPr>
                <a:t>n</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+1)</a:t>
              </a:r>
              <a:endParaRPr kumimoji="1" lang="zh-CN" altLang="en-US" sz="2000" b="1" dirty="0">
                <a:solidFill>
                  <a:srgbClr val="0000FF"/>
                </a:solidFill>
                <a:latin typeface="Consolas" pitchFamily="49" charset="0"/>
                <a:ea typeface="仿宋" pitchFamily="49" charset="-122"/>
                <a:cs typeface="Consolas" pitchFamily="49" charset="0"/>
              </a:endParaRPr>
            </a:p>
          </p:txBody>
        </p:sp>
        <p:sp>
          <p:nvSpPr>
            <p:cNvPr id="21" name="圆角矩形 20"/>
            <p:cNvSpPr/>
            <p:nvPr/>
          </p:nvSpPr>
          <p:spPr>
            <a:xfrm>
              <a:off x="1062013" y="3000372"/>
              <a:ext cx="4581557" cy="1143008"/>
            </a:xfrm>
            <a:prstGeom prst="roundRect">
              <a:avLst/>
            </a:prstGeom>
            <a:solidFill>
              <a:schemeClr val="bg1">
                <a:lumMod val="95000"/>
                <a:alpha val="13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fontAlgn="base">
                <a:lnSpc>
                  <a:spcPct val="110000"/>
                </a:lnSpc>
                <a:spcBef>
                  <a:spcPct val="50000"/>
                </a:spcBef>
                <a:spcAft>
                  <a:spcPct val="0"/>
                </a:spcAft>
              </a:pPr>
              <a:endParaRPr kumimoji="1" lang="zh-CN" altLang="en-US" sz="2400" b="1">
                <a:solidFill>
                  <a:prstClr val="black"/>
                </a:solidFill>
              </a:endParaRPr>
            </a:p>
          </p:txBody>
        </p:sp>
        <p:sp>
          <p:nvSpPr>
            <p:cNvPr id="22" name="左箭头 21"/>
            <p:cNvSpPr/>
            <p:nvPr/>
          </p:nvSpPr>
          <p:spPr>
            <a:xfrm>
              <a:off x="5643570" y="3400425"/>
              <a:ext cx="648000" cy="214314"/>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fontAlgn="base">
                <a:lnSpc>
                  <a:spcPct val="110000"/>
                </a:lnSpc>
                <a:spcBef>
                  <a:spcPct val="50000"/>
                </a:spcBef>
                <a:spcAft>
                  <a:spcPct val="0"/>
                </a:spcAft>
              </a:pPr>
              <a:endParaRPr kumimoji="1" lang="zh-CN" altLang="en-US" sz="2400" b="1">
                <a:solidFill>
                  <a:prstClr val="black"/>
                </a:solidFill>
              </a:endParaRPr>
            </a:p>
          </p:txBody>
        </p:sp>
      </p:grpSp>
    </p:spTree>
    <p:extLst>
      <p:ext uri="{BB962C8B-B14F-4D97-AF65-F5344CB8AC3E}">
        <p14:creationId xmlns:p14="http://schemas.microsoft.com/office/powerpoint/2010/main" val="2860137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3" name="Text Box 5"/>
          <p:cNvSpPr txBox="1">
            <a:spLocks noChangeArrowheads="1"/>
          </p:cNvSpPr>
          <p:nvPr/>
        </p:nvSpPr>
        <p:spPr bwMode="auto">
          <a:xfrm>
            <a:off x="357158" y="214290"/>
            <a:ext cx="8143932" cy="827021"/>
          </a:xfrm>
          <a:prstGeom prst="rect">
            <a:avLst/>
          </a:prstGeom>
          <a:noFill/>
          <a:ln w="9525" algn="ctr">
            <a:noFill/>
            <a:miter lim="800000"/>
            <a:headEnd/>
            <a:tailEnd/>
          </a:ln>
          <a:effectLst/>
        </p:spPr>
        <p:txBody>
          <a:bodyPr wrap="square">
            <a:spAutoFit/>
          </a:bodyPr>
          <a:lstStyle/>
          <a:p>
            <a:pPr fontAlgn="base">
              <a:lnSpc>
                <a:spcPts val="3000"/>
              </a:lnSpc>
              <a:spcBef>
                <a:spcPct val="50000"/>
              </a:spcBef>
              <a:spcAft>
                <a:spcPct val="0"/>
              </a:spcAft>
            </a:pPr>
            <a:r>
              <a:rPr kumimoji="1" lang="zh-CN" altLang="en-US" sz="2000" b="1" dirty="0">
                <a:solidFill>
                  <a:srgbClr val="0000FF"/>
                </a:solidFill>
                <a:latin typeface="Consolas" pitchFamily="49" charset="0"/>
                <a:ea typeface="楷体" pitchFamily="49" charset="-122"/>
                <a:cs typeface="Consolas" pitchFamily="49" charset="0"/>
              </a:rPr>
              <a:t>　</a:t>
            </a:r>
            <a:r>
              <a:rPr kumimoji="1" lang="zh-CN" altLang="en-US" sz="2000" b="1" dirty="0" smtClean="0">
                <a:solidFill>
                  <a:srgbClr val="0000FF"/>
                </a:solidFill>
                <a:latin typeface="Consolas" pitchFamily="49" charset="0"/>
                <a:ea typeface="楷体" pitchFamily="49" charset="-122"/>
                <a:cs typeface="Consolas" pitchFamily="49" charset="0"/>
              </a:rPr>
              <a:t> </a:t>
            </a:r>
            <a:r>
              <a:rPr kumimoji="1" lang="zh-CN" altLang="en-US" sz="2000" b="1" dirty="0" smtClean="0">
                <a:solidFill>
                  <a:srgbClr val="FF0000"/>
                </a:solidFill>
                <a:latin typeface="Consolas" pitchFamily="49" charset="0"/>
                <a:ea typeface="楷体" pitchFamily="49" charset="-122"/>
                <a:cs typeface="Consolas" pitchFamily="49" charset="0"/>
              </a:rPr>
              <a:t>解：</a:t>
            </a:r>
            <a:r>
              <a:rPr kumimoji="1" lang="zh-CN" altLang="en-US" sz="2000" b="1" dirty="0" smtClean="0">
                <a:solidFill>
                  <a:srgbClr val="0000FF"/>
                </a:solidFill>
                <a:latin typeface="Consolas" pitchFamily="49" charset="0"/>
                <a:ea typeface="楷体" pitchFamily="49" charset="-122"/>
                <a:cs typeface="Consolas" pitchFamily="49" charset="0"/>
              </a:rPr>
              <a:t>设</a:t>
            </a:r>
            <a:r>
              <a:rPr kumimoji="1" lang="en-US" altLang="zh-CN" sz="2000" b="1" dirty="0" smtClean="0">
                <a:solidFill>
                  <a:srgbClr val="FF00FF"/>
                </a:solidFill>
                <a:latin typeface="Consolas" pitchFamily="49" charset="0"/>
                <a:ea typeface="楷体" pitchFamily="49" charset="-122"/>
                <a:cs typeface="Consolas" pitchFamily="49" charset="0"/>
              </a:rPr>
              <a:t>fun(</a:t>
            </a:r>
            <a:r>
              <a:rPr kumimoji="1" lang="en-US" altLang="zh-CN" sz="2000" b="1" i="1" dirty="0" smtClean="0">
                <a:solidFill>
                  <a:srgbClr val="FF00FF"/>
                </a:solidFill>
                <a:latin typeface="Consolas" pitchFamily="49" charset="0"/>
                <a:ea typeface="楷体" pitchFamily="49" charset="-122"/>
                <a:cs typeface="Consolas" pitchFamily="49" charset="0"/>
              </a:rPr>
              <a:t>a</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i="1" dirty="0" smtClean="0">
                <a:solidFill>
                  <a:srgbClr val="FF00FF"/>
                </a:solidFill>
                <a:latin typeface="Consolas" pitchFamily="49" charset="0"/>
                <a:ea typeface="楷体" pitchFamily="49" charset="-122"/>
                <a:cs typeface="Consolas" pitchFamily="49" charset="0"/>
              </a:rPr>
              <a:t>n</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dirty="0" smtClean="0">
                <a:solidFill>
                  <a:srgbClr val="FF00FF"/>
                </a:solidFill>
                <a:latin typeface="Consolas" pitchFamily="49" charset="0"/>
                <a:ea typeface="楷体" pitchFamily="49" charset="-122"/>
                <a:cs typeface="Consolas" pitchFamily="49" charset="0"/>
              </a:rPr>
              <a:t>0)</a:t>
            </a:r>
            <a:r>
              <a:rPr kumimoji="1" lang="zh-CN" altLang="en-US" sz="2000" b="1" dirty="0" smtClean="0">
                <a:solidFill>
                  <a:srgbClr val="0000FF"/>
                </a:solidFill>
                <a:latin typeface="Consolas" pitchFamily="49" charset="0"/>
                <a:ea typeface="楷体" pitchFamily="49" charset="-122"/>
                <a:cs typeface="Consolas" pitchFamily="49" charset="0"/>
              </a:rPr>
              <a:t>的空间为</a:t>
            </a:r>
            <a:r>
              <a:rPr kumimoji="1" lang="en-US" altLang="zh-CN" sz="2000" b="1" i="1" dirty="0" smtClean="0">
                <a:solidFill>
                  <a:srgbClr val="0000FF"/>
                </a:solidFill>
                <a:latin typeface="Consolas" pitchFamily="49" charset="0"/>
                <a:ea typeface="楷体" pitchFamily="49" charset="-122"/>
                <a:cs typeface="Consolas" pitchFamily="49" charset="0"/>
              </a:rPr>
              <a:t>S</a:t>
            </a:r>
            <a:r>
              <a:rPr kumimoji="1" lang="en-US" altLang="zh-CN"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n</a:t>
            </a:r>
            <a:r>
              <a:rPr kumimoji="1" lang="en-US" altLang="zh-CN" sz="2000" b="1" dirty="0" smtClean="0">
                <a:solidFill>
                  <a:srgbClr val="0000FF"/>
                </a:solidFill>
                <a:latin typeface="Consolas" pitchFamily="49" charset="0"/>
                <a:ea typeface="楷体" pitchFamily="49" charset="-122"/>
                <a:cs typeface="Consolas" pitchFamily="49" charset="0"/>
              </a:rPr>
              <a:t>)</a:t>
            </a:r>
            <a:r>
              <a:rPr kumimoji="1" lang="zh-CN" altLang="en-US" sz="2000" b="1" dirty="0" smtClean="0">
                <a:solidFill>
                  <a:srgbClr val="0000FF"/>
                </a:solidFill>
                <a:latin typeface="Consolas" pitchFamily="49" charset="0"/>
                <a:ea typeface="楷体" pitchFamily="49" charset="-122"/>
                <a:cs typeface="Consolas" pitchFamily="49" charset="0"/>
              </a:rPr>
              <a:t>，</a:t>
            </a:r>
            <a:r>
              <a:rPr kumimoji="1" lang="en-US" altLang="zh-CN" sz="2000" b="1" dirty="0" smtClean="0">
                <a:solidFill>
                  <a:srgbClr val="FF00FF"/>
                </a:solidFill>
                <a:latin typeface="Consolas" pitchFamily="49" charset="0"/>
                <a:ea typeface="楷体" pitchFamily="49" charset="-122"/>
                <a:cs typeface="Consolas" pitchFamily="49" charset="0"/>
              </a:rPr>
              <a:t>fun(</a:t>
            </a:r>
            <a:r>
              <a:rPr kumimoji="1" lang="en-US" altLang="zh-CN" sz="2000" b="1" i="1" dirty="0" smtClean="0">
                <a:solidFill>
                  <a:srgbClr val="FF00FF"/>
                </a:solidFill>
                <a:latin typeface="Consolas" pitchFamily="49" charset="0"/>
                <a:ea typeface="楷体" pitchFamily="49" charset="-122"/>
                <a:cs typeface="Consolas" pitchFamily="49" charset="0"/>
              </a:rPr>
              <a:t>a</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i="1" dirty="0" smtClean="0">
                <a:solidFill>
                  <a:srgbClr val="FF00FF"/>
                </a:solidFill>
                <a:latin typeface="Consolas" pitchFamily="49" charset="0"/>
                <a:ea typeface="楷体" pitchFamily="49" charset="-122"/>
                <a:cs typeface="Consolas" pitchFamily="49" charset="0"/>
              </a:rPr>
              <a:t>n</a:t>
            </a:r>
            <a:r>
              <a:rPr kumimoji="1" lang="zh-CN" altLang="en-US" sz="2000" b="1" dirty="0" smtClean="0">
                <a:solidFill>
                  <a:srgbClr val="FF00FF"/>
                </a:solidFill>
                <a:latin typeface="Consolas" pitchFamily="49" charset="0"/>
                <a:ea typeface="楷体" pitchFamily="49" charset="-122"/>
                <a:cs typeface="Consolas" pitchFamily="49" charset="0"/>
              </a:rPr>
              <a:t>，</a:t>
            </a:r>
            <a:r>
              <a:rPr kumimoji="1" lang="en-US" altLang="zh-CN" sz="2000" b="1" i="1" dirty="0" smtClean="0">
                <a:solidFill>
                  <a:srgbClr val="FF00FF"/>
                </a:solidFill>
                <a:latin typeface="Consolas" pitchFamily="49" charset="0"/>
                <a:ea typeface="楷体" pitchFamily="49" charset="-122"/>
                <a:cs typeface="Consolas" pitchFamily="49" charset="0"/>
              </a:rPr>
              <a:t>k</a:t>
            </a:r>
            <a:r>
              <a:rPr kumimoji="1" lang="en-US" altLang="zh-CN" sz="2000" b="1" dirty="0" smtClean="0">
                <a:solidFill>
                  <a:srgbClr val="FF00FF"/>
                </a:solidFill>
                <a:latin typeface="Consolas" pitchFamily="49" charset="0"/>
                <a:ea typeface="楷体" pitchFamily="49" charset="-122"/>
                <a:cs typeface="Consolas" pitchFamily="49" charset="0"/>
              </a:rPr>
              <a:t>)</a:t>
            </a:r>
            <a:r>
              <a:rPr kumimoji="1" lang="zh-CN" altLang="en-US" sz="2000" b="1" dirty="0" smtClean="0">
                <a:solidFill>
                  <a:srgbClr val="0000FF"/>
                </a:solidFill>
                <a:latin typeface="Consolas" pitchFamily="49" charset="0"/>
                <a:ea typeface="楷体" pitchFamily="49" charset="-122"/>
                <a:cs typeface="Consolas" pitchFamily="49" charset="0"/>
              </a:rPr>
              <a:t>的空间为</a:t>
            </a:r>
            <a:r>
              <a:rPr kumimoji="1" lang="en-US" altLang="zh-CN" sz="2000" b="1" dirty="0" smtClean="0">
                <a:solidFill>
                  <a:srgbClr val="0000FF"/>
                </a:solidFill>
                <a:latin typeface="Consolas" pitchFamily="49" charset="0"/>
                <a:ea typeface="楷体" pitchFamily="49" charset="-122"/>
                <a:cs typeface="Consolas" pitchFamily="49" charset="0"/>
              </a:rPr>
              <a:t>S</a:t>
            </a:r>
            <a:r>
              <a:rPr kumimoji="1" lang="en-US" altLang="zh-CN" sz="2000" b="1" baseline="-25000" dirty="0" smtClean="0">
                <a:solidFill>
                  <a:srgbClr val="0000FF"/>
                </a:solidFill>
                <a:latin typeface="Consolas" pitchFamily="49" charset="0"/>
                <a:ea typeface="楷体" pitchFamily="49" charset="-122"/>
                <a:cs typeface="Consolas" pitchFamily="49" charset="0"/>
              </a:rPr>
              <a:t>1</a:t>
            </a:r>
            <a:r>
              <a:rPr kumimoji="1" lang="en-US" altLang="zh-CN"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n</a:t>
            </a:r>
            <a:r>
              <a:rPr kumimoji="1" lang="zh-CN" altLang="en-US" sz="2000" b="1" dirty="0" smtClean="0">
                <a:solidFill>
                  <a:srgbClr val="0000FF"/>
                </a:solidFill>
                <a:latin typeface="Consolas" pitchFamily="49" charset="0"/>
                <a:ea typeface="楷体" pitchFamily="49" charset="-122"/>
                <a:cs typeface="Consolas" pitchFamily="49" charset="0"/>
              </a:rPr>
              <a:t>，</a:t>
            </a:r>
            <a:r>
              <a:rPr kumimoji="1" lang="en-US" altLang="zh-CN" sz="2000" b="1" i="1" dirty="0" smtClean="0">
                <a:solidFill>
                  <a:srgbClr val="0000FF"/>
                </a:solidFill>
                <a:latin typeface="Consolas" pitchFamily="49" charset="0"/>
                <a:ea typeface="楷体" pitchFamily="49" charset="-122"/>
                <a:cs typeface="Consolas" pitchFamily="49" charset="0"/>
              </a:rPr>
              <a:t>k</a:t>
            </a:r>
            <a:r>
              <a:rPr kumimoji="1" lang="en-US" altLang="zh-CN" sz="2000" b="1" dirty="0" smtClean="0">
                <a:solidFill>
                  <a:srgbClr val="0000FF"/>
                </a:solidFill>
                <a:latin typeface="Consolas" pitchFamily="49" charset="0"/>
                <a:ea typeface="楷体" pitchFamily="49" charset="-122"/>
                <a:cs typeface="Consolas" pitchFamily="49" charset="0"/>
              </a:rPr>
              <a:t>)</a:t>
            </a:r>
            <a:r>
              <a:rPr kumimoji="1" lang="zh-CN" altLang="en-US" sz="2000" b="1" dirty="0" smtClean="0">
                <a:solidFill>
                  <a:srgbClr val="0000FF"/>
                </a:solidFill>
                <a:latin typeface="Consolas" pitchFamily="49" charset="0"/>
                <a:ea typeface="楷体" pitchFamily="49" charset="-122"/>
                <a:cs typeface="Consolas" pitchFamily="49" charset="0"/>
              </a:rPr>
              <a:t>，有</a:t>
            </a:r>
            <a:r>
              <a:rPr kumimoji="1" lang="en-US" altLang="zh-CN" sz="2000" b="1" dirty="0" smtClean="0">
                <a:solidFill>
                  <a:srgbClr val="0000FF"/>
                </a:solidFill>
                <a:latin typeface="Consolas" pitchFamily="49" charset="0"/>
                <a:ea typeface="楷体" pitchFamily="49" charset="-122"/>
                <a:cs typeface="Consolas" pitchFamily="49" charset="0"/>
                <a:sym typeface="Wingdings"/>
              </a:rPr>
              <a:t>  </a:t>
            </a:r>
            <a:r>
              <a:rPr kumimoji="1" lang="en-US" altLang="zh-CN" sz="2000" b="1" i="1" dirty="0" smtClean="0">
                <a:solidFill>
                  <a:srgbClr val="0000FF"/>
                </a:solidFill>
                <a:latin typeface="Consolas" pitchFamily="49" charset="0"/>
                <a:ea typeface="楷体" pitchFamily="49" charset="-122"/>
                <a:cs typeface="Consolas" pitchFamily="49" charset="0"/>
                <a:sym typeface="Wingdings"/>
              </a:rPr>
              <a:t>S</a:t>
            </a:r>
            <a:r>
              <a:rPr kumimoji="1" lang="en-US" altLang="zh-CN" sz="2000" b="1" dirty="0" smtClean="0">
                <a:solidFill>
                  <a:srgbClr val="0000FF"/>
                </a:solidFill>
                <a:latin typeface="Consolas" pitchFamily="49" charset="0"/>
                <a:ea typeface="楷体" pitchFamily="49" charset="-122"/>
                <a:cs typeface="Consolas" pitchFamily="49" charset="0"/>
                <a:sym typeface="Wingdings"/>
              </a:rPr>
              <a:t>(</a:t>
            </a:r>
            <a:r>
              <a:rPr kumimoji="1" lang="en-US" altLang="zh-CN" sz="2000" b="1" i="1" dirty="0" smtClean="0">
                <a:solidFill>
                  <a:srgbClr val="0000FF"/>
                </a:solidFill>
                <a:latin typeface="Consolas" pitchFamily="49" charset="0"/>
                <a:ea typeface="楷体" pitchFamily="49" charset="-122"/>
                <a:cs typeface="Consolas" pitchFamily="49" charset="0"/>
                <a:sym typeface="Wingdings"/>
              </a:rPr>
              <a:t>n</a:t>
            </a:r>
            <a:r>
              <a:rPr kumimoji="1" lang="en-US" altLang="zh-CN" sz="2000" b="1" dirty="0" smtClean="0">
                <a:solidFill>
                  <a:srgbClr val="0000FF"/>
                </a:solidFill>
                <a:latin typeface="Consolas" pitchFamily="49" charset="0"/>
                <a:ea typeface="楷体" pitchFamily="49" charset="-122"/>
                <a:cs typeface="Consolas" pitchFamily="49" charset="0"/>
                <a:sym typeface="Wingdings"/>
              </a:rPr>
              <a:t>) = </a:t>
            </a:r>
            <a:r>
              <a:rPr kumimoji="1" lang="en-US" altLang="zh-CN" sz="2000" b="1" i="1" dirty="0" smtClean="0">
                <a:solidFill>
                  <a:srgbClr val="0000FF"/>
                </a:solidFill>
                <a:latin typeface="Consolas" pitchFamily="49" charset="0"/>
                <a:ea typeface="楷体" pitchFamily="49" charset="-122"/>
                <a:cs typeface="Consolas" pitchFamily="49" charset="0"/>
                <a:sym typeface="Wingdings"/>
              </a:rPr>
              <a:t>S</a:t>
            </a:r>
            <a:r>
              <a:rPr kumimoji="1" lang="en-US" altLang="zh-CN" sz="2000" b="1" baseline="-25000" dirty="0" smtClean="0">
                <a:solidFill>
                  <a:srgbClr val="0000FF"/>
                </a:solidFill>
                <a:latin typeface="Consolas" pitchFamily="49" charset="0"/>
                <a:ea typeface="楷体" pitchFamily="49" charset="-122"/>
                <a:cs typeface="Consolas" pitchFamily="49" charset="0"/>
                <a:sym typeface="Wingdings"/>
              </a:rPr>
              <a:t>1</a:t>
            </a:r>
            <a:r>
              <a:rPr kumimoji="1" lang="en-US" altLang="zh-CN" sz="2000" b="1" dirty="0" smtClean="0">
                <a:solidFill>
                  <a:srgbClr val="0000FF"/>
                </a:solidFill>
                <a:latin typeface="Consolas" pitchFamily="49" charset="0"/>
                <a:ea typeface="楷体" pitchFamily="49" charset="-122"/>
                <a:cs typeface="Consolas" pitchFamily="49" charset="0"/>
                <a:sym typeface="Wingdings"/>
              </a:rPr>
              <a:t>(</a:t>
            </a:r>
            <a:r>
              <a:rPr kumimoji="1" lang="en-US" altLang="zh-CN" sz="2000" b="1" i="1" dirty="0" smtClean="0">
                <a:solidFill>
                  <a:srgbClr val="0000FF"/>
                </a:solidFill>
                <a:latin typeface="Consolas" pitchFamily="49" charset="0"/>
                <a:ea typeface="楷体" pitchFamily="49" charset="-122"/>
                <a:cs typeface="Consolas" pitchFamily="49" charset="0"/>
                <a:sym typeface="Wingdings"/>
              </a:rPr>
              <a:t>n</a:t>
            </a:r>
            <a:r>
              <a:rPr kumimoji="1" lang="zh-CN" altLang="en-US" sz="2000" b="1" dirty="0" smtClean="0">
                <a:solidFill>
                  <a:srgbClr val="0000FF"/>
                </a:solidFill>
                <a:latin typeface="Consolas" pitchFamily="49" charset="0"/>
                <a:ea typeface="楷体" pitchFamily="49" charset="-122"/>
                <a:cs typeface="Consolas" pitchFamily="49" charset="0"/>
                <a:sym typeface="Wingdings"/>
              </a:rPr>
              <a:t>，</a:t>
            </a:r>
            <a:r>
              <a:rPr kumimoji="1" lang="en-US" altLang="zh-CN" sz="2000" b="1" dirty="0" smtClean="0">
                <a:solidFill>
                  <a:srgbClr val="0000FF"/>
                </a:solidFill>
                <a:latin typeface="Consolas" pitchFamily="49" charset="0"/>
                <a:ea typeface="楷体" pitchFamily="49" charset="-122"/>
                <a:cs typeface="Consolas" pitchFamily="49" charset="0"/>
                <a:sym typeface="Wingdings"/>
              </a:rPr>
              <a:t>0)</a:t>
            </a:r>
            <a:r>
              <a:rPr kumimoji="1" lang="zh-CN" altLang="en-US" sz="2000" b="1" dirty="0" smtClean="0">
                <a:solidFill>
                  <a:srgbClr val="0000FF"/>
                </a:solidFill>
                <a:latin typeface="Consolas" pitchFamily="49" charset="0"/>
                <a:ea typeface="楷体" pitchFamily="49" charset="-122"/>
                <a:cs typeface="Consolas" pitchFamily="49" charset="0"/>
                <a:sym typeface="Wingdings"/>
              </a:rPr>
              <a:t>。</a:t>
            </a:r>
            <a:endParaRPr kumimoji="1" lang="zh-CN" altLang="en-US" sz="2000" b="1" dirty="0">
              <a:solidFill>
                <a:srgbClr val="0000FF"/>
              </a:solidFill>
              <a:latin typeface="Consolas" pitchFamily="49" charset="0"/>
              <a:ea typeface="楷体" pitchFamily="49" charset="-122"/>
              <a:cs typeface="Consolas" pitchFamily="49" charset="0"/>
            </a:endParaRPr>
          </a:p>
        </p:txBody>
      </p:sp>
      <p:sp>
        <p:nvSpPr>
          <p:cNvPr id="206856" name="Text Box 8"/>
          <p:cNvSpPr txBox="1">
            <a:spLocks noChangeArrowheads="1"/>
          </p:cNvSpPr>
          <p:nvPr/>
        </p:nvSpPr>
        <p:spPr bwMode="auto">
          <a:xfrm>
            <a:off x="755650" y="3379735"/>
            <a:ext cx="6840538" cy="1415772"/>
          </a:xfrm>
          <a:prstGeom prst="rect">
            <a:avLst/>
          </a:prstGeom>
          <a:noFill/>
          <a:ln w="9525"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fontAlgn="base">
              <a:lnSpc>
                <a:spcPct val="110000"/>
              </a:lnSpc>
              <a:spcBef>
                <a:spcPct val="50000"/>
              </a:spcBef>
              <a:spcAft>
                <a:spcPct val="0"/>
              </a:spcAft>
            </a:pPr>
            <a:r>
              <a:rPr kumimoji="1" lang="zh-CN" altLang="en-US" sz="2000" b="1" smtClean="0">
                <a:solidFill>
                  <a:srgbClr val="0000FF"/>
                </a:solidFill>
                <a:latin typeface="Consolas" pitchFamily="49" charset="0"/>
                <a:ea typeface="楷体" pitchFamily="49" charset="-122"/>
                <a:cs typeface="Consolas" pitchFamily="49" charset="0"/>
              </a:rPr>
              <a:t>则： </a:t>
            </a:r>
            <a:endParaRPr kumimoji="1" lang="en-US" altLang="zh-CN" sz="2000" b="1" smtClean="0">
              <a:solidFill>
                <a:srgbClr val="0000FF"/>
              </a:solidFill>
              <a:latin typeface="Consolas" pitchFamily="49" charset="0"/>
              <a:ea typeface="楷体" pitchFamily="49" charset="-122"/>
              <a:cs typeface="Consolas" pitchFamily="49" charset="0"/>
            </a:endParaRPr>
          </a:p>
          <a:p>
            <a:pPr fontAlgn="base">
              <a:lnSpc>
                <a:spcPct val="110000"/>
              </a:lnSpc>
              <a:spcBef>
                <a:spcPct val="50000"/>
              </a:spcBef>
              <a:spcAft>
                <a:spcPct val="0"/>
              </a:spcAft>
            </a:pPr>
            <a:r>
              <a:rPr kumimoji="1" lang="en-US" altLang="zh-CN" sz="2000" b="1" smtClean="0">
                <a:solidFill>
                  <a:srgbClr val="0000FF"/>
                </a:solidFill>
                <a:latin typeface="Consolas" pitchFamily="49" charset="0"/>
                <a:ea typeface="楷体_GB2312" pitchFamily="49" charset="-122"/>
                <a:cs typeface="Consolas" pitchFamily="49" charset="0"/>
              </a:rPr>
              <a:t>   S(</a:t>
            </a:r>
            <a:r>
              <a:rPr kumimoji="1" lang="en-US" altLang="zh-CN" sz="2000" b="1" i="1" smtClean="0">
                <a:solidFill>
                  <a:srgbClr val="0000FF"/>
                </a:solidFill>
                <a:latin typeface="Consolas" pitchFamily="49" charset="0"/>
                <a:ea typeface="楷体_GB2312" pitchFamily="49" charset="-122"/>
                <a:cs typeface="Consolas" pitchFamily="49" charset="0"/>
              </a:rPr>
              <a:t>n</a:t>
            </a:r>
            <a:r>
              <a:rPr kumimoji="1" lang="en-US" altLang="zh-CN" sz="2000" b="1" smtClean="0">
                <a:solidFill>
                  <a:srgbClr val="0000FF"/>
                </a:solidFill>
                <a:latin typeface="Consolas" pitchFamily="49" charset="0"/>
                <a:ea typeface="楷体_GB2312" pitchFamily="49" charset="-122"/>
                <a:cs typeface="Consolas" pitchFamily="49" charset="0"/>
              </a:rPr>
              <a:t>) = S</a:t>
            </a:r>
            <a:r>
              <a:rPr kumimoji="1" lang="en-US" altLang="zh-CN" sz="2000" b="1" baseline="-25000" smtClean="0">
                <a:solidFill>
                  <a:srgbClr val="0000FF"/>
                </a:solidFill>
                <a:latin typeface="Consolas" pitchFamily="49" charset="0"/>
                <a:ea typeface="楷体_GB2312" pitchFamily="49" charset="-122"/>
                <a:cs typeface="Consolas" pitchFamily="49" charset="0"/>
              </a:rPr>
              <a:t>1</a:t>
            </a:r>
            <a:r>
              <a:rPr kumimoji="1" lang="en-US" altLang="zh-CN" sz="2000" b="1" smtClean="0">
                <a:solidFill>
                  <a:srgbClr val="0000FF"/>
                </a:solidFill>
                <a:latin typeface="Consolas" pitchFamily="49" charset="0"/>
                <a:ea typeface="楷体_GB2312" pitchFamily="49" charset="-122"/>
                <a:cs typeface="Consolas" pitchFamily="49" charset="0"/>
              </a:rPr>
              <a:t>(</a:t>
            </a:r>
            <a:r>
              <a:rPr kumimoji="1" lang="en-US" altLang="zh-CN" sz="2000" b="1" i="1" smtClean="0">
                <a:solidFill>
                  <a:srgbClr val="0000FF"/>
                </a:solidFill>
                <a:latin typeface="Consolas" pitchFamily="49" charset="0"/>
                <a:ea typeface="楷体_GB2312" pitchFamily="49" charset="-122"/>
                <a:cs typeface="Consolas" pitchFamily="49" charset="0"/>
              </a:rPr>
              <a:t>n</a:t>
            </a:r>
            <a:r>
              <a:rPr kumimoji="1" lang="zh-CN" altLang="en-US" sz="2000" b="1" smtClean="0">
                <a:solidFill>
                  <a:srgbClr val="0000FF"/>
                </a:solidFill>
                <a:latin typeface="Consolas" pitchFamily="49" charset="0"/>
                <a:ea typeface="楷体_GB2312" pitchFamily="49" charset="-122"/>
                <a:cs typeface="Consolas" pitchFamily="49" charset="0"/>
              </a:rPr>
              <a:t>，</a:t>
            </a:r>
            <a:r>
              <a:rPr kumimoji="1" lang="en-US" altLang="zh-CN" sz="2000" b="1" smtClean="0">
                <a:solidFill>
                  <a:srgbClr val="0000FF"/>
                </a:solidFill>
                <a:latin typeface="Consolas" pitchFamily="49" charset="0"/>
                <a:ea typeface="楷体_GB2312" pitchFamily="49" charset="-122"/>
                <a:cs typeface="Consolas" pitchFamily="49" charset="0"/>
              </a:rPr>
              <a:t>0) = 1+S</a:t>
            </a:r>
            <a:r>
              <a:rPr kumimoji="1" lang="en-US" altLang="zh-CN" sz="2000" b="1" baseline="-25000" smtClean="0">
                <a:solidFill>
                  <a:srgbClr val="0000FF"/>
                </a:solidFill>
                <a:latin typeface="Consolas" pitchFamily="49" charset="0"/>
                <a:ea typeface="楷体_GB2312" pitchFamily="49" charset="-122"/>
                <a:cs typeface="Consolas" pitchFamily="49" charset="0"/>
              </a:rPr>
              <a:t>1</a:t>
            </a:r>
            <a:r>
              <a:rPr kumimoji="1" lang="en-US" altLang="zh-CN" sz="2000" b="1" smtClean="0">
                <a:solidFill>
                  <a:srgbClr val="0000FF"/>
                </a:solidFill>
                <a:latin typeface="Consolas" pitchFamily="49" charset="0"/>
                <a:ea typeface="楷体_GB2312" pitchFamily="49" charset="-122"/>
                <a:cs typeface="Consolas" pitchFamily="49" charset="0"/>
              </a:rPr>
              <a:t>(</a:t>
            </a:r>
            <a:r>
              <a:rPr kumimoji="1" lang="en-US" altLang="zh-CN" sz="2000" b="1" i="1" smtClean="0">
                <a:solidFill>
                  <a:srgbClr val="0000FF"/>
                </a:solidFill>
                <a:latin typeface="Consolas" pitchFamily="49" charset="0"/>
                <a:ea typeface="楷体_GB2312" pitchFamily="49" charset="-122"/>
                <a:cs typeface="Consolas" pitchFamily="49" charset="0"/>
              </a:rPr>
              <a:t>n</a:t>
            </a:r>
            <a:r>
              <a:rPr kumimoji="1" lang="zh-CN" altLang="en-US" sz="2000" b="1" smtClean="0">
                <a:solidFill>
                  <a:srgbClr val="0000FF"/>
                </a:solidFill>
                <a:latin typeface="Consolas" pitchFamily="49" charset="0"/>
                <a:ea typeface="楷体_GB2312" pitchFamily="49" charset="-122"/>
                <a:cs typeface="Consolas" pitchFamily="49" charset="0"/>
              </a:rPr>
              <a:t>，</a:t>
            </a:r>
            <a:r>
              <a:rPr kumimoji="1" lang="en-US" altLang="zh-CN" sz="2000" b="1" smtClean="0">
                <a:solidFill>
                  <a:srgbClr val="0000FF"/>
                </a:solidFill>
                <a:latin typeface="Consolas" pitchFamily="49" charset="0"/>
                <a:ea typeface="楷体_GB2312" pitchFamily="49" charset="-122"/>
                <a:cs typeface="Consolas" pitchFamily="49" charset="0"/>
              </a:rPr>
              <a:t>1) = 1+1+S</a:t>
            </a:r>
            <a:r>
              <a:rPr kumimoji="1" lang="en-US" altLang="zh-CN" sz="2000" b="1" baseline="-25000" smtClean="0">
                <a:solidFill>
                  <a:srgbClr val="0000FF"/>
                </a:solidFill>
                <a:latin typeface="Consolas" pitchFamily="49" charset="0"/>
                <a:ea typeface="楷体_GB2312" pitchFamily="49" charset="-122"/>
                <a:cs typeface="Consolas" pitchFamily="49" charset="0"/>
              </a:rPr>
              <a:t>1</a:t>
            </a:r>
            <a:r>
              <a:rPr kumimoji="1" lang="en-US" altLang="zh-CN" sz="2000" b="1" smtClean="0">
                <a:solidFill>
                  <a:srgbClr val="0000FF"/>
                </a:solidFill>
                <a:latin typeface="Consolas" pitchFamily="49" charset="0"/>
                <a:ea typeface="楷体_GB2312" pitchFamily="49" charset="-122"/>
                <a:cs typeface="Consolas" pitchFamily="49" charset="0"/>
              </a:rPr>
              <a:t>(</a:t>
            </a:r>
            <a:r>
              <a:rPr kumimoji="1" lang="en-US" altLang="zh-CN" sz="2000" b="1" i="1" smtClean="0">
                <a:solidFill>
                  <a:srgbClr val="0000FF"/>
                </a:solidFill>
                <a:latin typeface="Consolas" pitchFamily="49" charset="0"/>
                <a:ea typeface="楷体_GB2312" pitchFamily="49" charset="-122"/>
                <a:cs typeface="Consolas" pitchFamily="49" charset="0"/>
              </a:rPr>
              <a:t>n</a:t>
            </a:r>
            <a:r>
              <a:rPr kumimoji="1" lang="zh-CN" altLang="en-US" sz="2000" b="1" smtClean="0">
                <a:solidFill>
                  <a:srgbClr val="0000FF"/>
                </a:solidFill>
                <a:latin typeface="Consolas" pitchFamily="49" charset="0"/>
                <a:ea typeface="楷体_GB2312" pitchFamily="49" charset="-122"/>
                <a:cs typeface="Consolas" pitchFamily="49" charset="0"/>
              </a:rPr>
              <a:t>，</a:t>
            </a:r>
            <a:r>
              <a:rPr kumimoji="1" lang="en-US" altLang="zh-CN" sz="2000" b="1" smtClean="0">
                <a:solidFill>
                  <a:srgbClr val="0000FF"/>
                </a:solidFill>
                <a:latin typeface="Consolas" pitchFamily="49" charset="0"/>
                <a:ea typeface="楷体_GB2312" pitchFamily="49" charset="-122"/>
                <a:cs typeface="Consolas" pitchFamily="49" charset="0"/>
              </a:rPr>
              <a:t>2</a:t>
            </a:r>
            <a:r>
              <a:rPr kumimoji="1" lang="en-US" altLang="zh-CN" sz="2000" b="1" dirty="0">
                <a:solidFill>
                  <a:srgbClr val="0000FF"/>
                </a:solidFill>
                <a:latin typeface="Consolas" pitchFamily="49" charset="0"/>
                <a:ea typeface="楷体_GB2312" pitchFamily="49" charset="-122"/>
                <a:cs typeface="Consolas" pitchFamily="49" charset="0"/>
              </a:rPr>
              <a:t>)</a:t>
            </a:r>
          </a:p>
          <a:p>
            <a:pPr fontAlgn="base">
              <a:lnSpc>
                <a:spcPct val="110000"/>
              </a:lnSpc>
              <a:spcBef>
                <a:spcPct val="50000"/>
              </a:spcBef>
              <a:spcAft>
                <a:spcPct val="0"/>
              </a:spcAft>
            </a:pPr>
            <a:r>
              <a:rPr kumimoji="1" lang="en-US" altLang="zh-CN" sz="2000" b="1" smtClean="0">
                <a:solidFill>
                  <a:srgbClr val="0000FF"/>
                </a:solidFill>
                <a:latin typeface="Consolas" pitchFamily="49" charset="0"/>
                <a:ea typeface="楷体_GB2312" pitchFamily="49" charset="-122"/>
                <a:cs typeface="Consolas" pitchFamily="49" charset="0"/>
              </a:rPr>
              <a:t>        = </a:t>
            </a:r>
            <a:r>
              <a:rPr kumimoji="1" lang="en-US" altLang="zh-CN" sz="2000" b="1" smtClean="0">
                <a:solidFill>
                  <a:srgbClr val="0000FF"/>
                </a:solidFill>
                <a:latin typeface="宋体"/>
                <a:cs typeface="Consolas" pitchFamily="49" charset="0"/>
              </a:rPr>
              <a:t>…</a:t>
            </a:r>
            <a:r>
              <a:rPr kumimoji="1" lang="en-US" altLang="zh-CN" sz="2000" b="1" smtClean="0">
                <a:solidFill>
                  <a:srgbClr val="0000FF"/>
                </a:solidFill>
                <a:latin typeface="Consolas" pitchFamily="49" charset="0"/>
                <a:cs typeface="Consolas" pitchFamily="49" charset="0"/>
              </a:rPr>
              <a:t> </a:t>
            </a:r>
            <a:r>
              <a:rPr kumimoji="1" lang="en-US" altLang="zh-CN" sz="2000" b="1" smtClean="0">
                <a:solidFill>
                  <a:srgbClr val="0000FF"/>
                </a:solidFill>
                <a:latin typeface="Consolas" pitchFamily="49" charset="0"/>
                <a:ea typeface="楷体_GB2312" pitchFamily="49" charset="-122"/>
                <a:cs typeface="Consolas" pitchFamily="49" charset="0"/>
              </a:rPr>
              <a:t>= 1 </a:t>
            </a:r>
            <a:r>
              <a:rPr kumimoji="1" lang="en-US" altLang="zh-CN" sz="2000" b="1" dirty="0">
                <a:solidFill>
                  <a:srgbClr val="0000FF"/>
                </a:solidFill>
                <a:latin typeface="Consolas" pitchFamily="49" charset="0"/>
                <a:ea typeface="楷体_GB2312" pitchFamily="49" charset="-122"/>
                <a:cs typeface="Consolas" pitchFamily="49" charset="0"/>
              </a:rPr>
              <a:t>+ 1 + </a:t>
            </a:r>
            <a:r>
              <a:rPr kumimoji="1" lang="en-US" altLang="zh-CN" sz="2000" b="1" dirty="0">
                <a:solidFill>
                  <a:srgbClr val="0000FF"/>
                </a:solidFill>
                <a:latin typeface="宋体"/>
                <a:cs typeface="Consolas" pitchFamily="49" charset="0"/>
              </a:rPr>
              <a:t>…</a:t>
            </a:r>
            <a:r>
              <a:rPr kumimoji="1" lang="en-US" altLang="zh-CN" sz="2000" b="1" dirty="0">
                <a:solidFill>
                  <a:srgbClr val="0000FF"/>
                </a:solidFill>
                <a:latin typeface="Consolas" pitchFamily="49" charset="0"/>
                <a:cs typeface="Consolas" pitchFamily="49" charset="0"/>
              </a:rPr>
              <a:t> </a:t>
            </a:r>
            <a:r>
              <a:rPr kumimoji="1" lang="en-US" altLang="zh-CN" sz="2000" b="1">
                <a:solidFill>
                  <a:srgbClr val="0000FF"/>
                </a:solidFill>
                <a:latin typeface="Consolas" pitchFamily="49" charset="0"/>
                <a:ea typeface="楷体_GB2312" pitchFamily="49" charset="-122"/>
                <a:cs typeface="Consolas" pitchFamily="49" charset="0"/>
              </a:rPr>
              <a:t>+ </a:t>
            </a:r>
            <a:r>
              <a:rPr kumimoji="1" lang="en-US" altLang="zh-CN" sz="2000" b="1" smtClean="0">
                <a:solidFill>
                  <a:srgbClr val="0000FF"/>
                </a:solidFill>
                <a:latin typeface="Consolas" pitchFamily="49" charset="0"/>
                <a:ea typeface="楷体_GB2312" pitchFamily="49" charset="-122"/>
                <a:cs typeface="Consolas" pitchFamily="49" charset="0"/>
              </a:rPr>
              <a:t>1 = O(</a:t>
            </a:r>
            <a:r>
              <a:rPr kumimoji="1" lang="en-US" altLang="zh-CN" sz="2000" b="1" i="1" smtClean="0">
                <a:solidFill>
                  <a:srgbClr val="0000FF"/>
                </a:solidFill>
                <a:latin typeface="Consolas" pitchFamily="49" charset="0"/>
                <a:ea typeface="楷体_GB2312" pitchFamily="49" charset="-122"/>
                <a:cs typeface="Consolas" pitchFamily="49" charset="0"/>
              </a:rPr>
              <a:t>n</a:t>
            </a:r>
            <a:r>
              <a:rPr kumimoji="1" lang="en-US" altLang="zh-CN" sz="2000" b="1" dirty="0">
                <a:solidFill>
                  <a:srgbClr val="0000FF"/>
                </a:solidFill>
                <a:latin typeface="Consolas" pitchFamily="49" charset="0"/>
                <a:ea typeface="楷体_GB2312" pitchFamily="49" charset="-122"/>
                <a:cs typeface="Consolas" pitchFamily="49" charset="0"/>
              </a:rPr>
              <a:t>)</a:t>
            </a:r>
          </a:p>
        </p:txBody>
      </p:sp>
      <p:grpSp>
        <p:nvGrpSpPr>
          <p:cNvPr id="2" name="组合 13"/>
          <p:cNvGrpSpPr/>
          <p:nvPr/>
        </p:nvGrpSpPr>
        <p:grpSpPr>
          <a:xfrm>
            <a:off x="3163886" y="4514160"/>
            <a:ext cx="792163" cy="828408"/>
            <a:chOff x="2479675" y="4488804"/>
            <a:chExt cx="792163" cy="828408"/>
          </a:xfrm>
        </p:grpSpPr>
        <p:sp>
          <p:nvSpPr>
            <p:cNvPr id="206857" name="AutoShape 9"/>
            <p:cNvSpPr>
              <a:spLocks/>
            </p:cNvSpPr>
            <p:nvPr/>
          </p:nvSpPr>
          <p:spPr bwMode="auto">
            <a:xfrm rot="5400000">
              <a:off x="2621904" y="4497348"/>
              <a:ext cx="518818" cy="501729"/>
            </a:xfrm>
            <a:prstGeom prst="rightBrace">
              <a:avLst>
                <a:gd name="adj1" fmla="val 61152"/>
                <a:gd name="adj2" fmla="val 50000"/>
              </a:avLst>
            </a:prstGeom>
            <a:ln>
              <a:headEnd/>
              <a:tailEnd/>
            </a:ln>
          </p:spPr>
          <p:style>
            <a:lnRef idx="2">
              <a:schemeClr val="accent5"/>
            </a:lnRef>
            <a:fillRef idx="0">
              <a:schemeClr val="accent5"/>
            </a:fillRef>
            <a:effectRef idx="1">
              <a:schemeClr val="accent5"/>
            </a:effectRef>
            <a:fontRef idx="minor">
              <a:schemeClr val="tx1"/>
            </a:fontRef>
          </p:style>
          <p:txBody>
            <a:bodyPr wrap="none" anchor="ctr">
              <a:spAutoFit/>
            </a:bodyPr>
            <a:lstStyle/>
            <a:p>
              <a:pPr algn="ctr" fontAlgn="base">
                <a:lnSpc>
                  <a:spcPct val="110000"/>
                </a:lnSpc>
                <a:spcBef>
                  <a:spcPct val="50000"/>
                </a:spcBef>
                <a:spcAft>
                  <a:spcPct val="0"/>
                </a:spcAft>
              </a:pPr>
              <a:endParaRPr kumimoji="1" lang="zh-CN" altLang="en-US" sz="2000" b="1">
                <a:solidFill>
                  <a:prstClr val="black"/>
                </a:solidFill>
              </a:endParaRPr>
            </a:p>
          </p:txBody>
        </p:sp>
        <p:sp>
          <p:nvSpPr>
            <p:cNvPr id="206858" name="Text Box 10"/>
            <p:cNvSpPr txBox="1">
              <a:spLocks noChangeArrowheads="1"/>
            </p:cNvSpPr>
            <p:nvPr/>
          </p:nvSpPr>
          <p:spPr bwMode="auto">
            <a:xfrm>
              <a:off x="2479675" y="4886325"/>
              <a:ext cx="792163" cy="430887"/>
            </a:xfrm>
            <a:prstGeom prst="rect">
              <a:avLst/>
            </a:prstGeom>
            <a:noFill/>
            <a:ln w="38100" algn="ctr">
              <a:noFill/>
              <a:miter lim="800000"/>
              <a:headEnd/>
              <a:tailEnd/>
            </a:ln>
            <a:effectLst/>
          </p:spPr>
          <p:txBody>
            <a:bodyPr>
              <a:spAutoFit/>
            </a:bodyPr>
            <a:lstStyle/>
            <a:p>
              <a:pPr fontAlgn="base">
                <a:lnSpc>
                  <a:spcPct val="110000"/>
                </a:lnSpc>
                <a:spcBef>
                  <a:spcPct val="50000"/>
                </a:spcBef>
                <a:spcAft>
                  <a:spcPct val="0"/>
                </a:spcAft>
              </a:pPr>
              <a:r>
                <a:rPr kumimoji="1" lang="en-US" altLang="zh-CN" sz="2000" b="1" i="1" dirty="0">
                  <a:solidFill>
                    <a:srgbClr val="660066"/>
                  </a:solidFill>
                  <a:latin typeface="Consolas" pitchFamily="49" charset="0"/>
                  <a:ea typeface="楷体_GB2312" pitchFamily="49" charset="-122"/>
                  <a:cs typeface="Consolas" pitchFamily="49" charset="0"/>
                </a:rPr>
                <a:t>n</a:t>
              </a:r>
              <a:r>
                <a:rPr kumimoji="1" lang="zh-CN" altLang="en-US" sz="2000" b="1" dirty="0">
                  <a:solidFill>
                    <a:srgbClr val="660066"/>
                  </a:solidFill>
                  <a:latin typeface="Consolas" pitchFamily="49" charset="0"/>
                  <a:ea typeface="楷体" pitchFamily="49" charset="-122"/>
                  <a:cs typeface="Consolas" pitchFamily="49" charset="0"/>
                </a:rPr>
                <a:t>个</a:t>
              </a:r>
              <a:r>
                <a:rPr kumimoji="1" lang="en-US" altLang="zh-CN" sz="2000" b="1" dirty="0">
                  <a:solidFill>
                    <a:srgbClr val="660066"/>
                  </a:solidFill>
                  <a:latin typeface="Consolas" pitchFamily="49" charset="0"/>
                  <a:ea typeface="楷体_GB2312" pitchFamily="49" charset="-122"/>
                  <a:cs typeface="Consolas" pitchFamily="49" charset="0"/>
                </a:rPr>
                <a:t>1</a:t>
              </a:r>
            </a:p>
          </p:txBody>
        </p:sp>
      </p:grpSp>
      <p:sp>
        <p:nvSpPr>
          <p:cNvPr id="10" name="TextBox 9"/>
          <p:cNvSpPr txBox="1"/>
          <p:nvPr/>
        </p:nvSpPr>
        <p:spPr>
          <a:xfrm>
            <a:off x="785786" y="5522875"/>
            <a:ext cx="6286544" cy="430887"/>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fontAlgn="base">
              <a:lnSpc>
                <a:spcPct val="110000"/>
              </a:lnSpc>
              <a:spcBef>
                <a:spcPct val="50000"/>
              </a:spcBef>
              <a:spcAft>
                <a:spcPct val="0"/>
              </a:spcAft>
            </a:pPr>
            <a:r>
              <a:rPr kumimoji="1" lang="zh-CN" altLang="en-US" sz="2000" b="1" dirty="0" smtClean="0">
                <a:solidFill>
                  <a:srgbClr val="0000FF"/>
                </a:solidFill>
                <a:latin typeface="Consolas" pitchFamily="49" charset="0"/>
                <a:ea typeface="楷体" pitchFamily="49" charset="-122"/>
                <a:cs typeface="Consolas" pitchFamily="49" charset="0"/>
              </a:rPr>
              <a:t>所以</a:t>
            </a:r>
            <a:r>
              <a:rPr kumimoji="1" lang="zh-CN" altLang="en-US" sz="2000" b="1" smtClean="0">
                <a:solidFill>
                  <a:srgbClr val="0000FF"/>
                </a:solidFill>
                <a:latin typeface="Consolas" pitchFamily="49" charset="0"/>
                <a:ea typeface="楷体" pitchFamily="49" charset="-122"/>
                <a:cs typeface="Consolas" pitchFamily="49" charset="0"/>
              </a:rPr>
              <a:t>调用</a:t>
            </a:r>
            <a:r>
              <a:rPr kumimoji="1" lang="en-US" altLang="zh-CN" sz="2000" b="1" smtClean="0">
                <a:solidFill>
                  <a:srgbClr val="0000FF"/>
                </a:solidFill>
                <a:latin typeface="Consolas" pitchFamily="49" charset="0"/>
                <a:ea typeface="楷体" pitchFamily="49" charset="-122"/>
                <a:cs typeface="Consolas" pitchFamily="49" charset="0"/>
              </a:rPr>
              <a:t>fun(</a:t>
            </a:r>
            <a:r>
              <a:rPr kumimoji="1" lang="en-US" altLang="zh-CN" sz="2000" b="1" i="1" smtClean="0">
                <a:solidFill>
                  <a:srgbClr val="0000FF"/>
                </a:solidFill>
                <a:latin typeface="Consolas" pitchFamily="49" charset="0"/>
                <a:ea typeface="楷体" pitchFamily="49" charset="-122"/>
                <a:cs typeface="Consolas" pitchFamily="49" charset="0"/>
              </a:rPr>
              <a:t>a</a:t>
            </a:r>
            <a:r>
              <a:rPr kumimoji="1" lang="zh-CN" altLang="en-US" sz="2000" b="1" smtClean="0">
                <a:solidFill>
                  <a:srgbClr val="0000FF"/>
                </a:solidFill>
                <a:latin typeface="Consolas" pitchFamily="49" charset="0"/>
                <a:ea typeface="楷体" pitchFamily="49" charset="-122"/>
                <a:cs typeface="Consolas" pitchFamily="49" charset="0"/>
              </a:rPr>
              <a:t>，</a:t>
            </a:r>
            <a:r>
              <a:rPr kumimoji="1" lang="en-US" altLang="zh-CN" sz="2000" b="1" i="1" smtClean="0">
                <a:solidFill>
                  <a:srgbClr val="0000FF"/>
                </a:solidFill>
                <a:latin typeface="Consolas" pitchFamily="49" charset="0"/>
                <a:ea typeface="楷体" pitchFamily="49" charset="-122"/>
                <a:cs typeface="Consolas" pitchFamily="49" charset="0"/>
              </a:rPr>
              <a:t>n</a:t>
            </a:r>
            <a:r>
              <a:rPr kumimoji="1" lang="zh-CN" altLang="en-US" sz="2000" b="1" smtClean="0">
                <a:solidFill>
                  <a:srgbClr val="0000FF"/>
                </a:solidFill>
                <a:latin typeface="Consolas" pitchFamily="49" charset="0"/>
                <a:ea typeface="楷体" pitchFamily="49" charset="-122"/>
                <a:cs typeface="Consolas" pitchFamily="49" charset="0"/>
              </a:rPr>
              <a:t>，</a:t>
            </a:r>
            <a:r>
              <a:rPr kumimoji="1" lang="en-US" altLang="zh-CN" sz="2000" b="1" smtClean="0">
                <a:solidFill>
                  <a:srgbClr val="0000FF"/>
                </a:solidFill>
                <a:latin typeface="Consolas" pitchFamily="49" charset="0"/>
                <a:ea typeface="楷体" pitchFamily="49" charset="-122"/>
                <a:cs typeface="Consolas" pitchFamily="49" charset="0"/>
              </a:rPr>
              <a:t>0)</a:t>
            </a:r>
            <a:r>
              <a:rPr kumimoji="1" lang="zh-CN" altLang="en-US" sz="2000" b="1" smtClean="0">
                <a:solidFill>
                  <a:srgbClr val="0000FF"/>
                </a:solidFill>
                <a:latin typeface="Consolas" pitchFamily="49" charset="0"/>
                <a:ea typeface="楷体" pitchFamily="49" charset="-122"/>
                <a:cs typeface="Consolas" pitchFamily="49" charset="0"/>
              </a:rPr>
              <a:t>的空间复杂</a:t>
            </a:r>
            <a:r>
              <a:rPr kumimoji="1" lang="zh-CN" altLang="en-US" sz="2000" b="1" dirty="0" smtClean="0">
                <a:solidFill>
                  <a:srgbClr val="0000FF"/>
                </a:solidFill>
                <a:latin typeface="Consolas" pitchFamily="49" charset="0"/>
                <a:ea typeface="楷体" pitchFamily="49" charset="-122"/>
                <a:cs typeface="Consolas" pitchFamily="49" charset="0"/>
              </a:rPr>
              <a:t>度</a:t>
            </a:r>
            <a:r>
              <a:rPr kumimoji="1" lang="zh-CN" altLang="en-US" sz="2000" b="1" smtClean="0">
                <a:solidFill>
                  <a:srgbClr val="0000FF"/>
                </a:solidFill>
                <a:latin typeface="Consolas" pitchFamily="49" charset="0"/>
                <a:ea typeface="楷体" pitchFamily="49" charset="-122"/>
                <a:cs typeface="Consolas" pitchFamily="49" charset="0"/>
              </a:rPr>
              <a:t>为</a:t>
            </a:r>
            <a:r>
              <a:rPr kumimoji="1" lang="en-US" altLang="zh-CN" sz="2000" b="1" smtClean="0">
                <a:solidFill>
                  <a:srgbClr val="FF3300"/>
                </a:solidFill>
                <a:latin typeface="Consolas" pitchFamily="49" charset="0"/>
                <a:ea typeface="楷体" pitchFamily="49" charset="-122"/>
                <a:cs typeface="Consolas" pitchFamily="49" charset="0"/>
              </a:rPr>
              <a:t>O(</a:t>
            </a:r>
            <a:r>
              <a:rPr kumimoji="1" lang="en-US" altLang="zh-CN" sz="2000" b="1" i="1" smtClean="0">
                <a:solidFill>
                  <a:srgbClr val="FF3300"/>
                </a:solidFill>
                <a:latin typeface="Consolas" pitchFamily="49" charset="0"/>
                <a:ea typeface="楷体" pitchFamily="49" charset="-122"/>
                <a:cs typeface="Consolas" pitchFamily="49" charset="0"/>
              </a:rPr>
              <a:t>n</a:t>
            </a:r>
            <a:r>
              <a:rPr kumimoji="1" lang="en-US" altLang="zh-CN" sz="2000" b="1" smtClean="0">
                <a:solidFill>
                  <a:srgbClr val="FF3300"/>
                </a:solidFill>
                <a:latin typeface="Consolas" pitchFamily="49" charset="0"/>
                <a:ea typeface="楷体" pitchFamily="49" charset="-122"/>
                <a:cs typeface="Consolas" pitchFamily="49" charset="0"/>
              </a:rPr>
              <a:t>)</a:t>
            </a:r>
            <a:r>
              <a:rPr kumimoji="1" lang="zh-CN" altLang="en-US" sz="2000" b="1" dirty="0" smtClean="0">
                <a:solidFill>
                  <a:srgbClr val="0000FF"/>
                </a:solidFill>
                <a:latin typeface="Consolas" pitchFamily="49" charset="0"/>
                <a:ea typeface="楷体" pitchFamily="49" charset="-122"/>
                <a:cs typeface="Consolas" pitchFamily="49" charset="0"/>
              </a:rPr>
              <a:t>。</a:t>
            </a:r>
            <a:endParaRPr kumimoji="1" lang="zh-CN" altLang="en-US" sz="2000" b="1" dirty="0">
              <a:solidFill>
                <a:srgbClr val="0033CC"/>
              </a:solidFill>
              <a:latin typeface="Consolas" pitchFamily="49" charset="0"/>
              <a:ea typeface="楷体_GB2312" pitchFamily="49" charset="-122"/>
              <a:cs typeface="Consolas" pitchFamily="49" charset="0"/>
            </a:endParaRPr>
          </a:p>
        </p:txBody>
      </p:sp>
      <p:grpSp>
        <p:nvGrpSpPr>
          <p:cNvPr id="3" name="组合 12"/>
          <p:cNvGrpSpPr/>
          <p:nvPr/>
        </p:nvGrpSpPr>
        <p:grpSpPr>
          <a:xfrm>
            <a:off x="857224" y="1177602"/>
            <a:ext cx="5875016" cy="1508442"/>
            <a:chOff x="857224" y="1177602"/>
            <a:chExt cx="5172085" cy="1508442"/>
          </a:xfrm>
        </p:grpSpPr>
        <p:sp>
          <p:nvSpPr>
            <p:cNvPr id="206854" name="Text Box 6"/>
            <p:cNvSpPr txBox="1">
              <a:spLocks noChangeArrowheads="1"/>
            </p:cNvSpPr>
            <p:nvPr/>
          </p:nvSpPr>
          <p:spPr bwMode="auto">
            <a:xfrm>
              <a:off x="1071538" y="1785926"/>
              <a:ext cx="4957771" cy="900118"/>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lIns="180000">
              <a:spAutoFit/>
            </a:bodyPr>
            <a:lstStyle/>
            <a:p>
              <a:pPr fontAlgn="base">
                <a:lnSpc>
                  <a:spcPct val="110000"/>
                </a:lnSpc>
                <a:spcBef>
                  <a:spcPct val="50000"/>
                </a:spcBef>
                <a:spcAft>
                  <a:spcPct val="0"/>
                </a:spcAft>
              </a:pPr>
              <a:r>
                <a:rPr kumimoji="1" lang="en-US" altLang="zh-CN" sz="2000" b="1" i="1" dirty="0" smtClean="0">
                  <a:solidFill>
                    <a:srgbClr val="0000FF"/>
                  </a:solidFill>
                  <a:latin typeface="Consolas" pitchFamily="49" charset="0"/>
                  <a:ea typeface="仿宋" pitchFamily="49" charset="-122"/>
                  <a:cs typeface="Consolas" pitchFamily="49" charset="0"/>
                </a:rPr>
                <a:t>S</a:t>
              </a:r>
              <a:r>
                <a:rPr kumimoji="1" lang="en-US" altLang="zh-CN" sz="2000" b="1" baseline="-25000" dirty="0" smtClean="0">
                  <a:solidFill>
                    <a:srgbClr val="0000FF"/>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n</a:t>
              </a:r>
              <a:r>
                <a:rPr kumimoji="1" lang="en-US" altLang="zh-CN" sz="2000" b="1" dirty="0" err="1"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 = 1</a:t>
              </a:r>
              <a:r>
                <a:rPr kumimoji="1" lang="en-US" altLang="zh-CN" sz="2000" b="1" dirty="0">
                  <a:solidFill>
                    <a:srgbClr val="0000FF"/>
                  </a:solidFill>
                  <a:latin typeface="Consolas" pitchFamily="49" charset="0"/>
                  <a:ea typeface="仿宋" pitchFamily="49" charset="-122"/>
                  <a:cs typeface="Consolas" pitchFamily="49" charset="0"/>
                </a:rPr>
                <a:t>		</a:t>
              </a:r>
              <a:r>
                <a:rPr kumimoji="1" lang="en-US" altLang="zh-CN" sz="2000" b="1" dirty="0" smtClean="0">
                  <a:solidFill>
                    <a:srgbClr val="0000FF"/>
                  </a:solidFill>
                  <a:latin typeface="Consolas" pitchFamily="49" charset="0"/>
                  <a:ea typeface="仿宋" pitchFamily="49" charset="-122"/>
                  <a:cs typeface="Consolas" pitchFamily="49" charset="0"/>
                </a:rPr>
                <a:t>  </a:t>
              </a:r>
              <a:r>
                <a:rPr kumimoji="1" lang="zh-CN" altLang="en-US" sz="2000" b="1" dirty="0" smtClean="0">
                  <a:solidFill>
                    <a:srgbClr val="00B0F0"/>
                  </a:solidFill>
                  <a:latin typeface="Consolas" pitchFamily="49" charset="0"/>
                  <a:ea typeface="仿宋" pitchFamily="49" charset="-122"/>
                  <a:cs typeface="Consolas" pitchFamily="49" charset="0"/>
                </a:rPr>
                <a:t>当</a:t>
              </a:r>
              <a:r>
                <a:rPr kumimoji="1" lang="en-US" altLang="zh-CN" sz="2000" b="1" i="1" dirty="0">
                  <a:solidFill>
                    <a:srgbClr val="00B0F0"/>
                  </a:solidFill>
                  <a:latin typeface="Consolas" pitchFamily="49" charset="0"/>
                  <a:ea typeface="仿宋" pitchFamily="49" charset="-122"/>
                  <a:cs typeface="Consolas" pitchFamily="49" charset="0"/>
                </a:rPr>
                <a:t>k</a:t>
              </a:r>
              <a:r>
                <a:rPr kumimoji="1" lang="en-US" altLang="zh-CN" sz="2000" b="1" dirty="0">
                  <a:solidFill>
                    <a:srgbClr val="00B0F0"/>
                  </a:solidFill>
                  <a:latin typeface="Consolas" pitchFamily="49" charset="0"/>
                  <a:ea typeface="仿宋" pitchFamily="49" charset="-122"/>
                  <a:cs typeface="Consolas" pitchFamily="49" charset="0"/>
                </a:rPr>
                <a:t>=</a:t>
              </a:r>
              <a:r>
                <a:rPr kumimoji="1" lang="en-US" altLang="zh-CN" sz="2000" b="1" i="1" dirty="0">
                  <a:solidFill>
                    <a:srgbClr val="00B0F0"/>
                  </a:solidFill>
                  <a:latin typeface="Consolas" pitchFamily="49" charset="0"/>
                  <a:ea typeface="仿宋" pitchFamily="49" charset="-122"/>
                  <a:cs typeface="Consolas" pitchFamily="49" charset="0"/>
                </a:rPr>
                <a:t>n</a:t>
              </a:r>
              <a:r>
                <a:rPr kumimoji="1" lang="en-US" altLang="zh-CN" sz="2000" b="1" dirty="0">
                  <a:solidFill>
                    <a:srgbClr val="00B0F0"/>
                  </a:solidFill>
                  <a:latin typeface="Consolas" pitchFamily="49" charset="0"/>
                  <a:ea typeface="仿宋" pitchFamily="49" charset="-122"/>
                  <a:cs typeface="Consolas" pitchFamily="49" charset="0"/>
                </a:rPr>
                <a:t>-1</a:t>
              </a:r>
              <a:r>
                <a:rPr kumimoji="1" lang="zh-CN" altLang="en-US" sz="2000" b="1" dirty="0">
                  <a:solidFill>
                    <a:srgbClr val="00B0F0"/>
                  </a:solidFill>
                  <a:latin typeface="Consolas" pitchFamily="49" charset="0"/>
                  <a:ea typeface="仿宋" pitchFamily="49" charset="-122"/>
                  <a:cs typeface="Consolas" pitchFamily="49" charset="0"/>
                </a:rPr>
                <a:t>时</a:t>
              </a:r>
            </a:p>
            <a:p>
              <a:pPr fontAlgn="base">
                <a:lnSpc>
                  <a:spcPct val="110000"/>
                </a:lnSpc>
                <a:spcBef>
                  <a:spcPct val="50000"/>
                </a:spcBef>
                <a:spcAft>
                  <a:spcPct val="0"/>
                </a:spcAft>
              </a:pPr>
              <a:r>
                <a:rPr kumimoji="1" lang="en-US" altLang="zh-CN" sz="2000" b="1" i="1" dirty="0" smtClean="0">
                  <a:solidFill>
                    <a:srgbClr val="0000FF"/>
                  </a:solidFill>
                  <a:latin typeface="Consolas" pitchFamily="49" charset="0"/>
                  <a:ea typeface="仿宋" pitchFamily="49" charset="-122"/>
                  <a:cs typeface="Consolas" pitchFamily="49" charset="0"/>
                </a:rPr>
                <a:t>S</a:t>
              </a:r>
              <a:r>
                <a:rPr kumimoji="1" lang="en-US" altLang="zh-CN" sz="2000" b="1" baseline="-25000" dirty="0" smtClean="0">
                  <a:solidFill>
                    <a:srgbClr val="0000FF"/>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n</a:t>
              </a:r>
              <a:r>
                <a:rPr kumimoji="1" lang="en-US" altLang="zh-CN" sz="2000" b="1" dirty="0" err="1" smtClean="0">
                  <a:solidFill>
                    <a:srgbClr val="0000FF"/>
                  </a:solidFill>
                  <a:latin typeface="Consolas" pitchFamily="49" charset="0"/>
                  <a:ea typeface="仿宋" pitchFamily="49" charset="-122"/>
                  <a:cs typeface="Consolas" pitchFamily="49" charset="0"/>
                </a:rPr>
                <a:t>,</a:t>
              </a:r>
              <a:r>
                <a:rPr kumimoji="1" lang="en-US" altLang="zh-CN" sz="2000" b="1" i="1" dirty="0" err="1"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 = 1+</a:t>
              </a:r>
              <a:r>
                <a:rPr kumimoji="1" lang="en-US" altLang="zh-CN" sz="2000" b="1" i="1" dirty="0" smtClean="0">
                  <a:solidFill>
                    <a:srgbClr val="0000FF"/>
                  </a:solidFill>
                  <a:latin typeface="Consolas" pitchFamily="49" charset="0"/>
                  <a:ea typeface="仿宋" pitchFamily="49" charset="-122"/>
                  <a:cs typeface="Consolas" pitchFamily="49" charset="0"/>
                </a:rPr>
                <a:t>S</a:t>
              </a:r>
              <a:r>
                <a:rPr kumimoji="1" lang="en-US" altLang="zh-CN" sz="2000" b="1" baseline="-25000" dirty="0" smtClean="0">
                  <a:solidFill>
                    <a:srgbClr val="0000FF"/>
                  </a:solidFill>
                  <a:latin typeface="Consolas" pitchFamily="49" charset="0"/>
                  <a:ea typeface="仿宋" pitchFamily="49" charset="-122"/>
                  <a:cs typeface="Consolas" pitchFamily="49" charset="0"/>
                </a:rPr>
                <a:t>1</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smtClean="0">
                  <a:solidFill>
                    <a:srgbClr val="0000FF"/>
                  </a:solidFill>
                  <a:latin typeface="Consolas" pitchFamily="49" charset="0"/>
                  <a:ea typeface="仿宋" pitchFamily="49" charset="-122"/>
                  <a:cs typeface="Consolas" pitchFamily="49" charset="0"/>
                </a:rPr>
                <a:t>n</a:t>
              </a:r>
              <a:r>
                <a:rPr kumimoji="1" lang="en-US" altLang="zh-CN" sz="2000" b="1" dirty="0" smtClean="0">
                  <a:solidFill>
                    <a:srgbClr val="0000FF"/>
                  </a:solidFill>
                  <a:latin typeface="Consolas" pitchFamily="49" charset="0"/>
                  <a:ea typeface="仿宋" pitchFamily="49" charset="-122"/>
                  <a:cs typeface="Consolas" pitchFamily="49" charset="0"/>
                </a:rPr>
                <a:t>,</a:t>
              </a:r>
              <a:r>
                <a:rPr kumimoji="1" lang="en-US" altLang="zh-CN" sz="2000" b="1" i="1" dirty="0" smtClean="0">
                  <a:solidFill>
                    <a:srgbClr val="0000FF"/>
                  </a:solidFill>
                  <a:latin typeface="Consolas" pitchFamily="49" charset="0"/>
                  <a:ea typeface="仿宋" pitchFamily="49" charset="-122"/>
                  <a:cs typeface="Consolas" pitchFamily="49" charset="0"/>
                </a:rPr>
                <a:t>k</a:t>
              </a:r>
              <a:r>
                <a:rPr kumimoji="1" lang="en-US" altLang="zh-CN" sz="2000" b="1" dirty="0" smtClean="0">
                  <a:solidFill>
                    <a:srgbClr val="0000FF"/>
                  </a:solidFill>
                  <a:latin typeface="Consolas" pitchFamily="49" charset="0"/>
                  <a:ea typeface="仿宋" pitchFamily="49" charset="-122"/>
                  <a:cs typeface="Consolas" pitchFamily="49" charset="0"/>
                </a:rPr>
                <a:t>+1)  </a:t>
              </a:r>
              <a:r>
                <a:rPr kumimoji="1" lang="zh-CN" altLang="en-US" sz="2000" b="1" dirty="0" smtClean="0">
                  <a:solidFill>
                    <a:srgbClr val="00B0F0"/>
                  </a:solidFill>
                  <a:latin typeface="Consolas" pitchFamily="49" charset="0"/>
                  <a:ea typeface="仿宋" pitchFamily="49" charset="-122"/>
                  <a:cs typeface="Consolas" pitchFamily="49" charset="0"/>
                </a:rPr>
                <a:t>其他</a:t>
              </a:r>
              <a:r>
                <a:rPr kumimoji="1" lang="zh-CN" altLang="en-US" sz="2000" b="1" dirty="0">
                  <a:solidFill>
                    <a:srgbClr val="00B0F0"/>
                  </a:solidFill>
                  <a:latin typeface="Consolas" pitchFamily="49" charset="0"/>
                  <a:ea typeface="仿宋" pitchFamily="49" charset="-122"/>
                  <a:cs typeface="Consolas" pitchFamily="49" charset="0"/>
                </a:rPr>
                <a:t>情况</a:t>
              </a:r>
            </a:p>
          </p:txBody>
        </p:sp>
        <p:sp>
          <p:nvSpPr>
            <p:cNvPr id="12" name="TextBox 11"/>
            <p:cNvSpPr txBox="1"/>
            <p:nvPr/>
          </p:nvSpPr>
          <p:spPr>
            <a:xfrm>
              <a:off x="857224" y="1177602"/>
              <a:ext cx="3500462" cy="430887"/>
            </a:xfrm>
            <a:prstGeom prst="rect">
              <a:avLst/>
            </a:prstGeom>
            <a:noFill/>
          </p:spPr>
          <p:txBody>
            <a:bodyPr wrap="square" rtlCol="0">
              <a:spAutoFit/>
            </a:bodyPr>
            <a:lstStyle/>
            <a:p>
              <a:pPr fontAlgn="base">
                <a:lnSpc>
                  <a:spcPct val="110000"/>
                </a:lnSpc>
                <a:spcBef>
                  <a:spcPct val="50000"/>
                </a:spcBef>
                <a:spcAft>
                  <a:spcPct val="0"/>
                </a:spcAft>
              </a:pPr>
              <a:r>
                <a:rPr kumimoji="1" lang="zh-CN" altLang="en-US" sz="2000" b="1" dirty="0" smtClean="0">
                  <a:solidFill>
                    <a:srgbClr val="0000FF"/>
                  </a:solidFill>
                  <a:latin typeface="Consolas" pitchFamily="49" charset="0"/>
                  <a:ea typeface="楷体" pitchFamily="49" charset="-122"/>
                  <a:cs typeface="Consolas" pitchFamily="49" charset="0"/>
                </a:rPr>
                <a:t>由</a:t>
              </a:r>
              <a:r>
                <a:rPr kumimoji="1" lang="en-US" altLang="zh-CN" sz="2000" b="1" dirty="0" smtClean="0">
                  <a:solidFill>
                    <a:srgbClr val="0000FF"/>
                  </a:solidFill>
                  <a:latin typeface="Consolas" pitchFamily="49" charset="0"/>
                  <a:ea typeface="楷体" pitchFamily="49" charset="-122"/>
                  <a:cs typeface="Consolas" pitchFamily="49" charset="0"/>
                </a:rPr>
                <a:t>fun()</a:t>
              </a:r>
              <a:r>
                <a:rPr kumimoji="1" lang="zh-CN" altLang="en-US" sz="2000" b="1" dirty="0" smtClean="0">
                  <a:solidFill>
                    <a:srgbClr val="0000FF"/>
                  </a:solidFill>
                  <a:latin typeface="Consolas" pitchFamily="49" charset="0"/>
                  <a:ea typeface="楷体" pitchFamily="49" charset="-122"/>
                  <a:cs typeface="Consolas" pitchFamily="49" charset="0"/>
                </a:rPr>
                <a:t>递归算法可知：</a:t>
              </a:r>
              <a:endParaRPr kumimoji="1" lang="zh-CN" altLang="en-US" sz="2000" b="1" dirty="0">
                <a:solidFill>
                  <a:srgbClr val="0033CC"/>
                </a:solidFill>
                <a:latin typeface="Consolas" pitchFamily="49" charset="0"/>
                <a:ea typeface="楷体_GB2312" pitchFamily="49" charset="-122"/>
                <a:cs typeface="Consolas" pitchFamily="49" charset="0"/>
              </a:endParaRPr>
            </a:p>
          </p:txBody>
        </p:sp>
      </p:grpSp>
    </p:spTree>
    <p:extLst>
      <p:ext uri="{BB962C8B-B14F-4D97-AF65-F5344CB8AC3E}">
        <p14:creationId xmlns:p14="http://schemas.microsoft.com/office/powerpoint/2010/main" val="84051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68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6" grpId="0"/>
      <p:bldP spid="1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a:xfrm>
            <a:off x="495300" y="426244"/>
            <a:ext cx="8109148" cy="6985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lIns="91440" tIns="45720" rIns="91440" bIns="45720" anchor="ctr">
            <a:normAutofit/>
          </a:bodyPr>
          <a:lstStyle/>
          <a:p>
            <a:pPr algn="just" defTabSz="914400"/>
            <a:r>
              <a:rPr lang="zh-CN" altLang="en-US" dirty="0" smtClean="0">
                <a:solidFill>
                  <a:schemeClr val="tx1"/>
                </a:solidFill>
                <a:effectLst/>
                <a:latin typeface="+mj-ea"/>
              </a:rPr>
              <a:t>知识要点</a:t>
            </a:r>
          </a:p>
        </p:txBody>
      </p:sp>
      <p:sp>
        <p:nvSpPr>
          <p:cNvPr id="1875971" name="Rectangle 3"/>
          <p:cNvSpPr>
            <a:spLocks noGrp="1" noChangeArrowheads="1"/>
          </p:cNvSpPr>
          <p:nvPr>
            <p:ph sz="quarter" idx="4294967295"/>
          </p:nvPr>
        </p:nvSpPr>
        <p:spPr>
          <a:xfrm>
            <a:off x="495301" y="1383080"/>
            <a:ext cx="8109148" cy="4903440"/>
          </a:xfrm>
          <a:prstGeom prst="rect">
            <a:avLst/>
          </a:prstGeo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Autofit/>
          </a:bodyPr>
          <a:lstStyle/>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理解</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数据结构</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的基本术语</a:t>
            </a: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抽象数据类型</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与数据结构的关系</a:t>
            </a: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能够描述数据结构的</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逻辑结构</a:t>
            </a: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掌握</a:t>
            </a:r>
            <a:r>
              <a:rPr lang="zh-CN" altLang="en-US" sz="3200" dirty="0" smtClean="0">
                <a:solidFill>
                  <a:srgbClr val="FF0000"/>
                </a:solidFill>
                <a:latin typeface="黑体" panose="02010609060101010101" pitchFamily="49" charset="-122"/>
                <a:ea typeface="黑体" panose="02010609060101010101" pitchFamily="49" charset="-122"/>
                <a:cs typeface="Times New Roman" panose="02020603050405020304" pitchFamily="18" charset="0"/>
              </a:rPr>
              <a:t>渐近分析</a:t>
            </a: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的表示方法； </a:t>
            </a:r>
          </a:p>
          <a:p>
            <a:pPr marL="342900" indent="-342900" algn="just">
              <a:lnSpc>
                <a:spcPct val="120000"/>
              </a:lnSpc>
              <a:buClr>
                <a:srgbClr val="C00000"/>
              </a:buClr>
            </a:pPr>
            <a:r>
              <a:rPr lang="zh-CN" altLang="en-US" sz="3200" dirty="0" smtClean="0">
                <a:latin typeface="黑体" panose="02010609060101010101" pitchFamily="49" charset="-122"/>
                <a:ea typeface="黑体" panose="02010609060101010101" pitchFamily="49" charset="-122"/>
                <a:cs typeface="Times New Roman" panose="02020603050405020304" pitchFamily="18" charset="0"/>
              </a:rPr>
              <a:t>掌握时间复杂度与空间复杂度的分析方法。</a:t>
            </a:r>
            <a:endParaRPr lang="en-US" altLang="zh-CN" sz="3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54898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490" name="Text Box 2"/>
          <p:cNvSpPr txBox="1">
            <a:spLocks noChangeArrowheads="1"/>
          </p:cNvSpPr>
          <p:nvPr/>
        </p:nvSpPr>
        <p:spPr bwMode="auto">
          <a:xfrm>
            <a:off x="419100" y="1004888"/>
            <a:ext cx="8305800" cy="2585323"/>
          </a:xfrm>
          <a:prstGeom prst="rect">
            <a:avLst/>
          </a:prstGeom>
          <a:noFill/>
          <a:ln>
            <a:noFill/>
          </a:ln>
          <a:effectLst/>
          <a:extLst/>
        </p:spPr>
        <p:txBody>
          <a:bodyPr>
            <a:spAutoFit/>
          </a:bodyPr>
          <a:lstStyle/>
          <a:p>
            <a:pPr algn="ctr" eaLnBrk="1" hangingPunct="1">
              <a:spcBef>
                <a:spcPct val="100000"/>
              </a:spcBef>
              <a:defRPr/>
            </a:pPr>
            <a:r>
              <a:rPr kumimoji="0" lang="zh-CN" altLang="en-US" sz="5400" b="1" dirty="0" smtClean="0">
                <a:solidFill>
                  <a:srgbClr val="000066"/>
                </a:solidFill>
                <a:latin typeface="华文新魏" panose="02010800040101010101" pitchFamily="2" charset="-122"/>
                <a:ea typeface="华文新魏" panose="02010800040101010101" pitchFamily="2" charset="-122"/>
                <a:sym typeface="Symbol" panose="05050102010706020507" pitchFamily="18" charset="2"/>
              </a:rPr>
              <a:t>第一章 </a:t>
            </a:r>
            <a:endParaRPr kumimoji="0" lang="en-US" altLang="zh-CN" sz="5400" b="1" dirty="0">
              <a:solidFill>
                <a:srgbClr val="000066"/>
              </a:solidFill>
              <a:latin typeface="华文新魏" panose="02010800040101010101" pitchFamily="2" charset="-122"/>
              <a:ea typeface="华文新魏" panose="02010800040101010101" pitchFamily="2" charset="-122"/>
              <a:sym typeface="Symbol" panose="05050102010706020507" pitchFamily="18" charset="2"/>
            </a:endParaRPr>
          </a:p>
          <a:p>
            <a:pPr algn="ctr">
              <a:spcBef>
                <a:spcPct val="100000"/>
              </a:spcBef>
              <a:defRPr/>
            </a:pPr>
            <a:r>
              <a:rPr lang="zh-CN" altLang="en-US" sz="5400" b="1" dirty="0" smtClean="0">
                <a:solidFill>
                  <a:srgbClr val="000066"/>
                </a:solidFill>
                <a:latin typeface="华文新魏" panose="02010800040101010101" pitchFamily="2" charset="-122"/>
                <a:ea typeface="华文新魏" panose="02010800040101010101" pitchFamily="2" charset="-122"/>
                <a:sym typeface="Symbol" panose="05050102010706020507" pitchFamily="18" charset="2"/>
              </a:rPr>
              <a:t>基础知识</a:t>
            </a:r>
            <a:endParaRPr lang="en-US" sz="5400" b="1" dirty="0">
              <a:solidFill>
                <a:srgbClr val="000066"/>
              </a:solidFill>
              <a:effectLst>
                <a:outerShdw blurRad="38100" dist="38100" dir="2700000" algn="tl">
                  <a:srgbClr val="C0C0C0"/>
                </a:outerShdw>
              </a:effectLst>
              <a:latin typeface="华文新魏" panose="02010800040101010101" pitchFamily="2" charset="-122"/>
              <a:ea typeface="华文新魏" panose="02010800040101010101" pitchFamily="2" charset="-122"/>
            </a:endParaRPr>
          </a:p>
        </p:txBody>
      </p:sp>
    </p:spTree>
  </p:cSld>
  <p:clrMapOvr>
    <a:masterClrMapping/>
  </p:clrMapOvr>
  <p:transition spd="med">
    <p:zoom/>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image" Target="../media/image2.jpeg"/></Relationships>
</file>

<file path=ppt/theme/theme1.xml><?xml version="1.0" encoding="utf-8"?>
<a:theme xmlns:a="http://schemas.openxmlformats.org/drawingml/2006/main" name="1_视点">
  <a:themeElements>
    <a:clrScheme name="视点">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视点">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lnDef>
      <a:spPr>
        <a:ln w="34925">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角度">
  <a:themeElements>
    <a:clrScheme name="角度">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角度">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角度">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5.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6.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0000FF"/>
          </a:solidFill>
          <a:tailEnd type="non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18069</TotalTime>
  <Words>6418</Words>
  <Application>Microsoft Office PowerPoint</Application>
  <PresentationFormat>全屏显示(4:3)</PresentationFormat>
  <Paragraphs>839</Paragraphs>
  <Slides>87</Slides>
  <Notes>66</Notes>
  <HiddenSlides>0</HiddenSlides>
  <MMClips>0</MMClips>
  <ScaleCrop>false</ScaleCrop>
  <HeadingPairs>
    <vt:vector size="6" baseType="variant">
      <vt:variant>
        <vt:lpstr>主题</vt:lpstr>
      </vt:variant>
      <vt:variant>
        <vt:i4>6</vt:i4>
      </vt:variant>
      <vt:variant>
        <vt:lpstr>嵌入 OLE 服务器</vt:lpstr>
      </vt:variant>
      <vt:variant>
        <vt:i4>1</vt:i4>
      </vt:variant>
      <vt:variant>
        <vt:lpstr>幻灯片标题</vt:lpstr>
      </vt:variant>
      <vt:variant>
        <vt:i4>87</vt:i4>
      </vt:variant>
    </vt:vector>
  </HeadingPairs>
  <TitlesOfParts>
    <vt:vector size="94" baseType="lpstr">
      <vt:lpstr>1_视点</vt:lpstr>
      <vt:lpstr>角度</vt:lpstr>
      <vt:lpstr>Office 主题</vt:lpstr>
      <vt:lpstr>1_Office 主题</vt:lpstr>
      <vt:lpstr>2_Office 主题</vt:lpstr>
      <vt:lpstr>3_Office 主题</vt:lpstr>
      <vt:lpstr>Equation</vt:lpstr>
      <vt:lpstr>数据结构与算法</vt:lpstr>
      <vt:lpstr>课程目的</vt:lpstr>
      <vt:lpstr>课程内容</vt:lpstr>
      <vt:lpstr>PowerPoint 演示文稿</vt:lpstr>
      <vt:lpstr>课时分配</vt:lpstr>
      <vt:lpstr>参考书籍</vt:lpstr>
      <vt:lpstr>PowerPoint 演示文稿</vt:lpstr>
      <vt:lpstr>答疑及联系方式</vt:lpstr>
      <vt:lpstr>PowerPoint 演示文稿</vt:lpstr>
      <vt:lpstr>本章提要</vt:lpstr>
      <vt:lpstr>一、计算机解决实际问题的步骤</vt:lpstr>
      <vt:lpstr>建立数学模型：</vt:lpstr>
      <vt:lpstr>定义抽象数据类型（ADT）：</vt:lpstr>
      <vt:lpstr>选择恰当数据结构：</vt:lpstr>
      <vt:lpstr>选择恰当数据结构：</vt:lpstr>
      <vt:lpstr>二、数据结构涉及一些基本概念和术语</vt:lpstr>
      <vt:lpstr>二、数据结构涉及一些基本概念和术语</vt:lpstr>
      <vt:lpstr>二、数据结构涉及一些基本概念和术语</vt:lpstr>
      <vt:lpstr>PowerPoint 演示文稿</vt:lpstr>
      <vt:lpstr>PowerPoint 演示文稿</vt:lpstr>
      <vt:lpstr>三、数据结构的概念</vt:lpstr>
      <vt:lpstr>逻辑结构举例</vt:lpstr>
      <vt:lpstr>逻辑结构归纳</vt:lpstr>
      <vt:lpstr>存储结构举例：假设线性关系</vt:lpstr>
      <vt:lpstr>数据的操作举例</vt:lpstr>
      <vt:lpstr>PowerPoint 演示文稿</vt:lpstr>
      <vt:lpstr>PowerPoint 演示文稿</vt:lpstr>
      <vt:lpstr>逻辑结构（关系）表示</vt:lpstr>
      <vt:lpstr>比如</vt:lpstr>
      <vt:lpstr>PowerPoint 演示文稿</vt:lpstr>
      <vt:lpstr>2、存储结构</vt:lpstr>
      <vt:lpstr>2、存储结构</vt:lpstr>
      <vt:lpstr>PowerPoint 演示文稿</vt:lpstr>
      <vt:lpstr>本章提要</vt:lpstr>
      <vt:lpstr>本节目的：</vt:lpstr>
      <vt:lpstr>一、数据类型(DT)</vt:lpstr>
      <vt:lpstr>PowerPoint 演示文稿</vt:lpstr>
      <vt:lpstr>PowerPoint 演示文稿</vt:lpstr>
      <vt:lpstr>二、抽象数据类型(ADT)</vt:lpstr>
      <vt:lpstr>PowerPoint 演示文稿</vt:lpstr>
      <vt:lpstr>PowerPoint 演示文稿</vt:lpstr>
      <vt:lpstr>ADT与数据结构的关系、作用</vt:lpstr>
      <vt:lpstr>PowerPoint 演示文稿</vt:lpstr>
      <vt:lpstr>一种ADT的多种实现</vt:lpstr>
      <vt:lpstr>三、抽象数据类型的描述</vt:lpstr>
      <vt:lpstr>三、抽象数据类型的描述</vt:lpstr>
      <vt:lpstr>PowerPoint 演示文稿</vt:lpstr>
      <vt:lpstr>PowerPoint 演示文稿</vt:lpstr>
      <vt:lpstr>本章提要</vt:lpstr>
      <vt:lpstr>一、算法定义</vt:lpstr>
      <vt:lpstr>二、算法的特性（要求）</vt:lpstr>
      <vt:lpstr>PowerPoint 演示文稿</vt:lpstr>
      <vt:lpstr>本章提要</vt:lpstr>
      <vt:lpstr>一、算法分析目的及两个重要因素</vt:lpstr>
      <vt:lpstr>二、算法的（时间、空间）复杂度</vt:lpstr>
      <vt:lpstr>二、算法的（时间、空间）复杂度</vt:lpstr>
      <vt:lpstr>二、算法的（时间、空间）复杂度</vt:lpstr>
      <vt:lpstr>PowerPoint 演示文稿</vt:lpstr>
      <vt:lpstr>三、渐近时间/空间复杂度（asymptotic time/space complexity）</vt:lpstr>
      <vt:lpstr>PowerPoint 演示文稿</vt:lpstr>
      <vt:lpstr>四、渐近时间复杂度分析的两步骤</vt:lpstr>
      <vt:lpstr>五、渐近表示</vt:lpstr>
      <vt:lpstr>1、上限表示法（大O 表示法）</vt:lpstr>
      <vt:lpstr>PowerPoint 演示文稿</vt:lpstr>
      <vt:lpstr>PowerPoint 演示文稿</vt:lpstr>
      <vt:lpstr>PowerPoint 演示文稿</vt:lpstr>
      <vt:lpstr>PowerPoint 演示文稿</vt:lpstr>
      <vt:lpstr>时间复杂度函数的简化分析方法</vt:lpstr>
      <vt:lpstr>PowerPoint 演示文稿</vt:lpstr>
      <vt:lpstr>PowerPoint 演示文稿</vt:lpstr>
      <vt:lpstr>2、下限表示法（大Ω 表示法）</vt:lpstr>
      <vt:lpstr>PowerPoint 演示文稿</vt:lpstr>
      <vt:lpstr>PowerPoint 演示文稿</vt:lpstr>
      <vt:lpstr>3、确界表示法（Θ表示法）</vt:lpstr>
      <vt:lpstr>PowerPoint 演示文稿</vt:lpstr>
      <vt:lpstr>PowerPoint 演示文稿</vt:lpstr>
      <vt:lpstr>PowerPoint 演示文稿</vt:lpstr>
      <vt:lpstr>【例1-11】 分析下面三个程序片段的运行时间</vt:lpstr>
      <vt:lpstr>【例1-12】 比较下面几段程序的算法复杂度分析</vt:lpstr>
      <vt:lpstr>【例1-13】交换两个数据元素的算法时间复杂度</vt:lpstr>
      <vt:lpstr>【例1-14】两个N*N矩阵相乘的算法的时间复杂度</vt:lpstr>
      <vt:lpstr>六、空间复杂度的渐近表示</vt:lpstr>
      <vt:lpstr>PowerPoint 演示文稿</vt:lpstr>
      <vt:lpstr>PowerPoint 演示文稿</vt:lpstr>
      <vt:lpstr>PowerPoint 演示文稿</vt:lpstr>
      <vt:lpstr>PowerPoint 演示文稿</vt:lpstr>
      <vt:lpstr>知识要点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scott</dc:creator>
  <cp:lastModifiedBy>ljc</cp:lastModifiedBy>
  <cp:revision>1106</cp:revision>
  <dcterms:created xsi:type="dcterms:W3CDTF">2011-09-17T02:46:13Z</dcterms:created>
  <dcterms:modified xsi:type="dcterms:W3CDTF">2021-09-14T06:08:28Z</dcterms:modified>
</cp:coreProperties>
</file>