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6.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7.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8.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9.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10.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1.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2.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13.xml" ContentType="application/vnd.openxmlformats-officedocument.theme+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14.xml" ContentType="application/vnd.openxmlformats-officedocument.theme+xml"/>
  <Override PartName="/ppt/slideLayouts/slideLayout153.xml" ContentType="application/vnd.openxmlformats-officedocument.presentationml.slideLayout+xml"/>
  <Override PartName="/ppt/theme/theme15.xml" ContentType="application/vnd.openxmlformats-officedocument.theme+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16.xml" ContentType="application/vnd.openxmlformats-officedocument.theme+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17.xml" ContentType="application/vnd.openxmlformats-officedocument.theme+xml"/>
  <Override PartName="/ppt/slideLayouts/slideLayout158.xml" ContentType="application/vnd.openxmlformats-officedocument.presentationml.slideLayout+xml"/>
  <Override PartName="/ppt/theme/theme18.xml" ContentType="application/vnd.openxmlformats-officedocument.theme+xml"/>
  <Override PartName="/ppt/slideLayouts/slideLayout159.xml" ContentType="application/vnd.openxmlformats-officedocument.presentationml.slideLayout+xml"/>
  <Override PartName="/ppt/theme/theme19.xml" ContentType="application/vnd.openxmlformats-officedocument.theme+xml"/>
  <Override PartName="/ppt/slideLayouts/slideLayout160.xml" ContentType="application/vnd.openxmlformats-officedocument.presentationml.slideLayout+xml"/>
  <Override PartName="/ppt/theme/theme20.xml" ContentType="application/vnd.openxmlformats-officedocument.theme+xml"/>
  <Override PartName="/ppt/slideLayouts/slideLayout161.xml" ContentType="application/vnd.openxmlformats-officedocument.presentationml.slideLayout+xml"/>
  <Override PartName="/ppt/theme/theme21.xml" ContentType="application/vnd.openxmlformats-officedocument.theme+xml"/>
  <Override PartName="/ppt/slideLayouts/slideLayout162.xml" ContentType="application/vnd.openxmlformats-officedocument.presentationml.slideLayout+xml"/>
  <Override PartName="/ppt/theme/theme22.xml" ContentType="application/vnd.openxmlformats-officedocument.theme+xml"/>
  <Override PartName="/ppt/slideLayouts/slideLayout163.xml" ContentType="application/vnd.openxmlformats-officedocument.presentationml.slideLayout+xml"/>
  <Override PartName="/ppt/theme/theme23.xml" ContentType="application/vnd.openxmlformats-officedocument.theme+xml"/>
  <Override PartName="/ppt/slideLayouts/slideLayout164.xml" ContentType="application/vnd.openxmlformats-officedocument.presentationml.slideLayout+xml"/>
  <Override PartName="/ppt/theme/theme24.xml" ContentType="application/vnd.openxmlformats-officedocument.theme+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theme/theme25.xml" ContentType="application/vnd.openxmlformats-officedocument.theme+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theme/theme26.xml" ContentType="application/vnd.openxmlformats-officedocument.theme+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theme/theme27.xml" ContentType="application/vnd.openxmlformats-officedocument.theme+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theme/theme28.xml" ContentType="application/vnd.openxmlformats-officedocument.theme+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theme/theme29.xml" ContentType="application/vnd.openxmlformats-officedocument.theme+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theme/theme30.xml" ContentType="application/vnd.openxmlformats-officedocument.theme+xml"/>
  <Override PartName="/ppt/slideLayouts/slideLayout204.xml" ContentType="application/vnd.openxmlformats-officedocument.presentationml.slideLayout+xml"/>
  <Override PartName="/ppt/theme/theme31.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theme/theme32.xml" ContentType="application/vnd.openxmlformats-officedocument.theme+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theme/theme33.xml" ContentType="application/vnd.openxmlformats-officedocument.theme+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theme/theme34.xml" ContentType="application/vnd.openxmlformats-officedocument.theme+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theme/theme35.xml" ContentType="application/vnd.openxmlformats-officedocument.theme+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theme/theme36.xml" ContentType="application/vnd.openxmlformats-officedocument.theme+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theme/theme37.xml" ContentType="application/vnd.openxmlformats-officedocument.theme+xml"/>
  <Override PartName="/ppt/slideLayouts/slideLayout226.xml" ContentType="application/vnd.openxmlformats-officedocument.presentationml.slideLayout+xml"/>
  <Override PartName="/ppt/theme/theme38.xml" ContentType="application/vnd.openxmlformats-officedocument.theme+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3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theme/theme40.xml" ContentType="application/vnd.openxmlformats-officedocument.theme+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theme/theme41.xml" ContentType="application/vnd.openxmlformats-officedocument.theme+xml"/>
  <Override PartName="/ppt/slideLayouts/slideLayout233.xml" ContentType="application/vnd.openxmlformats-officedocument.presentationml.slideLayout+xml"/>
  <Override PartName="/ppt/theme/theme42.xml" ContentType="application/vnd.openxmlformats-officedocument.theme+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theme/theme43.xml" ContentType="application/vnd.openxmlformats-officedocument.theme+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theme/theme44.xml" ContentType="application/vnd.openxmlformats-officedocument.theme+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theme/theme45.xml" ContentType="application/vnd.openxmlformats-officedocument.theme+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theme/theme46.xml" ContentType="application/vnd.openxmlformats-officedocument.theme+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theme/theme47.xml" ContentType="application/vnd.openxmlformats-officedocument.theme+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theme/theme48.xml" ContentType="application/vnd.openxmlformats-officedocument.theme+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theme/theme49.xml" ContentType="application/vnd.openxmlformats-officedocument.theme+xml"/>
  <Override PartName="/ppt/slideLayouts/slideLayout270.xml" ContentType="application/vnd.openxmlformats-officedocument.presentationml.slideLayout+xml"/>
  <Override PartName="/ppt/theme/theme50.xml" ContentType="application/vnd.openxmlformats-officedocument.theme+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theme/theme51.xml" ContentType="application/vnd.openxmlformats-officedocument.theme+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theme/theme52.xml" ContentType="application/vnd.openxmlformats-officedocument.theme+xml"/>
  <Override PartName="/ppt/slideLayouts/slideLayout293.xml" ContentType="application/vnd.openxmlformats-officedocument.presentationml.slideLayout+xml"/>
  <Override PartName="/ppt/theme/theme53.xml" ContentType="application/vnd.openxmlformats-officedocument.theme+xml"/>
  <Override PartName="/ppt/slideLayouts/slideLayout294.xml" ContentType="application/vnd.openxmlformats-officedocument.presentationml.slideLayout+xml"/>
  <Override PartName="/ppt/theme/theme54.xml" ContentType="application/vnd.openxmlformats-officedocument.theme+xml"/>
  <Override PartName="/ppt/slideLayouts/slideLayout295.xml" ContentType="application/vnd.openxmlformats-officedocument.presentationml.slideLayout+xml"/>
  <Override PartName="/ppt/theme/theme55.xml" ContentType="application/vnd.openxmlformats-officedocument.theme+xml"/>
  <Override PartName="/ppt/theme/theme5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705" r:id="rId2"/>
    <p:sldMasterId id="2147483717" r:id="rId3"/>
    <p:sldMasterId id="2147483729" r:id="rId4"/>
    <p:sldMasterId id="2147483741" r:id="rId5"/>
    <p:sldMasterId id="2147483753" r:id="rId6"/>
    <p:sldMasterId id="2147483765" r:id="rId7"/>
    <p:sldMasterId id="2147483789" r:id="rId8"/>
    <p:sldMasterId id="2147483801" r:id="rId9"/>
    <p:sldMasterId id="2147483825" r:id="rId10"/>
    <p:sldMasterId id="2147483837" r:id="rId11"/>
    <p:sldMasterId id="2147483849" r:id="rId12"/>
    <p:sldMasterId id="2147483861" r:id="rId13"/>
    <p:sldMasterId id="2147483873" r:id="rId14"/>
    <p:sldMasterId id="2147483885" r:id="rId15"/>
    <p:sldMasterId id="2147483887" r:id="rId16"/>
    <p:sldMasterId id="2147483890" r:id="rId17"/>
    <p:sldMasterId id="2147483893" r:id="rId18"/>
    <p:sldMasterId id="2147483895" r:id="rId19"/>
    <p:sldMasterId id="2147483897" r:id="rId20"/>
    <p:sldMasterId id="2147483899" r:id="rId21"/>
    <p:sldMasterId id="2147483901" r:id="rId22"/>
    <p:sldMasterId id="2147483903" r:id="rId23"/>
    <p:sldMasterId id="2147483905" r:id="rId24"/>
    <p:sldMasterId id="2147483907" r:id="rId25"/>
    <p:sldMasterId id="2147483919" r:id="rId26"/>
    <p:sldMasterId id="2147483931" r:id="rId27"/>
    <p:sldMasterId id="2147483943" r:id="rId28"/>
    <p:sldMasterId id="2147483946" r:id="rId29"/>
    <p:sldMasterId id="2147483949" r:id="rId30"/>
    <p:sldMasterId id="2147483952" r:id="rId31"/>
    <p:sldMasterId id="2147483954" r:id="rId32"/>
    <p:sldMasterId id="2147483960" r:id="rId33"/>
    <p:sldMasterId id="2147483963" r:id="rId34"/>
    <p:sldMasterId id="2147483966" r:id="rId35"/>
    <p:sldMasterId id="2147483969" r:id="rId36"/>
    <p:sldMasterId id="2147483981" r:id="rId37"/>
    <p:sldMasterId id="2147483984" r:id="rId38"/>
    <p:sldMasterId id="2147483986" r:id="rId39"/>
    <p:sldMasterId id="2147483989" r:id="rId40"/>
    <p:sldMasterId id="2147483992" r:id="rId41"/>
    <p:sldMasterId id="2147483995" r:id="rId42"/>
    <p:sldMasterId id="2147483997" r:id="rId43"/>
    <p:sldMasterId id="2147484001" r:id="rId44"/>
    <p:sldMasterId id="2147484005" r:id="rId45"/>
    <p:sldMasterId id="2147484009" r:id="rId46"/>
    <p:sldMasterId id="2147484013" r:id="rId47"/>
    <p:sldMasterId id="2147484017" r:id="rId48"/>
    <p:sldMasterId id="2147484029" r:id="rId49"/>
    <p:sldMasterId id="2147484041" r:id="rId50"/>
    <p:sldMasterId id="2147484043" r:id="rId51"/>
    <p:sldMasterId id="2147484055" r:id="rId52"/>
    <p:sldMasterId id="2147484067" r:id="rId53"/>
    <p:sldMasterId id="2147484069" r:id="rId54"/>
    <p:sldMasterId id="2147484071" r:id="rId55"/>
  </p:sldMasterIdLst>
  <p:notesMasterIdLst>
    <p:notesMasterId r:id="rId245"/>
  </p:notesMasterIdLst>
  <p:sldIdLst>
    <p:sldId id="861" r:id="rId56"/>
    <p:sldId id="881" r:id="rId57"/>
    <p:sldId id="936" r:id="rId58"/>
    <p:sldId id="999" r:id="rId59"/>
    <p:sldId id="1212" r:id="rId60"/>
    <p:sldId id="1213" r:id="rId61"/>
    <p:sldId id="1214" r:id="rId62"/>
    <p:sldId id="1215" r:id="rId63"/>
    <p:sldId id="1216" r:id="rId64"/>
    <p:sldId id="1217" r:id="rId65"/>
    <p:sldId id="1218" r:id="rId66"/>
    <p:sldId id="1219" r:id="rId67"/>
    <p:sldId id="1220" r:id="rId68"/>
    <p:sldId id="1221" r:id="rId69"/>
    <p:sldId id="1222" r:id="rId70"/>
    <p:sldId id="1223" r:id="rId71"/>
    <p:sldId id="1224" r:id="rId72"/>
    <p:sldId id="1003" r:id="rId73"/>
    <p:sldId id="1004" r:id="rId74"/>
    <p:sldId id="1005" r:id="rId75"/>
    <p:sldId id="1006" r:id="rId76"/>
    <p:sldId id="1007" r:id="rId77"/>
    <p:sldId id="1225" r:id="rId78"/>
    <p:sldId id="1226" r:id="rId79"/>
    <p:sldId id="1136" r:id="rId80"/>
    <p:sldId id="1010" r:id="rId81"/>
    <p:sldId id="1011" r:id="rId82"/>
    <p:sldId id="1181" r:id="rId83"/>
    <p:sldId id="1227" r:id="rId84"/>
    <p:sldId id="1228" r:id="rId85"/>
    <p:sldId id="1229" r:id="rId86"/>
    <p:sldId id="1012" r:id="rId87"/>
    <p:sldId id="1013" r:id="rId88"/>
    <p:sldId id="1014" r:id="rId89"/>
    <p:sldId id="1015" r:id="rId90"/>
    <p:sldId id="1016" r:id="rId91"/>
    <p:sldId id="1017" r:id="rId92"/>
    <p:sldId id="1018" r:id="rId93"/>
    <p:sldId id="1019" r:id="rId94"/>
    <p:sldId id="1147" r:id="rId95"/>
    <p:sldId id="1146" r:id="rId96"/>
    <p:sldId id="1231" r:id="rId97"/>
    <p:sldId id="1254" r:id="rId98"/>
    <p:sldId id="1232" r:id="rId99"/>
    <p:sldId id="1309" r:id="rId100"/>
    <p:sldId id="1233" r:id="rId101"/>
    <p:sldId id="1234" r:id="rId102"/>
    <p:sldId id="1235" r:id="rId103"/>
    <p:sldId id="1236" r:id="rId104"/>
    <p:sldId id="1237" r:id="rId105"/>
    <p:sldId id="1238" r:id="rId106"/>
    <p:sldId id="1239" r:id="rId107"/>
    <p:sldId id="1023" r:id="rId108"/>
    <p:sldId id="1024" r:id="rId109"/>
    <p:sldId id="1025" r:id="rId110"/>
    <p:sldId id="1240" r:id="rId111"/>
    <p:sldId id="1026" r:id="rId112"/>
    <p:sldId id="1243" r:id="rId113"/>
    <p:sldId id="1148" r:id="rId114"/>
    <p:sldId id="1241" r:id="rId115"/>
    <p:sldId id="1149" r:id="rId116"/>
    <p:sldId id="1154" r:id="rId117"/>
    <p:sldId id="1242" r:id="rId118"/>
    <p:sldId id="1155" r:id="rId119"/>
    <p:sldId id="1153" r:id="rId120"/>
    <p:sldId id="1244" r:id="rId121"/>
    <p:sldId id="1245" r:id="rId122"/>
    <p:sldId id="1246" r:id="rId123"/>
    <p:sldId id="1247" r:id="rId124"/>
    <p:sldId id="1248" r:id="rId125"/>
    <p:sldId id="1251" r:id="rId126"/>
    <p:sldId id="1250" r:id="rId127"/>
    <p:sldId id="1252" r:id="rId128"/>
    <p:sldId id="1253" r:id="rId129"/>
    <p:sldId id="1255" r:id="rId130"/>
    <p:sldId id="1257" r:id="rId131"/>
    <p:sldId id="1259" r:id="rId132"/>
    <p:sldId id="1260" r:id="rId133"/>
    <p:sldId id="1261" r:id="rId134"/>
    <p:sldId id="1039" r:id="rId135"/>
    <p:sldId id="1262" r:id="rId136"/>
    <p:sldId id="1263" r:id="rId137"/>
    <p:sldId id="1043" r:id="rId138"/>
    <p:sldId id="1211" r:id="rId139"/>
    <p:sldId id="1307" r:id="rId140"/>
    <p:sldId id="1308" r:id="rId141"/>
    <p:sldId id="1044" r:id="rId142"/>
    <p:sldId id="1045" r:id="rId143"/>
    <p:sldId id="1046" r:id="rId144"/>
    <p:sldId id="1047" r:id="rId145"/>
    <p:sldId id="1048" r:id="rId146"/>
    <p:sldId id="1049" r:id="rId147"/>
    <p:sldId id="1050" r:id="rId148"/>
    <p:sldId id="1054" r:id="rId149"/>
    <p:sldId id="1055" r:id="rId150"/>
    <p:sldId id="1052" r:id="rId151"/>
    <p:sldId id="1053" r:id="rId152"/>
    <p:sldId id="1058" r:id="rId153"/>
    <p:sldId id="1059" r:id="rId154"/>
    <p:sldId id="1060" r:id="rId155"/>
    <p:sldId id="1061" r:id="rId156"/>
    <p:sldId id="1062" r:id="rId157"/>
    <p:sldId id="1063" r:id="rId158"/>
    <p:sldId id="1158" r:id="rId159"/>
    <p:sldId id="1264" r:id="rId160"/>
    <p:sldId id="1183" r:id="rId161"/>
    <p:sldId id="1184" r:id="rId162"/>
    <p:sldId id="1185" r:id="rId163"/>
    <p:sldId id="1186" r:id="rId164"/>
    <p:sldId id="1187" r:id="rId165"/>
    <p:sldId id="1188" r:id="rId166"/>
    <p:sldId id="1265" r:id="rId167"/>
    <p:sldId id="1266" r:id="rId168"/>
    <p:sldId id="1267" r:id="rId169"/>
    <p:sldId id="1268" r:id="rId170"/>
    <p:sldId id="1269" r:id="rId171"/>
    <p:sldId id="1270" r:id="rId172"/>
    <p:sldId id="1271" r:id="rId173"/>
    <p:sldId id="1272" r:id="rId174"/>
    <p:sldId id="1273" r:id="rId175"/>
    <p:sldId id="1274" r:id="rId176"/>
    <p:sldId id="1275" r:id="rId177"/>
    <p:sldId id="1276" r:id="rId178"/>
    <p:sldId id="1277" r:id="rId179"/>
    <p:sldId id="1278" r:id="rId180"/>
    <p:sldId id="1279" r:id="rId181"/>
    <p:sldId id="1280" r:id="rId182"/>
    <p:sldId id="1281" r:id="rId183"/>
    <p:sldId id="1287" r:id="rId184"/>
    <p:sldId id="1288" r:id="rId185"/>
    <p:sldId id="1289" r:id="rId186"/>
    <p:sldId id="1293" r:id="rId187"/>
    <p:sldId id="1290" r:id="rId188"/>
    <p:sldId id="1294" r:id="rId189"/>
    <p:sldId id="1286" r:id="rId190"/>
    <p:sldId id="1207" r:id="rId191"/>
    <p:sldId id="1209" r:id="rId192"/>
    <p:sldId id="1159" r:id="rId193"/>
    <p:sldId id="1160" r:id="rId194"/>
    <p:sldId id="1161" r:id="rId195"/>
    <p:sldId id="1162" r:id="rId196"/>
    <p:sldId id="1163" r:id="rId197"/>
    <p:sldId id="1164" r:id="rId198"/>
    <p:sldId id="1165" r:id="rId199"/>
    <p:sldId id="1167" r:id="rId200"/>
    <p:sldId id="1168" r:id="rId201"/>
    <p:sldId id="1169" r:id="rId202"/>
    <p:sldId id="1170" r:id="rId203"/>
    <p:sldId id="1171" r:id="rId204"/>
    <p:sldId id="1172" r:id="rId205"/>
    <p:sldId id="1173" r:id="rId206"/>
    <p:sldId id="1174" r:id="rId207"/>
    <p:sldId id="1175" r:id="rId208"/>
    <p:sldId id="1176" r:id="rId209"/>
    <p:sldId id="1177" r:id="rId210"/>
    <p:sldId id="1178" r:id="rId211"/>
    <p:sldId id="1179" r:id="rId212"/>
    <p:sldId id="1180" r:id="rId213"/>
    <p:sldId id="1182" r:id="rId214"/>
    <p:sldId id="1295" r:id="rId215"/>
    <p:sldId id="1116" r:id="rId216"/>
    <p:sldId id="1117" r:id="rId217"/>
    <p:sldId id="1118" r:id="rId218"/>
    <p:sldId id="1119" r:id="rId219"/>
    <p:sldId id="1120" r:id="rId220"/>
    <p:sldId id="1121" r:id="rId221"/>
    <p:sldId id="1122" r:id="rId222"/>
    <p:sldId id="1123" r:id="rId223"/>
    <p:sldId id="1124" r:id="rId224"/>
    <p:sldId id="1296" r:id="rId225"/>
    <p:sldId id="1304" r:id="rId226"/>
    <p:sldId id="1297" r:id="rId227"/>
    <p:sldId id="1299" r:id="rId228"/>
    <p:sldId id="1305" r:id="rId229"/>
    <p:sldId id="1300" r:id="rId230"/>
    <p:sldId id="1301" r:id="rId231"/>
    <p:sldId id="1302" r:id="rId232"/>
    <p:sldId id="1306" r:id="rId233"/>
    <p:sldId id="1130" r:id="rId234"/>
    <p:sldId id="1131" r:id="rId235"/>
    <p:sldId id="1132" r:id="rId236"/>
    <p:sldId id="1133" r:id="rId237"/>
    <p:sldId id="1134" r:id="rId238"/>
    <p:sldId id="1135" r:id="rId239"/>
    <p:sldId id="840" r:id="rId240"/>
    <p:sldId id="1140" r:id="rId241"/>
    <p:sldId id="1142" r:id="rId242"/>
    <p:sldId id="1143" r:id="rId243"/>
    <p:sldId id="1137" r:id="rId2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anqi Su" initials="Y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00" autoAdjust="0"/>
    <p:restoredTop sz="92820" autoAdjust="0"/>
  </p:normalViewPr>
  <p:slideViewPr>
    <p:cSldViewPr>
      <p:cViewPr varScale="1">
        <p:scale>
          <a:sx n="63" d="100"/>
          <a:sy n="63" d="100"/>
        </p:scale>
        <p:origin x="-1428" y="-56"/>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280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62.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63" Type="http://schemas.openxmlformats.org/officeDocument/2006/relationships/slide" Target="slides/slide8.xml"/><Relationship Id="rId84" Type="http://schemas.openxmlformats.org/officeDocument/2006/relationships/slide" Target="slides/slide29.xml"/><Relationship Id="rId138" Type="http://schemas.openxmlformats.org/officeDocument/2006/relationships/slide" Target="slides/slide83.xml"/><Relationship Id="rId159" Type="http://schemas.openxmlformats.org/officeDocument/2006/relationships/slide" Target="slides/slide104.xml"/><Relationship Id="rId170" Type="http://schemas.openxmlformats.org/officeDocument/2006/relationships/slide" Target="slides/slide115.xml"/><Relationship Id="rId191" Type="http://schemas.openxmlformats.org/officeDocument/2006/relationships/slide" Target="slides/slide136.xml"/><Relationship Id="rId205" Type="http://schemas.openxmlformats.org/officeDocument/2006/relationships/slide" Target="slides/slide150.xml"/><Relationship Id="rId226" Type="http://schemas.openxmlformats.org/officeDocument/2006/relationships/slide" Target="slides/slide171.xml"/><Relationship Id="rId247" Type="http://schemas.openxmlformats.org/officeDocument/2006/relationships/presProps" Target="presProps.xml"/><Relationship Id="rId107" Type="http://schemas.openxmlformats.org/officeDocument/2006/relationships/slide" Target="slides/slide52.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53" Type="http://schemas.openxmlformats.org/officeDocument/2006/relationships/slideMaster" Target="slideMasters/slideMaster53.xml"/><Relationship Id="rId74" Type="http://schemas.openxmlformats.org/officeDocument/2006/relationships/slide" Target="slides/slide19.xml"/><Relationship Id="rId128" Type="http://schemas.openxmlformats.org/officeDocument/2006/relationships/slide" Target="slides/slide73.xml"/><Relationship Id="rId149" Type="http://schemas.openxmlformats.org/officeDocument/2006/relationships/slide" Target="slides/slide94.xml"/><Relationship Id="rId5" Type="http://schemas.openxmlformats.org/officeDocument/2006/relationships/slideMaster" Target="slideMasters/slideMaster5.xml"/><Relationship Id="rId95" Type="http://schemas.openxmlformats.org/officeDocument/2006/relationships/slide" Target="slides/slide40.xml"/><Relationship Id="rId160" Type="http://schemas.openxmlformats.org/officeDocument/2006/relationships/slide" Target="slides/slide105.xml"/><Relationship Id="rId181" Type="http://schemas.openxmlformats.org/officeDocument/2006/relationships/slide" Target="slides/slide126.xml"/><Relationship Id="rId216" Type="http://schemas.openxmlformats.org/officeDocument/2006/relationships/slide" Target="slides/slide161.xml"/><Relationship Id="rId237" Type="http://schemas.openxmlformats.org/officeDocument/2006/relationships/slide" Target="slides/slide182.xml"/><Relationship Id="rId22" Type="http://schemas.openxmlformats.org/officeDocument/2006/relationships/slideMaster" Target="slideMasters/slideMaster22.xml"/><Relationship Id="rId43" Type="http://schemas.openxmlformats.org/officeDocument/2006/relationships/slideMaster" Target="slideMasters/slideMaster43.xml"/><Relationship Id="rId64" Type="http://schemas.openxmlformats.org/officeDocument/2006/relationships/slide" Target="slides/slide9.xml"/><Relationship Id="rId118" Type="http://schemas.openxmlformats.org/officeDocument/2006/relationships/slide" Target="slides/slide63.xml"/><Relationship Id="rId139" Type="http://schemas.openxmlformats.org/officeDocument/2006/relationships/slide" Target="slides/slide84.xml"/><Relationship Id="rId85" Type="http://schemas.openxmlformats.org/officeDocument/2006/relationships/slide" Target="slides/slide30.xml"/><Relationship Id="rId150" Type="http://schemas.openxmlformats.org/officeDocument/2006/relationships/slide" Target="slides/slide95.xml"/><Relationship Id="rId171" Type="http://schemas.openxmlformats.org/officeDocument/2006/relationships/slide" Target="slides/slide116.xml"/><Relationship Id="rId192" Type="http://schemas.openxmlformats.org/officeDocument/2006/relationships/slide" Target="slides/slide137.xml"/><Relationship Id="rId206" Type="http://schemas.openxmlformats.org/officeDocument/2006/relationships/slide" Target="slides/slide151.xml"/><Relationship Id="rId227" Type="http://schemas.openxmlformats.org/officeDocument/2006/relationships/slide" Target="slides/slide172.xml"/><Relationship Id="rId248" Type="http://schemas.openxmlformats.org/officeDocument/2006/relationships/viewProps" Target="viewProps.xml"/><Relationship Id="rId12" Type="http://schemas.openxmlformats.org/officeDocument/2006/relationships/slideMaster" Target="slideMasters/slideMaster12.xml"/><Relationship Id="rId33" Type="http://schemas.openxmlformats.org/officeDocument/2006/relationships/slideMaster" Target="slideMasters/slideMaster33.xml"/><Relationship Id="rId108" Type="http://schemas.openxmlformats.org/officeDocument/2006/relationships/slide" Target="slides/slide53.xml"/><Relationship Id="rId129" Type="http://schemas.openxmlformats.org/officeDocument/2006/relationships/slide" Target="slides/slide74.xml"/><Relationship Id="rId54" Type="http://schemas.openxmlformats.org/officeDocument/2006/relationships/slideMaster" Target="slideMasters/slideMaster54.xml"/><Relationship Id="rId75" Type="http://schemas.openxmlformats.org/officeDocument/2006/relationships/slide" Target="slides/slide20.xml"/><Relationship Id="rId96" Type="http://schemas.openxmlformats.org/officeDocument/2006/relationships/slide" Target="slides/slide41.xml"/><Relationship Id="rId140" Type="http://schemas.openxmlformats.org/officeDocument/2006/relationships/slide" Target="slides/slide85.xml"/><Relationship Id="rId161" Type="http://schemas.openxmlformats.org/officeDocument/2006/relationships/slide" Target="slides/slide106.xml"/><Relationship Id="rId182" Type="http://schemas.openxmlformats.org/officeDocument/2006/relationships/slide" Target="slides/slide127.xml"/><Relationship Id="rId217" Type="http://schemas.openxmlformats.org/officeDocument/2006/relationships/slide" Target="slides/slide162.xml"/><Relationship Id="rId6" Type="http://schemas.openxmlformats.org/officeDocument/2006/relationships/slideMaster" Target="slideMasters/slideMaster6.xml"/><Relationship Id="rId238" Type="http://schemas.openxmlformats.org/officeDocument/2006/relationships/slide" Target="slides/slide183.xml"/><Relationship Id="rId23" Type="http://schemas.openxmlformats.org/officeDocument/2006/relationships/slideMaster" Target="slideMasters/slideMaster23.xml"/><Relationship Id="rId119" Type="http://schemas.openxmlformats.org/officeDocument/2006/relationships/slide" Target="slides/slide64.xml"/><Relationship Id="rId44" Type="http://schemas.openxmlformats.org/officeDocument/2006/relationships/slideMaster" Target="slideMasters/slideMaster44.xml"/><Relationship Id="rId65" Type="http://schemas.openxmlformats.org/officeDocument/2006/relationships/slide" Target="slides/slide10.xml"/><Relationship Id="rId86" Type="http://schemas.openxmlformats.org/officeDocument/2006/relationships/slide" Target="slides/slide31.xml"/><Relationship Id="rId130" Type="http://schemas.openxmlformats.org/officeDocument/2006/relationships/slide" Target="slides/slide75.xml"/><Relationship Id="rId151" Type="http://schemas.openxmlformats.org/officeDocument/2006/relationships/slide" Target="slides/slide96.xml"/><Relationship Id="rId172" Type="http://schemas.openxmlformats.org/officeDocument/2006/relationships/slide" Target="slides/slide117.xml"/><Relationship Id="rId193" Type="http://schemas.openxmlformats.org/officeDocument/2006/relationships/slide" Target="slides/slide138.xml"/><Relationship Id="rId207" Type="http://schemas.openxmlformats.org/officeDocument/2006/relationships/slide" Target="slides/slide152.xml"/><Relationship Id="rId228" Type="http://schemas.openxmlformats.org/officeDocument/2006/relationships/slide" Target="slides/slide173.xml"/><Relationship Id="rId249" Type="http://schemas.openxmlformats.org/officeDocument/2006/relationships/theme" Target="theme/theme1.xml"/><Relationship Id="rId13" Type="http://schemas.openxmlformats.org/officeDocument/2006/relationships/slideMaster" Target="slideMasters/slideMaster13.xml"/><Relationship Id="rId109" Type="http://schemas.openxmlformats.org/officeDocument/2006/relationships/slide" Target="slides/slide54.xml"/><Relationship Id="rId34" Type="http://schemas.openxmlformats.org/officeDocument/2006/relationships/slideMaster" Target="slideMasters/slideMaster34.xml"/><Relationship Id="rId55" Type="http://schemas.openxmlformats.org/officeDocument/2006/relationships/slideMaster" Target="slideMasters/slideMaster55.xml"/><Relationship Id="rId76" Type="http://schemas.openxmlformats.org/officeDocument/2006/relationships/slide" Target="slides/slide21.xml"/><Relationship Id="rId97" Type="http://schemas.openxmlformats.org/officeDocument/2006/relationships/slide" Target="slides/slide42.xml"/><Relationship Id="rId120" Type="http://schemas.openxmlformats.org/officeDocument/2006/relationships/slide" Target="slides/slide65.xml"/><Relationship Id="rId141" Type="http://schemas.openxmlformats.org/officeDocument/2006/relationships/slide" Target="slides/slide86.xml"/><Relationship Id="rId7" Type="http://schemas.openxmlformats.org/officeDocument/2006/relationships/slideMaster" Target="slideMasters/slideMaster7.xml"/><Relationship Id="rId162" Type="http://schemas.openxmlformats.org/officeDocument/2006/relationships/slide" Target="slides/slide107.xml"/><Relationship Id="rId183" Type="http://schemas.openxmlformats.org/officeDocument/2006/relationships/slide" Target="slides/slide128.xml"/><Relationship Id="rId218" Type="http://schemas.openxmlformats.org/officeDocument/2006/relationships/slide" Target="slides/slide163.xml"/><Relationship Id="rId239" Type="http://schemas.openxmlformats.org/officeDocument/2006/relationships/slide" Target="slides/slide184.xml"/><Relationship Id="rId250" Type="http://schemas.openxmlformats.org/officeDocument/2006/relationships/tableStyles" Target="tableStyles.xml"/><Relationship Id="rId24" Type="http://schemas.openxmlformats.org/officeDocument/2006/relationships/slideMaster" Target="slideMasters/slideMaster24.xml"/><Relationship Id="rId45" Type="http://schemas.openxmlformats.org/officeDocument/2006/relationships/slideMaster" Target="slideMasters/slideMaster45.xml"/><Relationship Id="rId66" Type="http://schemas.openxmlformats.org/officeDocument/2006/relationships/slide" Target="slides/slide11.xml"/><Relationship Id="rId87" Type="http://schemas.openxmlformats.org/officeDocument/2006/relationships/slide" Target="slides/slide32.xml"/><Relationship Id="rId110" Type="http://schemas.openxmlformats.org/officeDocument/2006/relationships/slide" Target="slides/slide55.xml"/><Relationship Id="rId131" Type="http://schemas.openxmlformats.org/officeDocument/2006/relationships/slide" Target="slides/slide76.xml"/><Relationship Id="rId152" Type="http://schemas.openxmlformats.org/officeDocument/2006/relationships/slide" Target="slides/slide97.xml"/><Relationship Id="rId173" Type="http://schemas.openxmlformats.org/officeDocument/2006/relationships/slide" Target="slides/slide118.xml"/><Relationship Id="rId194" Type="http://schemas.openxmlformats.org/officeDocument/2006/relationships/slide" Target="slides/slide139.xml"/><Relationship Id="rId208" Type="http://schemas.openxmlformats.org/officeDocument/2006/relationships/slide" Target="slides/slide153.xml"/><Relationship Id="rId229" Type="http://schemas.openxmlformats.org/officeDocument/2006/relationships/slide" Target="slides/slide174.xml"/><Relationship Id="rId240" Type="http://schemas.openxmlformats.org/officeDocument/2006/relationships/slide" Target="slides/slide185.xml"/><Relationship Id="rId14" Type="http://schemas.openxmlformats.org/officeDocument/2006/relationships/slideMaster" Target="slideMasters/slideMaster14.xml"/><Relationship Id="rId35" Type="http://schemas.openxmlformats.org/officeDocument/2006/relationships/slideMaster" Target="slideMasters/slideMaster35.xml"/><Relationship Id="rId56" Type="http://schemas.openxmlformats.org/officeDocument/2006/relationships/slide" Target="slides/slide1.xml"/><Relationship Id="rId77" Type="http://schemas.openxmlformats.org/officeDocument/2006/relationships/slide" Target="slides/slide22.xml"/><Relationship Id="rId100" Type="http://schemas.openxmlformats.org/officeDocument/2006/relationships/slide" Target="slides/slide45.xml"/><Relationship Id="rId8" Type="http://schemas.openxmlformats.org/officeDocument/2006/relationships/slideMaster" Target="slideMasters/slideMaster8.xml"/><Relationship Id="rId98" Type="http://schemas.openxmlformats.org/officeDocument/2006/relationships/slide" Target="slides/slide43.xml"/><Relationship Id="rId121" Type="http://schemas.openxmlformats.org/officeDocument/2006/relationships/slide" Target="slides/slide66.xml"/><Relationship Id="rId142" Type="http://schemas.openxmlformats.org/officeDocument/2006/relationships/slide" Target="slides/slide87.xml"/><Relationship Id="rId163" Type="http://schemas.openxmlformats.org/officeDocument/2006/relationships/slide" Target="slides/slide108.xml"/><Relationship Id="rId184" Type="http://schemas.openxmlformats.org/officeDocument/2006/relationships/slide" Target="slides/slide129.xml"/><Relationship Id="rId219" Type="http://schemas.openxmlformats.org/officeDocument/2006/relationships/slide" Target="slides/slide164.xml"/><Relationship Id="rId230" Type="http://schemas.openxmlformats.org/officeDocument/2006/relationships/slide" Target="slides/slide175.xml"/><Relationship Id="rId25" Type="http://schemas.openxmlformats.org/officeDocument/2006/relationships/slideMaster" Target="slideMasters/slideMaster25.xml"/><Relationship Id="rId46" Type="http://schemas.openxmlformats.org/officeDocument/2006/relationships/slideMaster" Target="slideMasters/slideMaster46.xml"/><Relationship Id="rId67" Type="http://schemas.openxmlformats.org/officeDocument/2006/relationships/slide" Target="slides/slide12.xml"/><Relationship Id="rId88" Type="http://schemas.openxmlformats.org/officeDocument/2006/relationships/slide" Target="slides/slide33.xml"/><Relationship Id="rId111" Type="http://schemas.openxmlformats.org/officeDocument/2006/relationships/slide" Target="slides/slide56.xml"/><Relationship Id="rId132" Type="http://schemas.openxmlformats.org/officeDocument/2006/relationships/slide" Target="slides/slide77.xml"/><Relationship Id="rId153" Type="http://schemas.openxmlformats.org/officeDocument/2006/relationships/slide" Target="slides/slide98.xml"/><Relationship Id="rId174" Type="http://schemas.openxmlformats.org/officeDocument/2006/relationships/slide" Target="slides/slide119.xml"/><Relationship Id="rId195" Type="http://schemas.openxmlformats.org/officeDocument/2006/relationships/slide" Target="slides/slide140.xml"/><Relationship Id="rId209" Type="http://schemas.openxmlformats.org/officeDocument/2006/relationships/slide" Target="slides/slide154.xml"/><Relationship Id="rId220" Type="http://schemas.openxmlformats.org/officeDocument/2006/relationships/slide" Target="slides/slide165.xml"/><Relationship Id="rId241" Type="http://schemas.openxmlformats.org/officeDocument/2006/relationships/slide" Target="slides/slide186.xml"/><Relationship Id="rId15" Type="http://schemas.openxmlformats.org/officeDocument/2006/relationships/slideMaster" Target="slideMasters/slideMaster15.xml"/><Relationship Id="rId36" Type="http://schemas.openxmlformats.org/officeDocument/2006/relationships/slideMaster" Target="slideMasters/slideMaster36.xml"/><Relationship Id="rId57" Type="http://schemas.openxmlformats.org/officeDocument/2006/relationships/slide" Target="slides/slide2.xml"/><Relationship Id="rId78" Type="http://schemas.openxmlformats.org/officeDocument/2006/relationships/slide" Target="slides/slide23.xml"/><Relationship Id="rId99" Type="http://schemas.openxmlformats.org/officeDocument/2006/relationships/slide" Target="slides/slide44.xml"/><Relationship Id="rId101" Type="http://schemas.openxmlformats.org/officeDocument/2006/relationships/slide" Target="slides/slide46.xml"/><Relationship Id="rId122" Type="http://schemas.openxmlformats.org/officeDocument/2006/relationships/slide" Target="slides/slide67.xml"/><Relationship Id="rId143" Type="http://schemas.openxmlformats.org/officeDocument/2006/relationships/slide" Target="slides/slide88.xml"/><Relationship Id="rId164" Type="http://schemas.openxmlformats.org/officeDocument/2006/relationships/slide" Target="slides/slide109.xml"/><Relationship Id="rId185" Type="http://schemas.openxmlformats.org/officeDocument/2006/relationships/slide" Target="slides/slide130.xml"/><Relationship Id="rId4" Type="http://schemas.openxmlformats.org/officeDocument/2006/relationships/slideMaster" Target="slideMasters/slideMaster4.xml"/><Relationship Id="rId9" Type="http://schemas.openxmlformats.org/officeDocument/2006/relationships/slideMaster" Target="slideMasters/slideMaster9.xml"/><Relationship Id="rId180" Type="http://schemas.openxmlformats.org/officeDocument/2006/relationships/slide" Target="slides/slide125.xml"/><Relationship Id="rId210" Type="http://schemas.openxmlformats.org/officeDocument/2006/relationships/slide" Target="slides/slide155.xml"/><Relationship Id="rId215" Type="http://schemas.openxmlformats.org/officeDocument/2006/relationships/slide" Target="slides/slide160.xml"/><Relationship Id="rId236" Type="http://schemas.openxmlformats.org/officeDocument/2006/relationships/slide" Target="slides/slide181.xml"/><Relationship Id="rId26" Type="http://schemas.openxmlformats.org/officeDocument/2006/relationships/slideMaster" Target="slideMasters/slideMaster26.xml"/><Relationship Id="rId231" Type="http://schemas.openxmlformats.org/officeDocument/2006/relationships/slide" Target="slides/slide176.xml"/><Relationship Id="rId47" Type="http://schemas.openxmlformats.org/officeDocument/2006/relationships/slideMaster" Target="slideMasters/slideMaster47.xml"/><Relationship Id="rId68" Type="http://schemas.openxmlformats.org/officeDocument/2006/relationships/slide" Target="slides/slide13.xml"/><Relationship Id="rId89" Type="http://schemas.openxmlformats.org/officeDocument/2006/relationships/slide" Target="slides/slide34.xml"/><Relationship Id="rId112" Type="http://schemas.openxmlformats.org/officeDocument/2006/relationships/slide" Target="slides/slide57.xml"/><Relationship Id="rId133" Type="http://schemas.openxmlformats.org/officeDocument/2006/relationships/slide" Target="slides/slide78.xml"/><Relationship Id="rId154" Type="http://schemas.openxmlformats.org/officeDocument/2006/relationships/slide" Target="slides/slide99.xml"/><Relationship Id="rId175" Type="http://schemas.openxmlformats.org/officeDocument/2006/relationships/slide" Target="slides/slide120.xml"/><Relationship Id="rId196" Type="http://schemas.openxmlformats.org/officeDocument/2006/relationships/slide" Target="slides/slide141.xml"/><Relationship Id="rId200" Type="http://schemas.openxmlformats.org/officeDocument/2006/relationships/slide" Target="slides/slide145.xml"/><Relationship Id="rId16" Type="http://schemas.openxmlformats.org/officeDocument/2006/relationships/slideMaster" Target="slideMasters/slideMaster16.xml"/><Relationship Id="rId221" Type="http://schemas.openxmlformats.org/officeDocument/2006/relationships/slide" Target="slides/slide166.xml"/><Relationship Id="rId242" Type="http://schemas.openxmlformats.org/officeDocument/2006/relationships/slide" Target="slides/slide187.xml"/><Relationship Id="rId37" Type="http://schemas.openxmlformats.org/officeDocument/2006/relationships/slideMaster" Target="slideMasters/slideMaster37.xml"/><Relationship Id="rId58" Type="http://schemas.openxmlformats.org/officeDocument/2006/relationships/slide" Target="slides/slide3.xml"/><Relationship Id="rId79" Type="http://schemas.openxmlformats.org/officeDocument/2006/relationships/slide" Target="slides/slide24.xml"/><Relationship Id="rId102" Type="http://schemas.openxmlformats.org/officeDocument/2006/relationships/slide" Target="slides/slide47.xml"/><Relationship Id="rId123" Type="http://schemas.openxmlformats.org/officeDocument/2006/relationships/slide" Target="slides/slide68.xml"/><Relationship Id="rId144" Type="http://schemas.openxmlformats.org/officeDocument/2006/relationships/slide" Target="slides/slide89.xml"/><Relationship Id="rId90" Type="http://schemas.openxmlformats.org/officeDocument/2006/relationships/slide" Target="slides/slide35.xml"/><Relationship Id="rId165" Type="http://schemas.openxmlformats.org/officeDocument/2006/relationships/slide" Target="slides/slide110.xml"/><Relationship Id="rId186" Type="http://schemas.openxmlformats.org/officeDocument/2006/relationships/slide" Target="slides/slide131.xml"/><Relationship Id="rId211" Type="http://schemas.openxmlformats.org/officeDocument/2006/relationships/slide" Target="slides/slide156.xml"/><Relationship Id="rId232" Type="http://schemas.openxmlformats.org/officeDocument/2006/relationships/slide" Target="slides/slide177.xml"/><Relationship Id="rId27" Type="http://schemas.openxmlformats.org/officeDocument/2006/relationships/slideMaster" Target="slideMasters/slideMaster27.xml"/><Relationship Id="rId48" Type="http://schemas.openxmlformats.org/officeDocument/2006/relationships/slideMaster" Target="slideMasters/slideMaster48.xml"/><Relationship Id="rId69" Type="http://schemas.openxmlformats.org/officeDocument/2006/relationships/slide" Target="slides/slide14.xml"/><Relationship Id="rId113" Type="http://schemas.openxmlformats.org/officeDocument/2006/relationships/slide" Target="slides/slide58.xml"/><Relationship Id="rId134" Type="http://schemas.openxmlformats.org/officeDocument/2006/relationships/slide" Target="slides/slide79.xml"/><Relationship Id="rId80" Type="http://schemas.openxmlformats.org/officeDocument/2006/relationships/slide" Target="slides/slide25.xml"/><Relationship Id="rId155" Type="http://schemas.openxmlformats.org/officeDocument/2006/relationships/slide" Target="slides/slide100.xml"/><Relationship Id="rId176" Type="http://schemas.openxmlformats.org/officeDocument/2006/relationships/slide" Target="slides/slide121.xml"/><Relationship Id="rId197" Type="http://schemas.openxmlformats.org/officeDocument/2006/relationships/slide" Target="slides/slide142.xml"/><Relationship Id="rId201" Type="http://schemas.openxmlformats.org/officeDocument/2006/relationships/slide" Target="slides/slide146.xml"/><Relationship Id="rId222" Type="http://schemas.openxmlformats.org/officeDocument/2006/relationships/slide" Target="slides/slide167.xml"/><Relationship Id="rId243" Type="http://schemas.openxmlformats.org/officeDocument/2006/relationships/slide" Target="slides/slide188.xml"/><Relationship Id="rId17" Type="http://schemas.openxmlformats.org/officeDocument/2006/relationships/slideMaster" Target="slideMasters/slideMaster17.xml"/><Relationship Id="rId38" Type="http://schemas.openxmlformats.org/officeDocument/2006/relationships/slideMaster" Target="slideMasters/slideMaster38.xml"/><Relationship Id="rId59" Type="http://schemas.openxmlformats.org/officeDocument/2006/relationships/slide" Target="slides/slide4.xml"/><Relationship Id="rId103" Type="http://schemas.openxmlformats.org/officeDocument/2006/relationships/slide" Target="slides/slide48.xml"/><Relationship Id="rId124" Type="http://schemas.openxmlformats.org/officeDocument/2006/relationships/slide" Target="slides/slide69.xml"/><Relationship Id="rId70" Type="http://schemas.openxmlformats.org/officeDocument/2006/relationships/slide" Target="slides/slide15.xml"/><Relationship Id="rId91" Type="http://schemas.openxmlformats.org/officeDocument/2006/relationships/slide" Target="slides/slide36.xml"/><Relationship Id="rId145" Type="http://schemas.openxmlformats.org/officeDocument/2006/relationships/slide" Target="slides/slide90.xml"/><Relationship Id="rId166" Type="http://schemas.openxmlformats.org/officeDocument/2006/relationships/slide" Target="slides/slide111.xml"/><Relationship Id="rId187" Type="http://schemas.openxmlformats.org/officeDocument/2006/relationships/slide" Target="slides/slide132.xml"/><Relationship Id="rId1" Type="http://schemas.openxmlformats.org/officeDocument/2006/relationships/slideMaster" Target="slideMasters/slideMaster1.xml"/><Relationship Id="rId212" Type="http://schemas.openxmlformats.org/officeDocument/2006/relationships/slide" Target="slides/slide157.xml"/><Relationship Id="rId233" Type="http://schemas.openxmlformats.org/officeDocument/2006/relationships/slide" Target="slides/slide178.xml"/><Relationship Id="rId28" Type="http://schemas.openxmlformats.org/officeDocument/2006/relationships/slideMaster" Target="slideMasters/slideMaster28.xml"/><Relationship Id="rId49" Type="http://schemas.openxmlformats.org/officeDocument/2006/relationships/slideMaster" Target="slideMasters/slideMaster49.xml"/><Relationship Id="rId114" Type="http://schemas.openxmlformats.org/officeDocument/2006/relationships/slide" Target="slides/slide59.xml"/><Relationship Id="rId60" Type="http://schemas.openxmlformats.org/officeDocument/2006/relationships/slide" Target="slides/slide5.xml"/><Relationship Id="rId81" Type="http://schemas.openxmlformats.org/officeDocument/2006/relationships/slide" Target="slides/slide26.xml"/><Relationship Id="rId135" Type="http://schemas.openxmlformats.org/officeDocument/2006/relationships/slide" Target="slides/slide80.xml"/><Relationship Id="rId156" Type="http://schemas.openxmlformats.org/officeDocument/2006/relationships/slide" Target="slides/slide101.xml"/><Relationship Id="rId177" Type="http://schemas.openxmlformats.org/officeDocument/2006/relationships/slide" Target="slides/slide122.xml"/><Relationship Id="rId198" Type="http://schemas.openxmlformats.org/officeDocument/2006/relationships/slide" Target="slides/slide143.xml"/><Relationship Id="rId202" Type="http://schemas.openxmlformats.org/officeDocument/2006/relationships/slide" Target="slides/slide147.xml"/><Relationship Id="rId223" Type="http://schemas.openxmlformats.org/officeDocument/2006/relationships/slide" Target="slides/slide168.xml"/><Relationship Id="rId244" Type="http://schemas.openxmlformats.org/officeDocument/2006/relationships/slide" Target="slides/slide189.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50" Type="http://schemas.openxmlformats.org/officeDocument/2006/relationships/slideMaster" Target="slideMasters/slideMaster50.xml"/><Relationship Id="rId104" Type="http://schemas.openxmlformats.org/officeDocument/2006/relationships/slide" Target="slides/slide49.xml"/><Relationship Id="rId125" Type="http://schemas.openxmlformats.org/officeDocument/2006/relationships/slide" Target="slides/slide70.xml"/><Relationship Id="rId146" Type="http://schemas.openxmlformats.org/officeDocument/2006/relationships/slide" Target="slides/slide91.xml"/><Relationship Id="rId167" Type="http://schemas.openxmlformats.org/officeDocument/2006/relationships/slide" Target="slides/slide112.xml"/><Relationship Id="rId188" Type="http://schemas.openxmlformats.org/officeDocument/2006/relationships/slide" Target="slides/slide133.xml"/><Relationship Id="rId71" Type="http://schemas.openxmlformats.org/officeDocument/2006/relationships/slide" Target="slides/slide16.xml"/><Relationship Id="rId92" Type="http://schemas.openxmlformats.org/officeDocument/2006/relationships/slide" Target="slides/slide37.xml"/><Relationship Id="rId213" Type="http://schemas.openxmlformats.org/officeDocument/2006/relationships/slide" Target="slides/slide158.xml"/><Relationship Id="rId234" Type="http://schemas.openxmlformats.org/officeDocument/2006/relationships/slide" Target="slides/slide179.xml"/><Relationship Id="rId2" Type="http://schemas.openxmlformats.org/officeDocument/2006/relationships/slideMaster" Target="slideMasters/slideMaster2.xml"/><Relationship Id="rId29" Type="http://schemas.openxmlformats.org/officeDocument/2006/relationships/slideMaster" Target="slideMasters/slideMaster29.xml"/><Relationship Id="rId40" Type="http://schemas.openxmlformats.org/officeDocument/2006/relationships/slideMaster" Target="slideMasters/slideMaster40.xml"/><Relationship Id="rId115" Type="http://schemas.openxmlformats.org/officeDocument/2006/relationships/slide" Target="slides/slide60.xml"/><Relationship Id="rId136" Type="http://schemas.openxmlformats.org/officeDocument/2006/relationships/slide" Target="slides/slide81.xml"/><Relationship Id="rId157" Type="http://schemas.openxmlformats.org/officeDocument/2006/relationships/slide" Target="slides/slide102.xml"/><Relationship Id="rId178" Type="http://schemas.openxmlformats.org/officeDocument/2006/relationships/slide" Target="slides/slide123.xml"/><Relationship Id="rId61" Type="http://schemas.openxmlformats.org/officeDocument/2006/relationships/slide" Target="slides/slide6.xml"/><Relationship Id="rId82" Type="http://schemas.openxmlformats.org/officeDocument/2006/relationships/slide" Target="slides/slide27.xml"/><Relationship Id="rId199" Type="http://schemas.openxmlformats.org/officeDocument/2006/relationships/slide" Target="slides/slide144.xml"/><Relationship Id="rId203" Type="http://schemas.openxmlformats.org/officeDocument/2006/relationships/slide" Target="slides/slide148.xml"/><Relationship Id="rId19" Type="http://schemas.openxmlformats.org/officeDocument/2006/relationships/slideMaster" Target="slideMasters/slideMaster19.xml"/><Relationship Id="rId224" Type="http://schemas.openxmlformats.org/officeDocument/2006/relationships/slide" Target="slides/slide169.xml"/><Relationship Id="rId245" Type="http://schemas.openxmlformats.org/officeDocument/2006/relationships/notesMaster" Target="notesMasters/notesMaster1.xml"/><Relationship Id="rId30" Type="http://schemas.openxmlformats.org/officeDocument/2006/relationships/slideMaster" Target="slideMasters/slideMaster30.xml"/><Relationship Id="rId105" Type="http://schemas.openxmlformats.org/officeDocument/2006/relationships/slide" Target="slides/slide50.xml"/><Relationship Id="rId126" Type="http://schemas.openxmlformats.org/officeDocument/2006/relationships/slide" Target="slides/slide71.xml"/><Relationship Id="rId147" Type="http://schemas.openxmlformats.org/officeDocument/2006/relationships/slide" Target="slides/slide92.xml"/><Relationship Id="rId168" Type="http://schemas.openxmlformats.org/officeDocument/2006/relationships/slide" Target="slides/slide113.xml"/><Relationship Id="rId51" Type="http://schemas.openxmlformats.org/officeDocument/2006/relationships/slideMaster" Target="slideMasters/slideMaster51.xml"/><Relationship Id="rId72" Type="http://schemas.openxmlformats.org/officeDocument/2006/relationships/slide" Target="slides/slide17.xml"/><Relationship Id="rId93" Type="http://schemas.openxmlformats.org/officeDocument/2006/relationships/slide" Target="slides/slide38.xml"/><Relationship Id="rId189" Type="http://schemas.openxmlformats.org/officeDocument/2006/relationships/slide" Target="slides/slide134.xml"/><Relationship Id="rId3" Type="http://schemas.openxmlformats.org/officeDocument/2006/relationships/slideMaster" Target="slideMasters/slideMaster3.xml"/><Relationship Id="rId214" Type="http://schemas.openxmlformats.org/officeDocument/2006/relationships/slide" Target="slides/slide159.xml"/><Relationship Id="rId235" Type="http://schemas.openxmlformats.org/officeDocument/2006/relationships/slide" Target="slides/slide180.xml"/><Relationship Id="rId116" Type="http://schemas.openxmlformats.org/officeDocument/2006/relationships/slide" Target="slides/slide61.xml"/><Relationship Id="rId137" Type="http://schemas.openxmlformats.org/officeDocument/2006/relationships/slide" Target="slides/slide82.xml"/><Relationship Id="rId158" Type="http://schemas.openxmlformats.org/officeDocument/2006/relationships/slide" Target="slides/slide103.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62" Type="http://schemas.openxmlformats.org/officeDocument/2006/relationships/slide" Target="slides/slide7.xml"/><Relationship Id="rId83" Type="http://schemas.openxmlformats.org/officeDocument/2006/relationships/slide" Target="slides/slide28.xml"/><Relationship Id="rId179" Type="http://schemas.openxmlformats.org/officeDocument/2006/relationships/slide" Target="slides/slide124.xml"/><Relationship Id="rId190" Type="http://schemas.openxmlformats.org/officeDocument/2006/relationships/slide" Target="slides/slide135.xml"/><Relationship Id="rId204" Type="http://schemas.openxmlformats.org/officeDocument/2006/relationships/slide" Target="slides/slide149.xml"/><Relationship Id="rId225" Type="http://schemas.openxmlformats.org/officeDocument/2006/relationships/slide" Target="slides/slide170.xml"/><Relationship Id="rId246" Type="http://schemas.openxmlformats.org/officeDocument/2006/relationships/commentAuthors" Target="commentAuthors.xml"/><Relationship Id="rId106" Type="http://schemas.openxmlformats.org/officeDocument/2006/relationships/slide" Target="slides/slide51.xml"/><Relationship Id="rId127" Type="http://schemas.openxmlformats.org/officeDocument/2006/relationships/slide" Target="slides/slide72.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52" Type="http://schemas.openxmlformats.org/officeDocument/2006/relationships/slideMaster" Target="slideMasters/slideMaster52.xml"/><Relationship Id="rId73" Type="http://schemas.openxmlformats.org/officeDocument/2006/relationships/slide" Target="slides/slide18.xml"/><Relationship Id="rId94" Type="http://schemas.openxmlformats.org/officeDocument/2006/relationships/slide" Target="slides/slide39.xml"/><Relationship Id="rId148" Type="http://schemas.openxmlformats.org/officeDocument/2006/relationships/slide" Target="slides/slide93.xml"/><Relationship Id="rId169"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50D21A-B70E-4579-8526-B279C64CD947}" type="datetimeFigureOut">
              <a:rPr lang="zh-CN" altLang="en-US" smtClean="0"/>
              <a:pPr/>
              <a:t>2021/10/22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0332B9-C9E8-42BE-85D6-9BBE8D8C0D59}" type="slidenum">
              <a:rPr lang="zh-CN" altLang="en-US" smtClean="0"/>
              <a:pPr/>
              <a:t>‹#›</a:t>
            </a:fld>
            <a:endParaRPr lang="zh-CN" altLang="en-US"/>
          </a:p>
        </p:txBody>
      </p:sp>
    </p:spTree>
    <p:extLst>
      <p:ext uri="{BB962C8B-B14F-4D97-AF65-F5344CB8AC3E}">
        <p14:creationId xmlns:p14="http://schemas.microsoft.com/office/powerpoint/2010/main" val="3971982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dirty="0" smtClean="0">
                <a:solidFill>
                  <a:srgbClr val="3333FF"/>
                </a:solidFill>
                <a:latin typeface="Consolas" pitchFamily="49" charset="0"/>
                <a:ea typeface="仿宋" pitchFamily="49" charset="-122"/>
                <a:cs typeface="Consolas" pitchFamily="49" charset="0"/>
              </a:rPr>
              <a:t>总度数 </a:t>
            </a:r>
            <a:r>
              <a:rPr lang="en-US" altLang="zh-CN" sz="1200" b="1" dirty="0" smtClean="0">
                <a:solidFill>
                  <a:srgbClr val="3333FF"/>
                </a:solidFill>
                <a:latin typeface="Consolas" pitchFamily="49" charset="0"/>
                <a:ea typeface="仿宋" pitchFamily="49" charset="-122"/>
                <a:cs typeface="Consolas" pitchFamily="49" charset="0"/>
              </a:rPr>
              <a:t>=</a:t>
            </a:r>
            <a:r>
              <a:rPr lang="en-US" altLang="zh-CN" sz="1200" b="1" i="1" dirty="0" smtClean="0">
                <a:solidFill>
                  <a:srgbClr val="3333FF"/>
                </a:solidFill>
                <a:latin typeface="Consolas" pitchFamily="49" charset="0"/>
                <a:ea typeface="仿宋" pitchFamily="49" charset="-122"/>
                <a:cs typeface="Consolas" pitchFamily="49" charset="0"/>
              </a:rPr>
              <a:t>n</a:t>
            </a:r>
            <a:r>
              <a:rPr lang="en-US" altLang="zh-CN" sz="1200" b="1" baseline="-25000" dirty="0" smtClean="0">
                <a:solidFill>
                  <a:srgbClr val="3333FF"/>
                </a:solidFill>
                <a:latin typeface="Consolas" pitchFamily="49" charset="0"/>
                <a:ea typeface="仿宋" pitchFamily="49" charset="-122"/>
                <a:cs typeface="Consolas" pitchFamily="49" charset="0"/>
              </a:rPr>
              <a:t>1</a:t>
            </a:r>
            <a:r>
              <a:rPr lang="en-US" altLang="zh-CN" sz="1200" b="1" dirty="0" smtClean="0">
                <a:solidFill>
                  <a:srgbClr val="3333FF"/>
                </a:solidFill>
                <a:latin typeface="Consolas" pitchFamily="49" charset="0"/>
                <a:ea typeface="仿宋" pitchFamily="49" charset="-122"/>
                <a:cs typeface="Consolas" pitchFamily="49" charset="0"/>
              </a:rPr>
              <a:t>+2</a:t>
            </a:r>
            <a:r>
              <a:rPr lang="en-US" altLang="zh-CN" sz="1200" b="1" i="1" dirty="0" smtClean="0">
                <a:solidFill>
                  <a:srgbClr val="3333FF"/>
                </a:solidFill>
                <a:latin typeface="Consolas" pitchFamily="49" charset="0"/>
                <a:ea typeface="仿宋" pitchFamily="49" charset="-122"/>
                <a:cs typeface="Consolas" pitchFamily="49" charset="0"/>
              </a:rPr>
              <a:t>n</a:t>
            </a:r>
            <a:r>
              <a:rPr lang="en-US" altLang="zh-CN" sz="1200" b="1" baseline="-25000" dirty="0" smtClean="0">
                <a:solidFill>
                  <a:srgbClr val="3333FF"/>
                </a:solidFill>
                <a:latin typeface="Consolas" pitchFamily="49" charset="0"/>
                <a:ea typeface="仿宋" pitchFamily="49" charset="-122"/>
                <a:cs typeface="Consolas" pitchFamily="49" charset="0"/>
              </a:rPr>
              <a:t>2</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21</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因为实现的是优先对队列，只能在队头删除。删除别的结点没有意义</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159</a:t>
            </a:fld>
            <a:endParaRPr lang="zh-CN" altLang="en-US">
              <a:solidFill>
                <a:prstClr val="black"/>
              </a:solidFill>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可以放在这里讲，作为二叉树应用；也可放在查找一章</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160</a:t>
            </a:fld>
            <a:endParaRPr lang="zh-CN" altLang="en-US">
              <a:solidFill>
                <a:prstClr val="black"/>
              </a:solidFill>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只有完全二叉树（包括堆）用顺序存储，一般二叉树（包括哈夫曼树、</a:t>
            </a:r>
            <a:r>
              <a:rPr lang="en-US" altLang="zh-CN" dirty="0" smtClean="0"/>
              <a:t>BST</a:t>
            </a:r>
            <a:r>
              <a:rPr lang="zh-CN" altLang="en-US" dirty="0" smtClean="0"/>
              <a:t>）不用顺序存储，而树则更不用。</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161</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显然，不同的存储结构适用于解决不同问题。双亲法是一种顺序表示方法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162</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163</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链式存储问题：事先定义多少个指针域？导致空间浪费</a:t>
            </a:r>
          </a:p>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164</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总之，树的存储结构都不满意，所以思路是将树转为二叉树，在进行计算，最后再转回树</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169</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171</a:t>
            </a:fld>
            <a:endParaRPr lang="zh-CN" altLang="en-US">
              <a:solidFill>
                <a:prstClr val="black"/>
              </a:solidFill>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没有中根遍历</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179</a:t>
            </a:fld>
            <a:endParaRPr lang="zh-CN" altLang="en-US"/>
          </a:p>
        </p:txBody>
      </p:sp>
    </p:spTree>
    <p:extLst>
      <p:ext uri="{BB962C8B-B14F-4D97-AF65-F5344CB8AC3E}">
        <p14:creationId xmlns:p14="http://schemas.microsoft.com/office/powerpoint/2010/main" val="222042472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182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22</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每棵树的树根在下一棵树前遍历，所以叫做中根遍历</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183</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185</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186</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187</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188</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0" dirty="0" smtClean="0"/>
              <a:t>vector&lt;char&gt;</a:t>
            </a:r>
            <a:r>
              <a:rPr lang="zh-CN" altLang="en-US" b="0" dirty="0" smtClean="0"/>
              <a:t>，向量类，类似数组，顺序存储，但有插入、删除、查找等成员函数，其中</a:t>
            </a:r>
            <a:r>
              <a:rPr lang="en-US" altLang="zh-CN" b="0" dirty="0" err="1" smtClean="0"/>
              <a:t>push_back</a:t>
            </a:r>
            <a:r>
              <a:rPr lang="zh-CN" altLang="en-US" b="0" dirty="0" smtClean="0"/>
              <a:t>就是把</a:t>
            </a:r>
            <a:r>
              <a:rPr lang="zh-CN" altLang="en-US" sz="1200" b="0" i="0" kern="1200" dirty="0" smtClean="0">
                <a:solidFill>
                  <a:schemeClr val="tx1"/>
                </a:solidFill>
                <a:latin typeface="+mn-lt"/>
                <a:ea typeface="+mn-ea"/>
                <a:cs typeface="+mn-cs"/>
              </a:rPr>
              <a:t>一个新的元素加到</a:t>
            </a:r>
            <a:r>
              <a:rPr lang="en-US" sz="1200" b="0" i="0" kern="1200" dirty="0" smtClean="0">
                <a:solidFill>
                  <a:schemeClr val="tx1"/>
                </a:solidFill>
                <a:latin typeface="+mn-lt"/>
                <a:ea typeface="+mn-ea"/>
                <a:cs typeface="+mn-cs"/>
              </a:rPr>
              <a:t>vector</a:t>
            </a:r>
            <a:r>
              <a:rPr lang="zh-CN" altLang="en-US" sz="1200" b="0" i="0" kern="1200" dirty="0" smtClean="0">
                <a:solidFill>
                  <a:schemeClr val="tx1"/>
                </a:solidFill>
                <a:latin typeface="+mn-lt"/>
                <a:ea typeface="+mn-ea"/>
                <a:cs typeface="+mn-cs"/>
              </a:rPr>
              <a:t>的最后面</a:t>
            </a:r>
            <a:endParaRPr lang="en-US" altLang="zh-CN" dirty="0" smtClean="0"/>
          </a:p>
          <a:p>
            <a:r>
              <a:rPr lang="en-US" altLang="zh-CN" dirty="0" smtClean="0"/>
              <a:t>Map</a:t>
            </a:r>
            <a:r>
              <a:rPr lang="zh-CN" altLang="en-US" dirty="0" smtClean="0"/>
              <a:t>：映射类，存放一个字符和其</a:t>
            </a:r>
            <a:r>
              <a:rPr lang="zh-CN" altLang="zh-CN" dirty="0" smtClean="0"/>
              <a:t>哈夫曼</a:t>
            </a:r>
            <a:r>
              <a:rPr lang="zh-CN" altLang="zh-CN" dirty="0" smtClean="0">
                <a:solidFill>
                  <a:srgbClr val="FF0000"/>
                </a:solidFill>
              </a:rPr>
              <a:t>编码</a:t>
            </a:r>
            <a:r>
              <a:rPr lang="zh-CN" altLang="zh-CN" dirty="0" smtClean="0"/>
              <a:t>的</a:t>
            </a:r>
            <a:r>
              <a:rPr lang="zh-CN" altLang="en-US" dirty="0" smtClean="0"/>
              <a:t>映射关系，给定一个字符，可以直接查找到其</a:t>
            </a:r>
            <a:r>
              <a:rPr lang="zh-CN" altLang="zh-CN" dirty="0" smtClean="0"/>
              <a:t>哈夫曼</a:t>
            </a:r>
            <a:r>
              <a:rPr lang="zh-CN" altLang="zh-CN" dirty="0" smtClean="0">
                <a:solidFill>
                  <a:srgbClr val="FF0000"/>
                </a:solidFill>
              </a:rPr>
              <a:t>编码</a:t>
            </a:r>
            <a:endParaRPr lang="en-US" altLang="zh-CN" dirty="0" smtClean="0">
              <a:solidFill>
                <a:srgbClr val="FF0000"/>
              </a:solidFill>
            </a:endParaRPr>
          </a:p>
          <a:p>
            <a:endParaRPr lang="en-US" altLang="zh-CN" dirty="0" smtClean="0">
              <a:solidFill>
                <a:srgbClr val="FF0000"/>
              </a:solidFill>
            </a:endParaRPr>
          </a:p>
          <a:p>
            <a:r>
              <a:rPr lang="zh-CN" altLang="en-US" dirty="0" smtClean="0">
                <a:solidFill>
                  <a:srgbClr val="FF0000"/>
                </a:solidFill>
              </a:rPr>
              <a:t>发送方查字典发送；接收方要建一个</a:t>
            </a:r>
            <a:r>
              <a:rPr lang="en-US" altLang="zh-CN" dirty="0" smtClean="0">
                <a:solidFill>
                  <a:srgbClr val="FF0000"/>
                </a:solidFill>
              </a:rPr>
              <a:t>huff</a:t>
            </a:r>
            <a:r>
              <a:rPr lang="zh-CN" altLang="en-US" dirty="0" smtClean="0">
                <a:solidFill>
                  <a:srgbClr val="FF0000"/>
                </a:solidFill>
              </a:rPr>
              <a:t>曼树进行译码，并保证与发送方的树形态一致</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189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也就是从满二叉树最后一个元素开始连续删除，而不是从中间删除</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25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如果</a:t>
            </a:r>
            <a:r>
              <a:rPr lang="en-US" altLang="zh-CN" dirty="0" smtClean="0"/>
              <a:t>2</a:t>
            </a:r>
            <a:r>
              <a:rPr lang="en-US" altLang="zh-CN" baseline="30000" dirty="0" smtClean="0"/>
              <a:t>k-1</a:t>
            </a:r>
            <a:r>
              <a:rPr lang="en-US" altLang="zh-CN" dirty="0" smtClean="0"/>
              <a:t>-1=n</a:t>
            </a:r>
            <a:r>
              <a:rPr lang="zh-CN" altLang="en-US" dirty="0" smtClean="0"/>
              <a:t>，则已经变为</a:t>
            </a:r>
            <a:r>
              <a:rPr lang="en-US" altLang="zh-CN" dirty="0" smtClean="0"/>
              <a:t>k-1</a:t>
            </a:r>
            <a:r>
              <a:rPr lang="zh-CN" altLang="en-US" dirty="0" smtClean="0"/>
              <a:t>层的满二叉树</a:t>
            </a:r>
            <a:endParaRPr lang="en-US" altLang="zh-CN" dirty="0" smtClean="0"/>
          </a:p>
          <a:p>
            <a:r>
              <a:rPr lang="zh-CN" altLang="en-US" dirty="0" smtClean="0"/>
              <a:t>性质</a:t>
            </a:r>
            <a:r>
              <a:rPr lang="en-US" altLang="zh-CN" dirty="0" smtClean="0"/>
              <a:t>4</a:t>
            </a:r>
            <a:r>
              <a:rPr lang="zh-CN" altLang="en-US" dirty="0" smtClean="0"/>
              <a:t>告诉我们根据节点数可算出高度</a:t>
            </a:r>
            <a:endParaRPr lang="en-US" altLang="zh-CN" dirty="0" smtClean="0"/>
          </a:p>
          <a:p>
            <a:r>
              <a:rPr lang="zh-CN" altLang="en-US" dirty="0" smtClean="0"/>
              <a:t>性质</a:t>
            </a:r>
            <a:r>
              <a:rPr lang="en-US" altLang="zh-CN" dirty="0" smtClean="0"/>
              <a:t>5</a:t>
            </a:r>
            <a:r>
              <a:rPr lang="zh-CN" altLang="en-US" dirty="0" smtClean="0"/>
              <a:t>告诉我们根据结点序号可以算双亲、儿子</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27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如果</a:t>
            </a:r>
            <a:r>
              <a:rPr lang="en-US" altLang="zh-CN" dirty="0" smtClean="0"/>
              <a:t>2</a:t>
            </a:r>
            <a:r>
              <a:rPr lang="en-US" altLang="zh-CN" baseline="30000" dirty="0" smtClean="0"/>
              <a:t>k-1</a:t>
            </a:r>
            <a:r>
              <a:rPr lang="en-US" altLang="zh-CN" dirty="0" smtClean="0"/>
              <a:t>-1=n</a:t>
            </a:r>
            <a:r>
              <a:rPr lang="zh-CN" altLang="en-US" dirty="0" smtClean="0"/>
              <a:t>，则已经变为</a:t>
            </a:r>
            <a:r>
              <a:rPr lang="en-US" altLang="zh-CN" dirty="0" smtClean="0"/>
              <a:t>k-1</a:t>
            </a:r>
            <a:r>
              <a:rPr lang="zh-CN" altLang="en-US" dirty="0" smtClean="0"/>
              <a:t>层的满二叉树</a:t>
            </a:r>
            <a:endParaRPr lang="en-US" altLang="zh-CN" dirty="0" smtClean="0"/>
          </a:p>
          <a:p>
            <a:r>
              <a:rPr lang="zh-CN" altLang="en-US" dirty="0" smtClean="0"/>
              <a:t>性质</a:t>
            </a:r>
            <a:r>
              <a:rPr lang="en-US" altLang="zh-CN" dirty="0" smtClean="0"/>
              <a:t>4</a:t>
            </a:r>
            <a:r>
              <a:rPr lang="zh-CN" altLang="en-US" dirty="0" smtClean="0"/>
              <a:t>告诉我们根据节点数可算出高度</a:t>
            </a:r>
            <a:endParaRPr lang="en-US" altLang="zh-CN" dirty="0" smtClean="0"/>
          </a:p>
          <a:p>
            <a:r>
              <a:rPr lang="zh-CN" altLang="en-US" dirty="0" smtClean="0"/>
              <a:t>性质</a:t>
            </a:r>
            <a:r>
              <a:rPr lang="en-US" altLang="zh-CN" dirty="0" smtClean="0"/>
              <a:t>5</a:t>
            </a:r>
            <a:r>
              <a:rPr lang="zh-CN" altLang="en-US" dirty="0" smtClean="0"/>
              <a:t>告诉我们根据结点序号可以算双亲、儿子</a:t>
            </a:r>
            <a:endParaRPr lang="en-US" altLang="zh-CN" dirty="0" smtClean="0"/>
          </a:p>
          <a:p>
            <a:r>
              <a:rPr lang="zh-CN" altLang="en-US" dirty="0" smtClean="0"/>
              <a:t>性质</a:t>
            </a:r>
            <a:r>
              <a:rPr lang="en-US" altLang="zh-CN" dirty="0" smtClean="0"/>
              <a:t>5</a:t>
            </a:r>
            <a:r>
              <a:rPr lang="zh-CN" altLang="en-US" dirty="0" smtClean="0"/>
              <a:t>证明：设最后一个内部节点为</a:t>
            </a:r>
            <a:r>
              <a:rPr lang="en-US" altLang="zh-CN" dirty="0" err="1" smtClean="0"/>
              <a:t>i</a:t>
            </a:r>
            <a:r>
              <a:rPr lang="zh-CN" altLang="en-US" dirty="0" smtClean="0"/>
              <a:t>，则</a:t>
            </a:r>
            <a:r>
              <a:rPr lang="en-US" altLang="zh-CN" dirty="0" err="1" smtClean="0"/>
              <a:t>i</a:t>
            </a:r>
            <a:r>
              <a:rPr lang="zh-CN" altLang="en-US" dirty="0" smtClean="0"/>
              <a:t>至少有左儿子（</a:t>
            </a:r>
            <a:r>
              <a:rPr lang="en-US" altLang="zh-CN" dirty="0" smtClean="0"/>
              <a:t>2i+1</a:t>
            </a:r>
            <a:r>
              <a:rPr lang="zh-CN" altLang="en-US" dirty="0" smtClean="0"/>
              <a:t>存在），而</a:t>
            </a:r>
            <a:r>
              <a:rPr lang="en-US" altLang="zh-CN" dirty="0" smtClean="0"/>
              <a:t>i+1</a:t>
            </a:r>
            <a:r>
              <a:rPr lang="zh-CN" altLang="en-US" dirty="0" smtClean="0"/>
              <a:t>一定为叶子结点（</a:t>
            </a:r>
            <a:r>
              <a:rPr lang="en-US" altLang="zh-CN" dirty="0" smtClean="0"/>
              <a:t>2</a:t>
            </a:r>
            <a:r>
              <a:rPr lang="zh-CN" altLang="en-US" dirty="0" smtClean="0"/>
              <a:t>（</a:t>
            </a:r>
            <a:r>
              <a:rPr lang="en-US" altLang="zh-CN" dirty="0" smtClean="0"/>
              <a:t>i+1</a:t>
            </a:r>
            <a:r>
              <a:rPr lang="zh-CN" altLang="en-US" dirty="0" smtClean="0"/>
              <a:t>）</a:t>
            </a:r>
            <a:r>
              <a:rPr lang="en-US" altLang="zh-CN" dirty="0" smtClean="0"/>
              <a:t>&gt;=n</a:t>
            </a:r>
            <a:r>
              <a:rPr lang="zh-CN" altLang="en-US" dirty="0" smtClean="0"/>
              <a:t>）。</a:t>
            </a:r>
            <a:endParaRPr lang="en-US" altLang="zh-CN" dirty="0" smtClean="0"/>
          </a:p>
          <a:p>
            <a:r>
              <a:rPr lang="zh-CN" altLang="en-US" dirty="0" smtClean="0"/>
              <a:t>若</a:t>
            </a:r>
            <a:r>
              <a:rPr lang="en-US" altLang="zh-CN" dirty="0" smtClean="0"/>
              <a:t>n</a:t>
            </a:r>
            <a:r>
              <a:rPr lang="zh-CN" altLang="en-US" dirty="0" smtClean="0"/>
              <a:t>为偶数，则最后一个节点是</a:t>
            </a:r>
            <a:r>
              <a:rPr lang="en-US" altLang="zh-CN" dirty="0" smtClean="0"/>
              <a:t>n-1</a:t>
            </a:r>
            <a:r>
              <a:rPr lang="zh-CN" altLang="en-US" dirty="0" smtClean="0"/>
              <a:t>，所以有左儿子；</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28</a:t>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a:t>
            </a:r>
            <a:r>
              <a:rPr lang="en-US" altLang="zh-CN" dirty="0" smtClean="0"/>
              <a:t>5</a:t>
            </a:r>
            <a:r>
              <a:rPr lang="zh-CN" altLang="en-US" dirty="0" smtClean="0"/>
              <a:t>层，则第</a:t>
            </a:r>
            <a:r>
              <a:rPr lang="en-US" altLang="zh-CN" dirty="0" smtClean="0"/>
              <a:t>5</a:t>
            </a:r>
            <a:r>
              <a:rPr lang="zh-CN" altLang="en-US" dirty="0" smtClean="0"/>
              <a:t>层只有一个结点，所有第</a:t>
            </a:r>
            <a:r>
              <a:rPr lang="en-US" altLang="zh-CN" dirty="0" smtClean="0"/>
              <a:t>4</a:t>
            </a:r>
            <a:r>
              <a:rPr lang="zh-CN" altLang="en-US" dirty="0" smtClean="0"/>
              <a:t>层有一个度为</a:t>
            </a:r>
            <a:r>
              <a:rPr lang="en-US" altLang="zh-CN" dirty="0" smtClean="0"/>
              <a:t>1</a:t>
            </a:r>
            <a:r>
              <a:rPr lang="zh-CN" altLang="en-US" dirty="0" smtClean="0"/>
              <a:t>的结点</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31</a:t>
            </a:fld>
            <a:endParaRPr lang="zh-CN" altLang="en-US"/>
          </a:p>
        </p:txBody>
      </p:sp>
    </p:spTree>
    <p:extLst>
      <p:ext uri="{BB962C8B-B14F-4D97-AF65-F5344CB8AC3E}">
        <p14:creationId xmlns:p14="http://schemas.microsoft.com/office/powerpoint/2010/main" val="2052936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前面研究线性表，此处研究二叉树，研究这些数据结构干什么？存放数据、处理数据。现在存放的是具有二叉树逻辑关系的数据。比如：学校各级领导信息</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32</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完全二叉树有性质</a:t>
            </a:r>
            <a:r>
              <a:rPr lang="en-US" altLang="zh-CN" dirty="0" smtClean="0"/>
              <a:t>4</a:t>
            </a:r>
            <a:r>
              <a:rPr lang="zh-CN" altLang="en-US" dirty="0" smtClean="0"/>
              <a:t>、</a:t>
            </a:r>
            <a:r>
              <a:rPr lang="en-US" altLang="zh-CN" dirty="0" smtClean="0"/>
              <a:t>5</a:t>
            </a:r>
            <a:r>
              <a:rPr lang="zh-CN" altLang="en-US" dirty="0" smtClean="0"/>
              <a:t>，所以可以通过下标反映其关系。但一般的二叉树不行</a:t>
            </a:r>
            <a:endParaRPr lang="en-US" altLang="zh-CN" dirty="0" smtClean="0"/>
          </a:p>
          <a:p>
            <a:r>
              <a:rPr lang="zh-CN" altLang="en-US" dirty="0" smtClean="0"/>
              <a:t>堆是完全二叉树，所以采用顺序存储</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33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本质：浪费些存储空间，以保存期逻辑结构</a:t>
            </a:r>
            <a:endParaRPr lang="en-US" altLang="zh-CN" dirty="0" smtClean="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35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因此，一般树用顺序不行，链式也有问题</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36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不会因为是单边树而增加存储空间。存储空间总是与结点数呈线性关系</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37</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对于（</a:t>
            </a:r>
            <a:r>
              <a:rPr lang="en-US" altLang="zh-CN" dirty="0" smtClean="0"/>
              <a:t>a</a:t>
            </a:r>
            <a:r>
              <a:rPr lang="zh-CN" altLang="en-US" dirty="0" smtClean="0"/>
              <a:t>），想从某个结点开始找到儿子很容易，找到双亲不容易，只能从树根开始遍历</a:t>
            </a:r>
            <a:endParaRPr lang="en-US" altLang="zh-CN" dirty="0" smtClean="0"/>
          </a:p>
          <a:p>
            <a:endParaRPr lang="en-US" altLang="zh-CN" dirty="0" smtClean="0"/>
          </a:p>
          <a:p>
            <a:r>
              <a:rPr lang="zh-CN" altLang="en-US" dirty="0" smtClean="0"/>
              <a:t>提问：本图中，二叉树存放一些字符，直接作为线性表数据存放行不行？</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38</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一般二叉树用顺序存储不好，因此以下只考虑用链式存储</a:t>
            </a:r>
            <a:endParaRPr lang="en-US" altLang="zh-CN" dirty="0" smtClean="0"/>
          </a:p>
          <a:p>
            <a:r>
              <a:rPr lang="zh-CN" altLang="en-US" dirty="0" smtClean="0"/>
              <a:t>同样两个类实现</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39</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40</a:t>
            </a:fld>
            <a:endParaRPr lang="zh-CN" alt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41</a:t>
            </a:fld>
            <a:endParaRPr lang="zh-CN" alt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42</a:t>
            </a:fld>
            <a:endParaRPr lang="zh-CN" altLang="en-US"/>
          </a:p>
        </p:txBody>
      </p:sp>
    </p:spTree>
    <p:extLst>
      <p:ext uri="{BB962C8B-B14F-4D97-AF65-F5344CB8AC3E}">
        <p14:creationId xmlns:p14="http://schemas.microsoft.com/office/powerpoint/2010/main" val="3419812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43</a:t>
            </a:fld>
            <a:endParaRPr lang="zh-CN" alt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根据刚才输入，分析其递归执行过程：采用先根创建次序</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44</a:t>
            </a:fld>
            <a:endParaRPr lang="zh-CN" altLang="en-US"/>
          </a:p>
        </p:txBody>
      </p:sp>
    </p:spTree>
    <p:extLst>
      <p:ext uri="{BB962C8B-B14F-4D97-AF65-F5344CB8AC3E}">
        <p14:creationId xmlns:p14="http://schemas.microsoft.com/office/powerpoint/2010/main" val="3419812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前面那种输入也可以</a:t>
            </a:r>
            <a:endParaRPr lang="en-US" altLang="zh-CN" dirty="0" smtClean="0"/>
          </a:p>
          <a:p>
            <a:r>
              <a:rPr lang="zh-CN" altLang="en-US" dirty="0" smtClean="0"/>
              <a:t>是一个堆栈或队列改造递归的基本思想：先创建</a:t>
            </a:r>
            <a:r>
              <a:rPr lang="en-US" altLang="zh-CN" dirty="0" smtClean="0"/>
              <a:t>A</a:t>
            </a:r>
            <a:r>
              <a:rPr lang="zh-CN" altLang="en-US" dirty="0" smtClean="0"/>
              <a:t>，然后马上</a:t>
            </a:r>
            <a:r>
              <a:rPr lang="en-US" altLang="zh-CN" dirty="0" smtClean="0"/>
              <a:t>B</a:t>
            </a:r>
            <a:r>
              <a:rPr lang="zh-CN" altLang="en-US" dirty="0" smtClean="0"/>
              <a:t>，这时修改</a:t>
            </a:r>
            <a:r>
              <a:rPr lang="en-US" altLang="zh-CN" dirty="0" smtClean="0"/>
              <a:t>A</a:t>
            </a:r>
            <a:r>
              <a:rPr lang="zh-CN" altLang="en-US" dirty="0" smtClean="0"/>
              <a:t>的左指针很容易，但到创建</a:t>
            </a:r>
            <a:r>
              <a:rPr lang="en-US" altLang="zh-CN" dirty="0" smtClean="0"/>
              <a:t>C</a:t>
            </a:r>
            <a:r>
              <a:rPr lang="zh-CN" altLang="en-US" dirty="0" smtClean="0"/>
              <a:t>时，工作指针已经不指向</a:t>
            </a:r>
            <a:r>
              <a:rPr lang="en-US" altLang="zh-CN" dirty="0" smtClean="0"/>
              <a:t>A</a:t>
            </a:r>
            <a:r>
              <a:rPr lang="zh-CN" altLang="en-US" dirty="0" smtClean="0"/>
              <a:t>，修改其右指针存在问题，所以用堆栈“记住”</a:t>
            </a:r>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46</a:t>
            </a:fld>
            <a:endParaRPr lang="zh-CN" altLang="en-US">
              <a:solidFill>
                <a:prstClr val="black"/>
              </a:solidFill>
            </a:endParaRPr>
          </a:p>
        </p:txBody>
      </p:sp>
    </p:spTree>
    <p:extLst>
      <p:ext uri="{BB962C8B-B14F-4D97-AF65-F5344CB8AC3E}">
        <p14:creationId xmlns:p14="http://schemas.microsoft.com/office/powerpoint/2010/main" val="34198121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要求传进来的指针</a:t>
            </a:r>
            <a:r>
              <a:rPr lang="en-US" altLang="zh-CN" dirty="0" smtClean="0"/>
              <a:t>b</a:t>
            </a:r>
            <a:r>
              <a:rPr lang="zh-CN" altLang="en-US" dirty="0" smtClean="0"/>
              <a:t>初值置为</a:t>
            </a:r>
            <a:r>
              <a:rPr lang="en-US" altLang="zh-CN" dirty="0" smtClean="0"/>
              <a:t>NULL</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48</a:t>
            </a:fld>
            <a:endParaRPr lang="zh-CN" altLang="en-US"/>
          </a:p>
        </p:txBody>
      </p:sp>
    </p:spTree>
    <p:extLst>
      <p:ext uri="{BB962C8B-B14F-4D97-AF65-F5344CB8AC3E}">
        <p14:creationId xmlns:p14="http://schemas.microsoft.com/office/powerpoint/2010/main" val="3530638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数据间有一对多关系</a:t>
            </a:r>
            <a:endParaRPr lang="en-US" altLang="zh-CN" dirty="0" smtClean="0"/>
          </a:p>
          <a:p>
            <a:r>
              <a:rPr lang="zh-CN" altLang="en-US" dirty="0" smtClean="0"/>
              <a:t>树是形形色色实际问题的抽象，比如书的目录</a:t>
            </a:r>
            <a:r>
              <a:rPr lang="zh-CN" altLang="en-US" smtClean="0"/>
              <a:t>、学校或国家的组织等</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遍历是重要算法，所以单独一节</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53</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经常访问数组中所有元素，为什么不叫遍历？</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54</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按算法分析执行过程</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56</a:t>
            </a:fld>
            <a:endParaRPr lang="zh-CN" altLang="en-US">
              <a:solidFill>
                <a:prstClr val="black"/>
              </a:solidFill>
            </a:endParaRPr>
          </a:p>
        </p:txBody>
      </p:sp>
    </p:spTree>
    <p:extLst>
      <p:ext uri="{BB962C8B-B14F-4D97-AF65-F5344CB8AC3E}">
        <p14:creationId xmlns:p14="http://schemas.microsoft.com/office/powerpoint/2010/main" val="25179727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递归好写，但要分析执行过程，不容易</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57</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书上算法要返回</a:t>
            </a:r>
            <a:r>
              <a:rPr lang="en-US" altLang="zh-CN" dirty="0" smtClean="0"/>
              <a:t>ok/error</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64</a:t>
            </a:fld>
            <a:endParaRPr lang="zh-CN" altLang="en-US"/>
          </a:p>
        </p:txBody>
      </p:sp>
    </p:spTree>
    <p:extLst>
      <p:ext uri="{BB962C8B-B14F-4D97-AF65-F5344CB8AC3E}">
        <p14:creationId xmlns:p14="http://schemas.microsoft.com/office/powerpoint/2010/main" val="15558107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访问一个结点时，把其左右子树存放堆栈，访问该结点后需要用，不保存则找不到，有需要从树根开始遍历</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65</a:t>
            </a:fld>
            <a:endParaRPr lang="zh-CN" altLang="en-US">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E544AAA-33F8-41E3-A3BD-44044CA56C0B}" type="slidenum">
              <a:rPr lang="zh-CN" altLang="en-US" smtClean="0"/>
              <a:pPr/>
              <a:t>66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E544AAA-33F8-41E3-A3BD-44044CA56C0B}" type="slidenum">
              <a:rPr lang="zh-CN" altLang="en-US" smtClean="0"/>
              <a:pPr/>
              <a:t>67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E544AAA-33F8-41E3-A3BD-44044CA56C0B}" type="slidenum">
              <a:rPr lang="zh-CN" altLang="en-US" smtClean="0"/>
              <a:pPr/>
              <a:t>68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E544AAA-33F8-41E3-A3BD-44044CA56C0B}" type="slidenum">
              <a:rPr lang="zh-CN" altLang="en-US" smtClean="0"/>
              <a:pPr/>
              <a:t>69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正是这种敌递归定义，导致很多算法是递归算法</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4</a:t>
            </a:fld>
            <a:endParaRPr lang="zh-CN" altLang="en-US"/>
          </a:p>
        </p:txBody>
      </p:sp>
    </p:spTree>
    <p:extLst>
      <p:ext uri="{BB962C8B-B14F-4D97-AF65-F5344CB8AC3E}">
        <p14:creationId xmlns:p14="http://schemas.microsoft.com/office/powerpoint/2010/main" val="37617135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E544AAA-33F8-41E3-A3BD-44044CA56C0B}" type="slidenum">
              <a:rPr lang="zh-CN" altLang="en-US" smtClean="0"/>
              <a:pPr/>
              <a:t>70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E544AAA-33F8-41E3-A3BD-44044CA56C0B}" type="slidenum">
              <a:rPr lang="zh-CN" altLang="en-US" smtClean="0"/>
              <a:pPr/>
              <a:t>75</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E544AAA-33F8-41E3-A3BD-44044CA56C0B}" type="slidenum">
              <a:rPr lang="zh-CN" altLang="en-US" smtClean="0"/>
              <a:pPr/>
              <a:t>76</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阶段</a:t>
            </a:r>
            <a:r>
              <a:rPr lang="en-US" altLang="zh-CN" dirty="0" smtClean="0"/>
              <a:t>2</a:t>
            </a:r>
            <a:r>
              <a:rPr lang="zh-CN" altLang="en-US" dirty="0" smtClean="0"/>
              <a:t>改为循环</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78</a:t>
            </a:fld>
            <a:endParaRPr lang="zh-CN" altLang="en-US"/>
          </a:p>
        </p:txBody>
      </p:sp>
    </p:spTree>
    <p:extLst>
      <p:ext uri="{BB962C8B-B14F-4D97-AF65-F5344CB8AC3E}">
        <p14:creationId xmlns:p14="http://schemas.microsoft.com/office/powerpoint/2010/main" val="13468731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问题，访问</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后找不到</a:t>
            </a:r>
            <a:r>
              <a:rPr lang="en-US" altLang="zh-CN" dirty="0" smtClean="0"/>
              <a:t>D</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80</a:t>
            </a:fld>
            <a:endParaRPr lang="zh-CN" altLang="en-US"/>
          </a:p>
        </p:txBody>
      </p:sp>
    </p:spTree>
    <p:extLst>
      <p:ext uri="{BB962C8B-B14F-4D97-AF65-F5344CB8AC3E}">
        <p14:creationId xmlns:p14="http://schemas.microsoft.com/office/powerpoint/2010/main" val="34586661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空间复杂度总是</a:t>
            </a:r>
            <a:r>
              <a:rPr lang="en-US" altLang="zh-CN" sz="1200" b="0" i="1" dirty="0" smtClean="0"/>
              <a:t>O</a:t>
            </a:r>
            <a:r>
              <a:rPr lang="en-US" altLang="zh-CN" sz="1200" b="0" dirty="0" smtClean="0"/>
              <a:t>(n)</a:t>
            </a:r>
            <a:r>
              <a:rPr lang="zh-CN" altLang="en-US" sz="1200" b="0" dirty="0" smtClean="0"/>
              <a:t>，无论树的形态。而辅助</a:t>
            </a:r>
            <a:r>
              <a:rPr lang="zh-CN" altLang="en-US" dirty="0" smtClean="0"/>
              <a:t>空间复杂度与形态有关</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83</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递归的思想</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84</a:t>
            </a:fld>
            <a:endParaRPr lang="zh-CN" altLang="en-US">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B5F46DF-0FC8-4BA8-8D58-306502154943}" type="slidenum">
              <a:rPr lang="zh-CN" altLang="en-US" smtClean="0"/>
              <a:pPr/>
              <a:t>85</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87</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solidFill>
                  <a:sysClr val="windowText" lastClr="000000"/>
                </a:solidFill>
                <a:latin typeface="楷体" pitchFamily="49" charset="-122"/>
                <a:ea typeface="楷体" pitchFamily="49" charset="-122"/>
              </a:rPr>
              <a:t>权值的含义随不用应用而不同，</a:t>
            </a:r>
            <a:r>
              <a:rPr lang="zh-CN" altLang="en-US" dirty="0" smtClean="0"/>
              <a:t>比如，存放数据于二叉树，查询数据从树根开始。假定各数据查询次数差异大</a:t>
            </a:r>
            <a:endParaRPr lang="en-US" altLang="zh-CN" dirty="0" smtClean="0"/>
          </a:p>
          <a:p>
            <a:endParaRPr lang="en-US" altLang="zh-CN" dirty="0" smtClean="0"/>
          </a:p>
          <a:p>
            <a:r>
              <a:rPr lang="zh-CN" altLang="en-US" dirty="0" smtClean="0"/>
              <a:t>数据本身是线性的，但借助于树解决问题，相当于赋予线性数据特殊的一对多关系</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88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152199A-0DD1-4268-98FF-F649B9DCF2C0}" type="slidenum">
              <a:rPr lang="zh-CN" altLang="en-US" smtClean="0"/>
              <a:pPr/>
              <a:t>14</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权重 很多实际问题的抽象</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90</a:t>
            </a:fld>
            <a:endParaRPr lang="zh-CN" altLang="en-US"/>
          </a:p>
        </p:txBody>
      </p:sp>
    </p:spTree>
    <p:extLst>
      <p:ext uri="{BB962C8B-B14F-4D97-AF65-F5344CB8AC3E}">
        <p14:creationId xmlns:p14="http://schemas.microsoft.com/office/powerpoint/2010/main" val="19169413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三个中最小不一定是哈夫曼树，而是所有中最小。本例的</a:t>
            </a:r>
            <a:r>
              <a:rPr lang="en-US" altLang="zh-CN" dirty="0" smtClean="0"/>
              <a:t>c</a:t>
            </a:r>
            <a:r>
              <a:rPr lang="zh-CN" altLang="en-US" dirty="0" smtClean="0"/>
              <a:t>实际是所有中最小，所以是。</a:t>
            </a:r>
            <a:endParaRPr lang="en-US" altLang="zh-CN" dirty="0" smtClean="0"/>
          </a:p>
          <a:p>
            <a:r>
              <a:rPr lang="zh-CN" altLang="en-US" dirty="0" smtClean="0"/>
              <a:t>哈夫曼树不唯一。</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91</a:t>
            </a:fld>
            <a:endParaRPr lang="zh-CN" altLang="en-US"/>
          </a:p>
        </p:txBody>
      </p:sp>
    </p:spTree>
    <p:extLst>
      <p:ext uri="{BB962C8B-B14F-4D97-AF65-F5344CB8AC3E}">
        <p14:creationId xmlns:p14="http://schemas.microsoft.com/office/powerpoint/2010/main" val="25174524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第</a:t>
            </a:r>
            <a:r>
              <a:rPr lang="en-US" altLang="zh-CN" dirty="0" smtClean="0"/>
              <a:t>2</a:t>
            </a:r>
            <a:r>
              <a:rPr lang="zh-CN" altLang="en-US" dirty="0" smtClean="0"/>
              <a:t>步导致不唯一，但得到的</a:t>
            </a:r>
            <a:r>
              <a:rPr lang="en-US" altLang="zh-CN" dirty="0" smtClean="0"/>
              <a:t>WPL</a:t>
            </a:r>
            <a:r>
              <a:rPr lang="zh-CN" altLang="en-US" dirty="0" smtClean="0"/>
              <a:t>相同</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93</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96</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0" dirty="0" err="1" smtClean="0"/>
              <a:t>Priority_queue</a:t>
            </a:r>
            <a:r>
              <a:rPr lang="zh-CN" altLang="en-US" b="0" dirty="0" smtClean="0"/>
              <a:t>：排序队列，入队时重新排序。别人写好的类我们可以直接用，但要</a:t>
            </a:r>
            <a:r>
              <a:rPr lang="en-US" altLang="zh-CN" b="0" dirty="0" smtClean="0"/>
              <a:t>include</a:t>
            </a:r>
            <a:r>
              <a:rPr lang="zh-CN" altLang="en-US" b="0" dirty="0" smtClean="0"/>
              <a:t>。后面学到：用堆实现</a:t>
            </a:r>
            <a:endParaRPr lang="en-US" altLang="zh-CN" dirty="0" smtClean="0"/>
          </a:p>
          <a:p>
            <a:r>
              <a:rPr lang="zh-CN" altLang="en-US" dirty="0" smtClean="0"/>
              <a:t>算法主要两步：第一，初始化；第二，构造</a:t>
            </a:r>
            <a:endParaRPr lang="en-US" altLang="zh-CN" dirty="0" smtClean="0"/>
          </a:p>
          <a:p>
            <a:r>
              <a:rPr lang="zh-CN" altLang="en-US" dirty="0" smtClean="0"/>
              <a:t>在纯</a:t>
            </a:r>
            <a:r>
              <a:rPr lang="en-US" altLang="zh-CN" dirty="0" smtClean="0"/>
              <a:t>c</a:t>
            </a:r>
            <a:r>
              <a:rPr lang="zh-CN" altLang="en-US" dirty="0" smtClean="0"/>
              <a:t>中，</a:t>
            </a:r>
            <a:r>
              <a:rPr lang="en-US" altLang="zh-CN" dirty="0" smtClean="0"/>
              <a:t>int </a:t>
            </a:r>
            <a:r>
              <a:rPr lang="en-US" altLang="zh-CN" dirty="0" err="1" smtClean="0"/>
              <a:t>i</a:t>
            </a:r>
            <a:r>
              <a:rPr lang="zh-CN" altLang="en-US" dirty="0" smtClean="0"/>
              <a:t>的定义必须放在前面</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98</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函数</a:t>
            </a:r>
            <a:r>
              <a:rPr lang="en-US" altLang="zh-CN" sz="1200" b="0" dirty="0" err="1" smtClean="0">
                <a:solidFill>
                  <a:srgbClr val="FF0000"/>
                </a:solidFill>
              </a:rPr>
              <a:t>DeQueue</a:t>
            </a:r>
            <a:r>
              <a:rPr lang="zh-CN" altLang="en-US" sz="1200" b="0" dirty="0" smtClean="0">
                <a:solidFill>
                  <a:srgbClr val="FF0000"/>
                </a:solidFill>
              </a:rPr>
              <a:t>中第</a:t>
            </a:r>
            <a:r>
              <a:rPr lang="en-US" altLang="zh-CN" sz="1200" b="0" dirty="0" smtClean="0">
                <a:solidFill>
                  <a:srgbClr val="FF0000"/>
                </a:solidFill>
              </a:rPr>
              <a:t>2</a:t>
            </a:r>
            <a:r>
              <a:rPr lang="zh-CN" altLang="en-US" sz="1200" b="0" dirty="0" smtClean="0">
                <a:solidFill>
                  <a:srgbClr val="FF0000"/>
                </a:solidFill>
              </a:rPr>
              <a:t>参数为引用，用于返回</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99</a:t>
            </a:fld>
            <a:endParaRPr lang="zh-CN" altLang="en-US"/>
          </a:p>
        </p:txBody>
      </p:sp>
    </p:spTree>
    <p:extLst>
      <p:ext uri="{BB962C8B-B14F-4D97-AF65-F5344CB8AC3E}">
        <p14:creationId xmlns:p14="http://schemas.microsoft.com/office/powerpoint/2010/main" val="39615249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发一封英文信，由字符组成。字符不能直接表示和传输，需要编码</a:t>
            </a:r>
            <a:endParaRPr lang="en-US" altLang="zh-CN" dirty="0" smtClean="0"/>
          </a:p>
          <a:p>
            <a:r>
              <a:rPr lang="en-US" altLang="zh-CN" dirty="0" err="1" smtClean="0"/>
              <a:t>Ascii</a:t>
            </a:r>
            <a:r>
              <a:rPr lang="zh-CN" altLang="en-US" dirty="0" smtClean="0"/>
              <a:t>码是定长，现在希望变长，以</a:t>
            </a:r>
            <a:r>
              <a:rPr lang="zh-CN" altLang="zh-CN" sz="1200" b="0" dirty="0" smtClean="0"/>
              <a:t>总编码长度最短</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100</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接收时怎么办？</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103</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可以放在这里讲，作为二叉树应用；也可放在查找一章</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106</a:t>
            </a:fld>
            <a:endParaRPr lang="zh-CN" altLang="en-US">
              <a:solidFill>
                <a:prstClr val="black"/>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严格说，</a:t>
            </a:r>
            <a:r>
              <a:rPr lang="en-US" altLang="zh-CN" dirty="0" smtClean="0"/>
              <a:t>BST</a:t>
            </a:r>
            <a:r>
              <a:rPr lang="zh-CN" altLang="en-US" dirty="0" smtClean="0"/>
              <a:t>不允许重复元素，但</a:t>
            </a:r>
            <a:r>
              <a:rPr lang="zh-CN" altLang="en-US" sz="1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二叉排序树允许。</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107</a:t>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等比数列</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17</a:t>
            </a:fld>
            <a:endParaRPr lang="zh-CN" altLang="en-US"/>
          </a:p>
        </p:txBody>
      </p:sp>
    </p:spTree>
    <p:extLst>
      <p:ext uri="{BB962C8B-B14F-4D97-AF65-F5344CB8AC3E}">
        <p14:creationId xmlns:p14="http://schemas.microsoft.com/office/powerpoint/2010/main" val="28065881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就是说，同一组数据，顺序不同，构建的</a:t>
            </a:r>
            <a:r>
              <a:rPr lang="zh-CN" altLang="zh-CN" sz="1200" b="0" dirty="0" smtClean="0"/>
              <a:t>二叉查找树</a:t>
            </a:r>
            <a:r>
              <a:rPr lang="zh-CN" altLang="en-US" sz="1200" b="0" dirty="0" smtClean="0"/>
              <a:t>形态可能不同</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108</a:t>
            </a:fld>
            <a:endParaRPr lang="zh-CN" altLang="en-US">
              <a:solidFill>
                <a:prstClr val="black"/>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不同教材有不同观点，有的认为两者相同，此处认为两者有些区别。但相关原理、算法道理相同</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109</a:t>
            </a:fld>
            <a:endParaRPr lang="zh-CN" altLang="en-US"/>
          </a:p>
        </p:txBody>
      </p:sp>
    </p:spTree>
    <p:extLst>
      <p:ext uri="{BB962C8B-B14F-4D97-AF65-F5344CB8AC3E}">
        <p14:creationId xmlns:p14="http://schemas.microsoft.com/office/powerpoint/2010/main" val="13950078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110</a:t>
            </a:fld>
            <a:endParaRPr lang="zh-CN" altLang="en-US">
              <a:solidFill>
                <a:prstClr val="black"/>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112</a:t>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113</a:t>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114</a:t>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115</a:t>
            </a:fld>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116</a:t>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117</a:t>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118</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18</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119</a:t>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本来还要存放数据，但此处忽略，只考虑存放</a:t>
            </a:r>
            <a:r>
              <a:rPr lang="en-US" altLang="zh-CN" dirty="0" smtClean="0"/>
              <a:t>key</a:t>
            </a:r>
            <a:endParaRPr lang="zh-CN" altLang="en-US" dirty="0"/>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120</a:t>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121</a:t>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122</a:t>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123</a:t>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124</a:t>
            </a:fld>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125</a:t>
            </a:fld>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只有执行了</a:t>
            </a:r>
            <a:r>
              <a:rPr lang="en-US" altLang="zh-CN" sz="1200" b="0" dirty="0" smtClean="0">
                <a:solidFill>
                  <a:srgbClr val="FF0000"/>
                </a:solidFill>
              </a:rPr>
              <a:t>Delete</a:t>
            </a:r>
            <a:r>
              <a:rPr lang="en-US" altLang="zh-CN" sz="1200" b="0" dirty="0" smtClean="0"/>
              <a:t>(BST)</a:t>
            </a:r>
            <a:r>
              <a:rPr lang="zh-CN" altLang="en-US" sz="1200" b="0" dirty="0" smtClean="0"/>
              <a:t>，才能返回</a:t>
            </a:r>
            <a:r>
              <a:rPr lang="en-US" altLang="zh-CN" sz="1200" b="0" dirty="0" smtClean="0"/>
              <a:t>true</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130</a:t>
            </a:fld>
            <a:endParaRPr lang="zh-CN" altLang="en-US">
              <a:solidFill>
                <a:prstClr val="black"/>
              </a:solidFil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a:t>
            </a:r>
            <a:r>
              <a:rPr lang="zh-CN" altLang="en-US" dirty="0" smtClean="0"/>
              <a:t>指向被删除结点，实际是其父结点的（左或右）儿子指针，因此</a:t>
            </a:r>
            <a:r>
              <a:rPr lang="en-US" altLang="zh-CN" dirty="0" smtClean="0"/>
              <a:t>p</a:t>
            </a:r>
            <a:r>
              <a:rPr lang="zh-CN" altLang="en-US" dirty="0" smtClean="0"/>
              <a:t>必须是指针的引用，其修改要返回被调函数。</a:t>
            </a:r>
            <a:endParaRPr lang="en-US" altLang="zh-CN" dirty="0" smtClean="0"/>
          </a:p>
          <a:p>
            <a:r>
              <a:rPr lang="zh-CN" altLang="en-US" dirty="0" smtClean="0"/>
              <a:t>比如</a:t>
            </a:r>
            <a:r>
              <a:rPr kumimoji="1" lang="en-US" altLang="zh-CN" sz="1200" dirty="0" err="1" smtClean="0">
                <a:solidFill>
                  <a:srgbClr val="3333FF"/>
                </a:solidFill>
                <a:latin typeface="Consolas" pitchFamily="49" charset="0"/>
                <a:ea typeface="仿宋" pitchFamily="49" charset="-122"/>
                <a:cs typeface="Consolas" pitchFamily="49" charset="0"/>
              </a:rPr>
              <a:t>DeleteBST</a:t>
            </a:r>
            <a:r>
              <a:rPr kumimoji="1" lang="zh-CN" altLang="en-US" sz="1200" dirty="0" smtClean="0">
                <a:solidFill>
                  <a:srgbClr val="3333FF"/>
                </a:solidFill>
                <a:latin typeface="Consolas" pitchFamily="49" charset="0"/>
                <a:ea typeface="仿宋" pitchFamily="49" charset="-122"/>
                <a:cs typeface="Consolas" pitchFamily="49" charset="0"/>
              </a:rPr>
              <a:t>中树根就是被删除结点，因此调用</a:t>
            </a:r>
            <a:r>
              <a:rPr kumimoji="1" lang="en-US" altLang="zh-CN" sz="1200" dirty="0" smtClean="0">
                <a:solidFill>
                  <a:srgbClr val="FF0000"/>
                </a:solidFill>
                <a:latin typeface="Consolas" pitchFamily="49" charset="0"/>
                <a:ea typeface="仿宋" pitchFamily="49" charset="-122"/>
                <a:cs typeface="Consolas" pitchFamily="49" charset="0"/>
              </a:rPr>
              <a:t>Delete</a:t>
            </a:r>
            <a:r>
              <a:rPr kumimoji="1" lang="en-US" altLang="zh-CN" sz="1200" dirty="0" smtClean="0">
                <a:solidFill>
                  <a:srgbClr val="3333FF"/>
                </a:solidFill>
                <a:latin typeface="Consolas" pitchFamily="49" charset="0"/>
                <a:ea typeface="仿宋" pitchFamily="49" charset="-122"/>
                <a:cs typeface="Consolas" pitchFamily="49" charset="0"/>
              </a:rPr>
              <a:t>(BST)</a:t>
            </a:r>
            <a:r>
              <a:rPr kumimoji="1" lang="zh-CN" altLang="en-US" sz="1200" dirty="0" smtClean="0">
                <a:solidFill>
                  <a:srgbClr val="3333FF"/>
                </a:solidFill>
                <a:latin typeface="Consolas" pitchFamily="49" charset="0"/>
                <a:ea typeface="仿宋" pitchFamily="49" charset="-122"/>
                <a:cs typeface="Consolas" pitchFamily="49" charset="0"/>
              </a:rPr>
              <a:t>，形参</a:t>
            </a:r>
            <a:r>
              <a:rPr kumimoji="1" lang="en-US" altLang="zh-CN" sz="1200" dirty="0" smtClean="0">
                <a:solidFill>
                  <a:srgbClr val="3333FF"/>
                </a:solidFill>
                <a:latin typeface="Consolas" pitchFamily="49" charset="0"/>
                <a:ea typeface="仿宋" pitchFamily="49" charset="-122"/>
                <a:cs typeface="Consolas" pitchFamily="49" charset="0"/>
              </a:rPr>
              <a:t>p</a:t>
            </a:r>
            <a:r>
              <a:rPr kumimoji="1" lang="zh-CN" altLang="en-US" sz="1200" dirty="0" smtClean="0">
                <a:solidFill>
                  <a:srgbClr val="3333FF"/>
                </a:solidFill>
                <a:latin typeface="Consolas" pitchFamily="49" charset="0"/>
                <a:ea typeface="仿宋" pitchFamily="49" charset="-122"/>
                <a:cs typeface="Consolas" pitchFamily="49" charset="0"/>
              </a:rPr>
              <a:t>就是</a:t>
            </a:r>
            <a:r>
              <a:rPr kumimoji="1" lang="en-US" altLang="zh-CN" sz="1200" dirty="0" smtClean="0">
                <a:solidFill>
                  <a:srgbClr val="3333FF"/>
                </a:solidFill>
                <a:latin typeface="Consolas" pitchFamily="49" charset="0"/>
                <a:ea typeface="仿宋" pitchFamily="49" charset="-122"/>
                <a:cs typeface="Consolas" pitchFamily="49" charset="0"/>
              </a:rPr>
              <a:t>BST</a:t>
            </a:r>
            <a:r>
              <a:rPr kumimoji="1" lang="zh-CN" altLang="en-US" sz="1200" dirty="0" smtClean="0">
                <a:solidFill>
                  <a:srgbClr val="3333FF"/>
                </a:solidFill>
                <a:latin typeface="Consolas" pitchFamily="49" charset="0"/>
                <a:ea typeface="仿宋" pitchFamily="49" charset="-122"/>
                <a:cs typeface="Consolas" pitchFamily="49" charset="0"/>
              </a:rPr>
              <a:t>，此处有</a:t>
            </a:r>
            <a:r>
              <a:rPr kumimoji="1" lang="en-US" altLang="zh-CN" sz="1200" dirty="0" smtClean="0">
                <a:solidFill>
                  <a:srgbClr val="FF0000"/>
                </a:solidFill>
                <a:latin typeface="Consolas" pitchFamily="49" charset="0"/>
                <a:ea typeface="仿宋" pitchFamily="49" charset="-122"/>
                <a:cs typeface="Consolas" pitchFamily="49" charset="0"/>
              </a:rPr>
              <a:t>p = p-&gt;</a:t>
            </a:r>
            <a:r>
              <a:rPr kumimoji="1" lang="en-US" altLang="zh-CN" sz="1200" dirty="0" err="1" smtClean="0">
                <a:solidFill>
                  <a:srgbClr val="FF0000"/>
                </a:solidFill>
                <a:latin typeface="Consolas" pitchFamily="49" charset="0"/>
                <a:ea typeface="仿宋" pitchFamily="49" charset="-122"/>
                <a:cs typeface="Consolas" pitchFamily="49" charset="0"/>
              </a:rPr>
              <a:t>lchild</a:t>
            </a:r>
            <a:r>
              <a:rPr kumimoji="1" lang="zh-CN" altLang="en-US" sz="1200" dirty="0" smtClean="0">
                <a:solidFill>
                  <a:srgbClr val="FF0000"/>
                </a:solidFill>
                <a:latin typeface="Consolas" pitchFamily="49" charset="0"/>
                <a:ea typeface="仿宋" pitchFamily="49" charset="-122"/>
                <a:cs typeface="Consolas" pitchFamily="49" charset="0"/>
              </a:rPr>
              <a:t>，导致原指向树根的</a:t>
            </a:r>
            <a:r>
              <a:rPr kumimoji="1" lang="en-US" altLang="zh-CN" sz="1200" dirty="0" smtClean="0">
                <a:solidFill>
                  <a:srgbClr val="FF0000"/>
                </a:solidFill>
                <a:latin typeface="Consolas" pitchFamily="49" charset="0"/>
                <a:ea typeface="仿宋" pitchFamily="49" charset="-122"/>
                <a:cs typeface="Consolas" pitchFamily="49" charset="0"/>
              </a:rPr>
              <a:t>BST</a:t>
            </a:r>
            <a:r>
              <a:rPr kumimoji="1" lang="zh-CN" altLang="en-US" sz="1200" dirty="0" smtClean="0">
                <a:solidFill>
                  <a:srgbClr val="FF0000"/>
                </a:solidFill>
                <a:latin typeface="Consolas" pitchFamily="49" charset="0"/>
                <a:ea typeface="仿宋" pitchFamily="49" charset="-122"/>
                <a:cs typeface="Consolas" pitchFamily="49" charset="0"/>
              </a:rPr>
              <a:t>指针变为指向树根左子树。</a:t>
            </a:r>
            <a:endParaRPr lang="en-US" altLang="zh-CN" dirty="0" smtClean="0"/>
          </a:p>
          <a:p>
            <a:r>
              <a:rPr lang="zh-CN" altLang="en-US" dirty="0" smtClean="0"/>
              <a:t>！优先级低于</a:t>
            </a:r>
            <a:r>
              <a:rPr lang="en-US" altLang="zh-CN" dirty="0" smtClean="0"/>
              <a:t>-&gt;</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131</a:t>
            </a:fld>
            <a:endParaRPr lang="zh-CN" altLang="en-US">
              <a:solidFill>
                <a:prstClr val="black"/>
              </a:solidFil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133</a:t>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每个结点的度最多为</a:t>
            </a:r>
            <a:r>
              <a:rPr lang="en-US" altLang="zh-CN" dirty="0" smtClean="0"/>
              <a:t>2</a:t>
            </a:r>
            <a:r>
              <a:rPr lang="zh-CN" altLang="en-US" dirty="0" smtClean="0"/>
              <a:t>，可以是</a:t>
            </a:r>
            <a:r>
              <a:rPr lang="en-US" altLang="zh-CN" dirty="0" smtClean="0"/>
              <a:t>0</a:t>
            </a:r>
            <a:r>
              <a:rPr lang="zh-CN" altLang="en-US" dirty="0" smtClean="0"/>
              <a:t>、</a:t>
            </a:r>
            <a:r>
              <a:rPr lang="en-US" altLang="zh-CN" dirty="0" smtClean="0"/>
              <a:t>1</a:t>
            </a:r>
            <a:r>
              <a:rPr lang="zh-CN" altLang="en-US" dirty="0" smtClean="0"/>
              <a:t>、</a:t>
            </a:r>
            <a:r>
              <a:rPr lang="en-US" altLang="zh-CN" dirty="0" smtClean="0"/>
              <a:t>2</a:t>
            </a:r>
          </a:p>
          <a:p>
            <a:r>
              <a:rPr lang="zh-CN" altLang="en-US" dirty="0" smtClean="0"/>
              <a:t>树的</a:t>
            </a:r>
            <a:r>
              <a:rPr lang="en-US" altLang="zh-CN" dirty="0" smtClean="0"/>
              <a:t>m</a:t>
            </a:r>
            <a:r>
              <a:rPr lang="zh-CN" altLang="en-US" dirty="0" smtClean="0"/>
              <a:t>值任意，为什么特别研究二叉树？ 研究二叉树的意义：</a:t>
            </a:r>
            <a:endParaRPr lang="en-US" altLang="zh-CN" dirty="0" smtClean="0"/>
          </a:p>
          <a:p>
            <a:r>
              <a:rPr lang="zh-CN" altLang="en-US" dirty="0" smtClean="0"/>
              <a:t>（</a:t>
            </a:r>
            <a:r>
              <a:rPr lang="en-US" altLang="zh-CN" dirty="0" smtClean="0"/>
              <a:t>1</a:t>
            </a:r>
            <a:r>
              <a:rPr lang="zh-CN" altLang="en-US" dirty="0" smtClean="0"/>
              <a:t>）二叉树的结构最简单，规律性最强；</a:t>
            </a:r>
          </a:p>
          <a:p>
            <a:r>
              <a:rPr lang="zh-CN" altLang="en-US" dirty="0" smtClean="0"/>
              <a:t>（</a:t>
            </a:r>
            <a:r>
              <a:rPr lang="en-US" altLang="zh-CN" dirty="0" smtClean="0"/>
              <a:t>2</a:t>
            </a:r>
            <a:r>
              <a:rPr lang="zh-CN" altLang="en-US" dirty="0" smtClean="0"/>
              <a:t>）可以证明，所有树都能转为唯一对应的二叉树，不失一般性。</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19</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造成单边树</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136</a:t>
            </a:fld>
            <a:endParaRPr lang="zh-CN" altLang="en-US">
              <a:solidFill>
                <a:prstClr val="black"/>
              </a:solidFil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查找：比较平衡时为</a:t>
            </a:r>
            <a:r>
              <a:rPr lang="en-US" altLang="zh-CN" sz="1200" b="0" dirty="0" smtClean="0">
                <a:solidFill>
                  <a:srgbClr val="FF0000"/>
                </a:solidFill>
              </a:rPr>
              <a:t>log</a:t>
            </a:r>
            <a:r>
              <a:rPr lang="en-US" altLang="zh-CN" sz="1200" b="0" baseline="-25000" dirty="0" smtClean="0">
                <a:solidFill>
                  <a:srgbClr val="FF0000"/>
                </a:solidFill>
              </a:rPr>
              <a:t>2</a:t>
            </a:r>
            <a:r>
              <a:rPr lang="en-US" altLang="zh-CN" sz="1200" b="0" dirty="0" smtClean="0">
                <a:solidFill>
                  <a:srgbClr val="FF0000"/>
                </a:solidFill>
              </a:rPr>
              <a:t>n</a:t>
            </a:r>
            <a:r>
              <a:rPr lang="zh-CN" altLang="en-US" sz="1200" b="0" dirty="0" smtClean="0">
                <a:solidFill>
                  <a:srgbClr val="FF0000"/>
                </a:solidFill>
              </a:rPr>
              <a:t>。</a:t>
            </a:r>
            <a:endParaRPr lang="en-US" altLang="zh-CN" sz="1200" b="0" dirty="0" smtClean="0">
              <a:solidFill>
                <a:srgbClr val="FF0000"/>
              </a:solidFill>
            </a:endParaRPr>
          </a:p>
          <a:p>
            <a:r>
              <a:rPr lang="zh-CN" altLang="en-US" sz="1200" b="0" dirty="0" smtClean="0">
                <a:solidFill>
                  <a:srgbClr val="FF0000"/>
                </a:solidFill>
              </a:rPr>
              <a:t>插入、删除都是要找到被删除结点，然后经过常数次操作</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137</a:t>
            </a:fld>
            <a:endParaRPr lang="zh-CN" altLang="en-US">
              <a:solidFill>
                <a:prstClr val="black"/>
              </a:solidFil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138</a:t>
            </a:fld>
            <a:endParaRPr lang="zh-CN" altLang="en-US">
              <a:solidFill>
                <a:prstClr val="black"/>
              </a:solidFil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过去讲堆栈、队列，不考虑数据的优先级，只是限定进出线性表的方式。此处强调要按优先级进行组织</a:t>
            </a:r>
            <a:endParaRPr lang="en-US" altLang="zh-CN" dirty="0" smtClean="0"/>
          </a:p>
          <a:p>
            <a:r>
              <a:rPr lang="zh-CN" altLang="en-US" dirty="0" smtClean="0"/>
              <a:t>实际上，堆也可以实现排序</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139</a:t>
            </a:fld>
            <a:endParaRPr lang="zh-CN" altLang="en-US">
              <a:solidFill>
                <a:prstClr val="black"/>
              </a:solidFil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140</a:t>
            </a:fld>
            <a:endParaRPr lang="zh-CN" altLang="en-US">
              <a:solidFill>
                <a:prstClr val="black"/>
              </a:solidFil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显然和</a:t>
            </a:r>
            <a:r>
              <a:rPr lang="en-US" altLang="zh-CN" dirty="0" smtClean="0"/>
              <a:t>BST</a:t>
            </a:r>
            <a:r>
              <a:rPr lang="zh-CN" altLang="en-US" dirty="0" smtClean="0"/>
              <a:t>不同：</a:t>
            </a:r>
            <a:r>
              <a:rPr lang="en-US" altLang="zh-CN" dirty="0" smtClean="0"/>
              <a:t>1</a:t>
            </a:r>
            <a:r>
              <a:rPr lang="zh-CN" altLang="en-US" dirty="0" smtClean="0"/>
              <a:t>、左右儿子无序；</a:t>
            </a:r>
            <a:r>
              <a:rPr lang="en-US" altLang="zh-CN" dirty="0" smtClean="0"/>
              <a:t>2</a:t>
            </a:r>
            <a:r>
              <a:rPr lang="zh-CN" altLang="en-US" dirty="0" smtClean="0"/>
              <a:t>、堆中儿子值可以等于父亲值，有重复元素；</a:t>
            </a:r>
            <a:r>
              <a:rPr lang="en-US" altLang="zh-CN" dirty="0" smtClean="0"/>
              <a:t>3</a:t>
            </a:r>
            <a:r>
              <a:rPr lang="zh-CN" altLang="en-US" dirty="0" smtClean="0"/>
              <a:t>、根据定义中的下标，显然用顺序结构</a:t>
            </a:r>
            <a:endParaRPr lang="en-US" altLang="zh-CN" dirty="0" smtClean="0"/>
          </a:p>
          <a:p>
            <a:r>
              <a:rPr lang="zh-CN" altLang="en-US" dirty="0" smtClean="0"/>
              <a:t>不再使用链表类的存储结构，而是顺序存储，借助于完全二叉树的概念，因而操作效率高</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141</a:t>
            </a:fld>
            <a:endParaRPr lang="zh-CN" altLang="en-US">
              <a:solidFill>
                <a:prstClr val="black"/>
              </a:solidFil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与</a:t>
            </a:r>
            <a:r>
              <a:rPr lang="en-US" altLang="zh-CN" dirty="0" smtClean="0"/>
              <a:t>BST</a:t>
            </a:r>
            <a:r>
              <a:rPr lang="zh-CN" altLang="en-US" dirty="0" smtClean="0"/>
              <a:t>区别：</a:t>
            </a:r>
            <a:r>
              <a:rPr lang="en-US" altLang="zh-CN" dirty="0" smtClean="0"/>
              <a:t>1</a:t>
            </a:r>
            <a:r>
              <a:rPr lang="zh-CN" altLang="en-US" dirty="0" smtClean="0"/>
              <a:t>、左右儿子无序；</a:t>
            </a:r>
            <a:r>
              <a:rPr lang="en-US" altLang="zh-CN" dirty="0" smtClean="0"/>
              <a:t>2</a:t>
            </a:r>
            <a:r>
              <a:rPr lang="zh-CN" altLang="en-US" dirty="0" smtClean="0"/>
              <a:t>、儿子可以等于父亲；</a:t>
            </a:r>
            <a:r>
              <a:rPr lang="en-US" altLang="zh-CN" dirty="0" smtClean="0"/>
              <a:t>3</a:t>
            </a:r>
            <a:r>
              <a:rPr lang="zh-CN" altLang="en-US" dirty="0" smtClean="0"/>
              <a:t>、只考虑顺序存储</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142</a:t>
            </a:fld>
            <a:endParaRPr lang="zh-CN" altLang="en-US">
              <a:solidFill>
                <a:prstClr val="black"/>
              </a:solidFil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性质</a:t>
            </a:r>
            <a:r>
              <a:rPr lang="en-US" altLang="zh-CN" dirty="0" smtClean="0"/>
              <a:t>5</a:t>
            </a:r>
            <a:r>
              <a:rPr lang="zh-CN" altLang="en-US" dirty="0" smtClean="0"/>
              <a:t>只是说明完全二叉树父子结点的下标关系，对于堆，则根据下标关系得到父子关系后，要求优先级的大小关系</a:t>
            </a:r>
            <a:endParaRPr lang="en-US" altLang="zh-CN" dirty="0" smtClean="0"/>
          </a:p>
          <a:p>
            <a:r>
              <a:rPr lang="zh-CN" altLang="en-US" dirty="0" smtClean="0"/>
              <a:t>不仅用完全二叉树描述，也用其存储结构</a:t>
            </a:r>
            <a:r>
              <a:rPr lang="en-US" altLang="zh-CN" dirty="0" smtClean="0"/>
              <a:t>——</a:t>
            </a:r>
            <a:r>
              <a:rPr lang="zh-CN" altLang="en-US" dirty="0" smtClean="0"/>
              <a:t>顺序存储。完全二叉树只是为了形象的描述</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143</a:t>
            </a:fld>
            <a:endParaRPr lang="zh-CN" altLang="en-US">
              <a:solidFill>
                <a:prstClr val="black"/>
              </a:solidFill>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144</a:t>
            </a:fld>
            <a:endParaRPr lang="zh-CN" altLang="en-US">
              <a:solidFill>
                <a:prstClr val="black"/>
              </a:solidFill>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堆用于实现优先队列，应该在队尾插入，然后向上调整</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145</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20</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原堆</a:t>
            </a:r>
            <a:r>
              <a:rPr lang="en-US" altLang="zh-CN" dirty="0" smtClean="0"/>
              <a:t>9</a:t>
            </a:r>
            <a:r>
              <a:rPr lang="zh-CN" altLang="en-US" dirty="0" smtClean="0"/>
              <a:t>个元素，下标</a:t>
            </a:r>
            <a:r>
              <a:rPr lang="en-US" altLang="zh-CN" dirty="0" smtClean="0"/>
              <a:t>0</a:t>
            </a:r>
            <a:r>
              <a:rPr lang="zh-CN" altLang="en-US" dirty="0" smtClean="0"/>
              <a:t>到</a:t>
            </a:r>
            <a:r>
              <a:rPr lang="en-US" altLang="zh-CN" dirty="0" smtClean="0"/>
              <a:t>8</a:t>
            </a:r>
            <a:r>
              <a:rPr lang="zh-CN" altLang="en-US" dirty="0" smtClean="0"/>
              <a:t>。插入</a:t>
            </a:r>
            <a:r>
              <a:rPr lang="en-US" altLang="zh-CN" dirty="0" smtClean="0"/>
              <a:t>12</a:t>
            </a:r>
            <a:r>
              <a:rPr lang="zh-CN" altLang="en-US" dirty="0" smtClean="0"/>
              <a:t>在下标</a:t>
            </a:r>
            <a:r>
              <a:rPr lang="en-US" altLang="zh-CN" dirty="0" smtClean="0"/>
              <a:t>9</a:t>
            </a:r>
            <a:r>
              <a:rPr lang="zh-CN" altLang="en-US" dirty="0" smtClean="0"/>
              <a:t>，则</a:t>
            </a:r>
            <a:r>
              <a:rPr lang="zh-CN" altLang="en-US" sz="1200" b="0" dirty="0" smtClean="0">
                <a:solidFill>
                  <a:srgbClr val="FF0000"/>
                </a:solidFill>
                <a:latin typeface="Cambria Math"/>
              </a:rPr>
              <a:t>⌊</a:t>
            </a:r>
            <a:r>
              <a:rPr lang="en-US" altLang="zh-CN" sz="1200" b="0" dirty="0" smtClean="0">
                <a:solidFill>
                  <a:srgbClr val="FF0000"/>
                </a:solidFill>
              </a:rPr>
              <a:t>(9-1)/2</a:t>
            </a:r>
            <a:r>
              <a:rPr lang="zh-CN" altLang="en-US" sz="1200" b="0" dirty="0" smtClean="0">
                <a:solidFill>
                  <a:srgbClr val="FF0000"/>
                </a:solidFill>
                <a:latin typeface="Cambria Math"/>
              </a:rPr>
              <a:t>⌋</a:t>
            </a:r>
            <a:r>
              <a:rPr lang="en-US" altLang="zh-CN" sz="1200" b="0" dirty="0" smtClean="0">
                <a:solidFill>
                  <a:srgbClr val="FF0000"/>
                </a:solidFill>
                <a:latin typeface="Cambria Math"/>
              </a:rPr>
              <a:t>=4</a:t>
            </a:r>
            <a:r>
              <a:rPr lang="zh-CN" altLang="en-US" sz="1200" b="0" dirty="0" smtClean="0">
                <a:solidFill>
                  <a:srgbClr val="FF0000"/>
                </a:solidFill>
                <a:latin typeface="Cambria Math"/>
              </a:rPr>
              <a:t>，所以和父亲</a:t>
            </a:r>
            <a:r>
              <a:rPr lang="en-US" altLang="zh-CN" sz="1200" b="0" dirty="0" smtClean="0">
                <a:solidFill>
                  <a:srgbClr val="FF0000"/>
                </a:solidFill>
                <a:latin typeface="Cambria Math"/>
              </a:rPr>
              <a:t>6</a:t>
            </a:r>
            <a:r>
              <a:rPr lang="zh-CN" altLang="en-US" sz="1200" b="0" dirty="0" smtClean="0">
                <a:solidFill>
                  <a:srgbClr val="FF0000"/>
                </a:solidFill>
                <a:latin typeface="Cambria Math"/>
              </a:rPr>
              <a:t>比较。交换。而下标</a:t>
            </a:r>
            <a:r>
              <a:rPr lang="en-US" altLang="zh-CN" sz="1200" b="0" dirty="0" smtClean="0">
                <a:solidFill>
                  <a:srgbClr val="FF0000"/>
                </a:solidFill>
                <a:latin typeface="Cambria Math"/>
              </a:rPr>
              <a:t>4</a:t>
            </a:r>
            <a:r>
              <a:rPr lang="zh-CN" altLang="en-US" sz="1200" b="0" dirty="0" smtClean="0">
                <a:solidFill>
                  <a:srgbClr val="FF0000"/>
                </a:solidFill>
                <a:latin typeface="Cambria Math"/>
              </a:rPr>
              <a:t>的父亲是</a:t>
            </a:r>
            <a:r>
              <a:rPr lang="en-US" altLang="zh-CN" sz="1200" b="0" dirty="0" smtClean="0">
                <a:solidFill>
                  <a:srgbClr val="FF0000"/>
                </a:solidFill>
                <a:latin typeface="Cambria Math"/>
              </a:rPr>
              <a:t>1</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147</a:t>
            </a:fld>
            <a:endParaRPr lang="zh-CN" altLang="en-US">
              <a:solidFill>
                <a:prstClr val="black"/>
              </a:solidFill>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优先级低于“</a:t>
            </a:r>
            <a:r>
              <a:rPr lang="en-US" altLang="zh-CN" dirty="0" smtClean="0"/>
              <a:t>.</a:t>
            </a:r>
            <a:r>
              <a:rPr lang="zh-CN" altLang="en-US" dirty="0" smtClean="0"/>
              <a:t>”、“</a:t>
            </a:r>
            <a:r>
              <a:rPr lang="en-US" altLang="zh-CN" dirty="0" smtClean="0"/>
              <a:t>-&gt;</a:t>
            </a:r>
            <a:r>
              <a:rPr lang="zh-CN" altLang="en-US" dirty="0" smtClean="0"/>
              <a:t>”</a:t>
            </a:r>
            <a:endParaRPr lang="en-US" altLang="zh-CN" dirty="0" smtClean="0"/>
          </a:p>
          <a:p>
            <a:r>
              <a:rPr lang="zh-CN" altLang="en-US" dirty="0" smtClean="0"/>
              <a:t>如果开始为空堆，则</a:t>
            </a:r>
            <a:r>
              <a:rPr lang="en-US" altLang="zh-CN" sz="1200" b="0" dirty="0" err="1" smtClean="0"/>
              <a:t>curr</a:t>
            </a:r>
            <a:r>
              <a:rPr lang="en-US" altLang="zh-CN" sz="1200" b="0" dirty="0" smtClean="0"/>
              <a:t>=++ (*H).length;</a:t>
            </a:r>
            <a:r>
              <a:rPr lang="zh-CN" altLang="en-US" sz="1200" b="0" dirty="0" smtClean="0"/>
              <a:t>后</a:t>
            </a:r>
            <a:r>
              <a:rPr lang="en-US" altLang="zh-CN" sz="1200" b="0" dirty="0" err="1" smtClean="0"/>
              <a:t>curr</a:t>
            </a:r>
            <a:r>
              <a:rPr lang="zh-CN" altLang="en-US" sz="1200" b="0" dirty="0" smtClean="0"/>
              <a:t>为</a:t>
            </a:r>
            <a:r>
              <a:rPr lang="en-US" altLang="zh-CN" sz="1200" b="0" dirty="0" smtClean="0"/>
              <a:t>0</a:t>
            </a:r>
            <a:r>
              <a:rPr lang="zh-CN" altLang="en-US" sz="1200" b="0" dirty="0" smtClean="0"/>
              <a:t>，即使计算</a:t>
            </a:r>
            <a:r>
              <a:rPr lang="en-US" altLang="zh-CN" sz="1200" b="0" dirty="0" smtClean="0"/>
              <a:t>p</a:t>
            </a:r>
            <a:r>
              <a:rPr lang="zh-CN" altLang="en-US" sz="1200" b="0" dirty="0" smtClean="0"/>
              <a:t>不是</a:t>
            </a:r>
            <a:r>
              <a:rPr lang="en-US" altLang="zh-CN" sz="1200" b="0" dirty="0" smtClean="0"/>
              <a:t>0</a:t>
            </a:r>
            <a:r>
              <a:rPr lang="zh-CN" altLang="en-US" sz="1200" b="0" dirty="0" smtClean="0"/>
              <a:t>，在</a:t>
            </a:r>
            <a:r>
              <a:rPr lang="en-US" altLang="zh-CN" sz="1200" b="0" dirty="0" smtClean="0"/>
              <a:t>while</a:t>
            </a:r>
            <a:r>
              <a:rPr lang="zh-CN" altLang="en-US" sz="1200" b="0" dirty="0" smtClean="0"/>
              <a:t>处条件不成立，不执行</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148</a:t>
            </a:fld>
            <a:endParaRPr lang="zh-CN" altLang="en-US">
              <a:solidFill>
                <a:prstClr val="black"/>
              </a:solidFill>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其左右子树都是堆，但</a:t>
            </a:r>
            <a:r>
              <a:rPr lang="en-US" altLang="zh-CN" dirty="0" smtClean="0"/>
              <a:t>R</a:t>
            </a:r>
            <a:r>
              <a:rPr lang="zh-CN" altLang="en-US" dirty="0" smtClean="0"/>
              <a:t>的关键字不合适。筛选时显然要选左右子树大的一个进行交换</a:t>
            </a:r>
            <a:endParaRPr lang="en-US" altLang="zh-CN" dirty="0" smtClean="0"/>
          </a:p>
          <a:p>
            <a:r>
              <a:rPr lang="zh-CN" altLang="en-US" dirty="0" smtClean="0"/>
              <a:t>正是基于这个思想，所以从最后一个非叶子结点开始调整</a:t>
            </a:r>
            <a:r>
              <a:rPr lang="en-US" altLang="zh-CN" dirty="0" smtClean="0"/>
              <a:t>——</a:t>
            </a:r>
            <a:r>
              <a:rPr lang="zh-CN" altLang="en-US" dirty="0" smtClean="0"/>
              <a:t>先把子树筛为堆，再考虑树根</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150</a:t>
            </a:fld>
            <a:endParaRPr lang="zh-CN" altLang="en-US">
              <a:solidFill>
                <a:prstClr val="black"/>
              </a:solidFill>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刚才讲的是思想，只有树根不满足堆的要求。而现在假设</a:t>
            </a:r>
            <a:r>
              <a:rPr lang="en-US" altLang="zh-CN" dirty="0" smtClean="0"/>
              <a:t>n</a:t>
            </a:r>
            <a:r>
              <a:rPr lang="zh-CN" altLang="en-US" dirty="0" smtClean="0"/>
              <a:t>个元素随机排列，子树也不满足要求。因此从最下面的子树开始调整，逐层往上。递归的思想</a:t>
            </a:r>
            <a:endParaRPr lang="en-US" altLang="zh-CN" dirty="0" smtClean="0"/>
          </a:p>
          <a:p>
            <a:r>
              <a:rPr lang="zh-CN" altLang="en-US" sz="1200" b="0" dirty="0" smtClean="0">
                <a:latin typeface="Cambria Math"/>
              </a:rPr>
              <a:t>⌊</a:t>
            </a:r>
            <a:r>
              <a:rPr lang="en-US" altLang="zh-CN" sz="1200" b="0" dirty="0" smtClean="0"/>
              <a:t>n/2</a:t>
            </a:r>
            <a:r>
              <a:rPr lang="zh-CN" altLang="en-US" sz="1200" b="0" dirty="0" smtClean="0">
                <a:latin typeface="Cambria Math"/>
              </a:rPr>
              <a:t>⌋</a:t>
            </a:r>
            <a:r>
              <a:rPr lang="en-US" altLang="zh-CN" sz="1200" b="0" dirty="0" smtClean="0"/>
              <a:t>-1</a:t>
            </a:r>
            <a:r>
              <a:rPr lang="zh-CN" altLang="en-US" sz="1200" b="0" dirty="0" smtClean="0"/>
              <a:t>：根据性质</a:t>
            </a:r>
            <a:r>
              <a:rPr lang="en-US" altLang="zh-CN" sz="1200" b="0" dirty="0" smtClean="0"/>
              <a:t>5</a:t>
            </a:r>
            <a:r>
              <a:rPr lang="zh-CN" altLang="en-US" sz="1200" b="0" dirty="0" smtClean="0"/>
              <a:t>，结点</a:t>
            </a:r>
            <a:r>
              <a:rPr lang="en-US" altLang="zh-CN" sz="1200" b="0" dirty="0" err="1" smtClean="0"/>
              <a:t>i</a:t>
            </a:r>
            <a:r>
              <a:rPr lang="zh-CN" altLang="en-US" sz="1200" b="0" dirty="0" smtClean="0"/>
              <a:t>的左右儿子是</a:t>
            </a:r>
            <a:r>
              <a:rPr lang="en-US" altLang="zh-CN" sz="1200" b="0" dirty="0" smtClean="0"/>
              <a:t>2i+1</a:t>
            </a:r>
            <a:r>
              <a:rPr lang="zh-CN" altLang="en-US" sz="1200" b="0" dirty="0" smtClean="0"/>
              <a:t>、</a:t>
            </a:r>
            <a:r>
              <a:rPr lang="en-US" altLang="zh-CN" sz="1200" b="0" dirty="0" smtClean="0"/>
              <a:t>2i+2</a:t>
            </a:r>
            <a:r>
              <a:rPr lang="zh-CN" altLang="en-US" sz="1200" b="0" dirty="0" smtClean="0"/>
              <a:t>，对于结点</a:t>
            </a:r>
            <a:r>
              <a:rPr lang="en-US" altLang="zh-CN" sz="1200" b="0" dirty="0" err="1" smtClean="0"/>
              <a:t>i</a:t>
            </a:r>
            <a:r>
              <a:rPr lang="en-US" altLang="zh-CN" sz="1200" b="0" dirty="0" smtClean="0"/>
              <a:t>=</a:t>
            </a:r>
            <a:r>
              <a:rPr lang="zh-CN" altLang="en-US" sz="1200" b="0" dirty="0" smtClean="0">
                <a:latin typeface="Cambria Math"/>
              </a:rPr>
              <a:t>⌊</a:t>
            </a:r>
            <a:r>
              <a:rPr lang="en-US" altLang="zh-CN" sz="1200" b="0" dirty="0" smtClean="0"/>
              <a:t>n/2</a:t>
            </a:r>
            <a:r>
              <a:rPr lang="zh-CN" altLang="en-US" sz="1200" b="0" dirty="0" smtClean="0">
                <a:latin typeface="Cambria Math"/>
              </a:rPr>
              <a:t>⌋</a:t>
            </a:r>
            <a:r>
              <a:rPr lang="en-US" altLang="zh-CN" sz="1200" b="0" dirty="0" smtClean="0"/>
              <a:t>-1</a:t>
            </a:r>
            <a:r>
              <a:rPr lang="zh-CN" altLang="en-US" sz="1200" b="0" dirty="0" smtClean="0"/>
              <a:t>，若为偶数则</a:t>
            </a:r>
            <a:r>
              <a:rPr lang="en-US" altLang="zh-CN" sz="1200" b="0" dirty="0" smtClean="0"/>
              <a:t>2i+1=2(n/2-1)+1=n-1</a:t>
            </a:r>
            <a:r>
              <a:rPr lang="zh-CN" altLang="en-US" sz="1200" b="0" dirty="0" smtClean="0"/>
              <a:t>，有左儿子无右儿子；若为奇数</a:t>
            </a:r>
            <a:r>
              <a:rPr lang="en-US" altLang="zh-CN" sz="1200" b="0" dirty="0" smtClean="0"/>
              <a:t>2i+1=2(n-1)/2-1)+1=n-2</a:t>
            </a:r>
            <a:r>
              <a:rPr lang="zh-CN" altLang="en-US" sz="1200" b="0" dirty="0" smtClean="0"/>
              <a:t>，则不仅有左儿子，也有右儿子。而当</a:t>
            </a:r>
            <a:r>
              <a:rPr lang="en-US" altLang="zh-CN" sz="1200" b="0" dirty="0" err="1" smtClean="0"/>
              <a:t>i</a:t>
            </a:r>
            <a:r>
              <a:rPr lang="en-US" altLang="zh-CN" sz="1200" b="0" dirty="0" smtClean="0"/>
              <a:t>=</a:t>
            </a:r>
            <a:r>
              <a:rPr lang="zh-CN" altLang="en-US" sz="1200" b="0" dirty="0" smtClean="0">
                <a:latin typeface="Cambria Math"/>
              </a:rPr>
              <a:t>⌊</a:t>
            </a:r>
            <a:r>
              <a:rPr lang="en-US" altLang="zh-CN" sz="1200" b="0" dirty="0" smtClean="0"/>
              <a:t>n/2</a:t>
            </a:r>
            <a:r>
              <a:rPr lang="zh-CN" altLang="en-US" sz="1200" b="0" dirty="0" smtClean="0">
                <a:latin typeface="Cambria Math"/>
              </a:rPr>
              <a:t>⌋时，其左儿子是</a:t>
            </a:r>
            <a:r>
              <a:rPr lang="en-US" altLang="zh-CN" sz="1200" b="0" dirty="0" smtClean="0">
                <a:latin typeface="Cambria Math"/>
              </a:rPr>
              <a:t>n+1</a:t>
            </a:r>
            <a:r>
              <a:rPr lang="zh-CN" altLang="en-US" sz="1200" b="0" dirty="0" smtClean="0">
                <a:latin typeface="Cambria Math"/>
              </a:rPr>
              <a:t>或</a:t>
            </a:r>
            <a:r>
              <a:rPr lang="en-US" altLang="zh-CN" sz="1200" b="0" dirty="0" smtClean="0">
                <a:latin typeface="Cambria Math"/>
              </a:rPr>
              <a:t>n</a:t>
            </a:r>
            <a:r>
              <a:rPr lang="zh-CN" altLang="en-US" sz="1200" b="0" dirty="0" smtClean="0">
                <a:latin typeface="Cambria Math"/>
              </a:rPr>
              <a:t>，不可能。</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151</a:t>
            </a:fld>
            <a:endParaRPr lang="zh-CN" altLang="en-US">
              <a:solidFill>
                <a:prstClr val="black"/>
              </a:solidFill>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n=6</a:t>
            </a:r>
            <a:r>
              <a:rPr lang="zh-CN" altLang="en-US" dirty="0" smtClean="0"/>
              <a:t>，则</a:t>
            </a:r>
            <a:r>
              <a:rPr lang="zh-CN" altLang="en-US" sz="1200" b="0" dirty="0" smtClean="0">
                <a:latin typeface="Cambria Math"/>
              </a:rPr>
              <a:t>⌊</a:t>
            </a:r>
            <a:r>
              <a:rPr lang="en-US" altLang="zh-CN" sz="1200" b="0" dirty="0" smtClean="0"/>
              <a:t>n/2</a:t>
            </a:r>
            <a:r>
              <a:rPr lang="zh-CN" altLang="en-US" sz="1200" b="0" dirty="0" smtClean="0">
                <a:latin typeface="Cambria Math"/>
              </a:rPr>
              <a:t>⌋</a:t>
            </a:r>
            <a:r>
              <a:rPr lang="en-US" altLang="zh-CN" sz="1200" b="0" dirty="0" smtClean="0"/>
              <a:t>-1=2</a:t>
            </a:r>
            <a:r>
              <a:rPr lang="zh-CN" altLang="en-US" sz="1200" b="0" dirty="0" smtClean="0"/>
              <a:t>，所以从</a:t>
            </a:r>
            <a:r>
              <a:rPr lang="en-US" altLang="zh-CN" sz="1200" b="0" dirty="0" err="1" smtClean="0"/>
              <a:t>i</a:t>
            </a:r>
            <a:r>
              <a:rPr lang="en-US" altLang="zh-CN" sz="1200" b="0" dirty="0" smtClean="0"/>
              <a:t>=2</a:t>
            </a:r>
            <a:r>
              <a:rPr lang="zh-CN" altLang="en-US" sz="1200" b="0" dirty="0" smtClean="0"/>
              <a:t>的</a:t>
            </a:r>
            <a:r>
              <a:rPr lang="en-US" altLang="zh-CN" sz="1200" b="0" dirty="0" smtClean="0"/>
              <a:t>21</a:t>
            </a:r>
            <a:r>
              <a:rPr lang="zh-CN" altLang="en-US" sz="1200" b="0" dirty="0" smtClean="0"/>
              <a:t>结点开始</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152</a:t>
            </a:fld>
            <a:endParaRPr lang="zh-CN" altLang="en-US">
              <a:solidFill>
                <a:prstClr val="black"/>
              </a:solidFill>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a:t>
            </a:r>
            <a:r>
              <a:rPr lang="en-US" altLang="zh-CN" dirty="0" smtClean="0"/>
              <a:t>/</a:t>
            </a:r>
            <a:r>
              <a:rPr lang="zh-CN" altLang="en-US" dirty="0" smtClean="0"/>
              <a:t>”为整除，就是向下取整</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153</a:t>
            </a:fld>
            <a:endParaRPr lang="zh-CN" altLang="en-US">
              <a:solidFill>
                <a:prstClr val="black"/>
              </a:solidFill>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最开始</a:t>
            </a:r>
            <a:r>
              <a:rPr lang="en-US" altLang="zh-CN" b="0" dirty="0" smtClean="0"/>
              <a:t>pos</a:t>
            </a:r>
            <a:r>
              <a:rPr lang="zh-CN" altLang="en-US" b="0" dirty="0" smtClean="0"/>
              <a:t>不会是叶子，但循环中改变</a:t>
            </a:r>
            <a:r>
              <a:rPr lang="en-US" altLang="zh-CN" b="0" dirty="0" smtClean="0"/>
              <a:t>pos</a:t>
            </a:r>
            <a:r>
              <a:rPr lang="zh-CN" altLang="en-US" b="0" dirty="0" smtClean="0"/>
              <a:t>后可能。</a:t>
            </a:r>
            <a:endParaRPr lang="en-US" altLang="zh-CN" b="0" dirty="0" smtClean="0"/>
          </a:p>
          <a:p>
            <a:r>
              <a:rPr lang="zh-CN" altLang="en-US" b="0" dirty="0" smtClean="0"/>
              <a:t>先对</a:t>
            </a:r>
            <a:r>
              <a:rPr lang="en-US" altLang="zh-CN" b="0" dirty="0" smtClean="0"/>
              <a:t>pos</a:t>
            </a:r>
            <a:r>
              <a:rPr lang="zh-CN" altLang="en-US" b="0" dirty="0" smtClean="0"/>
              <a:t>做边界检查，然后取</a:t>
            </a:r>
            <a:r>
              <a:rPr lang="en-US" altLang="zh-CN" b="0" dirty="0" smtClean="0"/>
              <a:t>Heap[pos]</a:t>
            </a:r>
            <a:r>
              <a:rPr lang="zh-CN" altLang="en-US" b="0" dirty="0" smtClean="0"/>
              <a:t>存放在</a:t>
            </a:r>
            <a:r>
              <a:rPr lang="en-US" altLang="zh-CN" b="0" dirty="0" smtClean="0"/>
              <a:t>temp</a:t>
            </a:r>
            <a:r>
              <a:rPr lang="zh-CN" altLang="en-US" b="0" dirty="0" smtClean="0"/>
              <a:t>中，因为要交换</a:t>
            </a:r>
            <a:endParaRPr lang="en-US" altLang="zh-CN" b="0" dirty="0" smtClean="0"/>
          </a:p>
          <a:p>
            <a:r>
              <a:rPr lang="zh-CN" altLang="en-US" b="0" dirty="0" smtClean="0"/>
              <a:t>循环中，计算</a:t>
            </a:r>
            <a:r>
              <a:rPr lang="en-US" altLang="zh-CN" b="0" dirty="0" smtClean="0"/>
              <a:t>pos</a:t>
            </a:r>
            <a:r>
              <a:rPr lang="zh-CN" altLang="en-US" b="0" dirty="0" smtClean="0"/>
              <a:t>的左儿子序号（肯定存在），如果小于</a:t>
            </a:r>
            <a:r>
              <a:rPr lang="en-US" altLang="zh-CN" b="0" dirty="0" smtClean="0"/>
              <a:t> n-1</a:t>
            </a:r>
            <a:r>
              <a:rPr lang="zh-CN" altLang="en-US" b="0" dirty="0" smtClean="0"/>
              <a:t>，则还存在右儿子，如果右儿子大，则</a:t>
            </a:r>
            <a:r>
              <a:rPr lang="en-US" altLang="zh-CN" b="0" dirty="0" err="1" smtClean="0"/>
              <a:t>lc</a:t>
            </a:r>
            <a:r>
              <a:rPr lang="zh-CN" altLang="en-US" b="0" dirty="0" smtClean="0"/>
              <a:t>更新为右儿子序号。如果右儿子不存在，则</a:t>
            </a:r>
            <a:r>
              <a:rPr lang="en-US" altLang="zh-CN" b="0" dirty="0" err="1" smtClean="0"/>
              <a:t>lc</a:t>
            </a:r>
            <a:r>
              <a:rPr lang="zh-CN" altLang="en-US" b="0" dirty="0" smtClean="0"/>
              <a:t>维持左儿子序号</a:t>
            </a:r>
            <a:endParaRPr lang="en-US" altLang="zh-CN" b="0" dirty="0" smtClean="0"/>
          </a:p>
          <a:p>
            <a:endParaRPr lang="en-US" altLang="zh-CN" b="0" dirty="0" smtClean="0"/>
          </a:p>
          <a:p>
            <a:r>
              <a:rPr lang="zh-CN" altLang="en-US" b="0" dirty="0" smtClean="0"/>
              <a:t>完整的程序见</a:t>
            </a:r>
            <a:r>
              <a:rPr lang="en-US" altLang="zh-CN" b="0" dirty="0" smtClean="0"/>
              <a:t>heap.cpp</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154</a:t>
            </a:fld>
            <a:endParaRPr lang="zh-CN" altLang="en-US">
              <a:solidFill>
                <a:prstClr val="black"/>
              </a:solidFill>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T(n)</a:t>
            </a:r>
            <a:r>
              <a:rPr lang="zh-CN" altLang="en-US" b="0" dirty="0" smtClean="0"/>
              <a:t>的计算：从第</a:t>
            </a:r>
            <a:r>
              <a:rPr lang="en-US" altLang="zh-CN" b="0" dirty="0" smtClean="0"/>
              <a:t>2</a:t>
            </a:r>
            <a:r>
              <a:rPr lang="zh-CN" altLang="en-US" b="0" dirty="0" smtClean="0"/>
              <a:t>项开始，把每项</a:t>
            </a:r>
            <a:r>
              <a:rPr lang="en-US" altLang="zh-CN" b="0" dirty="0" err="1" smtClean="0"/>
              <a:t>i</a:t>
            </a:r>
            <a:r>
              <a:rPr lang="en-US" altLang="zh-CN" b="0" dirty="0" smtClean="0"/>
              <a:t>* 2</a:t>
            </a:r>
            <a:r>
              <a:rPr lang="en-US" altLang="zh-CN" b="0" baseline="30000" dirty="0" smtClean="0"/>
              <a:t>h-i-1</a:t>
            </a:r>
            <a:r>
              <a:rPr lang="zh-CN" altLang="en-US" b="0" dirty="0" smtClean="0"/>
              <a:t>都拆成</a:t>
            </a:r>
            <a:r>
              <a:rPr lang="en-US" altLang="zh-CN" b="0" dirty="0" err="1" smtClean="0"/>
              <a:t>i</a:t>
            </a:r>
            <a:r>
              <a:rPr lang="zh-CN" altLang="en-US" b="0" dirty="0" smtClean="0"/>
              <a:t>项，形成</a:t>
            </a:r>
            <a:r>
              <a:rPr lang="en-US" altLang="zh-CN" b="0" dirty="0" smtClean="0"/>
              <a:t>h-1</a:t>
            </a:r>
            <a:r>
              <a:rPr lang="zh-CN" altLang="en-US" b="0" dirty="0" smtClean="0"/>
              <a:t>个等比数列，分别求和，对和再求和。</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155</a:t>
            </a:fld>
            <a:endParaRPr lang="zh-CN" altLang="en-US">
              <a:solidFill>
                <a:prstClr val="black"/>
              </a:solidFill>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因为实现的是优先对队列，只能在队头删除。删除别的结点没有意义</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156</a:t>
            </a:fld>
            <a:endParaRPr lang="zh-CN" altLang="en-US">
              <a:solidFill>
                <a:prstClr val="black"/>
              </a:solidFill>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堆中儿子值可以等于父亲值</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pPr/>
              <a:t>157</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6.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2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9.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2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1.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2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2.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5" name="圆角矩形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圆角矩形 9"/>
          <p:cNvSpPr/>
          <p:nvPr/>
        </p:nvSpPr>
        <p:spPr>
          <a:xfrm>
            <a:off x="418596" y="464056"/>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5" name="标题 4"/>
          <p:cNvSpPr>
            <a:spLocks noGrp="1"/>
          </p:cNvSpPr>
          <p:nvPr>
            <p:ph type="ctrTitle"/>
          </p:nvPr>
        </p:nvSpPr>
        <p:spPr>
          <a:xfrm>
            <a:off x="722376" y="1772816"/>
            <a:ext cx="7772400" cy="1828800"/>
          </a:xfrm>
        </p:spPr>
        <p:txBody>
          <a:bodyPr lIns="45720" rIns="45720" bIns="45720"/>
          <a:lstStyle>
            <a:lvl1pPr algn="ct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zh-CN" altLang="en-US" dirty="0"/>
              <a:t>单击此处编辑母版标题样式</a:t>
            </a:r>
            <a:endParaRPr kumimoji="0" lang="en-US" dirty="0"/>
          </a:p>
        </p:txBody>
      </p:sp>
      <p:sp>
        <p:nvSpPr>
          <p:cNvPr id="20" name="副标题 19"/>
          <p:cNvSpPr>
            <a:spLocks noGrp="1"/>
          </p:cNvSpPr>
          <p:nvPr>
            <p:ph type="subTitle" idx="1"/>
          </p:nvPr>
        </p:nvSpPr>
        <p:spPr>
          <a:xfrm>
            <a:off x="722376" y="388275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endParaRPr kumimoji="0" lang="en-US" dirty="0"/>
          </a:p>
        </p:txBody>
      </p:sp>
    </p:spTree>
    <p:extLst>
      <p:ext uri="{BB962C8B-B14F-4D97-AF65-F5344CB8AC3E}">
        <p14:creationId xmlns:p14="http://schemas.microsoft.com/office/powerpoint/2010/main" val="2456412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07028482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312216577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2021/10/22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31463029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2021/10/22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76182897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2021/10/22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48952800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solidFill>
                <a:srgbClr val="434342"/>
              </a:solidFill>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solidFill>
                  <a:srgbClr val="434342"/>
                </a:solidFill>
              </a:rPr>
              <a:pPr/>
              <a:t>‹#›</a:t>
            </a:fld>
            <a:endParaRPr lang="zh-CN" altLang="en-US">
              <a:solidFill>
                <a:srgbClr val="434342"/>
              </a:solidFill>
            </a:endParaRPr>
          </a:p>
        </p:txBody>
      </p:sp>
    </p:spTree>
    <p:extLst>
      <p:ext uri="{BB962C8B-B14F-4D97-AF65-F5344CB8AC3E}">
        <p14:creationId xmlns:p14="http://schemas.microsoft.com/office/powerpoint/2010/main" val="296151256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64315471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07804073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93349017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701820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chemeClr val="bg1"/>
                </a:solidFill>
              </a:rPr>
              <a:t>西安交通大学计算机科学与技术系</a:t>
            </a:r>
            <a:endParaRPr lang="zh-CN" altLang="en-US" dirty="0">
              <a:solidFill>
                <a:schemeClr val="bg1"/>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endParaRPr lang="zh-CN" altLang="en-US" dirty="0">
              <a:solidFill>
                <a:schemeClr val="bg1"/>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E475632-B7DE-4367-8D94-F65220BCA26A}" type="datetime1">
              <a:rPr lang="zh-CN" altLang="en-US" smtClean="0">
                <a:solidFill>
                  <a:schemeClr val="bg1"/>
                </a:solidFill>
                <a:latin typeface="黑体" panose="02010609060101010101" pitchFamily="49" charset="-122"/>
                <a:ea typeface="黑体" panose="02010609060101010101" pitchFamily="49" charset="-122"/>
              </a:rPr>
              <a:pPr/>
              <a:t>2021/10/22</a:t>
            </a:fld>
            <a:endParaRPr lang="zh-CN" altLang="en-US" dirty="0">
              <a:solidFill>
                <a:schemeClr val="bg1"/>
              </a:solidFill>
              <a:latin typeface="黑体" panose="02010609060101010101" pitchFamily="49" charset="-122"/>
              <a:ea typeface="黑体" panose="02010609060101010101" pitchFamily="49" charset="-122"/>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solidFill>
                <a:srgbClr val="000000"/>
              </a:solidFill>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rgbClr val="FFFFFF"/>
                </a:solidFill>
              </a:rPr>
              <a:t>西安交通大学计算机科学与技术系</a:t>
            </a:r>
            <a:endParaRPr lang="zh-CN" altLang="en-US" dirty="0">
              <a:solidFill>
                <a:srgbClr val="FFFFFF"/>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rgbClr val="FFFFFF"/>
                </a:solidFill>
              </a:rPr>
              <a:pPr/>
              <a:t>‹#›</a:t>
            </a:fld>
            <a:endParaRPr lang="zh-CN" altLang="en-US" dirty="0">
              <a:solidFill>
                <a:srgbClr val="FFFFFF"/>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E475632-B7DE-4367-8D94-F65220BCA26A}" type="datetime1">
              <a:rPr lang="zh-CN" altLang="en-US" smtClean="0">
                <a:solidFill>
                  <a:srgbClr val="FFFFFF"/>
                </a:solidFill>
                <a:latin typeface="黑体" panose="02010609060101010101" pitchFamily="49" charset="-122"/>
                <a:ea typeface="黑体" panose="02010609060101010101" pitchFamily="49" charset="-122"/>
              </a:rPr>
              <a:pPr/>
              <a:t>2021/10/22</a:t>
            </a:fld>
            <a:endParaRPr lang="zh-CN" altLang="en-US" dirty="0">
              <a:solidFill>
                <a:srgbClr val="FFFF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9420534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33426992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9503315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2021/10/22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70819071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2021/10/22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69151049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2021/10/22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58563212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solidFill>
                <a:srgbClr val="434342"/>
              </a:solidFill>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solidFill>
                  <a:srgbClr val="434342"/>
                </a:solidFill>
              </a:rPr>
              <a:pPr/>
              <a:t>‹#›</a:t>
            </a:fld>
            <a:endParaRPr lang="zh-CN" altLang="en-US">
              <a:solidFill>
                <a:srgbClr val="434342"/>
              </a:solidFill>
            </a:endParaRPr>
          </a:p>
        </p:txBody>
      </p:sp>
    </p:spTree>
    <p:extLst>
      <p:ext uri="{BB962C8B-B14F-4D97-AF65-F5344CB8AC3E}">
        <p14:creationId xmlns:p14="http://schemas.microsoft.com/office/powerpoint/2010/main" val="309271576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85474466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96128561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576446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47904702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solidFill>
                <a:srgbClr val="000000"/>
              </a:solidFill>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rgbClr val="FFFFFF"/>
                </a:solidFill>
              </a:rPr>
              <a:t>西安交通大学计算机科学与技术系</a:t>
            </a:r>
            <a:endParaRPr lang="zh-CN" altLang="en-US" dirty="0">
              <a:solidFill>
                <a:srgbClr val="FFFFFF"/>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rgbClr val="FFFFFF"/>
                </a:solidFill>
              </a:rPr>
              <a:pPr/>
              <a:t>‹#›</a:t>
            </a:fld>
            <a:endParaRPr lang="zh-CN" altLang="en-US" dirty="0">
              <a:solidFill>
                <a:srgbClr val="FFFFFF"/>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E475632-B7DE-4367-8D94-F65220BCA26A}" type="datetime1">
              <a:rPr lang="zh-CN" altLang="en-US" smtClean="0">
                <a:solidFill>
                  <a:srgbClr val="FFFFFF"/>
                </a:solidFill>
                <a:latin typeface="黑体" panose="02010609060101010101" pitchFamily="49" charset="-122"/>
                <a:ea typeface="黑体" panose="02010609060101010101" pitchFamily="49" charset="-122"/>
              </a:rPr>
              <a:pPr/>
              <a:t>2021/10/22</a:t>
            </a:fld>
            <a:endParaRPr lang="zh-CN" altLang="en-US" dirty="0">
              <a:solidFill>
                <a:srgbClr val="FFFF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0767822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17016131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406653318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2021/10/22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64482590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2021/10/22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930362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2021/10/22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7207312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solidFill>
                <a:srgbClr val="434342"/>
              </a:solidFill>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solidFill>
                  <a:srgbClr val="434342"/>
                </a:solidFill>
              </a:rPr>
              <a:pPr/>
              <a:t>‹#›</a:t>
            </a:fld>
            <a:endParaRPr lang="zh-CN" altLang="en-US">
              <a:solidFill>
                <a:srgbClr val="434342"/>
              </a:solidFill>
            </a:endParaRPr>
          </a:p>
        </p:txBody>
      </p:sp>
    </p:spTree>
    <p:extLst>
      <p:ext uri="{BB962C8B-B14F-4D97-AF65-F5344CB8AC3E}">
        <p14:creationId xmlns:p14="http://schemas.microsoft.com/office/powerpoint/2010/main" val="203349210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12590348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75765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91031829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57648053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solidFill>
                <a:srgbClr val="000000"/>
              </a:solidFill>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rgbClr val="FFFFFF"/>
                </a:solidFill>
              </a:rPr>
              <a:t>西安交通大学计算机科学与技术系</a:t>
            </a:r>
            <a:endParaRPr lang="zh-CN" altLang="en-US" dirty="0">
              <a:solidFill>
                <a:srgbClr val="FFFFFF"/>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rgbClr val="FFFFFF"/>
                </a:solidFill>
              </a:rPr>
              <a:pPr/>
              <a:t>‹#›</a:t>
            </a:fld>
            <a:endParaRPr lang="zh-CN" altLang="en-US" dirty="0">
              <a:solidFill>
                <a:srgbClr val="FFFFFF"/>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E475632-B7DE-4367-8D94-F65220BCA26A}" type="datetime1">
              <a:rPr lang="zh-CN" altLang="en-US" smtClean="0">
                <a:solidFill>
                  <a:srgbClr val="FFFFFF"/>
                </a:solidFill>
                <a:latin typeface="黑体" panose="02010609060101010101" pitchFamily="49" charset="-122"/>
                <a:ea typeface="黑体" panose="02010609060101010101" pitchFamily="49" charset="-122"/>
              </a:rPr>
              <a:pPr/>
              <a:t>2021/10/22</a:t>
            </a:fld>
            <a:endParaRPr lang="zh-CN" altLang="en-US" dirty="0">
              <a:solidFill>
                <a:srgbClr val="FFFF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0236534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0443018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56849220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2021/10/22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66894347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2021/10/22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42450923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2021/10/22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25593460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solidFill>
                <a:srgbClr val="434342"/>
              </a:solidFill>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solidFill>
                  <a:srgbClr val="434342"/>
                </a:solidFill>
              </a:rPr>
              <a:pPr/>
              <a:t>‹#›</a:t>
            </a:fld>
            <a:endParaRPr lang="zh-CN" altLang="en-US">
              <a:solidFill>
                <a:srgbClr val="434342"/>
              </a:solidFill>
            </a:endParaRPr>
          </a:p>
        </p:txBody>
      </p:sp>
    </p:spTree>
    <p:extLst>
      <p:ext uri="{BB962C8B-B14F-4D97-AF65-F5344CB8AC3E}">
        <p14:creationId xmlns:p14="http://schemas.microsoft.com/office/powerpoint/2010/main" val="63565181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419480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2021/10/22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04014398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30586887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87208550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solidFill>
                <a:srgbClr val="000000"/>
              </a:solidFill>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rgbClr val="FFFFFF"/>
                </a:solidFill>
              </a:rPr>
              <a:t>西安交通大学计算机科学与技术系</a:t>
            </a:r>
            <a:endParaRPr lang="zh-CN" altLang="en-US" dirty="0">
              <a:solidFill>
                <a:srgbClr val="FFFFFF"/>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rgbClr val="FFFFFF"/>
                </a:solidFill>
              </a:rPr>
              <a:pPr/>
              <a:t>‹#›</a:t>
            </a:fld>
            <a:endParaRPr lang="zh-CN" altLang="en-US" dirty="0">
              <a:solidFill>
                <a:srgbClr val="FFFFFF"/>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E475632-B7DE-4367-8D94-F65220BCA26A}" type="datetime1">
              <a:rPr lang="zh-CN" altLang="en-US" smtClean="0">
                <a:solidFill>
                  <a:srgbClr val="FFFFFF"/>
                </a:solidFill>
                <a:latin typeface="黑体" panose="02010609060101010101" pitchFamily="49" charset="-122"/>
                <a:ea typeface="黑体" panose="02010609060101010101" pitchFamily="49" charset="-122"/>
              </a:rPr>
              <a:pPr/>
              <a:t>2021/10/22</a:t>
            </a:fld>
            <a:endParaRPr lang="zh-CN" altLang="en-US" dirty="0">
              <a:solidFill>
                <a:srgbClr val="FFFF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3604489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06537697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12822762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2021/10/22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3360495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2021/10/22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0101535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2021/10/22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68422423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solidFill>
                <a:srgbClr val="434342"/>
              </a:solidFill>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solidFill>
                  <a:srgbClr val="434342"/>
                </a:solidFill>
              </a:rPr>
              <a:pPr/>
              <a:t>‹#›</a:t>
            </a:fld>
            <a:endParaRPr lang="zh-CN" altLang="en-US">
              <a:solidFill>
                <a:srgbClr val="434342"/>
              </a:solidFill>
            </a:endParaRPr>
          </a:p>
        </p:txBody>
      </p:sp>
    </p:spTree>
    <p:extLst>
      <p:ext uri="{BB962C8B-B14F-4D97-AF65-F5344CB8AC3E}">
        <p14:creationId xmlns:p14="http://schemas.microsoft.com/office/powerpoint/2010/main" val="1929794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2021/10/22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90340813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62878296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68843297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FFD28AF7-D4CC-4B35-B7D7-507FA0146854}" type="slidenum">
              <a:rPr lang="en-US" altLang="zh-CN" smtClean="0"/>
              <a:pPr/>
              <a:t>‹#›</a:t>
            </a:fld>
            <a:r>
              <a:rPr lang="en-US" altLang="zh-CN" smtClean="0"/>
              <a:t>/49</a:t>
            </a:r>
            <a:endParaRPr lang="en-US" altLang="zh-CN"/>
          </a:p>
        </p:txBody>
      </p:sp>
    </p:spTree>
    <p:extLst>
      <p:ext uri="{BB962C8B-B14F-4D97-AF65-F5344CB8AC3E}">
        <p14:creationId xmlns:p14="http://schemas.microsoft.com/office/powerpoint/2010/main" val="3986300524"/>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FFD28AF7-D4CC-4B35-B7D7-507FA0146854}" type="slidenum">
              <a:rPr lang="en-US" altLang="zh-CN" smtClean="0"/>
              <a:pPr/>
              <a:t>‹#›</a:t>
            </a:fld>
            <a:r>
              <a:rPr lang="en-US" altLang="zh-CN" smtClean="0"/>
              <a:t>/49</a:t>
            </a:r>
            <a:endParaRPr lang="en-US" altLang="zh-CN"/>
          </a:p>
        </p:txBody>
      </p:sp>
    </p:spTree>
    <p:extLst>
      <p:ext uri="{BB962C8B-B14F-4D97-AF65-F5344CB8AC3E}">
        <p14:creationId xmlns:p14="http://schemas.microsoft.com/office/powerpoint/2010/main" val="3839195029"/>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FFD28AF7-D4CC-4B35-B7D7-507FA0146854}" type="slidenum">
              <a:rPr lang="en-US" altLang="zh-CN" smtClean="0"/>
              <a:pPr/>
              <a:t>‹#›</a:t>
            </a:fld>
            <a:r>
              <a:rPr lang="en-US" altLang="zh-CN" smtClean="0"/>
              <a:t>/49</a:t>
            </a:r>
          </a:p>
        </p:txBody>
      </p:sp>
    </p:spTree>
    <p:extLst>
      <p:ext uri="{BB962C8B-B14F-4D97-AF65-F5344CB8AC3E}">
        <p14:creationId xmlns:p14="http://schemas.microsoft.com/office/powerpoint/2010/main" val="765280384"/>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FFD28AF7-D4CC-4B35-B7D7-507FA0146854}" type="slidenum">
              <a:rPr lang="en-US" altLang="zh-CN" smtClean="0"/>
              <a:pPr/>
              <a:t>‹#›</a:t>
            </a:fld>
            <a:r>
              <a:rPr lang="en-US" altLang="zh-CN" smtClean="0"/>
              <a:t>/49</a:t>
            </a:r>
            <a:endParaRPr lang="en-US" altLang="zh-CN"/>
          </a:p>
        </p:txBody>
      </p:sp>
    </p:spTree>
    <p:extLst>
      <p:ext uri="{BB962C8B-B14F-4D97-AF65-F5344CB8AC3E}">
        <p14:creationId xmlns:p14="http://schemas.microsoft.com/office/powerpoint/2010/main" val="3143472823"/>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FFD28AF7-D4CC-4B35-B7D7-507FA0146854}" type="slidenum">
              <a:rPr lang="en-US" altLang="zh-CN" smtClean="0"/>
              <a:pPr/>
              <a:t>‹#›</a:t>
            </a:fld>
            <a:r>
              <a:rPr lang="en-US" altLang="zh-CN" smtClean="0"/>
              <a:t>/49</a:t>
            </a:r>
          </a:p>
        </p:txBody>
      </p:sp>
    </p:spTree>
    <p:extLst>
      <p:ext uri="{BB962C8B-B14F-4D97-AF65-F5344CB8AC3E}">
        <p14:creationId xmlns:p14="http://schemas.microsoft.com/office/powerpoint/2010/main" val="2805305784"/>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7CB2BE83-1AD7-4D57-BED4-A5A7924D4FB7}" type="slidenum">
              <a:rPr lang="en-US" altLang="zh-CN" smtClean="0"/>
              <a:pPr/>
              <a:t>‹#›</a:t>
            </a:fld>
            <a:r>
              <a:rPr lang="en-US" altLang="zh-CN" smtClean="0"/>
              <a:t>/50</a:t>
            </a:r>
            <a:endParaRPr lang="en-US" altLang="zh-CN"/>
          </a:p>
        </p:txBody>
      </p:sp>
    </p:spTree>
    <p:extLst>
      <p:ext uri="{BB962C8B-B14F-4D97-AF65-F5344CB8AC3E}">
        <p14:creationId xmlns:p14="http://schemas.microsoft.com/office/powerpoint/2010/main" val="880192504"/>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7CB2BE83-1AD7-4D57-BED4-A5A7924D4FB7}" type="slidenum">
              <a:rPr lang="en-US" altLang="zh-CN" smtClean="0"/>
              <a:pPr/>
              <a:t>‹#›</a:t>
            </a:fld>
            <a:r>
              <a:rPr lang="en-US" altLang="zh-CN" smtClean="0"/>
              <a:t>/50</a:t>
            </a:r>
            <a:endParaRPr lang="en-US" altLang="zh-CN"/>
          </a:p>
        </p:txBody>
      </p:sp>
    </p:spTree>
    <p:extLst>
      <p:ext uri="{BB962C8B-B14F-4D97-AF65-F5344CB8AC3E}">
        <p14:creationId xmlns:p14="http://schemas.microsoft.com/office/powerpoint/2010/main" val="386283047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2021/10/22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7CB2BE83-1AD7-4D57-BED4-A5A7924D4FB7}" type="slidenum">
              <a:rPr lang="en-US" altLang="zh-CN" smtClean="0"/>
              <a:pPr/>
              <a:t>‹#›</a:t>
            </a:fld>
            <a:r>
              <a:rPr lang="en-US" altLang="zh-CN" smtClean="0"/>
              <a:t>/50</a:t>
            </a:r>
            <a:endParaRPr lang="en-US" altLang="zh-CN"/>
          </a:p>
        </p:txBody>
      </p:sp>
    </p:spTree>
    <p:extLst>
      <p:ext uri="{BB962C8B-B14F-4D97-AF65-F5344CB8AC3E}">
        <p14:creationId xmlns:p14="http://schemas.microsoft.com/office/powerpoint/2010/main" val="4232722721"/>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7CB2BE83-1AD7-4D57-BED4-A5A7924D4FB7}" type="slidenum">
              <a:rPr lang="en-US" altLang="zh-CN" smtClean="0"/>
              <a:pPr/>
              <a:t>‹#›</a:t>
            </a:fld>
            <a:r>
              <a:rPr lang="en-US" altLang="zh-CN" smtClean="0"/>
              <a:t>/50</a:t>
            </a:r>
            <a:endParaRPr lang="en-US" altLang="zh-CN"/>
          </a:p>
        </p:txBody>
      </p:sp>
    </p:spTree>
    <p:extLst>
      <p:ext uri="{BB962C8B-B14F-4D97-AF65-F5344CB8AC3E}">
        <p14:creationId xmlns:p14="http://schemas.microsoft.com/office/powerpoint/2010/main" val="19284419"/>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7CB2BE83-1AD7-4D57-BED4-A5A7924D4FB7}" type="slidenum">
              <a:rPr lang="en-US" altLang="zh-CN" smtClean="0"/>
              <a:pPr/>
              <a:t>‹#›</a:t>
            </a:fld>
            <a:r>
              <a:rPr lang="en-US" altLang="zh-CN" smtClean="0"/>
              <a:t>/50</a:t>
            </a:r>
            <a:endParaRPr lang="en-US" altLang="zh-CN"/>
          </a:p>
        </p:txBody>
      </p:sp>
    </p:spTree>
    <p:extLst>
      <p:ext uri="{BB962C8B-B14F-4D97-AF65-F5344CB8AC3E}">
        <p14:creationId xmlns:p14="http://schemas.microsoft.com/office/powerpoint/2010/main" val="3306338568"/>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7CB2BE83-1AD7-4D57-BED4-A5A7924D4FB7}" type="slidenum">
              <a:rPr lang="en-US" altLang="zh-CN" smtClean="0"/>
              <a:pPr/>
              <a:t>‹#›</a:t>
            </a:fld>
            <a:r>
              <a:rPr lang="en-US" altLang="zh-CN" smtClean="0"/>
              <a:t>/50</a:t>
            </a:r>
            <a:endParaRPr lang="en-US" altLang="zh-CN"/>
          </a:p>
        </p:txBody>
      </p:sp>
    </p:spTree>
    <p:extLst>
      <p:ext uri="{BB962C8B-B14F-4D97-AF65-F5344CB8AC3E}">
        <p14:creationId xmlns:p14="http://schemas.microsoft.com/office/powerpoint/2010/main" val="3992324636"/>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7CB2BE83-1AD7-4D57-BED4-A5A7924D4FB7}" type="slidenum">
              <a:rPr lang="en-US" altLang="zh-CN" smtClean="0"/>
              <a:pPr/>
              <a:t>‹#›</a:t>
            </a:fld>
            <a:r>
              <a:rPr lang="en-US" altLang="zh-CN" smtClean="0"/>
              <a:t>/50</a:t>
            </a:r>
            <a:endParaRPr lang="en-US" altLang="zh-CN"/>
          </a:p>
        </p:txBody>
      </p:sp>
    </p:spTree>
    <p:extLst>
      <p:ext uri="{BB962C8B-B14F-4D97-AF65-F5344CB8AC3E}">
        <p14:creationId xmlns:p14="http://schemas.microsoft.com/office/powerpoint/2010/main" val="408529568"/>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59701670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rPr>
              <a:t>数据结构与算法</a:t>
            </a:r>
            <a:endParaRPr lang="zh-CN" altLang="en-US" sz="2400" dirty="0">
              <a:solidFill>
                <a:srgbClr val="000000"/>
              </a:solidFill>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rgbClr val="FFFFFF"/>
                </a:solidFill>
              </a:rPr>
              <a:t>西安交通大学计算机科学与技术系</a:t>
            </a:r>
            <a:endParaRPr lang="zh-CN" altLang="en-US" dirty="0">
              <a:solidFill>
                <a:srgbClr val="FFFFFF"/>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rgbClr val="FFFFFF"/>
                </a:solidFill>
              </a:rPr>
              <a:pPr/>
              <a:t>‹#›</a:t>
            </a:fld>
            <a:endParaRPr lang="zh-CN" altLang="en-US" dirty="0">
              <a:solidFill>
                <a:srgbClr val="FFFFFF"/>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E475632-B7DE-4367-8D94-F65220BCA26A}" type="datetime1">
              <a:rPr lang="zh-CN" altLang="en-US" smtClean="0">
                <a:solidFill>
                  <a:srgbClr val="FFFFFF"/>
                </a:solidFill>
                <a:latin typeface="黑体" panose="02010609060101010101" pitchFamily="49" charset="-122"/>
                <a:ea typeface="黑体" panose="02010609060101010101" pitchFamily="49" charset="-122"/>
              </a:rPr>
              <a:pPr/>
              <a:t>2021/10/22</a:t>
            </a:fld>
            <a:endParaRPr lang="zh-CN" altLang="en-US" dirty="0">
              <a:solidFill>
                <a:srgbClr val="FFFF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6044218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02593874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61760544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2021/10/22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100406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2021/10/22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41472690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2021/10/22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299226664"/>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solidFill>
                <a:srgbClr val="434342"/>
              </a:solidFill>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solidFill>
                  <a:srgbClr val="434342"/>
                </a:solidFill>
              </a:rPr>
              <a:pPr/>
              <a:t>‹#›</a:t>
            </a:fld>
            <a:endParaRPr lang="zh-CN" altLang="en-US">
              <a:solidFill>
                <a:srgbClr val="434342"/>
              </a:solidFill>
            </a:endParaRPr>
          </a:p>
        </p:txBody>
      </p:sp>
    </p:spTree>
    <p:extLst>
      <p:ext uri="{BB962C8B-B14F-4D97-AF65-F5344CB8AC3E}">
        <p14:creationId xmlns:p14="http://schemas.microsoft.com/office/powerpoint/2010/main" val="1934272487"/>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944041446"/>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23111733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11234264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74250599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rPr>
              <a:t>数据结构与算法</a:t>
            </a:r>
            <a:endParaRPr lang="zh-CN" altLang="en-US" sz="2400" dirty="0">
              <a:solidFill>
                <a:srgbClr val="000000"/>
              </a:solidFill>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rgbClr val="FFFFFF"/>
                </a:solidFill>
              </a:rPr>
              <a:t>西安交通大学计算机科学与技术系</a:t>
            </a:r>
            <a:endParaRPr lang="zh-CN" altLang="en-US" dirty="0">
              <a:solidFill>
                <a:srgbClr val="FFFFFF"/>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rgbClr val="FFFFFF"/>
                </a:solidFill>
              </a:rPr>
              <a:pPr/>
              <a:t>‹#›</a:t>
            </a:fld>
            <a:endParaRPr lang="zh-CN" altLang="en-US" dirty="0">
              <a:solidFill>
                <a:srgbClr val="FFFFFF"/>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E475632-B7DE-4367-8D94-F65220BCA26A}" type="datetime1">
              <a:rPr lang="zh-CN" altLang="en-US" smtClean="0">
                <a:solidFill>
                  <a:srgbClr val="FFFFFF"/>
                </a:solidFill>
                <a:latin typeface="黑体" panose="02010609060101010101" pitchFamily="49" charset="-122"/>
                <a:ea typeface="黑体" panose="02010609060101010101" pitchFamily="49" charset="-122"/>
              </a:rPr>
              <a:pPr/>
              <a:t>2021/10/22</a:t>
            </a:fld>
            <a:endParaRPr lang="zh-CN" altLang="en-US" dirty="0">
              <a:solidFill>
                <a:srgbClr val="FFFF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7637345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22573775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6171406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2021/10/22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23395517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2021/10/22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903104218"/>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2021/10/22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64666127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solidFill>
                <a:srgbClr val="434342"/>
              </a:solidFill>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solidFill>
                  <a:srgbClr val="434342"/>
                </a:solidFill>
              </a:rPr>
              <a:pPr/>
              <a:t>‹#›</a:t>
            </a:fld>
            <a:endParaRPr lang="zh-CN" altLang="en-US">
              <a:solidFill>
                <a:srgbClr val="434342"/>
              </a:solidFill>
            </a:endParaRPr>
          </a:p>
        </p:txBody>
      </p:sp>
    </p:spTree>
    <p:extLst>
      <p:ext uri="{BB962C8B-B14F-4D97-AF65-F5344CB8AC3E}">
        <p14:creationId xmlns:p14="http://schemas.microsoft.com/office/powerpoint/2010/main" val="3139479247"/>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05088112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98352023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65866908"/>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36343211"/>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rPr>
              <a:t>数据结构与算法</a:t>
            </a:r>
            <a:endParaRPr lang="zh-CN" altLang="en-US" sz="2400" dirty="0">
              <a:solidFill>
                <a:srgbClr val="000000"/>
              </a:solidFill>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rgbClr val="FFFFFF"/>
                </a:solidFill>
              </a:rPr>
              <a:t>西安交通大学计算机科学与技术系</a:t>
            </a:r>
            <a:endParaRPr lang="zh-CN" altLang="en-US" dirty="0">
              <a:solidFill>
                <a:srgbClr val="FFFFFF"/>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rgbClr val="FFFFFF"/>
                </a:solidFill>
              </a:rPr>
              <a:pPr/>
              <a:t>‹#›</a:t>
            </a:fld>
            <a:endParaRPr lang="zh-CN" altLang="en-US" dirty="0">
              <a:solidFill>
                <a:srgbClr val="FFFFFF"/>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E475632-B7DE-4367-8D94-F65220BCA26A}" type="datetime1">
              <a:rPr lang="zh-CN" altLang="en-US" smtClean="0">
                <a:solidFill>
                  <a:srgbClr val="FFFFFF"/>
                </a:solidFill>
                <a:latin typeface="黑体" panose="02010609060101010101" pitchFamily="49" charset="-122"/>
                <a:ea typeface="黑体" panose="02010609060101010101" pitchFamily="49" charset="-122"/>
              </a:rPr>
              <a:pPr/>
              <a:t>2021/10/22</a:t>
            </a:fld>
            <a:endParaRPr lang="zh-CN" altLang="en-US" dirty="0">
              <a:solidFill>
                <a:srgbClr val="FFFF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59049400"/>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6173115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86690441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2021/10/22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94605820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2021/10/22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03282260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2021/10/22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27855608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solidFill>
                <a:srgbClr val="434342"/>
              </a:solidFill>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solidFill>
                  <a:srgbClr val="434342"/>
                </a:solidFill>
              </a:rPr>
              <a:pPr/>
              <a:t>‹#›</a:t>
            </a:fld>
            <a:endParaRPr lang="zh-CN" altLang="en-US">
              <a:solidFill>
                <a:srgbClr val="434342"/>
              </a:solidFill>
            </a:endParaRPr>
          </a:p>
        </p:txBody>
      </p:sp>
    </p:spTree>
    <p:extLst>
      <p:ext uri="{BB962C8B-B14F-4D97-AF65-F5344CB8AC3E}">
        <p14:creationId xmlns:p14="http://schemas.microsoft.com/office/powerpoint/2010/main" val="273286559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677464203"/>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219953132"/>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927722965"/>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CE16EF74-44C8-45A6-ABDA-05EEEFC7119E}" type="slidenum">
              <a:rPr lang="en-US" altLang="zh-CN" smtClean="0"/>
              <a:pPr/>
              <a:t>‹#›</a:t>
            </a:fld>
            <a:r>
              <a:rPr lang="en-US" altLang="zh-CN" smtClean="0"/>
              <a:t>/81</a:t>
            </a:r>
            <a:endParaRPr lang="en-US" altLang="zh-CN"/>
          </a:p>
        </p:txBody>
      </p:sp>
    </p:spTree>
    <p:extLst>
      <p:ext uri="{BB962C8B-B14F-4D97-AF65-F5344CB8AC3E}">
        <p14:creationId xmlns:p14="http://schemas.microsoft.com/office/powerpoint/2010/main" val="3314422580"/>
      </p:ext>
    </p:extLst>
  </p:cSld>
  <p:clrMapOvr>
    <a:masterClrMapping/>
  </p:clrMapOvr>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lgn="r">
              <a:defRPr sz="1400">
                <a:solidFill>
                  <a:srgbClr val="FF0000"/>
                </a:solidFill>
                <a:latin typeface="Consolas" pitchFamily="49" charset="0"/>
                <a:cs typeface="Consolas" pitchFamily="49" charset="0"/>
              </a:defRPr>
            </a:lvl1pPr>
          </a:lstStyle>
          <a:p>
            <a:fld id="{CE16EF74-44C8-45A6-ABDA-05EEEFC7119E}" type="slidenum">
              <a:rPr lang="en-US" altLang="zh-CN" smtClean="0"/>
              <a:pPr/>
              <a:t>‹#›</a:t>
            </a:fld>
            <a:r>
              <a:rPr lang="en-US" altLang="zh-CN" smtClean="0"/>
              <a:t>/81</a:t>
            </a:r>
            <a:endParaRPr lang="en-US" altLang="zh-CN"/>
          </a:p>
        </p:txBody>
      </p:sp>
    </p:spTree>
    <p:extLst>
      <p:ext uri="{BB962C8B-B14F-4D97-AF65-F5344CB8AC3E}">
        <p14:creationId xmlns:p14="http://schemas.microsoft.com/office/powerpoint/2010/main" val="18711464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2576" y="289208"/>
            <a:ext cx="8183880" cy="763528"/>
          </a:xfrm>
        </p:spPr>
        <p:txBody>
          <a:bodyPr/>
          <a:lstStyle/>
          <a:p>
            <a:r>
              <a:rPr kumimoji="0" lang="zh-CN" altLang="en-US" dirty="0"/>
              <a:t>单击此处编辑母版标题样式</a:t>
            </a:r>
            <a:endParaRPr kumimoji="0" lang="en-US" dirty="0"/>
          </a:p>
        </p:txBody>
      </p:sp>
      <p:sp>
        <p:nvSpPr>
          <p:cNvPr id="3" name="内容占位符 2"/>
          <p:cNvSpPr>
            <a:spLocks noGrp="1"/>
          </p:cNvSpPr>
          <p:nvPr>
            <p:ph idx="1"/>
          </p:nvPr>
        </p:nvSpPr>
        <p:spPr>
          <a:xfrm>
            <a:off x="502920" y="1196752"/>
            <a:ext cx="8183880" cy="4608512"/>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3776328" y="6111875"/>
            <a:ext cx="2286000" cy="365125"/>
          </a:xfrm>
          <a:prstGeom prst="rect">
            <a:avLst/>
          </a:prstGeom>
        </p:spPr>
        <p:txBody>
          <a:bodyPr/>
          <a:lstStyle/>
          <a:p>
            <a:fld id="{21613795-4F12-482E-8501-B1D52128F7E1}" type="datetimeFigureOut">
              <a:rPr lang="zh-CN" altLang="en-US" smtClean="0">
                <a:solidFill>
                  <a:srgbClr val="E3DED1">
                    <a:shade val="50000"/>
                  </a:srgbClr>
                </a:solidFill>
              </a:rPr>
              <a:pPr/>
              <a:t>2021/10/22</a:t>
            </a:fld>
            <a:endParaRPr lang="zh-CN" altLang="en-US">
              <a:solidFill>
                <a:srgbClr val="E3DED1">
                  <a:shade val="50000"/>
                </a:srgbClr>
              </a:solidFill>
            </a:endParaRPr>
          </a:p>
        </p:txBody>
      </p:sp>
      <p:sp>
        <p:nvSpPr>
          <p:cNvPr id="5" name="页脚占位符 4"/>
          <p:cNvSpPr>
            <a:spLocks noGrp="1"/>
          </p:cNvSpPr>
          <p:nvPr>
            <p:ph type="ftr" sz="quarter" idx="11"/>
          </p:nvPr>
        </p:nvSpPr>
        <p:spPr>
          <a:xfrm>
            <a:off x="6062328" y="6111875"/>
            <a:ext cx="2286000" cy="365125"/>
          </a:xfrm>
          <a:prstGeom prst="rect">
            <a:avLst/>
          </a:prstGeom>
        </p:spPr>
        <p:txBody>
          <a:bodyPr/>
          <a:lstStyle/>
          <a:p>
            <a:endParaRPr lang="zh-CN" altLang="en-US">
              <a:solidFill>
                <a:srgbClr val="E3DED1">
                  <a:shade val="50000"/>
                </a:srgbClr>
              </a:solidFill>
            </a:endParaRPr>
          </a:p>
        </p:txBody>
      </p:sp>
      <p:sp>
        <p:nvSpPr>
          <p:cNvPr id="6" name="灯片编号占位符 5"/>
          <p:cNvSpPr>
            <a:spLocks noGrp="1"/>
          </p:cNvSpPr>
          <p:nvPr>
            <p:ph type="sldNum" sz="quarter" idx="12"/>
          </p:nvPr>
        </p:nvSpPr>
        <p:spPr>
          <a:xfrm>
            <a:off x="8348328" y="6111875"/>
            <a:ext cx="457200" cy="365125"/>
          </a:xfrm>
          <a:prstGeom prst="rect">
            <a:avLst/>
          </a:prstGeom>
        </p:spPr>
        <p:txBody>
          <a:bodyPr/>
          <a:lstStyle/>
          <a:p>
            <a:fld id="{68F6AC35-BEFA-4BA4-9DA5-DD7229BE65A1}" type="slidenum">
              <a:rPr lang="zh-CN" altLang="en-US" smtClean="0">
                <a:solidFill>
                  <a:srgbClr val="E3DED1">
                    <a:shade val="50000"/>
                  </a:srgbClr>
                </a:solidFill>
              </a:rPr>
              <a:pPr/>
              <a:t>‹#›</a:t>
            </a:fld>
            <a:endParaRPr lang="zh-CN" altLang="en-US">
              <a:solidFill>
                <a:srgbClr val="E3DED1">
                  <a:shade val="50000"/>
                </a:srgbClr>
              </a:solidFill>
            </a:endParaRPr>
          </a:p>
        </p:txBody>
      </p:sp>
    </p:spTree>
    <p:extLst>
      <p:ext uri="{BB962C8B-B14F-4D97-AF65-F5344CB8AC3E}">
        <p14:creationId xmlns:p14="http://schemas.microsoft.com/office/powerpoint/2010/main" val="2285088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CE16EF74-44C8-45A6-ABDA-05EEEFC7119E}" type="slidenum">
              <a:rPr lang="en-US" altLang="zh-CN" smtClean="0"/>
              <a:pPr/>
              <a:t>‹#›</a:t>
            </a:fld>
            <a:r>
              <a:rPr lang="en-US" altLang="zh-CN" smtClean="0"/>
              <a:t>/81</a:t>
            </a:r>
            <a:endParaRPr lang="en-US" altLang="zh-CN"/>
          </a:p>
        </p:txBody>
      </p:sp>
    </p:spTree>
    <p:extLst>
      <p:ext uri="{BB962C8B-B14F-4D97-AF65-F5344CB8AC3E}">
        <p14:creationId xmlns:p14="http://schemas.microsoft.com/office/powerpoint/2010/main" val="4163435245"/>
      </p:ext>
    </p:extLst>
  </p:cSld>
  <p:clrMapOvr>
    <a:masterClrMapping/>
  </p:clrMapOvr>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lgn="r">
              <a:defRPr sz="1400">
                <a:solidFill>
                  <a:srgbClr val="FF0000"/>
                </a:solidFill>
                <a:latin typeface="Consolas" pitchFamily="49" charset="0"/>
                <a:cs typeface="Consolas" pitchFamily="49" charset="0"/>
              </a:defRPr>
            </a:lvl1pPr>
          </a:lstStyle>
          <a:p>
            <a:fld id="{CE16EF74-44C8-45A6-ABDA-05EEEFC7119E}" type="slidenum">
              <a:rPr lang="en-US" altLang="zh-CN" smtClean="0"/>
              <a:pPr/>
              <a:t>‹#›</a:t>
            </a:fld>
            <a:r>
              <a:rPr lang="en-US" altLang="zh-CN" smtClean="0"/>
              <a:t>/81</a:t>
            </a:r>
            <a:endParaRPr lang="en-US" altLang="zh-CN"/>
          </a:p>
        </p:txBody>
      </p:sp>
    </p:spTree>
    <p:extLst>
      <p:ext uri="{BB962C8B-B14F-4D97-AF65-F5344CB8AC3E}">
        <p14:creationId xmlns:p14="http://schemas.microsoft.com/office/powerpoint/2010/main" val="3364695372"/>
      </p:ext>
    </p:extLst>
  </p:cSld>
  <p:clrMapOvr>
    <a:masterClrMapping/>
  </p:clrMapOvr>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CE16EF74-44C8-45A6-ABDA-05EEEFC7119E}" type="slidenum">
              <a:rPr lang="en-US" altLang="zh-CN" smtClean="0"/>
              <a:pPr/>
              <a:t>‹#›</a:t>
            </a:fld>
            <a:r>
              <a:rPr lang="en-US" altLang="zh-CN" smtClean="0"/>
              <a:t>/81</a:t>
            </a:r>
            <a:endParaRPr lang="en-US" altLang="zh-CN"/>
          </a:p>
        </p:txBody>
      </p:sp>
    </p:spTree>
    <p:extLst>
      <p:ext uri="{BB962C8B-B14F-4D97-AF65-F5344CB8AC3E}">
        <p14:creationId xmlns:p14="http://schemas.microsoft.com/office/powerpoint/2010/main" val="294592410"/>
      </p:ext>
    </p:extLst>
  </p:cSld>
  <p:clrMapOvr>
    <a:masterClrMapping/>
  </p:clrMapOvr>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lgn="r">
              <a:defRPr sz="1400">
                <a:solidFill>
                  <a:srgbClr val="FF0000"/>
                </a:solidFill>
                <a:latin typeface="Consolas" pitchFamily="49" charset="0"/>
                <a:cs typeface="Consolas" pitchFamily="49" charset="0"/>
              </a:defRPr>
            </a:lvl1pPr>
          </a:lstStyle>
          <a:p>
            <a:fld id="{CE16EF74-44C8-45A6-ABDA-05EEEFC7119E}" type="slidenum">
              <a:rPr lang="en-US" altLang="zh-CN" smtClean="0"/>
              <a:pPr/>
              <a:t>‹#›</a:t>
            </a:fld>
            <a:r>
              <a:rPr lang="en-US" altLang="zh-CN" smtClean="0"/>
              <a:t>/81</a:t>
            </a:r>
            <a:endParaRPr lang="en-US" altLang="zh-CN"/>
          </a:p>
        </p:txBody>
      </p:sp>
    </p:spTree>
    <p:extLst>
      <p:ext uri="{BB962C8B-B14F-4D97-AF65-F5344CB8AC3E}">
        <p14:creationId xmlns:p14="http://schemas.microsoft.com/office/powerpoint/2010/main" val="2242234227"/>
      </p:ext>
    </p:extLst>
  </p:cSld>
  <p:clrMapOvr>
    <a:masterClrMapping/>
  </p:clrMapOvr>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CE16EF74-44C8-45A6-ABDA-05EEEFC7119E}" type="slidenum">
              <a:rPr lang="en-US" altLang="zh-CN" smtClean="0"/>
              <a:pPr/>
              <a:t>‹#›</a:t>
            </a:fld>
            <a:r>
              <a:rPr lang="en-US" altLang="zh-CN" smtClean="0"/>
              <a:t>/81</a:t>
            </a:r>
            <a:endParaRPr lang="en-US" altLang="zh-CN"/>
          </a:p>
        </p:txBody>
      </p:sp>
    </p:spTree>
    <p:extLst>
      <p:ext uri="{BB962C8B-B14F-4D97-AF65-F5344CB8AC3E}">
        <p14:creationId xmlns:p14="http://schemas.microsoft.com/office/powerpoint/2010/main" val="2143734262"/>
      </p:ext>
    </p:extLst>
  </p:cSld>
  <p:clrMapOvr>
    <a:masterClrMapping/>
  </p:clrMapOvr>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CE16EF74-44C8-45A6-ABDA-05EEEFC7119E}" type="slidenum">
              <a:rPr lang="en-US" altLang="zh-CN" smtClean="0"/>
              <a:pPr/>
              <a:t>‹#›</a:t>
            </a:fld>
            <a:r>
              <a:rPr lang="en-US" altLang="zh-CN" smtClean="0"/>
              <a:t>/81</a:t>
            </a:r>
            <a:endParaRPr lang="en-US" altLang="zh-CN"/>
          </a:p>
        </p:txBody>
      </p:sp>
    </p:spTree>
    <p:extLst>
      <p:ext uri="{BB962C8B-B14F-4D97-AF65-F5344CB8AC3E}">
        <p14:creationId xmlns:p14="http://schemas.microsoft.com/office/powerpoint/2010/main" val="4019573081"/>
      </p:ext>
    </p:extLst>
  </p:cSld>
  <p:clrMapOvr>
    <a:masterClrMapping/>
  </p:clrMapOvr>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lgn="r">
              <a:defRPr sz="1400">
                <a:solidFill>
                  <a:srgbClr val="FF0000"/>
                </a:solidFill>
                <a:latin typeface="Consolas" pitchFamily="49" charset="0"/>
                <a:cs typeface="Consolas" pitchFamily="49" charset="0"/>
              </a:defRPr>
            </a:lvl1pPr>
          </a:lstStyle>
          <a:p>
            <a:fld id="{CE16EF74-44C8-45A6-ABDA-05EEEFC7119E}" type="slidenum">
              <a:rPr lang="en-US" altLang="zh-CN" smtClean="0"/>
              <a:pPr/>
              <a:t>‹#›</a:t>
            </a:fld>
            <a:r>
              <a:rPr lang="en-US" altLang="zh-CN" smtClean="0"/>
              <a:t>/81</a:t>
            </a:r>
            <a:endParaRPr lang="en-US" altLang="zh-CN"/>
          </a:p>
        </p:txBody>
      </p:sp>
    </p:spTree>
    <p:extLst>
      <p:ext uri="{BB962C8B-B14F-4D97-AF65-F5344CB8AC3E}">
        <p14:creationId xmlns:p14="http://schemas.microsoft.com/office/powerpoint/2010/main" val="3083228886"/>
      </p:ext>
    </p:extLst>
  </p:cSld>
  <p:clrMapOvr>
    <a:masterClrMapping/>
  </p:clrMapOvr>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CE16EF74-44C8-45A6-ABDA-05EEEFC7119E}" type="slidenum">
              <a:rPr lang="en-US" altLang="zh-CN" smtClean="0"/>
              <a:pPr/>
              <a:t>‹#›</a:t>
            </a:fld>
            <a:r>
              <a:rPr lang="en-US" altLang="zh-CN" smtClean="0"/>
              <a:t>/81</a:t>
            </a:r>
            <a:endParaRPr lang="en-US" altLang="zh-CN"/>
          </a:p>
        </p:txBody>
      </p:sp>
    </p:spTree>
    <p:extLst>
      <p:ext uri="{BB962C8B-B14F-4D97-AF65-F5344CB8AC3E}">
        <p14:creationId xmlns:p14="http://schemas.microsoft.com/office/powerpoint/2010/main" val="2399029871"/>
      </p:ext>
    </p:extLst>
  </p:cSld>
  <p:clrMapOvr>
    <a:masterClrMapping/>
  </p:clrMapOvr>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lgn="r">
              <a:defRPr sz="1400">
                <a:solidFill>
                  <a:srgbClr val="FF0000"/>
                </a:solidFill>
                <a:latin typeface="Consolas" pitchFamily="49" charset="0"/>
                <a:cs typeface="Consolas" pitchFamily="49" charset="0"/>
              </a:defRPr>
            </a:lvl1pPr>
          </a:lstStyle>
          <a:p>
            <a:fld id="{CE16EF74-44C8-45A6-ABDA-05EEEFC7119E}" type="slidenum">
              <a:rPr lang="en-US" altLang="zh-CN" smtClean="0"/>
              <a:pPr/>
              <a:t>‹#›</a:t>
            </a:fld>
            <a:r>
              <a:rPr lang="en-US" altLang="zh-CN" smtClean="0"/>
              <a:t>/81</a:t>
            </a:r>
            <a:endParaRPr lang="en-US" altLang="zh-CN"/>
          </a:p>
        </p:txBody>
      </p:sp>
    </p:spTree>
    <p:extLst>
      <p:ext uri="{BB962C8B-B14F-4D97-AF65-F5344CB8AC3E}">
        <p14:creationId xmlns:p14="http://schemas.microsoft.com/office/powerpoint/2010/main" val="3358519117"/>
      </p:ext>
    </p:extLst>
  </p:cSld>
  <p:clrMapOvr>
    <a:masterClrMapping/>
  </p:clrMapOvr>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CE16EF74-44C8-45A6-ABDA-05EEEFC7119E}" type="slidenum">
              <a:rPr lang="en-US" altLang="zh-CN" smtClean="0"/>
              <a:pPr/>
              <a:t>‹#›</a:t>
            </a:fld>
            <a:r>
              <a:rPr lang="en-US" altLang="zh-CN" smtClean="0"/>
              <a:t>/81</a:t>
            </a:r>
            <a:endParaRPr lang="en-US" altLang="zh-CN"/>
          </a:p>
        </p:txBody>
      </p:sp>
    </p:spTree>
    <p:extLst>
      <p:ext uri="{BB962C8B-B14F-4D97-AF65-F5344CB8AC3E}">
        <p14:creationId xmlns:p14="http://schemas.microsoft.com/office/powerpoint/2010/main" val="260903814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lgn="r">
              <a:defRPr sz="1400">
                <a:solidFill>
                  <a:srgbClr val="FF0000"/>
                </a:solidFill>
                <a:latin typeface="Consolas" pitchFamily="49" charset="0"/>
                <a:cs typeface="Consolas" pitchFamily="49" charset="0"/>
              </a:defRPr>
            </a:lvl1pPr>
          </a:lstStyle>
          <a:p>
            <a:fld id="{CE16EF74-44C8-45A6-ABDA-05EEEFC7119E}" type="slidenum">
              <a:rPr lang="en-US" altLang="zh-CN" smtClean="0"/>
              <a:pPr/>
              <a:t>‹#›</a:t>
            </a:fld>
            <a:r>
              <a:rPr lang="en-US" altLang="zh-CN" smtClean="0"/>
              <a:t>/81</a:t>
            </a:r>
            <a:endParaRPr lang="en-US" altLang="zh-CN"/>
          </a:p>
        </p:txBody>
      </p:sp>
    </p:spTree>
    <p:extLst>
      <p:ext uri="{BB962C8B-B14F-4D97-AF65-F5344CB8AC3E}">
        <p14:creationId xmlns:p14="http://schemas.microsoft.com/office/powerpoint/2010/main" val="937557020"/>
      </p:ext>
    </p:extLst>
  </p:cSld>
  <p:clrMapOvr>
    <a:masterClrMapping/>
  </p:clrMapOvr>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CE16EF74-44C8-45A6-ABDA-05EEEFC7119E}" type="slidenum">
              <a:rPr lang="en-US" altLang="zh-CN" smtClean="0"/>
              <a:pPr/>
              <a:t>‹#›</a:t>
            </a:fld>
            <a:r>
              <a:rPr lang="en-US" altLang="zh-CN" smtClean="0"/>
              <a:t>/81</a:t>
            </a:r>
            <a:endParaRPr lang="en-US" altLang="zh-CN"/>
          </a:p>
        </p:txBody>
      </p:sp>
    </p:spTree>
    <p:extLst>
      <p:ext uri="{BB962C8B-B14F-4D97-AF65-F5344CB8AC3E}">
        <p14:creationId xmlns:p14="http://schemas.microsoft.com/office/powerpoint/2010/main" val="2104048207"/>
      </p:ext>
    </p:extLst>
  </p:cSld>
  <p:clrMapOvr>
    <a:masterClrMapping/>
  </p:clrMapOvr>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lgn="r">
              <a:defRPr sz="1400">
                <a:solidFill>
                  <a:srgbClr val="FF0000"/>
                </a:solidFill>
                <a:latin typeface="Consolas" pitchFamily="49" charset="0"/>
                <a:cs typeface="Consolas" pitchFamily="49" charset="0"/>
              </a:defRPr>
            </a:lvl1pPr>
          </a:lstStyle>
          <a:p>
            <a:fld id="{CE16EF74-44C8-45A6-ABDA-05EEEFC7119E}" type="slidenum">
              <a:rPr lang="en-US" altLang="zh-CN" smtClean="0"/>
              <a:pPr/>
              <a:t>‹#›</a:t>
            </a:fld>
            <a:r>
              <a:rPr lang="en-US" altLang="zh-CN" smtClean="0"/>
              <a:t>/81</a:t>
            </a:r>
            <a:endParaRPr lang="en-US" altLang="zh-CN"/>
          </a:p>
        </p:txBody>
      </p:sp>
    </p:spTree>
    <p:extLst>
      <p:ext uri="{BB962C8B-B14F-4D97-AF65-F5344CB8AC3E}">
        <p14:creationId xmlns:p14="http://schemas.microsoft.com/office/powerpoint/2010/main" val="2807862311"/>
      </p:ext>
    </p:extLst>
  </p:cSld>
  <p:clrMapOvr>
    <a:masterClrMapping/>
  </p:clrMapOvr>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032791736"/>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rPr>
              <a:t>数据结构与算法</a:t>
            </a:r>
            <a:endParaRPr lang="zh-CN" altLang="en-US" sz="2400" dirty="0">
              <a:solidFill>
                <a:srgbClr val="000000"/>
              </a:solidFill>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rgbClr val="FFFFFF"/>
                </a:solidFill>
              </a:rPr>
              <a:t>西安交通大学计算机科学与技术系</a:t>
            </a:r>
            <a:endParaRPr lang="zh-CN" altLang="en-US" dirty="0">
              <a:solidFill>
                <a:srgbClr val="FFFFFF"/>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rgbClr val="FFFFFF"/>
                </a:solidFill>
              </a:rPr>
              <a:pPr/>
              <a:t>‹#›</a:t>
            </a:fld>
            <a:endParaRPr lang="zh-CN" altLang="en-US" dirty="0">
              <a:solidFill>
                <a:srgbClr val="FFFFFF"/>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E475632-B7DE-4367-8D94-F65220BCA26A}" type="datetime1">
              <a:rPr lang="zh-CN" altLang="en-US" smtClean="0">
                <a:solidFill>
                  <a:srgbClr val="FFFFFF"/>
                </a:solidFill>
                <a:latin typeface="黑体" panose="02010609060101010101" pitchFamily="49" charset="-122"/>
                <a:ea typeface="黑体" panose="02010609060101010101" pitchFamily="49" charset="-122"/>
              </a:rPr>
              <a:pPr/>
              <a:t>2021/10/22</a:t>
            </a:fld>
            <a:endParaRPr lang="zh-CN" altLang="en-US" dirty="0">
              <a:solidFill>
                <a:srgbClr val="FFFF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61458061"/>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9415045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88824571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2021/10/22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150325177"/>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2021/10/22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907391801"/>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2021/10/22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8949912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chemeClr val="bg1"/>
                </a:solidFill>
              </a:rPr>
              <a:t>西安交通大学计算机科学与技术系</a:t>
            </a:r>
            <a:endParaRPr lang="zh-CN" altLang="en-US" dirty="0">
              <a:solidFill>
                <a:schemeClr val="bg1"/>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endParaRPr lang="zh-CN" altLang="en-US" dirty="0">
              <a:solidFill>
                <a:schemeClr val="bg1"/>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E475632-B7DE-4367-8D94-F65220BCA26A}" type="datetime1">
              <a:rPr lang="zh-CN" altLang="en-US" smtClean="0">
                <a:solidFill>
                  <a:schemeClr val="bg1"/>
                </a:solidFill>
                <a:latin typeface="黑体" panose="02010609060101010101" pitchFamily="49" charset="-122"/>
                <a:ea typeface="黑体" panose="02010609060101010101" pitchFamily="49" charset="-122"/>
              </a:rPr>
              <a:pPr/>
              <a:t>2021/10/22</a:t>
            </a:fld>
            <a:endParaRPr lang="zh-CN" altLang="en-US" dirty="0">
              <a:solidFill>
                <a:schemeClr val="bg1"/>
              </a:solidFill>
              <a:latin typeface="黑体" panose="02010609060101010101" pitchFamily="49" charset="-122"/>
              <a:ea typeface="黑体" panose="02010609060101010101" pitchFamily="49" charset="-122"/>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solidFill>
                <a:srgbClr val="434342"/>
              </a:solidFill>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solidFill>
                  <a:srgbClr val="434342"/>
                </a:solidFill>
              </a:rPr>
              <a:pPr/>
              <a:t>‹#›</a:t>
            </a:fld>
            <a:endParaRPr lang="zh-CN" altLang="en-US">
              <a:solidFill>
                <a:srgbClr val="434342"/>
              </a:solidFill>
            </a:endParaRPr>
          </a:p>
        </p:txBody>
      </p:sp>
    </p:spTree>
    <p:extLst>
      <p:ext uri="{BB962C8B-B14F-4D97-AF65-F5344CB8AC3E}">
        <p14:creationId xmlns:p14="http://schemas.microsoft.com/office/powerpoint/2010/main" val="700042222"/>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715161152"/>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979466958"/>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81911736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CE16EF74-44C8-45A6-ABDA-05EEEFC7119E}" type="slidenum">
              <a:rPr lang="en-US" altLang="zh-CN" smtClean="0"/>
              <a:pPr/>
              <a:t>‹#›</a:t>
            </a:fld>
            <a:r>
              <a:rPr lang="en-US" altLang="zh-CN" smtClean="0"/>
              <a:t>/81</a:t>
            </a:r>
            <a:endParaRPr lang="en-US" altLang="zh-CN"/>
          </a:p>
        </p:txBody>
      </p:sp>
    </p:spTree>
    <p:extLst>
      <p:ext uri="{BB962C8B-B14F-4D97-AF65-F5344CB8AC3E}">
        <p14:creationId xmlns:p14="http://schemas.microsoft.com/office/powerpoint/2010/main" val="2647568946"/>
      </p:ext>
    </p:extLst>
  </p:cSld>
  <p:clrMapOvr>
    <a:masterClrMapping/>
  </p:clrMapOvr>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lgn="r">
              <a:defRPr sz="1400">
                <a:solidFill>
                  <a:srgbClr val="FF0000"/>
                </a:solidFill>
                <a:latin typeface="Consolas" pitchFamily="49" charset="0"/>
                <a:cs typeface="Consolas" pitchFamily="49" charset="0"/>
              </a:defRPr>
            </a:lvl1pPr>
          </a:lstStyle>
          <a:p>
            <a:fld id="{CE16EF74-44C8-45A6-ABDA-05EEEFC7119E}" type="slidenum">
              <a:rPr lang="en-US" altLang="zh-CN" smtClean="0"/>
              <a:pPr/>
              <a:t>‹#›</a:t>
            </a:fld>
            <a:r>
              <a:rPr lang="en-US" altLang="zh-CN" smtClean="0"/>
              <a:t>/81</a:t>
            </a:r>
            <a:endParaRPr lang="en-US" altLang="zh-CN"/>
          </a:p>
        </p:txBody>
      </p:sp>
    </p:spTree>
    <p:extLst>
      <p:ext uri="{BB962C8B-B14F-4D97-AF65-F5344CB8AC3E}">
        <p14:creationId xmlns:p14="http://schemas.microsoft.com/office/powerpoint/2010/main" val="660990956"/>
      </p:ext>
    </p:extLst>
  </p:cSld>
  <p:clrMapOvr>
    <a:masterClrMapping/>
  </p:clrMapOvr>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CE16EF74-44C8-45A6-ABDA-05EEEFC7119E}" type="slidenum">
              <a:rPr lang="en-US" altLang="zh-CN" smtClean="0"/>
              <a:pPr/>
              <a:t>‹#›</a:t>
            </a:fld>
            <a:r>
              <a:rPr lang="en-US" altLang="zh-CN" smtClean="0"/>
              <a:t>/81</a:t>
            </a:r>
            <a:endParaRPr lang="en-US" altLang="zh-CN"/>
          </a:p>
        </p:txBody>
      </p:sp>
    </p:spTree>
    <p:extLst>
      <p:ext uri="{BB962C8B-B14F-4D97-AF65-F5344CB8AC3E}">
        <p14:creationId xmlns:p14="http://schemas.microsoft.com/office/powerpoint/2010/main" val="1901044346"/>
      </p:ext>
    </p:extLst>
  </p:cSld>
  <p:clrMapOvr>
    <a:masterClrMapping/>
  </p:clrMapOvr>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CE16EF74-44C8-45A6-ABDA-05EEEFC7119E}" type="slidenum">
              <a:rPr lang="en-US" altLang="zh-CN" smtClean="0"/>
              <a:pPr/>
              <a:t>‹#›</a:t>
            </a:fld>
            <a:r>
              <a:rPr lang="en-US" altLang="zh-CN" smtClean="0"/>
              <a:t>/81</a:t>
            </a:r>
            <a:endParaRPr lang="en-US" altLang="zh-CN"/>
          </a:p>
        </p:txBody>
      </p:sp>
    </p:spTree>
    <p:extLst>
      <p:ext uri="{BB962C8B-B14F-4D97-AF65-F5344CB8AC3E}">
        <p14:creationId xmlns:p14="http://schemas.microsoft.com/office/powerpoint/2010/main" val="146936277"/>
      </p:ext>
    </p:extLst>
  </p:cSld>
  <p:clrMapOvr>
    <a:masterClrMapping/>
  </p:clrMapOvr>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lgn="r">
              <a:defRPr sz="1400">
                <a:solidFill>
                  <a:srgbClr val="FF0000"/>
                </a:solidFill>
                <a:latin typeface="Consolas" pitchFamily="49" charset="0"/>
                <a:cs typeface="Consolas" pitchFamily="49" charset="0"/>
              </a:defRPr>
            </a:lvl1pPr>
          </a:lstStyle>
          <a:p>
            <a:fld id="{CE16EF74-44C8-45A6-ABDA-05EEEFC7119E}" type="slidenum">
              <a:rPr lang="en-US" altLang="zh-CN" smtClean="0"/>
              <a:pPr/>
              <a:t>‹#›</a:t>
            </a:fld>
            <a:r>
              <a:rPr lang="en-US" altLang="zh-CN" smtClean="0"/>
              <a:t>/81</a:t>
            </a:r>
            <a:endParaRPr lang="en-US" altLang="zh-CN"/>
          </a:p>
        </p:txBody>
      </p:sp>
    </p:spTree>
    <p:extLst>
      <p:ext uri="{BB962C8B-B14F-4D97-AF65-F5344CB8AC3E}">
        <p14:creationId xmlns:p14="http://schemas.microsoft.com/office/powerpoint/2010/main" val="238539648"/>
      </p:ext>
    </p:extLst>
  </p:cSld>
  <p:clrMapOvr>
    <a:masterClrMapping/>
  </p:clrMapOvr>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CE16EF74-44C8-45A6-ABDA-05EEEFC7119E}" type="slidenum">
              <a:rPr lang="en-US" altLang="zh-CN" smtClean="0"/>
              <a:pPr/>
              <a:t>‹#›</a:t>
            </a:fld>
            <a:r>
              <a:rPr lang="en-US" altLang="zh-CN" smtClean="0"/>
              <a:t>/81</a:t>
            </a:r>
            <a:endParaRPr lang="en-US" altLang="zh-CN"/>
          </a:p>
        </p:txBody>
      </p:sp>
    </p:spTree>
    <p:extLst>
      <p:ext uri="{BB962C8B-B14F-4D97-AF65-F5344CB8AC3E}">
        <p14:creationId xmlns:p14="http://schemas.microsoft.com/office/powerpoint/2010/main" val="35935162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lgn="r">
              <a:defRPr sz="1400">
                <a:solidFill>
                  <a:srgbClr val="FF0000"/>
                </a:solidFill>
                <a:latin typeface="Consolas" pitchFamily="49" charset="0"/>
                <a:cs typeface="Consolas" pitchFamily="49" charset="0"/>
              </a:defRPr>
            </a:lvl1pPr>
          </a:lstStyle>
          <a:p>
            <a:fld id="{CE16EF74-44C8-45A6-ABDA-05EEEFC7119E}" type="slidenum">
              <a:rPr lang="en-US" altLang="zh-CN" smtClean="0"/>
              <a:pPr/>
              <a:t>‹#›</a:t>
            </a:fld>
            <a:r>
              <a:rPr lang="en-US" altLang="zh-CN" smtClean="0"/>
              <a:t>/81</a:t>
            </a:r>
            <a:endParaRPr lang="en-US" altLang="zh-CN"/>
          </a:p>
        </p:txBody>
      </p:sp>
    </p:spTree>
    <p:extLst>
      <p:ext uri="{BB962C8B-B14F-4D97-AF65-F5344CB8AC3E}">
        <p14:creationId xmlns:p14="http://schemas.microsoft.com/office/powerpoint/2010/main" val="3030265633"/>
      </p:ext>
    </p:extLst>
  </p:cSld>
  <p:clrMapOvr>
    <a:masterClrMapping/>
  </p:clrMapOvr>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CE16EF74-44C8-45A6-ABDA-05EEEFC7119E}" type="slidenum">
              <a:rPr lang="en-US" altLang="zh-CN" smtClean="0"/>
              <a:pPr/>
              <a:t>‹#›</a:t>
            </a:fld>
            <a:r>
              <a:rPr lang="en-US" altLang="zh-CN" smtClean="0"/>
              <a:t>/81</a:t>
            </a:r>
            <a:endParaRPr lang="en-US" altLang="zh-CN"/>
          </a:p>
        </p:txBody>
      </p:sp>
    </p:spTree>
    <p:extLst>
      <p:ext uri="{BB962C8B-B14F-4D97-AF65-F5344CB8AC3E}">
        <p14:creationId xmlns:p14="http://schemas.microsoft.com/office/powerpoint/2010/main" val="813405491"/>
      </p:ext>
    </p:extLst>
  </p:cSld>
  <p:clrMapOvr>
    <a:masterClrMapping/>
  </p:clrMapOvr>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lgn="r">
              <a:defRPr sz="1400">
                <a:solidFill>
                  <a:srgbClr val="FF0000"/>
                </a:solidFill>
                <a:latin typeface="Consolas" pitchFamily="49" charset="0"/>
                <a:cs typeface="Consolas" pitchFamily="49" charset="0"/>
              </a:defRPr>
            </a:lvl1pPr>
          </a:lstStyle>
          <a:p>
            <a:fld id="{CE16EF74-44C8-45A6-ABDA-05EEEFC7119E}" type="slidenum">
              <a:rPr lang="en-US" altLang="zh-CN" smtClean="0"/>
              <a:pPr/>
              <a:t>‹#›</a:t>
            </a:fld>
            <a:r>
              <a:rPr lang="en-US" altLang="zh-CN" smtClean="0"/>
              <a:t>/81</a:t>
            </a:r>
            <a:endParaRPr lang="en-US" altLang="zh-CN"/>
          </a:p>
        </p:txBody>
      </p:sp>
    </p:spTree>
    <p:extLst>
      <p:ext uri="{BB962C8B-B14F-4D97-AF65-F5344CB8AC3E}">
        <p14:creationId xmlns:p14="http://schemas.microsoft.com/office/powerpoint/2010/main" val="958410054"/>
      </p:ext>
    </p:extLst>
  </p:cSld>
  <p:clrMapOvr>
    <a:masterClrMapping/>
  </p:clrMapOvr>
  <p:timing>
    <p:tnLst>
      <p:par>
        <p:cTn id="1" dur="indefinite" restart="never" nodeType="tmRoot"/>
      </p:par>
    </p:tnLst>
  </p:timing>
</p:sldLayout>
</file>

<file path=ppt/slideLayouts/slideLayout2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EEE4F7E5-DD09-4BA6-9AE1-47735B52AA37}" type="slidenum">
              <a:rPr lang="en-US" altLang="zh-CN" smtClean="0"/>
              <a:pPr/>
              <a:t>‹#›</a:t>
            </a:fld>
            <a:r>
              <a:rPr lang="en-US" altLang="zh-CN" smtClean="0"/>
              <a:t>/14</a:t>
            </a:r>
            <a:endParaRPr lang="en-US" altLang="zh-CN"/>
          </a:p>
        </p:txBody>
      </p:sp>
    </p:spTree>
    <p:extLst>
      <p:ext uri="{BB962C8B-B14F-4D97-AF65-F5344CB8AC3E}">
        <p14:creationId xmlns:p14="http://schemas.microsoft.com/office/powerpoint/2010/main" val="3285911603"/>
      </p:ext>
    </p:extLst>
  </p:cSld>
  <p:clrMapOvr>
    <a:masterClrMapping/>
  </p:clrMapOvr>
  <p:timing>
    <p:tnLst>
      <p:par>
        <p:cTn id="1" dur="indefinite" restart="never" nodeType="tmRoot"/>
      </p:par>
    </p:tnLst>
  </p:timing>
</p:sldLayout>
</file>

<file path=ppt/slideLayouts/slideLayout2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b="1">
                <a:solidFill>
                  <a:srgbClr val="FF0000"/>
                </a:solidFill>
                <a:latin typeface="Consolas" pitchFamily="49" charset="0"/>
                <a:cs typeface="Consolas" pitchFamily="49" charset="0"/>
              </a:defRPr>
            </a:lvl1pPr>
          </a:lstStyle>
          <a:p>
            <a:pPr>
              <a:defRPr/>
            </a:pPr>
            <a:fld id="{94984E60-CADE-4266-8DC7-A91C528B8A31}" type="slidenum">
              <a:rPr lang="en-US" altLang="zh-CN" smtClean="0"/>
              <a:pPr>
                <a:defRPr/>
              </a:pPr>
              <a:t>‹#›</a:t>
            </a:fld>
            <a:r>
              <a:rPr lang="en-US" altLang="zh-CN" smtClean="0"/>
              <a:t>/116</a:t>
            </a:r>
            <a:endParaRPr lang="en-US" altLang="zh-CN"/>
          </a:p>
        </p:txBody>
      </p:sp>
    </p:spTree>
    <p:extLst>
      <p:ext uri="{BB962C8B-B14F-4D97-AF65-F5344CB8AC3E}">
        <p14:creationId xmlns:p14="http://schemas.microsoft.com/office/powerpoint/2010/main" val="381484920"/>
      </p:ext>
    </p:extLst>
  </p:cSld>
  <p:clrMapOvr>
    <a:masterClrMapping/>
  </p:clrMapOvr>
  <p:timing>
    <p:tnLst>
      <p:par>
        <p:cTn id="1" dur="indefinite" restart="never" nodeType="tmRoot"/>
      </p:par>
    </p:tnLst>
  </p:timing>
</p:sldLayout>
</file>

<file path=ppt/slideLayouts/slideLayout23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pPr>
              <a:defRPr/>
            </a:pPr>
            <a:fld id="{85C37865-4BAB-43D9-BEB9-24164CECE4B1}" type="slidenum">
              <a:rPr lang="en-US" altLang="zh-CN" smtClean="0"/>
              <a:pPr>
                <a:defRPr/>
              </a:pPr>
              <a:t>‹#›</a:t>
            </a:fld>
            <a:r>
              <a:rPr lang="en-US" altLang="zh-CN" smtClean="0"/>
              <a:t>/116</a:t>
            </a:r>
            <a:endParaRPr lang="en-US" altLang="zh-CN"/>
          </a:p>
        </p:txBody>
      </p:sp>
    </p:spTree>
    <p:extLst>
      <p:ext uri="{BB962C8B-B14F-4D97-AF65-F5344CB8AC3E}">
        <p14:creationId xmlns:p14="http://schemas.microsoft.com/office/powerpoint/2010/main" val="576190035"/>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marL="0" marR="0" indent="0" algn="r" defTabSz="914400" rtl="0" eaLnBrk="1" fontAlgn="base" latinLnBrk="0" hangingPunct="1">
              <a:lnSpc>
                <a:spcPct val="100000"/>
              </a:lnSpc>
              <a:spcBef>
                <a:spcPct val="0"/>
              </a:spcBef>
              <a:spcAft>
                <a:spcPct val="0"/>
              </a:spcAft>
              <a:buClrTx/>
              <a:buSzTx/>
              <a:buFontTx/>
              <a:buNone/>
              <a:tabLst/>
              <a:defRPr sz="1400">
                <a:solidFill>
                  <a:srgbClr val="FF0000"/>
                </a:solidFill>
                <a:latin typeface="Consolas" pitchFamily="49" charset="0"/>
                <a:cs typeface="Consolas" pitchFamily="49" charset="0"/>
              </a:defRPr>
            </a:lvl1pPr>
          </a:lstStyle>
          <a:p>
            <a:pPr>
              <a:defRPr/>
            </a:pPr>
            <a:fld id="{94984E60-CADE-4266-8DC7-A91C528B8A31}" type="slidenum">
              <a:rPr lang="en-US" altLang="zh-CN" smtClean="0"/>
              <a:pPr>
                <a:defRPr/>
              </a:pPr>
              <a:t>‹#›</a:t>
            </a:fld>
            <a:r>
              <a:rPr lang="en-US" altLang="zh-CN" smtClean="0"/>
              <a:t>/116</a:t>
            </a:r>
          </a:p>
        </p:txBody>
      </p:sp>
    </p:spTree>
    <p:extLst>
      <p:ext uri="{BB962C8B-B14F-4D97-AF65-F5344CB8AC3E}">
        <p14:creationId xmlns:p14="http://schemas.microsoft.com/office/powerpoint/2010/main" val="1222330325"/>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b="1">
                <a:solidFill>
                  <a:srgbClr val="FF0000"/>
                </a:solidFill>
                <a:latin typeface="Consolas" pitchFamily="49" charset="0"/>
                <a:cs typeface="Consolas" pitchFamily="49" charset="0"/>
              </a:defRPr>
            </a:lvl1pPr>
          </a:lstStyle>
          <a:p>
            <a:pPr>
              <a:defRPr/>
            </a:pPr>
            <a:fld id="{94984E60-CADE-4266-8DC7-A91C528B8A31}" type="slidenum">
              <a:rPr lang="en-US" altLang="zh-CN" smtClean="0"/>
              <a:pPr>
                <a:defRPr/>
              </a:pPr>
              <a:t>‹#›</a:t>
            </a:fld>
            <a:r>
              <a:rPr lang="en-US" altLang="zh-CN" smtClean="0"/>
              <a:t>/116</a:t>
            </a:r>
            <a:endParaRPr lang="en-US" altLang="zh-CN"/>
          </a:p>
        </p:txBody>
      </p:sp>
    </p:spTree>
    <p:extLst>
      <p:ext uri="{BB962C8B-B14F-4D97-AF65-F5344CB8AC3E}">
        <p14:creationId xmlns:p14="http://schemas.microsoft.com/office/powerpoint/2010/main" val="2799098977"/>
      </p:ext>
    </p:extLst>
  </p:cSld>
  <p:clrMapOvr>
    <a:masterClrMapping/>
  </p:clrMapOvr>
  <p:timing>
    <p:tnLst>
      <p:par>
        <p:cTn id="1" dur="indefinite" restart="never" nodeType="tmRoot"/>
      </p:par>
    </p:tnLst>
  </p:timing>
</p:sldLayout>
</file>

<file path=ppt/slideLayouts/slideLayout23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pPr>
              <a:defRPr/>
            </a:pPr>
            <a:fld id="{85C37865-4BAB-43D9-BEB9-24164CECE4B1}" type="slidenum">
              <a:rPr lang="en-US" altLang="zh-CN" smtClean="0"/>
              <a:pPr>
                <a:defRPr/>
              </a:pPr>
              <a:t>‹#›</a:t>
            </a:fld>
            <a:r>
              <a:rPr lang="en-US" altLang="zh-CN" smtClean="0"/>
              <a:t>/116</a:t>
            </a:r>
            <a:endParaRPr lang="en-US" altLang="zh-CN"/>
          </a:p>
        </p:txBody>
      </p:sp>
    </p:spTree>
    <p:extLst>
      <p:ext uri="{BB962C8B-B14F-4D97-AF65-F5344CB8AC3E}">
        <p14:creationId xmlns:p14="http://schemas.microsoft.com/office/powerpoint/2010/main" val="152694854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marL="0" marR="0" indent="0" algn="r" defTabSz="914400" rtl="0" eaLnBrk="1" fontAlgn="base" latinLnBrk="0" hangingPunct="1">
              <a:lnSpc>
                <a:spcPct val="100000"/>
              </a:lnSpc>
              <a:spcBef>
                <a:spcPct val="0"/>
              </a:spcBef>
              <a:spcAft>
                <a:spcPct val="0"/>
              </a:spcAft>
              <a:buClrTx/>
              <a:buSzTx/>
              <a:buFontTx/>
              <a:buNone/>
              <a:tabLst/>
              <a:defRPr sz="1400">
                <a:solidFill>
                  <a:srgbClr val="FF0000"/>
                </a:solidFill>
                <a:latin typeface="Consolas" pitchFamily="49" charset="0"/>
                <a:cs typeface="Consolas" pitchFamily="49" charset="0"/>
              </a:defRPr>
            </a:lvl1pPr>
          </a:lstStyle>
          <a:p>
            <a:pPr>
              <a:defRPr/>
            </a:pPr>
            <a:fld id="{94984E60-CADE-4266-8DC7-A91C528B8A31}" type="slidenum">
              <a:rPr lang="en-US" altLang="zh-CN" smtClean="0"/>
              <a:pPr>
                <a:defRPr/>
              </a:pPr>
              <a:t>‹#›</a:t>
            </a:fld>
            <a:r>
              <a:rPr lang="en-US" altLang="zh-CN" smtClean="0"/>
              <a:t>/116</a:t>
            </a:r>
          </a:p>
        </p:txBody>
      </p:sp>
    </p:spTree>
    <p:extLst>
      <p:ext uri="{BB962C8B-B14F-4D97-AF65-F5344CB8AC3E}">
        <p14:creationId xmlns:p14="http://schemas.microsoft.com/office/powerpoint/2010/main" val="5668210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b="1">
                <a:solidFill>
                  <a:srgbClr val="FF0000"/>
                </a:solidFill>
                <a:latin typeface="Consolas" pitchFamily="49" charset="0"/>
                <a:cs typeface="Consolas" pitchFamily="49" charset="0"/>
              </a:defRPr>
            </a:lvl1pPr>
          </a:lstStyle>
          <a:p>
            <a:pPr>
              <a:defRPr/>
            </a:pPr>
            <a:fld id="{94984E60-CADE-4266-8DC7-A91C528B8A31}" type="slidenum">
              <a:rPr lang="en-US" altLang="zh-CN" smtClean="0"/>
              <a:pPr>
                <a:defRPr/>
              </a:pPr>
              <a:t>‹#›</a:t>
            </a:fld>
            <a:r>
              <a:rPr lang="en-US" altLang="zh-CN" smtClean="0"/>
              <a:t>/116</a:t>
            </a:r>
            <a:endParaRPr lang="en-US" altLang="zh-CN"/>
          </a:p>
        </p:txBody>
      </p:sp>
    </p:spTree>
    <p:extLst>
      <p:ext uri="{BB962C8B-B14F-4D97-AF65-F5344CB8AC3E}">
        <p14:creationId xmlns:p14="http://schemas.microsoft.com/office/powerpoint/2010/main" val="66777141"/>
      </p:ext>
    </p:extLst>
  </p:cSld>
  <p:clrMapOvr>
    <a:masterClrMapping/>
  </p:clrMapOvr>
  <p:timing>
    <p:tnLst>
      <p:par>
        <p:cTn id="1" dur="indefinite" restart="never" nodeType="tmRoot"/>
      </p:par>
    </p:tnLst>
  </p:timing>
</p:sldLayout>
</file>

<file path=ppt/slideLayouts/slideLayout24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pPr>
              <a:defRPr/>
            </a:pPr>
            <a:fld id="{85C37865-4BAB-43D9-BEB9-24164CECE4B1}" type="slidenum">
              <a:rPr lang="en-US" altLang="zh-CN" smtClean="0"/>
              <a:pPr>
                <a:defRPr/>
              </a:pPr>
              <a:t>‹#›</a:t>
            </a:fld>
            <a:r>
              <a:rPr lang="en-US" altLang="zh-CN" smtClean="0"/>
              <a:t>/116</a:t>
            </a:r>
            <a:endParaRPr lang="en-US" altLang="zh-CN"/>
          </a:p>
        </p:txBody>
      </p:sp>
    </p:spTree>
    <p:extLst>
      <p:ext uri="{BB962C8B-B14F-4D97-AF65-F5344CB8AC3E}">
        <p14:creationId xmlns:p14="http://schemas.microsoft.com/office/powerpoint/2010/main" val="3080971730"/>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marL="0" marR="0" indent="0" algn="r" defTabSz="914400" rtl="0" eaLnBrk="1" fontAlgn="base" latinLnBrk="0" hangingPunct="1">
              <a:lnSpc>
                <a:spcPct val="100000"/>
              </a:lnSpc>
              <a:spcBef>
                <a:spcPct val="0"/>
              </a:spcBef>
              <a:spcAft>
                <a:spcPct val="0"/>
              </a:spcAft>
              <a:buClrTx/>
              <a:buSzTx/>
              <a:buFontTx/>
              <a:buNone/>
              <a:tabLst/>
              <a:defRPr sz="1400">
                <a:solidFill>
                  <a:srgbClr val="FF0000"/>
                </a:solidFill>
                <a:latin typeface="Consolas" pitchFamily="49" charset="0"/>
                <a:cs typeface="Consolas" pitchFamily="49" charset="0"/>
              </a:defRPr>
            </a:lvl1pPr>
          </a:lstStyle>
          <a:p>
            <a:pPr>
              <a:defRPr/>
            </a:pPr>
            <a:fld id="{94984E60-CADE-4266-8DC7-A91C528B8A31}" type="slidenum">
              <a:rPr lang="en-US" altLang="zh-CN" smtClean="0"/>
              <a:pPr>
                <a:defRPr/>
              </a:pPr>
              <a:t>‹#›</a:t>
            </a:fld>
            <a:r>
              <a:rPr lang="en-US" altLang="zh-CN" smtClean="0"/>
              <a:t>/116</a:t>
            </a:r>
          </a:p>
        </p:txBody>
      </p:sp>
    </p:spTree>
    <p:extLst>
      <p:ext uri="{BB962C8B-B14F-4D97-AF65-F5344CB8AC3E}">
        <p14:creationId xmlns:p14="http://schemas.microsoft.com/office/powerpoint/2010/main" val="1312339136"/>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b="1">
                <a:solidFill>
                  <a:srgbClr val="FF0000"/>
                </a:solidFill>
                <a:latin typeface="Consolas" pitchFamily="49" charset="0"/>
                <a:cs typeface="Consolas" pitchFamily="49" charset="0"/>
              </a:defRPr>
            </a:lvl1pPr>
          </a:lstStyle>
          <a:p>
            <a:pPr>
              <a:defRPr/>
            </a:pPr>
            <a:fld id="{94984E60-CADE-4266-8DC7-A91C528B8A31}" type="slidenum">
              <a:rPr lang="en-US" altLang="zh-CN" smtClean="0"/>
              <a:pPr>
                <a:defRPr/>
              </a:pPr>
              <a:t>‹#›</a:t>
            </a:fld>
            <a:r>
              <a:rPr lang="en-US" altLang="zh-CN" smtClean="0"/>
              <a:t>/116</a:t>
            </a:r>
            <a:endParaRPr lang="en-US" altLang="zh-CN"/>
          </a:p>
        </p:txBody>
      </p:sp>
    </p:spTree>
    <p:extLst>
      <p:ext uri="{BB962C8B-B14F-4D97-AF65-F5344CB8AC3E}">
        <p14:creationId xmlns:p14="http://schemas.microsoft.com/office/powerpoint/2010/main" val="2044083022"/>
      </p:ext>
    </p:extLst>
  </p:cSld>
  <p:clrMapOvr>
    <a:masterClrMapping/>
  </p:clrMapOvr>
  <p:timing>
    <p:tnLst>
      <p:par>
        <p:cTn id="1" dur="indefinite" restart="never" nodeType="tmRoot"/>
      </p:par>
    </p:tnLst>
  </p:timing>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pPr>
              <a:defRPr/>
            </a:pPr>
            <a:fld id="{85C37865-4BAB-43D9-BEB9-24164CECE4B1}" type="slidenum">
              <a:rPr lang="en-US" altLang="zh-CN" smtClean="0"/>
              <a:pPr>
                <a:defRPr/>
              </a:pPr>
              <a:t>‹#›</a:t>
            </a:fld>
            <a:r>
              <a:rPr lang="en-US" altLang="zh-CN" smtClean="0"/>
              <a:t>/116</a:t>
            </a:r>
            <a:endParaRPr lang="en-US" altLang="zh-CN"/>
          </a:p>
        </p:txBody>
      </p:sp>
    </p:spTree>
    <p:extLst>
      <p:ext uri="{BB962C8B-B14F-4D97-AF65-F5344CB8AC3E}">
        <p14:creationId xmlns:p14="http://schemas.microsoft.com/office/powerpoint/2010/main" val="18116862"/>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marL="0" marR="0" indent="0" algn="r" defTabSz="914400" rtl="0" eaLnBrk="1" fontAlgn="base" latinLnBrk="0" hangingPunct="1">
              <a:lnSpc>
                <a:spcPct val="100000"/>
              </a:lnSpc>
              <a:spcBef>
                <a:spcPct val="0"/>
              </a:spcBef>
              <a:spcAft>
                <a:spcPct val="0"/>
              </a:spcAft>
              <a:buClrTx/>
              <a:buSzTx/>
              <a:buFontTx/>
              <a:buNone/>
              <a:tabLst/>
              <a:defRPr sz="1400">
                <a:solidFill>
                  <a:srgbClr val="FF0000"/>
                </a:solidFill>
                <a:latin typeface="Consolas" pitchFamily="49" charset="0"/>
                <a:cs typeface="Consolas" pitchFamily="49" charset="0"/>
              </a:defRPr>
            </a:lvl1pPr>
          </a:lstStyle>
          <a:p>
            <a:pPr>
              <a:defRPr/>
            </a:pPr>
            <a:fld id="{94984E60-CADE-4266-8DC7-A91C528B8A31}" type="slidenum">
              <a:rPr lang="en-US" altLang="zh-CN" smtClean="0"/>
              <a:pPr>
                <a:defRPr/>
              </a:pPr>
              <a:t>‹#›</a:t>
            </a:fld>
            <a:r>
              <a:rPr lang="en-US" altLang="zh-CN" smtClean="0"/>
              <a:t>/116</a:t>
            </a:r>
          </a:p>
        </p:txBody>
      </p:sp>
    </p:spTree>
    <p:extLst>
      <p:ext uri="{BB962C8B-B14F-4D97-AF65-F5344CB8AC3E}">
        <p14:creationId xmlns:p14="http://schemas.microsoft.com/office/powerpoint/2010/main" val="3252601219"/>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b="1">
                <a:solidFill>
                  <a:srgbClr val="FF0000"/>
                </a:solidFill>
                <a:latin typeface="Consolas" pitchFamily="49" charset="0"/>
                <a:cs typeface="Consolas" pitchFamily="49" charset="0"/>
              </a:defRPr>
            </a:lvl1pPr>
          </a:lstStyle>
          <a:p>
            <a:pPr>
              <a:defRPr/>
            </a:pPr>
            <a:fld id="{94984E60-CADE-4266-8DC7-A91C528B8A31}" type="slidenum">
              <a:rPr lang="en-US" altLang="zh-CN" smtClean="0"/>
              <a:pPr>
                <a:defRPr/>
              </a:pPr>
              <a:t>‹#›</a:t>
            </a:fld>
            <a:r>
              <a:rPr lang="en-US" altLang="zh-CN" smtClean="0"/>
              <a:t>/116</a:t>
            </a:r>
            <a:endParaRPr lang="en-US" altLang="zh-CN"/>
          </a:p>
        </p:txBody>
      </p:sp>
    </p:spTree>
    <p:extLst>
      <p:ext uri="{BB962C8B-B14F-4D97-AF65-F5344CB8AC3E}">
        <p14:creationId xmlns:p14="http://schemas.microsoft.com/office/powerpoint/2010/main" val="1883817833"/>
      </p:ext>
    </p:extLst>
  </p:cSld>
  <p:clrMapOvr>
    <a:masterClrMapping/>
  </p:clrMapOvr>
  <p:timing>
    <p:tnLst>
      <p:par>
        <p:cTn id="1" dur="indefinite" restart="never" nodeType="tmRoot"/>
      </p:par>
    </p:tnLst>
  </p:timing>
</p:sldLayout>
</file>

<file path=ppt/slideLayouts/slideLayout24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marL="0" marR="0" indent="0" algn="r" defTabSz="914400" rtl="0" eaLnBrk="1" fontAlgn="base" latinLnBrk="0" hangingPunct="1">
              <a:lnSpc>
                <a:spcPct val="100000"/>
              </a:lnSpc>
              <a:spcBef>
                <a:spcPct val="0"/>
              </a:spcBef>
              <a:spcAft>
                <a:spcPct val="0"/>
              </a:spcAft>
              <a:buClrTx/>
              <a:buSzTx/>
              <a:buFontTx/>
              <a:buNone/>
              <a:tabLst/>
              <a:defRPr sz="1400">
                <a:solidFill>
                  <a:srgbClr val="FF0000"/>
                </a:solidFill>
                <a:latin typeface="Consolas" pitchFamily="49" charset="0"/>
                <a:cs typeface="Consolas" pitchFamily="49" charset="0"/>
              </a:defRPr>
            </a:lvl1pPr>
          </a:lstStyle>
          <a:p>
            <a:pPr>
              <a:defRPr/>
            </a:pPr>
            <a:fld id="{94984E60-CADE-4266-8DC7-A91C528B8A31}" type="slidenum">
              <a:rPr lang="en-US" altLang="zh-CN" smtClean="0"/>
              <a:pPr>
                <a:defRPr/>
              </a:pPr>
              <a:t>‹#›</a:t>
            </a:fld>
            <a:r>
              <a:rPr lang="en-US" altLang="zh-CN" smtClean="0"/>
              <a:t>/116</a:t>
            </a:r>
          </a:p>
        </p:txBody>
      </p:sp>
    </p:spTree>
    <p:extLst>
      <p:ext uri="{BB962C8B-B14F-4D97-AF65-F5344CB8AC3E}">
        <p14:creationId xmlns:p14="http://schemas.microsoft.com/office/powerpoint/2010/main" val="877003432"/>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560925003"/>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rPr>
              <a:t>数据结构与算法</a:t>
            </a:r>
            <a:endParaRPr lang="zh-CN" altLang="en-US" sz="2400" dirty="0">
              <a:solidFill>
                <a:srgbClr val="000000"/>
              </a:solidFill>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rgbClr val="FFFFFF"/>
                </a:solidFill>
              </a:rPr>
              <a:t>西安交通大学计算机科学与技术系</a:t>
            </a:r>
            <a:endParaRPr lang="zh-CN" altLang="en-US" dirty="0">
              <a:solidFill>
                <a:srgbClr val="FFFFFF"/>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rgbClr val="FFFFFF"/>
                </a:solidFill>
              </a:rPr>
              <a:pPr/>
              <a:t>‹#›</a:t>
            </a:fld>
            <a:endParaRPr lang="zh-CN" altLang="en-US" dirty="0">
              <a:solidFill>
                <a:srgbClr val="FFFFFF"/>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E475632-B7DE-4367-8D94-F65220BCA26A}" type="datetime1">
              <a:rPr lang="zh-CN" altLang="en-US" smtClean="0">
                <a:solidFill>
                  <a:srgbClr val="FFFFFF"/>
                </a:solidFill>
                <a:latin typeface="黑体" panose="02010609060101010101" pitchFamily="49" charset="-122"/>
                <a:ea typeface="黑体" panose="02010609060101010101" pitchFamily="49" charset="-122"/>
              </a:rPr>
              <a:pPr/>
              <a:t>2021/10/22</a:t>
            </a:fld>
            <a:endParaRPr lang="zh-CN" altLang="en-US" dirty="0">
              <a:solidFill>
                <a:srgbClr val="FFFF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457856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2021/10/22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52936934"/>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3763303167"/>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2021/10/22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939956275"/>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2021/10/22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375539053"/>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2021/10/22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113829039"/>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solidFill>
                <a:srgbClr val="434342"/>
              </a:solidFill>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solidFill>
                  <a:srgbClr val="434342"/>
                </a:solidFill>
              </a:rPr>
              <a:pPr/>
              <a:t>‹#›</a:t>
            </a:fld>
            <a:endParaRPr lang="zh-CN" altLang="en-US">
              <a:solidFill>
                <a:srgbClr val="434342"/>
              </a:solidFill>
            </a:endParaRPr>
          </a:p>
        </p:txBody>
      </p:sp>
    </p:spTree>
    <p:extLst>
      <p:ext uri="{BB962C8B-B14F-4D97-AF65-F5344CB8AC3E}">
        <p14:creationId xmlns:p14="http://schemas.microsoft.com/office/powerpoint/2010/main" val="374822615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71488317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665706553"/>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749544798"/>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3584040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2021/10/22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rPr>
              <a:t>数据结构与算法</a:t>
            </a:r>
            <a:endParaRPr lang="zh-CN" altLang="en-US" sz="2400" dirty="0">
              <a:solidFill>
                <a:srgbClr val="000000"/>
              </a:solidFill>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rgbClr val="FFFFFF"/>
                </a:solidFill>
              </a:rPr>
              <a:t>西安交通大学计算机科学与技术系</a:t>
            </a:r>
            <a:endParaRPr lang="zh-CN" altLang="en-US" dirty="0">
              <a:solidFill>
                <a:srgbClr val="FFFFFF"/>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rgbClr val="FFFFFF"/>
                </a:solidFill>
              </a:rPr>
              <a:pPr/>
              <a:t>‹#›</a:t>
            </a:fld>
            <a:endParaRPr lang="zh-CN" altLang="en-US" dirty="0">
              <a:solidFill>
                <a:srgbClr val="FFFFFF"/>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E475632-B7DE-4367-8D94-F65220BCA26A}" type="datetime1">
              <a:rPr lang="zh-CN" altLang="en-US" smtClean="0">
                <a:solidFill>
                  <a:srgbClr val="FFFFFF"/>
                </a:solidFill>
                <a:latin typeface="黑体" panose="02010609060101010101" pitchFamily="49" charset="-122"/>
                <a:ea typeface="黑体" panose="02010609060101010101" pitchFamily="49" charset="-122"/>
              </a:rPr>
              <a:pPr/>
              <a:t>2021/10/22</a:t>
            </a:fld>
            <a:endParaRPr lang="zh-CN" altLang="en-US" dirty="0">
              <a:solidFill>
                <a:srgbClr val="FFFF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00060623"/>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611007373"/>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213466203"/>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2021/10/22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14044881"/>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2021/10/22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969312513"/>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2021/10/22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607821287"/>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solidFill>
                <a:srgbClr val="434342"/>
              </a:solidFill>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solidFill>
                  <a:srgbClr val="434342"/>
                </a:solidFill>
              </a:rPr>
              <a:pPr/>
              <a:t>‹#›</a:t>
            </a:fld>
            <a:endParaRPr lang="zh-CN" altLang="en-US">
              <a:solidFill>
                <a:srgbClr val="434342"/>
              </a:solidFill>
            </a:endParaRPr>
          </a:p>
        </p:txBody>
      </p:sp>
    </p:spTree>
    <p:extLst>
      <p:ext uri="{BB962C8B-B14F-4D97-AF65-F5344CB8AC3E}">
        <p14:creationId xmlns:p14="http://schemas.microsoft.com/office/powerpoint/2010/main" val="3083896523"/>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081748192"/>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2536540"/>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3605807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2021/10/22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7CB2BE83-1AD7-4D57-BED4-A5A7924D4FB7}" type="slidenum">
              <a:rPr lang="en-US" altLang="zh-CN" smtClean="0"/>
              <a:pPr/>
              <a:t>‹#›</a:t>
            </a:fld>
            <a:r>
              <a:rPr lang="en-US" altLang="zh-CN" smtClean="0"/>
              <a:t>/50</a:t>
            </a:r>
            <a:endParaRPr lang="en-US" altLang="zh-CN"/>
          </a:p>
        </p:txBody>
      </p:sp>
    </p:spTree>
    <p:extLst>
      <p:ext uri="{BB962C8B-B14F-4D97-AF65-F5344CB8AC3E}">
        <p14:creationId xmlns:p14="http://schemas.microsoft.com/office/powerpoint/2010/main" val="3751862853"/>
      </p:ext>
    </p:extLst>
  </p:cSld>
  <p:clrMapOvr>
    <a:masterClrMapping/>
  </p:clrMapOvr>
  <p:timing>
    <p:tnLst>
      <p:par>
        <p:cTn id="1" dur="indefinite" restart="never" nodeType="tmRoot"/>
      </p:par>
    </p:tnLst>
  </p:timing>
</p:sldLayout>
</file>

<file path=ppt/slideLayouts/slideLayout27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987120986"/>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rPr>
              <a:t>数据结构与算法</a:t>
            </a:r>
            <a:endParaRPr lang="zh-CN" altLang="en-US" sz="2400" dirty="0">
              <a:solidFill>
                <a:srgbClr val="000000"/>
              </a:solidFill>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rgbClr val="FFFFFF"/>
                </a:solidFill>
              </a:rPr>
              <a:t>西安交通大学计算机科学与技术系</a:t>
            </a:r>
            <a:endParaRPr lang="zh-CN" altLang="en-US" dirty="0">
              <a:solidFill>
                <a:srgbClr val="FFFFFF"/>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rgbClr val="FFFFFF"/>
                </a:solidFill>
              </a:rPr>
              <a:pPr/>
              <a:t>‹#›</a:t>
            </a:fld>
            <a:endParaRPr lang="zh-CN" altLang="en-US" dirty="0">
              <a:solidFill>
                <a:srgbClr val="FFFFFF"/>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E475632-B7DE-4367-8D94-F65220BCA26A}" type="datetime1">
              <a:rPr lang="zh-CN" altLang="en-US" smtClean="0">
                <a:solidFill>
                  <a:srgbClr val="FFFFFF"/>
                </a:solidFill>
                <a:latin typeface="黑体" panose="02010609060101010101" pitchFamily="49" charset="-122"/>
                <a:ea typeface="黑体" panose="02010609060101010101" pitchFamily="49" charset="-122"/>
              </a:rPr>
              <a:pPr/>
              <a:t>2021/10/22</a:t>
            </a:fld>
            <a:endParaRPr lang="zh-CN" altLang="en-US" dirty="0">
              <a:solidFill>
                <a:srgbClr val="FFFF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45865777"/>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063740396"/>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091352625"/>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2021/10/22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342740079"/>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2021/10/22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550686128"/>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2021/10/22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050977694"/>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solidFill>
                <a:srgbClr val="434342"/>
              </a:solidFill>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solidFill>
                  <a:srgbClr val="434342"/>
                </a:solidFill>
              </a:rPr>
              <a:pPr/>
              <a:t>‹#›</a:t>
            </a:fld>
            <a:endParaRPr lang="zh-CN" altLang="en-US">
              <a:solidFill>
                <a:srgbClr val="434342"/>
              </a:solidFill>
            </a:endParaRPr>
          </a:p>
        </p:txBody>
      </p:sp>
    </p:spTree>
    <p:extLst>
      <p:ext uri="{BB962C8B-B14F-4D97-AF65-F5344CB8AC3E}">
        <p14:creationId xmlns:p14="http://schemas.microsoft.com/office/powerpoint/2010/main" val="1840980868"/>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4569406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248557730"/>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120861764"/>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258498122"/>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rPr>
              <a:t>数据结构与算法</a:t>
            </a:r>
            <a:endParaRPr lang="zh-CN" altLang="en-US" sz="2400" dirty="0">
              <a:solidFill>
                <a:srgbClr val="000000"/>
              </a:solidFill>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rgbClr val="FFFFFF"/>
                </a:solidFill>
              </a:rPr>
              <a:t>西安交通大学计算机科学与技术系</a:t>
            </a:r>
            <a:endParaRPr lang="zh-CN" altLang="en-US" dirty="0">
              <a:solidFill>
                <a:srgbClr val="FFFFFF"/>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rgbClr val="FFFFFF"/>
                </a:solidFill>
              </a:rPr>
              <a:pPr/>
              <a:t>‹#›</a:t>
            </a:fld>
            <a:endParaRPr lang="zh-CN" altLang="en-US" dirty="0">
              <a:solidFill>
                <a:srgbClr val="FFFFFF"/>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E475632-B7DE-4367-8D94-F65220BCA26A}" type="datetime1">
              <a:rPr lang="zh-CN" altLang="en-US" smtClean="0">
                <a:solidFill>
                  <a:srgbClr val="FFFFFF"/>
                </a:solidFill>
                <a:latin typeface="黑体" panose="02010609060101010101" pitchFamily="49" charset="-122"/>
                <a:ea typeface="黑体" panose="02010609060101010101" pitchFamily="49" charset="-122"/>
              </a:rPr>
              <a:pPr/>
              <a:t>2021/10/22</a:t>
            </a:fld>
            <a:endParaRPr lang="zh-CN" altLang="en-US" dirty="0">
              <a:solidFill>
                <a:srgbClr val="FFFF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05788407"/>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445020493"/>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913732119"/>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2021/10/22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191158203"/>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2021/10/22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503483272"/>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2021/10/22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138617702"/>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solidFill>
                <a:srgbClr val="434342"/>
              </a:solidFill>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solidFill>
                  <a:srgbClr val="434342"/>
                </a:solidFill>
              </a:rPr>
              <a:pPr/>
              <a:t>‹#›</a:t>
            </a:fld>
            <a:endParaRPr lang="zh-CN" altLang="en-US">
              <a:solidFill>
                <a:srgbClr val="434342"/>
              </a:solidFill>
            </a:endParaRPr>
          </a:p>
        </p:txBody>
      </p:sp>
    </p:spTree>
    <p:extLst>
      <p:ext uri="{BB962C8B-B14F-4D97-AF65-F5344CB8AC3E}">
        <p14:creationId xmlns:p14="http://schemas.microsoft.com/office/powerpoint/2010/main" val="34858150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480014341"/>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663185284"/>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579644742"/>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7CB2BE83-1AD7-4D57-BED4-A5A7924D4FB7}" type="slidenum">
              <a:rPr lang="en-US" altLang="zh-CN" smtClean="0"/>
              <a:pPr/>
              <a:t>‹#›</a:t>
            </a:fld>
            <a:r>
              <a:rPr lang="en-US" altLang="zh-CN" smtClean="0"/>
              <a:t>/50</a:t>
            </a:r>
            <a:endParaRPr lang="en-US" altLang="zh-CN"/>
          </a:p>
        </p:txBody>
      </p:sp>
    </p:spTree>
    <p:extLst>
      <p:ext uri="{BB962C8B-B14F-4D97-AF65-F5344CB8AC3E}">
        <p14:creationId xmlns:p14="http://schemas.microsoft.com/office/powerpoint/2010/main" val="4227949790"/>
      </p:ext>
    </p:extLst>
  </p:cSld>
  <p:clrMapOvr>
    <a:masterClrMapping/>
  </p:clrMapOvr>
  <p:timing>
    <p:tnLst>
      <p:par>
        <p:cTn id="1" dur="indefinite" restart="never" nodeType="tmRoot"/>
      </p:par>
    </p:tnLst>
  </p:timing>
</p:sldLayout>
</file>

<file path=ppt/slideLayouts/slideLayout2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34D22D14-2240-46D4-8E7F-5554B7314E3C}" type="slidenum">
              <a:rPr lang="en-US" altLang="zh-CN" smtClean="0"/>
              <a:pPr/>
              <a:t>‹#›</a:t>
            </a:fld>
            <a:r>
              <a:rPr lang="en-US" altLang="zh-CN" smtClean="0"/>
              <a:t>/19</a:t>
            </a:r>
            <a:endParaRPr lang="en-US" altLang="zh-CN"/>
          </a:p>
        </p:txBody>
      </p:sp>
    </p:spTree>
    <p:extLst>
      <p:ext uri="{BB962C8B-B14F-4D97-AF65-F5344CB8AC3E}">
        <p14:creationId xmlns:p14="http://schemas.microsoft.com/office/powerpoint/2010/main" val="1512646637"/>
      </p:ext>
    </p:extLst>
  </p:cSld>
  <p:clrMapOvr>
    <a:masterClrMapping/>
  </p:clrMapOvr>
  <p:timing>
    <p:tnLst>
      <p:par>
        <p:cTn id="1" dur="indefinite" restart="never" nodeType="tmRoot"/>
      </p:par>
    </p:tnLst>
  </p:timing>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34D22D14-2240-46D4-8E7F-5554B7314E3C}" type="slidenum">
              <a:rPr lang="en-US" altLang="zh-CN" smtClean="0"/>
              <a:pPr/>
              <a:t>‹#›</a:t>
            </a:fld>
            <a:r>
              <a:rPr lang="en-US" altLang="zh-CN" smtClean="0"/>
              <a:t>/19</a:t>
            </a:r>
            <a:endParaRPr lang="en-US" altLang="zh-CN"/>
          </a:p>
        </p:txBody>
      </p:sp>
    </p:spTree>
    <p:extLst>
      <p:ext uri="{BB962C8B-B14F-4D97-AF65-F5344CB8AC3E}">
        <p14:creationId xmlns:p14="http://schemas.microsoft.com/office/powerpoint/2010/main" val="30360778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圆角矩形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圆角矩形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3776328" y="6111875"/>
            <a:ext cx="2286000" cy="365125"/>
          </a:xfrm>
          <a:prstGeom prst="rect">
            <a:avLst/>
          </a:prstGeom>
        </p:spPr>
        <p:txBody>
          <a:bodyPr/>
          <a:lstStyle/>
          <a:p>
            <a:fld id="{21613795-4F12-482E-8501-B1D52128F7E1}" type="datetimeFigureOut">
              <a:rPr lang="zh-CN" altLang="en-US" smtClean="0">
                <a:solidFill>
                  <a:srgbClr val="E3DED1">
                    <a:shade val="50000"/>
                  </a:srgbClr>
                </a:solidFill>
              </a:rPr>
              <a:pPr/>
              <a:t>2021/10/22</a:t>
            </a:fld>
            <a:endParaRPr lang="zh-CN" altLang="en-US">
              <a:solidFill>
                <a:srgbClr val="E3DED1">
                  <a:shade val="50000"/>
                </a:srgbClr>
              </a:solidFill>
            </a:endParaRPr>
          </a:p>
        </p:txBody>
      </p:sp>
      <p:sp>
        <p:nvSpPr>
          <p:cNvPr id="5" name="页脚占位符 4"/>
          <p:cNvSpPr>
            <a:spLocks noGrp="1"/>
          </p:cNvSpPr>
          <p:nvPr>
            <p:ph type="ftr" sz="quarter" idx="11"/>
          </p:nvPr>
        </p:nvSpPr>
        <p:spPr>
          <a:xfrm>
            <a:off x="6062328" y="6111875"/>
            <a:ext cx="2286000" cy="365125"/>
          </a:xfrm>
          <a:prstGeom prst="rect">
            <a:avLst/>
          </a:prstGeom>
        </p:spPr>
        <p:txBody>
          <a:bodyPr/>
          <a:lstStyle/>
          <a:p>
            <a:endParaRPr lang="zh-CN" altLang="en-US">
              <a:solidFill>
                <a:srgbClr val="E3DED1">
                  <a:shade val="50000"/>
                </a:srgbClr>
              </a:solidFill>
            </a:endParaRPr>
          </a:p>
        </p:txBody>
      </p:sp>
      <p:sp>
        <p:nvSpPr>
          <p:cNvPr id="6" name="灯片编号占位符 5"/>
          <p:cNvSpPr>
            <a:spLocks noGrp="1"/>
          </p:cNvSpPr>
          <p:nvPr>
            <p:ph type="sldNum" sz="quarter" idx="12"/>
          </p:nvPr>
        </p:nvSpPr>
        <p:spPr>
          <a:xfrm>
            <a:off x="8348328" y="6111875"/>
            <a:ext cx="457200" cy="365125"/>
          </a:xfrm>
          <a:prstGeom prst="rect">
            <a:avLst/>
          </a:prstGeom>
        </p:spPr>
        <p:txBody>
          <a:bodyPr/>
          <a:lstStyle/>
          <a:p>
            <a:fld id="{68F6AC35-BEFA-4BA4-9DA5-DD7229BE65A1}" type="slidenum">
              <a:rPr lang="zh-CN" altLang="en-US" smtClean="0">
                <a:solidFill>
                  <a:srgbClr val="E3DED1">
                    <a:shade val="50000"/>
                  </a:srgbClr>
                </a:solidFill>
              </a:rPr>
              <a:pPr/>
              <a:t>‹#›</a:t>
            </a:fld>
            <a:endParaRPr lang="zh-CN" altLang="en-US">
              <a:solidFill>
                <a:srgbClr val="E3DED1">
                  <a:shade val="50000"/>
                </a:srgbClr>
              </a:solidFill>
            </a:endParaRPr>
          </a:p>
        </p:txBody>
      </p:sp>
    </p:spTree>
    <p:extLst>
      <p:ext uri="{BB962C8B-B14F-4D97-AF65-F5344CB8AC3E}">
        <p14:creationId xmlns:p14="http://schemas.microsoft.com/office/powerpoint/2010/main" val="12217649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chemeClr val="bg1"/>
                </a:solidFill>
              </a:rPr>
              <a:t>西安交通大学计算机科学与技术系</a:t>
            </a:r>
            <a:endParaRPr lang="zh-CN" altLang="en-US" dirty="0">
              <a:solidFill>
                <a:schemeClr val="bg1"/>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endParaRPr lang="zh-CN" altLang="en-US" dirty="0">
              <a:solidFill>
                <a:schemeClr val="bg1"/>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E475632-B7DE-4367-8D94-F65220BCA26A}" type="datetime1">
              <a:rPr lang="zh-CN" altLang="en-US" smtClean="0">
                <a:solidFill>
                  <a:schemeClr val="bg1"/>
                </a:solidFill>
                <a:latin typeface="黑体" panose="02010609060101010101" pitchFamily="49" charset="-122"/>
                <a:ea typeface="黑体" panose="02010609060101010101" pitchFamily="49" charset="-122"/>
              </a:rPr>
              <a:pPr/>
              <a:t>2021/10/22</a:t>
            </a:fld>
            <a:endParaRPr lang="zh-CN" altLang="en-US" dirty="0">
              <a:solidFill>
                <a:schemeClr val="bg1"/>
              </a:solidFill>
              <a:latin typeface="黑体" panose="02010609060101010101" pitchFamily="49" charset="-122"/>
              <a:ea typeface="黑体" panose="02010609060101010101" pitchFamily="49" charset="-122"/>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2021/10/22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2021/10/22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2021/10/22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圆角矩形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日期占位符 1"/>
          <p:cNvSpPr>
            <a:spLocks noGrp="1"/>
          </p:cNvSpPr>
          <p:nvPr>
            <p:ph type="dt" sz="half" idx="10"/>
          </p:nvPr>
        </p:nvSpPr>
        <p:spPr>
          <a:xfrm>
            <a:off x="3776328" y="6111875"/>
            <a:ext cx="2286000" cy="365125"/>
          </a:xfrm>
          <a:prstGeom prst="rect">
            <a:avLst/>
          </a:prstGeom>
        </p:spPr>
        <p:txBody>
          <a:bodyPr/>
          <a:lstStyle/>
          <a:p>
            <a:fld id="{21613795-4F12-482E-8501-B1D52128F7E1}" type="datetimeFigureOut">
              <a:rPr lang="zh-CN" altLang="en-US" smtClean="0">
                <a:solidFill>
                  <a:srgbClr val="E3DED1">
                    <a:shade val="50000"/>
                  </a:srgbClr>
                </a:solidFill>
              </a:rPr>
              <a:pPr/>
              <a:t>2021/10/22</a:t>
            </a:fld>
            <a:endParaRPr lang="zh-CN" altLang="en-US">
              <a:solidFill>
                <a:srgbClr val="E3DED1">
                  <a:shade val="50000"/>
                </a:srgbClr>
              </a:solidFill>
            </a:endParaRPr>
          </a:p>
        </p:txBody>
      </p:sp>
      <p:sp>
        <p:nvSpPr>
          <p:cNvPr id="3" name="页脚占位符 2"/>
          <p:cNvSpPr>
            <a:spLocks noGrp="1"/>
          </p:cNvSpPr>
          <p:nvPr>
            <p:ph type="ftr" sz="quarter" idx="11"/>
          </p:nvPr>
        </p:nvSpPr>
        <p:spPr>
          <a:xfrm>
            <a:off x="6062328" y="6111875"/>
            <a:ext cx="2286000" cy="365125"/>
          </a:xfrm>
          <a:prstGeom prst="rect">
            <a:avLst/>
          </a:prstGeom>
        </p:spPr>
        <p:txBody>
          <a:bodyPr/>
          <a:lstStyle/>
          <a:p>
            <a:endParaRPr lang="zh-CN" altLang="en-US">
              <a:solidFill>
                <a:srgbClr val="E3DED1">
                  <a:shade val="50000"/>
                </a:srgbClr>
              </a:solidFill>
            </a:endParaRPr>
          </a:p>
        </p:txBody>
      </p:sp>
      <p:sp>
        <p:nvSpPr>
          <p:cNvPr id="4" name="灯片编号占位符 3"/>
          <p:cNvSpPr>
            <a:spLocks noGrp="1"/>
          </p:cNvSpPr>
          <p:nvPr>
            <p:ph type="sldNum" sz="quarter" idx="12"/>
          </p:nvPr>
        </p:nvSpPr>
        <p:spPr>
          <a:xfrm>
            <a:off x="8348328" y="6111875"/>
            <a:ext cx="457200" cy="365125"/>
          </a:xfrm>
          <a:prstGeom prst="rect">
            <a:avLst/>
          </a:prstGeom>
        </p:spPr>
        <p:txBody>
          <a:bodyPr/>
          <a:lstStyle/>
          <a:p>
            <a:fld id="{68F6AC35-BEFA-4BA4-9DA5-DD7229BE65A1}" type="slidenum">
              <a:rPr lang="zh-CN" altLang="en-US" smtClean="0">
                <a:solidFill>
                  <a:srgbClr val="E3DED1">
                    <a:shade val="50000"/>
                  </a:srgbClr>
                </a:solidFill>
              </a:rPr>
              <a:pPr/>
              <a:t>‹#›</a:t>
            </a:fld>
            <a:endParaRPr lang="zh-CN" altLang="en-US">
              <a:solidFill>
                <a:srgbClr val="E3DED1">
                  <a:shade val="50000"/>
                </a:srgbClr>
              </a:solidFill>
            </a:endParaRPr>
          </a:p>
        </p:txBody>
      </p:sp>
    </p:spTree>
    <p:extLst>
      <p:ext uri="{BB962C8B-B14F-4D97-AF65-F5344CB8AC3E}">
        <p14:creationId xmlns:p14="http://schemas.microsoft.com/office/powerpoint/2010/main" val="12445574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1188280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solidFill>
                <a:srgbClr val="000000"/>
              </a:solidFill>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rgbClr val="FFFFFF"/>
                </a:solidFill>
              </a:rPr>
              <a:t>西安交通大学计算机科学与技术系</a:t>
            </a:r>
            <a:endParaRPr lang="zh-CN" altLang="en-US" dirty="0">
              <a:solidFill>
                <a:srgbClr val="FFFFFF"/>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rgbClr val="FFFFFF"/>
                </a:solidFill>
              </a:rPr>
              <a:pPr/>
              <a:t>‹#›</a:t>
            </a:fld>
            <a:endParaRPr lang="zh-CN" altLang="en-US" dirty="0">
              <a:solidFill>
                <a:srgbClr val="FFFFFF"/>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E475632-B7DE-4367-8D94-F65220BCA26A}" type="datetime1">
              <a:rPr lang="zh-CN" altLang="en-US" smtClean="0">
                <a:solidFill>
                  <a:srgbClr val="FFFFFF"/>
                </a:solidFill>
                <a:latin typeface="黑体" panose="02010609060101010101" pitchFamily="49" charset="-122"/>
                <a:ea typeface="黑体" panose="02010609060101010101" pitchFamily="49" charset="-122"/>
              </a:rPr>
              <a:pPr/>
              <a:t>2021/10/22</a:t>
            </a:fld>
            <a:endParaRPr lang="zh-CN" altLang="en-US" dirty="0">
              <a:solidFill>
                <a:srgbClr val="FFFF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284290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7364272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110289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2021/10/22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17791545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2021/10/22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3619552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2021/10/22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88336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3776328" y="6111875"/>
            <a:ext cx="2286000" cy="365125"/>
          </a:xfrm>
          <a:prstGeom prst="rect">
            <a:avLst/>
          </a:prstGeom>
        </p:spPr>
        <p:txBody>
          <a:bodyPr/>
          <a:lstStyle/>
          <a:p>
            <a:fld id="{21613795-4F12-482E-8501-B1D52128F7E1}" type="datetimeFigureOut">
              <a:rPr lang="zh-CN" altLang="en-US" smtClean="0">
                <a:solidFill>
                  <a:srgbClr val="E3DED1">
                    <a:shade val="50000"/>
                  </a:srgbClr>
                </a:solidFill>
              </a:rPr>
              <a:pPr/>
              <a:t>2021/10/22</a:t>
            </a:fld>
            <a:endParaRPr lang="zh-CN" altLang="en-US">
              <a:solidFill>
                <a:srgbClr val="E3DED1">
                  <a:shade val="50000"/>
                </a:srgbClr>
              </a:solidFill>
            </a:endParaRPr>
          </a:p>
        </p:txBody>
      </p:sp>
      <p:sp>
        <p:nvSpPr>
          <p:cNvPr id="6" name="页脚占位符 5"/>
          <p:cNvSpPr>
            <a:spLocks noGrp="1"/>
          </p:cNvSpPr>
          <p:nvPr>
            <p:ph type="ftr" sz="quarter" idx="11"/>
          </p:nvPr>
        </p:nvSpPr>
        <p:spPr>
          <a:xfrm>
            <a:off x="6062328" y="6111875"/>
            <a:ext cx="2286000" cy="365125"/>
          </a:xfrm>
          <a:prstGeom prst="rect">
            <a:avLst/>
          </a:prstGeom>
        </p:spPr>
        <p:txBody>
          <a:bodyPr/>
          <a:lstStyle/>
          <a:p>
            <a:endParaRPr lang="zh-CN" altLang="en-US">
              <a:solidFill>
                <a:srgbClr val="E3DED1">
                  <a:shade val="50000"/>
                </a:srgbClr>
              </a:solidFill>
            </a:endParaRPr>
          </a:p>
        </p:txBody>
      </p:sp>
      <p:sp>
        <p:nvSpPr>
          <p:cNvPr id="7" name="灯片编号占位符 6"/>
          <p:cNvSpPr>
            <a:spLocks noGrp="1"/>
          </p:cNvSpPr>
          <p:nvPr>
            <p:ph type="sldNum" sz="quarter" idx="12"/>
          </p:nvPr>
        </p:nvSpPr>
        <p:spPr>
          <a:xfrm>
            <a:off x="8348328" y="6111875"/>
            <a:ext cx="457200" cy="365125"/>
          </a:xfrm>
          <a:prstGeom prst="rect">
            <a:avLst/>
          </a:prstGeom>
        </p:spPr>
        <p:txBody>
          <a:bodyPr/>
          <a:lstStyle/>
          <a:p>
            <a:fld id="{68F6AC35-BEFA-4BA4-9DA5-DD7229BE65A1}" type="slidenum">
              <a:rPr lang="zh-CN" altLang="en-US" smtClean="0">
                <a:solidFill>
                  <a:srgbClr val="E3DED1">
                    <a:shade val="50000"/>
                  </a:srgbClr>
                </a:solidFill>
              </a:rPr>
              <a:pPr/>
              <a:t>‹#›</a:t>
            </a:fld>
            <a:endParaRPr lang="zh-CN" altLang="en-US">
              <a:solidFill>
                <a:srgbClr val="E3DED1">
                  <a:shade val="50000"/>
                </a:srgbClr>
              </a:solidFill>
            </a:endParaRPr>
          </a:p>
        </p:txBody>
      </p:sp>
    </p:spTree>
    <p:extLst>
      <p:ext uri="{BB962C8B-B14F-4D97-AF65-F5344CB8AC3E}">
        <p14:creationId xmlns:p14="http://schemas.microsoft.com/office/powerpoint/2010/main" val="40597995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solidFill>
                <a:srgbClr val="434342"/>
              </a:solidFill>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solidFill>
                  <a:srgbClr val="434342"/>
                </a:solidFill>
              </a:rPr>
              <a:pPr/>
              <a:t>‹#›</a:t>
            </a:fld>
            <a:endParaRPr lang="zh-CN" altLang="en-US">
              <a:solidFill>
                <a:srgbClr val="434342"/>
              </a:solidFill>
            </a:endParaRPr>
          </a:p>
        </p:txBody>
      </p:sp>
    </p:spTree>
    <p:extLst>
      <p:ext uri="{BB962C8B-B14F-4D97-AF65-F5344CB8AC3E}">
        <p14:creationId xmlns:p14="http://schemas.microsoft.com/office/powerpoint/2010/main" val="1851154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090888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9839942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9762978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1188280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solidFill>
                <a:srgbClr val="000000"/>
              </a:solidFill>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rgbClr val="FFFFFF"/>
                </a:solidFill>
              </a:rPr>
              <a:t>西安交通大学计算机科学与技术系</a:t>
            </a:r>
            <a:endParaRPr lang="zh-CN" altLang="en-US" dirty="0">
              <a:solidFill>
                <a:srgbClr val="FFFFFF"/>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rgbClr val="FFFFFF"/>
                </a:solidFill>
              </a:rPr>
              <a:pPr/>
              <a:t>‹#›</a:t>
            </a:fld>
            <a:endParaRPr lang="zh-CN" altLang="en-US" dirty="0">
              <a:solidFill>
                <a:srgbClr val="FFFFFF"/>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E475632-B7DE-4367-8D94-F65220BCA26A}" type="datetime1">
              <a:rPr lang="zh-CN" altLang="en-US" smtClean="0">
                <a:solidFill>
                  <a:srgbClr val="FFFFFF"/>
                </a:solidFill>
                <a:latin typeface="黑体" panose="02010609060101010101" pitchFamily="49" charset="-122"/>
                <a:ea typeface="黑体" panose="02010609060101010101" pitchFamily="49" charset="-122"/>
              </a:rPr>
              <a:pPr/>
              <a:t>2021/10/22</a:t>
            </a:fld>
            <a:endParaRPr lang="zh-CN" altLang="en-US" dirty="0">
              <a:solidFill>
                <a:srgbClr val="FFFF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284290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7364272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1102890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2021/10/22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1779154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2021/10/22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361955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4572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fld id="{D4E7A2EA-2C38-454E-BED1-70DC14879A51}" type="slidenum">
              <a:rPr lang="en-US" altLang="zh-CN"/>
              <a:pPr/>
              <a:t>‹#›</a:t>
            </a:fld>
            <a:endParaRPr lang="en-US" altLang="zh-CN"/>
          </a:p>
        </p:txBody>
      </p:sp>
    </p:spTree>
  </p:cSld>
  <p:clrMapOvr>
    <a:masterClrMapping/>
  </p:clrMapOvr>
  <p:transition spd="slow">
    <p:wipe dir="d"/>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2021/10/22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883367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solidFill>
                <a:srgbClr val="434342"/>
              </a:solidFill>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solidFill>
                  <a:srgbClr val="434342"/>
                </a:solidFill>
              </a:rPr>
              <a:pPr/>
              <a:t>‹#›</a:t>
            </a:fld>
            <a:endParaRPr lang="zh-CN" altLang="en-US">
              <a:solidFill>
                <a:srgbClr val="434342"/>
              </a:solidFill>
            </a:endParaRPr>
          </a:p>
        </p:txBody>
      </p:sp>
    </p:spTree>
    <p:extLst>
      <p:ext uri="{BB962C8B-B14F-4D97-AF65-F5344CB8AC3E}">
        <p14:creationId xmlns:p14="http://schemas.microsoft.com/office/powerpoint/2010/main" val="1851154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090888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98399426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9762978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50283552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solidFill>
                <a:srgbClr val="000000"/>
              </a:solidFill>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rgbClr val="FFFFFF"/>
                </a:solidFill>
              </a:rPr>
              <a:t>西安交通大学计算机科学与技术系</a:t>
            </a:r>
            <a:endParaRPr lang="zh-CN" altLang="en-US" dirty="0">
              <a:solidFill>
                <a:srgbClr val="FFFFFF"/>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rgbClr val="FFFFFF"/>
                </a:solidFill>
              </a:rPr>
              <a:pPr/>
              <a:t>‹#›</a:t>
            </a:fld>
            <a:endParaRPr lang="zh-CN" altLang="en-US" dirty="0">
              <a:solidFill>
                <a:srgbClr val="FFFFFF"/>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E475632-B7DE-4367-8D94-F65220BCA26A}" type="datetime1">
              <a:rPr lang="zh-CN" altLang="en-US" smtClean="0">
                <a:solidFill>
                  <a:srgbClr val="FFFFFF"/>
                </a:solidFill>
                <a:latin typeface="黑体" panose="02010609060101010101" pitchFamily="49" charset="-122"/>
                <a:ea typeface="黑体" panose="02010609060101010101" pitchFamily="49" charset="-122"/>
              </a:rPr>
              <a:pPr/>
              <a:t>2021/10/22</a:t>
            </a:fld>
            <a:endParaRPr lang="zh-CN" altLang="en-US" dirty="0">
              <a:solidFill>
                <a:srgbClr val="FFFF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969460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57531683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307930572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2021/10/22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17552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4572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7" name="页脚占位符 6"/>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8400"/>
            <a:ext cx="1905000" cy="457200"/>
          </a:xfrm>
          <a:prstGeom prst="rect">
            <a:avLst/>
          </a:prstGeom>
        </p:spPr>
        <p:txBody>
          <a:bodyPr/>
          <a:lstStyle>
            <a:lvl1pPr>
              <a:defRPr/>
            </a:lvl1pPr>
          </a:lstStyle>
          <a:p>
            <a:fld id="{F8F131AD-3437-48BB-ACC8-FCF2156F46C9}" type="slidenum">
              <a:rPr lang="en-US" altLang="zh-CN"/>
              <a:pPr/>
              <a:t>‹#›</a:t>
            </a:fld>
            <a:endParaRPr lang="en-US" altLang="zh-CN"/>
          </a:p>
        </p:txBody>
      </p:sp>
    </p:spTree>
  </p:cSld>
  <p:clrMapOvr>
    <a:masterClrMapping/>
  </p:clrMapOvr>
  <p:transition spd="slow">
    <p:wipe dir="d"/>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2021/10/22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0655270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2021/10/22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3827878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solidFill>
                <a:srgbClr val="434342"/>
              </a:solidFill>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solidFill>
                  <a:srgbClr val="434342"/>
                </a:solidFill>
              </a:rPr>
              <a:pPr/>
              <a:t>‹#›</a:t>
            </a:fld>
            <a:endParaRPr lang="zh-CN" altLang="en-US">
              <a:solidFill>
                <a:srgbClr val="434342"/>
              </a:solidFill>
            </a:endParaRPr>
          </a:p>
        </p:txBody>
      </p:sp>
    </p:spTree>
    <p:extLst>
      <p:ext uri="{BB962C8B-B14F-4D97-AF65-F5344CB8AC3E}">
        <p14:creationId xmlns:p14="http://schemas.microsoft.com/office/powerpoint/2010/main" val="243937889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8139685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49049097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89189899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03227390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solidFill>
                <a:srgbClr val="000000"/>
              </a:solidFill>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rgbClr val="FFFFFF"/>
                </a:solidFill>
              </a:rPr>
              <a:t>西安交通大学计算机科学与技术系</a:t>
            </a:r>
            <a:endParaRPr lang="zh-CN" altLang="en-US" dirty="0">
              <a:solidFill>
                <a:srgbClr val="FFFFFF"/>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rgbClr val="FFFFFF"/>
                </a:solidFill>
              </a:rPr>
              <a:pPr/>
              <a:t>‹#›</a:t>
            </a:fld>
            <a:endParaRPr lang="zh-CN" altLang="en-US" dirty="0">
              <a:solidFill>
                <a:srgbClr val="FFFFFF"/>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E475632-B7DE-4367-8D94-F65220BCA26A}" type="datetime1">
              <a:rPr lang="zh-CN" altLang="en-US" smtClean="0">
                <a:solidFill>
                  <a:srgbClr val="FFFFFF"/>
                </a:solidFill>
                <a:latin typeface="黑体" panose="02010609060101010101" pitchFamily="49" charset="-122"/>
                <a:ea typeface="黑体" panose="02010609060101010101" pitchFamily="49" charset="-122"/>
              </a:rPr>
              <a:pPr/>
              <a:t>2021/10/22</a:t>
            </a:fld>
            <a:endParaRPr lang="zh-CN" altLang="en-US" dirty="0">
              <a:solidFill>
                <a:srgbClr val="FFFF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1237041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18996544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40867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fld id="{D4838C05-5186-4362-94C1-A4F7ED249E44}" type="slidenum">
              <a:rPr lang="en-US" altLang="zh-CN"/>
              <a:pPr/>
              <a:t>‹#›</a:t>
            </a:fld>
            <a:endParaRPr lang="en-US" altLang="zh-CN"/>
          </a:p>
        </p:txBody>
      </p:sp>
    </p:spTree>
  </p:cSld>
  <p:clrMapOvr>
    <a:masterClrMapping/>
  </p:clrMapOvr>
  <p:transition spd="slow">
    <p:wipe dir="d"/>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2021/10/22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65192591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2021/10/22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85989616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2021/10/22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08327273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solidFill>
                <a:srgbClr val="434342"/>
              </a:solidFill>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solidFill>
                  <a:srgbClr val="434342"/>
                </a:solidFill>
              </a:rPr>
              <a:pPr/>
              <a:t>‹#›</a:t>
            </a:fld>
            <a:endParaRPr lang="zh-CN" altLang="en-US">
              <a:solidFill>
                <a:srgbClr val="434342"/>
              </a:solidFill>
            </a:endParaRPr>
          </a:p>
        </p:txBody>
      </p:sp>
    </p:spTree>
    <p:extLst>
      <p:ext uri="{BB962C8B-B14F-4D97-AF65-F5344CB8AC3E}">
        <p14:creationId xmlns:p14="http://schemas.microsoft.com/office/powerpoint/2010/main" val="58378173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29857020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13299196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5384804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629982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solidFill>
                <a:srgbClr val="000000"/>
              </a:solidFill>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rgbClr val="FFFFFF"/>
                </a:solidFill>
              </a:rPr>
              <a:t>西安交通大学计算机科学与技术系</a:t>
            </a:r>
            <a:endParaRPr lang="zh-CN" altLang="en-US" dirty="0">
              <a:solidFill>
                <a:srgbClr val="FFFFFF"/>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rgbClr val="FFFFFF"/>
                </a:solidFill>
              </a:rPr>
              <a:pPr/>
              <a:t>‹#›</a:t>
            </a:fld>
            <a:endParaRPr lang="zh-CN" altLang="en-US" dirty="0">
              <a:solidFill>
                <a:srgbClr val="FFFFFF"/>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E475632-B7DE-4367-8D94-F65220BCA26A}" type="datetime1">
              <a:rPr lang="zh-CN" altLang="en-US" smtClean="0">
                <a:solidFill>
                  <a:srgbClr val="FFFFFF"/>
                </a:solidFill>
                <a:latin typeface="黑体" panose="02010609060101010101" pitchFamily="49" charset="-122"/>
                <a:ea typeface="黑体" panose="02010609060101010101" pitchFamily="49" charset="-122"/>
              </a:rPr>
              <a:pPr/>
              <a:t>2021/10/22</a:t>
            </a:fld>
            <a:endParaRPr lang="zh-CN" altLang="en-US" dirty="0">
              <a:solidFill>
                <a:srgbClr val="FFFF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4222348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fld id="{96FF9C47-783F-4BA3-8F44-C651CC1C7843}"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959404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04800" y="457200"/>
            <a:ext cx="7772400" cy="1143000"/>
          </a:xfrm>
        </p:spPr>
        <p:txBody>
          <a:bodyPr/>
          <a:lstStyle/>
          <a:p>
            <a:r>
              <a:rPr lang="zh-CN" altLang="en-US"/>
              <a:t>单击此处编辑母版标题样式</a:t>
            </a:r>
          </a:p>
        </p:txBody>
      </p:sp>
      <p:sp>
        <p:nvSpPr>
          <p:cNvPr id="3" name="内容占位符 2"/>
          <p:cNvSpPr>
            <a:spLocks noGrp="1"/>
          </p:cNvSpPr>
          <p:nvPr>
            <p:ph sz="quarter" idx="1"/>
          </p:nvPr>
        </p:nvSpPr>
        <p:spPr>
          <a:xfrm>
            <a:off x="6858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8400"/>
            <a:ext cx="1905000" cy="457200"/>
          </a:xfrm>
          <a:prstGeom prst="rect">
            <a:avLst/>
          </a:prstGeom>
        </p:spPr>
        <p:txBody>
          <a:bodyPr/>
          <a:lstStyle>
            <a:lvl1pPr>
              <a:defRPr/>
            </a:lvl1pPr>
          </a:lstStyle>
          <a:p>
            <a:fld id="{D4B3D1D2-A777-4FE9-99A1-17B2893A5BA2}" type="slidenum">
              <a:rPr lang="en-US" altLang="zh-CN"/>
              <a:pPr/>
              <a:t>‹#›</a:t>
            </a:fld>
            <a:endParaRPr lang="en-US" altLang="zh-CN"/>
          </a:p>
        </p:txBody>
      </p:sp>
    </p:spTree>
  </p:cSld>
  <p:clrMapOvr>
    <a:masterClrMapping/>
  </p:clrMapOvr>
  <p:transition spd="slow">
    <p:wipe dir="d"/>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355119496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pPr/>
              <a:t>2021/10/22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32009509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pPr/>
              <a:t>2021/10/22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16568961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pPr/>
              <a:t>2021/10/22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89410104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fld id="{998D44D8-17C8-4EF3-AEA6-26CE6DA18EE0}"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solidFill>
                <a:srgbClr val="434342"/>
              </a:solidFill>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solidFill>
                  <a:srgbClr val="434342"/>
                </a:solidFill>
              </a:rPr>
              <a:pPr/>
              <a:t>‹#›</a:t>
            </a:fld>
            <a:endParaRPr lang="zh-CN" altLang="en-US">
              <a:solidFill>
                <a:srgbClr val="434342"/>
              </a:solidFill>
            </a:endParaRPr>
          </a:p>
        </p:txBody>
      </p:sp>
    </p:spTree>
    <p:extLst>
      <p:ext uri="{BB962C8B-B14F-4D97-AF65-F5344CB8AC3E}">
        <p14:creationId xmlns:p14="http://schemas.microsoft.com/office/powerpoint/2010/main" val="397139438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116A5A-BD99-4717-BAC1-7A32521A6EAD}" type="datetime1">
              <a:rPr lang="zh-CN" altLang="en-US" smtClean="0"/>
              <a:pPr/>
              <a:t>2021/10/22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19242118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02386737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63505826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9947EC6-CB47-4768-9811-6E3B54093484}" type="datetime1">
              <a:rPr lang="zh-CN" altLang="en-US" smtClean="0"/>
              <a:pPr/>
              <a:t>2021/10/22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9089830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solidFill>
                <a:srgbClr val="000000"/>
              </a:solidFill>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rgbClr val="FFFFFF"/>
                </a:solidFill>
              </a:rPr>
              <a:t>西安交通大学计算机科学与技术系</a:t>
            </a:r>
            <a:endParaRPr lang="zh-CN" altLang="en-US" dirty="0">
              <a:solidFill>
                <a:srgbClr val="FFFFFF"/>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rgbClr val="FFFFFF"/>
                </a:solidFill>
              </a:rPr>
              <a:pPr/>
              <a:t>‹#›</a:t>
            </a:fld>
            <a:endParaRPr lang="zh-CN" altLang="en-US" dirty="0">
              <a:solidFill>
                <a:srgbClr val="FFFFFF"/>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E475632-B7DE-4367-8D94-F65220BCA26A}" type="datetime1">
              <a:rPr lang="zh-CN" altLang="en-US" smtClean="0">
                <a:solidFill>
                  <a:srgbClr val="FFFFFF"/>
                </a:solidFill>
                <a:latin typeface="黑体" panose="02010609060101010101" pitchFamily="49" charset="-122"/>
                <a:ea typeface="黑体" panose="02010609060101010101" pitchFamily="49" charset="-122"/>
              </a:rPr>
              <a:pPr/>
              <a:t>2021/10/22</a:t>
            </a:fld>
            <a:endParaRPr lang="zh-CN" altLang="en-US" dirty="0">
              <a:solidFill>
                <a:srgbClr val="FFFF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70245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5.xml"/><Relationship Id="rId3" Type="http://schemas.openxmlformats.org/officeDocument/2006/relationships/slideLayout" Target="../slideLayouts/slideLayout100.xml"/><Relationship Id="rId7" Type="http://schemas.openxmlformats.org/officeDocument/2006/relationships/slideLayout" Target="../slideLayouts/slideLayout104.xml"/><Relationship Id="rId12" Type="http://schemas.openxmlformats.org/officeDocument/2006/relationships/theme" Target="../theme/theme10.xml"/><Relationship Id="rId2" Type="http://schemas.openxmlformats.org/officeDocument/2006/relationships/slideLayout" Target="../slideLayouts/slideLayout99.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0" Type="http://schemas.openxmlformats.org/officeDocument/2006/relationships/slideLayout" Target="../slideLayouts/slideLayout107.xml"/><Relationship Id="rId4" Type="http://schemas.openxmlformats.org/officeDocument/2006/relationships/slideLayout" Target="../slideLayouts/slideLayout101.xml"/><Relationship Id="rId9" Type="http://schemas.openxmlformats.org/officeDocument/2006/relationships/slideLayout" Target="../slideLayouts/slideLayout10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6.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theme" Target="../theme/theme11.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7.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theme" Target="../theme/theme12.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8.xml"/><Relationship Id="rId3" Type="http://schemas.openxmlformats.org/officeDocument/2006/relationships/slideLayout" Target="../slideLayouts/slideLayout133.xml"/><Relationship Id="rId7" Type="http://schemas.openxmlformats.org/officeDocument/2006/relationships/slideLayout" Target="../slideLayouts/slideLayout137.xml"/><Relationship Id="rId12" Type="http://schemas.openxmlformats.org/officeDocument/2006/relationships/theme" Target="../theme/theme13.xml"/><Relationship Id="rId2" Type="http://schemas.openxmlformats.org/officeDocument/2006/relationships/slideLayout" Target="../slideLayouts/slideLayout132.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5" Type="http://schemas.openxmlformats.org/officeDocument/2006/relationships/slideLayout" Target="../slideLayouts/slideLayout135.xml"/><Relationship Id="rId10" Type="http://schemas.openxmlformats.org/officeDocument/2006/relationships/slideLayout" Target="../slideLayouts/slideLayout140.xml"/><Relationship Id="rId4" Type="http://schemas.openxmlformats.org/officeDocument/2006/relationships/slideLayout" Target="../slideLayouts/slideLayout134.xml"/><Relationship Id="rId9" Type="http://schemas.openxmlformats.org/officeDocument/2006/relationships/slideLayout" Target="../slideLayouts/slideLayout139.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49.xml"/><Relationship Id="rId3" Type="http://schemas.openxmlformats.org/officeDocument/2006/relationships/slideLayout" Target="../slideLayouts/slideLayout144.xml"/><Relationship Id="rId7" Type="http://schemas.openxmlformats.org/officeDocument/2006/relationships/slideLayout" Target="../slideLayouts/slideLayout148.xml"/><Relationship Id="rId12" Type="http://schemas.openxmlformats.org/officeDocument/2006/relationships/theme" Target="../theme/theme14.xml"/><Relationship Id="rId2" Type="http://schemas.openxmlformats.org/officeDocument/2006/relationships/slideLayout" Target="../slideLayouts/slideLayout143.xml"/><Relationship Id="rId1" Type="http://schemas.openxmlformats.org/officeDocument/2006/relationships/slideLayout" Target="../slideLayouts/slideLayout142.xml"/><Relationship Id="rId6" Type="http://schemas.openxmlformats.org/officeDocument/2006/relationships/slideLayout" Target="../slideLayouts/slideLayout147.xml"/><Relationship Id="rId11" Type="http://schemas.openxmlformats.org/officeDocument/2006/relationships/slideLayout" Target="../slideLayouts/slideLayout152.xml"/><Relationship Id="rId5" Type="http://schemas.openxmlformats.org/officeDocument/2006/relationships/slideLayout" Target="../slideLayouts/slideLayout146.xml"/><Relationship Id="rId10" Type="http://schemas.openxmlformats.org/officeDocument/2006/relationships/slideLayout" Target="../slideLayouts/slideLayout151.xml"/><Relationship Id="rId4" Type="http://schemas.openxmlformats.org/officeDocument/2006/relationships/slideLayout" Target="../slideLayouts/slideLayout145.xml"/><Relationship Id="rId9" Type="http://schemas.openxmlformats.org/officeDocument/2006/relationships/slideLayout" Target="../slideLayouts/slideLayout150.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3.xml"/></Relationships>
</file>

<file path=ppt/slideMasters/_rels/slideMaster16.xml.rels><?xml version="1.0" encoding="UTF-8" standalone="yes"?>
<Relationships xmlns="http://schemas.openxmlformats.org/package/2006/relationships"><Relationship Id="rId3" Type="http://schemas.openxmlformats.org/officeDocument/2006/relationships/theme" Target="../theme/theme16.xml"/><Relationship Id="rId2" Type="http://schemas.openxmlformats.org/officeDocument/2006/relationships/slideLayout" Target="../slideLayouts/slideLayout155.xml"/><Relationship Id="rId1" Type="http://schemas.openxmlformats.org/officeDocument/2006/relationships/slideLayout" Target="../slideLayouts/slideLayout154.xml"/></Relationships>
</file>

<file path=ppt/slideMasters/_rels/slideMaster17.xml.rels><?xml version="1.0" encoding="UTF-8" standalone="yes"?>
<Relationships xmlns="http://schemas.openxmlformats.org/package/2006/relationships"><Relationship Id="rId3" Type="http://schemas.openxmlformats.org/officeDocument/2006/relationships/theme" Target="../theme/theme17.xml"/><Relationship Id="rId2" Type="http://schemas.openxmlformats.org/officeDocument/2006/relationships/slideLayout" Target="../slideLayouts/slideLayout157.xml"/><Relationship Id="rId1" Type="http://schemas.openxmlformats.org/officeDocument/2006/relationships/slideLayout" Target="../slideLayouts/slideLayout156.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5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5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16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16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16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16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164.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172.xml"/><Relationship Id="rId3" Type="http://schemas.openxmlformats.org/officeDocument/2006/relationships/slideLayout" Target="../slideLayouts/slideLayout167.xml"/><Relationship Id="rId7" Type="http://schemas.openxmlformats.org/officeDocument/2006/relationships/slideLayout" Target="../slideLayouts/slideLayout171.xml"/><Relationship Id="rId12" Type="http://schemas.openxmlformats.org/officeDocument/2006/relationships/theme" Target="../theme/theme25.xml"/><Relationship Id="rId2" Type="http://schemas.openxmlformats.org/officeDocument/2006/relationships/slideLayout" Target="../slideLayouts/slideLayout166.xml"/><Relationship Id="rId1" Type="http://schemas.openxmlformats.org/officeDocument/2006/relationships/slideLayout" Target="../slideLayouts/slideLayout165.xml"/><Relationship Id="rId6" Type="http://schemas.openxmlformats.org/officeDocument/2006/relationships/slideLayout" Target="../slideLayouts/slideLayout170.xml"/><Relationship Id="rId11" Type="http://schemas.openxmlformats.org/officeDocument/2006/relationships/slideLayout" Target="../slideLayouts/slideLayout175.xml"/><Relationship Id="rId5" Type="http://schemas.openxmlformats.org/officeDocument/2006/relationships/slideLayout" Target="../slideLayouts/slideLayout169.xml"/><Relationship Id="rId10" Type="http://schemas.openxmlformats.org/officeDocument/2006/relationships/slideLayout" Target="../slideLayouts/slideLayout174.xml"/><Relationship Id="rId4" Type="http://schemas.openxmlformats.org/officeDocument/2006/relationships/slideLayout" Target="../slideLayouts/slideLayout168.xml"/><Relationship Id="rId9" Type="http://schemas.openxmlformats.org/officeDocument/2006/relationships/slideLayout" Target="../slideLayouts/slideLayout173.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183.xml"/><Relationship Id="rId3" Type="http://schemas.openxmlformats.org/officeDocument/2006/relationships/slideLayout" Target="../slideLayouts/slideLayout178.xml"/><Relationship Id="rId7" Type="http://schemas.openxmlformats.org/officeDocument/2006/relationships/slideLayout" Target="../slideLayouts/slideLayout182.xml"/><Relationship Id="rId12" Type="http://schemas.openxmlformats.org/officeDocument/2006/relationships/theme" Target="../theme/theme26.xml"/><Relationship Id="rId2" Type="http://schemas.openxmlformats.org/officeDocument/2006/relationships/slideLayout" Target="../slideLayouts/slideLayout177.xml"/><Relationship Id="rId1" Type="http://schemas.openxmlformats.org/officeDocument/2006/relationships/slideLayout" Target="../slideLayouts/slideLayout176.xml"/><Relationship Id="rId6" Type="http://schemas.openxmlformats.org/officeDocument/2006/relationships/slideLayout" Target="../slideLayouts/slideLayout181.xml"/><Relationship Id="rId11" Type="http://schemas.openxmlformats.org/officeDocument/2006/relationships/slideLayout" Target="../slideLayouts/slideLayout186.xml"/><Relationship Id="rId5" Type="http://schemas.openxmlformats.org/officeDocument/2006/relationships/slideLayout" Target="../slideLayouts/slideLayout180.xml"/><Relationship Id="rId10" Type="http://schemas.openxmlformats.org/officeDocument/2006/relationships/slideLayout" Target="../slideLayouts/slideLayout185.xml"/><Relationship Id="rId4" Type="http://schemas.openxmlformats.org/officeDocument/2006/relationships/slideLayout" Target="../slideLayouts/slideLayout179.xml"/><Relationship Id="rId9" Type="http://schemas.openxmlformats.org/officeDocument/2006/relationships/slideLayout" Target="../slideLayouts/slideLayout184.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194.xml"/><Relationship Id="rId3" Type="http://schemas.openxmlformats.org/officeDocument/2006/relationships/slideLayout" Target="../slideLayouts/slideLayout189.xml"/><Relationship Id="rId7" Type="http://schemas.openxmlformats.org/officeDocument/2006/relationships/slideLayout" Target="../slideLayouts/slideLayout193.xml"/><Relationship Id="rId12" Type="http://schemas.openxmlformats.org/officeDocument/2006/relationships/theme" Target="../theme/theme27.xml"/><Relationship Id="rId2" Type="http://schemas.openxmlformats.org/officeDocument/2006/relationships/slideLayout" Target="../slideLayouts/slideLayout188.xml"/><Relationship Id="rId1" Type="http://schemas.openxmlformats.org/officeDocument/2006/relationships/slideLayout" Target="../slideLayouts/slideLayout187.xml"/><Relationship Id="rId6" Type="http://schemas.openxmlformats.org/officeDocument/2006/relationships/slideLayout" Target="../slideLayouts/slideLayout192.xml"/><Relationship Id="rId11" Type="http://schemas.openxmlformats.org/officeDocument/2006/relationships/slideLayout" Target="../slideLayouts/slideLayout197.xml"/><Relationship Id="rId5" Type="http://schemas.openxmlformats.org/officeDocument/2006/relationships/slideLayout" Target="../slideLayouts/slideLayout191.xml"/><Relationship Id="rId10" Type="http://schemas.openxmlformats.org/officeDocument/2006/relationships/slideLayout" Target="../slideLayouts/slideLayout196.xml"/><Relationship Id="rId4" Type="http://schemas.openxmlformats.org/officeDocument/2006/relationships/slideLayout" Target="../slideLayouts/slideLayout190.xml"/><Relationship Id="rId9" Type="http://schemas.openxmlformats.org/officeDocument/2006/relationships/slideLayout" Target="../slideLayouts/slideLayout195.xml"/></Relationships>
</file>

<file path=ppt/slideMasters/_rels/slideMaster28.xml.rels><?xml version="1.0" encoding="UTF-8" standalone="yes"?>
<Relationships xmlns="http://schemas.openxmlformats.org/package/2006/relationships"><Relationship Id="rId3" Type="http://schemas.openxmlformats.org/officeDocument/2006/relationships/theme" Target="../theme/theme28.xml"/><Relationship Id="rId2" Type="http://schemas.openxmlformats.org/officeDocument/2006/relationships/slideLayout" Target="../slideLayouts/slideLayout199.xml"/><Relationship Id="rId1" Type="http://schemas.openxmlformats.org/officeDocument/2006/relationships/slideLayout" Target="../slideLayouts/slideLayout198.xml"/></Relationships>
</file>

<file path=ppt/slideMasters/_rels/slideMaster29.xml.rels><?xml version="1.0" encoding="UTF-8" standalone="yes"?>
<Relationships xmlns="http://schemas.openxmlformats.org/package/2006/relationships"><Relationship Id="rId3" Type="http://schemas.openxmlformats.org/officeDocument/2006/relationships/theme" Target="../theme/theme29.xml"/><Relationship Id="rId2" Type="http://schemas.openxmlformats.org/officeDocument/2006/relationships/slideLayout" Target="../slideLayouts/slideLayout201.xml"/><Relationship Id="rId1" Type="http://schemas.openxmlformats.org/officeDocument/2006/relationships/slideLayout" Target="../slideLayouts/slideLayout20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0.xml.rels><?xml version="1.0" encoding="UTF-8" standalone="yes"?>
<Relationships xmlns="http://schemas.openxmlformats.org/package/2006/relationships"><Relationship Id="rId3" Type="http://schemas.openxmlformats.org/officeDocument/2006/relationships/theme" Target="../theme/theme30.xml"/><Relationship Id="rId2" Type="http://schemas.openxmlformats.org/officeDocument/2006/relationships/slideLayout" Target="../slideLayouts/slideLayout203.xml"/><Relationship Id="rId1" Type="http://schemas.openxmlformats.org/officeDocument/2006/relationships/slideLayout" Target="../slideLayouts/slideLayout202.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204.xml"/></Relationships>
</file>

<file path=ppt/slideMasters/_rels/slideMaster32.xml.rels><?xml version="1.0" encoding="UTF-8" standalone="yes"?>
<Relationships xmlns="http://schemas.openxmlformats.org/package/2006/relationships"><Relationship Id="rId3" Type="http://schemas.openxmlformats.org/officeDocument/2006/relationships/theme" Target="../theme/theme32.xml"/><Relationship Id="rId2" Type="http://schemas.openxmlformats.org/officeDocument/2006/relationships/slideLayout" Target="../slideLayouts/slideLayout206.xml"/><Relationship Id="rId1" Type="http://schemas.openxmlformats.org/officeDocument/2006/relationships/slideLayout" Target="../slideLayouts/slideLayout205.xml"/></Relationships>
</file>

<file path=ppt/slideMasters/_rels/slideMaster33.xml.rels><?xml version="1.0" encoding="UTF-8" standalone="yes"?>
<Relationships xmlns="http://schemas.openxmlformats.org/package/2006/relationships"><Relationship Id="rId3" Type="http://schemas.openxmlformats.org/officeDocument/2006/relationships/theme" Target="../theme/theme33.xml"/><Relationship Id="rId2" Type="http://schemas.openxmlformats.org/officeDocument/2006/relationships/slideLayout" Target="../slideLayouts/slideLayout208.xml"/><Relationship Id="rId1" Type="http://schemas.openxmlformats.org/officeDocument/2006/relationships/slideLayout" Target="../slideLayouts/slideLayout207.xml"/></Relationships>
</file>

<file path=ppt/slideMasters/_rels/slideMaster34.xml.rels><?xml version="1.0" encoding="UTF-8" standalone="yes"?>
<Relationships xmlns="http://schemas.openxmlformats.org/package/2006/relationships"><Relationship Id="rId3" Type="http://schemas.openxmlformats.org/officeDocument/2006/relationships/theme" Target="../theme/theme34.xml"/><Relationship Id="rId2" Type="http://schemas.openxmlformats.org/officeDocument/2006/relationships/slideLayout" Target="../slideLayouts/slideLayout210.xml"/><Relationship Id="rId1" Type="http://schemas.openxmlformats.org/officeDocument/2006/relationships/slideLayout" Target="../slideLayouts/slideLayout209.xml"/></Relationships>
</file>

<file path=ppt/slideMasters/_rels/slideMaster35.xml.rels><?xml version="1.0" encoding="UTF-8" standalone="yes"?>
<Relationships xmlns="http://schemas.openxmlformats.org/package/2006/relationships"><Relationship Id="rId3" Type="http://schemas.openxmlformats.org/officeDocument/2006/relationships/theme" Target="../theme/theme35.xml"/><Relationship Id="rId2" Type="http://schemas.openxmlformats.org/officeDocument/2006/relationships/slideLayout" Target="../slideLayouts/slideLayout212.xml"/><Relationship Id="rId1" Type="http://schemas.openxmlformats.org/officeDocument/2006/relationships/slideLayout" Target="../slideLayouts/slideLayout211.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220.xml"/><Relationship Id="rId3" Type="http://schemas.openxmlformats.org/officeDocument/2006/relationships/slideLayout" Target="../slideLayouts/slideLayout215.xml"/><Relationship Id="rId7" Type="http://schemas.openxmlformats.org/officeDocument/2006/relationships/slideLayout" Target="../slideLayouts/slideLayout219.xml"/><Relationship Id="rId12" Type="http://schemas.openxmlformats.org/officeDocument/2006/relationships/theme" Target="../theme/theme36.xml"/><Relationship Id="rId2" Type="http://schemas.openxmlformats.org/officeDocument/2006/relationships/slideLayout" Target="../slideLayouts/slideLayout214.xml"/><Relationship Id="rId1" Type="http://schemas.openxmlformats.org/officeDocument/2006/relationships/slideLayout" Target="../slideLayouts/slideLayout213.xml"/><Relationship Id="rId6" Type="http://schemas.openxmlformats.org/officeDocument/2006/relationships/slideLayout" Target="../slideLayouts/slideLayout218.xml"/><Relationship Id="rId11" Type="http://schemas.openxmlformats.org/officeDocument/2006/relationships/slideLayout" Target="../slideLayouts/slideLayout223.xml"/><Relationship Id="rId5" Type="http://schemas.openxmlformats.org/officeDocument/2006/relationships/slideLayout" Target="../slideLayouts/slideLayout217.xml"/><Relationship Id="rId10" Type="http://schemas.openxmlformats.org/officeDocument/2006/relationships/slideLayout" Target="../slideLayouts/slideLayout222.xml"/><Relationship Id="rId4" Type="http://schemas.openxmlformats.org/officeDocument/2006/relationships/slideLayout" Target="../slideLayouts/slideLayout216.xml"/><Relationship Id="rId9" Type="http://schemas.openxmlformats.org/officeDocument/2006/relationships/slideLayout" Target="../slideLayouts/slideLayout221.xml"/></Relationships>
</file>

<file path=ppt/slideMasters/_rels/slideMaster37.xml.rels><?xml version="1.0" encoding="UTF-8" standalone="yes"?>
<Relationships xmlns="http://schemas.openxmlformats.org/package/2006/relationships"><Relationship Id="rId3" Type="http://schemas.openxmlformats.org/officeDocument/2006/relationships/theme" Target="../theme/theme37.xml"/><Relationship Id="rId2" Type="http://schemas.openxmlformats.org/officeDocument/2006/relationships/slideLayout" Target="../slideLayouts/slideLayout225.xml"/><Relationship Id="rId1" Type="http://schemas.openxmlformats.org/officeDocument/2006/relationships/slideLayout" Target="../slideLayouts/slideLayout224.xml"/></Relationships>
</file>

<file path=ppt/slideMasters/_rels/slideMaster38.xml.rels><?xml version="1.0" encoding="UTF-8" standalone="yes"?>
<Relationships xmlns="http://schemas.openxmlformats.org/package/2006/relationships"><Relationship Id="rId2" Type="http://schemas.openxmlformats.org/officeDocument/2006/relationships/theme" Target="../theme/theme38.xml"/><Relationship Id="rId1" Type="http://schemas.openxmlformats.org/officeDocument/2006/relationships/slideLayout" Target="../slideLayouts/slideLayout226.xml"/></Relationships>
</file>

<file path=ppt/slideMasters/_rels/slideMaster39.xml.rels><?xml version="1.0" encoding="UTF-8" standalone="yes"?>
<Relationships xmlns="http://schemas.openxmlformats.org/package/2006/relationships"><Relationship Id="rId3" Type="http://schemas.openxmlformats.org/officeDocument/2006/relationships/theme" Target="../theme/theme39.xml"/><Relationship Id="rId2" Type="http://schemas.openxmlformats.org/officeDocument/2006/relationships/slideLayout" Target="../slideLayouts/slideLayout228.xml"/><Relationship Id="rId1" Type="http://schemas.openxmlformats.org/officeDocument/2006/relationships/slideLayout" Target="../slideLayouts/slideLayout2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40.xml.rels><?xml version="1.0" encoding="UTF-8" standalone="yes"?>
<Relationships xmlns="http://schemas.openxmlformats.org/package/2006/relationships"><Relationship Id="rId3" Type="http://schemas.openxmlformats.org/officeDocument/2006/relationships/theme" Target="../theme/theme40.xml"/><Relationship Id="rId2" Type="http://schemas.openxmlformats.org/officeDocument/2006/relationships/slideLayout" Target="../slideLayouts/slideLayout230.xml"/><Relationship Id="rId1" Type="http://schemas.openxmlformats.org/officeDocument/2006/relationships/slideLayout" Target="../slideLayouts/slideLayout229.xml"/></Relationships>
</file>

<file path=ppt/slideMasters/_rels/slideMaster41.xml.rels><?xml version="1.0" encoding="UTF-8" standalone="yes"?>
<Relationships xmlns="http://schemas.openxmlformats.org/package/2006/relationships"><Relationship Id="rId3" Type="http://schemas.openxmlformats.org/officeDocument/2006/relationships/theme" Target="../theme/theme41.xml"/><Relationship Id="rId2" Type="http://schemas.openxmlformats.org/officeDocument/2006/relationships/slideLayout" Target="../slideLayouts/slideLayout232.xml"/><Relationship Id="rId1" Type="http://schemas.openxmlformats.org/officeDocument/2006/relationships/slideLayout" Target="../slideLayouts/slideLayout231.xml"/></Relationships>
</file>

<file path=ppt/slideMasters/_rels/slideMaster42.xml.rels><?xml version="1.0" encoding="UTF-8" standalone="yes"?>
<Relationships xmlns="http://schemas.openxmlformats.org/package/2006/relationships"><Relationship Id="rId2" Type="http://schemas.openxmlformats.org/officeDocument/2006/relationships/theme" Target="../theme/theme42.xml"/><Relationship Id="rId1" Type="http://schemas.openxmlformats.org/officeDocument/2006/relationships/slideLayout" Target="../slideLayouts/slideLayout233.xml"/></Relationships>
</file>

<file path=ppt/slideMasters/_rels/slideMaster43.xml.rels><?xml version="1.0" encoding="UTF-8" standalone="yes"?>
<Relationships xmlns="http://schemas.openxmlformats.org/package/2006/relationships"><Relationship Id="rId3" Type="http://schemas.openxmlformats.org/officeDocument/2006/relationships/slideLayout" Target="../slideLayouts/slideLayout236.xml"/><Relationship Id="rId2" Type="http://schemas.openxmlformats.org/officeDocument/2006/relationships/slideLayout" Target="../slideLayouts/slideLayout235.xml"/><Relationship Id="rId1" Type="http://schemas.openxmlformats.org/officeDocument/2006/relationships/slideLayout" Target="../slideLayouts/slideLayout234.xml"/><Relationship Id="rId4" Type="http://schemas.openxmlformats.org/officeDocument/2006/relationships/theme" Target="../theme/theme43.xml"/></Relationships>
</file>

<file path=ppt/slideMasters/_rels/slideMaster44.xml.rels><?xml version="1.0" encoding="UTF-8" standalone="yes"?>
<Relationships xmlns="http://schemas.openxmlformats.org/package/2006/relationships"><Relationship Id="rId3" Type="http://schemas.openxmlformats.org/officeDocument/2006/relationships/slideLayout" Target="../slideLayouts/slideLayout239.xml"/><Relationship Id="rId2" Type="http://schemas.openxmlformats.org/officeDocument/2006/relationships/slideLayout" Target="../slideLayouts/slideLayout238.xml"/><Relationship Id="rId1" Type="http://schemas.openxmlformats.org/officeDocument/2006/relationships/slideLayout" Target="../slideLayouts/slideLayout237.xml"/><Relationship Id="rId4" Type="http://schemas.openxmlformats.org/officeDocument/2006/relationships/theme" Target="../theme/theme44.xml"/></Relationships>
</file>

<file path=ppt/slideMasters/_rels/slideMaster45.xml.rels><?xml version="1.0" encoding="UTF-8" standalone="yes"?>
<Relationships xmlns="http://schemas.openxmlformats.org/package/2006/relationships"><Relationship Id="rId3" Type="http://schemas.openxmlformats.org/officeDocument/2006/relationships/slideLayout" Target="../slideLayouts/slideLayout242.xml"/><Relationship Id="rId2" Type="http://schemas.openxmlformats.org/officeDocument/2006/relationships/slideLayout" Target="../slideLayouts/slideLayout241.xml"/><Relationship Id="rId1" Type="http://schemas.openxmlformats.org/officeDocument/2006/relationships/slideLayout" Target="../slideLayouts/slideLayout240.xml"/><Relationship Id="rId4" Type="http://schemas.openxmlformats.org/officeDocument/2006/relationships/theme" Target="../theme/theme45.xml"/></Relationships>
</file>

<file path=ppt/slideMasters/_rels/slideMaster46.xml.rels><?xml version="1.0" encoding="UTF-8" standalone="yes"?>
<Relationships xmlns="http://schemas.openxmlformats.org/package/2006/relationships"><Relationship Id="rId3" Type="http://schemas.openxmlformats.org/officeDocument/2006/relationships/slideLayout" Target="../slideLayouts/slideLayout245.xml"/><Relationship Id="rId2" Type="http://schemas.openxmlformats.org/officeDocument/2006/relationships/slideLayout" Target="../slideLayouts/slideLayout244.xml"/><Relationship Id="rId1" Type="http://schemas.openxmlformats.org/officeDocument/2006/relationships/slideLayout" Target="../slideLayouts/slideLayout243.xml"/><Relationship Id="rId4" Type="http://schemas.openxmlformats.org/officeDocument/2006/relationships/theme" Target="../theme/theme46.xml"/></Relationships>
</file>

<file path=ppt/slideMasters/_rels/slideMaster47.xml.rels><?xml version="1.0" encoding="UTF-8" standalone="yes"?>
<Relationships xmlns="http://schemas.openxmlformats.org/package/2006/relationships"><Relationship Id="rId3" Type="http://schemas.openxmlformats.org/officeDocument/2006/relationships/theme" Target="../theme/theme47.xml"/><Relationship Id="rId2" Type="http://schemas.openxmlformats.org/officeDocument/2006/relationships/slideLayout" Target="../slideLayouts/slideLayout247.xml"/><Relationship Id="rId1" Type="http://schemas.openxmlformats.org/officeDocument/2006/relationships/slideLayout" Target="../slideLayouts/slideLayout246.xml"/></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255.xml"/><Relationship Id="rId3" Type="http://schemas.openxmlformats.org/officeDocument/2006/relationships/slideLayout" Target="../slideLayouts/slideLayout250.xml"/><Relationship Id="rId7" Type="http://schemas.openxmlformats.org/officeDocument/2006/relationships/slideLayout" Target="../slideLayouts/slideLayout254.xml"/><Relationship Id="rId12" Type="http://schemas.openxmlformats.org/officeDocument/2006/relationships/theme" Target="../theme/theme48.xml"/><Relationship Id="rId2" Type="http://schemas.openxmlformats.org/officeDocument/2006/relationships/slideLayout" Target="../slideLayouts/slideLayout249.xml"/><Relationship Id="rId1" Type="http://schemas.openxmlformats.org/officeDocument/2006/relationships/slideLayout" Target="../slideLayouts/slideLayout248.xml"/><Relationship Id="rId6" Type="http://schemas.openxmlformats.org/officeDocument/2006/relationships/slideLayout" Target="../slideLayouts/slideLayout253.xml"/><Relationship Id="rId11" Type="http://schemas.openxmlformats.org/officeDocument/2006/relationships/slideLayout" Target="../slideLayouts/slideLayout258.xml"/><Relationship Id="rId5" Type="http://schemas.openxmlformats.org/officeDocument/2006/relationships/slideLayout" Target="../slideLayouts/slideLayout252.xml"/><Relationship Id="rId10" Type="http://schemas.openxmlformats.org/officeDocument/2006/relationships/slideLayout" Target="../slideLayouts/slideLayout257.xml"/><Relationship Id="rId4" Type="http://schemas.openxmlformats.org/officeDocument/2006/relationships/slideLayout" Target="../slideLayouts/slideLayout251.xml"/><Relationship Id="rId9" Type="http://schemas.openxmlformats.org/officeDocument/2006/relationships/slideLayout" Target="../slideLayouts/slideLayout256.xml"/></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266.xml"/><Relationship Id="rId3" Type="http://schemas.openxmlformats.org/officeDocument/2006/relationships/slideLayout" Target="../slideLayouts/slideLayout261.xml"/><Relationship Id="rId7" Type="http://schemas.openxmlformats.org/officeDocument/2006/relationships/slideLayout" Target="../slideLayouts/slideLayout265.xml"/><Relationship Id="rId12" Type="http://schemas.openxmlformats.org/officeDocument/2006/relationships/theme" Target="../theme/theme49.xml"/><Relationship Id="rId2" Type="http://schemas.openxmlformats.org/officeDocument/2006/relationships/slideLayout" Target="../slideLayouts/slideLayout260.xml"/><Relationship Id="rId1" Type="http://schemas.openxmlformats.org/officeDocument/2006/relationships/slideLayout" Target="../slideLayouts/slideLayout259.xml"/><Relationship Id="rId6" Type="http://schemas.openxmlformats.org/officeDocument/2006/relationships/slideLayout" Target="../slideLayouts/slideLayout264.xml"/><Relationship Id="rId11" Type="http://schemas.openxmlformats.org/officeDocument/2006/relationships/slideLayout" Target="../slideLayouts/slideLayout269.xml"/><Relationship Id="rId5" Type="http://schemas.openxmlformats.org/officeDocument/2006/relationships/slideLayout" Target="../slideLayouts/slideLayout263.xml"/><Relationship Id="rId10" Type="http://schemas.openxmlformats.org/officeDocument/2006/relationships/slideLayout" Target="../slideLayouts/slideLayout268.xml"/><Relationship Id="rId4" Type="http://schemas.openxmlformats.org/officeDocument/2006/relationships/slideLayout" Target="../slideLayouts/slideLayout262.xml"/><Relationship Id="rId9" Type="http://schemas.openxmlformats.org/officeDocument/2006/relationships/slideLayout" Target="../slideLayouts/slideLayout26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5.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50.xml.rels><?xml version="1.0" encoding="UTF-8" standalone="yes"?>
<Relationships xmlns="http://schemas.openxmlformats.org/package/2006/relationships"><Relationship Id="rId2" Type="http://schemas.openxmlformats.org/officeDocument/2006/relationships/theme" Target="../theme/theme50.xml"/><Relationship Id="rId1" Type="http://schemas.openxmlformats.org/officeDocument/2006/relationships/slideLayout" Target="../slideLayouts/slideLayout270.xml"/></Relationships>
</file>

<file path=ppt/slideMasters/_rels/slideMaster51.xml.rels><?xml version="1.0" encoding="UTF-8" standalone="yes"?>
<Relationships xmlns="http://schemas.openxmlformats.org/package/2006/relationships"><Relationship Id="rId8" Type="http://schemas.openxmlformats.org/officeDocument/2006/relationships/slideLayout" Target="../slideLayouts/slideLayout278.xml"/><Relationship Id="rId3" Type="http://schemas.openxmlformats.org/officeDocument/2006/relationships/slideLayout" Target="../slideLayouts/slideLayout273.xml"/><Relationship Id="rId7" Type="http://schemas.openxmlformats.org/officeDocument/2006/relationships/slideLayout" Target="../slideLayouts/slideLayout277.xml"/><Relationship Id="rId12" Type="http://schemas.openxmlformats.org/officeDocument/2006/relationships/theme" Target="../theme/theme51.xml"/><Relationship Id="rId2" Type="http://schemas.openxmlformats.org/officeDocument/2006/relationships/slideLayout" Target="../slideLayouts/slideLayout272.xml"/><Relationship Id="rId1" Type="http://schemas.openxmlformats.org/officeDocument/2006/relationships/slideLayout" Target="../slideLayouts/slideLayout271.xml"/><Relationship Id="rId6" Type="http://schemas.openxmlformats.org/officeDocument/2006/relationships/slideLayout" Target="../slideLayouts/slideLayout276.xml"/><Relationship Id="rId11" Type="http://schemas.openxmlformats.org/officeDocument/2006/relationships/slideLayout" Target="../slideLayouts/slideLayout281.xml"/><Relationship Id="rId5" Type="http://schemas.openxmlformats.org/officeDocument/2006/relationships/slideLayout" Target="../slideLayouts/slideLayout275.xml"/><Relationship Id="rId10" Type="http://schemas.openxmlformats.org/officeDocument/2006/relationships/slideLayout" Target="../slideLayouts/slideLayout280.xml"/><Relationship Id="rId4" Type="http://schemas.openxmlformats.org/officeDocument/2006/relationships/slideLayout" Target="../slideLayouts/slideLayout274.xml"/><Relationship Id="rId9" Type="http://schemas.openxmlformats.org/officeDocument/2006/relationships/slideLayout" Target="../slideLayouts/slideLayout279.xml"/></Relationships>
</file>

<file path=ppt/slideMasters/_rels/slideMaster52.xml.rels><?xml version="1.0" encoding="UTF-8" standalone="yes"?>
<Relationships xmlns="http://schemas.openxmlformats.org/package/2006/relationships"><Relationship Id="rId8" Type="http://schemas.openxmlformats.org/officeDocument/2006/relationships/slideLayout" Target="../slideLayouts/slideLayout289.xml"/><Relationship Id="rId3" Type="http://schemas.openxmlformats.org/officeDocument/2006/relationships/slideLayout" Target="../slideLayouts/slideLayout284.xml"/><Relationship Id="rId7" Type="http://schemas.openxmlformats.org/officeDocument/2006/relationships/slideLayout" Target="../slideLayouts/slideLayout288.xml"/><Relationship Id="rId12" Type="http://schemas.openxmlformats.org/officeDocument/2006/relationships/theme" Target="../theme/theme52.xml"/><Relationship Id="rId2" Type="http://schemas.openxmlformats.org/officeDocument/2006/relationships/slideLayout" Target="../slideLayouts/slideLayout283.xml"/><Relationship Id="rId1" Type="http://schemas.openxmlformats.org/officeDocument/2006/relationships/slideLayout" Target="../slideLayouts/slideLayout282.xml"/><Relationship Id="rId6" Type="http://schemas.openxmlformats.org/officeDocument/2006/relationships/slideLayout" Target="../slideLayouts/slideLayout287.xml"/><Relationship Id="rId11" Type="http://schemas.openxmlformats.org/officeDocument/2006/relationships/slideLayout" Target="../slideLayouts/slideLayout292.xml"/><Relationship Id="rId5" Type="http://schemas.openxmlformats.org/officeDocument/2006/relationships/slideLayout" Target="../slideLayouts/slideLayout286.xml"/><Relationship Id="rId10" Type="http://schemas.openxmlformats.org/officeDocument/2006/relationships/slideLayout" Target="../slideLayouts/slideLayout291.xml"/><Relationship Id="rId4" Type="http://schemas.openxmlformats.org/officeDocument/2006/relationships/slideLayout" Target="../slideLayouts/slideLayout285.xml"/><Relationship Id="rId9" Type="http://schemas.openxmlformats.org/officeDocument/2006/relationships/slideLayout" Target="../slideLayouts/slideLayout290.xml"/></Relationships>
</file>

<file path=ppt/slideMasters/_rels/slideMaster53.xml.rels><?xml version="1.0" encoding="UTF-8" standalone="yes"?>
<Relationships xmlns="http://schemas.openxmlformats.org/package/2006/relationships"><Relationship Id="rId2" Type="http://schemas.openxmlformats.org/officeDocument/2006/relationships/theme" Target="../theme/theme53.xml"/><Relationship Id="rId1" Type="http://schemas.openxmlformats.org/officeDocument/2006/relationships/slideLayout" Target="../slideLayouts/slideLayout293.xml"/></Relationships>
</file>

<file path=ppt/slideMasters/_rels/slideMaster54.xml.rels><?xml version="1.0" encoding="UTF-8" standalone="yes"?>
<Relationships xmlns="http://schemas.openxmlformats.org/package/2006/relationships"><Relationship Id="rId2" Type="http://schemas.openxmlformats.org/officeDocument/2006/relationships/theme" Target="../theme/theme54.xml"/><Relationship Id="rId1" Type="http://schemas.openxmlformats.org/officeDocument/2006/relationships/slideLayout" Target="../slideLayouts/slideLayout294.xml"/></Relationships>
</file>

<file path=ppt/slideMasters/_rels/slideMaster55.xml.rels><?xml version="1.0" encoding="UTF-8" standalone="yes"?>
<Relationships xmlns="http://schemas.openxmlformats.org/package/2006/relationships"><Relationship Id="rId2" Type="http://schemas.openxmlformats.org/officeDocument/2006/relationships/theme" Target="../theme/theme55.xml"/><Relationship Id="rId1" Type="http://schemas.openxmlformats.org/officeDocument/2006/relationships/slideLayout" Target="../slideLayouts/slideLayout29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theme" Target="../theme/theme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2.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theme" Target="../theme/theme7.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3.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theme" Target="../theme/theme8.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4.xml"/><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theme" Target="../theme/theme9.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圆角矩形 6"/>
          <p:cNvSpPr/>
          <p:nvPr/>
        </p:nvSpPr>
        <p:spPr>
          <a:xfrm>
            <a:off x="304800" y="329184"/>
            <a:ext cx="8532055" cy="6052143"/>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标题占位符 12"/>
          <p:cNvSpPr>
            <a:spLocks noGrp="1"/>
          </p:cNvSpPr>
          <p:nvPr>
            <p:ph type="title"/>
          </p:nvPr>
        </p:nvSpPr>
        <p:spPr>
          <a:xfrm>
            <a:off x="395536" y="361216"/>
            <a:ext cx="8183880" cy="619512"/>
          </a:xfrm>
          <a:prstGeom prst="rect">
            <a:avLst/>
          </a:prstGeom>
        </p:spPr>
        <p:txBody>
          <a:bodyPr vert="horz" anchor="b">
            <a:normAutofit/>
          </a:bodyPr>
          <a:lstStyle/>
          <a:p>
            <a:r>
              <a:rPr kumimoji="0" lang="zh-CN" altLang="en-US" dirty="0"/>
              <a:t>单击此处编辑母版标题样式</a:t>
            </a:r>
            <a:endParaRPr kumimoji="0" lang="en-US" dirty="0"/>
          </a:p>
        </p:txBody>
      </p:sp>
      <p:sp>
        <p:nvSpPr>
          <p:cNvPr id="4" name="文本占位符 3"/>
          <p:cNvSpPr>
            <a:spLocks noGrp="1"/>
          </p:cNvSpPr>
          <p:nvPr>
            <p:ph type="body" idx="1"/>
          </p:nvPr>
        </p:nvSpPr>
        <p:spPr>
          <a:xfrm>
            <a:off x="502920" y="1143908"/>
            <a:ext cx="8183880" cy="5165412"/>
          </a:xfrm>
          <a:prstGeom prst="rect">
            <a:avLst/>
          </a:prstGeom>
        </p:spPr>
        <p:txBody>
          <a:bodyPr vert="horz" lIns="182880" tIns="9144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Tree>
    <p:extLst>
      <p:ext uri="{BB962C8B-B14F-4D97-AF65-F5344CB8AC3E}">
        <p14:creationId xmlns:p14="http://schemas.microsoft.com/office/powerpoint/2010/main" val="981690006"/>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2021/10/22</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329751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2021/10/22</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008567029"/>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2021/10/22</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172730443"/>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2021/10/22</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233316020"/>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2021/10/22</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081223476"/>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BECA3989-F220-4BD9-AA34-FB2CA0318F76}"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4289717993"/>
      </p:ext>
    </p:extLst>
  </p:cSld>
  <p:clrMap bg1="lt1" tx1="dk1" bg2="lt2" tx2="dk2" accent1="accent1" accent2="accent2" accent3="accent3" accent4="accent4" accent5="accent5" accent6="accent6" hlink="hlink" folHlink="folHlink"/>
  <p:sldLayoutIdLst>
    <p:sldLayoutId id="2147483886"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BECA3989-F220-4BD9-AA34-FB2CA0318F76}"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2027989453"/>
      </p:ext>
    </p:extLst>
  </p:cSld>
  <p:clrMap bg1="lt1" tx1="dk1" bg2="lt2" tx2="dk2" accent1="accent1" accent2="accent2" accent3="accent3" accent4="accent4" accent5="accent5" accent6="accent6" hlink="hlink" folHlink="folHlink"/>
  <p:sldLayoutIdLst>
    <p:sldLayoutId id="2147483888" r:id="rId1"/>
    <p:sldLayoutId id="2147483889"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BECA3989-F220-4BD9-AA34-FB2CA0318F76}"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495185355"/>
      </p:ext>
    </p:extLst>
  </p:cSld>
  <p:clrMap bg1="lt1" tx1="dk1" bg2="lt2" tx2="dk2" accent1="accent1" accent2="accent2" accent3="accent3" accent4="accent4" accent5="accent5" accent6="accent6" hlink="hlink" folHlink="folHlink"/>
  <p:sldLayoutIdLst>
    <p:sldLayoutId id="2147483891" r:id="rId1"/>
    <p:sldLayoutId id="2147483892"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4BB2BD54-2A83-41D7-A0BE-AE50B782F0F2}"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227806955"/>
      </p:ext>
    </p:extLst>
  </p:cSld>
  <p:clrMap bg1="lt1" tx1="dk1" bg2="lt2" tx2="dk2" accent1="accent1" accent2="accent2" accent3="accent3" accent4="accent4" accent5="accent5" accent6="accent6" hlink="hlink" folHlink="folHlink"/>
  <p:sldLayoutIdLst>
    <p:sldLayoutId id="2147483894"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4BB2BD54-2A83-41D7-A0BE-AE50B782F0F2}"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54901479"/>
      </p:ext>
    </p:extLst>
  </p:cSld>
  <p:clrMap bg1="lt1" tx1="dk1" bg2="lt2" tx2="dk2" accent1="accent1" accent2="accent2" accent3="accent3" accent4="accent4" accent5="accent5" accent6="accent6" hlink="hlink" folHlink="folHlink"/>
  <p:sldLayoutIdLst>
    <p:sldLayoutId id="2147483896"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2021/10/22</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4BB2BD54-2A83-41D7-A0BE-AE50B782F0F2}"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3839577399"/>
      </p:ext>
    </p:extLst>
  </p:cSld>
  <p:clrMap bg1="lt1" tx1="dk1" bg2="lt2" tx2="dk2" accent1="accent1" accent2="accent2" accent3="accent3" accent4="accent4" accent5="accent5" accent6="accent6" hlink="hlink" folHlink="folHlink"/>
  <p:sldLayoutIdLst>
    <p:sldLayoutId id="2147483898"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4BB2BD54-2A83-41D7-A0BE-AE50B782F0F2}"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631291622"/>
      </p:ext>
    </p:extLst>
  </p:cSld>
  <p:clrMap bg1="lt1" tx1="dk1" bg2="lt2" tx2="dk2" accent1="accent1" accent2="accent2" accent3="accent3" accent4="accent4" accent5="accent5" accent6="accent6" hlink="hlink" folHlink="folHlink"/>
  <p:sldLayoutIdLst>
    <p:sldLayoutId id="2147483900"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4BB2BD54-2A83-41D7-A0BE-AE50B782F0F2}"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322652160"/>
      </p:ext>
    </p:extLst>
  </p:cSld>
  <p:clrMap bg1="lt1" tx1="dk1" bg2="lt2" tx2="dk2" accent1="accent1" accent2="accent2" accent3="accent3" accent4="accent4" accent5="accent5" accent6="accent6" hlink="hlink" folHlink="folHlink"/>
  <p:sldLayoutIdLst>
    <p:sldLayoutId id="2147483902"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4BB2BD54-2A83-41D7-A0BE-AE50B782F0F2}"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41354606"/>
      </p:ext>
    </p:extLst>
  </p:cSld>
  <p:clrMap bg1="lt1" tx1="dk1" bg2="lt2" tx2="dk2" accent1="accent1" accent2="accent2" accent3="accent3" accent4="accent4" accent5="accent5" accent6="accent6" hlink="hlink" folHlink="folHlink"/>
  <p:sldLayoutIdLst>
    <p:sldLayoutId id="2147483904"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4BB2BD54-2A83-41D7-A0BE-AE50B782F0F2}"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3307286442"/>
      </p:ext>
    </p:extLst>
  </p:cSld>
  <p:clrMap bg1="lt1" tx1="dk1" bg2="lt2" tx2="dk2" accent1="accent1" accent2="accent2" accent3="accent3" accent4="accent4" accent5="accent5" accent6="accent6" hlink="hlink" folHlink="folHlink"/>
  <p:sldLayoutIdLst>
    <p:sldLayoutId id="2147483906"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2021/10/22</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069393404"/>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2021/10/22</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308412909"/>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2021/10/22</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259956330"/>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5686F90E-02E8-4B7E-B891-D25186405F33}"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510911891"/>
      </p:ext>
    </p:extLst>
  </p:cSld>
  <p:clrMap bg1="lt1" tx1="dk1" bg2="lt2" tx2="dk2" accent1="accent1" accent2="accent2" accent3="accent3" accent4="accent4" accent5="accent5" accent6="accent6" hlink="hlink" folHlink="folHlink"/>
  <p:sldLayoutIdLst>
    <p:sldLayoutId id="2147483944" r:id="rId1"/>
    <p:sldLayoutId id="2147483945"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5686F90E-02E8-4B7E-B891-D25186405F33}"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2704267906"/>
      </p:ext>
    </p:extLst>
  </p:cSld>
  <p:clrMap bg1="lt1" tx1="dk1" bg2="lt2" tx2="dk2" accent1="accent1" accent2="accent2" accent3="accent3" accent4="accent4" accent5="accent5" accent6="accent6" hlink="hlink" folHlink="folHlink"/>
  <p:sldLayoutIdLst>
    <p:sldLayoutId id="2147483947" r:id="rId1"/>
    <p:sldLayoutId id="2147483948"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2021/10/22</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5686F90E-02E8-4B7E-B891-D25186405F33}"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2655638016"/>
      </p:ext>
    </p:extLst>
  </p:cSld>
  <p:clrMap bg1="lt1" tx1="dk1" bg2="lt2" tx2="dk2" accent1="accent1" accent2="accent2" accent3="accent3" accent4="accent4" accent5="accent5" accent6="accent6" hlink="hlink" folHlink="folHlink"/>
  <p:sldLayoutIdLst>
    <p:sldLayoutId id="2147483950" r:id="rId1"/>
    <p:sldLayoutId id="2147483951"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5686F90E-02E8-4B7E-B891-D25186405F33}"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852579271"/>
      </p:ext>
    </p:extLst>
  </p:cSld>
  <p:clrMap bg1="lt1" tx1="dk1" bg2="lt2" tx2="dk2" accent1="accent1" accent2="accent2" accent3="accent3" accent4="accent4" accent5="accent5" accent6="accent6" hlink="hlink" folHlink="folHlink"/>
  <p:sldLayoutIdLst>
    <p:sldLayoutId id="2147483953"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5686F90E-02E8-4B7E-B891-D25186405F33}"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1551166135"/>
      </p:ext>
    </p:extLst>
  </p:cSld>
  <p:clrMap bg1="lt1" tx1="dk1" bg2="lt2" tx2="dk2" accent1="accent1" accent2="accent2" accent3="accent3" accent4="accent4" accent5="accent5" accent6="accent6" hlink="hlink" folHlink="folHlink"/>
  <p:sldLayoutIdLst>
    <p:sldLayoutId id="2147483955" r:id="rId1"/>
    <p:sldLayoutId id="2147483956"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5686F90E-02E8-4B7E-B891-D25186405F33}"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365973627"/>
      </p:ext>
    </p:extLst>
  </p:cSld>
  <p:clrMap bg1="lt1" tx1="dk1" bg2="lt2" tx2="dk2" accent1="accent1" accent2="accent2" accent3="accent3" accent4="accent4" accent5="accent5" accent6="accent6" hlink="hlink" folHlink="folHlink"/>
  <p:sldLayoutIdLst>
    <p:sldLayoutId id="2147483961" r:id="rId1"/>
    <p:sldLayoutId id="2147483962"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5686F90E-02E8-4B7E-B891-D25186405F33}"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44627205"/>
      </p:ext>
    </p:extLst>
  </p:cSld>
  <p:clrMap bg1="lt1" tx1="dk1" bg2="lt2" tx2="dk2" accent1="accent1" accent2="accent2" accent3="accent3" accent4="accent4" accent5="accent5" accent6="accent6" hlink="hlink" folHlink="folHlink"/>
  <p:sldLayoutIdLst>
    <p:sldLayoutId id="2147483964" r:id="rId1"/>
    <p:sldLayoutId id="2147483965"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5686F90E-02E8-4B7E-B891-D25186405F33}"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3844848374"/>
      </p:ext>
    </p:extLst>
  </p:cSld>
  <p:clrMap bg1="lt1" tx1="dk1" bg2="lt2" tx2="dk2" accent1="accent1" accent2="accent2" accent3="accent3" accent4="accent4" accent5="accent5" accent6="accent6" hlink="hlink" folHlink="folHlink"/>
  <p:sldLayoutIdLst>
    <p:sldLayoutId id="2147483967" r:id="rId1"/>
    <p:sldLayoutId id="2147483968"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2021/10/22</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935480730"/>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5686F90E-02E8-4B7E-B891-D25186405F33}"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217661346"/>
      </p:ext>
    </p:extLst>
  </p:cSld>
  <p:clrMap bg1="lt1" tx1="dk1" bg2="lt2" tx2="dk2" accent1="accent1" accent2="accent2" accent3="accent3" accent4="accent4" accent5="accent5" accent6="accent6" hlink="hlink" folHlink="folHlink"/>
  <p:sldLayoutIdLst>
    <p:sldLayoutId id="2147483982" r:id="rId1"/>
    <p:sldLayoutId id="2147483983"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5686F90E-02E8-4B7E-B891-D25186405F33}"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1945118660"/>
      </p:ext>
    </p:extLst>
  </p:cSld>
  <p:clrMap bg1="lt1" tx1="dk1" bg2="lt2" tx2="dk2" accent1="accent1" accent2="accent2" accent3="accent3" accent4="accent4" accent5="accent5" accent6="accent6" hlink="hlink" folHlink="folHlink"/>
  <p:sldLayoutIdLst>
    <p:sldLayoutId id="2147483985"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5686F90E-02E8-4B7E-B891-D25186405F33}"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2715247846"/>
      </p:ext>
    </p:extLst>
  </p:cSld>
  <p:clrMap bg1="lt1" tx1="dk1" bg2="lt2" tx2="dk2" accent1="accent1" accent2="accent2" accent3="accent3" accent4="accent4" accent5="accent5" accent6="accent6" hlink="hlink" folHlink="folHlink"/>
  <p:sldLayoutIdLst>
    <p:sldLayoutId id="2147483987" r:id="rId1"/>
    <p:sldLayoutId id="2147483988"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2021/10/22</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5686F90E-02E8-4B7E-B891-D25186405F33}"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885346805"/>
      </p:ext>
    </p:extLst>
  </p:cSld>
  <p:clrMap bg1="lt1" tx1="dk1" bg2="lt2" tx2="dk2" accent1="accent1" accent2="accent2" accent3="accent3" accent4="accent4" accent5="accent5" accent6="accent6" hlink="hlink" folHlink="folHlink"/>
  <p:sldLayoutIdLst>
    <p:sldLayoutId id="2147483990" r:id="rId1"/>
    <p:sldLayoutId id="2147483991"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5686F90E-02E8-4B7E-B891-D25186405F33}"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3555844597"/>
      </p:ext>
    </p:extLst>
  </p:cSld>
  <p:clrMap bg1="lt1" tx1="dk1" bg2="lt2" tx2="dk2" accent1="accent1" accent2="accent2" accent3="accent3" accent4="accent4" accent5="accent5" accent6="accent6" hlink="hlink" folHlink="folHlink"/>
  <p:sldLayoutIdLst>
    <p:sldLayoutId id="2147483993" r:id="rId1"/>
    <p:sldLayoutId id="2147483994"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427C2BD4-2D62-4262-8D0C-FD175DDBA2D2}"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1680666882"/>
      </p:ext>
    </p:extLst>
  </p:cSld>
  <p:clrMap bg1="lt1" tx1="dk1" bg2="lt2" tx2="dk2" accent1="accent1" accent2="accent2" accent3="accent3" accent4="accent4" accent5="accent5" accent6="accent6" hlink="hlink" folHlink="folHlink"/>
  <p:sldLayoutIdLst>
    <p:sldLayoutId id="2147483996"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kumimoji="1" lang="en-US" altLang="zh-CN">
              <a:solidFill>
                <a:prstClr val="black">
                  <a:tint val="75000"/>
                </a:prstClr>
              </a:solidFill>
              <a:latin typeface="Times New Roman" pitchFamily="18" charset="0"/>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kumimoji="1" lang="en-US" altLang="zh-CN">
              <a:solidFill>
                <a:prstClr val="black">
                  <a:tint val="75000"/>
                </a:prstClr>
              </a:solidFill>
              <a:latin typeface="Times New Roman" pitchFamily="18" charset="0"/>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fld id="{D79DB5FF-E2FE-4207-8EBF-017C38C9A8E1}" type="slidenum">
              <a:rPr kumimoji="1" lang="en-US" altLang="zh-CN" smtClean="0">
                <a:solidFill>
                  <a:prstClr val="black">
                    <a:tint val="75000"/>
                  </a:prstClr>
                </a:solidFill>
                <a:latin typeface="Times New Roman" pitchFamily="18" charset="0"/>
              </a:rPr>
              <a:pPr fontAlgn="base">
                <a:spcBef>
                  <a:spcPct val="0"/>
                </a:spcBef>
                <a:spcAft>
                  <a:spcPct val="0"/>
                </a:spcAft>
                <a:defRPr/>
              </a:pPr>
              <a:t>‹#›</a:t>
            </a:fld>
            <a:endParaRPr kumimoji="1" lang="en-US" altLang="zh-CN">
              <a:solidFill>
                <a:prstClr val="black">
                  <a:tint val="75000"/>
                </a:prstClr>
              </a:solidFill>
              <a:latin typeface="Times New Roman" pitchFamily="18" charset="0"/>
            </a:endParaRPr>
          </a:p>
        </p:txBody>
      </p:sp>
    </p:spTree>
    <p:extLst>
      <p:ext uri="{BB962C8B-B14F-4D97-AF65-F5344CB8AC3E}">
        <p14:creationId xmlns:p14="http://schemas.microsoft.com/office/powerpoint/2010/main" val="219993894"/>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kumimoji="1" lang="en-US" altLang="zh-CN">
              <a:solidFill>
                <a:prstClr val="black">
                  <a:tint val="75000"/>
                </a:prstClr>
              </a:solidFill>
              <a:latin typeface="Times New Roman" pitchFamily="18" charset="0"/>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kumimoji="1" lang="en-US" altLang="zh-CN">
              <a:solidFill>
                <a:prstClr val="black">
                  <a:tint val="75000"/>
                </a:prstClr>
              </a:solidFill>
              <a:latin typeface="Times New Roman" pitchFamily="18" charset="0"/>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fld id="{D79DB5FF-E2FE-4207-8EBF-017C38C9A8E1}" type="slidenum">
              <a:rPr kumimoji="1" lang="en-US" altLang="zh-CN" smtClean="0">
                <a:solidFill>
                  <a:prstClr val="black">
                    <a:tint val="75000"/>
                  </a:prstClr>
                </a:solidFill>
                <a:latin typeface="Times New Roman" pitchFamily="18" charset="0"/>
              </a:rPr>
              <a:pPr fontAlgn="base">
                <a:spcBef>
                  <a:spcPct val="0"/>
                </a:spcBef>
                <a:spcAft>
                  <a:spcPct val="0"/>
                </a:spcAft>
                <a:defRPr/>
              </a:pPr>
              <a:t>‹#›</a:t>
            </a:fld>
            <a:endParaRPr kumimoji="1" lang="en-US" altLang="zh-CN">
              <a:solidFill>
                <a:prstClr val="black">
                  <a:tint val="75000"/>
                </a:prstClr>
              </a:solidFill>
              <a:latin typeface="Times New Roman" pitchFamily="18" charset="0"/>
            </a:endParaRPr>
          </a:p>
        </p:txBody>
      </p:sp>
    </p:spTree>
    <p:extLst>
      <p:ext uri="{BB962C8B-B14F-4D97-AF65-F5344CB8AC3E}">
        <p14:creationId xmlns:p14="http://schemas.microsoft.com/office/powerpoint/2010/main" val="2092911593"/>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kumimoji="1" lang="en-US" altLang="zh-CN">
              <a:solidFill>
                <a:prstClr val="black">
                  <a:tint val="75000"/>
                </a:prstClr>
              </a:solidFill>
              <a:latin typeface="Times New Roman" pitchFamily="18" charset="0"/>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kumimoji="1" lang="en-US" altLang="zh-CN">
              <a:solidFill>
                <a:prstClr val="black">
                  <a:tint val="75000"/>
                </a:prstClr>
              </a:solidFill>
              <a:latin typeface="Times New Roman" pitchFamily="18" charset="0"/>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fld id="{D79DB5FF-E2FE-4207-8EBF-017C38C9A8E1}" type="slidenum">
              <a:rPr kumimoji="1" lang="en-US" altLang="zh-CN" smtClean="0">
                <a:solidFill>
                  <a:prstClr val="black">
                    <a:tint val="75000"/>
                  </a:prstClr>
                </a:solidFill>
                <a:latin typeface="Times New Roman" pitchFamily="18" charset="0"/>
              </a:rPr>
              <a:pPr fontAlgn="base">
                <a:spcBef>
                  <a:spcPct val="0"/>
                </a:spcBef>
                <a:spcAft>
                  <a:spcPct val="0"/>
                </a:spcAft>
                <a:defRPr/>
              </a:pPr>
              <a:t>‹#›</a:t>
            </a:fld>
            <a:endParaRPr kumimoji="1" lang="en-US" altLang="zh-CN">
              <a:solidFill>
                <a:prstClr val="black">
                  <a:tint val="75000"/>
                </a:prstClr>
              </a:solidFill>
              <a:latin typeface="Times New Roman" pitchFamily="18" charset="0"/>
            </a:endParaRPr>
          </a:p>
        </p:txBody>
      </p:sp>
    </p:spTree>
    <p:extLst>
      <p:ext uri="{BB962C8B-B14F-4D97-AF65-F5344CB8AC3E}">
        <p14:creationId xmlns:p14="http://schemas.microsoft.com/office/powerpoint/2010/main" val="2532524857"/>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kumimoji="1" lang="en-US" altLang="zh-CN">
              <a:solidFill>
                <a:prstClr val="black">
                  <a:tint val="75000"/>
                </a:prstClr>
              </a:solidFill>
              <a:latin typeface="Times New Roman" pitchFamily="18" charset="0"/>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kumimoji="1" lang="en-US" altLang="zh-CN">
              <a:solidFill>
                <a:prstClr val="black">
                  <a:tint val="75000"/>
                </a:prstClr>
              </a:solidFill>
              <a:latin typeface="Times New Roman" pitchFamily="18" charset="0"/>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fld id="{D79DB5FF-E2FE-4207-8EBF-017C38C9A8E1}" type="slidenum">
              <a:rPr kumimoji="1" lang="en-US" altLang="zh-CN" smtClean="0">
                <a:solidFill>
                  <a:prstClr val="black">
                    <a:tint val="75000"/>
                  </a:prstClr>
                </a:solidFill>
                <a:latin typeface="Times New Roman" pitchFamily="18" charset="0"/>
              </a:rPr>
              <a:pPr fontAlgn="base">
                <a:spcBef>
                  <a:spcPct val="0"/>
                </a:spcBef>
                <a:spcAft>
                  <a:spcPct val="0"/>
                </a:spcAft>
                <a:defRPr/>
              </a:pPr>
              <a:t>‹#›</a:t>
            </a:fld>
            <a:endParaRPr kumimoji="1" lang="en-US" altLang="zh-CN">
              <a:solidFill>
                <a:prstClr val="black">
                  <a:tint val="75000"/>
                </a:prstClr>
              </a:solidFill>
              <a:latin typeface="Times New Roman" pitchFamily="18" charset="0"/>
            </a:endParaRPr>
          </a:p>
        </p:txBody>
      </p:sp>
    </p:spTree>
    <p:extLst>
      <p:ext uri="{BB962C8B-B14F-4D97-AF65-F5344CB8AC3E}">
        <p14:creationId xmlns:p14="http://schemas.microsoft.com/office/powerpoint/2010/main" val="1370725219"/>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kumimoji="1" lang="en-US" altLang="zh-CN">
              <a:solidFill>
                <a:prstClr val="black">
                  <a:tint val="75000"/>
                </a:prstClr>
              </a:solidFill>
              <a:latin typeface="Times New Roman" pitchFamily="18" charset="0"/>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kumimoji="1" lang="en-US" altLang="zh-CN">
              <a:solidFill>
                <a:prstClr val="black">
                  <a:tint val="75000"/>
                </a:prstClr>
              </a:solidFill>
              <a:latin typeface="Times New Roman" pitchFamily="18" charset="0"/>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fld id="{D79DB5FF-E2FE-4207-8EBF-017C38C9A8E1}" type="slidenum">
              <a:rPr kumimoji="1" lang="en-US" altLang="zh-CN" smtClean="0">
                <a:solidFill>
                  <a:prstClr val="black">
                    <a:tint val="75000"/>
                  </a:prstClr>
                </a:solidFill>
                <a:latin typeface="Times New Roman" pitchFamily="18" charset="0"/>
              </a:rPr>
              <a:pPr fontAlgn="base">
                <a:spcBef>
                  <a:spcPct val="0"/>
                </a:spcBef>
                <a:spcAft>
                  <a:spcPct val="0"/>
                </a:spcAft>
                <a:defRPr/>
              </a:pPr>
              <a:t>‹#›</a:t>
            </a:fld>
            <a:endParaRPr kumimoji="1" lang="en-US" altLang="zh-CN">
              <a:solidFill>
                <a:prstClr val="black">
                  <a:tint val="75000"/>
                </a:prstClr>
              </a:solidFill>
              <a:latin typeface="Times New Roman" pitchFamily="18" charset="0"/>
            </a:endParaRPr>
          </a:p>
        </p:txBody>
      </p:sp>
    </p:spTree>
    <p:extLst>
      <p:ext uri="{BB962C8B-B14F-4D97-AF65-F5344CB8AC3E}">
        <p14:creationId xmlns:p14="http://schemas.microsoft.com/office/powerpoint/2010/main" val="122668725"/>
      </p:ext>
    </p:extLst>
  </p:cSld>
  <p:clrMap bg1="lt1" tx1="dk1" bg2="lt2" tx2="dk2" accent1="accent1" accent2="accent2" accent3="accent3" accent4="accent4" accent5="accent5" accent6="accent6" hlink="hlink" folHlink="folHlink"/>
  <p:sldLayoutIdLst>
    <p:sldLayoutId id="2147484014" r:id="rId1"/>
    <p:sldLayoutId id="2147484016"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2021/10/22</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751429985"/>
      </p:ext>
    </p:extLst>
  </p:cSld>
  <p:clrMap bg1="lt1" tx1="dk1" bg2="lt2" tx2="dk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2" r:id="rId5"/>
    <p:sldLayoutId id="2147484023" r:id="rId6"/>
    <p:sldLayoutId id="2147484024" r:id="rId7"/>
    <p:sldLayoutId id="2147484025" r:id="rId8"/>
    <p:sldLayoutId id="2147484026" r:id="rId9"/>
    <p:sldLayoutId id="2147484027" r:id="rId10"/>
    <p:sldLayoutId id="2147484028"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2021/10/22</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443858852"/>
      </p:ext>
    </p:extLst>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2021/10/22</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14645429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4BB2BD54-2A83-41D7-A0BE-AE50B782F0F2}"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60524251"/>
      </p:ext>
    </p:extLst>
  </p:cSld>
  <p:clrMap bg1="lt1" tx1="dk1" bg2="lt2" tx2="dk2" accent1="accent1" accent2="accent2" accent3="accent3" accent4="accent4" accent5="accent5" accent6="accent6" hlink="hlink" folHlink="folHlink"/>
  <p:sldLayoutIdLst>
    <p:sldLayoutId id="2147484042"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2021/10/22</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995882621"/>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2021/10/22</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750296092"/>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4BB2BD54-2A83-41D7-A0BE-AE50B782F0F2}"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2266861492"/>
      </p:ext>
    </p:extLst>
  </p:cSld>
  <p:clrMap bg1="lt1" tx1="dk1" bg2="lt2" tx2="dk2" accent1="accent1" accent2="accent2" accent3="accent3" accent4="accent4" accent5="accent5" accent6="accent6" hlink="hlink" folHlink="folHlink"/>
  <p:sldLayoutIdLst>
    <p:sldLayoutId id="2147484068"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07473762-1DBD-455F-80ED-78C782AA449C}"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3849791449"/>
      </p:ext>
    </p:extLst>
  </p:cSld>
  <p:clrMap bg1="lt1" tx1="dk1" bg2="lt2" tx2="dk2" accent1="accent1" accent2="accent2" accent3="accent3" accent4="accent4" accent5="accent5" accent6="accent6" hlink="hlink" folHlink="folHlink"/>
  <p:sldLayoutIdLst>
    <p:sldLayoutId id="2147484070"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07473762-1DBD-455F-80ED-78C782AA449C}" type="slidenum">
              <a:rPr lang="en-US" altLang="zh-CN" b="1" smtClean="0">
                <a:solidFill>
                  <a:prstClr val="black">
                    <a:tint val="75000"/>
                  </a:prstClr>
                </a:solidFill>
                <a:latin typeface="Times New Roman" pitchFamily="18" charset="0"/>
                <a:ea typeface="楷体_GB2312" pitchFamily="49" charset="-122"/>
              </a:rPr>
              <a:pPr fontAlgn="base">
                <a:spcBef>
                  <a:spcPct val="0"/>
                </a:spcBef>
                <a:spcAft>
                  <a:spcPct val="0"/>
                </a:spcAft>
              </a:pPr>
              <a:t>‹#›</a:t>
            </a:fld>
            <a:endParaRPr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3435935316"/>
      </p:ext>
    </p:extLst>
  </p:cSld>
  <p:clrMap bg1="lt1" tx1="dk1" bg2="lt2" tx2="dk2" accent1="accent1" accent2="accent2" accent3="accent3" accent4="accent4" accent5="accent5" accent6="accent6" hlink="hlink" folHlink="folHlink"/>
  <p:sldLayoutIdLst>
    <p:sldLayoutId id="2147484072"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2021/10/22</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14645429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2021/10/22</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559221912"/>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2021/10/22</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89075688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42F99069-F18D-4F57-97B5-E5E224D09DA9}" type="datetime1">
              <a:rPr lang="zh-CN" altLang="en-US" smtClean="0"/>
              <a:pPr/>
              <a:t>2021/10/22</a:t>
            </a:fld>
            <a:endParaRPr lang="zh-CN" altLang="en-US"/>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591056517"/>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2.xml"/></Relationships>
</file>

<file path=ppt/slides/_rels/slide10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2.xml"/><Relationship Id="rId1" Type="http://schemas.openxmlformats.org/officeDocument/2006/relationships/vmlDrawing" Target="../drawings/vmlDrawing3.vml"/><Relationship Id="rId4" Type="http://schemas.openxmlformats.org/officeDocument/2006/relationships/image" Target="../media/image33.emf"/></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10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9.xml"/></Relationships>
</file>

<file path=ppt/slides/_rels/slide10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3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2.xml"/></Relationships>
</file>

<file path=ppt/slides/_rels/slide10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0.xml"/><Relationship Id="rId1" Type="http://schemas.openxmlformats.org/officeDocument/2006/relationships/slideLayout" Target="../slideLayouts/slideLayout13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34.xml"/></Relationships>
</file>

<file path=ppt/slides/_rels/slide1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4.xml"/><Relationship Id="rId1" Type="http://schemas.openxmlformats.org/officeDocument/2006/relationships/slideLayout" Target="../slideLayouts/slideLayout234.xml"/></Relationships>
</file>

<file path=ppt/slides/_rels/slide1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5.xml"/><Relationship Id="rId1" Type="http://schemas.openxmlformats.org/officeDocument/2006/relationships/slideLayout" Target="../slideLayouts/slideLayout234.xml"/></Relationships>
</file>

<file path=ppt/slides/_rels/slide11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66.xml"/><Relationship Id="rId1" Type="http://schemas.openxmlformats.org/officeDocument/2006/relationships/slideLayout" Target="../slideLayouts/slideLayout237.xml"/><Relationship Id="rId4" Type="http://schemas.openxmlformats.org/officeDocument/2006/relationships/image" Target="../media/image8.gif"/></Relationships>
</file>

<file path=ppt/slides/_rels/slide1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7.xml"/><Relationship Id="rId1" Type="http://schemas.openxmlformats.org/officeDocument/2006/relationships/slideLayout" Target="../slideLayouts/slideLayout237.xml"/></Relationships>
</file>

<file path=ppt/slides/_rels/slide1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8.xml"/><Relationship Id="rId1" Type="http://schemas.openxmlformats.org/officeDocument/2006/relationships/slideLayout" Target="../slideLayouts/slideLayout23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3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40.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40.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4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4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4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4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4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4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4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60.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6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3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60.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46.xml"/></Relationships>
</file>

<file path=ppt/slides/_rels/slide1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0.xml"/><Relationship Id="rId1" Type="http://schemas.openxmlformats.org/officeDocument/2006/relationships/slideLayout" Target="../slideLayouts/slideLayout13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10.xm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15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10.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10.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10.xml"/></Relationships>
</file>

<file path=ppt/slides/_rels/slide1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7.xml"/><Relationship Id="rId1" Type="http://schemas.openxmlformats.org/officeDocument/2006/relationships/slideLayout" Target="../slideLayouts/slideLayout110.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10.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10.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0.xml"/><Relationship Id="rId1" Type="http://schemas.openxmlformats.org/officeDocument/2006/relationships/slideLayout" Target="../slideLayouts/slideLayout110.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10.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5.xml"/></Relationships>
</file>

<file path=ppt/slides/_rels/slide1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2.xml"/><Relationship Id="rId1" Type="http://schemas.openxmlformats.org/officeDocument/2006/relationships/slideLayout" Target="../slideLayouts/slideLayout110.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10.xml"/></Relationships>
</file>

<file path=ppt/slides/_rels/slide1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4.xml"/><Relationship Id="rId1" Type="http://schemas.openxmlformats.org/officeDocument/2006/relationships/slideLayout" Target="../slideLayouts/slideLayout110.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10.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10.xml"/></Relationships>
</file>

<file path=ppt/slides/_rels/slide1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7.xml"/><Relationship Id="rId1" Type="http://schemas.openxmlformats.org/officeDocument/2006/relationships/slideLayout" Target="../slideLayouts/slideLayout110.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10.xml"/></Relationships>
</file>

<file path=ppt/slides/_rels/slide1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9.xml"/><Relationship Id="rId1" Type="http://schemas.openxmlformats.org/officeDocument/2006/relationships/slideLayout" Target="../slideLayouts/slideLayout110.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6.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3.xml"/></Relationships>
</file>

<file path=ppt/slides/_rels/slide16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3.xml"/><Relationship Id="rId1" Type="http://schemas.openxmlformats.org/officeDocument/2006/relationships/slideLayout" Target="../slideLayouts/slideLayout33.xml"/></Relationships>
</file>

<file path=ppt/slides/_rels/slide1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4.xml"/><Relationship Id="rId1" Type="http://schemas.openxmlformats.org/officeDocument/2006/relationships/slideLayout" Target="../slideLayouts/slideLayout33.xml"/></Relationships>
</file>

<file path=ppt/slides/_rels/slide1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5.xml"/><Relationship Id="rId1" Type="http://schemas.openxmlformats.org/officeDocument/2006/relationships/slideLayout" Target="../slideLayouts/slideLayout33.xml"/><Relationship Id="rId4" Type="http://schemas.openxmlformats.org/officeDocument/2006/relationships/image" Target="../media/image50.png"/></Relationships>
</file>

<file path=ppt/slides/_rels/slide1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1.png"/><Relationship Id="rId1" Type="http://schemas.openxmlformats.org/officeDocument/2006/relationships/slideLayout" Target="../slideLayouts/slideLayout33.xml"/></Relationships>
</file>

<file path=ppt/slides/_rels/slide16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2.png"/><Relationship Id="rId1" Type="http://schemas.openxmlformats.org/officeDocument/2006/relationships/slideLayout" Target="../slideLayouts/slideLayout33.xml"/></Relationships>
</file>

<file path=ppt/slides/_rels/slide16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3.xml"/></Relationships>
</file>

<file path=ppt/slides/_rels/slide16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4.png"/><Relationship Id="rId1" Type="http://schemas.openxmlformats.org/officeDocument/2006/relationships/slideLayout" Target="../slideLayouts/slideLayout3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9.png"/><Relationship Id="rId2" Type="http://schemas.openxmlformats.org/officeDocument/2006/relationships/slideLayout" Target="../slideLayouts/slideLayout156.xml"/><Relationship Id="rId1" Type="http://schemas.openxmlformats.org/officeDocument/2006/relationships/vmlDrawing" Target="../drawings/vmlDrawing1.vml"/><Relationship Id="rId6" Type="http://schemas.openxmlformats.org/officeDocument/2006/relationships/image" Target="../media/image8.gif"/><Relationship Id="rId5" Type="http://schemas.openxmlformats.org/officeDocument/2006/relationships/image" Target="../media/image7.emf"/><Relationship Id="rId4" Type="http://schemas.openxmlformats.org/officeDocument/2006/relationships/oleObject" Target="../embeddings/oleObject1.bin"/></Relationships>
</file>

<file path=ppt/slides/_rels/slide17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70.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72.xml"/></Relationships>
</file>

<file path=ppt/slides/_rels/slide172.xml.rels><?xml version="1.0" encoding="UTF-8" standalone="yes"?>
<Relationships xmlns="http://schemas.openxmlformats.org/package/2006/relationships"><Relationship Id="rId2" Type="http://schemas.openxmlformats.org/officeDocument/2006/relationships/image" Target="../media/image55.gif"/><Relationship Id="rId1" Type="http://schemas.openxmlformats.org/officeDocument/2006/relationships/slideLayout" Target="../slideLayouts/slideLayout270.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70.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83.xml"/></Relationships>
</file>

<file path=ppt/slides/_rels/slide17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5.gif"/><Relationship Id="rId1" Type="http://schemas.openxmlformats.org/officeDocument/2006/relationships/slideLayout" Target="../slideLayouts/slideLayout270.xml"/></Relationships>
</file>

<file path=ppt/slides/_rels/slide176.xml.rels><?xml version="1.0" encoding="UTF-8" standalone="yes"?>
<Relationships xmlns="http://schemas.openxmlformats.org/package/2006/relationships"><Relationship Id="rId2" Type="http://schemas.openxmlformats.org/officeDocument/2006/relationships/image" Target="../media/image55.gif"/><Relationship Id="rId1" Type="http://schemas.openxmlformats.org/officeDocument/2006/relationships/slideLayout" Target="../slideLayouts/slideLayout270.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70.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93.xml"/></Relationships>
</file>

<file path=ppt/slides/_rels/slide17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08.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8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3.xml"/></Relationships>
</file>

<file path=ppt/slides/_rels/slide18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09.xml"/><Relationship Id="rId1" Type="http://schemas.openxmlformats.org/officeDocument/2006/relationships/slideLayout" Target="../slideLayouts/slideLayout33.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3.xml"/></Relationships>
</file>

<file path=ppt/slides/_rels/slide18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1.xml"/></Relationships>
</file>

<file path=ppt/slides/_rels/slide2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5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5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66.xml"/><Relationship Id="rId4" Type="http://schemas.openxmlformats.org/officeDocument/2006/relationships/image" Target="../media/image21.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4.xml"/></Relationships>
</file>

<file path=ppt/slides/_rels/slide6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9.xml"/><Relationship Id="rId1" Type="http://schemas.openxmlformats.org/officeDocument/2006/relationships/slideLayout" Target="../slideLayouts/slideLayout20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0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2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1.xml"/><Relationship Id="rId1" Type="http://schemas.openxmlformats.org/officeDocument/2006/relationships/vmlDrawing" Target="../drawings/vmlDrawing2.vml"/><Relationship Id="rId5" Type="http://schemas.openxmlformats.org/officeDocument/2006/relationships/image" Target="../media/image24.emf"/><Relationship Id="rId4" Type="http://schemas.openxmlformats.org/officeDocument/2006/relationships/oleObject" Target="../embeddings/oleObject2.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2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3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9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9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8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9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22.xml"/><Relationship Id="rId4" Type="http://schemas.openxmlformats.org/officeDocument/2006/relationships/image" Target="../media/image26.png"/></Relationships>
</file>

<file path=ppt/slides/_rels/slide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9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2.xml"/></Relationships>
</file>

<file path=ppt/slides/_rels/slide9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2.xml"/></Relationships>
</file>

<file path=ppt/slides/_rels/slide9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3490" name="Text Box 2"/>
          <p:cNvSpPr txBox="1">
            <a:spLocks noChangeArrowheads="1"/>
          </p:cNvSpPr>
          <p:nvPr/>
        </p:nvSpPr>
        <p:spPr bwMode="auto">
          <a:xfrm>
            <a:off x="419100" y="1004888"/>
            <a:ext cx="8305800" cy="2585323"/>
          </a:xfrm>
          <a:prstGeom prst="rect">
            <a:avLst/>
          </a:prstGeom>
          <a:noFill/>
          <a:ln>
            <a:noFill/>
          </a:ln>
          <a:effectLst/>
          <a:extLst/>
        </p:spPr>
        <p:txBody>
          <a:bodyPr>
            <a:spAutoFit/>
          </a:bodyPr>
          <a:lstStyle/>
          <a:p>
            <a:pPr algn="ctr">
              <a:spcBef>
                <a:spcPct val="100000"/>
              </a:spcBef>
              <a:defRPr/>
            </a:pPr>
            <a:r>
              <a:rPr lang="zh-CN" altLang="en-US" sz="5400" b="1" dirty="0" smtClean="0">
                <a:solidFill>
                  <a:srgbClr val="000066"/>
                </a:solidFill>
                <a:latin typeface="华文新魏" panose="02010800040101010101" pitchFamily="2" charset="-122"/>
                <a:ea typeface="华文新魏" panose="02010800040101010101" pitchFamily="2" charset="-122"/>
                <a:sym typeface="Symbol" panose="05050102010706020507" pitchFamily="18" charset="2"/>
              </a:rPr>
              <a:t>第七章 </a:t>
            </a:r>
            <a:endParaRPr kumimoji="0" lang="en-US" altLang="zh-CN" sz="5400" b="1" dirty="0">
              <a:solidFill>
                <a:srgbClr val="000066"/>
              </a:solidFill>
              <a:latin typeface="华文新魏" panose="02010800040101010101" pitchFamily="2" charset="-122"/>
              <a:ea typeface="华文新魏" panose="02010800040101010101" pitchFamily="2" charset="-122"/>
              <a:sym typeface="Symbol" panose="05050102010706020507" pitchFamily="18" charset="2"/>
            </a:endParaRPr>
          </a:p>
          <a:p>
            <a:pPr algn="ctr">
              <a:spcBef>
                <a:spcPct val="100000"/>
              </a:spcBef>
              <a:defRPr/>
            </a:pPr>
            <a:r>
              <a:rPr lang="zh-CN" altLang="en-US" sz="5400" b="1" dirty="0" smtClean="0">
                <a:solidFill>
                  <a:srgbClr val="000066"/>
                </a:solidFill>
                <a:effectLst>
                  <a:outerShdw blurRad="38100" dist="38100" dir="2700000" algn="tl">
                    <a:srgbClr val="C0C0C0"/>
                  </a:outerShdw>
                </a:effectLst>
                <a:latin typeface="华文新魏" panose="02010800040101010101" pitchFamily="2" charset="-122"/>
                <a:ea typeface="华文新魏" panose="02010800040101010101" pitchFamily="2" charset="-122"/>
              </a:rPr>
              <a:t>树和二叉树</a:t>
            </a:r>
            <a:endParaRPr lang="en-US" sz="5400" b="1" dirty="0">
              <a:solidFill>
                <a:srgbClr val="000066"/>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Tree>
  </p:cSld>
  <p:clrMapOvr>
    <a:masterClrMapping/>
  </p:clrMapOvr>
  <p:transition spd="med">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93702" y="285728"/>
            <a:ext cx="8464578" cy="1707134"/>
          </a:xfrm>
          <a:prstGeom prst="rect">
            <a:avLst/>
          </a:prstGeom>
          <a:noFill/>
          <a:ln w="9525">
            <a:noFill/>
            <a:miter lim="800000"/>
            <a:headEnd/>
            <a:tailEnd/>
          </a:ln>
          <a:effectLst/>
        </p:spPr>
        <p:txBody>
          <a:bodyPr wrap="square">
            <a:spAutoFit/>
          </a:bodyPr>
          <a:lstStyle/>
          <a:p>
            <a:pPr algn="just" fontAlgn="base">
              <a:lnSpc>
                <a:spcPts val="3000"/>
              </a:lnSpc>
              <a:spcBef>
                <a:spcPts val="600"/>
              </a:spcBef>
              <a:spcAft>
                <a:spcPct val="0"/>
              </a:spcAft>
            </a:pPr>
            <a:r>
              <a:rPr kumimoji="1" lang="en-US" altLang="zh-CN" sz="2800" b="1" dirty="0" smtClean="0">
                <a:solidFill>
                  <a:srgbClr val="FF0000"/>
                </a:solidFill>
                <a:latin typeface="Consolas" pitchFamily="49" charset="0"/>
                <a:ea typeface="微软雅黑" pitchFamily="34" charset="-122"/>
                <a:cs typeface="Consolas" pitchFamily="49" charset="0"/>
              </a:rPr>
              <a:t>6</a:t>
            </a:r>
            <a:r>
              <a:rPr kumimoji="1" lang="zh-CN" altLang="en-US" sz="2800" b="1" dirty="0" smtClean="0">
                <a:solidFill>
                  <a:srgbClr val="FF0000"/>
                </a:solidFill>
                <a:latin typeface="Consolas" pitchFamily="49" charset="0"/>
                <a:ea typeface="微软雅黑" pitchFamily="34" charset="-122"/>
                <a:cs typeface="Consolas" pitchFamily="49" charset="0"/>
              </a:rPr>
              <a:t>、</a:t>
            </a:r>
            <a:r>
              <a:rPr kumimoji="1" lang="zh-CN" altLang="en-US" sz="2800" b="1" dirty="0" smtClean="0">
                <a:solidFill>
                  <a:srgbClr val="FF0000"/>
                </a:solidFill>
                <a:latin typeface="方正启体简体" pitchFamily="65" charset="-122"/>
                <a:ea typeface="方正启体简体" pitchFamily="65" charset="-122"/>
                <a:cs typeface="Consolas" pitchFamily="49" charset="0"/>
              </a:rPr>
              <a:t>结点的</a:t>
            </a:r>
            <a:r>
              <a:rPr kumimoji="1" lang="zh-CN" altLang="en-US" sz="2800" b="1" dirty="0">
                <a:solidFill>
                  <a:srgbClr val="FF0000"/>
                </a:solidFill>
                <a:latin typeface="方正启体简体" pitchFamily="65" charset="-122"/>
                <a:ea typeface="方正启体简体" pitchFamily="65" charset="-122"/>
                <a:cs typeface="Consolas" pitchFamily="49" charset="0"/>
              </a:rPr>
              <a:t>层次和树的高度</a:t>
            </a:r>
            <a:r>
              <a:rPr kumimoji="1" lang="zh-CN" altLang="en-US" sz="2800" b="1" dirty="0" smtClean="0">
                <a:solidFill>
                  <a:srgbClr val="FF0000"/>
                </a:solidFill>
                <a:latin typeface="Consolas" pitchFamily="49" charset="0"/>
                <a:ea typeface="微软雅黑" pitchFamily="34" charset="-122"/>
                <a:cs typeface="Consolas" pitchFamily="49" charset="0"/>
              </a:rPr>
              <a:t>：</a:t>
            </a:r>
            <a:endParaRPr kumimoji="1" lang="en-US" altLang="zh-CN" sz="2800" b="1" dirty="0" smtClean="0">
              <a:solidFill>
                <a:srgbClr val="FF0000"/>
              </a:solidFill>
              <a:latin typeface="Consolas" pitchFamily="49" charset="0"/>
              <a:ea typeface="微软雅黑" pitchFamily="34" charset="-122"/>
              <a:cs typeface="Consolas" pitchFamily="49" charset="0"/>
            </a:endParaRPr>
          </a:p>
          <a:p>
            <a:pPr algn="just" fontAlgn="base">
              <a:lnSpc>
                <a:spcPct val="110000"/>
              </a:lnSpc>
              <a:spcBef>
                <a:spcPts val="1600"/>
              </a:spcBef>
              <a:spcAft>
                <a:spcPct val="0"/>
              </a:spcAft>
            </a:pPr>
            <a:r>
              <a:rPr kumimoji="1" lang="zh-CN" altLang="en-US" sz="2800" b="1" dirty="0" smtClean="0">
                <a:solidFill>
                  <a:srgbClr val="3333FF"/>
                </a:solidFill>
                <a:latin typeface="Consolas" pitchFamily="49" charset="0"/>
                <a:ea typeface="楷体" pitchFamily="49" charset="-122"/>
                <a:cs typeface="Consolas" pitchFamily="49" charset="0"/>
              </a:rPr>
              <a:t>根结点为</a:t>
            </a:r>
            <a:r>
              <a:rPr kumimoji="1" lang="zh-CN" altLang="en-US" sz="2800" b="1" dirty="0">
                <a:solidFill>
                  <a:srgbClr val="3333FF"/>
                </a:solidFill>
                <a:latin typeface="Consolas" pitchFamily="49" charset="0"/>
                <a:ea typeface="楷体" pitchFamily="49" charset="-122"/>
                <a:cs typeface="Consolas" pitchFamily="49" charset="0"/>
              </a:rPr>
              <a:t>第</a:t>
            </a:r>
            <a:r>
              <a:rPr kumimoji="1" lang="en-US" altLang="zh-CN" sz="2800" b="1" dirty="0">
                <a:solidFill>
                  <a:srgbClr val="3333FF"/>
                </a:solidFill>
                <a:latin typeface="Consolas" pitchFamily="49" charset="0"/>
                <a:ea typeface="楷体" pitchFamily="49" charset="-122"/>
                <a:cs typeface="Consolas" pitchFamily="49" charset="0"/>
              </a:rPr>
              <a:t>1</a:t>
            </a:r>
            <a:r>
              <a:rPr kumimoji="1" lang="zh-CN" altLang="en-US" sz="2800" b="1" dirty="0" smtClean="0">
                <a:solidFill>
                  <a:srgbClr val="3333FF"/>
                </a:solidFill>
                <a:latin typeface="Consolas" pitchFamily="49" charset="0"/>
                <a:ea typeface="楷体" pitchFamily="49" charset="-122"/>
                <a:cs typeface="Consolas" pitchFamily="49" charset="0"/>
              </a:rPr>
              <a:t>层，它</a:t>
            </a:r>
            <a:r>
              <a:rPr kumimoji="1" lang="zh-CN" altLang="en-US" sz="2800" b="1" dirty="0">
                <a:solidFill>
                  <a:srgbClr val="3333FF"/>
                </a:solidFill>
                <a:latin typeface="Consolas" pitchFamily="49" charset="0"/>
                <a:ea typeface="楷体" pitchFamily="49" charset="-122"/>
                <a:cs typeface="Consolas" pitchFamily="49" charset="0"/>
              </a:rPr>
              <a:t>的</a:t>
            </a:r>
            <a:r>
              <a:rPr kumimoji="1" lang="zh-CN" altLang="en-US" sz="2800" b="1" dirty="0" smtClean="0">
                <a:solidFill>
                  <a:srgbClr val="3333FF"/>
                </a:solidFill>
                <a:latin typeface="Consolas" pitchFamily="49" charset="0"/>
                <a:ea typeface="楷体" pitchFamily="49" charset="-122"/>
                <a:cs typeface="Consolas" pitchFamily="49" charset="0"/>
              </a:rPr>
              <a:t>孩子结点为</a:t>
            </a:r>
            <a:r>
              <a:rPr kumimoji="1" lang="zh-CN" altLang="en-US" sz="2800" b="1" dirty="0">
                <a:solidFill>
                  <a:srgbClr val="3333FF"/>
                </a:solidFill>
                <a:latin typeface="Consolas" pitchFamily="49" charset="0"/>
                <a:ea typeface="楷体" pitchFamily="49" charset="-122"/>
                <a:cs typeface="Consolas" pitchFamily="49" charset="0"/>
              </a:rPr>
              <a:t>第</a:t>
            </a:r>
            <a:r>
              <a:rPr kumimoji="1" lang="en-US" altLang="zh-CN" sz="2800" b="1" dirty="0">
                <a:solidFill>
                  <a:srgbClr val="3333FF"/>
                </a:solidFill>
                <a:latin typeface="Consolas" pitchFamily="49" charset="0"/>
                <a:ea typeface="楷体" pitchFamily="49" charset="-122"/>
                <a:cs typeface="Consolas" pitchFamily="49" charset="0"/>
              </a:rPr>
              <a:t>2</a:t>
            </a:r>
            <a:r>
              <a:rPr kumimoji="1" lang="zh-CN" altLang="en-US" sz="2800" b="1" dirty="0" smtClean="0">
                <a:solidFill>
                  <a:srgbClr val="3333FF"/>
                </a:solidFill>
                <a:latin typeface="Consolas" pitchFamily="49" charset="0"/>
                <a:ea typeface="楷体" pitchFamily="49" charset="-122"/>
                <a:cs typeface="Consolas" pitchFamily="49" charset="0"/>
              </a:rPr>
              <a:t>层，以此类推。</a:t>
            </a:r>
            <a:endParaRPr kumimoji="1" lang="en-US" altLang="zh-CN" sz="2800" b="1" dirty="0" smtClean="0">
              <a:solidFill>
                <a:srgbClr val="3333FF"/>
              </a:solidFill>
              <a:latin typeface="Consolas" pitchFamily="49" charset="0"/>
              <a:ea typeface="楷体" pitchFamily="49" charset="-122"/>
              <a:cs typeface="Consolas" pitchFamily="49" charset="0"/>
            </a:endParaRPr>
          </a:p>
          <a:p>
            <a:pPr algn="just" fontAlgn="base">
              <a:lnSpc>
                <a:spcPct val="110000"/>
              </a:lnSpc>
              <a:spcBef>
                <a:spcPts val="600"/>
              </a:spcBef>
              <a:spcAft>
                <a:spcPct val="0"/>
              </a:spcAft>
            </a:pPr>
            <a:r>
              <a:rPr kumimoji="1" lang="zh-CN" altLang="en-US" sz="2800" b="1" dirty="0" smtClean="0">
                <a:solidFill>
                  <a:srgbClr val="3333FF"/>
                </a:solidFill>
                <a:latin typeface="Consolas" pitchFamily="49" charset="0"/>
                <a:ea typeface="楷体" pitchFamily="49" charset="-122"/>
                <a:cs typeface="Consolas" pitchFamily="49" charset="0"/>
              </a:rPr>
              <a:t>树中结点的</a:t>
            </a:r>
            <a:r>
              <a:rPr kumimoji="1" lang="zh-CN" altLang="en-US" sz="2800" b="1" dirty="0">
                <a:solidFill>
                  <a:srgbClr val="3333FF"/>
                </a:solidFill>
                <a:latin typeface="Consolas" pitchFamily="49" charset="0"/>
                <a:ea typeface="楷体" pitchFamily="49" charset="-122"/>
                <a:cs typeface="Consolas" pitchFamily="49" charset="0"/>
              </a:rPr>
              <a:t>最大层次称为树的</a:t>
            </a:r>
            <a:r>
              <a:rPr kumimoji="1" lang="zh-CN" altLang="en-US" sz="2800" b="1" dirty="0">
                <a:solidFill>
                  <a:srgbClr val="FF0000"/>
                </a:solidFill>
                <a:latin typeface="Consolas" pitchFamily="49" charset="0"/>
                <a:ea typeface="楷体" pitchFamily="49" charset="-122"/>
                <a:cs typeface="Consolas" pitchFamily="49" charset="0"/>
              </a:rPr>
              <a:t>高度</a:t>
            </a:r>
            <a:r>
              <a:rPr kumimoji="1" lang="zh-CN" altLang="en-US" sz="2800" b="1" dirty="0">
                <a:solidFill>
                  <a:srgbClr val="3333FF"/>
                </a:solidFill>
                <a:latin typeface="Consolas" pitchFamily="49" charset="0"/>
                <a:ea typeface="楷体" pitchFamily="49" charset="-122"/>
                <a:cs typeface="Consolas" pitchFamily="49" charset="0"/>
              </a:rPr>
              <a:t>（或树的</a:t>
            </a:r>
            <a:r>
              <a:rPr kumimoji="1" lang="zh-CN" altLang="en-US" sz="2800" b="1" dirty="0">
                <a:solidFill>
                  <a:srgbClr val="FF0000"/>
                </a:solidFill>
                <a:latin typeface="Consolas" pitchFamily="49" charset="0"/>
                <a:ea typeface="楷体" pitchFamily="49" charset="-122"/>
                <a:cs typeface="Consolas" pitchFamily="49" charset="0"/>
              </a:rPr>
              <a:t>深度</a:t>
            </a:r>
            <a:r>
              <a:rPr kumimoji="1" lang="zh-CN" altLang="en-US" sz="2800" b="1" dirty="0">
                <a:solidFill>
                  <a:srgbClr val="3333FF"/>
                </a:solidFill>
                <a:latin typeface="Consolas" pitchFamily="49" charset="0"/>
                <a:ea typeface="楷体" pitchFamily="49" charset="-122"/>
                <a:cs typeface="Consolas" pitchFamily="49" charset="0"/>
              </a:rPr>
              <a:t>）</a:t>
            </a:r>
            <a:r>
              <a:rPr kumimoji="1" lang="zh-CN" altLang="en-US" sz="2800" b="1" dirty="0" smtClean="0">
                <a:solidFill>
                  <a:srgbClr val="3333FF"/>
                </a:solidFill>
                <a:latin typeface="Consolas" pitchFamily="49" charset="0"/>
                <a:ea typeface="楷体" pitchFamily="49" charset="-122"/>
                <a:cs typeface="Consolas" pitchFamily="49" charset="0"/>
              </a:rPr>
              <a:t>。</a:t>
            </a:r>
            <a:endParaRPr kumimoji="1" lang="zh-CN" altLang="en-US" sz="2800" b="1" dirty="0">
              <a:solidFill>
                <a:srgbClr val="3333FF"/>
              </a:solidFill>
              <a:latin typeface="Consolas" pitchFamily="49" charset="0"/>
              <a:ea typeface="楷体" pitchFamily="49" charset="-122"/>
              <a:cs typeface="Consolas" pitchFamily="49" charset="0"/>
            </a:endParaRPr>
          </a:p>
        </p:txBody>
      </p:sp>
      <p:grpSp>
        <p:nvGrpSpPr>
          <p:cNvPr id="2" name="组合 32"/>
          <p:cNvGrpSpPr/>
          <p:nvPr/>
        </p:nvGrpSpPr>
        <p:grpSpPr>
          <a:xfrm>
            <a:off x="1142976" y="2937312"/>
            <a:ext cx="3816350" cy="2305050"/>
            <a:chOff x="1692275" y="2276475"/>
            <a:chExt cx="3816350" cy="2305050"/>
          </a:xfrm>
        </p:grpSpPr>
        <p:sp>
          <p:nvSpPr>
            <p:cNvPr id="49" name="Line 44"/>
            <p:cNvSpPr>
              <a:spLocks noChangeShapeType="1"/>
            </p:cNvSpPr>
            <p:nvPr/>
          </p:nvSpPr>
          <p:spPr bwMode="auto">
            <a:xfrm flipH="1">
              <a:off x="2335217" y="2493963"/>
              <a:ext cx="725482" cy="496892"/>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34" name="Freeform 47"/>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35" name="Freeform 48"/>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36" name="Oval 31"/>
            <p:cNvSpPr>
              <a:spLocks noChangeArrowheads="1"/>
            </p:cNvSpPr>
            <p:nvPr/>
          </p:nvSpPr>
          <p:spPr bwMode="auto">
            <a:xfrm>
              <a:off x="3060700" y="227647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A</a:t>
              </a:r>
            </a:p>
          </p:txBody>
        </p:sp>
        <p:sp>
          <p:nvSpPr>
            <p:cNvPr id="37" name="Oval 32"/>
            <p:cNvSpPr>
              <a:spLocks noChangeArrowheads="1"/>
            </p:cNvSpPr>
            <p:nvPr/>
          </p:nvSpPr>
          <p:spPr bwMode="auto">
            <a:xfrm>
              <a:off x="2052638" y="2925763"/>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dirty="0">
                  <a:solidFill>
                    <a:srgbClr val="3333FF"/>
                  </a:solidFill>
                  <a:latin typeface="Consolas" pitchFamily="49" charset="0"/>
                  <a:cs typeface="Consolas" pitchFamily="49" charset="0"/>
                </a:rPr>
                <a:t>B</a:t>
              </a:r>
            </a:p>
          </p:txBody>
        </p:sp>
        <p:sp>
          <p:nvSpPr>
            <p:cNvPr id="38" name="Oval 33"/>
            <p:cNvSpPr>
              <a:spLocks noChangeArrowheads="1"/>
            </p:cNvSpPr>
            <p:nvPr/>
          </p:nvSpPr>
          <p:spPr bwMode="auto">
            <a:xfrm>
              <a:off x="3060700" y="2925763"/>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dirty="0">
                  <a:solidFill>
                    <a:srgbClr val="3333FF"/>
                  </a:solidFill>
                  <a:latin typeface="Consolas" pitchFamily="49" charset="0"/>
                  <a:cs typeface="Consolas" pitchFamily="49" charset="0"/>
                </a:rPr>
                <a:t>C</a:t>
              </a:r>
            </a:p>
          </p:txBody>
        </p:sp>
        <p:sp>
          <p:nvSpPr>
            <p:cNvPr id="39" name="Oval 34"/>
            <p:cNvSpPr>
              <a:spLocks noChangeArrowheads="1"/>
            </p:cNvSpPr>
            <p:nvPr/>
          </p:nvSpPr>
          <p:spPr bwMode="auto">
            <a:xfrm>
              <a:off x="4068763" y="29257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D</a:t>
              </a:r>
            </a:p>
          </p:txBody>
        </p:sp>
        <p:sp>
          <p:nvSpPr>
            <p:cNvPr id="40" name="Oval 35"/>
            <p:cNvSpPr>
              <a:spLocks noChangeArrowheads="1"/>
            </p:cNvSpPr>
            <p:nvPr/>
          </p:nvSpPr>
          <p:spPr bwMode="auto">
            <a:xfrm>
              <a:off x="1692275"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E</a:t>
              </a:r>
            </a:p>
          </p:txBody>
        </p:sp>
        <p:sp>
          <p:nvSpPr>
            <p:cNvPr id="41" name="Oval 36"/>
            <p:cNvSpPr>
              <a:spLocks noChangeArrowheads="1"/>
            </p:cNvSpPr>
            <p:nvPr/>
          </p:nvSpPr>
          <p:spPr bwMode="auto">
            <a:xfrm>
              <a:off x="241141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F</a:t>
              </a:r>
            </a:p>
          </p:txBody>
        </p:sp>
        <p:sp>
          <p:nvSpPr>
            <p:cNvPr id="42" name="Oval 37"/>
            <p:cNvSpPr>
              <a:spLocks noChangeArrowheads="1"/>
            </p:cNvSpPr>
            <p:nvPr/>
          </p:nvSpPr>
          <p:spPr bwMode="auto">
            <a:xfrm>
              <a:off x="30607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G</a:t>
              </a:r>
            </a:p>
          </p:txBody>
        </p:sp>
        <p:sp>
          <p:nvSpPr>
            <p:cNvPr id="43" name="Oval 38"/>
            <p:cNvSpPr>
              <a:spLocks noChangeArrowheads="1"/>
            </p:cNvSpPr>
            <p:nvPr/>
          </p:nvSpPr>
          <p:spPr bwMode="auto">
            <a:xfrm>
              <a:off x="30607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J</a:t>
              </a:r>
            </a:p>
          </p:txBody>
        </p:sp>
        <p:sp>
          <p:nvSpPr>
            <p:cNvPr id="44" name="Oval 39"/>
            <p:cNvSpPr>
              <a:spLocks noChangeArrowheads="1"/>
            </p:cNvSpPr>
            <p:nvPr/>
          </p:nvSpPr>
          <p:spPr bwMode="auto">
            <a:xfrm>
              <a:off x="37084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H</a:t>
              </a:r>
            </a:p>
          </p:txBody>
        </p:sp>
        <p:sp>
          <p:nvSpPr>
            <p:cNvPr id="45" name="Oval 40"/>
            <p:cNvSpPr>
              <a:spLocks noChangeArrowheads="1"/>
            </p:cNvSpPr>
            <p:nvPr/>
          </p:nvSpPr>
          <p:spPr bwMode="auto">
            <a:xfrm>
              <a:off x="450056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I</a:t>
              </a:r>
            </a:p>
          </p:txBody>
        </p:sp>
        <p:sp>
          <p:nvSpPr>
            <p:cNvPr id="46" name="Oval 41"/>
            <p:cNvSpPr>
              <a:spLocks noChangeArrowheads="1"/>
            </p:cNvSpPr>
            <p:nvPr/>
          </p:nvSpPr>
          <p:spPr bwMode="auto">
            <a:xfrm>
              <a:off x="39243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K</a:t>
              </a:r>
            </a:p>
          </p:txBody>
        </p:sp>
        <p:sp>
          <p:nvSpPr>
            <p:cNvPr id="47" name="Oval 42"/>
            <p:cNvSpPr>
              <a:spLocks noChangeArrowheads="1"/>
            </p:cNvSpPr>
            <p:nvPr/>
          </p:nvSpPr>
          <p:spPr bwMode="auto">
            <a:xfrm>
              <a:off x="4505325"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L</a:t>
              </a:r>
            </a:p>
          </p:txBody>
        </p:sp>
        <p:sp>
          <p:nvSpPr>
            <p:cNvPr id="48" name="Oval 43"/>
            <p:cNvSpPr>
              <a:spLocks noChangeArrowheads="1"/>
            </p:cNvSpPr>
            <p:nvPr/>
          </p:nvSpPr>
          <p:spPr bwMode="auto">
            <a:xfrm>
              <a:off x="5148263" y="42211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M</a:t>
              </a:r>
            </a:p>
          </p:txBody>
        </p:sp>
        <p:sp>
          <p:nvSpPr>
            <p:cNvPr id="50" name="Line 45"/>
            <p:cNvSpPr>
              <a:spLocks noChangeShapeType="1"/>
            </p:cNvSpPr>
            <p:nvPr/>
          </p:nvSpPr>
          <p:spPr bwMode="auto">
            <a:xfrm>
              <a:off x="3238500" y="2636838"/>
              <a:ext cx="0" cy="288000"/>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1" name="Line 46"/>
            <p:cNvSpPr>
              <a:spLocks noChangeShapeType="1"/>
            </p:cNvSpPr>
            <p:nvPr/>
          </p:nvSpPr>
          <p:spPr bwMode="auto">
            <a:xfrm>
              <a:off x="3430588" y="2522538"/>
              <a:ext cx="647700" cy="503237"/>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2" name="Line 49"/>
            <p:cNvSpPr>
              <a:spLocks noChangeShapeType="1"/>
            </p:cNvSpPr>
            <p:nvPr/>
          </p:nvSpPr>
          <p:spPr bwMode="auto">
            <a:xfrm>
              <a:off x="3243263" y="3319463"/>
              <a:ext cx="0" cy="252000"/>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3" name="Line 50"/>
            <p:cNvSpPr>
              <a:spLocks noChangeShapeType="1"/>
            </p:cNvSpPr>
            <p:nvPr/>
          </p:nvSpPr>
          <p:spPr bwMode="auto">
            <a:xfrm>
              <a:off x="3243263" y="3933825"/>
              <a:ext cx="0" cy="287338"/>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4" name="Freeform 51"/>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5" name="Freeform 52"/>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6" name="Line 53"/>
            <p:cNvSpPr>
              <a:spLocks noChangeShapeType="1"/>
            </p:cNvSpPr>
            <p:nvPr/>
          </p:nvSpPr>
          <p:spPr bwMode="auto">
            <a:xfrm flipH="1">
              <a:off x="4184650" y="3862388"/>
              <a:ext cx="360363" cy="358775"/>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7" name="Line 54"/>
            <p:cNvSpPr>
              <a:spLocks noChangeShapeType="1"/>
            </p:cNvSpPr>
            <p:nvPr/>
          </p:nvSpPr>
          <p:spPr bwMode="auto">
            <a:xfrm>
              <a:off x="4687888" y="3933825"/>
              <a:ext cx="0" cy="287338"/>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8" name="Freeform 55"/>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grpSp>
      <p:grpSp>
        <p:nvGrpSpPr>
          <p:cNvPr id="3" name="组合 66"/>
          <p:cNvGrpSpPr/>
          <p:nvPr/>
        </p:nvGrpSpPr>
        <p:grpSpPr>
          <a:xfrm>
            <a:off x="3071802" y="2865874"/>
            <a:ext cx="3360759" cy="396875"/>
            <a:chOff x="3929058" y="2714620"/>
            <a:chExt cx="3360759" cy="396875"/>
          </a:xfrm>
        </p:grpSpPr>
        <p:sp>
          <p:nvSpPr>
            <p:cNvPr id="53278" name="Text Box 30"/>
            <p:cNvSpPr txBox="1">
              <a:spLocks noChangeArrowheads="1"/>
            </p:cNvSpPr>
            <p:nvPr/>
          </p:nvSpPr>
          <p:spPr bwMode="auto">
            <a:xfrm>
              <a:off x="6929454" y="2714620"/>
              <a:ext cx="360363" cy="396875"/>
            </a:xfrm>
            <a:prstGeom prst="rect">
              <a:avLst/>
            </a:prstGeom>
            <a:noFill/>
            <a:ln w="9525" algn="ctr">
              <a:noFill/>
              <a:miter lim="800000"/>
              <a:headEnd/>
              <a:tailEnd type="none" w="med" len="lg"/>
            </a:ln>
            <a:effectLst/>
          </p:spPr>
          <p:txBody>
            <a:bodyPr>
              <a:spAutoFit/>
            </a:bodyPr>
            <a:lstStyle/>
            <a:p>
              <a:pPr algn="ctr" fontAlgn="base">
                <a:spcBef>
                  <a:spcPct val="50000"/>
                </a:spcBef>
                <a:spcAft>
                  <a:spcPct val="0"/>
                </a:spcAft>
              </a:pPr>
              <a:r>
                <a:rPr lang="en-US" altLang="zh-CN" sz="2000" b="1" dirty="0">
                  <a:solidFill>
                    <a:srgbClr val="CC00FF"/>
                  </a:solidFill>
                  <a:latin typeface="Consolas" pitchFamily="49" charset="0"/>
                  <a:ea typeface="楷体_GB2312" pitchFamily="49" charset="-122"/>
                  <a:cs typeface="Consolas" pitchFamily="49" charset="0"/>
                </a:rPr>
                <a:t>1</a:t>
              </a:r>
            </a:p>
          </p:txBody>
        </p:sp>
        <p:cxnSp>
          <p:nvCxnSpPr>
            <p:cNvPr id="60" name="直接连接符 59"/>
            <p:cNvCxnSpPr/>
            <p:nvPr/>
          </p:nvCxnSpPr>
          <p:spPr>
            <a:xfrm>
              <a:off x="3929058" y="2928934"/>
              <a:ext cx="2857520" cy="1588"/>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grpSp>
      <p:grpSp>
        <p:nvGrpSpPr>
          <p:cNvPr id="4" name="组合 67"/>
          <p:cNvGrpSpPr/>
          <p:nvPr/>
        </p:nvGrpSpPr>
        <p:grpSpPr>
          <a:xfrm>
            <a:off x="4071934" y="3540569"/>
            <a:ext cx="2360627" cy="396875"/>
            <a:chOff x="4929190" y="3389315"/>
            <a:chExt cx="2360627" cy="396875"/>
          </a:xfrm>
        </p:grpSpPr>
        <p:sp>
          <p:nvSpPr>
            <p:cNvPr id="53279" name="Text Box 31"/>
            <p:cNvSpPr txBox="1">
              <a:spLocks noChangeArrowheads="1"/>
            </p:cNvSpPr>
            <p:nvPr/>
          </p:nvSpPr>
          <p:spPr bwMode="auto">
            <a:xfrm>
              <a:off x="6929454" y="3389315"/>
              <a:ext cx="360363" cy="396875"/>
            </a:xfrm>
            <a:prstGeom prst="rect">
              <a:avLst/>
            </a:prstGeom>
            <a:noFill/>
            <a:ln w="9525" algn="ctr">
              <a:noFill/>
              <a:miter lim="800000"/>
              <a:headEnd/>
              <a:tailEnd type="none" w="med" len="lg"/>
            </a:ln>
            <a:effectLst/>
          </p:spPr>
          <p:txBody>
            <a:bodyPr>
              <a:spAutoFit/>
            </a:bodyPr>
            <a:lstStyle/>
            <a:p>
              <a:pPr algn="ctr" fontAlgn="base">
                <a:spcBef>
                  <a:spcPct val="50000"/>
                </a:spcBef>
                <a:spcAft>
                  <a:spcPct val="0"/>
                </a:spcAft>
              </a:pPr>
              <a:r>
                <a:rPr lang="en-US" altLang="zh-CN" sz="2000" b="1">
                  <a:solidFill>
                    <a:srgbClr val="CC00FF"/>
                  </a:solidFill>
                  <a:latin typeface="Consolas" pitchFamily="49" charset="0"/>
                  <a:ea typeface="楷体_GB2312" pitchFamily="49" charset="-122"/>
                  <a:cs typeface="Consolas" pitchFamily="49" charset="0"/>
                </a:rPr>
                <a:t>2</a:t>
              </a:r>
            </a:p>
          </p:txBody>
        </p:sp>
        <p:cxnSp>
          <p:nvCxnSpPr>
            <p:cNvPr id="61" name="直接连接符 60"/>
            <p:cNvCxnSpPr/>
            <p:nvPr/>
          </p:nvCxnSpPr>
          <p:spPr>
            <a:xfrm>
              <a:off x="4929190" y="3571876"/>
              <a:ext cx="1857388" cy="1588"/>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grpSp>
      <p:grpSp>
        <p:nvGrpSpPr>
          <p:cNvPr id="5" name="组合 68"/>
          <p:cNvGrpSpPr/>
          <p:nvPr/>
        </p:nvGrpSpPr>
        <p:grpSpPr>
          <a:xfrm>
            <a:off x="4500562" y="4183511"/>
            <a:ext cx="1931998" cy="396875"/>
            <a:chOff x="5357818" y="4032257"/>
            <a:chExt cx="1931998" cy="396875"/>
          </a:xfrm>
        </p:grpSpPr>
        <p:sp>
          <p:nvSpPr>
            <p:cNvPr id="53280" name="Text Box 32"/>
            <p:cNvSpPr txBox="1">
              <a:spLocks noChangeArrowheads="1"/>
            </p:cNvSpPr>
            <p:nvPr/>
          </p:nvSpPr>
          <p:spPr bwMode="auto">
            <a:xfrm>
              <a:off x="6929454" y="4032257"/>
              <a:ext cx="360362" cy="396875"/>
            </a:xfrm>
            <a:prstGeom prst="rect">
              <a:avLst/>
            </a:prstGeom>
            <a:noFill/>
            <a:ln w="9525" algn="ctr">
              <a:noFill/>
              <a:miter lim="800000"/>
              <a:headEnd/>
              <a:tailEnd type="none" w="med" len="lg"/>
            </a:ln>
            <a:effectLst/>
          </p:spPr>
          <p:txBody>
            <a:bodyPr>
              <a:spAutoFit/>
            </a:bodyPr>
            <a:lstStyle/>
            <a:p>
              <a:pPr algn="ctr" fontAlgn="base">
                <a:spcBef>
                  <a:spcPct val="50000"/>
                </a:spcBef>
                <a:spcAft>
                  <a:spcPct val="0"/>
                </a:spcAft>
              </a:pPr>
              <a:r>
                <a:rPr lang="en-US" altLang="zh-CN" sz="2000" b="1">
                  <a:solidFill>
                    <a:srgbClr val="CC00FF"/>
                  </a:solidFill>
                  <a:latin typeface="Consolas" pitchFamily="49" charset="0"/>
                  <a:ea typeface="楷体_GB2312" pitchFamily="49" charset="-122"/>
                  <a:cs typeface="Consolas" pitchFamily="49" charset="0"/>
                </a:rPr>
                <a:t>3</a:t>
              </a:r>
            </a:p>
          </p:txBody>
        </p:sp>
        <p:cxnSp>
          <p:nvCxnSpPr>
            <p:cNvPr id="62" name="直接连接符 61"/>
            <p:cNvCxnSpPr/>
            <p:nvPr/>
          </p:nvCxnSpPr>
          <p:spPr>
            <a:xfrm>
              <a:off x="5357818" y="4213230"/>
              <a:ext cx="1428760" cy="1588"/>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grpSp>
      <p:grpSp>
        <p:nvGrpSpPr>
          <p:cNvPr id="6" name="组合 69"/>
          <p:cNvGrpSpPr/>
          <p:nvPr/>
        </p:nvGrpSpPr>
        <p:grpSpPr>
          <a:xfrm>
            <a:off x="5102228" y="4826453"/>
            <a:ext cx="1330332" cy="396875"/>
            <a:chOff x="5959484" y="4675199"/>
            <a:chExt cx="1330332" cy="396875"/>
          </a:xfrm>
        </p:grpSpPr>
        <p:sp>
          <p:nvSpPr>
            <p:cNvPr id="53281" name="Text Box 33"/>
            <p:cNvSpPr txBox="1">
              <a:spLocks noChangeArrowheads="1"/>
            </p:cNvSpPr>
            <p:nvPr/>
          </p:nvSpPr>
          <p:spPr bwMode="auto">
            <a:xfrm>
              <a:off x="6929454" y="4675199"/>
              <a:ext cx="360362" cy="396875"/>
            </a:xfrm>
            <a:prstGeom prst="rect">
              <a:avLst/>
            </a:prstGeom>
            <a:noFill/>
            <a:ln w="9525" algn="ctr">
              <a:noFill/>
              <a:miter lim="800000"/>
              <a:headEnd/>
              <a:tailEnd type="none" w="med" len="lg"/>
            </a:ln>
            <a:effectLst/>
          </p:spPr>
          <p:txBody>
            <a:bodyPr>
              <a:spAutoFit/>
            </a:bodyPr>
            <a:lstStyle/>
            <a:p>
              <a:pPr algn="ctr" fontAlgn="base">
                <a:spcBef>
                  <a:spcPct val="50000"/>
                </a:spcBef>
                <a:spcAft>
                  <a:spcPct val="0"/>
                </a:spcAft>
              </a:pPr>
              <a:r>
                <a:rPr lang="en-US" altLang="zh-CN" sz="2000" b="1" dirty="0">
                  <a:solidFill>
                    <a:srgbClr val="CC00FF"/>
                  </a:solidFill>
                  <a:latin typeface="Consolas" pitchFamily="49" charset="0"/>
                  <a:ea typeface="楷体_GB2312" pitchFamily="49" charset="-122"/>
                  <a:cs typeface="Consolas" pitchFamily="49" charset="0"/>
                </a:rPr>
                <a:t>4</a:t>
              </a:r>
            </a:p>
          </p:txBody>
        </p:sp>
        <p:cxnSp>
          <p:nvCxnSpPr>
            <p:cNvPr id="63" name="直接连接符 62"/>
            <p:cNvCxnSpPr/>
            <p:nvPr/>
          </p:nvCxnSpPr>
          <p:spPr>
            <a:xfrm>
              <a:off x="5959484" y="4914910"/>
              <a:ext cx="898532" cy="0"/>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2285984" y="5651956"/>
            <a:ext cx="3078104" cy="461665"/>
          </a:xfrm>
          <a:prstGeom prst="rect">
            <a:avLst/>
          </a:prstGeom>
          <a:noFill/>
        </p:spPr>
        <p:txBody>
          <a:bodyPr wrap="square" rtlCol="0">
            <a:spAutoFit/>
          </a:bodyPr>
          <a:lstStyle/>
          <a:p>
            <a:pPr fontAlgn="base">
              <a:spcBef>
                <a:spcPct val="0"/>
              </a:spcBef>
              <a:spcAft>
                <a:spcPct val="0"/>
              </a:spcAft>
            </a:pPr>
            <a:r>
              <a:rPr lang="zh-CN" altLang="en-US" sz="2400" b="1" dirty="0" smtClean="0">
                <a:solidFill>
                  <a:srgbClr val="3333FF"/>
                </a:solidFill>
                <a:latin typeface="Consolas" pitchFamily="49" charset="0"/>
                <a:ea typeface="仿宋" pitchFamily="49" charset="-122"/>
                <a:cs typeface="Consolas" pitchFamily="49" charset="0"/>
              </a:rPr>
              <a:t>树的高度为</a:t>
            </a:r>
            <a:r>
              <a:rPr lang="en-US" altLang="zh-CN" sz="2400" b="1" dirty="0" smtClean="0">
                <a:solidFill>
                  <a:srgbClr val="3333FF"/>
                </a:solidFill>
                <a:latin typeface="Consolas" pitchFamily="49" charset="0"/>
                <a:ea typeface="仿宋" pitchFamily="49" charset="-122"/>
                <a:cs typeface="Consolas" pitchFamily="49" charset="0"/>
              </a:rPr>
              <a:t>4</a:t>
            </a:r>
            <a:endParaRPr lang="zh-CN" altLang="en-US" sz="2400" b="1" dirty="0">
              <a:solidFill>
                <a:srgbClr val="3333FF"/>
              </a:solidFill>
              <a:latin typeface="Consolas" pitchFamily="49" charset="0"/>
              <a:ea typeface="仿宋" pitchFamily="49" charset="-122"/>
              <a:cs typeface="Consolas" pitchFamily="49" charset="0"/>
            </a:endParaRPr>
          </a:p>
        </p:txBody>
      </p:sp>
      <p:grpSp>
        <p:nvGrpSpPr>
          <p:cNvPr id="7" name="组合 71"/>
          <p:cNvGrpSpPr/>
          <p:nvPr/>
        </p:nvGrpSpPr>
        <p:grpSpPr>
          <a:xfrm>
            <a:off x="6500826" y="2937312"/>
            <a:ext cx="747418" cy="2714644"/>
            <a:chOff x="7358082" y="2786058"/>
            <a:chExt cx="747418" cy="2714644"/>
          </a:xfrm>
        </p:grpSpPr>
        <p:sp>
          <p:nvSpPr>
            <p:cNvPr id="65" name="右大括号 64"/>
            <p:cNvSpPr/>
            <p:nvPr/>
          </p:nvSpPr>
          <p:spPr>
            <a:xfrm>
              <a:off x="7358082" y="2928934"/>
              <a:ext cx="285752" cy="1928826"/>
            </a:xfrm>
            <a:prstGeom prst="rightBrace">
              <a:avLst/>
            </a:prstGeom>
            <a:ln/>
          </p:spPr>
          <p:style>
            <a:lnRef idx="2">
              <a:schemeClr val="accent5"/>
            </a:lnRef>
            <a:fillRef idx="0">
              <a:schemeClr val="accent5"/>
            </a:fillRef>
            <a:effectRef idx="1">
              <a:schemeClr val="accent5"/>
            </a:effectRef>
            <a:fontRef idx="minor">
              <a:schemeClr val="tx1"/>
            </a:fontRef>
          </p:style>
          <p:txBody>
            <a:bodyPr rtlCol="0" anchor="ctr"/>
            <a:lstStyle/>
            <a:p>
              <a:pPr algn="ctr" fontAlgn="base">
                <a:spcBef>
                  <a:spcPct val="0"/>
                </a:spcBef>
                <a:spcAft>
                  <a:spcPct val="0"/>
                </a:spcAft>
              </a:pPr>
              <a:endParaRPr lang="zh-CN" altLang="en-US" sz="2400" b="1">
                <a:solidFill>
                  <a:prstClr val="black"/>
                </a:solidFill>
                <a:latin typeface="Consolas" pitchFamily="49" charset="0"/>
                <a:cs typeface="Consolas" pitchFamily="49" charset="0"/>
              </a:endParaRPr>
            </a:p>
          </p:txBody>
        </p:sp>
        <p:sp>
          <p:nvSpPr>
            <p:cNvPr id="66" name="TextBox 65"/>
            <p:cNvSpPr txBox="1"/>
            <p:nvPr/>
          </p:nvSpPr>
          <p:spPr>
            <a:xfrm>
              <a:off x="7613057" y="2786058"/>
              <a:ext cx="492443" cy="2714644"/>
            </a:xfrm>
            <a:prstGeom prst="rect">
              <a:avLst/>
            </a:prstGeom>
            <a:noFill/>
          </p:spPr>
          <p:txBody>
            <a:bodyPr vert="eaVert" wrap="square" rtlCol="0">
              <a:spAutoFit/>
            </a:bodyPr>
            <a:lstStyle/>
            <a:p>
              <a:pPr fontAlgn="base">
                <a:spcBef>
                  <a:spcPct val="0"/>
                </a:spcBef>
                <a:spcAft>
                  <a:spcPct val="0"/>
                </a:spcAft>
              </a:pPr>
              <a:r>
                <a:rPr lang="zh-CN" altLang="en-US" sz="2000" b="1" spc="300" dirty="0" smtClean="0">
                  <a:solidFill>
                    <a:srgbClr val="3333FF"/>
                  </a:solidFill>
                  <a:latin typeface="Consolas" pitchFamily="49" charset="0"/>
                  <a:ea typeface="仿宋" pitchFamily="49" charset="-122"/>
                  <a:cs typeface="Consolas" pitchFamily="49" charset="0"/>
                </a:rPr>
                <a:t>结点的</a:t>
              </a:r>
              <a:r>
                <a:rPr kumimoji="1" lang="zh-CN" altLang="en-US" sz="2000" b="1" spc="300" dirty="0" smtClean="0">
                  <a:solidFill>
                    <a:srgbClr val="3333FF"/>
                  </a:solidFill>
                  <a:latin typeface="Consolas" pitchFamily="49" charset="0"/>
                  <a:ea typeface="仿宋" pitchFamily="49" charset="-122"/>
                  <a:cs typeface="Consolas" pitchFamily="49" charset="0"/>
                </a:rPr>
                <a:t>层次或深度</a:t>
              </a:r>
              <a:endParaRPr lang="zh-CN" altLang="en-US" sz="2000" b="1" spc="300" dirty="0">
                <a:solidFill>
                  <a:srgbClr val="3333FF"/>
                </a:solidFill>
                <a:latin typeface="Consolas" pitchFamily="49" charset="0"/>
                <a:ea typeface="仿宋" pitchFamily="49" charset="-122"/>
                <a:cs typeface="Consolas" pitchFamily="49" charset="0"/>
              </a:endParaRPr>
            </a:p>
          </p:txBody>
        </p:sp>
      </p:grpSp>
    </p:spTree>
    <p:extLst>
      <p:ext uri="{BB962C8B-B14F-4D97-AF65-F5344CB8AC3E}">
        <p14:creationId xmlns:p14="http://schemas.microsoft.com/office/powerpoint/2010/main" val="207772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071546"/>
            <a:ext cx="8429684" cy="5143536"/>
          </a:xfrm>
        </p:spPr>
        <p:txBody>
          <a:bodyPr>
            <a:noAutofit/>
          </a:bodyPr>
          <a:lstStyle/>
          <a:p>
            <a:pPr>
              <a:spcBef>
                <a:spcPts val="600"/>
              </a:spcBef>
              <a:buFont typeface="Arial" panose="020B0604020202020204" pitchFamily="34" charset="0"/>
              <a:buChar char="•"/>
            </a:pPr>
            <a:r>
              <a:rPr lang="zh-CN" altLang="zh-CN" sz="2600" b="0" dirty="0"/>
              <a:t>哈夫曼树可以用来</a:t>
            </a:r>
            <a:r>
              <a:rPr lang="zh-CN" altLang="zh-CN" sz="2600" dirty="0">
                <a:solidFill>
                  <a:srgbClr val="FF0000"/>
                </a:solidFill>
              </a:rPr>
              <a:t>设计二进制的前缀编码</a:t>
            </a:r>
            <a:r>
              <a:rPr lang="zh-CN" altLang="zh-CN" sz="2600" b="0" dirty="0"/>
              <a:t>，既满足前缀编码的条件，译码时不会产生二义性，又能保证报文的</a:t>
            </a:r>
            <a:r>
              <a:rPr lang="zh-CN" altLang="zh-CN" sz="2600" dirty="0">
                <a:solidFill>
                  <a:srgbClr val="FF0000"/>
                </a:solidFill>
              </a:rPr>
              <a:t>总编码长度最短</a:t>
            </a:r>
            <a:r>
              <a:rPr lang="zh-CN" altLang="zh-CN" sz="2600" b="0" dirty="0" smtClean="0"/>
              <a:t>。</a:t>
            </a:r>
            <a:endParaRPr lang="en-US" altLang="zh-CN" sz="2600" b="0" dirty="0" smtClean="0"/>
          </a:p>
          <a:p>
            <a:pPr>
              <a:spcBef>
                <a:spcPts val="600"/>
              </a:spcBef>
              <a:buFont typeface="Arial" panose="020B0604020202020204" pitchFamily="34" charset="0"/>
              <a:buChar char="•"/>
            </a:pPr>
            <a:r>
              <a:rPr lang="zh-CN" altLang="zh-CN" sz="2600" dirty="0" smtClean="0"/>
              <a:t>具体</a:t>
            </a:r>
            <a:r>
              <a:rPr lang="zh-CN" altLang="zh-CN" sz="2600" dirty="0"/>
              <a:t>做法为</a:t>
            </a:r>
            <a:r>
              <a:rPr lang="zh-CN" altLang="zh-CN" sz="2600" dirty="0" smtClean="0"/>
              <a:t>：</a:t>
            </a:r>
            <a:endParaRPr lang="en-US" altLang="zh-CN" sz="2600" dirty="0" smtClean="0"/>
          </a:p>
          <a:p>
            <a:pPr lvl="2">
              <a:spcBef>
                <a:spcPts val="600"/>
              </a:spcBef>
              <a:buFont typeface="Wingdings" pitchFamily="2" charset="2"/>
              <a:buChar char="ü"/>
            </a:pPr>
            <a:r>
              <a:rPr lang="zh-CN" altLang="zh-CN" sz="2600" b="0" dirty="0" smtClean="0"/>
              <a:t>首先</a:t>
            </a:r>
            <a:r>
              <a:rPr lang="zh-CN" altLang="zh-CN" sz="2600" b="0" dirty="0"/>
              <a:t>将字符集中的每个字符的使用频率作为权值</a:t>
            </a:r>
            <a:r>
              <a:rPr lang="zh-CN" altLang="zh-CN" sz="2600" b="0" dirty="0">
                <a:solidFill>
                  <a:srgbClr val="FF0000"/>
                </a:solidFill>
              </a:rPr>
              <a:t>构造一棵哈夫曼树</a:t>
            </a:r>
            <a:r>
              <a:rPr lang="zh-CN" altLang="zh-CN" sz="2600" b="0" dirty="0" smtClean="0"/>
              <a:t>；</a:t>
            </a:r>
            <a:endParaRPr lang="en-US" altLang="zh-CN" sz="2600" b="0" dirty="0" smtClean="0"/>
          </a:p>
          <a:p>
            <a:pPr lvl="2">
              <a:spcBef>
                <a:spcPts val="600"/>
              </a:spcBef>
              <a:buFont typeface="Wingdings" pitchFamily="2" charset="2"/>
              <a:buChar char="ü"/>
            </a:pPr>
            <a:r>
              <a:rPr lang="zh-CN" altLang="zh-CN" sz="2600" b="0" dirty="0" smtClean="0"/>
              <a:t>从</a:t>
            </a:r>
            <a:r>
              <a:rPr lang="zh-CN" altLang="zh-CN" sz="2600" b="0" dirty="0"/>
              <a:t>根结点开始，分别</a:t>
            </a:r>
            <a:r>
              <a:rPr lang="zh-CN" altLang="zh-CN" sz="2600" b="0" dirty="0" smtClean="0"/>
              <a:t>把</a:t>
            </a:r>
            <a:r>
              <a:rPr lang="en-US" altLang="zh-CN" sz="2600" b="0" dirty="0" smtClean="0"/>
              <a:t>‘0’</a:t>
            </a:r>
            <a:r>
              <a:rPr lang="zh-CN" altLang="zh-CN" sz="2600" b="0" dirty="0" smtClean="0"/>
              <a:t>或</a:t>
            </a:r>
            <a:r>
              <a:rPr lang="en-US" altLang="zh-CN" sz="2600" b="0" dirty="0" smtClean="0"/>
              <a:t>‘1’</a:t>
            </a:r>
            <a:r>
              <a:rPr lang="zh-CN" altLang="zh-CN" sz="2600" b="0" dirty="0" smtClean="0"/>
              <a:t>标</a:t>
            </a:r>
            <a:r>
              <a:rPr lang="zh-CN" altLang="zh-CN" sz="2600" b="0" dirty="0"/>
              <a:t>于树的每条</a:t>
            </a:r>
            <a:r>
              <a:rPr lang="zh-CN" altLang="zh-CN" sz="2600" b="0" dirty="0" smtClean="0"/>
              <a:t>边上</a:t>
            </a:r>
            <a:endParaRPr lang="en-US" altLang="zh-CN" sz="2600" b="0" dirty="0" smtClean="0"/>
          </a:p>
          <a:p>
            <a:pPr lvl="2">
              <a:spcBef>
                <a:spcPts val="600"/>
              </a:spcBef>
              <a:buFont typeface="Wingdings" pitchFamily="2" charset="2"/>
              <a:buChar char="ü"/>
            </a:pPr>
            <a:r>
              <a:rPr lang="en-US" altLang="zh-CN" sz="2600" b="0" dirty="0" smtClean="0"/>
              <a:t>‘0’</a:t>
            </a:r>
            <a:r>
              <a:rPr lang="zh-CN" altLang="zh-CN" sz="2600" b="0" dirty="0" smtClean="0"/>
              <a:t>对应</a:t>
            </a:r>
            <a:r>
              <a:rPr lang="zh-CN" altLang="zh-CN" sz="2600" b="0" dirty="0"/>
              <a:t>于连接左孩子的边</a:t>
            </a:r>
            <a:r>
              <a:rPr lang="zh-CN" altLang="zh-CN" sz="2600" b="0" dirty="0" smtClean="0"/>
              <a:t>，</a:t>
            </a:r>
            <a:r>
              <a:rPr lang="en-US" altLang="zh-CN" sz="2600" b="0" dirty="0" smtClean="0"/>
              <a:t>‘1’</a:t>
            </a:r>
            <a:r>
              <a:rPr lang="zh-CN" altLang="zh-CN" sz="2600" b="0" dirty="0" smtClean="0"/>
              <a:t>对应</a:t>
            </a:r>
            <a:r>
              <a:rPr lang="zh-CN" altLang="zh-CN" sz="2600" b="0" dirty="0"/>
              <a:t>于连接右孩子的</a:t>
            </a:r>
            <a:r>
              <a:rPr lang="zh-CN" altLang="zh-CN" sz="2600" b="0" dirty="0" smtClean="0"/>
              <a:t>边</a:t>
            </a:r>
            <a:endParaRPr lang="en-US" altLang="zh-CN" sz="2600" b="0" dirty="0" smtClean="0"/>
          </a:p>
          <a:p>
            <a:pPr lvl="2">
              <a:spcBef>
                <a:spcPts val="600"/>
              </a:spcBef>
              <a:buFont typeface="Wingdings" pitchFamily="2" charset="2"/>
              <a:buChar char="ü"/>
            </a:pPr>
            <a:r>
              <a:rPr lang="zh-CN" altLang="en-US" sz="2600" dirty="0" smtClean="0"/>
              <a:t>从根到叶子的路径上‘</a:t>
            </a:r>
            <a:r>
              <a:rPr lang="en-US" altLang="zh-CN" sz="2600" dirty="0" smtClean="0"/>
              <a:t>0</a:t>
            </a:r>
            <a:r>
              <a:rPr lang="zh-CN" altLang="en-US" sz="2600" dirty="0" smtClean="0"/>
              <a:t>’‘</a:t>
            </a:r>
            <a:r>
              <a:rPr lang="en-US" altLang="zh-CN" sz="2600" dirty="0" smtClean="0"/>
              <a:t>1</a:t>
            </a:r>
            <a:r>
              <a:rPr lang="zh-CN" altLang="en-US" sz="2600" dirty="0" smtClean="0"/>
              <a:t>’串即为该叶子哈夫曼编码</a:t>
            </a:r>
            <a:endParaRPr lang="en-US" altLang="zh-CN" sz="2600" b="0" dirty="0" smtClean="0"/>
          </a:p>
        </p:txBody>
      </p:sp>
      <p:sp>
        <p:nvSpPr>
          <p:cNvPr id="4" name="标题 4"/>
          <p:cNvSpPr txBox="1">
            <a:spLocks/>
          </p:cNvSpPr>
          <p:nvPr/>
        </p:nvSpPr>
        <p:spPr>
          <a:xfrm>
            <a:off x="571472" y="71414"/>
            <a:ext cx="7520940" cy="548640"/>
          </a:xfrm>
          <a:prstGeom prst="rect">
            <a:avLst/>
          </a:prstGeom>
        </p:spPr>
        <p:txBody>
          <a:bodyPr vert="horz" lIns="91440" tIns="45720" rIns="91440" bIns="45720" rtlCol="0" anchor="ctr">
            <a:noAutofit/>
          </a:bodyPr>
          <a:lstStyle/>
          <a:p>
            <a:pPr>
              <a:spcBef>
                <a:spcPct val="0"/>
              </a:spcBef>
            </a:pPr>
            <a:r>
              <a:rPr kumimoji="0" lang="en-US" altLang="zh-CN" sz="2800" b="1" i="0" u="none" strike="noStrike" kern="1200" cap="all" spc="0" normalizeH="0" baseline="0" noProof="0" dirty="0" smtClean="0">
                <a:ln>
                  <a:noFill/>
                </a:ln>
                <a:solidFill>
                  <a:schemeClr val="tx1"/>
                </a:solidFill>
                <a:effectLst/>
                <a:uLnTx/>
                <a:uFillTx/>
                <a:latin typeface="+mj-ea"/>
                <a:ea typeface="+mj-ea"/>
                <a:cs typeface="+mj-cs"/>
              </a:rPr>
              <a:t>4. </a:t>
            </a:r>
            <a:r>
              <a:rPr kumimoji="0" lang="zh-CN" altLang="en-US" sz="2800" b="1" i="0" u="none" strike="noStrike" kern="1200" cap="all" spc="0" normalizeH="0" baseline="0" noProof="0" dirty="0" smtClean="0">
                <a:ln>
                  <a:noFill/>
                </a:ln>
                <a:solidFill>
                  <a:schemeClr val="tx1"/>
                </a:solidFill>
                <a:effectLst/>
                <a:uLnTx/>
                <a:uFillTx/>
                <a:latin typeface="+mj-ea"/>
                <a:ea typeface="+mj-ea"/>
                <a:cs typeface="+mj-cs"/>
              </a:rPr>
              <a:t>哈夫曼树应用</a:t>
            </a:r>
            <a:r>
              <a:rPr kumimoji="0" lang="en-US" altLang="zh-CN" sz="2800" b="1" i="0" u="none" strike="noStrike" kern="1200" cap="all" spc="0" normalizeH="0" baseline="0" noProof="0" dirty="0" smtClean="0">
                <a:ln>
                  <a:noFill/>
                </a:ln>
                <a:solidFill>
                  <a:schemeClr val="tx1"/>
                </a:solidFill>
                <a:effectLst/>
                <a:uLnTx/>
                <a:uFillTx/>
                <a:latin typeface="+mj-ea"/>
                <a:ea typeface="+mj-ea"/>
                <a:cs typeface="+mj-cs"/>
              </a:rPr>
              <a:t>——</a:t>
            </a:r>
            <a:r>
              <a:rPr lang="zh-CN" altLang="en-US" sz="2800" b="1" cap="all" dirty="0" smtClean="0">
                <a:latin typeface="+mj-ea"/>
                <a:ea typeface="+mj-ea"/>
                <a:cs typeface="+mj-cs"/>
              </a:rPr>
              <a:t>哈夫曼编码</a:t>
            </a:r>
            <a:endParaRPr kumimoji="0" lang="zh-CN" altLang="en-US" sz="2800" b="1" i="0" u="none" strike="noStrike" kern="1200" cap="all" spc="0" normalizeH="0" baseline="0" noProof="0" dirty="0" smtClean="0">
              <a:ln>
                <a:noFill/>
              </a:ln>
              <a:solidFill>
                <a:schemeClr val="tx1"/>
              </a:solidFill>
              <a:effectLst/>
              <a:uLnTx/>
              <a:uFillTx/>
              <a:latin typeface="+mj-ea"/>
              <a:ea typeface="+mj-ea"/>
              <a:cs typeface="+mj-cs"/>
            </a:endParaRPr>
          </a:p>
        </p:txBody>
      </p:sp>
    </p:spTree>
    <p:extLst>
      <p:ext uri="{BB962C8B-B14F-4D97-AF65-F5344CB8AC3E}">
        <p14:creationId xmlns:p14="http://schemas.microsoft.com/office/powerpoint/2010/main" val="424430501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0496" y="107570"/>
            <a:ext cx="5143504" cy="3283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643158"/>
            <a:ext cx="4635392" cy="4214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429124" y="1785926"/>
            <a:ext cx="4714876" cy="35719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29124" y="2928934"/>
            <a:ext cx="4714876" cy="35719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4588214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214291"/>
            <a:ext cx="8392446" cy="4510854"/>
          </a:xfrm>
        </p:spPr>
        <p:txBody>
          <a:bodyPr>
            <a:normAutofit/>
          </a:bodyPr>
          <a:lstStyle/>
          <a:p>
            <a:r>
              <a:rPr lang="en-US" altLang="zh-CN" sz="2600" b="0" dirty="0" smtClean="0"/>
              <a:t>	</a:t>
            </a:r>
            <a:r>
              <a:rPr lang="en-US" altLang="zh-CN" sz="2600" dirty="0">
                <a:solidFill>
                  <a:srgbClr val="FF0000"/>
                </a:solidFill>
              </a:rPr>
              <a:t>【</a:t>
            </a:r>
            <a:r>
              <a:rPr lang="zh-CN" altLang="en-US" sz="2600" dirty="0" smtClean="0">
                <a:solidFill>
                  <a:srgbClr val="FF0000"/>
                </a:solidFill>
              </a:rPr>
              <a:t>例子</a:t>
            </a:r>
            <a:r>
              <a:rPr lang="en-US" altLang="zh-CN" sz="2600" dirty="0" smtClean="0">
                <a:solidFill>
                  <a:srgbClr val="FF0000"/>
                </a:solidFill>
              </a:rPr>
              <a:t>1】</a:t>
            </a:r>
            <a:r>
              <a:rPr lang="zh-CN" altLang="en-US" sz="2600" dirty="0" smtClean="0">
                <a:solidFill>
                  <a:srgbClr val="FF0000"/>
                </a:solidFill>
              </a:rPr>
              <a:t>：</a:t>
            </a:r>
            <a:r>
              <a:rPr lang="zh-CN" altLang="en-US" sz="2600" b="0" dirty="0" smtClean="0"/>
              <a:t>给定一段报文：</a:t>
            </a:r>
            <a:r>
              <a:rPr lang="en-US" sz="2600" b="0" dirty="0" smtClean="0"/>
              <a:t>CASATTAASCATSAAAS</a:t>
            </a:r>
            <a:r>
              <a:rPr lang="zh-CN" altLang="en-US" sz="2600" b="0" dirty="0" smtClean="0"/>
              <a:t>，字符集合是</a:t>
            </a:r>
            <a:r>
              <a:rPr lang="en-US" sz="2600" b="0" dirty="0" smtClean="0">
                <a:solidFill>
                  <a:srgbClr val="FF0000"/>
                </a:solidFill>
              </a:rPr>
              <a:t>{C, A, S, T}</a:t>
            </a:r>
            <a:r>
              <a:rPr lang="zh-CN" altLang="en-US" sz="2600" b="0" dirty="0" smtClean="0"/>
              <a:t>，各个字符出现的频率（次数）是</a:t>
            </a:r>
            <a:r>
              <a:rPr lang="en-US" sz="2600" b="0" dirty="0" smtClean="0"/>
              <a:t>W = {2, 8, 4, 3}</a:t>
            </a:r>
            <a:r>
              <a:rPr lang="zh-CN" altLang="en-US" sz="2600" b="0" dirty="0" smtClean="0"/>
              <a:t>。两种编码方式：</a:t>
            </a:r>
            <a:endParaRPr lang="en-US" altLang="zh-CN" sz="2600" b="0" dirty="0" smtClean="0"/>
          </a:p>
          <a:p>
            <a:r>
              <a:rPr lang="en-US" altLang="zh-CN" sz="2600" dirty="0" smtClean="0"/>
              <a:t>	</a:t>
            </a:r>
            <a:r>
              <a:rPr lang="zh-CN" altLang="en-US" sz="2600" dirty="0" smtClean="0">
                <a:solidFill>
                  <a:srgbClr val="FF0000"/>
                </a:solidFill>
              </a:rPr>
              <a:t>第一种编码方式是等长编码</a:t>
            </a:r>
            <a:r>
              <a:rPr lang="zh-CN" altLang="en-US" sz="2600" dirty="0" smtClean="0"/>
              <a:t>，</a:t>
            </a:r>
            <a:r>
              <a:rPr lang="zh-CN" altLang="en-US" sz="2600" b="0" dirty="0" smtClean="0"/>
              <a:t>它也是最简单的二进制编码方式，等长编码的每个字符的编码长度都相同（编码长度就是每个编码所含的二进制位数），表示</a:t>
            </a:r>
            <a:r>
              <a:rPr lang="en-US" sz="2600" b="0" dirty="0" smtClean="0"/>
              <a:t>n</a:t>
            </a:r>
            <a:r>
              <a:rPr lang="zh-CN" altLang="en-US" sz="2600" b="0" dirty="0" smtClean="0"/>
              <a:t>个不同字符需要位。</a:t>
            </a:r>
            <a:r>
              <a:rPr lang="en-US" altLang="zh-CN" sz="2600" b="0" dirty="0" smtClean="0"/>
              <a:t>WPL=2*2+8*2+4*2+3*2=</a:t>
            </a:r>
            <a:r>
              <a:rPr lang="en-US" altLang="zh-CN" sz="2600" dirty="0" smtClean="0">
                <a:solidFill>
                  <a:srgbClr val="FF0000"/>
                </a:solidFill>
              </a:rPr>
              <a:t>34</a:t>
            </a:r>
            <a:endParaRPr lang="zh-CN" altLang="en-US" sz="2600" b="0" dirty="0"/>
          </a:p>
        </p:txBody>
      </p:sp>
      <p:sp>
        <p:nvSpPr>
          <p:cNvPr id="171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1009" name="Object 1"/>
          <p:cNvGraphicFramePr>
            <a:graphicFrameLocks noChangeAspect="1"/>
          </p:cNvGraphicFramePr>
          <p:nvPr>
            <p:extLst>
              <p:ext uri="{D42A27DB-BD31-4B8C-83A1-F6EECF244321}">
                <p14:modId xmlns:p14="http://schemas.microsoft.com/office/powerpoint/2010/main" val="2036827079"/>
              </p:ext>
            </p:extLst>
          </p:nvPr>
        </p:nvGraphicFramePr>
        <p:xfrm>
          <a:off x="1681769" y="4157402"/>
          <a:ext cx="5962065" cy="2486308"/>
        </p:xfrm>
        <a:graphic>
          <a:graphicData uri="http://schemas.openxmlformats.org/presentationml/2006/ole">
            <mc:AlternateContent xmlns:mc="http://schemas.openxmlformats.org/markup-compatibility/2006">
              <mc:Choice xmlns:v="urn:schemas-microsoft-com:vml" Requires="v">
                <p:oleObj spid="_x0000_s380549" r:id="rId3" imgW="3109609" imgH="1315528" progId="">
                  <p:embed/>
                </p:oleObj>
              </mc:Choice>
              <mc:Fallback>
                <p:oleObj r:id="rId3" imgW="3109609" imgH="1315528"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1769" y="4157402"/>
                        <a:ext cx="5962065" cy="24863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357166"/>
            <a:ext cx="8378196" cy="4294229"/>
          </a:xfrm>
        </p:spPr>
        <p:txBody>
          <a:bodyPr>
            <a:normAutofit/>
          </a:bodyPr>
          <a:lstStyle/>
          <a:p>
            <a:r>
              <a:rPr lang="en-US" altLang="zh-CN" sz="2600" b="0" dirty="0" smtClean="0"/>
              <a:t>	</a:t>
            </a:r>
            <a:r>
              <a:rPr lang="zh-CN" altLang="en-US" sz="2600" dirty="0" smtClean="0">
                <a:solidFill>
                  <a:srgbClr val="FF0000"/>
                </a:solidFill>
              </a:rPr>
              <a:t>第二种编码方式为不等长编码</a:t>
            </a:r>
            <a:r>
              <a:rPr lang="zh-CN" altLang="en-US" sz="2600" dirty="0" smtClean="0"/>
              <a:t>。</a:t>
            </a:r>
            <a:r>
              <a:rPr lang="zh-CN" altLang="en-US" sz="2600" b="0" dirty="0" smtClean="0"/>
              <a:t>若报文中可能出现</a:t>
            </a:r>
            <a:r>
              <a:rPr lang="en-US" sz="2600" b="0" dirty="0" smtClean="0"/>
              <a:t>26</a:t>
            </a:r>
            <a:r>
              <a:rPr lang="zh-CN" altLang="en-US" sz="2600" b="0" dirty="0" smtClean="0"/>
              <a:t>个不同字符，则等长编码的长度为</a:t>
            </a:r>
            <a:r>
              <a:rPr lang="en-US" sz="2600" b="0" dirty="0" smtClean="0"/>
              <a:t>5</a:t>
            </a:r>
            <a:r>
              <a:rPr lang="zh-CN" altLang="en-US" sz="2600" b="0" dirty="0" smtClean="0"/>
              <a:t>。在实际应用当中，各个字符的出现频率或使用次数是不相同的，因此，在传送报文时，为了使编码长度尽可能的短，可以将每个字符的编码设计为不等长的，使用频率高的字符分配一个相对较短的编码，使用频率较低的字符分配一个较长的编码，以优化整个报文的编码长度。</a:t>
            </a:r>
            <a:endParaRPr lang="zh-CN" altLang="en-US" sz="2600" b="0" dirty="0"/>
          </a:p>
        </p:txBody>
      </p:sp>
      <p:sp>
        <p:nvSpPr>
          <p:cNvPr id="172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33"/>
          <p:cNvGrpSpPr/>
          <p:nvPr/>
        </p:nvGrpSpPr>
        <p:grpSpPr>
          <a:xfrm>
            <a:off x="642910" y="4357694"/>
            <a:ext cx="3286148" cy="2298158"/>
            <a:chOff x="142844" y="4572008"/>
            <a:chExt cx="2000264" cy="1726654"/>
          </a:xfrm>
        </p:grpSpPr>
        <p:sp>
          <p:nvSpPr>
            <p:cNvPr id="5" name="椭圆 4"/>
            <p:cNvSpPr/>
            <p:nvPr/>
          </p:nvSpPr>
          <p:spPr>
            <a:xfrm>
              <a:off x="1643042" y="4929198"/>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142976" y="4572008"/>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5786" y="5000636"/>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214414" y="5429264"/>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00034" y="5500702"/>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2844" y="6000768"/>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857224" y="5929330"/>
              <a:ext cx="428628"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stCxn id="7" idx="5"/>
              <a:endCxn id="5" idx="1"/>
            </p:cNvCxnSpPr>
            <p:nvPr/>
          </p:nvCxnSpPr>
          <p:spPr>
            <a:xfrm rot="16200000" flipH="1">
              <a:off x="1529757" y="4794989"/>
              <a:ext cx="155132" cy="1969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flipH="1">
              <a:off x="1163900" y="5265464"/>
              <a:ext cx="155132" cy="1969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5"/>
            </p:cNvCxnSpPr>
            <p:nvPr/>
          </p:nvCxnSpPr>
          <p:spPr>
            <a:xfrm rot="16200000" flipH="1">
              <a:off x="861558" y="5748939"/>
              <a:ext cx="196979" cy="18831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7" idx="3"/>
              <a:endCxn id="8" idx="0"/>
            </p:cNvCxnSpPr>
            <p:nvPr/>
          </p:nvCxnSpPr>
          <p:spPr>
            <a:xfrm rot="5400000">
              <a:off x="1010563" y="4805451"/>
              <a:ext cx="184723" cy="20564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10" idx="0"/>
            </p:cNvCxnSpPr>
            <p:nvPr/>
          </p:nvCxnSpPr>
          <p:spPr>
            <a:xfrm rot="5400000">
              <a:off x="714348" y="5286388"/>
              <a:ext cx="214314" cy="2143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a:off x="428596" y="5786454"/>
              <a:ext cx="214314" cy="21431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643042" y="4937951"/>
              <a:ext cx="500066" cy="338554"/>
            </a:xfrm>
            <a:prstGeom prst="rect">
              <a:avLst/>
            </a:prstGeom>
            <a:noFill/>
          </p:spPr>
          <p:txBody>
            <a:bodyPr wrap="square" rtlCol="0">
              <a:spAutoFit/>
            </a:bodyPr>
            <a:lstStyle/>
            <a:p>
              <a:r>
                <a:rPr lang="en-US" altLang="zh-CN" sz="1600" dirty="0" smtClean="0"/>
                <a:t>A:8</a:t>
              </a:r>
              <a:endParaRPr lang="zh-CN" altLang="en-US" sz="1600" dirty="0"/>
            </a:p>
          </p:txBody>
        </p:sp>
        <p:sp>
          <p:nvSpPr>
            <p:cNvPr id="25" name="TextBox 24"/>
            <p:cNvSpPr txBox="1"/>
            <p:nvPr/>
          </p:nvSpPr>
          <p:spPr>
            <a:xfrm>
              <a:off x="1214414" y="5357826"/>
              <a:ext cx="571504" cy="369332"/>
            </a:xfrm>
            <a:prstGeom prst="rect">
              <a:avLst/>
            </a:prstGeom>
            <a:noFill/>
          </p:spPr>
          <p:txBody>
            <a:bodyPr wrap="square" rtlCol="0">
              <a:spAutoFit/>
            </a:bodyPr>
            <a:lstStyle/>
            <a:p>
              <a:r>
                <a:rPr lang="en-US" altLang="zh-CN" dirty="0" smtClean="0"/>
                <a:t>S:4</a:t>
              </a:r>
              <a:endParaRPr lang="zh-CN" altLang="en-US" dirty="0"/>
            </a:p>
          </p:txBody>
        </p:sp>
        <p:sp>
          <p:nvSpPr>
            <p:cNvPr id="26" name="TextBox 25"/>
            <p:cNvSpPr txBox="1"/>
            <p:nvPr/>
          </p:nvSpPr>
          <p:spPr>
            <a:xfrm>
              <a:off x="857224" y="5857892"/>
              <a:ext cx="642942" cy="369332"/>
            </a:xfrm>
            <a:prstGeom prst="rect">
              <a:avLst/>
            </a:prstGeom>
            <a:noFill/>
          </p:spPr>
          <p:txBody>
            <a:bodyPr wrap="square" rtlCol="0">
              <a:spAutoFit/>
            </a:bodyPr>
            <a:lstStyle/>
            <a:p>
              <a:r>
                <a:rPr lang="en-US" altLang="zh-CN" dirty="0" smtClean="0"/>
                <a:t>C:2</a:t>
              </a:r>
              <a:endParaRPr lang="zh-CN" altLang="en-US" dirty="0"/>
            </a:p>
          </p:txBody>
        </p:sp>
        <p:sp>
          <p:nvSpPr>
            <p:cNvPr id="27" name="TextBox 26"/>
            <p:cNvSpPr txBox="1"/>
            <p:nvPr/>
          </p:nvSpPr>
          <p:spPr>
            <a:xfrm>
              <a:off x="142844" y="5929330"/>
              <a:ext cx="571504" cy="369332"/>
            </a:xfrm>
            <a:prstGeom prst="rect">
              <a:avLst/>
            </a:prstGeom>
            <a:noFill/>
          </p:spPr>
          <p:txBody>
            <a:bodyPr wrap="square" rtlCol="0">
              <a:spAutoFit/>
            </a:bodyPr>
            <a:lstStyle/>
            <a:p>
              <a:r>
                <a:rPr lang="en-US" altLang="zh-CN" dirty="0" smtClean="0"/>
                <a:t>T:3</a:t>
              </a:r>
              <a:endParaRPr lang="zh-CN" altLang="en-US" dirty="0"/>
            </a:p>
          </p:txBody>
        </p:sp>
        <p:sp>
          <p:nvSpPr>
            <p:cNvPr id="28" name="TextBox 27"/>
            <p:cNvSpPr txBox="1"/>
            <p:nvPr/>
          </p:nvSpPr>
          <p:spPr>
            <a:xfrm>
              <a:off x="857224" y="4714884"/>
              <a:ext cx="285752" cy="307777"/>
            </a:xfrm>
            <a:prstGeom prst="rect">
              <a:avLst/>
            </a:prstGeom>
            <a:noFill/>
          </p:spPr>
          <p:txBody>
            <a:bodyPr wrap="square" rtlCol="0">
              <a:spAutoFit/>
            </a:bodyPr>
            <a:lstStyle/>
            <a:p>
              <a:r>
                <a:rPr lang="en-US" altLang="zh-CN" sz="1400" dirty="0" smtClean="0"/>
                <a:t>0</a:t>
              </a:r>
              <a:endParaRPr lang="zh-CN" altLang="en-US" sz="1400" dirty="0"/>
            </a:p>
          </p:txBody>
        </p:sp>
        <p:sp>
          <p:nvSpPr>
            <p:cNvPr id="29" name="TextBox 28"/>
            <p:cNvSpPr txBox="1"/>
            <p:nvPr/>
          </p:nvSpPr>
          <p:spPr>
            <a:xfrm>
              <a:off x="571472" y="5143512"/>
              <a:ext cx="285752" cy="307777"/>
            </a:xfrm>
            <a:prstGeom prst="rect">
              <a:avLst/>
            </a:prstGeom>
            <a:noFill/>
          </p:spPr>
          <p:txBody>
            <a:bodyPr wrap="square" rtlCol="0">
              <a:spAutoFit/>
            </a:bodyPr>
            <a:lstStyle/>
            <a:p>
              <a:r>
                <a:rPr lang="en-US" altLang="zh-CN" sz="1400" dirty="0" smtClean="0"/>
                <a:t>0</a:t>
              </a:r>
              <a:endParaRPr lang="zh-CN" altLang="en-US" sz="1400" dirty="0"/>
            </a:p>
          </p:txBody>
        </p:sp>
        <p:sp>
          <p:nvSpPr>
            <p:cNvPr id="30" name="TextBox 29"/>
            <p:cNvSpPr txBox="1"/>
            <p:nvPr/>
          </p:nvSpPr>
          <p:spPr>
            <a:xfrm>
              <a:off x="285720" y="5692991"/>
              <a:ext cx="285752" cy="307777"/>
            </a:xfrm>
            <a:prstGeom prst="rect">
              <a:avLst/>
            </a:prstGeom>
            <a:noFill/>
          </p:spPr>
          <p:txBody>
            <a:bodyPr wrap="square" rtlCol="0">
              <a:spAutoFit/>
            </a:bodyPr>
            <a:lstStyle/>
            <a:p>
              <a:r>
                <a:rPr lang="en-US" altLang="zh-CN" sz="1400" dirty="0" smtClean="0"/>
                <a:t>0</a:t>
              </a:r>
              <a:endParaRPr lang="zh-CN" altLang="en-US" sz="1400" dirty="0"/>
            </a:p>
          </p:txBody>
        </p:sp>
        <p:sp>
          <p:nvSpPr>
            <p:cNvPr id="31" name="TextBox 30"/>
            <p:cNvSpPr txBox="1"/>
            <p:nvPr/>
          </p:nvSpPr>
          <p:spPr>
            <a:xfrm>
              <a:off x="1571604" y="4643446"/>
              <a:ext cx="285752" cy="307777"/>
            </a:xfrm>
            <a:prstGeom prst="rect">
              <a:avLst/>
            </a:prstGeom>
            <a:noFill/>
          </p:spPr>
          <p:txBody>
            <a:bodyPr wrap="square" rtlCol="0">
              <a:spAutoFit/>
            </a:bodyPr>
            <a:lstStyle/>
            <a:p>
              <a:r>
                <a:rPr lang="en-US" altLang="zh-CN" sz="1400" dirty="0" smtClean="0"/>
                <a:t>1</a:t>
              </a:r>
              <a:endParaRPr lang="zh-CN" altLang="en-US" sz="1400" dirty="0"/>
            </a:p>
          </p:txBody>
        </p:sp>
        <p:sp>
          <p:nvSpPr>
            <p:cNvPr id="32" name="TextBox 31"/>
            <p:cNvSpPr txBox="1"/>
            <p:nvPr/>
          </p:nvSpPr>
          <p:spPr>
            <a:xfrm>
              <a:off x="1214414" y="5143512"/>
              <a:ext cx="285752" cy="307777"/>
            </a:xfrm>
            <a:prstGeom prst="rect">
              <a:avLst/>
            </a:prstGeom>
            <a:noFill/>
          </p:spPr>
          <p:txBody>
            <a:bodyPr wrap="square" rtlCol="0">
              <a:spAutoFit/>
            </a:bodyPr>
            <a:lstStyle/>
            <a:p>
              <a:r>
                <a:rPr lang="en-US" altLang="zh-CN" sz="1400" dirty="0" smtClean="0"/>
                <a:t>1</a:t>
              </a:r>
              <a:endParaRPr lang="zh-CN" altLang="en-US" sz="1400" dirty="0"/>
            </a:p>
          </p:txBody>
        </p:sp>
        <p:sp>
          <p:nvSpPr>
            <p:cNvPr id="33" name="TextBox 32"/>
            <p:cNvSpPr txBox="1"/>
            <p:nvPr/>
          </p:nvSpPr>
          <p:spPr>
            <a:xfrm>
              <a:off x="857224" y="5572140"/>
              <a:ext cx="285752" cy="307777"/>
            </a:xfrm>
            <a:prstGeom prst="rect">
              <a:avLst/>
            </a:prstGeom>
            <a:noFill/>
          </p:spPr>
          <p:txBody>
            <a:bodyPr wrap="square" rtlCol="0">
              <a:spAutoFit/>
            </a:bodyPr>
            <a:lstStyle/>
            <a:p>
              <a:r>
                <a:rPr lang="en-US" altLang="zh-CN" sz="1400" dirty="0" smtClean="0"/>
                <a:t>1</a:t>
              </a:r>
              <a:endParaRPr lang="zh-CN" altLang="en-US" sz="1400" dirty="0"/>
            </a:p>
          </p:txBody>
        </p:sp>
      </p:grpSp>
      <p:sp>
        <p:nvSpPr>
          <p:cNvPr id="35" name="TextBox 34"/>
          <p:cNvSpPr txBox="1"/>
          <p:nvPr/>
        </p:nvSpPr>
        <p:spPr>
          <a:xfrm>
            <a:off x="4500562" y="4357694"/>
            <a:ext cx="4572032" cy="2246769"/>
          </a:xfrm>
          <a:prstGeom prst="rect">
            <a:avLst/>
          </a:prstGeom>
          <a:noFill/>
        </p:spPr>
        <p:txBody>
          <a:bodyPr wrap="square" rtlCol="0">
            <a:spAutoFit/>
          </a:bodyPr>
          <a:lstStyle/>
          <a:p>
            <a:r>
              <a:rPr lang="en-US" altLang="zh-CN" sz="2800" dirty="0" smtClean="0">
                <a:latin typeface="Times New Roman" pitchFamily="18" charset="0"/>
                <a:cs typeface="Times New Roman" pitchFamily="18" charset="0"/>
              </a:rPr>
              <a:t>C(2): 001</a:t>
            </a:r>
          </a:p>
          <a:p>
            <a:r>
              <a:rPr lang="en-US" altLang="zh-CN" sz="2800" dirty="0" smtClean="0">
                <a:latin typeface="Times New Roman" pitchFamily="18" charset="0"/>
                <a:cs typeface="Times New Roman" pitchFamily="18" charset="0"/>
              </a:rPr>
              <a:t>A(8): 1</a:t>
            </a:r>
          </a:p>
          <a:p>
            <a:r>
              <a:rPr lang="en-US" altLang="zh-CN" sz="2800" dirty="0" smtClean="0">
                <a:latin typeface="Times New Roman" pitchFamily="18" charset="0"/>
                <a:cs typeface="Times New Roman" pitchFamily="18" charset="0"/>
              </a:rPr>
              <a:t>S(4): 01</a:t>
            </a:r>
          </a:p>
          <a:p>
            <a:r>
              <a:rPr lang="en-US" altLang="zh-CN" sz="2800" dirty="0" smtClean="0">
                <a:latin typeface="Times New Roman" pitchFamily="18" charset="0"/>
                <a:cs typeface="Times New Roman" pitchFamily="18" charset="0"/>
              </a:rPr>
              <a:t>T(3): 000</a:t>
            </a:r>
          </a:p>
          <a:p>
            <a:r>
              <a:rPr lang="en-US" altLang="zh-CN" sz="2800" dirty="0" smtClean="0">
                <a:latin typeface="Times New Roman" pitchFamily="18" charset="0"/>
                <a:cs typeface="Times New Roman" pitchFamily="18" charset="0"/>
              </a:rPr>
              <a:t>WPL=2*3+8*1+4*2+3*3=</a:t>
            </a:r>
            <a:r>
              <a:rPr lang="en-US" altLang="zh-CN" sz="2800" b="1" dirty="0" smtClean="0">
                <a:solidFill>
                  <a:srgbClr val="FF0000"/>
                </a:solidFill>
                <a:latin typeface="Times New Roman" pitchFamily="18" charset="0"/>
                <a:cs typeface="Times New Roman" pitchFamily="18" charset="0"/>
              </a:rPr>
              <a:t>31</a:t>
            </a:r>
            <a:endParaRPr lang="zh-CN" alt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285728"/>
            <a:ext cx="8501122" cy="3503313"/>
          </a:xfrm>
        </p:spPr>
        <p:txBody>
          <a:bodyPr/>
          <a:lstStyle/>
          <a:p>
            <a:r>
              <a:rPr lang="en-US" altLang="zh-CN" b="0" dirty="0" smtClean="0"/>
              <a:t>	</a:t>
            </a:r>
            <a:r>
              <a:rPr lang="en-US" altLang="zh-CN" b="0" dirty="0" smtClean="0">
                <a:solidFill>
                  <a:srgbClr val="FF0000"/>
                </a:solidFill>
              </a:rPr>
              <a:t>【</a:t>
            </a:r>
            <a:r>
              <a:rPr lang="zh-CN" altLang="en-US" dirty="0" smtClean="0">
                <a:solidFill>
                  <a:srgbClr val="FF0000"/>
                </a:solidFill>
              </a:rPr>
              <a:t>例子</a:t>
            </a:r>
            <a:r>
              <a:rPr lang="en-US" altLang="zh-CN" dirty="0" smtClean="0">
                <a:solidFill>
                  <a:srgbClr val="FF0000"/>
                </a:solidFill>
              </a:rPr>
              <a:t>2</a:t>
            </a:r>
            <a:r>
              <a:rPr lang="en-US" altLang="zh-CN" b="0" dirty="0">
                <a:solidFill>
                  <a:srgbClr val="FF0000"/>
                </a:solidFill>
              </a:rPr>
              <a:t>】</a:t>
            </a:r>
            <a:r>
              <a:rPr lang="zh-CN" altLang="en-US" dirty="0" smtClean="0">
                <a:solidFill>
                  <a:srgbClr val="FF0000"/>
                </a:solidFill>
              </a:rPr>
              <a:t>：</a:t>
            </a:r>
            <a:r>
              <a:rPr lang="zh-CN" altLang="zh-CN" b="0" dirty="0" smtClean="0"/>
              <a:t>在</a:t>
            </a:r>
            <a:r>
              <a:rPr lang="zh-CN" altLang="zh-CN" b="0" dirty="0"/>
              <a:t>解决某些判定问题时，利用哈夫曼树可以得到</a:t>
            </a:r>
            <a:r>
              <a:rPr lang="zh-CN" altLang="zh-CN" b="0" dirty="0">
                <a:solidFill>
                  <a:srgbClr val="FF0000"/>
                </a:solidFill>
              </a:rPr>
              <a:t>最佳判定算法</a:t>
            </a:r>
            <a:r>
              <a:rPr lang="zh-CN" altLang="zh-CN" b="0" dirty="0"/>
              <a:t>，一个典型的例子就是将学生百分成绩按分数段分级，由于在实际情况下，学生成绩的等级分布并不是均匀的，因此判定过程的表示也可能不同，判定过程可以用图</a:t>
            </a:r>
            <a:r>
              <a:rPr lang="en-US" altLang="zh-CN" b="0" dirty="0"/>
              <a:t>5-23</a:t>
            </a:r>
            <a:r>
              <a:rPr lang="zh-CN" altLang="zh-CN" b="0" dirty="0"/>
              <a:t>所示的判定树来表示，</a:t>
            </a:r>
            <a:r>
              <a:rPr lang="en-US" altLang="zh-CN" b="0" dirty="0">
                <a:solidFill>
                  <a:srgbClr val="FF0000"/>
                </a:solidFill>
              </a:rPr>
              <a:t>(a)</a:t>
            </a:r>
            <a:r>
              <a:rPr lang="zh-CN" altLang="zh-CN" b="0" dirty="0">
                <a:solidFill>
                  <a:srgbClr val="FF0000"/>
                </a:solidFill>
              </a:rPr>
              <a:t>和</a:t>
            </a:r>
            <a:r>
              <a:rPr lang="en-US" altLang="zh-CN" b="0" dirty="0">
                <a:solidFill>
                  <a:srgbClr val="FF0000"/>
                </a:solidFill>
              </a:rPr>
              <a:t>(b)</a:t>
            </a:r>
            <a:r>
              <a:rPr lang="zh-CN" altLang="zh-CN" b="0" dirty="0">
                <a:solidFill>
                  <a:srgbClr val="FF0000"/>
                </a:solidFill>
              </a:rPr>
              <a:t>分别为不及格</a:t>
            </a:r>
            <a:r>
              <a:rPr lang="en-US" altLang="zh-CN" b="0" dirty="0">
                <a:solidFill>
                  <a:srgbClr val="FF0000"/>
                </a:solidFill>
              </a:rPr>
              <a:t>(&lt;60) </a:t>
            </a:r>
            <a:r>
              <a:rPr lang="zh-CN" altLang="zh-CN" b="0" dirty="0">
                <a:solidFill>
                  <a:srgbClr val="FF0000"/>
                </a:solidFill>
              </a:rPr>
              <a:t>学生和</a:t>
            </a:r>
            <a:r>
              <a:rPr lang="en-US" altLang="zh-CN" b="0" dirty="0">
                <a:solidFill>
                  <a:srgbClr val="FF0000"/>
                </a:solidFill>
              </a:rPr>
              <a:t>70</a:t>
            </a:r>
            <a:r>
              <a:rPr lang="zh-CN" altLang="zh-CN" b="0" dirty="0">
                <a:solidFill>
                  <a:srgbClr val="FF0000"/>
                </a:solidFill>
              </a:rPr>
              <a:t>～</a:t>
            </a:r>
            <a:r>
              <a:rPr lang="en-US" altLang="zh-CN" b="0" dirty="0">
                <a:solidFill>
                  <a:srgbClr val="FF0000"/>
                </a:solidFill>
              </a:rPr>
              <a:t>80</a:t>
            </a:r>
            <a:r>
              <a:rPr lang="zh-CN" altLang="zh-CN" b="0" dirty="0">
                <a:solidFill>
                  <a:srgbClr val="FF0000"/>
                </a:solidFill>
              </a:rPr>
              <a:t>分学生最多的情况下的判定树</a:t>
            </a:r>
            <a:r>
              <a:rPr lang="zh-CN" altLang="zh-CN" b="0" dirty="0"/>
              <a:t>。</a:t>
            </a:r>
            <a:endParaRPr lang="zh-CN" altLang="en-US" b="0" dirty="0"/>
          </a:p>
        </p:txBody>
      </p:sp>
      <p:pic>
        <p:nvPicPr>
          <p:cNvPr id="235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720" y="3463589"/>
            <a:ext cx="3828163" cy="275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6248" y="3571876"/>
            <a:ext cx="4812997" cy="2571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3571868" y="6488668"/>
            <a:ext cx="2608406" cy="369332"/>
          </a:xfrm>
          <a:prstGeom prst="rect">
            <a:avLst/>
          </a:prstGeom>
        </p:spPr>
        <p:txBody>
          <a:bodyPr wrap="none">
            <a:spAutoFit/>
          </a:bodyPr>
          <a:lstStyle/>
          <a:p>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图</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5-23 </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判定过程示意图</a:t>
            </a:r>
          </a:p>
        </p:txBody>
      </p:sp>
    </p:spTree>
    <p:extLst>
      <p:ext uri="{BB962C8B-B14F-4D97-AF65-F5344CB8AC3E}">
        <p14:creationId xmlns:p14="http://schemas.microsoft.com/office/powerpoint/2010/main" val="118192242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105451"/>
            <a:ext cx="7572428" cy="1754326"/>
          </a:xfrm>
          <a:prstGeom prst="rect">
            <a:avLst/>
          </a:prstGeom>
          <a:noFill/>
        </p:spPr>
        <p:txBody>
          <a:bodyPr wrap="square" rtlCol="0">
            <a:spAutoFit/>
          </a:bodyPr>
          <a:lstStyle/>
          <a:p>
            <a:pPr fontAlgn="base">
              <a:lnSpc>
                <a:spcPct val="150000"/>
              </a:lnSpc>
              <a:spcBef>
                <a:spcPct val="0"/>
              </a:spcBef>
              <a:spcAft>
                <a:spcPct val="0"/>
              </a:spcAft>
            </a:pPr>
            <a:r>
              <a:rPr lang="zh-CN" altLang="zh-CN" sz="2400" b="1" dirty="0" smtClean="0">
                <a:solidFill>
                  <a:srgbClr val="3333FF"/>
                </a:solidFill>
                <a:latin typeface="Consolas" pitchFamily="49" charset="0"/>
                <a:ea typeface="楷体" pitchFamily="49" charset="-122"/>
                <a:cs typeface="Consolas" pitchFamily="49" charset="0"/>
              </a:rPr>
              <a:t>一棵哈夫曼树中共有</a:t>
            </a:r>
            <a:r>
              <a:rPr lang="en-US" altLang="zh-CN" sz="2400" b="1" dirty="0" smtClean="0">
                <a:solidFill>
                  <a:srgbClr val="3333FF"/>
                </a:solidFill>
                <a:latin typeface="Consolas" pitchFamily="49" charset="0"/>
                <a:ea typeface="楷体" pitchFamily="49" charset="-122"/>
                <a:cs typeface="Consolas" pitchFamily="49" charset="0"/>
              </a:rPr>
              <a:t>199</a:t>
            </a:r>
            <a:r>
              <a:rPr lang="zh-CN" altLang="zh-CN" sz="2400" b="1" dirty="0" smtClean="0">
                <a:solidFill>
                  <a:srgbClr val="3333FF"/>
                </a:solidFill>
                <a:latin typeface="Consolas" pitchFamily="49" charset="0"/>
                <a:ea typeface="楷体" pitchFamily="49" charset="-122"/>
                <a:cs typeface="Consolas" pitchFamily="49" charset="0"/>
              </a:rPr>
              <a:t>个结点，它用于</a:t>
            </a:r>
            <a:r>
              <a:rPr lang="zh-CN" altLang="en-US" sz="2400" b="1" dirty="0" smtClean="0">
                <a:solidFill>
                  <a:srgbClr val="3333FF"/>
                </a:solidFill>
                <a:latin typeface="Consolas" pitchFamily="49" charset="0"/>
                <a:ea typeface="楷体" pitchFamily="49" charset="-122"/>
                <a:cs typeface="Consolas" pitchFamily="49" charset="0"/>
              </a:rPr>
              <a:t>（  ）</a:t>
            </a:r>
            <a:r>
              <a:rPr lang="zh-CN" altLang="zh-CN" sz="2400" b="1" dirty="0" smtClean="0">
                <a:solidFill>
                  <a:srgbClr val="3333FF"/>
                </a:solidFill>
                <a:latin typeface="Consolas" pitchFamily="49" charset="0"/>
                <a:ea typeface="楷体" pitchFamily="49" charset="-122"/>
                <a:cs typeface="Consolas" pitchFamily="49" charset="0"/>
              </a:rPr>
              <a:t>个字符的编码。</a:t>
            </a:r>
          </a:p>
          <a:p>
            <a:pPr fontAlgn="base">
              <a:lnSpc>
                <a:spcPct val="150000"/>
              </a:lnSpc>
              <a:spcBef>
                <a:spcPct val="0"/>
              </a:spcBef>
              <a:spcAft>
                <a:spcPct val="0"/>
              </a:spcAft>
            </a:pPr>
            <a:r>
              <a:rPr lang="en-US" altLang="zh-CN" sz="2400" b="1" dirty="0" smtClean="0">
                <a:solidFill>
                  <a:srgbClr val="3333FF"/>
                </a:solidFill>
                <a:latin typeface="Consolas" pitchFamily="49" charset="0"/>
                <a:ea typeface="楷体" pitchFamily="49" charset="-122"/>
                <a:cs typeface="Consolas" pitchFamily="49" charset="0"/>
              </a:rPr>
              <a:t>A.99	   B.100	C.101		D.199</a:t>
            </a:r>
            <a:endParaRPr lang="zh-CN" altLang="en-US" sz="2400" b="1" dirty="0">
              <a:solidFill>
                <a:srgbClr val="3333FF"/>
              </a:solidFill>
              <a:latin typeface="Consolas" pitchFamily="49" charset="0"/>
              <a:ea typeface="楷体" pitchFamily="49" charset="-122"/>
              <a:cs typeface="Consolas" pitchFamily="49" charset="0"/>
            </a:endParaRPr>
          </a:p>
        </p:txBody>
      </p:sp>
      <p:grpSp>
        <p:nvGrpSpPr>
          <p:cNvPr id="2" name="组合 3"/>
          <p:cNvGrpSpPr/>
          <p:nvPr/>
        </p:nvGrpSpPr>
        <p:grpSpPr>
          <a:xfrm>
            <a:off x="428596" y="500042"/>
            <a:ext cx="1000100" cy="785817"/>
            <a:chOff x="5691204" y="3835411"/>
            <a:chExt cx="1238250" cy="1236663"/>
          </a:xfrm>
        </p:grpSpPr>
        <p:grpSp>
          <p:nvGrpSpPr>
            <p:cNvPr id="4" name="Group 19"/>
            <p:cNvGrpSpPr>
              <a:grpSpLocks/>
            </p:cNvGrpSpPr>
            <p:nvPr/>
          </p:nvGrpSpPr>
          <p:grpSpPr bwMode="auto">
            <a:xfrm>
              <a:off x="5691204" y="3835411"/>
              <a:ext cx="1238250" cy="1236663"/>
              <a:chOff x="802" y="845"/>
              <a:chExt cx="827" cy="826"/>
            </a:xfrm>
          </p:grpSpPr>
          <p:sp>
            <p:nvSpPr>
              <p:cNvPr id="7"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pPr algn="ctr" fontAlgn="base">
                  <a:spcBef>
                    <a:spcPct val="0"/>
                  </a:spcBef>
                  <a:spcAft>
                    <a:spcPct val="0"/>
                  </a:spcAft>
                </a:pPr>
                <a:endParaRPr lang="zh-CN" altLang="zh-CN" sz="2400" b="1">
                  <a:solidFill>
                    <a:srgbClr val="3333FF"/>
                  </a:solidFill>
                  <a:ea typeface="楷体_GB2312" pitchFamily="49" charset="-122"/>
                  <a:cs typeface="Arial" pitchFamily="34" charset="0"/>
                </a:endParaRPr>
              </a:p>
            </p:txBody>
          </p:sp>
          <p:sp>
            <p:nvSpPr>
              <p:cNvPr id="8"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pPr algn="ctr" fontAlgn="base">
                  <a:spcBef>
                    <a:spcPct val="0"/>
                  </a:spcBef>
                  <a:spcAft>
                    <a:spcPct val="0"/>
                  </a:spcAft>
                </a:pPr>
                <a:endParaRPr lang="zh-CN" altLang="zh-CN" sz="2400" b="1">
                  <a:solidFill>
                    <a:srgbClr val="3333FF"/>
                  </a:solidFill>
                  <a:ea typeface="楷体_GB2312" pitchFamily="49" charset="-122"/>
                  <a:cs typeface="Arial" pitchFamily="34" charset="0"/>
                </a:endParaRPr>
              </a:p>
            </p:txBody>
          </p:sp>
          <p:sp>
            <p:nvSpPr>
              <p:cNvPr id="9"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pPr algn="ctr" fontAlgn="base">
                  <a:spcBef>
                    <a:spcPct val="0"/>
                  </a:spcBef>
                  <a:spcAft>
                    <a:spcPct val="0"/>
                  </a:spcAft>
                </a:pPr>
                <a:endParaRPr lang="zh-CN" altLang="zh-CN" sz="2400" b="1">
                  <a:solidFill>
                    <a:srgbClr val="3333FF"/>
                  </a:solidFill>
                  <a:ea typeface="楷体_GB2312" pitchFamily="49" charset="-122"/>
                  <a:cs typeface="Arial" pitchFamily="34" charset="0"/>
                </a:endParaRPr>
              </a:p>
            </p:txBody>
          </p:sp>
        </p:grpSp>
        <p:sp>
          <p:nvSpPr>
            <p:cNvPr id="6" name="Text Box 23"/>
            <p:cNvSpPr txBox="1">
              <a:spLocks noChangeArrowheads="1"/>
            </p:cNvSpPr>
            <p:nvPr/>
          </p:nvSpPr>
          <p:spPr bwMode="gray">
            <a:xfrm>
              <a:off x="5762641" y="4214818"/>
              <a:ext cx="1082674" cy="557010"/>
            </a:xfrm>
            <a:prstGeom prst="rect">
              <a:avLst/>
            </a:prstGeom>
            <a:noFill/>
            <a:ln w="9525" algn="ctr">
              <a:noFill/>
              <a:miter lim="800000"/>
              <a:headEnd/>
              <a:tailEnd/>
            </a:ln>
          </p:spPr>
          <p:txBody>
            <a:bodyPr>
              <a:spAutoFit/>
            </a:bodyPr>
            <a:lstStyle/>
            <a:p>
              <a:pPr algn="ctr" fontAlgn="base">
                <a:spcBef>
                  <a:spcPct val="50000"/>
                </a:spcBef>
                <a:spcAft>
                  <a:spcPct val="0"/>
                </a:spcAft>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1" name="TextBox 10"/>
          <p:cNvSpPr txBox="1"/>
          <p:nvPr/>
        </p:nvSpPr>
        <p:spPr>
          <a:xfrm>
            <a:off x="1331640" y="3645024"/>
            <a:ext cx="7175150" cy="309157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fontAlgn="base">
              <a:spcBef>
                <a:spcPct val="50000"/>
              </a:spcBef>
              <a:spcAft>
                <a:spcPct val="0"/>
              </a:spcAft>
              <a:buBlip>
                <a:blip r:embed="rId2"/>
              </a:buBlip>
            </a:pPr>
            <a:r>
              <a:rPr kumimoji="1" lang="zh-CN" altLang="en-US" sz="2600" b="1" dirty="0" smtClean="0">
                <a:solidFill>
                  <a:prstClr val="black"/>
                </a:solidFill>
                <a:latin typeface="Consolas" pitchFamily="49" charset="0"/>
                <a:ea typeface="仿宋" pitchFamily="49" charset="-122"/>
                <a:cs typeface="Consolas" pitchFamily="49" charset="0"/>
              </a:rPr>
              <a:t>哈夫曼树性质：</a:t>
            </a:r>
            <a:endParaRPr kumimoji="1" lang="en-US" altLang="zh-CN" sz="2600" b="1" dirty="0" smtClean="0">
              <a:solidFill>
                <a:prstClr val="black"/>
              </a:solidFill>
              <a:latin typeface="Consolas" pitchFamily="49" charset="0"/>
              <a:ea typeface="仿宋" pitchFamily="49" charset="-122"/>
              <a:cs typeface="Consolas" pitchFamily="49" charset="0"/>
            </a:endParaRPr>
          </a:p>
          <a:p>
            <a:pPr fontAlgn="base">
              <a:spcBef>
                <a:spcPct val="50000"/>
              </a:spcBef>
              <a:spcAft>
                <a:spcPct val="0"/>
              </a:spcAft>
            </a:pPr>
            <a:r>
              <a:rPr kumimoji="1" lang="en-US" altLang="zh-CN" sz="2600" b="1" i="1" dirty="0" smtClean="0">
                <a:solidFill>
                  <a:prstClr val="black"/>
                </a:solidFill>
                <a:latin typeface="Consolas" pitchFamily="49" charset="0"/>
                <a:ea typeface="仿宋" pitchFamily="49" charset="-122"/>
                <a:cs typeface="Consolas" pitchFamily="49" charset="0"/>
              </a:rPr>
              <a:t>      </a:t>
            </a:r>
            <a:r>
              <a:rPr kumimoji="1" lang="en-US" altLang="zh-CN" sz="2600" i="1" dirty="0" smtClean="0">
                <a:latin typeface="Consolas" pitchFamily="49" charset="0"/>
                <a:ea typeface="仿宋" pitchFamily="49" charset="-122"/>
                <a:cs typeface="Consolas" pitchFamily="49" charset="0"/>
              </a:rPr>
              <a:t>n</a:t>
            </a:r>
            <a:r>
              <a:rPr kumimoji="1" lang="en-US" altLang="zh-CN" sz="2600" baseline="-25000" dirty="0" smtClean="0">
                <a:latin typeface="Consolas" pitchFamily="49" charset="0"/>
                <a:ea typeface="仿宋" pitchFamily="49" charset="-122"/>
                <a:cs typeface="Consolas" pitchFamily="49" charset="0"/>
              </a:rPr>
              <a:t>1 </a:t>
            </a:r>
            <a:r>
              <a:rPr kumimoji="1" lang="en-US" altLang="zh-CN" sz="2600" dirty="0">
                <a:latin typeface="Consolas" pitchFamily="49" charset="0"/>
                <a:ea typeface="仿宋" pitchFamily="49" charset="-122"/>
                <a:cs typeface="Consolas" pitchFamily="49" charset="0"/>
              </a:rPr>
              <a:t>= 0</a:t>
            </a:r>
            <a:r>
              <a:rPr kumimoji="1" lang="zh-CN" altLang="en-US" sz="2600" dirty="0">
                <a:latin typeface="Consolas" pitchFamily="49" charset="0"/>
                <a:ea typeface="仿宋" pitchFamily="49" charset="-122"/>
                <a:cs typeface="Consolas" pitchFamily="49" charset="0"/>
              </a:rPr>
              <a:t>：因为每次两棵树合并。</a:t>
            </a:r>
            <a:endParaRPr kumimoji="1" lang="en-US" altLang="zh-CN" sz="2600" dirty="0">
              <a:latin typeface="Consolas" pitchFamily="49" charset="0"/>
              <a:ea typeface="仿宋" pitchFamily="49" charset="-122"/>
              <a:cs typeface="Consolas" pitchFamily="49" charset="0"/>
            </a:endParaRPr>
          </a:p>
          <a:p>
            <a:pPr fontAlgn="base">
              <a:spcBef>
                <a:spcPct val="50000"/>
              </a:spcBef>
              <a:spcAft>
                <a:spcPct val="0"/>
              </a:spcAft>
            </a:pPr>
            <a:r>
              <a:rPr kumimoji="1" lang="en-US" altLang="zh-CN" sz="2600" b="1" i="1" dirty="0" smtClean="0">
                <a:solidFill>
                  <a:prstClr val="black"/>
                </a:solidFill>
                <a:latin typeface="Consolas" pitchFamily="49" charset="0"/>
                <a:ea typeface="仿宋" pitchFamily="49" charset="-122"/>
                <a:cs typeface="Consolas" pitchFamily="49" charset="0"/>
              </a:rPr>
              <a:t>      n </a:t>
            </a:r>
            <a:r>
              <a:rPr kumimoji="1" lang="en-US" altLang="zh-CN" sz="2600" b="1" dirty="0" smtClean="0">
                <a:solidFill>
                  <a:prstClr val="black"/>
                </a:solidFill>
                <a:latin typeface="Consolas" pitchFamily="49" charset="0"/>
                <a:ea typeface="仿宋" pitchFamily="49" charset="-122"/>
                <a:cs typeface="Consolas" pitchFamily="49" charset="0"/>
              </a:rPr>
              <a:t>= 2</a:t>
            </a:r>
            <a:r>
              <a:rPr kumimoji="1" lang="en-US" altLang="zh-CN" sz="2600" b="1" i="1" dirty="0" smtClean="0">
                <a:solidFill>
                  <a:prstClr val="black"/>
                </a:solidFill>
                <a:latin typeface="Consolas" pitchFamily="49" charset="0"/>
                <a:ea typeface="仿宋" pitchFamily="49" charset="-122"/>
                <a:cs typeface="Consolas" pitchFamily="49" charset="0"/>
              </a:rPr>
              <a:t>n</a:t>
            </a:r>
            <a:r>
              <a:rPr kumimoji="1" lang="en-US" altLang="zh-CN" sz="2600" b="1" baseline="-25000" dirty="0" smtClean="0">
                <a:solidFill>
                  <a:prstClr val="black"/>
                </a:solidFill>
                <a:latin typeface="Consolas" pitchFamily="49" charset="0"/>
                <a:ea typeface="仿宋" pitchFamily="49" charset="-122"/>
                <a:cs typeface="Consolas" pitchFamily="49" charset="0"/>
              </a:rPr>
              <a:t>0</a:t>
            </a:r>
            <a:r>
              <a:rPr kumimoji="1" lang="en-US" altLang="zh-CN" sz="2600" b="1" dirty="0" smtClean="0">
                <a:solidFill>
                  <a:prstClr val="black"/>
                </a:solidFill>
                <a:latin typeface="Consolas" pitchFamily="49" charset="0"/>
                <a:ea typeface="仿宋" pitchFamily="49" charset="-122"/>
                <a:cs typeface="Consolas" pitchFamily="49" charset="0"/>
              </a:rPr>
              <a:t>-1</a:t>
            </a:r>
            <a:r>
              <a:rPr kumimoji="1" lang="zh-CN" altLang="en-US" sz="2600" b="1" dirty="0" smtClean="0">
                <a:solidFill>
                  <a:prstClr val="black"/>
                </a:solidFill>
                <a:latin typeface="Consolas" pitchFamily="49" charset="0"/>
                <a:ea typeface="仿宋" pitchFamily="49" charset="-122"/>
                <a:cs typeface="Consolas" pitchFamily="49" charset="0"/>
              </a:rPr>
              <a:t>。</a:t>
            </a:r>
            <a:endParaRPr kumimoji="1" lang="en-US" altLang="zh-CN" sz="2600" b="1" dirty="0" smtClean="0">
              <a:solidFill>
                <a:prstClr val="black"/>
              </a:solidFill>
              <a:latin typeface="Consolas" pitchFamily="49" charset="0"/>
              <a:ea typeface="仿宋" pitchFamily="49" charset="-122"/>
              <a:cs typeface="Consolas" pitchFamily="49" charset="0"/>
            </a:endParaRPr>
          </a:p>
          <a:p>
            <a:pPr marL="457200" indent="-457200" fontAlgn="base">
              <a:spcBef>
                <a:spcPct val="50000"/>
              </a:spcBef>
              <a:spcAft>
                <a:spcPct val="0"/>
              </a:spcAft>
              <a:buFontTx/>
              <a:buBlip>
                <a:blip r:embed="rId2"/>
              </a:buBlip>
            </a:pPr>
            <a:r>
              <a:rPr kumimoji="1" lang="en-US" altLang="zh-CN" sz="2600" b="1" i="1" dirty="0" smtClean="0">
                <a:solidFill>
                  <a:prstClr val="black"/>
                </a:solidFill>
                <a:latin typeface="Consolas" pitchFamily="49" charset="0"/>
                <a:ea typeface="仿宋" pitchFamily="49" charset="-122"/>
                <a:cs typeface="Consolas" pitchFamily="49" charset="0"/>
              </a:rPr>
              <a:t>n</a:t>
            </a:r>
            <a:r>
              <a:rPr kumimoji="1" lang="en-US" altLang="zh-CN" sz="2600" b="1" baseline="-25000" dirty="0" smtClean="0">
                <a:solidFill>
                  <a:prstClr val="black"/>
                </a:solidFill>
                <a:latin typeface="Consolas" pitchFamily="49" charset="0"/>
                <a:ea typeface="仿宋" pitchFamily="49" charset="-122"/>
                <a:cs typeface="Consolas" pitchFamily="49" charset="0"/>
              </a:rPr>
              <a:t>0</a:t>
            </a:r>
            <a:r>
              <a:rPr kumimoji="1" lang="en-US" altLang="zh-CN" sz="2600" b="1" dirty="0" smtClean="0">
                <a:solidFill>
                  <a:prstClr val="black"/>
                </a:solidFill>
                <a:latin typeface="Consolas" pitchFamily="49" charset="0"/>
                <a:ea typeface="仿宋" pitchFamily="49" charset="-122"/>
                <a:cs typeface="Consolas" pitchFamily="49" charset="0"/>
              </a:rPr>
              <a:t>=(</a:t>
            </a:r>
            <a:r>
              <a:rPr kumimoji="1" lang="en-US" altLang="zh-CN" sz="2600" b="1" i="1" dirty="0" smtClean="0">
                <a:solidFill>
                  <a:prstClr val="black"/>
                </a:solidFill>
                <a:latin typeface="Consolas" pitchFamily="49" charset="0"/>
                <a:ea typeface="仿宋" pitchFamily="49" charset="-122"/>
                <a:cs typeface="Consolas" pitchFamily="49" charset="0"/>
              </a:rPr>
              <a:t>n</a:t>
            </a:r>
            <a:r>
              <a:rPr kumimoji="1" lang="en-US" altLang="zh-CN" sz="2600" b="1" dirty="0" smtClean="0">
                <a:solidFill>
                  <a:prstClr val="black"/>
                </a:solidFill>
                <a:latin typeface="Consolas" pitchFamily="49" charset="0"/>
                <a:ea typeface="仿宋" pitchFamily="49" charset="-122"/>
                <a:cs typeface="Consolas" pitchFamily="49" charset="0"/>
              </a:rPr>
              <a:t>+1)/2=200/2=100</a:t>
            </a:r>
          </a:p>
          <a:p>
            <a:pPr marL="457200" indent="-457200" fontAlgn="base">
              <a:spcBef>
                <a:spcPct val="50000"/>
              </a:spcBef>
              <a:spcAft>
                <a:spcPct val="0"/>
              </a:spcAft>
              <a:buFontTx/>
              <a:buBlip>
                <a:blip r:embed="rId2"/>
              </a:buBlip>
            </a:pPr>
            <a:r>
              <a:rPr lang="zh-CN" altLang="zh-CN" sz="2600" b="1" dirty="0" smtClean="0">
                <a:solidFill>
                  <a:prstClr val="black"/>
                </a:solidFill>
                <a:latin typeface="Consolas" pitchFamily="49" charset="0"/>
                <a:ea typeface="仿宋" pitchFamily="49" charset="-122"/>
                <a:cs typeface="Consolas" pitchFamily="49" charset="0"/>
              </a:rPr>
              <a:t>答案</a:t>
            </a:r>
            <a:r>
              <a:rPr lang="zh-CN" altLang="en-US" sz="2600" b="1" dirty="0" smtClean="0">
                <a:solidFill>
                  <a:prstClr val="black"/>
                </a:solidFill>
                <a:latin typeface="Consolas" pitchFamily="49" charset="0"/>
                <a:ea typeface="仿宋" pitchFamily="49" charset="-122"/>
                <a:cs typeface="Consolas" pitchFamily="49" charset="0"/>
              </a:rPr>
              <a:t>为</a:t>
            </a:r>
            <a:r>
              <a:rPr lang="en-US" altLang="zh-CN" sz="2600" b="1" dirty="0" smtClean="0">
                <a:solidFill>
                  <a:srgbClr val="C00000"/>
                </a:solidFill>
                <a:latin typeface="Consolas" pitchFamily="49" charset="0"/>
                <a:ea typeface="仿宋" pitchFamily="49" charset="-122"/>
                <a:cs typeface="Consolas" pitchFamily="49" charset="0"/>
              </a:rPr>
              <a:t>B</a:t>
            </a:r>
            <a:r>
              <a:rPr lang="zh-CN" altLang="zh-CN" sz="2600" b="1" dirty="0" smtClean="0">
                <a:solidFill>
                  <a:prstClr val="black"/>
                </a:solidFill>
                <a:latin typeface="Consolas" pitchFamily="49" charset="0"/>
                <a:ea typeface="仿宋" pitchFamily="49" charset="-122"/>
                <a:cs typeface="Consolas" pitchFamily="49" charset="0"/>
              </a:rPr>
              <a:t>。</a:t>
            </a:r>
            <a:endParaRPr lang="zh-CN" altLang="en-US" sz="2600" b="1" dirty="0">
              <a:solidFill>
                <a:prstClr val="black"/>
              </a:solidFill>
              <a:latin typeface="Consolas" pitchFamily="49" charset="0"/>
              <a:ea typeface="仿宋" pitchFamily="49" charset="-122"/>
              <a:cs typeface="Consolas" pitchFamily="49" charset="0"/>
            </a:endParaRPr>
          </a:p>
        </p:txBody>
      </p:sp>
    </p:spTree>
    <p:extLst>
      <p:ext uri="{BB962C8B-B14F-4D97-AF65-F5344CB8AC3E}">
        <p14:creationId xmlns:p14="http://schemas.microsoft.com/office/powerpoint/2010/main" val="308630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p:cNvSpPr>
            <a:spLocks noGrp="1" noChangeArrowheads="1"/>
          </p:cNvSpPr>
          <p:nvPr>
            <p:ph type="title"/>
          </p:nvPr>
        </p:nvSpPr>
        <p:spPr>
          <a:xfrm>
            <a:off x="493872" y="285728"/>
            <a:ext cx="8183880" cy="763528"/>
          </a:xfrm>
        </p:spPr>
        <p:txBody>
          <a:bodyPr>
            <a:normAutofit/>
          </a:bodyPr>
          <a:lstStyle/>
          <a:p>
            <a:r>
              <a:rPr lang="zh-CN" altLang="en-US" dirty="0" smtClean="0">
                <a:solidFill>
                  <a:schemeClr val="tx1"/>
                </a:solidFill>
                <a:effectLst/>
                <a:latin typeface="+mj-ea"/>
              </a:rPr>
              <a:t>本章提要</a:t>
            </a:r>
          </a:p>
        </p:txBody>
      </p:sp>
      <p:sp>
        <p:nvSpPr>
          <p:cNvPr id="1570819" name="Rectangle 3"/>
          <p:cNvSpPr>
            <a:spLocks noGrp="1" noChangeArrowheads="1"/>
          </p:cNvSpPr>
          <p:nvPr>
            <p:ph sz="quarter" idx="4294967295"/>
          </p:nvPr>
        </p:nvSpPr>
        <p:spPr>
          <a:xfrm>
            <a:off x="525463" y="1071547"/>
            <a:ext cx="8186737" cy="5786454"/>
          </a:xfrm>
          <a:prstGeom prst="rect">
            <a:avLst/>
          </a:prstGeom>
        </p:spPr>
        <p:txBody>
          <a:bodyPr>
            <a:normAutofit/>
          </a:bodyPr>
          <a:lstStyle/>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7.1 </a:t>
            </a:r>
            <a:r>
              <a:rPr lang="zh-CN" altLang="en-US" sz="3300" dirty="0" smtClean="0">
                <a:latin typeface="黑体" panose="02010609060101010101" pitchFamily="49" charset="-122"/>
                <a:ea typeface="黑体" panose="02010609060101010101" pitchFamily="49" charset="-122"/>
              </a:rPr>
              <a:t>树的定义与基本术语</a:t>
            </a: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7.2 </a:t>
            </a:r>
            <a:r>
              <a:rPr lang="zh-CN" altLang="en-US" sz="3300" dirty="0" smtClean="0">
                <a:latin typeface="黑体" panose="02010609060101010101" pitchFamily="49" charset="-122"/>
                <a:ea typeface="黑体" panose="02010609060101010101" pitchFamily="49" charset="-122"/>
              </a:rPr>
              <a:t>二叉树的定义、性质和存储结构</a:t>
            </a:r>
            <a:endParaRPr lang="en-US" altLang="zh-CN" sz="3300" dirty="0" smtClean="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7.3 </a:t>
            </a:r>
            <a:r>
              <a:rPr lang="zh-CN" altLang="en-US" sz="3300" dirty="0" smtClean="0">
                <a:latin typeface="黑体" panose="02010609060101010101" pitchFamily="49" charset="-122"/>
                <a:ea typeface="黑体" panose="02010609060101010101" pitchFamily="49" charset="-122"/>
              </a:rPr>
              <a:t>二叉树的遍历</a:t>
            </a:r>
            <a:endParaRPr lang="en-US" altLang="zh-CN" sz="3300" dirty="0" smtClean="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7.4 </a:t>
            </a:r>
            <a:r>
              <a:rPr lang="zh-CN" altLang="en-US" sz="3300" dirty="0" smtClean="0">
                <a:latin typeface="黑体" panose="02010609060101010101" pitchFamily="49" charset="-122"/>
                <a:ea typeface="黑体" panose="02010609060101010101" pitchFamily="49" charset="-122"/>
              </a:rPr>
              <a:t>二叉树应用</a:t>
            </a:r>
            <a:r>
              <a:rPr lang="en-US" altLang="zh-CN" sz="3300" dirty="0" smtClean="0">
                <a:latin typeface="黑体" panose="02010609060101010101" pitchFamily="49" charset="-122"/>
                <a:ea typeface="黑体" panose="02010609060101010101" pitchFamily="49" charset="-122"/>
              </a:rPr>
              <a:t>1</a:t>
            </a:r>
            <a:r>
              <a:rPr lang="zh-CN" altLang="en-US" sz="3300" dirty="0" smtClean="0">
                <a:latin typeface="黑体" panose="02010609060101010101" pitchFamily="49" charset="-122"/>
                <a:ea typeface="黑体" panose="02010609060101010101" pitchFamily="49" charset="-122"/>
              </a:rPr>
              <a:t>：哈夫曼树</a:t>
            </a:r>
            <a:endParaRPr lang="en-US" altLang="zh-CN" sz="3300" dirty="0" smtClean="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solidFill>
                  <a:srgbClr val="FF0000"/>
                </a:solidFill>
                <a:latin typeface="黑体" panose="02010609060101010101" pitchFamily="49" charset="-122"/>
                <a:ea typeface="黑体" panose="02010609060101010101" pitchFamily="49" charset="-122"/>
              </a:rPr>
              <a:t>7.5 </a:t>
            </a:r>
            <a:r>
              <a:rPr lang="zh-CN" altLang="en-US" sz="3300" dirty="0">
                <a:solidFill>
                  <a:srgbClr val="FF0000"/>
                </a:solidFill>
                <a:latin typeface="黑体" panose="02010609060101010101" pitchFamily="49" charset="-122"/>
                <a:ea typeface="黑体" panose="02010609060101010101" pitchFamily="49" charset="-122"/>
              </a:rPr>
              <a:t>二叉树</a:t>
            </a:r>
            <a:r>
              <a:rPr lang="zh-CN" altLang="en-US" sz="3300" dirty="0" smtClean="0">
                <a:solidFill>
                  <a:srgbClr val="FF0000"/>
                </a:solidFill>
                <a:latin typeface="黑体" panose="02010609060101010101" pitchFamily="49" charset="-122"/>
                <a:ea typeface="黑体" panose="02010609060101010101" pitchFamily="49" charset="-122"/>
              </a:rPr>
              <a:t>应用</a:t>
            </a:r>
            <a:r>
              <a:rPr lang="en-US" altLang="zh-CN" sz="3300" dirty="0" smtClean="0">
                <a:solidFill>
                  <a:srgbClr val="FF0000"/>
                </a:solidFill>
                <a:latin typeface="黑体" panose="02010609060101010101" pitchFamily="49" charset="-122"/>
                <a:ea typeface="黑体" panose="02010609060101010101" pitchFamily="49" charset="-122"/>
              </a:rPr>
              <a:t>2</a:t>
            </a:r>
            <a:r>
              <a:rPr lang="zh-CN" altLang="en-US" sz="3300" dirty="0" smtClean="0">
                <a:solidFill>
                  <a:srgbClr val="FF0000"/>
                </a:solidFill>
                <a:latin typeface="黑体" panose="02010609060101010101" pitchFamily="49" charset="-122"/>
                <a:ea typeface="黑体" panose="02010609060101010101" pitchFamily="49" charset="-122"/>
              </a:rPr>
              <a:t>：</a:t>
            </a:r>
            <a:r>
              <a:rPr lang="zh-CN" altLang="en-US" sz="3300" dirty="0">
                <a:solidFill>
                  <a:srgbClr val="FF0000"/>
                </a:solidFill>
                <a:latin typeface="黑体" panose="02010609060101010101" pitchFamily="49" charset="-122"/>
                <a:ea typeface="黑体" panose="02010609060101010101" pitchFamily="49" charset="-122"/>
              </a:rPr>
              <a:t>二叉查找树</a:t>
            </a:r>
            <a:endParaRPr lang="en-US" altLang="zh-CN" sz="3300" dirty="0">
              <a:solidFill>
                <a:srgbClr val="FF0000"/>
              </a:solidFill>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7.6 </a:t>
            </a:r>
            <a:r>
              <a:rPr lang="zh-CN" altLang="en-US" sz="3300" dirty="0" smtClean="0">
                <a:latin typeface="黑体" panose="02010609060101010101" pitchFamily="49" charset="-122"/>
                <a:ea typeface="黑体" panose="02010609060101010101" pitchFamily="49" charset="-122"/>
              </a:rPr>
              <a:t>二叉树应用</a:t>
            </a:r>
            <a:r>
              <a:rPr lang="en-US" altLang="zh-CN" sz="3300" dirty="0" smtClean="0">
                <a:latin typeface="黑体" panose="02010609060101010101" pitchFamily="49" charset="-122"/>
                <a:ea typeface="黑体" panose="02010609060101010101" pitchFamily="49" charset="-122"/>
              </a:rPr>
              <a:t>3</a:t>
            </a:r>
            <a:r>
              <a:rPr lang="zh-CN" altLang="en-US" sz="3300" dirty="0" smtClean="0">
                <a:latin typeface="黑体" panose="02010609060101010101" pitchFamily="49" charset="-122"/>
                <a:ea typeface="黑体" panose="02010609060101010101" pitchFamily="49" charset="-122"/>
              </a:rPr>
              <a:t>：堆</a:t>
            </a:r>
            <a:r>
              <a:rPr lang="zh-CN" altLang="en-US" sz="3300" dirty="0">
                <a:latin typeface="黑体" panose="02010609060101010101" pitchFamily="49" charset="-122"/>
                <a:ea typeface="黑体" panose="02010609060101010101" pitchFamily="49" charset="-122"/>
              </a:rPr>
              <a:t>与优先队列</a:t>
            </a:r>
            <a:endParaRPr lang="en-US" altLang="zh-CN" sz="3300" dirty="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7.7 </a:t>
            </a:r>
            <a:r>
              <a:rPr lang="zh-CN" altLang="en-US" sz="3300" dirty="0" smtClean="0">
                <a:latin typeface="黑体" panose="02010609060101010101" pitchFamily="49" charset="-122"/>
                <a:ea typeface="黑体" panose="02010609060101010101" pitchFamily="49" charset="-122"/>
              </a:rPr>
              <a:t>树与森林</a:t>
            </a:r>
            <a:endParaRPr lang="en-US" altLang="zh-CN" sz="33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9985783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7520940" cy="548640"/>
          </a:xfrm>
        </p:spPr>
        <p:txBody>
          <a:bodyPr/>
          <a:lstStyle/>
          <a:p>
            <a:r>
              <a:rPr lang="zh-CN" altLang="en-US" sz="3200" b="1" dirty="0" smtClean="0"/>
              <a:t>一、二叉查找树</a:t>
            </a:r>
            <a:r>
              <a:rPr lang="zh-CN" altLang="zh-CN" sz="3200" b="1" dirty="0" smtClean="0"/>
              <a:t>的</a:t>
            </a:r>
            <a:r>
              <a:rPr lang="zh-CN" altLang="en-US" sz="3200" b="1" dirty="0" smtClean="0"/>
              <a:t>（递归）</a:t>
            </a:r>
            <a:r>
              <a:rPr lang="zh-CN" altLang="zh-CN" sz="3200" b="1" dirty="0" smtClean="0"/>
              <a:t>定义</a:t>
            </a:r>
            <a:endParaRPr lang="zh-CN" altLang="en-US" sz="3200" dirty="0"/>
          </a:p>
        </p:txBody>
      </p:sp>
      <p:sp>
        <p:nvSpPr>
          <p:cNvPr id="7" name="Rectangle 3"/>
          <p:cNvSpPr txBox="1">
            <a:spLocks noChangeArrowheads="1"/>
          </p:cNvSpPr>
          <p:nvPr/>
        </p:nvSpPr>
        <p:spPr>
          <a:xfrm>
            <a:off x="285720" y="1357298"/>
            <a:ext cx="8358246" cy="5500702"/>
          </a:xfrm>
          <a:prstGeom prst="rect">
            <a:avLst/>
          </a:prstGeom>
        </p:spPr>
        <p:txBody>
          <a:bodyPr vert="horz" lIns="182880" tIns="91440">
            <a:normAutofit/>
          </a:bodyPr>
          <a:lstStyle/>
          <a:p>
            <a:pPr marL="265176" indent="-265176">
              <a:spcBef>
                <a:spcPts val="600"/>
              </a:spcBef>
              <a:buClr>
                <a:srgbClr val="F07F09"/>
              </a:buClr>
              <a:buSzPct val="80000"/>
              <a:buFont typeface="Wingdings 2"/>
              <a:buChar char=""/>
            </a:pP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二叉查找树</a:t>
            </a:r>
            <a:r>
              <a:rPr lang="en-US" altLang="zh-CN" sz="3200" dirty="0" smtClea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(Binary Search Tree, </a:t>
            </a:r>
            <a:r>
              <a:rPr lang="en-US" altLang="zh-CN" sz="3200" b="1" dirty="0" smtClea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BST</a:t>
            </a:r>
            <a:r>
              <a:rPr lang="en-US" altLang="zh-CN" sz="3200" dirty="0" smtClea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3200" dirty="0" smtClean="0">
                <a:solidFill>
                  <a:sysClr val="windowText" lastClr="000000"/>
                </a:solidFill>
                <a:latin typeface="Times New Roman" panose="02020603050405020304" pitchFamily="18" charset="0"/>
                <a:ea typeface="楷体" panose="02010609060101010101" pitchFamily="49" charset="-122"/>
                <a:cs typeface="Times New Roman" panose="02020603050405020304" pitchFamily="18" charset="0"/>
              </a:rPr>
              <a:t>，又称</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二叉排序树</a:t>
            </a:r>
            <a:r>
              <a:rPr lang="zh-CN" altLang="en-US" sz="3200" dirty="0" smtClean="0">
                <a:solidFill>
                  <a:sysClr val="windowText" lastClr="000000"/>
                </a:solidFill>
                <a:latin typeface="楷体" pitchFamily="49" charset="-122"/>
                <a:ea typeface="楷体" pitchFamily="49" charset="-122"/>
              </a:rPr>
              <a:t>。</a:t>
            </a:r>
            <a:endParaRPr lang="en-US" altLang="zh-CN" sz="3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marL="265176" indent="-265176">
              <a:spcBef>
                <a:spcPts val="600"/>
              </a:spcBef>
              <a:buClr>
                <a:srgbClr val="F07F09"/>
              </a:buClr>
              <a:buSzPct val="80000"/>
              <a:buFont typeface="Wingdings 2"/>
              <a:buChar char=""/>
            </a:pPr>
            <a:r>
              <a:rPr lang="zh-CN" altLang="en-US" sz="3200" b="1" dirty="0" smtClean="0">
                <a:solidFill>
                  <a:srgbClr val="FF0000"/>
                </a:solidFill>
                <a:latin typeface="楷体" pitchFamily="49" charset="-122"/>
                <a:ea typeface="楷体" pitchFamily="49" charset="-122"/>
              </a:rPr>
              <a:t>定义</a:t>
            </a:r>
            <a:r>
              <a:rPr lang="zh-CN" altLang="en-US" sz="3200" dirty="0" smtClean="0">
                <a:solidFill>
                  <a:sysClr val="windowText" lastClr="000000"/>
                </a:solidFill>
                <a:latin typeface="楷体" pitchFamily="49" charset="-122"/>
                <a:ea typeface="楷体" pitchFamily="49" charset="-122"/>
              </a:rPr>
              <a:t>：是一棵空树，或者是每个结点具有一个关键值，其满足以下性质：</a:t>
            </a:r>
          </a:p>
          <a:p>
            <a:pPr marL="265176" indent="-265176">
              <a:spcBef>
                <a:spcPts val="1100"/>
              </a:spcBef>
              <a:buClr>
                <a:srgbClr val="F07F09"/>
              </a:buClr>
              <a:buSzPct val="80000"/>
            </a:pPr>
            <a:r>
              <a:rPr lang="zh-CN" altLang="en-US" sz="3200" dirty="0" smtClean="0">
                <a:solidFill>
                  <a:sysClr val="windowText" lastClr="000000"/>
                </a:solidFill>
                <a:latin typeface="楷体" pitchFamily="49" charset="-122"/>
                <a:ea typeface="楷体" pitchFamily="49" charset="-122"/>
              </a:rPr>
              <a:t>	</a:t>
            </a:r>
            <a:r>
              <a:rPr lang="en-US" altLang="zh-CN" sz="3200" dirty="0" smtClean="0">
                <a:solidFill>
                  <a:sysClr val="windowText" lastClr="000000"/>
                </a:solidFill>
                <a:latin typeface="楷体" pitchFamily="49" charset="-122"/>
                <a:ea typeface="楷体" pitchFamily="49" charset="-122"/>
              </a:rPr>
              <a:t>(1) </a:t>
            </a:r>
            <a:r>
              <a:rPr lang="zh-CN" altLang="en-US" sz="3200" dirty="0" smtClean="0">
                <a:solidFill>
                  <a:sysClr val="windowText" lastClr="000000"/>
                </a:solidFill>
                <a:latin typeface="楷体" pitchFamily="49" charset="-122"/>
                <a:ea typeface="楷体" pitchFamily="49" charset="-122"/>
              </a:rPr>
              <a:t>若左子树非空，则左子树上所有结点的关键字值小于其根结点的值；</a:t>
            </a:r>
          </a:p>
          <a:p>
            <a:pPr marL="265176" indent="-265176">
              <a:spcBef>
                <a:spcPts val="1100"/>
              </a:spcBef>
              <a:buClr>
                <a:srgbClr val="F07F09"/>
              </a:buClr>
              <a:buSzPct val="80000"/>
            </a:pPr>
            <a:r>
              <a:rPr lang="zh-CN" altLang="en-US" sz="3200" dirty="0" smtClean="0">
                <a:solidFill>
                  <a:sysClr val="windowText" lastClr="000000"/>
                </a:solidFill>
                <a:latin typeface="楷体" pitchFamily="49" charset="-122"/>
                <a:ea typeface="楷体" pitchFamily="49" charset="-122"/>
              </a:rPr>
              <a:t>	</a:t>
            </a:r>
            <a:r>
              <a:rPr lang="en-US" altLang="zh-CN" sz="3200" dirty="0" smtClean="0">
                <a:solidFill>
                  <a:sysClr val="windowText" lastClr="000000"/>
                </a:solidFill>
                <a:latin typeface="楷体" pitchFamily="49" charset="-122"/>
                <a:ea typeface="楷体" pitchFamily="49" charset="-122"/>
              </a:rPr>
              <a:t>(2) </a:t>
            </a:r>
            <a:r>
              <a:rPr lang="zh-CN" altLang="en-US" sz="3200" dirty="0" smtClean="0">
                <a:solidFill>
                  <a:sysClr val="windowText" lastClr="000000"/>
                </a:solidFill>
                <a:latin typeface="楷体" pitchFamily="49" charset="-122"/>
                <a:ea typeface="楷体" pitchFamily="49" charset="-122"/>
              </a:rPr>
              <a:t>若右子树非空，则右子树上所有结点的关键字值大于其根结点的值；</a:t>
            </a:r>
          </a:p>
          <a:p>
            <a:pPr marL="265176" indent="-265176">
              <a:spcBef>
                <a:spcPts val="1100"/>
              </a:spcBef>
              <a:buClr>
                <a:srgbClr val="F07F09"/>
              </a:buClr>
              <a:buSzPct val="80000"/>
            </a:pPr>
            <a:r>
              <a:rPr lang="zh-CN" altLang="en-US" sz="3200" dirty="0" smtClean="0">
                <a:solidFill>
                  <a:sysClr val="windowText" lastClr="000000"/>
                </a:solidFill>
                <a:latin typeface="楷体" pitchFamily="49" charset="-122"/>
                <a:ea typeface="楷体" pitchFamily="49" charset="-122"/>
              </a:rPr>
              <a:t>	</a:t>
            </a:r>
            <a:r>
              <a:rPr lang="en-US" altLang="zh-CN" sz="3200" dirty="0" smtClean="0">
                <a:solidFill>
                  <a:sysClr val="windowText" lastClr="000000"/>
                </a:solidFill>
                <a:latin typeface="楷体" pitchFamily="49" charset="-122"/>
                <a:ea typeface="楷体" pitchFamily="49" charset="-122"/>
              </a:rPr>
              <a:t>(3) </a:t>
            </a:r>
            <a:r>
              <a:rPr lang="zh-CN" altLang="en-US" sz="3200" dirty="0" smtClean="0">
                <a:solidFill>
                  <a:sysClr val="windowText" lastClr="000000"/>
                </a:solidFill>
                <a:latin typeface="楷体" pitchFamily="49" charset="-122"/>
                <a:ea typeface="楷体" pitchFamily="49" charset="-122"/>
              </a:rPr>
              <a:t>左、右子树均是二叉查找树。</a:t>
            </a:r>
            <a:endParaRPr lang="zh-CN" altLang="en-US" sz="32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265176" indent="-265176">
              <a:spcBef>
                <a:spcPts val="600"/>
              </a:spcBef>
              <a:buClr>
                <a:srgbClr val="F07F09"/>
              </a:buClr>
              <a:buSzPct val="80000"/>
              <a:buFont typeface="Wingdings 2"/>
              <a:buChar char=""/>
              <a:defRPr/>
            </a:pPr>
            <a:endParaRPr lang="en-US" altLang="zh-CN" sz="32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265176" lvl="3" indent="-265176">
              <a:spcBef>
                <a:spcPts val="600"/>
              </a:spcBef>
              <a:buClr>
                <a:srgbClr val="F07F09"/>
              </a:buClr>
              <a:buSzPct val="80000"/>
              <a:buFont typeface="Verdana"/>
              <a:buNone/>
              <a:defRPr/>
            </a:pPr>
            <a:endParaRPr lang="en-US" altLang="zh-CN" sz="3200" dirty="0" smtClean="0">
              <a:solidFill>
                <a:sysClr val="windowText" lastClr="000000"/>
              </a:solidFill>
              <a:latin typeface="Verdana"/>
              <a:ea typeface="微软雅黑"/>
            </a:endParaRPr>
          </a:p>
        </p:txBody>
      </p:sp>
    </p:spTree>
    <p:extLst>
      <p:ext uri="{BB962C8B-B14F-4D97-AF65-F5344CB8AC3E}">
        <p14:creationId xmlns:p14="http://schemas.microsoft.com/office/powerpoint/2010/main" val="324281313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214290"/>
            <a:ext cx="7633036" cy="2786081"/>
          </a:xfrm>
        </p:spPr>
        <p:txBody>
          <a:bodyPr>
            <a:normAutofit/>
          </a:bodyPr>
          <a:lstStyle/>
          <a:p>
            <a:r>
              <a:rPr lang="zh-CN" altLang="zh-CN" sz="2600" b="0" dirty="0" smtClean="0"/>
              <a:t>图</a:t>
            </a:r>
            <a:r>
              <a:rPr lang="en-US" altLang="zh-CN" sz="2600" b="0" dirty="0"/>
              <a:t>5-24</a:t>
            </a:r>
            <a:r>
              <a:rPr lang="zh-CN" altLang="zh-CN" sz="2600" b="0" dirty="0"/>
              <a:t>给出了一组对应数值的两颗二叉查找树</a:t>
            </a:r>
            <a:r>
              <a:rPr lang="zh-CN" altLang="zh-CN" sz="2600" b="0" dirty="0" smtClean="0"/>
              <a:t>，</a:t>
            </a:r>
            <a:endParaRPr lang="en-US" altLang="zh-CN" sz="2600" b="0" dirty="0" smtClean="0"/>
          </a:p>
          <a:p>
            <a:pPr>
              <a:buFont typeface="Arial" panose="020B0604020202020204" pitchFamily="34" charset="0"/>
              <a:buChar char="•"/>
            </a:pPr>
            <a:r>
              <a:rPr lang="en-US" altLang="zh-CN" sz="2600" b="0" dirty="0" smtClean="0"/>
              <a:t>(</a:t>
            </a:r>
            <a:r>
              <a:rPr lang="en-US" altLang="zh-CN" sz="2600" b="0" dirty="0"/>
              <a:t>a</a:t>
            </a:r>
            <a:r>
              <a:rPr lang="en-US" altLang="zh-CN" sz="2600" b="0" dirty="0" smtClean="0"/>
              <a:t>)</a:t>
            </a:r>
            <a:r>
              <a:rPr lang="zh-CN" altLang="en-US" sz="2600" b="0" dirty="0" smtClean="0"/>
              <a:t>为</a:t>
            </a:r>
            <a:r>
              <a:rPr lang="en-US" altLang="zh-CN" sz="2600" b="0" dirty="0" smtClean="0"/>
              <a:t>(35, 23, 54, 7, 3, 40, 32, 100)</a:t>
            </a:r>
            <a:r>
              <a:rPr lang="zh-CN" altLang="en-US" sz="2600" b="0" dirty="0" smtClean="0"/>
              <a:t>；</a:t>
            </a:r>
            <a:endParaRPr lang="en-US" altLang="zh-CN" sz="2600" b="0" dirty="0" smtClean="0"/>
          </a:p>
          <a:p>
            <a:pPr>
              <a:buFont typeface="Arial" panose="020B0604020202020204" pitchFamily="34" charset="0"/>
              <a:buChar char="•"/>
            </a:pPr>
            <a:r>
              <a:rPr lang="en-US" altLang="zh-CN" sz="2600" b="0" dirty="0" smtClean="0"/>
              <a:t>(</a:t>
            </a:r>
            <a:r>
              <a:rPr lang="en-US" altLang="zh-CN" sz="2600" b="0" dirty="0"/>
              <a:t>b)</a:t>
            </a:r>
            <a:r>
              <a:rPr lang="zh-CN" altLang="zh-CN" sz="2600" b="0" dirty="0" smtClean="0"/>
              <a:t>为</a:t>
            </a:r>
            <a:r>
              <a:rPr lang="en-US" altLang="zh-CN" sz="2600" b="0" dirty="0" smtClean="0"/>
              <a:t>(</a:t>
            </a:r>
            <a:r>
              <a:rPr lang="en-US" altLang="zh-CN" sz="2600" b="0" dirty="0"/>
              <a:t>100, 54, 7, 3, 32, 35, 23, 40</a:t>
            </a:r>
            <a:r>
              <a:rPr lang="en-US" altLang="zh-CN" sz="2600" b="0" dirty="0" smtClean="0"/>
              <a:t>)</a:t>
            </a:r>
            <a:r>
              <a:rPr lang="zh-CN" altLang="en-US" sz="2600" b="0" dirty="0" smtClean="0"/>
              <a:t>；</a:t>
            </a:r>
            <a:endParaRPr lang="en-US" altLang="zh-CN" sz="2600" b="0" dirty="0" smtClean="0"/>
          </a:p>
          <a:p>
            <a:r>
              <a:rPr lang="zh-CN" altLang="zh-CN" sz="2600" dirty="0" smtClean="0">
                <a:solidFill>
                  <a:srgbClr val="FF0000"/>
                </a:solidFill>
              </a:rPr>
              <a:t>两种</a:t>
            </a:r>
            <a:r>
              <a:rPr lang="zh-CN" altLang="zh-CN" sz="2600" dirty="0">
                <a:solidFill>
                  <a:srgbClr val="FF0000"/>
                </a:solidFill>
              </a:rPr>
              <a:t>顺序插入各结点得到的二叉查找</a:t>
            </a:r>
            <a:r>
              <a:rPr lang="zh-CN" altLang="zh-CN" sz="2600" dirty="0" smtClean="0">
                <a:solidFill>
                  <a:srgbClr val="FF0000"/>
                </a:solidFill>
              </a:rPr>
              <a:t>树</a:t>
            </a:r>
            <a:r>
              <a:rPr lang="zh-CN" altLang="zh-CN" sz="2600" b="0" dirty="0" smtClean="0"/>
              <a:t>。</a:t>
            </a:r>
            <a:endParaRPr lang="en-US" altLang="zh-CN" sz="2600" b="0" dirty="0" smtClean="0"/>
          </a:p>
          <a:p>
            <a:endParaRPr lang="zh-CN" altLang="en-US" b="0" dirty="0"/>
          </a:p>
        </p:txBody>
      </p:sp>
      <p:pic>
        <p:nvPicPr>
          <p:cNvPr id="2457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831" y="2357430"/>
            <a:ext cx="8568449" cy="4500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193851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500042"/>
            <a:ext cx="8463314" cy="6072230"/>
          </a:xfrm>
        </p:spPr>
        <p:txBody>
          <a:bodyPr>
            <a:noAutofit/>
          </a:bodyPr>
          <a:lstStyle/>
          <a:p>
            <a:pPr>
              <a:lnSpc>
                <a:spcPct val="150000"/>
              </a:lnSpc>
              <a:buFont typeface="Arial" panose="020B0604020202020204" pitchFamily="34" charset="0"/>
              <a:buChar char="•"/>
            </a:pPr>
            <a:r>
              <a:rPr lang="zh-CN" altLang="zh-CN" sz="2800" b="0" dirty="0"/>
              <a:t>同一组数值由于插入顺序的不同</a:t>
            </a:r>
            <a:r>
              <a:rPr lang="zh-CN" altLang="zh-CN" sz="2800" b="0" dirty="0" smtClean="0"/>
              <a:t>可以</a:t>
            </a:r>
            <a:r>
              <a:rPr lang="zh-CN" altLang="en-US" sz="2800" dirty="0" smtClean="0">
                <a:solidFill>
                  <a:srgbClr val="FF0000"/>
                </a:solidFill>
              </a:rPr>
              <a:t>产生</a:t>
            </a:r>
            <a:r>
              <a:rPr lang="zh-CN" altLang="zh-CN" sz="2800" dirty="0" smtClean="0">
                <a:solidFill>
                  <a:srgbClr val="FF0000"/>
                </a:solidFill>
              </a:rPr>
              <a:t>不同</a:t>
            </a:r>
            <a:r>
              <a:rPr lang="zh-CN" altLang="zh-CN" sz="2800" dirty="0">
                <a:solidFill>
                  <a:srgbClr val="FF0000"/>
                </a:solidFill>
              </a:rPr>
              <a:t>的二叉查找树</a:t>
            </a:r>
            <a:r>
              <a:rPr lang="zh-CN" altLang="zh-CN" sz="2800" b="0" dirty="0" smtClean="0"/>
              <a:t>，</a:t>
            </a:r>
            <a:r>
              <a:rPr lang="zh-CN" altLang="en-US" sz="2800" b="0" dirty="0" smtClean="0"/>
              <a:t>但</a:t>
            </a:r>
            <a:r>
              <a:rPr lang="zh-CN" altLang="zh-CN" sz="2800" dirty="0" smtClean="0">
                <a:solidFill>
                  <a:srgbClr val="FF0000"/>
                </a:solidFill>
              </a:rPr>
              <a:t>共同特点</a:t>
            </a:r>
            <a:r>
              <a:rPr lang="zh-CN" altLang="en-US" sz="2800" b="0" dirty="0" smtClean="0"/>
              <a:t>是：</a:t>
            </a:r>
            <a:endParaRPr lang="en-US" altLang="zh-CN" sz="2800" b="0" dirty="0" smtClean="0"/>
          </a:p>
          <a:p>
            <a:pPr marL="0" indent="0">
              <a:lnSpc>
                <a:spcPct val="150000"/>
              </a:lnSpc>
            </a:pPr>
            <a:r>
              <a:rPr lang="en-US" altLang="zh-CN" sz="2800" b="0" dirty="0" smtClean="0">
                <a:solidFill>
                  <a:srgbClr val="FF0000"/>
                </a:solidFill>
              </a:rPr>
              <a:t>    </a:t>
            </a:r>
            <a:r>
              <a:rPr lang="zh-CN" altLang="zh-CN" sz="2800" dirty="0" smtClean="0">
                <a:solidFill>
                  <a:srgbClr val="FF0000"/>
                </a:solidFill>
              </a:rPr>
              <a:t>对</a:t>
            </a:r>
            <a:r>
              <a:rPr lang="zh-CN" altLang="zh-CN" sz="2800" dirty="0">
                <a:solidFill>
                  <a:srgbClr val="FF0000"/>
                </a:solidFill>
              </a:rPr>
              <a:t>该树</a:t>
            </a:r>
            <a:r>
              <a:rPr lang="zh-CN" altLang="zh-CN" sz="2800" u="sng" dirty="0">
                <a:solidFill>
                  <a:srgbClr val="FF0000"/>
                </a:solidFill>
              </a:rPr>
              <a:t>中序遍历</a:t>
            </a:r>
            <a:r>
              <a:rPr lang="zh-CN" altLang="zh-CN" sz="2800" dirty="0">
                <a:solidFill>
                  <a:srgbClr val="FF0000"/>
                </a:solidFill>
              </a:rPr>
              <a:t>会得到一个递增的有序序列。</a:t>
            </a:r>
            <a:endParaRPr lang="en-US" altLang="zh-CN" sz="2800" dirty="0">
              <a:solidFill>
                <a:srgbClr val="FF0000"/>
              </a:solidFill>
            </a:endParaRPr>
          </a:p>
          <a:p>
            <a:pPr>
              <a:lnSpc>
                <a:spcPct val="150000"/>
              </a:lnSpc>
              <a:buFont typeface="Arial" panose="020B0604020202020204" pitchFamily="34" charset="0"/>
              <a:buChar char="•"/>
            </a:pPr>
            <a:r>
              <a:rPr lang="zh-CN" altLang="zh-CN" sz="2800" b="0" dirty="0"/>
              <a:t>图</a:t>
            </a:r>
            <a:r>
              <a:rPr lang="en-US" altLang="zh-CN" sz="2800" b="0" dirty="0"/>
              <a:t>5-24</a:t>
            </a:r>
            <a:r>
              <a:rPr lang="zh-CN" altLang="zh-CN" sz="2800" b="0" dirty="0"/>
              <a:t>所示的两棵二叉查找树按照中序遍历得到的有序序列均为：</a:t>
            </a:r>
            <a:r>
              <a:rPr lang="en-US" altLang="zh-CN" sz="2800" b="0" dirty="0"/>
              <a:t>3, 7, 23, 32, 35, 40, 54, 100</a:t>
            </a:r>
            <a:r>
              <a:rPr lang="zh-CN" altLang="zh-CN" sz="2800" b="0" dirty="0" smtClean="0"/>
              <a:t>。</a:t>
            </a:r>
            <a:endParaRPr lang="en-US" altLang="zh-CN" sz="2800" b="0" dirty="0" smtClean="0"/>
          </a:p>
          <a:p>
            <a:pPr>
              <a:lnSpc>
                <a:spcPct val="150000"/>
              </a:lnSpc>
              <a:buFont typeface="Arial" panose="020B0604020202020204" pitchFamily="34" charset="0"/>
              <a:buChar char="•"/>
            </a:pPr>
            <a:r>
              <a:rPr lang="zh-CN" altLang="en-US" sz="2800" b="0" dirty="0" smtClean="0"/>
              <a:t>注意：</a:t>
            </a:r>
            <a:r>
              <a:rPr lang="zh-CN" altLang="zh-CN" sz="2800" dirty="0" smtClean="0"/>
              <a:t>二</a:t>
            </a:r>
            <a:r>
              <a:rPr lang="zh-CN" altLang="zh-CN" sz="2800" dirty="0"/>
              <a:t>叉查找树与二叉排序树的</a:t>
            </a:r>
            <a:r>
              <a:rPr lang="zh-CN" altLang="zh-CN" sz="2800" dirty="0">
                <a:solidFill>
                  <a:srgbClr val="FF0000"/>
                </a:solidFill>
              </a:rPr>
              <a:t>区别：</a:t>
            </a:r>
          </a:p>
          <a:p>
            <a:r>
              <a:rPr lang="en-US" altLang="zh-CN" sz="2800" dirty="0"/>
              <a:t>	</a:t>
            </a:r>
            <a:r>
              <a:rPr lang="zh-CN" altLang="zh-CN" sz="2800" dirty="0"/>
              <a:t>二叉查找树中不存在关键值相等的结点，而</a:t>
            </a:r>
            <a:r>
              <a:rPr lang="zh-CN" altLang="zh-CN" sz="2800" dirty="0">
                <a:solidFill>
                  <a:srgbClr val="FF0000"/>
                </a:solidFill>
              </a:rPr>
              <a:t>二叉排序树中允许存在关键值相等的结点</a:t>
            </a:r>
            <a:r>
              <a:rPr lang="zh-CN" altLang="zh-CN" sz="2800" dirty="0"/>
              <a:t>，并习惯将相等的结点放在其右子树中</a:t>
            </a:r>
            <a:r>
              <a:rPr lang="zh-CN" altLang="zh-CN" sz="2800" dirty="0" smtClean="0"/>
              <a:t>。</a:t>
            </a:r>
            <a:endParaRPr lang="zh-CN" altLang="zh-CN" sz="2800" dirty="0"/>
          </a:p>
        </p:txBody>
      </p:sp>
    </p:spTree>
    <p:extLst>
      <p:ext uri="{BB962C8B-B14F-4D97-AF65-F5344CB8AC3E}">
        <p14:creationId xmlns:p14="http://schemas.microsoft.com/office/powerpoint/2010/main" val="237475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28596" y="116632"/>
            <a:ext cx="8429684" cy="2031325"/>
          </a:xfrm>
          <a:prstGeom prst="rect">
            <a:avLst/>
          </a:prstGeom>
          <a:noFill/>
          <a:ln w="9525">
            <a:noFill/>
            <a:miter lim="800000"/>
            <a:headEnd/>
            <a:tailEnd/>
          </a:ln>
          <a:effectLst/>
        </p:spPr>
        <p:txBody>
          <a:bodyPr wrap="square">
            <a:spAutoFit/>
          </a:bodyPr>
          <a:lstStyle/>
          <a:p>
            <a:pPr algn="just" fontAlgn="base">
              <a:lnSpc>
                <a:spcPct val="150000"/>
              </a:lnSpc>
              <a:spcAft>
                <a:spcPct val="0"/>
              </a:spcAft>
            </a:pPr>
            <a:r>
              <a:rPr kumimoji="1" lang="en-US" altLang="zh-CN" sz="2800" b="1" dirty="0" smtClean="0">
                <a:solidFill>
                  <a:srgbClr val="FF0000"/>
                </a:solidFill>
                <a:latin typeface="Consolas" pitchFamily="49" charset="0"/>
                <a:ea typeface="微软雅黑" pitchFamily="34" charset="-122"/>
                <a:cs typeface="Consolas" pitchFamily="49" charset="0"/>
              </a:rPr>
              <a:t>7</a:t>
            </a:r>
            <a:r>
              <a:rPr kumimoji="1" lang="zh-CN" altLang="en-US" sz="2800" b="1" dirty="0" smtClean="0">
                <a:solidFill>
                  <a:srgbClr val="FF0000"/>
                </a:solidFill>
                <a:latin typeface="Consolas" pitchFamily="49" charset="0"/>
                <a:ea typeface="微软雅黑" pitchFamily="34" charset="-122"/>
                <a:cs typeface="Consolas" pitchFamily="49" charset="0"/>
              </a:rPr>
              <a:t>、</a:t>
            </a:r>
            <a:r>
              <a:rPr kumimoji="1" lang="zh-CN" altLang="en-US" sz="2800" b="1" dirty="0" smtClean="0">
                <a:solidFill>
                  <a:srgbClr val="FF0000"/>
                </a:solidFill>
                <a:latin typeface="方正启体简体" pitchFamily="65" charset="-122"/>
                <a:ea typeface="方正启体简体" pitchFamily="65" charset="-122"/>
                <a:cs typeface="Consolas" pitchFamily="49" charset="0"/>
              </a:rPr>
              <a:t>有序</a:t>
            </a:r>
            <a:r>
              <a:rPr kumimoji="1" lang="zh-CN" altLang="en-US" sz="2800" b="1" dirty="0">
                <a:solidFill>
                  <a:srgbClr val="FF0000"/>
                </a:solidFill>
                <a:latin typeface="方正启体简体" pitchFamily="65" charset="-122"/>
                <a:ea typeface="方正启体简体" pitchFamily="65" charset="-122"/>
                <a:cs typeface="Consolas" pitchFamily="49" charset="0"/>
              </a:rPr>
              <a:t>树和无序树</a:t>
            </a:r>
            <a:r>
              <a:rPr kumimoji="1" lang="zh-CN" altLang="en-US" sz="2800" b="1" dirty="0" smtClean="0">
                <a:solidFill>
                  <a:srgbClr val="FF0000"/>
                </a:solidFill>
                <a:latin typeface="Consolas" pitchFamily="49" charset="0"/>
                <a:ea typeface="微软雅黑" pitchFamily="34" charset="-122"/>
                <a:cs typeface="Consolas" pitchFamily="49" charset="0"/>
              </a:rPr>
              <a:t>：</a:t>
            </a:r>
            <a:endParaRPr kumimoji="1" lang="en-US" altLang="zh-CN" sz="2800" b="1" dirty="0" smtClean="0">
              <a:solidFill>
                <a:srgbClr val="FF0000"/>
              </a:solidFill>
              <a:latin typeface="Consolas" pitchFamily="49" charset="0"/>
              <a:ea typeface="微软雅黑" pitchFamily="34" charset="-122"/>
              <a:cs typeface="Consolas" pitchFamily="49" charset="0"/>
            </a:endParaRPr>
          </a:p>
          <a:p>
            <a:pPr algn="just" fontAlgn="base">
              <a:lnSpc>
                <a:spcPct val="150000"/>
              </a:lnSpc>
              <a:spcAft>
                <a:spcPct val="0"/>
              </a:spcAft>
            </a:pPr>
            <a:r>
              <a:rPr kumimoji="1" lang="zh-CN" altLang="en-US" sz="2800" b="1" dirty="0" smtClean="0">
                <a:solidFill>
                  <a:srgbClr val="3333FF"/>
                </a:solidFill>
                <a:latin typeface="Consolas" pitchFamily="49" charset="0"/>
                <a:ea typeface="楷体" pitchFamily="49" charset="-122"/>
                <a:cs typeface="Consolas" pitchFamily="49" charset="0"/>
              </a:rPr>
              <a:t>若树</a:t>
            </a:r>
            <a:r>
              <a:rPr kumimoji="1" lang="zh-CN" altLang="en-US" sz="2800" b="1" dirty="0">
                <a:solidFill>
                  <a:srgbClr val="3333FF"/>
                </a:solidFill>
                <a:latin typeface="Consolas" pitchFamily="49" charset="0"/>
                <a:ea typeface="楷体" pitchFamily="49" charset="-122"/>
                <a:cs typeface="Consolas" pitchFamily="49" charset="0"/>
              </a:rPr>
              <a:t>中</a:t>
            </a:r>
            <a:r>
              <a:rPr kumimoji="1" lang="zh-CN" altLang="en-US" sz="2800" b="1" dirty="0" smtClean="0">
                <a:solidFill>
                  <a:srgbClr val="3333FF"/>
                </a:solidFill>
                <a:latin typeface="Consolas" pitchFamily="49" charset="0"/>
                <a:ea typeface="楷体" pitchFamily="49" charset="-122"/>
                <a:cs typeface="Consolas" pitchFamily="49" charset="0"/>
              </a:rPr>
              <a:t>各结点的</a:t>
            </a:r>
            <a:r>
              <a:rPr kumimoji="1" lang="zh-CN" altLang="en-US" sz="2800" b="1" dirty="0">
                <a:solidFill>
                  <a:srgbClr val="3333FF"/>
                </a:solidFill>
                <a:latin typeface="Consolas" pitchFamily="49" charset="0"/>
                <a:ea typeface="楷体" pitchFamily="49" charset="-122"/>
                <a:cs typeface="Consolas" pitchFamily="49" charset="0"/>
              </a:rPr>
              <a:t>子树是</a:t>
            </a:r>
            <a:r>
              <a:rPr kumimoji="1" lang="zh-CN" altLang="en-US" sz="2800" b="1" dirty="0" smtClean="0">
                <a:solidFill>
                  <a:srgbClr val="3333FF"/>
                </a:solidFill>
                <a:latin typeface="Consolas" pitchFamily="49" charset="0"/>
                <a:ea typeface="楷体" pitchFamily="49" charset="-122"/>
                <a:cs typeface="Consolas" pitchFamily="49" charset="0"/>
              </a:rPr>
              <a:t>按照从</a:t>
            </a:r>
            <a:r>
              <a:rPr kumimoji="1" lang="zh-CN" altLang="en-US" sz="2800" b="1" dirty="0">
                <a:solidFill>
                  <a:srgbClr val="3333FF"/>
                </a:solidFill>
                <a:latin typeface="Consolas" pitchFamily="49" charset="0"/>
                <a:ea typeface="楷体" pitchFamily="49" charset="-122"/>
                <a:cs typeface="Consolas" pitchFamily="49" charset="0"/>
              </a:rPr>
              <a:t>左</a:t>
            </a:r>
            <a:r>
              <a:rPr kumimoji="1" lang="zh-CN" altLang="en-US" sz="2800" b="1" dirty="0" smtClean="0">
                <a:solidFill>
                  <a:srgbClr val="3333FF"/>
                </a:solidFill>
                <a:latin typeface="Consolas" pitchFamily="49" charset="0"/>
                <a:ea typeface="楷体" pitchFamily="49" charset="-122"/>
                <a:cs typeface="Consolas" pitchFamily="49" charset="0"/>
              </a:rPr>
              <a:t>向右的次序排列，则</a:t>
            </a:r>
            <a:r>
              <a:rPr kumimoji="1" lang="zh-CN" altLang="en-US" sz="2800" b="1" dirty="0">
                <a:solidFill>
                  <a:srgbClr val="3333FF"/>
                </a:solidFill>
                <a:latin typeface="Consolas" pitchFamily="49" charset="0"/>
                <a:ea typeface="楷体" pitchFamily="49" charset="-122"/>
                <a:cs typeface="Consolas" pitchFamily="49" charset="0"/>
              </a:rPr>
              <a:t>称为</a:t>
            </a:r>
            <a:r>
              <a:rPr kumimoji="1" lang="zh-CN" altLang="en-US" sz="2800" b="1" dirty="0">
                <a:solidFill>
                  <a:srgbClr val="FF0000"/>
                </a:solidFill>
                <a:latin typeface="Consolas" pitchFamily="49" charset="0"/>
                <a:ea typeface="楷体" pitchFamily="49" charset="-122"/>
                <a:cs typeface="Consolas" pitchFamily="49" charset="0"/>
              </a:rPr>
              <a:t>有序</a:t>
            </a:r>
            <a:r>
              <a:rPr kumimoji="1" lang="zh-CN" altLang="en-US" sz="2800" b="1" dirty="0" smtClean="0">
                <a:solidFill>
                  <a:srgbClr val="FF0000"/>
                </a:solidFill>
                <a:latin typeface="Consolas" pitchFamily="49" charset="0"/>
                <a:ea typeface="楷体" pitchFamily="49" charset="-122"/>
                <a:cs typeface="Consolas" pitchFamily="49" charset="0"/>
              </a:rPr>
              <a:t>树，</a:t>
            </a:r>
            <a:r>
              <a:rPr kumimoji="1" lang="zh-CN" altLang="en-US" sz="2800" b="1" dirty="0" smtClean="0">
                <a:solidFill>
                  <a:srgbClr val="3333FF"/>
                </a:solidFill>
                <a:latin typeface="Consolas" pitchFamily="49" charset="0"/>
                <a:ea typeface="楷体" pitchFamily="49" charset="-122"/>
                <a:cs typeface="Consolas" pitchFamily="49" charset="0"/>
              </a:rPr>
              <a:t>否则</a:t>
            </a:r>
            <a:r>
              <a:rPr kumimoji="1" lang="zh-CN" altLang="en-US" sz="2800" b="1" dirty="0">
                <a:solidFill>
                  <a:srgbClr val="3333FF"/>
                </a:solidFill>
                <a:latin typeface="Consolas" pitchFamily="49" charset="0"/>
                <a:ea typeface="楷体" pitchFamily="49" charset="-122"/>
                <a:cs typeface="Consolas" pitchFamily="49" charset="0"/>
              </a:rPr>
              <a:t>称为</a:t>
            </a:r>
            <a:r>
              <a:rPr kumimoji="1" lang="zh-CN" altLang="en-US" sz="2800" b="1" dirty="0">
                <a:solidFill>
                  <a:srgbClr val="FF0000"/>
                </a:solidFill>
                <a:latin typeface="Consolas" pitchFamily="49" charset="0"/>
                <a:ea typeface="楷体" pitchFamily="49" charset="-122"/>
                <a:cs typeface="Consolas" pitchFamily="49" charset="0"/>
              </a:rPr>
              <a:t>无序树</a:t>
            </a:r>
            <a:r>
              <a:rPr kumimoji="1" lang="zh-CN" altLang="en-US" sz="2800" b="1" dirty="0">
                <a:solidFill>
                  <a:srgbClr val="3333FF"/>
                </a:solidFill>
                <a:latin typeface="Consolas" pitchFamily="49" charset="0"/>
                <a:ea typeface="楷体" pitchFamily="49" charset="-122"/>
                <a:cs typeface="Consolas" pitchFamily="49" charset="0"/>
              </a:rPr>
              <a:t>。</a:t>
            </a:r>
          </a:p>
        </p:txBody>
      </p:sp>
      <p:sp>
        <p:nvSpPr>
          <p:cNvPr id="3" name="椭圆 2"/>
          <p:cNvSpPr/>
          <p:nvPr/>
        </p:nvSpPr>
        <p:spPr>
          <a:xfrm>
            <a:off x="1928794" y="3039872"/>
            <a:ext cx="928694" cy="571504"/>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fontAlgn="base">
              <a:spcBef>
                <a:spcPct val="0"/>
              </a:spcBef>
              <a:spcAft>
                <a:spcPct val="0"/>
              </a:spcAft>
            </a:pPr>
            <a:r>
              <a:rPr lang="en-US" altLang="zh-CN" sz="2000" b="1" smtClean="0">
                <a:solidFill>
                  <a:srgbClr val="3333FF"/>
                </a:solidFill>
                <a:latin typeface="Consolas" pitchFamily="49" charset="0"/>
                <a:ea typeface="楷体" pitchFamily="49" charset="-122"/>
                <a:cs typeface="Consolas" pitchFamily="49" charset="0"/>
              </a:rPr>
              <a:t>15</a:t>
            </a:r>
            <a:r>
              <a:rPr lang="zh-CN" altLang="en-US" sz="2000" b="1" smtClean="0">
                <a:solidFill>
                  <a:srgbClr val="3333FF"/>
                </a:solidFill>
                <a:latin typeface="Consolas" pitchFamily="49" charset="0"/>
                <a:ea typeface="楷体" pitchFamily="49" charset="-122"/>
                <a:cs typeface="Consolas" pitchFamily="49" charset="0"/>
              </a:rPr>
              <a:t>届</a:t>
            </a:r>
            <a:endParaRPr lang="zh-CN" altLang="en-US" sz="2000" b="1">
              <a:solidFill>
                <a:srgbClr val="3333FF"/>
              </a:solidFill>
              <a:latin typeface="Consolas" pitchFamily="49" charset="0"/>
              <a:ea typeface="楷体" pitchFamily="49" charset="-122"/>
              <a:cs typeface="Consolas" pitchFamily="49" charset="0"/>
            </a:endParaRPr>
          </a:p>
        </p:txBody>
      </p:sp>
      <p:sp>
        <p:nvSpPr>
          <p:cNvPr id="4" name="椭圆 3"/>
          <p:cNvSpPr/>
          <p:nvPr/>
        </p:nvSpPr>
        <p:spPr>
          <a:xfrm>
            <a:off x="785786" y="4040004"/>
            <a:ext cx="928694" cy="571504"/>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fontAlgn="base">
              <a:spcBef>
                <a:spcPct val="0"/>
              </a:spcBef>
              <a:spcAft>
                <a:spcPct val="0"/>
              </a:spcAft>
            </a:pPr>
            <a:r>
              <a:rPr lang="en-US" altLang="zh-CN" sz="2000" b="1" smtClean="0">
                <a:solidFill>
                  <a:srgbClr val="3333FF"/>
                </a:solidFill>
                <a:latin typeface="Consolas" pitchFamily="49" charset="0"/>
                <a:ea typeface="楷体" pitchFamily="49" charset="-122"/>
                <a:cs typeface="Consolas" pitchFamily="49" charset="0"/>
              </a:rPr>
              <a:t>1</a:t>
            </a:r>
            <a:r>
              <a:rPr lang="zh-CN" altLang="en-US" sz="2000" b="1" smtClean="0">
                <a:solidFill>
                  <a:srgbClr val="3333FF"/>
                </a:solidFill>
                <a:latin typeface="Consolas" pitchFamily="49" charset="0"/>
                <a:ea typeface="楷体" pitchFamily="49" charset="-122"/>
                <a:cs typeface="Consolas" pitchFamily="49" charset="0"/>
              </a:rPr>
              <a:t>班</a:t>
            </a:r>
            <a:endParaRPr lang="zh-CN" altLang="en-US" sz="2000" b="1">
              <a:solidFill>
                <a:srgbClr val="3333FF"/>
              </a:solidFill>
              <a:latin typeface="Consolas" pitchFamily="49" charset="0"/>
              <a:ea typeface="楷体" pitchFamily="49" charset="-122"/>
              <a:cs typeface="Consolas" pitchFamily="49" charset="0"/>
            </a:endParaRPr>
          </a:p>
        </p:txBody>
      </p:sp>
      <p:sp>
        <p:nvSpPr>
          <p:cNvPr id="5" name="椭圆 4"/>
          <p:cNvSpPr/>
          <p:nvPr/>
        </p:nvSpPr>
        <p:spPr>
          <a:xfrm>
            <a:off x="1857356" y="4040004"/>
            <a:ext cx="928694" cy="571504"/>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fontAlgn="base">
              <a:spcBef>
                <a:spcPct val="0"/>
              </a:spcBef>
              <a:spcAft>
                <a:spcPct val="0"/>
              </a:spcAft>
            </a:pPr>
            <a:r>
              <a:rPr lang="en-US" altLang="zh-CN" sz="2000" b="1" smtClean="0">
                <a:solidFill>
                  <a:srgbClr val="3333FF"/>
                </a:solidFill>
                <a:latin typeface="Consolas" pitchFamily="49" charset="0"/>
                <a:ea typeface="楷体" pitchFamily="49" charset="-122"/>
                <a:cs typeface="Consolas" pitchFamily="49" charset="0"/>
              </a:rPr>
              <a:t>2</a:t>
            </a:r>
            <a:r>
              <a:rPr lang="zh-CN" altLang="en-US" sz="2000" b="1" smtClean="0">
                <a:solidFill>
                  <a:srgbClr val="3333FF"/>
                </a:solidFill>
                <a:latin typeface="Consolas" pitchFamily="49" charset="0"/>
                <a:ea typeface="楷体" pitchFamily="49" charset="-122"/>
                <a:cs typeface="Consolas" pitchFamily="49" charset="0"/>
              </a:rPr>
              <a:t>班</a:t>
            </a:r>
            <a:endParaRPr lang="zh-CN" altLang="en-US" sz="2000" b="1">
              <a:solidFill>
                <a:srgbClr val="3333FF"/>
              </a:solidFill>
              <a:latin typeface="Consolas" pitchFamily="49" charset="0"/>
              <a:ea typeface="楷体" pitchFamily="49" charset="-122"/>
              <a:cs typeface="Consolas" pitchFamily="49" charset="0"/>
            </a:endParaRPr>
          </a:p>
        </p:txBody>
      </p:sp>
      <p:sp>
        <p:nvSpPr>
          <p:cNvPr id="6" name="椭圆 5"/>
          <p:cNvSpPr/>
          <p:nvPr/>
        </p:nvSpPr>
        <p:spPr>
          <a:xfrm>
            <a:off x="3143240" y="4040004"/>
            <a:ext cx="928694" cy="571504"/>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fontAlgn="base">
              <a:spcBef>
                <a:spcPct val="0"/>
              </a:spcBef>
              <a:spcAft>
                <a:spcPct val="0"/>
              </a:spcAft>
            </a:pPr>
            <a:r>
              <a:rPr lang="en-US" altLang="zh-CN" sz="2000" b="1" smtClean="0">
                <a:solidFill>
                  <a:srgbClr val="3333FF"/>
                </a:solidFill>
                <a:latin typeface="Consolas" pitchFamily="49" charset="0"/>
                <a:ea typeface="楷体" pitchFamily="49" charset="-122"/>
                <a:cs typeface="Consolas" pitchFamily="49" charset="0"/>
              </a:rPr>
              <a:t>3</a:t>
            </a:r>
            <a:r>
              <a:rPr lang="zh-CN" altLang="en-US" sz="2000" b="1" smtClean="0">
                <a:solidFill>
                  <a:srgbClr val="3333FF"/>
                </a:solidFill>
                <a:latin typeface="Consolas" pitchFamily="49" charset="0"/>
                <a:ea typeface="楷体" pitchFamily="49" charset="-122"/>
                <a:cs typeface="Consolas" pitchFamily="49" charset="0"/>
              </a:rPr>
              <a:t>班</a:t>
            </a:r>
            <a:endParaRPr lang="zh-CN" altLang="en-US" sz="2000" b="1">
              <a:solidFill>
                <a:srgbClr val="3333FF"/>
              </a:solidFill>
              <a:latin typeface="Consolas" pitchFamily="49" charset="0"/>
              <a:ea typeface="楷体" pitchFamily="49" charset="-122"/>
              <a:cs typeface="Consolas" pitchFamily="49" charset="0"/>
            </a:endParaRPr>
          </a:p>
        </p:txBody>
      </p:sp>
      <p:cxnSp>
        <p:nvCxnSpPr>
          <p:cNvPr id="8" name="直接连接符 7"/>
          <p:cNvCxnSpPr>
            <a:stCxn id="3" idx="3"/>
            <a:endCxn id="4" idx="0"/>
          </p:cNvCxnSpPr>
          <p:nvPr/>
        </p:nvCxnSpPr>
        <p:spPr>
          <a:xfrm rot="5400000">
            <a:off x="1401305" y="3376510"/>
            <a:ext cx="512323" cy="814665"/>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10" name="直接连接符 9"/>
          <p:cNvCxnSpPr>
            <a:stCxn id="3" idx="4"/>
            <a:endCxn id="5" idx="0"/>
          </p:cNvCxnSpPr>
          <p:nvPr/>
        </p:nvCxnSpPr>
        <p:spPr>
          <a:xfrm rot="5400000">
            <a:off x="2143108" y="3789971"/>
            <a:ext cx="428628" cy="71438"/>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12" name="直接连接符 11"/>
          <p:cNvCxnSpPr>
            <a:stCxn id="3" idx="5"/>
            <a:endCxn id="6" idx="0"/>
          </p:cNvCxnSpPr>
          <p:nvPr/>
        </p:nvCxnSpPr>
        <p:spPr>
          <a:xfrm rot="16200000" flipH="1">
            <a:off x="2908374" y="3340790"/>
            <a:ext cx="512323" cy="886103"/>
          </a:xfrm>
          <a:prstGeom prst="line">
            <a:avLst/>
          </a:prstGeom>
          <a:ln/>
        </p:spPr>
        <p:style>
          <a:lnRef idx="1">
            <a:schemeClr val="accent5"/>
          </a:lnRef>
          <a:fillRef idx="0">
            <a:schemeClr val="accent5"/>
          </a:fillRef>
          <a:effectRef idx="0">
            <a:schemeClr val="accent5"/>
          </a:effectRef>
          <a:fontRef idx="minor">
            <a:schemeClr val="tx1"/>
          </a:fontRef>
        </p:style>
      </p:cxnSp>
      <p:sp>
        <p:nvSpPr>
          <p:cNvPr id="14" name="TextBox 13"/>
          <p:cNvSpPr txBox="1"/>
          <p:nvPr/>
        </p:nvSpPr>
        <p:spPr>
          <a:xfrm>
            <a:off x="1643042" y="5540202"/>
            <a:ext cx="1285884" cy="461665"/>
          </a:xfrm>
          <a:prstGeom prst="rect">
            <a:avLst/>
          </a:prstGeom>
          <a:noFill/>
        </p:spPr>
        <p:txBody>
          <a:bodyPr wrap="square" rtlCol="0">
            <a:spAutoFit/>
          </a:bodyPr>
          <a:lstStyle/>
          <a:p>
            <a:pPr algn="ctr" fontAlgn="base">
              <a:spcBef>
                <a:spcPct val="0"/>
              </a:spcBef>
              <a:spcAft>
                <a:spcPct val="0"/>
              </a:spcAft>
            </a:pPr>
            <a:r>
              <a:rPr kumimoji="1" lang="zh-CN" altLang="en-US" sz="2400" b="1" dirty="0" smtClean="0">
                <a:solidFill>
                  <a:srgbClr val="3333FF"/>
                </a:solidFill>
                <a:latin typeface="仿宋" pitchFamily="49" charset="-122"/>
                <a:ea typeface="仿宋" pitchFamily="49" charset="-122"/>
                <a:cs typeface="Consolas" pitchFamily="49" charset="0"/>
              </a:rPr>
              <a:t>有序树</a:t>
            </a:r>
            <a:endParaRPr lang="zh-CN" altLang="en-US" sz="2400" b="1" dirty="0">
              <a:solidFill>
                <a:srgbClr val="3333FF"/>
              </a:solidFill>
              <a:latin typeface="仿宋" pitchFamily="49" charset="-122"/>
              <a:ea typeface="仿宋" pitchFamily="49" charset="-122"/>
              <a:cs typeface="Consolas" pitchFamily="49" charset="0"/>
            </a:endParaRPr>
          </a:p>
        </p:txBody>
      </p:sp>
      <p:sp>
        <p:nvSpPr>
          <p:cNvPr id="15" name="等腰三角形 14"/>
          <p:cNvSpPr/>
          <p:nvPr/>
        </p:nvSpPr>
        <p:spPr>
          <a:xfrm>
            <a:off x="1079476" y="4624208"/>
            <a:ext cx="357190" cy="571504"/>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16" name="等腰三角形 15"/>
          <p:cNvSpPr/>
          <p:nvPr/>
        </p:nvSpPr>
        <p:spPr>
          <a:xfrm>
            <a:off x="2143108" y="4624208"/>
            <a:ext cx="357190" cy="571504"/>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17" name="等腰三角形 16"/>
          <p:cNvSpPr/>
          <p:nvPr/>
        </p:nvSpPr>
        <p:spPr>
          <a:xfrm>
            <a:off x="3500430" y="4624208"/>
            <a:ext cx="357190" cy="571504"/>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18" name="椭圆 17"/>
          <p:cNvSpPr/>
          <p:nvPr/>
        </p:nvSpPr>
        <p:spPr>
          <a:xfrm>
            <a:off x="6143636" y="2996952"/>
            <a:ext cx="928694" cy="571504"/>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fontAlgn="base">
              <a:spcBef>
                <a:spcPct val="0"/>
              </a:spcBef>
              <a:spcAft>
                <a:spcPct val="0"/>
              </a:spcAft>
            </a:pPr>
            <a:r>
              <a:rPr lang="en-US" altLang="zh-CN" sz="2000" b="1" smtClean="0">
                <a:solidFill>
                  <a:srgbClr val="3333FF"/>
                </a:solidFill>
                <a:latin typeface="Consolas" pitchFamily="49" charset="0"/>
                <a:ea typeface="楷体" pitchFamily="49" charset="-122"/>
                <a:cs typeface="Consolas" pitchFamily="49" charset="0"/>
              </a:rPr>
              <a:t>15</a:t>
            </a:r>
            <a:r>
              <a:rPr lang="zh-CN" altLang="en-US" sz="2000" b="1" smtClean="0">
                <a:solidFill>
                  <a:srgbClr val="3333FF"/>
                </a:solidFill>
                <a:latin typeface="Consolas" pitchFamily="49" charset="0"/>
                <a:ea typeface="楷体" pitchFamily="49" charset="-122"/>
                <a:cs typeface="Consolas" pitchFamily="49" charset="0"/>
              </a:rPr>
              <a:t>届</a:t>
            </a:r>
            <a:endParaRPr lang="zh-CN" altLang="en-US" sz="2000" b="1">
              <a:solidFill>
                <a:srgbClr val="3333FF"/>
              </a:solidFill>
              <a:latin typeface="Consolas" pitchFamily="49" charset="0"/>
              <a:ea typeface="楷体" pitchFamily="49" charset="-122"/>
              <a:cs typeface="Consolas" pitchFamily="49" charset="0"/>
            </a:endParaRPr>
          </a:p>
        </p:txBody>
      </p:sp>
      <p:sp>
        <p:nvSpPr>
          <p:cNvPr id="19" name="椭圆 18"/>
          <p:cNvSpPr/>
          <p:nvPr/>
        </p:nvSpPr>
        <p:spPr>
          <a:xfrm>
            <a:off x="5000628" y="3997084"/>
            <a:ext cx="928694" cy="571504"/>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fontAlgn="base">
              <a:spcBef>
                <a:spcPct val="0"/>
              </a:spcBef>
              <a:spcAft>
                <a:spcPct val="0"/>
              </a:spcAft>
            </a:pPr>
            <a:r>
              <a:rPr lang="en-US" altLang="zh-CN" sz="2000" b="1" smtClean="0">
                <a:solidFill>
                  <a:srgbClr val="3333FF"/>
                </a:solidFill>
                <a:latin typeface="Consolas" pitchFamily="49" charset="0"/>
                <a:ea typeface="楷体" pitchFamily="49" charset="-122"/>
                <a:cs typeface="Consolas" pitchFamily="49" charset="0"/>
              </a:rPr>
              <a:t>2</a:t>
            </a:r>
            <a:r>
              <a:rPr lang="zh-CN" altLang="en-US" sz="2000" b="1" smtClean="0">
                <a:solidFill>
                  <a:srgbClr val="3333FF"/>
                </a:solidFill>
                <a:latin typeface="Consolas" pitchFamily="49" charset="0"/>
                <a:ea typeface="楷体" pitchFamily="49" charset="-122"/>
                <a:cs typeface="Consolas" pitchFamily="49" charset="0"/>
              </a:rPr>
              <a:t>班</a:t>
            </a:r>
            <a:endParaRPr lang="zh-CN" altLang="en-US" sz="2000" b="1">
              <a:solidFill>
                <a:srgbClr val="3333FF"/>
              </a:solidFill>
              <a:latin typeface="Consolas" pitchFamily="49" charset="0"/>
              <a:ea typeface="楷体" pitchFamily="49" charset="-122"/>
              <a:cs typeface="Consolas" pitchFamily="49" charset="0"/>
            </a:endParaRPr>
          </a:p>
        </p:txBody>
      </p:sp>
      <p:sp>
        <p:nvSpPr>
          <p:cNvPr id="20" name="椭圆 19"/>
          <p:cNvSpPr/>
          <p:nvPr/>
        </p:nvSpPr>
        <p:spPr>
          <a:xfrm>
            <a:off x="6072198" y="3997084"/>
            <a:ext cx="928694" cy="571504"/>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fontAlgn="base">
              <a:spcBef>
                <a:spcPct val="0"/>
              </a:spcBef>
              <a:spcAft>
                <a:spcPct val="0"/>
              </a:spcAft>
            </a:pPr>
            <a:r>
              <a:rPr lang="en-US" altLang="zh-CN" sz="2000" b="1" smtClean="0">
                <a:solidFill>
                  <a:srgbClr val="3333FF"/>
                </a:solidFill>
                <a:latin typeface="Consolas" pitchFamily="49" charset="0"/>
                <a:ea typeface="楷体" pitchFamily="49" charset="-122"/>
                <a:cs typeface="Consolas" pitchFamily="49" charset="0"/>
              </a:rPr>
              <a:t>3</a:t>
            </a:r>
            <a:r>
              <a:rPr lang="zh-CN" altLang="en-US" sz="2000" b="1" smtClean="0">
                <a:solidFill>
                  <a:srgbClr val="3333FF"/>
                </a:solidFill>
                <a:latin typeface="Consolas" pitchFamily="49" charset="0"/>
                <a:ea typeface="楷体" pitchFamily="49" charset="-122"/>
                <a:cs typeface="Consolas" pitchFamily="49" charset="0"/>
              </a:rPr>
              <a:t>班</a:t>
            </a:r>
            <a:endParaRPr lang="zh-CN" altLang="en-US" sz="2000" b="1">
              <a:solidFill>
                <a:srgbClr val="3333FF"/>
              </a:solidFill>
              <a:latin typeface="Consolas" pitchFamily="49" charset="0"/>
              <a:ea typeface="楷体" pitchFamily="49" charset="-122"/>
              <a:cs typeface="Consolas" pitchFamily="49" charset="0"/>
            </a:endParaRPr>
          </a:p>
        </p:txBody>
      </p:sp>
      <p:sp>
        <p:nvSpPr>
          <p:cNvPr id="21" name="椭圆 20"/>
          <p:cNvSpPr/>
          <p:nvPr/>
        </p:nvSpPr>
        <p:spPr>
          <a:xfrm>
            <a:off x="7358082" y="3997084"/>
            <a:ext cx="928694" cy="571504"/>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fontAlgn="base">
              <a:spcBef>
                <a:spcPct val="0"/>
              </a:spcBef>
              <a:spcAft>
                <a:spcPct val="0"/>
              </a:spcAft>
            </a:pPr>
            <a:r>
              <a:rPr lang="en-US" altLang="zh-CN" sz="2000" b="1" smtClean="0">
                <a:solidFill>
                  <a:srgbClr val="3333FF"/>
                </a:solidFill>
                <a:latin typeface="Consolas" pitchFamily="49" charset="0"/>
                <a:ea typeface="楷体" pitchFamily="49" charset="-122"/>
                <a:cs typeface="Consolas" pitchFamily="49" charset="0"/>
              </a:rPr>
              <a:t>1</a:t>
            </a:r>
            <a:r>
              <a:rPr lang="zh-CN" altLang="en-US" sz="2000" b="1" smtClean="0">
                <a:solidFill>
                  <a:srgbClr val="3333FF"/>
                </a:solidFill>
                <a:latin typeface="Consolas" pitchFamily="49" charset="0"/>
                <a:ea typeface="楷体" pitchFamily="49" charset="-122"/>
                <a:cs typeface="Consolas" pitchFamily="49" charset="0"/>
              </a:rPr>
              <a:t>班</a:t>
            </a:r>
            <a:endParaRPr lang="zh-CN" altLang="en-US" sz="2000" b="1">
              <a:solidFill>
                <a:srgbClr val="3333FF"/>
              </a:solidFill>
              <a:latin typeface="Consolas" pitchFamily="49" charset="0"/>
              <a:ea typeface="楷体" pitchFamily="49" charset="-122"/>
              <a:cs typeface="Consolas" pitchFamily="49" charset="0"/>
            </a:endParaRPr>
          </a:p>
        </p:txBody>
      </p:sp>
      <p:cxnSp>
        <p:nvCxnSpPr>
          <p:cNvPr id="22" name="直接连接符 21"/>
          <p:cNvCxnSpPr>
            <a:stCxn id="18" idx="3"/>
            <a:endCxn id="19" idx="0"/>
          </p:cNvCxnSpPr>
          <p:nvPr/>
        </p:nvCxnSpPr>
        <p:spPr>
          <a:xfrm rot="5400000">
            <a:off x="5616147" y="3333590"/>
            <a:ext cx="512323" cy="814665"/>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23" name="直接连接符 22"/>
          <p:cNvCxnSpPr>
            <a:stCxn id="18" idx="4"/>
            <a:endCxn id="20" idx="0"/>
          </p:cNvCxnSpPr>
          <p:nvPr/>
        </p:nvCxnSpPr>
        <p:spPr>
          <a:xfrm rot="5400000">
            <a:off x="6357950" y="3747051"/>
            <a:ext cx="428628" cy="71438"/>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24" name="直接连接符 23"/>
          <p:cNvCxnSpPr>
            <a:stCxn id="18" idx="5"/>
            <a:endCxn id="21" idx="0"/>
          </p:cNvCxnSpPr>
          <p:nvPr/>
        </p:nvCxnSpPr>
        <p:spPr>
          <a:xfrm rot="16200000" flipH="1">
            <a:off x="7123216" y="3297870"/>
            <a:ext cx="512323" cy="886103"/>
          </a:xfrm>
          <a:prstGeom prst="line">
            <a:avLst/>
          </a:prstGeom>
          <a:ln/>
        </p:spPr>
        <p:style>
          <a:lnRef idx="1">
            <a:schemeClr val="accent5"/>
          </a:lnRef>
          <a:fillRef idx="0">
            <a:schemeClr val="accent5"/>
          </a:fillRef>
          <a:effectRef idx="0">
            <a:schemeClr val="accent5"/>
          </a:effectRef>
          <a:fontRef idx="minor">
            <a:schemeClr val="tx1"/>
          </a:fontRef>
        </p:style>
      </p:cxnSp>
      <p:sp>
        <p:nvSpPr>
          <p:cNvPr id="25" name="TextBox 24"/>
          <p:cNvSpPr txBox="1"/>
          <p:nvPr/>
        </p:nvSpPr>
        <p:spPr>
          <a:xfrm>
            <a:off x="6143636" y="5497282"/>
            <a:ext cx="1285884" cy="461665"/>
          </a:xfrm>
          <a:prstGeom prst="rect">
            <a:avLst/>
          </a:prstGeom>
          <a:noFill/>
        </p:spPr>
        <p:txBody>
          <a:bodyPr wrap="square" rtlCol="0">
            <a:spAutoFit/>
          </a:bodyPr>
          <a:lstStyle/>
          <a:p>
            <a:pPr algn="ctr" fontAlgn="base">
              <a:spcBef>
                <a:spcPct val="0"/>
              </a:spcBef>
              <a:spcAft>
                <a:spcPct val="0"/>
              </a:spcAft>
            </a:pPr>
            <a:r>
              <a:rPr kumimoji="1" lang="zh-CN" altLang="en-US" sz="2400" b="1" smtClean="0">
                <a:solidFill>
                  <a:srgbClr val="3333FF"/>
                </a:solidFill>
                <a:latin typeface="仿宋" pitchFamily="49" charset="-122"/>
                <a:ea typeface="仿宋" pitchFamily="49" charset="-122"/>
                <a:cs typeface="Consolas" pitchFamily="49" charset="0"/>
              </a:rPr>
              <a:t>无序树</a:t>
            </a:r>
            <a:endParaRPr lang="zh-CN" altLang="en-US" sz="2400" b="1">
              <a:solidFill>
                <a:srgbClr val="3333FF"/>
              </a:solidFill>
              <a:latin typeface="仿宋" pitchFamily="49" charset="-122"/>
              <a:ea typeface="仿宋" pitchFamily="49" charset="-122"/>
              <a:cs typeface="Consolas" pitchFamily="49" charset="0"/>
            </a:endParaRPr>
          </a:p>
        </p:txBody>
      </p:sp>
      <p:sp>
        <p:nvSpPr>
          <p:cNvPr id="26" name="等腰三角形 25"/>
          <p:cNvSpPr/>
          <p:nvPr/>
        </p:nvSpPr>
        <p:spPr>
          <a:xfrm>
            <a:off x="5294318" y="4581288"/>
            <a:ext cx="357190" cy="571504"/>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27" name="等腰三角形 26"/>
          <p:cNvSpPr/>
          <p:nvPr/>
        </p:nvSpPr>
        <p:spPr>
          <a:xfrm>
            <a:off x="6357950" y="4581288"/>
            <a:ext cx="357190" cy="571504"/>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28" name="等腰三角形 27"/>
          <p:cNvSpPr/>
          <p:nvPr/>
        </p:nvSpPr>
        <p:spPr>
          <a:xfrm>
            <a:off x="7715272" y="4581288"/>
            <a:ext cx="357190" cy="571504"/>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Tree>
    <p:extLst>
      <p:ext uri="{BB962C8B-B14F-4D97-AF65-F5344CB8AC3E}">
        <p14:creationId xmlns:p14="http://schemas.microsoft.com/office/powerpoint/2010/main" val="73939482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571480"/>
            <a:ext cx="8358246" cy="697280"/>
          </a:xfrm>
        </p:spPr>
        <p:txBody>
          <a:bodyPr>
            <a:normAutofit/>
          </a:bodyPr>
          <a:lstStyle/>
          <a:p>
            <a:r>
              <a:rPr lang="zh-CN" altLang="zh-CN" sz="2800" dirty="0" smtClean="0"/>
              <a:t>二</a:t>
            </a:r>
            <a:r>
              <a:rPr lang="zh-CN" altLang="zh-CN" sz="2800" dirty="0"/>
              <a:t>叉查找树的</a:t>
            </a:r>
            <a:r>
              <a:rPr lang="zh-CN" altLang="zh-CN" sz="2800" dirty="0" smtClean="0"/>
              <a:t>声明</a:t>
            </a:r>
            <a:endParaRPr lang="zh-CN" altLang="en-US" sz="2800" dirty="0"/>
          </a:p>
        </p:txBody>
      </p:sp>
      <p:sp>
        <p:nvSpPr>
          <p:cNvPr id="5" name="Text Box 2"/>
          <p:cNvSpPr txBox="1">
            <a:spLocks noChangeArrowheads="1"/>
          </p:cNvSpPr>
          <p:nvPr/>
        </p:nvSpPr>
        <p:spPr bwMode="auto">
          <a:xfrm>
            <a:off x="467544" y="1485252"/>
            <a:ext cx="8249570" cy="3023868"/>
          </a:xfrm>
          <a:prstGeom prst="rect">
            <a:avLst/>
          </a:prstGeom>
          <a:solidFill>
            <a:sysClr val="window" lastClr="FFFFFF">
              <a:lumMod val="95000"/>
            </a:sysClr>
          </a:solidFill>
          <a:ln w="9525" cap="flat" cmpd="sng" algn="ctr">
            <a:noFill/>
            <a:prstDash val="soli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252000" tIns="144000" rIns="144000" bIns="144000">
            <a:spAutoFit/>
          </a:bodyPr>
          <a:lstStyle/>
          <a:p>
            <a:pPr marL="0" marR="0" lvl="0" indent="0" algn="just" defTabSz="914400" eaLnBrk="1" fontAlgn="base" latinLnBrk="0" hangingPunct="1">
              <a:lnSpc>
                <a:spcPct val="120000"/>
              </a:lnSpc>
              <a:spcBef>
                <a:spcPct val="50000"/>
              </a:spcBef>
              <a:spcAft>
                <a:spcPct val="0"/>
              </a:spcAft>
              <a:buClrTx/>
              <a:buSzTx/>
              <a:buFontTx/>
              <a:buNone/>
              <a:tabLst/>
              <a:defRPr/>
            </a:pPr>
            <a:r>
              <a:rPr kumimoji="1" lang="en-US" altLang="zh-CN" sz="2400" b="1" i="0" u="none" strike="noStrike" kern="0" cap="none" spc="0" normalizeH="0" baseline="0" noProof="0" dirty="0" err="1" smtClean="0">
                <a:ln>
                  <a:noFill/>
                </a:ln>
                <a:solidFill>
                  <a:srgbClr val="3333FF"/>
                </a:solidFill>
                <a:effectLst/>
                <a:uLnTx/>
                <a:uFillTx/>
                <a:latin typeface="Consolas" pitchFamily="49" charset="0"/>
                <a:ea typeface="仿宋" pitchFamily="49" charset="-122"/>
                <a:cs typeface="Consolas" pitchFamily="49" charset="0"/>
              </a:rPr>
              <a:t>typedef</a:t>
            </a:r>
            <a:r>
              <a:rPr kumimoji="1" lang="en-US" altLang="zh-CN" sz="24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a:t>
            </a:r>
            <a:r>
              <a:rPr kumimoji="1" lang="en-US" altLang="zh-CN" sz="2400" b="1" i="0" u="none" strike="noStrike" kern="0" cap="none" spc="0" normalizeH="0" baseline="0" noProof="0" dirty="0" err="1" smtClean="0">
                <a:ln>
                  <a:noFill/>
                </a:ln>
                <a:solidFill>
                  <a:srgbClr val="3333FF"/>
                </a:solidFill>
                <a:effectLst/>
                <a:uLnTx/>
                <a:uFillTx/>
                <a:latin typeface="Consolas" pitchFamily="49" charset="0"/>
                <a:ea typeface="仿宋" pitchFamily="49" charset="-122"/>
                <a:cs typeface="Consolas" pitchFamily="49" charset="0"/>
              </a:rPr>
              <a:t>struct</a:t>
            </a:r>
            <a:r>
              <a:rPr kumimoji="1" lang="en-US" altLang="zh-CN" sz="24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node </a:t>
            </a:r>
          </a:p>
          <a:p>
            <a:pPr marL="0" marR="0" lvl="0" indent="0" algn="just" defTabSz="914400" eaLnBrk="1" fontAlgn="base" latinLnBrk="0" hangingPunct="1">
              <a:lnSpc>
                <a:spcPct val="120000"/>
              </a:lnSpc>
              <a:spcBef>
                <a:spcPct val="50000"/>
              </a:spcBef>
              <a:spcAft>
                <a:spcPct val="0"/>
              </a:spcAft>
              <a:buClrTx/>
              <a:buSzTx/>
              <a:buFontTx/>
              <a:buNone/>
              <a:tabLst/>
              <a:defRPr/>
            </a:pPr>
            <a:r>
              <a:rPr kumimoji="1" lang="en-US" altLang="zh-CN" sz="24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a:t>
            </a:r>
            <a:r>
              <a:rPr kumimoji="1" lang="en-US" altLang="zh-CN" sz="2400" b="1" i="0" u="none" strike="noStrike" kern="0" cap="none" spc="0" normalizeH="0" baseline="0" noProof="0" dirty="0" err="1" smtClean="0">
                <a:ln>
                  <a:noFill/>
                </a:ln>
                <a:solidFill>
                  <a:srgbClr val="FF0000"/>
                </a:solidFill>
                <a:effectLst/>
                <a:uLnTx/>
                <a:uFillTx/>
                <a:latin typeface="Consolas" pitchFamily="49" charset="0"/>
                <a:ea typeface="仿宋" pitchFamily="49" charset="-122"/>
                <a:cs typeface="Consolas" pitchFamily="49" charset="0"/>
              </a:rPr>
              <a:t>KeyType</a:t>
            </a:r>
            <a:r>
              <a:rPr kumimoji="1" lang="en-US" altLang="zh-CN" sz="2400" b="1" i="0" u="none" strike="noStrike" kern="0" cap="none" spc="0" normalizeH="0" baseline="0" noProof="0" dirty="0" smtClean="0">
                <a:ln>
                  <a:noFill/>
                </a:ln>
                <a:solidFill>
                  <a:srgbClr val="FF0000"/>
                </a:solidFill>
                <a:effectLst/>
                <a:uLnTx/>
                <a:uFillTx/>
                <a:latin typeface="Consolas" pitchFamily="49" charset="0"/>
                <a:ea typeface="仿宋" pitchFamily="49" charset="-122"/>
                <a:cs typeface="Consolas" pitchFamily="49" charset="0"/>
              </a:rPr>
              <a:t> key;            </a:t>
            </a:r>
            <a:r>
              <a:rPr kumimoji="1" lang="en-US" altLang="zh-CN" sz="24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a:t>
            </a:r>
            <a:r>
              <a:rPr kumimoji="1" lang="en-US" altLang="zh-CN" sz="2400" b="1" i="0" u="none" strike="noStrike" kern="0" cap="none" spc="0" normalizeH="0" baseline="0" noProof="0" dirty="0" smtClean="0">
                <a:ln>
                  <a:noFill/>
                </a:ln>
                <a:solidFill>
                  <a:srgbClr val="00B0F0"/>
                </a:solidFill>
                <a:effectLst/>
                <a:uLnTx/>
                <a:uFillTx/>
                <a:latin typeface="Consolas" pitchFamily="49" charset="0"/>
                <a:ea typeface="仿宋" pitchFamily="49" charset="-122"/>
                <a:cs typeface="Consolas" pitchFamily="49" charset="0"/>
              </a:rPr>
              <a:t>//</a:t>
            </a:r>
            <a:r>
              <a:rPr kumimoji="1" lang="zh-CN" altLang="en-US" sz="2400" b="1" i="0" u="none" strike="noStrike" kern="0" cap="none" spc="0" normalizeH="0" baseline="0" noProof="0" dirty="0" smtClean="0">
                <a:ln>
                  <a:noFill/>
                </a:ln>
                <a:solidFill>
                  <a:srgbClr val="00B0F0"/>
                </a:solidFill>
                <a:effectLst/>
                <a:uLnTx/>
                <a:uFillTx/>
                <a:latin typeface="Consolas" pitchFamily="49" charset="0"/>
                <a:ea typeface="仿宋" pitchFamily="49" charset="-122"/>
                <a:cs typeface="Consolas" pitchFamily="49" charset="0"/>
              </a:rPr>
              <a:t>关键字项</a:t>
            </a:r>
          </a:p>
          <a:p>
            <a:pPr marL="0" marR="0" lvl="0" indent="0" algn="just" defTabSz="91440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a:t>
            </a:r>
            <a:r>
              <a:rPr kumimoji="1" lang="en-US" altLang="zh-CN" sz="2400" b="1" i="0" u="none" strike="noStrike" kern="0" cap="none" spc="0" normalizeH="0" baseline="0" noProof="0" dirty="0" err="1" smtClean="0">
                <a:ln>
                  <a:noFill/>
                </a:ln>
                <a:solidFill>
                  <a:srgbClr val="3333FF"/>
                </a:solidFill>
                <a:effectLst/>
                <a:uLnTx/>
                <a:uFillTx/>
                <a:latin typeface="Consolas" pitchFamily="49" charset="0"/>
                <a:ea typeface="仿宋" pitchFamily="49" charset="-122"/>
                <a:cs typeface="Consolas" pitchFamily="49" charset="0"/>
              </a:rPr>
              <a:t>InfoType</a:t>
            </a:r>
            <a:r>
              <a:rPr kumimoji="1" lang="en-US" altLang="zh-CN" sz="24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data;          	 </a:t>
            </a:r>
            <a:r>
              <a:rPr kumimoji="1" lang="en-US" altLang="zh-CN" sz="2400" b="1" i="0" u="none" strike="noStrike" kern="0" cap="none" spc="0" normalizeH="0" baseline="0" noProof="0" dirty="0" smtClean="0">
                <a:ln>
                  <a:noFill/>
                </a:ln>
                <a:solidFill>
                  <a:srgbClr val="00B0F0"/>
                </a:solidFill>
                <a:effectLst/>
                <a:uLnTx/>
                <a:uFillTx/>
                <a:latin typeface="Consolas" pitchFamily="49" charset="0"/>
                <a:ea typeface="仿宋" pitchFamily="49" charset="-122"/>
                <a:cs typeface="Consolas" pitchFamily="49" charset="0"/>
              </a:rPr>
              <a:t> 	//</a:t>
            </a:r>
            <a:r>
              <a:rPr kumimoji="1" lang="zh-CN" altLang="en-US" sz="2400" b="1" i="0" u="none" strike="noStrike" kern="0" cap="none" spc="0" normalizeH="0" baseline="0" noProof="0" dirty="0" smtClean="0">
                <a:ln>
                  <a:noFill/>
                </a:ln>
                <a:solidFill>
                  <a:srgbClr val="00B0F0"/>
                </a:solidFill>
                <a:effectLst/>
                <a:uLnTx/>
                <a:uFillTx/>
                <a:latin typeface="Consolas" pitchFamily="49" charset="0"/>
                <a:ea typeface="仿宋" pitchFamily="49" charset="-122"/>
                <a:cs typeface="Consolas" pitchFamily="49" charset="0"/>
              </a:rPr>
              <a:t>其他数据域</a:t>
            </a:r>
          </a:p>
          <a:p>
            <a:pPr marL="0" marR="0" lvl="0" indent="0" algn="just" defTabSz="91440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a:t>
            </a:r>
            <a:r>
              <a:rPr kumimoji="1" lang="en-US" altLang="zh-CN" sz="2400" b="1" i="0" u="none" strike="noStrike" kern="0" cap="none" spc="0" normalizeH="0" baseline="0" noProof="0" dirty="0" err="1" smtClean="0">
                <a:ln>
                  <a:noFill/>
                </a:ln>
                <a:solidFill>
                  <a:srgbClr val="3333FF"/>
                </a:solidFill>
                <a:effectLst/>
                <a:uLnTx/>
                <a:uFillTx/>
                <a:latin typeface="Consolas" pitchFamily="49" charset="0"/>
                <a:ea typeface="仿宋" pitchFamily="49" charset="-122"/>
                <a:cs typeface="Consolas" pitchFamily="49" charset="0"/>
              </a:rPr>
              <a:t>struct</a:t>
            </a:r>
            <a:r>
              <a:rPr kumimoji="1" lang="en-US" altLang="zh-CN" sz="24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node *</a:t>
            </a:r>
            <a:r>
              <a:rPr kumimoji="1" lang="en-US" altLang="zh-CN" sz="2400" b="1" i="0" u="none" strike="noStrike" kern="0" cap="none" spc="0" normalizeH="0" baseline="0" noProof="0" dirty="0" err="1" smtClean="0">
                <a:ln>
                  <a:noFill/>
                </a:ln>
                <a:solidFill>
                  <a:srgbClr val="3333FF"/>
                </a:solidFill>
                <a:effectLst/>
                <a:uLnTx/>
                <a:uFillTx/>
                <a:latin typeface="Consolas" pitchFamily="49" charset="0"/>
                <a:ea typeface="仿宋" pitchFamily="49" charset="-122"/>
                <a:cs typeface="Consolas" pitchFamily="49" charset="0"/>
              </a:rPr>
              <a:t>lchild</a:t>
            </a:r>
            <a:r>
              <a:rPr kumimoji="1" lang="zh-CN" altLang="en-US" sz="24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a:t>
            </a:r>
            <a:r>
              <a:rPr kumimoji="1" lang="en-US" altLang="zh-CN" sz="24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a:t>
            </a:r>
            <a:r>
              <a:rPr kumimoji="1" lang="en-US" altLang="zh-CN" sz="2400" b="1" i="0" u="none" strike="noStrike" kern="0" cap="none" spc="0" normalizeH="0" baseline="0" noProof="0" dirty="0" err="1" smtClean="0">
                <a:ln>
                  <a:noFill/>
                </a:ln>
                <a:solidFill>
                  <a:srgbClr val="3333FF"/>
                </a:solidFill>
                <a:effectLst/>
                <a:uLnTx/>
                <a:uFillTx/>
                <a:latin typeface="Consolas" pitchFamily="49" charset="0"/>
                <a:ea typeface="仿宋" pitchFamily="49" charset="-122"/>
                <a:cs typeface="Consolas" pitchFamily="49" charset="0"/>
              </a:rPr>
              <a:t>rchild</a:t>
            </a:r>
            <a:r>
              <a:rPr kumimoji="1" lang="en-US" altLang="zh-CN" sz="24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a:t>
            </a:r>
            <a:r>
              <a:rPr kumimoji="1" lang="en-US" altLang="zh-CN" sz="2400" b="1" i="0" u="none" strike="noStrike" kern="0" cap="none" spc="0" normalizeH="0" baseline="0" noProof="0" dirty="0" smtClean="0">
                <a:ln>
                  <a:noFill/>
                </a:ln>
                <a:solidFill>
                  <a:srgbClr val="00B0F0"/>
                </a:solidFill>
                <a:effectLst/>
                <a:uLnTx/>
                <a:uFillTx/>
                <a:latin typeface="Consolas" pitchFamily="49" charset="0"/>
                <a:ea typeface="仿宋" pitchFamily="49" charset="-122"/>
                <a:cs typeface="Consolas" pitchFamily="49" charset="0"/>
              </a:rPr>
              <a:t>//</a:t>
            </a:r>
            <a:r>
              <a:rPr kumimoji="1" lang="zh-CN" altLang="en-US" sz="2400" b="1" i="0" u="none" strike="noStrike" kern="0" cap="none" spc="0" normalizeH="0" baseline="0" noProof="0" dirty="0" smtClean="0">
                <a:ln>
                  <a:noFill/>
                </a:ln>
                <a:solidFill>
                  <a:srgbClr val="00B0F0"/>
                </a:solidFill>
                <a:effectLst/>
                <a:uLnTx/>
                <a:uFillTx/>
                <a:latin typeface="Consolas" pitchFamily="49" charset="0"/>
                <a:ea typeface="仿宋" pitchFamily="49" charset="-122"/>
                <a:cs typeface="Consolas" pitchFamily="49" charset="0"/>
              </a:rPr>
              <a:t>左右孩子指针</a:t>
            </a:r>
          </a:p>
          <a:p>
            <a:pPr marL="0" marR="0" lvl="0" indent="0" algn="just"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a:t>
            </a:r>
            <a:r>
              <a:rPr kumimoji="1" lang="en-US" altLang="zh-CN" sz="2400" b="1" i="0" u="none" strike="noStrike" kern="0" cap="none" spc="0" normalizeH="0" baseline="0" noProof="0" dirty="0" err="1" smtClean="0">
                <a:ln>
                  <a:noFill/>
                </a:ln>
                <a:solidFill>
                  <a:srgbClr val="FF0000"/>
                </a:solidFill>
                <a:effectLst/>
                <a:uLnTx/>
                <a:uFillTx/>
                <a:latin typeface="Consolas" pitchFamily="49" charset="0"/>
                <a:ea typeface="仿宋" pitchFamily="49" charset="-122"/>
                <a:cs typeface="Consolas" pitchFamily="49" charset="0"/>
              </a:rPr>
              <a:t>BSTNode</a:t>
            </a:r>
            <a:r>
              <a:rPr kumimoji="1" lang="en-US" altLang="zh-CN" sz="24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a:t>
            </a:r>
          </a:p>
        </p:txBody>
      </p:sp>
    </p:spTree>
    <p:extLst>
      <p:ext uri="{BB962C8B-B14F-4D97-AF65-F5344CB8AC3E}">
        <p14:creationId xmlns:p14="http://schemas.microsoft.com/office/powerpoint/2010/main" val="275496821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42852"/>
            <a:ext cx="7520940" cy="548640"/>
          </a:xfrm>
        </p:spPr>
        <p:txBody>
          <a:bodyPr/>
          <a:lstStyle/>
          <a:p>
            <a:r>
              <a:rPr lang="zh-CN" altLang="en-US" sz="3000" b="1" dirty="0" smtClean="0"/>
              <a:t>二、</a:t>
            </a:r>
            <a:r>
              <a:rPr lang="en-US" altLang="zh-CN" sz="3000" b="1" dirty="0" smtClean="0"/>
              <a:t> </a:t>
            </a:r>
            <a:r>
              <a:rPr lang="zh-CN" altLang="zh-CN" sz="3000" b="1" dirty="0" smtClean="0"/>
              <a:t>二</a:t>
            </a:r>
            <a:r>
              <a:rPr lang="zh-CN" altLang="zh-CN" sz="3000" b="1" dirty="0"/>
              <a:t>叉查找树的</a:t>
            </a:r>
            <a:r>
              <a:rPr lang="zh-CN" altLang="zh-CN" sz="3000" b="1" dirty="0" smtClean="0"/>
              <a:t>查找</a:t>
            </a:r>
            <a:endParaRPr lang="zh-CN" altLang="en-US" sz="3000" dirty="0"/>
          </a:p>
        </p:txBody>
      </p:sp>
      <p:sp>
        <p:nvSpPr>
          <p:cNvPr id="3" name="内容占位符 2"/>
          <p:cNvSpPr>
            <a:spLocks noGrp="1"/>
          </p:cNvSpPr>
          <p:nvPr>
            <p:ph idx="1"/>
          </p:nvPr>
        </p:nvSpPr>
        <p:spPr>
          <a:xfrm>
            <a:off x="285720" y="1071546"/>
            <a:ext cx="8501122" cy="5500726"/>
          </a:xfrm>
        </p:spPr>
        <p:txBody>
          <a:bodyPr>
            <a:normAutofit fontScale="92500"/>
          </a:bodyPr>
          <a:lstStyle/>
          <a:p>
            <a:r>
              <a:rPr lang="zh-CN" altLang="en-US" sz="2800" dirty="0"/>
              <a:t>二叉查找</a:t>
            </a:r>
            <a:r>
              <a:rPr lang="zh-CN" altLang="en-US" sz="2800" dirty="0" smtClean="0"/>
              <a:t>树主要作用是对存放数据按关键字快速查找。</a:t>
            </a:r>
            <a:endParaRPr lang="en-US" altLang="zh-CN" sz="2800" dirty="0" smtClean="0"/>
          </a:p>
          <a:p>
            <a:r>
              <a:rPr lang="zh-CN" altLang="zh-CN" sz="2800" dirty="0" smtClean="0"/>
              <a:t>假设</a:t>
            </a:r>
            <a:r>
              <a:rPr lang="zh-CN" altLang="zh-CN" sz="2800" dirty="0"/>
              <a:t>查找关键值为</a:t>
            </a:r>
            <a:r>
              <a:rPr lang="en-US" altLang="zh-CN" sz="2800" dirty="0"/>
              <a:t>k</a:t>
            </a:r>
            <a:r>
              <a:rPr lang="zh-CN" altLang="zh-CN" sz="2800" dirty="0"/>
              <a:t>的元素，</a:t>
            </a:r>
            <a:r>
              <a:rPr lang="zh-CN" altLang="zh-CN" sz="2800" dirty="0">
                <a:solidFill>
                  <a:srgbClr val="FF0000"/>
                </a:solidFill>
              </a:rPr>
              <a:t>二叉查找树的查找方法为：</a:t>
            </a:r>
          </a:p>
          <a:p>
            <a:r>
              <a:rPr lang="zh-CN" altLang="zh-CN" sz="2800" b="0" dirty="0"/>
              <a:t>①从根结点开始，将给定的值</a:t>
            </a:r>
            <a:r>
              <a:rPr lang="en-US" altLang="zh-CN" sz="2800" b="0" dirty="0"/>
              <a:t>k</a:t>
            </a:r>
            <a:r>
              <a:rPr lang="zh-CN" altLang="zh-CN" sz="2800" b="0" dirty="0"/>
              <a:t>与根结点的关键值比较。</a:t>
            </a:r>
            <a:r>
              <a:rPr lang="zh-CN" altLang="zh-CN" sz="2800" b="0" dirty="0">
                <a:solidFill>
                  <a:srgbClr val="FF0000"/>
                </a:solidFill>
              </a:rPr>
              <a:t>若相等，则查找成功</a:t>
            </a:r>
            <a:r>
              <a:rPr lang="zh-CN" altLang="zh-CN" sz="2800" b="0" dirty="0"/>
              <a:t>，否则必须查找树的更深一层。</a:t>
            </a:r>
          </a:p>
          <a:p>
            <a:r>
              <a:rPr lang="zh-CN" altLang="zh-CN" sz="2800" b="0" dirty="0"/>
              <a:t>②</a:t>
            </a:r>
            <a:r>
              <a:rPr lang="zh-CN" altLang="zh-CN" sz="2800" b="0" dirty="0">
                <a:solidFill>
                  <a:srgbClr val="FF0000"/>
                </a:solidFill>
              </a:rPr>
              <a:t>如果</a:t>
            </a:r>
            <a:r>
              <a:rPr lang="en-US" altLang="zh-CN" sz="2800" b="0" dirty="0">
                <a:solidFill>
                  <a:srgbClr val="FF0000"/>
                </a:solidFill>
              </a:rPr>
              <a:t>k</a:t>
            </a:r>
            <a:r>
              <a:rPr lang="zh-CN" altLang="zh-CN" sz="2800" b="0" dirty="0">
                <a:solidFill>
                  <a:srgbClr val="FF0000"/>
                </a:solidFill>
              </a:rPr>
              <a:t>值小于根结点的值，则只需查找该结点的左子树</a:t>
            </a:r>
            <a:r>
              <a:rPr lang="zh-CN" altLang="zh-CN" sz="2800" b="0" dirty="0"/>
              <a:t>；</a:t>
            </a:r>
          </a:p>
          <a:p>
            <a:r>
              <a:rPr lang="zh-CN" altLang="zh-CN" sz="2800" b="0" dirty="0"/>
              <a:t>③</a:t>
            </a:r>
            <a:r>
              <a:rPr lang="zh-CN" altLang="zh-CN" sz="2800" b="0" dirty="0">
                <a:solidFill>
                  <a:srgbClr val="FF0000"/>
                </a:solidFill>
              </a:rPr>
              <a:t>如果</a:t>
            </a:r>
            <a:r>
              <a:rPr lang="en-US" altLang="zh-CN" sz="2800" b="0" dirty="0">
                <a:solidFill>
                  <a:srgbClr val="FF0000"/>
                </a:solidFill>
              </a:rPr>
              <a:t>k</a:t>
            </a:r>
            <a:r>
              <a:rPr lang="zh-CN" altLang="zh-CN" sz="2800" b="0" dirty="0">
                <a:solidFill>
                  <a:srgbClr val="FF0000"/>
                </a:solidFill>
              </a:rPr>
              <a:t>值大于根结点的值，则只需查找该结点的右子树</a:t>
            </a:r>
            <a:r>
              <a:rPr lang="zh-CN" altLang="zh-CN" sz="2800" b="0" dirty="0" smtClean="0"/>
              <a:t>。</a:t>
            </a:r>
            <a:endParaRPr lang="en-US" altLang="zh-CN" sz="2800" b="0" dirty="0" smtClean="0"/>
          </a:p>
          <a:p>
            <a:r>
              <a:rPr lang="zh-CN" altLang="zh-CN" sz="2800" b="0" dirty="0" smtClean="0"/>
              <a:t>该</a:t>
            </a:r>
            <a:r>
              <a:rPr lang="zh-CN" altLang="zh-CN" sz="2800" b="0" dirty="0"/>
              <a:t>过程将一直持续到找到</a:t>
            </a:r>
            <a:r>
              <a:rPr lang="en-US" altLang="zh-CN" sz="2800" b="0" dirty="0"/>
              <a:t>k</a:t>
            </a:r>
            <a:r>
              <a:rPr lang="zh-CN" altLang="zh-CN" sz="2800" b="0" dirty="0"/>
              <a:t>或者遇到叶子结点为止，如果遇到叶子结点仍没有找到</a:t>
            </a:r>
            <a:r>
              <a:rPr lang="en-US" altLang="zh-CN" sz="2800" b="0" dirty="0"/>
              <a:t>k</a:t>
            </a:r>
            <a:r>
              <a:rPr lang="zh-CN" altLang="zh-CN" sz="2800" b="0" dirty="0"/>
              <a:t>，则</a:t>
            </a:r>
            <a:r>
              <a:rPr lang="en-US" altLang="zh-CN" sz="2800" b="0" dirty="0"/>
              <a:t>k</a:t>
            </a:r>
            <a:r>
              <a:rPr lang="zh-CN" altLang="zh-CN" sz="2800" b="0" dirty="0"/>
              <a:t>不在该二叉查找树中</a:t>
            </a:r>
            <a:r>
              <a:rPr lang="zh-CN" altLang="zh-CN" sz="2800" b="0" dirty="0" smtClean="0"/>
              <a:t>。</a:t>
            </a:r>
            <a:endParaRPr lang="en-US" altLang="zh-CN" sz="2800" b="0" dirty="0" smtClean="0"/>
          </a:p>
          <a:p>
            <a:r>
              <a:rPr lang="zh-CN" altLang="zh-CN" sz="2800" b="0" dirty="0" smtClean="0"/>
              <a:t>从</a:t>
            </a:r>
            <a:r>
              <a:rPr lang="zh-CN" altLang="zh-CN" sz="2800" b="0" dirty="0"/>
              <a:t>上述查找方法可知，二叉查找树的</a:t>
            </a:r>
            <a:r>
              <a:rPr lang="zh-CN" altLang="zh-CN" sz="2800" dirty="0">
                <a:solidFill>
                  <a:srgbClr val="FF0000"/>
                </a:solidFill>
              </a:rPr>
              <a:t>高效率</a:t>
            </a:r>
            <a:r>
              <a:rPr lang="zh-CN" altLang="zh-CN" sz="2800" b="0" dirty="0"/>
              <a:t>表现在其只需要查找两棵子树</a:t>
            </a:r>
            <a:r>
              <a:rPr lang="zh-CN" altLang="zh-CN" sz="2800" b="0" dirty="0" smtClean="0"/>
              <a:t>之一</a:t>
            </a:r>
            <a:r>
              <a:rPr lang="zh-CN" altLang="en-US" sz="2800" b="0" dirty="0" smtClean="0"/>
              <a:t>，</a:t>
            </a:r>
            <a:r>
              <a:rPr lang="en-US" altLang="zh-CN" sz="2800" i="1" dirty="0" smtClean="0">
                <a:solidFill>
                  <a:srgbClr val="FF0000"/>
                </a:solidFill>
              </a:rPr>
              <a:t>O</a:t>
            </a:r>
            <a:r>
              <a:rPr lang="en-US" altLang="zh-CN" sz="2800" dirty="0" smtClean="0">
                <a:solidFill>
                  <a:srgbClr val="FF0000"/>
                </a:solidFill>
              </a:rPr>
              <a:t>(</a:t>
            </a:r>
            <a:r>
              <a:rPr lang="en-US" altLang="zh-CN" sz="2800" dirty="0" err="1" smtClean="0">
                <a:solidFill>
                  <a:srgbClr val="FF0000"/>
                </a:solidFill>
              </a:rPr>
              <a:t>logn</a:t>
            </a:r>
            <a:r>
              <a:rPr lang="en-US" altLang="zh-CN" sz="2800" dirty="0" smtClean="0">
                <a:solidFill>
                  <a:srgbClr val="FF0000"/>
                </a:solidFill>
              </a:rPr>
              <a:t>)</a:t>
            </a:r>
            <a:endParaRPr lang="zh-CN" altLang="zh-CN" sz="2800" dirty="0">
              <a:solidFill>
                <a:srgbClr val="FF0000"/>
              </a:solidFill>
            </a:endParaRPr>
          </a:p>
          <a:p>
            <a:endParaRPr lang="zh-CN" altLang="en-US" dirty="0"/>
          </a:p>
        </p:txBody>
      </p:sp>
    </p:spTree>
    <p:extLst>
      <p:ext uri="{BB962C8B-B14F-4D97-AF65-F5344CB8AC3E}">
        <p14:creationId xmlns:p14="http://schemas.microsoft.com/office/powerpoint/2010/main" val="168872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285720" y="357166"/>
            <a:ext cx="8351838" cy="836126"/>
          </a:xfrm>
          <a:prstGeom prst="rect">
            <a:avLst/>
          </a:prstGeom>
          <a:noFill/>
          <a:ln w="9525">
            <a:noFill/>
            <a:miter lim="800000"/>
            <a:headEnd/>
            <a:tailEnd/>
          </a:ln>
        </p:spPr>
        <p:txBody>
          <a:bodyPr>
            <a:spAutoFit/>
          </a:bodyPr>
          <a:lstStyle/>
          <a:p>
            <a:pPr algn="just" fontAlgn="base">
              <a:lnSpc>
                <a:spcPts val="2900"/>
              </a:lnSpc>
              <a:spcAft>
                <a:spcPct val="0"/>
              </a:spcAft>
            </a:pPr>
            <a:r>
              <a:rPr kumimoji="1" lang="zh-CN" altLang="en-US" sz="2400" b="1" dirty="0" smtClean="0">
                <a:solidFill>
                  <a:srgbClr val="3333FF"/>
                </a:solidFill>
                <a:latin typeface="Consolas" pitchFamily="49" charset="0"/>
                <a:ea typeface="楷体" pitchFamily="49" charset="-122"/>
                <a:cs typeface="Consolas" pitchFamily="49" charset="0"/>
              </a:rPr>
              <a:t>递归</a:t>
            </a:r>
            <a:r>
              <a:rPr kumimoji="1" lang="zh-CN" altLang="en-US" sz="2400" b="1" dirty="0">
                <a:solidFill>
                  <a:srgbClr val="3333FF"/>
                </a:solidFill>
                <a:latin typeface="Consolas" pitchFamily="49" charset="0"/>
                <a:ea typeface="楷体" pitchFamily="49" charset="-122"/>
                <a:cs typeface="Consolas" pitchFamily="49" charset="0"/>
              </a:rPr>
              <a:t>查找算法</a:t>
            </a:r>
            <a:r>
              <a:rPr kumimoji="1" lang="en-US" altLang="zh-CN" sz="2400" b="1" dirty="0" err="1">
                <a:solidFill>
                  <a:srgbClr val="3333FF"/>
                </a:solidFill>
                <a:latin typeface="Consolas" pitchFamily="49" charset="0"/>
                <a:ea typeface="楷体" pitchFamily="49" charset="-122"/>
                <a:cs typeface="Consolas" pitchFamily="49" charset="0"/>
              </a:rPr>
              <a:t>SearchBST</a:t>
            </a:r>
            <a:r>
              <a:rPr kumimoji="1" lang="en-US" altLang="zh-CN" sz="2400" b="1" dirty="0">
                <a:solidFill>
                  <a:srgbClr val="3333FF"/>
                </a:solidFill>
                <a:latin typeface="Consolas" pitchFamily="49" charset="0"/>
                <a:ea typeface="楷体" pitchFamily="49" charset="-122"/>
                <a:cs typeface="Consolas" pitchFamily="49" charset="0"/>
              </a:rPr>
              <a:t>()</a:t>
            </a:r>
            <a:r>
              <a:rPr kumimoji="1" lang="zh-CN" altLang="en-US" sz="2400" b="1" dirty="0">
                <a:solidFill>
                  <a:srgbClr val="3333FF"/>
                </a:solidFill>
                <a:latin typeface="Consolas" pitchFamily="49" charset="0"/>
                <a:ea typeface="楷体" pitchFamily="49" charset="-122"/>
                <a:cs typeface="Consolas" pitchFamily="49" charset="0"/>
              </a:rPr>
              <a:t>如下（在二叉排序树</a:t>
            </a:r>
            <a:r>
              <a:rPr kumimoji="1" lang="en-US" altLang="zh-CN" sz="2400" b="1" dirty="0" err="1">
                <a:solidFill>
                  <a:srgbClr val="3333FF"/>
                </a:solidFill>
                <a:latin typeface="Consolas" pitchFamily="49" charset="0"/>
                <a:ea typeface="楷体" pitchFamily="49" charset="-122"/>
                <a:cs typeface="Consolas" pitchFamily="49" charset="0"/>
              </a:rPr>
              <a:t>bt</a:t>
            </a:r>
            <a:r>
              <a:rPr kumimoji="1" lang="zh-CN" altLang="en-US" sz="2400" b="1" dirty="0">
                <a:solidFill>
                  <a:srgbClr val="3333FF"/>
                </a:solidFill>
                <a:latin typeface="Consolas" pitchFamily="49" charset="0"/>
                <a:ea typeface="楷体" pitchFamily="49" charset="-122"/>
                <a:cs typeface="Consolas" pitchFamily="49" charset="0"/>
              </a:rPr>
              <a:t>上查找关键字为</a:t>
            </a:r>
            <a:r>
              <a:rPr kumimoji="1" lang="en-US" altLang="zh-CN" sz="2400" b="1" i="1" dirty="0">
                <a:solidFill>
                  <a:srgbClr val="3333FF"/>
                </a:solidFill>
                <a:latin typeface="Consolas" pitchFamily="49" charset="0"/>
                <a:ea typeface="楷体" pitchFamily="49" charset="-122"/>
                <a:cs typeface="Consolas" pitchFamily="49" charset="0"/>
              </a:rPr>
              <a:t>k</a:t>
            </a:r>
            <a:r>
              <a:rPr kumimoji="1" lang="zh-CN" altLang="en-US" sz="2400" b="1" dirty="0">
                <a:solidFill>
                  <a:srgbClr val="3333FF"/>
                </a:solidFill>
                <a:latin typeface="Consolas" pitchFamily="49" charset="0"/>
                <a:ea typeface="楷体" pitchFamily="49" charset="-122"/>
                <a:cs typeface="Consolas" pitchFamily="49" charset="0"/>
              </a:rPr>
              <a:t>的</a:t>
            </a:r>
            <a:r>
              <a:rPr kumimoji="1" lang="zh-CN" altLang="en-US" sz="2400" b="1" dirty="0" smtClean="0">
                <a:solidFill>
                  <a:srgbClr val="3333FF"/>
                </a:solidFill>
                <a:latin typeface="Consolas" pitchFamily="49" charset="0"/>
                <a:ea typeface="楷体" pitchFamily="49" charset="-122"/>
                <a:cs typeface="Consolas" pitchFamily="49" charset="0"/>
              </a:rPr>
              <a:t>记录，成功</a:t>
            </a:r>
            <a:r>
              <a:rPr kumimoji="1" lang="zh-CN" altLang="en-US" sz="2400" b="1" dirty="0">
                <a:solidFill>
                  <a:srgbClr val="3333FF"/>
                </a:solidFill>
                <a:latin typeface="Consolas" pitchFamily="49" charset="0"/>
                <a:ea typeface="楷体" pitchFamily="49" charset="-122"/>
                <a:cs typeface="Consolas" pitchFamily="49" charset="0"/>
              </a:rPr>
              <a:t>时返回</a:t>
            </a:r>
            <a:r>
              <a:rPr kumimoji="1" lang="zh-CN" altLang="en-US" sz="2400" b="1" dirty="0" smtClean="0">
                <a:solidFill>
                  <a:srgbClr val="3333FF"/>
                </a:solidFill>
                <a:latin typeface="Consolas" pitchFamily="49" charset="0"/>
                <a:ea typeface="楷体" pitchFamily="49" charset="-122"/>
                <a:cs typeface="Consolas" pitchFamily="49" charset="0"/>
              </a:rPr>
              <a:t>该结点指针，否则</a:t>
            </a:r>
            <a:r>
              <a:rPr kumimoji="1" lang="zh-CN" altLang="en-US" sz="2400" b="1" dirty="0">
                <a:solidFill>
                  <a:srgbClr val="3333FF"/>
                </a:solidFill>
                <a:latin typeface="Consolas" pitchFamily="49" charset="0"/>
                <a:ea typeface="楷体" pitchFamily="49" charset="-122"/>
                <a:cs typeface="Consolas" pitchFamily="49" charset="0"/>
              </a:rPr>
              <a:t>返回</a:t>
            </a:r>
            <a:r>
              <a:rPr kumimoji="1" lang="en-US" altLang="zh-CN" sz="2400" b="1" dirty="0">
                <a:solidFill>
                  <a:srgbClr val="3333FF"/>
                </a:solidFill>
                <a:latin typeface="Consolas" pitchFamily="49" charset="0"/>
                <a:ea typeface="楷体" pitchFamily="49" charset="-122"/>
                <a:cs typeface="Consolas" pitchFamily="49" charset="0"/>
              </a:rPr>
              <a:t>NULL</a:t>
            </a:r>
            <a:r>
              <a:rPr kumimoji="1" lang="zh-CN" altLang="en-US" sz="2400" b="1" dirty="0">
                <a:solidFill>
                  <a:srgbClr val="3333FF"/>
                </a:solidFill>
                <a:latin typeface="Consolas" pitchFamily="49" charset="0"/>
                <a:ea typeface="楷体" pitchFamily="49" charset="-122"/>
                <a:cs typeface="Consolas" pitchFamily="49" charset="0"/>
              </a:rPr>
              <a:t>）：</a:t>
            </a:r>
            <a:endParaRPr lang="zh-CN" altLang="en-US" sz="2400" b="1" dirty="0">
              <a:solidFill>
                <a:srgbClr val="3333FF"/>
              </a:solidFill>
              <a:latin typeface="Consolas" pitchFamily="49" charset="0"/>
              <a:ea typeface="楷体" pitchFamily="49" charset="-122"/>
              <a:cs typeface="Consolas" pitchFamily="49" charset="0"/>
            </a:endParaRPr>
          </a:p>
        </p:txBody>
      </p:sp>
      <p:sp>
        <p:nvSpPr>
          <p:cNvPr id="5" name="Text Box 2"/>
          <p:cNvSpPr txBox="1">
            <a:spLocks noChangeArrowheads="1"/>
          </p:cNvSpPr>
          <p:nvPr/>
        </p:nvSpPr>
        <p:spPr bwMode="auto">
          <a:xfrm>
            <a:off x="250291" y="1268760"/>
            <a:ext cx="8715404" cy="4573899"/>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216000" tIns="180000" rIns="144000" bIns="180000">
            <a:spAutoFit/>
          </a:bodyPr>
          <a:lstStyle/>
          <a:p>
            <a:pPr algn="just" fontAlgn="base">
              <a:spcBef>
                <a:spcPct val="50000"/>
              </a:spcBef>
              <a:spcAft>
                <a:spcPct val="0"/>
              </a:spcAft>
            </a:pPr>
            <a:r>
              <a:rPr kumimoji="1" lang="en-US" altLang="zh-CN" sz="2400" b="1" dirty="0" err="1">
                <a:solidFill>
                  <a:srgbClr val="3333FF"/>
                </a:solidFill>
                <a:latin typeface="Consolas" pitchFamily="49" charset="0"/>
                <a:ea typeface="仿宋" pitchFamily="49" charset="-122"/>
                <a:cs typeface="Consolas" pitchFamily="49" charset="0"/>
              </a:rPr>
              <a:t>BSTNode</a:t>
            </a: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err="1">
                <a:solidFill>
                  <a:srgbClr val="FF0000"/>
                </a:solidFill>
                <a:latin typeface="Consolas" pitchFamily="49" charset="0"/>
                <a:ea typeface="仿宋" pitchFamily="49" charset="-122"/>
                <a:cs typeface="Consolas" pitchFamily="49" charset="0"/>
              </a:rPr>
              <a:t>SearchBST</a:t>
            </a:r>
            <a:r>
              <a:rPr kumimoji="1" lang="en-US" altLang="zh-CN" sz="2400" b="1" dirty="0">
                <a:solidFill>
                  <a:srgbClr val="3333FF"/>
                </a:solidFill>
                <a:latin typeface="Consolas" pitchFamily="49" charset="0"/>
                <a:ea typeface="仿宋" pitchFamily="49" charset="-122"/>
                <a:cs typeface="Consolas" pitchFamily="49" charset="0"/>
              </a:rPr>
              <a:t>(</a:t>
            </a:r>
            <a:r>
              <a:rPr kumimoji="1" lang="en-US" altLang="zh-CN" sz="2400" b="1" dirty="0" err="1">
                <a:solidFill>
                  <a:srgbClr val="3333FF"/>
                </a:solidFill>
                <a:latin typeface="Consolas" pitchFamily="49" charset="0"/>
                <a:ea typeface="仿宋" pitchFamily="49" charset="-122"/>
                <a:cs typeface="Consolas" pitchFamily="49" charset="0"/>
              </a:rPr>
              <a:t>BSTNode</a:t>
            </a: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err="1" smtClean="0">
                <a:solidFill>
                  <a:srgbClr val="3333FF"/>
                </a:solidFill>
                <a:latin typeface="Consolas" pitchFamily="49" charset="0"/>
                <a:ea typeface="仿宋" pitchFamily="49" charset="-122"/>
                <a:cs typeface="Consolas" pitchFamily="49" charset="0"/>
              </a:rPr>
              <a:t>bt</a:t>
            </a:r>
            <a:r>
              <a:rPr kumimoji="1" lang="zh-CN" altLang="en-US" sz="2400" b="1" dirty="0" smtClean="0">
                <a:solidFill>
                  <a:srgbClr val="3333FF"/>
                </a:solidFill>
                <a:latin typeface="Consolas" pitchFamily="49" charset="0"/>
                <a:ea typeface="仿宋" pitchFamily="49" charset="-122"/>
                <a:cs typeface="Consolas" pitchFamily="49" charset="0"/>
              </a:rPr>
              <a:t>，</a:t>
            </a:r>
            <a:r>
              <a:rPr kumimoji="1" lang="en-US" altLang="zh-CN" sz="2400" b="1" dirty="0" err="1" smtClean="0">
                <a:solidFill>
                  <a:srgbClr val="3333FF"/>
                </a:solidFill>
                <a:latin typeface="Consolas" pitchFamily="49" charset="0"/>
                <a:ea typeface="仿宋" pitchFamily="49" charset="-122"/>
                <a:cs typeface="Consolas" pitchFamily="49" charset="0"/>
              </a:rPr>
              <a:t>KeyType</a:t>
            </a:r>
            <a:r>
              <a:rPr kumimoji="1" lang="en-US" altLang="zh-CN" sz="2400" b="1" dirty="0" smtClean="0">
                <a:solidFill>
                  <a:srgbClr val="3333FF"/>
                </a:solidFill>
                <a:latin typeface="Consolas" pitchFamily="49" charset="0"/>
                <a:ea typeface="仿宋" pitchFamily="49" charset="-122"/>
                <a:cs typeface="Consolas" pitchFamily="49" charset="0"/>
              </a:rPr>
              <a:t> </a:t>
            </a:r>
            <a:r>
              <a:rPr kumimoji="1" lang="en-US" altLang="zh-CN" sz="2400" b="1" dirty="0">
                <a:solidFill>
                  <a:srgbClr val="3333FF"/>
                </a:solidFill>
                <a:latin typeface="Consolas" pitchFamily="49" charset="0"/>
                <a:ea typeface="仿宋" pitchFamily="49" charset="-122"/>
                <a:cs typeface="Consolas" pitchFamily="49" charset="0"/>
              </a:rPr>
              <a:t>k)</a:t>
            </a:r>
          </a:p>
          <a:p>
            <a:pPr algn="just" fontAlgn="base">
              <a:lnSpc>
                <a:spcPct val="80000"/>
              </a:lnSpc>
              <a:spcBef>
                <a:spcPct val="5000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endParaRPr kumimoji="1" lang="en-US" altLang="zh-CN" sz="2400" b="1" dirty="0" smtClean="0">
              <a:solidFill>
                <a:srgbClr val="3333FF"/>
              </a:solidFill>
              <a:latin typeface="Consolas" pitchFamily="49" charset="0"/>
              <a:ea typeface="仿宋" pitchFamily="49" charset="-122"/>
              <a:cs typeface="Consolas" pitchFamily="49" charset="0"/>
            </a:endParaRPr>
          </a:p>
          <a:p>
            <a:pPr algn="just" fontAlgn="base">
              <a:lnSpc>
                <a:spcPct val="80000"/>
              </a:lnSpc>
              <a:spcBef>
                <a:spcPct val="5000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    if </a:t>
            </a:r>
            <a:r>
              <a:rPr kumimoji="1" lang="en-US" altLang="zh-CN" sz="2400" b="1" dirty="0">
                <a:solidFill>
                  <a:srgbClr val="3333FF"/>
                </a:solidFill>
                <a:latin typeface="Consolas" pitchFamily="49" charset="0"/>
                <a:ea typeface="仿宋" pitchFamily="49" charset="-122"/>
                <a:cs typeface="Consolas" pitchFamily="49" charset="0"/>
              </a:rPr>
              <a:t>(</a:t>
            </a:r>
            <a:r>
              <a:rPr kumimoji="1" lang="en-US" altLang="zh-CN" sz="2400" b="1" dirty="0" err="1">
                <a:solidFill>
                  <a:srgbClr val="3333FF"/>
                </a:solidFill>
                <a:latin typeface="Consolas" pitchFamily="49" charset="0"/>
                <a:ea typeface="仿宋" pitchFamily="49" charset="-122"/>
                <a:cs typeface="Consolas" pitchFamily="49" charset="0"/>
              </a:rPr>
              <a:t>bt</a:t>
            </a:r>
            <a:r>
              <a:rPr kumimoji="1" lang="en-US" altLang="zh-CN" sz="2400" b="1" dirty="0">
                <a:solidFill>
                  <a:srgbClr val="3333FF"/>
                </a:solidFill>
                <a:latin typeface="Consolas" pitchFamily="49" charset="0"/>
                <a:ea typeface="仿宋" pitchFamily="49" charset="-122"/>
                <a:cs typeface="Consolas" pitchFamily="49" charset="0"/>
              </a:rPr>
              <a:t>==NULL || </a:t>
            </a:r>
            <a:r>
              <a:rPr kumimoji="1" lang="en-US" altLang="zh-CN" sz="2400" b="1" dirty="0" err="1">
                <a:solidFill>
                  <a:srgbClr val="3333FF"/>
                </a:solidFill>
                <a:latin typeface="Consolas" pitchFamily="49" charset="0"/>
                <a:ea typeface="仿宋" pitchFamily="49" charset="-122"/>
                <a:cs typeface="Consolas" pitchFamily="49" charset="0"/>
              </a:rPr>
              <a:t>bt</a:t>
            </a:r>
            <a:r>
              <a:rPr kumimoji="1" lang="en-US" altLang="zh-CN" sz="2400" b="1" dirty="0">
                <a:solidFill>
                  <a:srgbClr val="3333FF"/>
                </a:solidFill>
                <a:latin typeface="Consolas" pitchFamily="49" charset="0"/>
                <a:ea typeface="仿宋" pitchFamily="49" charset="-122"/>
                <a:cs typeface="Consolas" pitchFamily="49" charset="0"/>
              </a:rPr>
              <a:t>-&gt;key==k</a:t>
            </a:r>
            <a:r>
              <a:rPr kumimoji="1" lang="en-US" altLang="zh-CN" sz="2400" b="1" dirty="0" smtClean="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00B0F0"/>
                </a:solidFill>
                <a:latin typeface="Consolas" pitchFamily="49" charset="0"/>
                <a:ea typeface="仿宋" pitchFamily="49" charset="-122"/>
                <a:cs typeface="Consolas" pitchFamily="49" charset="0"/>
              </a:rPr>
              <a:t>//</a:t>
            </a:r>
            <a:r>
              <a:rPr kumimoji="1" lang="zh-CN" altLang="en-US" sz="2400" b="1" dirty="0" smtClean="0">
                <a:solidFill>
                  <a:srgbClr val="00B0F0"/>
                </a:solidFill>
                <a:latin typeface="Consolas" pitchFamily="49" charset="0"/>
                <a:ea typeface="仿宋" pitchFamily="49" charset="-122"/>
                <a:cs typeface="Consolas" pitchFamily="49" charset="0"/>
              </a:rPr>
              <a:t>递归出口</a:t>
            </a:r>
            <a:endParaRPr kumimoji="1" lang="zh-CN" altLang="en-US" sz="2400" b="1" dirty="0">
              <a:solidFill>
                <a:srgbClr val="00B0F0"/>
              </a:solidFill>
              <a:latin typeface="Consolas" pitchFamily="49" charset="0"/>
              <a:ea typeface="仿宋" pitchFamily="49" charset="-122"/>
              <a:cs typeface="Consolas" pitchFamily="49" charset="0"/>
            </a:endParaRPr>
          </a:p>
          <a:p>
            <a:pPr algn="just" fontAlgn="base">
              <a:lnSpc>
                <a:spcPct val="80000"/>
              </a:lnSpc>
              <a:spcBef>
                <a:spcPct val="50000"/>
              </a:spcBef>
              <a:spcAft>
                <a:spcPct val="0"/>
              </a:spcAft>
            </a:pPr>
            <a:r>
              <a:rPr kumimoji="1" lang="zh-CN" altLang="en-US" sz="2400" b="1" dirty="0">
                <a:solidFill>
                  <a:srgbClr val="3333FF"/>
                </a:solidFill>
                <a:latin typeface="Consolas" pitchFamily="49" charset="0"/>
                <a:ea typeface="仿宋" pitchFamily="49" charset="-122"/>
                <a:cs typeface="Consolas" pitchFamily="49" charset="0"/>
              </a:rPr>
              <a:t>    </a:t>
            </a:r>
            <a:r>
              <a:rPr kumimoji="1" lang="zh-CN" altLang="en-US" sz="2400" b="1" dirty="0" smtClean="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return </a:t>
            </a:r>
            <a:r>
              <a:rPr kumimoji="1" lang="en-US" altLang="zh-CN" sz="2400" b="1" dirty="0" err="1">
                <a:solidFill>
                  <a:srgbClr val="3333FF"/>
                </a:solidFill>
                <a:latin typeface="Consolas" pitchFamily="49" charset="0"/>
                <a:ea typeface="仿宋" pitchFamily="49" charset="-122"/>
                <a:cs typeface="Consolas" pitchFamily="49" charset="0"/>
              </a:rPr>
              <a:t>bt</a:t>
            </a:r>
            <a:r>
              <a:rPr kumimoji="1" lang="en-US" altLang="zh-CN" sz="2400" b="1" dirty="0">
                <a:solidFill>
                  <a:srgbClr val="3333FF"/>
                </a:solidFill>
                <a:latin typeface="Consolas" pitchFamily="49" charset="0"/>
                <a:ea typeface="仿宋" pitchFamily="49" charset="-122"/>
                <a:cs typeface="Consolas" pitchFamily="49" charset="0"/>
              </a:rPr>
              <a:t>;</a:t>
            </a:r>
          </a:p>
          <a:p>
            <a:pPr algn="just" fontAlgn="base">
              <a:lnSpc>
                <a:spcPct val="80000"/>
              </a:lnSpc>
              <a:spcBef>
                <a:spcPct val="5000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if </a:t>
            </a:r>
            <a:r>
              <a:rPr kumimoji="1" lang="en-US" altLang="zh-CN" sz="2400" b="1" dirty="0">
                <a:solidFill>
                  <a:srgbClr val="3333FF"/>
                </a:solidFill>
                <a:latin typeface="Consolas" pitchFamily="49" charset="0"/>
                <a:ea typeface="仿宋" pitchFamily="49" charset="-122"/>
                <a:cs typeface="Consolas" pitchFamily="49" charset="0"/>
              </a:rPr>
              <a:t>(k&lt;</a:t>
            </a:r>
            <a:r>
              <a:rPr kumimoji="1" lang="en-US" altLang="zh-CN" sz="2400" b="1" dirty="0" err="1">
                <a:solidFill>
                  <a:srgbClr val="3333FF"/>
                </a:solidFill>
                <a:latin typeface="Consolas" pitchFamily="49" charset="0"/>
                <a:ea typeface="仿宋" pitchFamily="49" charset="-122"/>
                <a:cs typeface="Consolas" pitchFamily="49" charset="0"/>
              </a:rPr>
              <a:t>bt</a:t>
            </a:r>
            <a:r>
              <a:rPr kumimoji="1" lang="en-US" altLang="zh-CN" sz="2400" b="1" dirty="0">
                <a:solidFill>
                  <a:srgbClr val="3333FF"/>
                </a:solidFill>
                <a:latin typeface="Consolas" pitchFamily="49" charset="0"/>
                <a:ea typeface="仿宋" pitchFamily="49" charset="-122"/>
                <a:cs typeface="Consolas" pitchFamily="49" charset="0"/>
              </a:rPr>
              <a:t>-&gt;key)</a:t>
            </a:r>
          </a:p>
          <a:p>
            <a:pPr algn="just" fontAlgn="base">
              <a:lnSpc>
                <a:spcPct val="80000"/>
              </a:lnSpc>
              <a:spcBef>
                <a:spcPct val="5000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zh-CN" altLang="en-US"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return </a:t>
            </a:r>
            <a:r>
              <a:rPr kumimoji="1" lang="en-US" altLang="zh-CN" sz="2400" b="1" dirty="0" err="1">
                <a:solidFill>
                  <a:srgbClr val="FF0000"/>
                </a:solidFill>
                <a:latin typeface="Consolas" pitchFamily="49" charset="0"/>
                <a:ea typeface="仿宋" pitchFamily="49" charset="-122"/>
                <a:cs typeface="Consolas" pitchFamily="49" charset="0"/>
              </a:rPr>
              <a:t>SearchBST</a:t>
            </a:r>
            <a:r>
              <a:rPr kumimoji="1" lang="en-US" altLang="zh-CN" sz="2400" b="1" dirty="0">
                <a:solidFill>
                  <a:srgbClr val="3333FF"/>
                </a:solidFill>
                <a:latin typeface="Consolas" pitchFamily="49" charset="0"/>
                <a:ea typeface="仿宋" pitchFamily="49" charset="-122"/>
                <a:cs typeface="Consolas" pitchFamily="49" charset="0"/>
              </a:rPr>
              <a:t>(</a:t>
            </a:r>
            <a:r>
              <a:rPr kumimoji="1" lang="en-US" altLang="zh-CN" sz="2400" b="1" dirty="0" err="1">
                <a:solidFill>
                  <a:srgbClr val="3333FF"/>
                </a:solidFill>
                <a:latin typeface="Consolas" pitchFamily="49" charset="0"/>
                <a:ea typeface="仿宋" pitchFamily="49" charset="-122"/>
                <a:cs typeface="Consolas" pitchFamily="49" charset="0"/>
              </a:rPr>
              <a:t>bt</a:t>
            </a:r>
            <a:r>
              <a:rPr kumimoji="1" lang="en-US" altLang="zh-CN" sz="2400" b="1" dirty="0">
                <a:solidFill>
                  <a:srgbClr val="3333FF"/>
                </a:solidFill>
                <a:latin typeface="Consolas" pitchFamily="49" charset="0"/>
                <a:ea typeface="仿宋" pitchFamily="49" charset="-122"/>
                <a:cs typeface="Consolas" pitchFamily="49" charset="0"/>
              </a:rPr>
              <a:t>-&gt;</a:t>
            </a:r>
            <a:r>
              <a:rPr kumimoji="1" lang="en-US" altLang="zh-CN" sz="2400" b="1" dirty="0" err="1" smtClean="0">
                <a:solidFill>
                  <a:srgbClr val="3333FF"/>
                </a:solidFill>
                <a:latin typeface="Consolas" pitchFamily="49" charset="0"/>
                <a:ea typeface="仿宋" pitchFamily="49" charset="-122"/>
                <a:cs typeface="Consolas" pitchFamily="49" charset="0"/>
              </a:rPr>
              <a:t>lchild</a:t>
            </a:r>
            <a:r>
              <a:rPr kumimoji="1" lang="zh-CN" altLang="en-US" sz="2400" b="1" dirty="0" smtClean="0">
                <a:solidFill>
                  <a:srgbClr val="3333FF"/>
                </a:solidFill>
                <a:latin typeface="Consolas" pitchFamily="49" charset="0"/>
                <a:ea typeface="仿宋" pitchFamily="49" charset="-122"/>
                <a:cs typeface="Consolas" pitchFamily="49" charset="0"/>
              </a:rPr>
              <a:t>，</a:t>
            </a:r>
            <a:r>
              <a:rPr kumimoji="1" lang="en-US" altLang="zh-CN" sz="2400" b="1" dirty="0" smtClean="0">
                <a:solidFill>
                  <a:srgbClr val="3333FF"/>
                </a:solidFill>
                <a:latin typeface="Consolas" pitchFamily="49" charset="0"/>
                <a:ea typeface="仿宋" pitchFamily="49" charset="-122"/>
                <a:cs typeface="Consolas" pitchFamily="49" charset="0"/>
              </a:rPr>
              <a:t>k</a:t>
            </a:r>
            <a:r>
              <a:rPr kumimoji="1" lang="en-US" altLang="zh-CN" sz="2000" b="1" dirty="0" smtClean="0">
                <a:solidFill>
                  <a:srgbClr val="3333FF"/>
                </a:solidFill>
                <a:latin typeface="Consolas" pitchFamily="49" charset="0"/>
                <a:ea typeface="仿宋" pitchFamily="49" charset="-122"/>
                <a:cs typeface="Consolas" pitchFamily="49" charset="0"/>
              </a:rPr>
              <a:t>);</a:t>
            </a:r>
            <a:r>
              <a:rPr kumimoji="1" lang="en-US" altLang="zh-CN" sz="2000" b="1" dirty="0" smtClean="0">
                <a:solidFill>
                  <a:srgbClr val="00B0F0"/>
                </a:solidFill>
                <a:latin typeface="Consolas" pitchFamily="49" charset="0"/>
                <a:ea typeface="仿宋" pitchFamily="49" charset="-122"/>
                <a:cs typeface="Consolas" pitchFamily="49" charset="0"/>
              </a:rPr>
              <a:t>//</a:t>
            </a:r>
            <a:r>
              <a:rPr kumimoji="1" lang="zh-CN" altLang="en-US" sz="2000" b="1" dirty="0" smtClean="0">
                <a:solidFill>
                  <a:srgbClr val="00B0F0"/>
                </a:solidFill>
                <a:latin typeface="Consolas" pitchFamily="49" charset="0"/>
                <a:ea typeface="仿宋" pitchFamily="49" charset="-122"/>
                <a:cs typeface="Consolas" pitchFamily="49" charset="0"/>
              </a:rPr>
              <a:t>查找左子树      </a:t>
            </a:r>
            <a:endParaRPr kumimoji="1" lang="en-US" altLang="zh-CN" sz="2000" b="1" dirty="0" smtClean="0">
              <a:solidFill>
                <a:srgbClr val="00B0F0"/>
              </a:solidFill>
              <a:latin typeface="Consolas" pitchFamily="49" charset="0"/>
              <a:ea typeface="仿宋" pitchFamily="49" charset="-122"/>
              <a:cs typeface="Consolas" pitchFamily="49" charset="0"/>
            </a:endParaRPr>
          </a:p>
          <a:p>
            <a:pPr algn="just" fontAlgn="base">
              <a:lnSpc>
                <a:spcPct val="80000"/>
              </a:lnSpc>
              <a:spcBef>
                <a:spcPct val="50000"/>
              </a:spcBef>
              <a:spcAft>
                <a:spcPct val="0"/>
              </a:spcAft>
            </a:pPr>
            <a:r>
              <a:rPr kumimoji="1" lang="en-US" altLang="zh-CN" sz="2000" b="1" dirty="0">
                <a:solidFill>
                  <a:srgbClr val="00B0F0"/>
                </a:solidFill>
                <a:latin typeface="Consolas" pitchFamily="49" charset="0"/>
                <a:ea typeface="仿宋" pitchFamily="49" charset="-122"/>
                <a:cs typeface="Consolas" pitchFamily="49" charset="0"/>
              </a:rPr>
              <a:t> </a:t>
            </a:r>
            <a:r>
              <a:rPr kumimoji="1" lang="en-US" altLang="zh-CN" sz="2000" b="1" dirty="0" smtClean="0">
                <a:solidFill>
                  <a:srgbClr val="00B0F0"/>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else</a:t>
            </a:r>
            <a:endParaRPr kumimoji="1" lang="en-US" altLang="zh-CN" sz="2400" b="1" dirty="0">
              <a:solidFill>
                <a:srgbClr val="3333FF"/>
              </a:solidFill>
              <a:latin typeface="Consolas" pitchFamily="49" charset="0"/>
              <a:ea typeface="仿宋" pitchFamily="49" charset="-122"/>
              <a:cs typeface="Consolas" pitchFamily="49" charset="0"/>
            </a:endParaRPr>
          </a:p>
          <a:p>
            <a:pPr algn="just" fontAlgn="base">
              <a:lnSpc>
                <a:spcPct val="80000"/>
              </a:lnSpc>
              <a:spcBef>
                <a:spcPct val="5000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zh-CN" altLang="en-US" sz="2400" b="1" dirty="0" smtClean="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return </a:t>
            </a:r>
            <a:r>
              <a:rPr kumimoji="1" lang="en-US" altLang="zh-CN" sz="2400" b="1" dirty="0" err="1">
                <a:solidFill>
                  <a:srgbClr val="FF0000"/>
                </a:solidFill>
                <a:latin typeface="Consolas" pitchFamily="49" charset="0"/>
                <a:ea typeface="仿宋" pitchFamily="49" charset="-122"/>
                <a:cs typeface="Consolas" pitchFamily="49" charset="0"/>
              </a:rPr>
              <a:t>SearchBST</a:t>
            </a:r>
            <a:r>
              <a:rPr kumimoji="1" lang="en-US" altLang="zh-CN" sz="2400" b="1" dirty="0">
                <a:solidFill>
                  <a:srgbClr val="3333FF"/>
                </a:solidFill>
                <a:latin typeface="Consolas" pitchFamily="49" charset="0"/>
                <a:ea typeface="仿宋" pitchFamily="49" charset="-122"/>
                <a:cs typeface="Consolas" pitchFamily="49" charset="0"/>
              </a:rPr>
              <a:t>(</a:t>
            </a:r>
            <a:r>
              <a:rPr kumimoji="1" lang="en-US" altLang="zh-CN" sz="2400" b="1" dirty="0" err="1">
                <a:solidFill>
                  <a:srgbClr val="3333FF"/>
                </a:solidFill>
                <a:latin typeface="Consolas" pitchFamily="49" charset="0"/>
                <a:ea typeface="仿宋" pitchFamily="49" charset="-122"/>
                <a:cs typeface="Consolas" pitchFamily="49" charset="0"/>
              </a:rPr>
              <a:t>bt</a:t>
            </a:r>
            <a:r>
              <a:rPr kumimoji="1" lang="en-US" altLang="zh-CN" sz="2400" b="1" dirty="0">
                <a:solidFill>
                  <a:srgbClr val="3333FF"/>
                </a:solidFill>
                <a:latin typeface="Consolas" pitchFamily="49" charset="0"/>
                <a:ea typeface="仿宋" pitchFamily="49" charset="-122"/>
                <a:cs typeface="Consolas" pitchFamily="49" charset="0"/>
              </a:rPr>
              <a:t>-&gt;</a:t>
            </a:r>
            <a:r>
              <a:rPr kumimoji="1" lang="en-US" altLang="zh-CN" sz="2400" b="1" dirty="0" err="1" smtClean="0">
                <a:solidFill>
                  <a:srgbClr val="3333FF"/>
                </a:solidFill>
                <a:latin typeface="Consolas" pitchFamily="49" charset="0"/>
                <a:ea typeface="仿宋" pitchFamily="49" charset="-122"/>
                <a:cs typeface="Consolas" pitchFamily="49" charset="0"/>
              </a:rPr>
              <a:t>rchild</a:t>
            </a:r>
            <a:r>
              <a:rPr kumimoji="1" lang="zh-CN" altLang="en-US" sz="2400" b="1" dirty="0" smtClean="0">
                <a:solidFill>
                  <a:srgbClr val="3333FF"/>
                </a:solidFill>
                <a:latin typeface="Consolas" pitchFamily="49" charset="0"/>
                <a:ea typeface="仿宋" pitchFamily="49" charset="-122"/>
                <a:cs typeface="Consolas" pitchFamily="49" charset="0"/>
              </a:rPr>
              <a:t>，</a:t>
            </a:r>
            <a:r>
              <a:rPr kumimoji="1" lang="en-US" altLang="zh-CN" sz="2400" b="1" dirty="0" smtClean="0">
                <a:solidFill>
                  <a:srgbClr val="3333FF"/>
                </a:solidFill>
                <a:latin typeface="Consolas" pitchFamily="49" charset="0"/>
                <a:ea typeface="仿宋" pitchFamily="49" charset="-122"/>
                <a:cs typeface="Consolas" pitchFamily="49" charset="0"/>
              </a:rPr>
              <a:t>k</a:t>
            </a:r>
            <a:r>
              <a:rPr kumimoji="1" lang="en-US" altLang="zh-CN" sz="2000" b="1" dirty="0" smtClean="0">
                <a:solidFill>
                  <a:srgbClr val="3333FF"/>
                </a:solidFill>
                <a:latin typeface="Consolas" pitchFamily="49" charset="0"/>
                <a:ea typeface="仿宋" pitchFamily="49" charset="-122"/>
                <a:cs typeface="Consolas" pitchFamily="49" charset="0"/>
              </a:rPr>
              <a:t>);</a:t>
            </a:r>
            <a:r>
              <a:rPr kumimoji="1" lang="en-US" altLang="zh-CN" sz="2000" b="1" dirty="0" smtClean="0">
                <a:solidFill>
                  <a:srgbClr val="00B0F0"/>
                </a:solidFill>
                <a:latin typeface="Consolas" pitchFamily="49" charset="0"/>
                <a:ea typeface="仿宋" pitchFamily="49" charset="-122"/>
                <a:cs typeface="Consolas" pitchFamily="49" charset="0"/>
              </a:rPr>
              <a:t>//</a:t>
            </a:r>
            <a:r>
              <a:rPr kumimoji="1" lang="zh-CN" altLang="en-US" sz="2000" b="1" dirty="0" smtClean="0">
                <a:solidFill>
                  <a:srgbClr val="00B0F0"/>
                </a:solidFill>
                <a:latin typeface="Consolas" pitchFamily="49" charset="0"/>
                <a:ea typeface="仿宋" pitchFamily="49" charset="-122"/>
                <a:cs typeface="Consolas" pitchFamily="49" charset="0"/>
              </a:rPr>
              <a:t>查找右</a:t>
            </a:r>
            <a:r>
              <a:rPr kumimoji="1" lang="zh-CN" altLang="en-US" sz="2000" b="1" dirty="0">
                <a:solidFill>
                  <a:srgbClr val="00B0F0"/>
                </a:solidFill>
                <a:latin typeface="Consolas" pitchFamily="49" charset="0"/>
                <a:ea typeface="仿宋" pitchFamily="49" charset="-122"/>
                <a:cs typeface="Consolas" pitchFamily="49" charset="0"/>
              </a:rPr>
              <a:t>子</a:t>
            </a:r>
            <a:r>
              <a:rPr kumimoji="1" lang="zh-CN" altLang="en-US" sz="2000" b="1" dirty="0" smtClean="0">
                <a:solidFill>
                  <a:srgbClr val="00B0F0"/>
                </a:solidFill>
                <a:latin typeface="Consolas" pitchFamily="49" charset="0"/>
                <a:ea typeface="仿宋" pitchFamily="49" charset="-122"/>
                <a:cs typeface="Consolas" pitchFamily="49" charset="0"/>
              </a:rPr>
              <a:t>树</a:t>
            </a:r>
            <a:endParaRPr kumimoji="1" lang="zh-CN" altLang="en-US" sz="2000" b="1" dirty="0">
              <a:solidFill>
                <a:srgbClr val="00B0F0"/>
              </a:solidFill>
              <a:latin typeface="Consolas" pitchFamily="49" charset="0"/>
              <a:ea typeface="仿宋" pitchFamily="49" charset="-122"/>
              <a:cs typeface="Consolas" pitchFamily="49" charset="0"/>
            </a:endParaRPr>
          </a:p>
          <a:p>
            <a:pPr algn="just" fontAlgn="base">
              <a:lnSpc>
                <a:spcPct val="80000"/>
              </a:lnSpc>
              <a:spcBef>
                <a:spcPct val="5000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a:t>
            </a:r>
          </a:p>
        </p:txBody>
      </p:sp>
    </p:spTree>
    <p:extLst>
      <p:ext uri="{BB962C8B-B14F-4D97-AF65-F5344CB8AC3E}">
        <p14:creationId xmlns:p14="http://schemas.microsoft.com/office/powerpoint/2010/main" val="9253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直接连接符 47"/>
          <p:cNvCxnSpPr>
            <a:endCxn id="47" idx="1"/>
          </p:cNvCxnSpPr>
          <p:nvPr/>
        </p:nvCxnSpPr>
        <p:spPr>
          <a:xfrm>
            <a:off x="1428728" y="3879322"/>
            <a:ext cx="6143668" cy="15389"/>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46" name="直接连接符 45"/>
          <p:cNvCxnSpPr>
            <a:endCxn id="45" idx="1"/>
          </p:cNvCxnSpPr>
          <p:nvPr/>
        </p:nvCxnSpPr>
        <p:spPr>
          <a:xfrm>
            <a:off x="785786" y="3123152"/>
            <a:ext cx="6786610" cy="57179"/>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44" name="直接连接符 43"/>
          <p:cNvCxnSpPr>
            <a:endCxn id="43" idx="1"/>
          </p:cNvCxnSpPr>
          <p:nvPr/>
        </p:nvCxnSpPr>
        <p:spPr>
          <a:xfrm>
            <a:off x="1071538" y="2327782"/>
            <a:ext cx="6500858" cy="15389"/>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39" name="直接连接符 38"/>
          <p:cNvCxnSpPr>
            <a:endCxn id="37" idx="1"/>
          </p:cNvCxnSpPr>
          <p:nvPr/>
        </p:nvCxnSpPr>
        <p:spPr>
          <a:xfrm>
            <a:off x="4643438" y="734452"/>
            <a:ext cx="2928958" cy="45037"/>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42" name="直接连接符 41"/>
          <p:cNvCxnSpPr>
            <a:endCxn id="41" idx="1"/>
          </p:cNvCxnSpPr>
          <p:nvPr/>
        </p:nvCxnSpPr>
        <p:spPr>
          <a:xfrm>
            <a:off x="2143108" y="1490732"/>
            <a:ext cx="5429288" cy="15389"/>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sp>
        <p:nvSpPr>
          <p:cNvPr id="3" name="TextBox 2"/>
          <p:cNvSpPr txBox="1"/>
          <p:nvPr/>
        </p:nvSpPr>
        <p:spPr>
          <a:xfrm>
            <a:off x="428596" y="171370"/>
            <a:ext cx="2714644"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fontAlgn="base">
              <a:spcBef>
                <a:spcPct val="0"/>
              </a:spcBef>
              <a:spcAft>
                <a:spcPct val="0"/>
              </a:spcAft>
            </a:pPr>
            <a:r>
              <a:rPr kumimoji="1" lang="zh-CN" altLang="en-US" sz="2400" b="1" dirty="0" smtClean="0">
                <a:solidFill>
                  <a:srgbClr val="FF0000"/>
                </a:solidFill>
                <a:latin typeface="华文中宋" pitchFamily="2" charset="-122"/>
                <a:ea typeface="华文中宋" pitchFamily="2" charset="-122"/>
                <a:cs typeface="Times New Roman" pitchFamily="18" charset="0"/>
                <a:sym typeface="Wingdings"/>
              </a:rPr>
              <a:t> </a:t>
            </a:r>
            <a:r>
              <a:rPr kumimoji="1" lang="zh-CN" altLang="en-US" sz="2400" b="1" dirty="0" smtClean="0">
                <a:solidFill>
                  <a:srgbClr val="FF0000"/>
                </a:solidFill>
                <a:latin typeface="华文中宋" pitchFamily="2" charset="-122"/>
                <a:ea typeface="华文中宋" pitchFamily="2" charset="-122"/>
                <a:cs typeface="Times New Roman" pitchFamily="18" charset="0"/>
              </a:rPr>
              <a:t>查找成功的情况</a:t>
            </a:r>
          </a:p>
        </p:txBody>
      </p:sp>
      <p:sp>
        <p:nvSpPr>
          <p:cNvPr id="5" name="椭圆 4"/>
          <p:cNvSpPr/>
          <p:nvPr/>
        </p:nvSpPr>
        <p:spPr>
          <a:xfrm>
            <a:off x="3929058" y="500042"/>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smtClean="0">
                <a:solidFill>
                  <a:srgbClr val="0000FF"/>
                </a:solidFill>
                <a:latin typeface="Consolas" pitchFamily="49" charset="0"/>
                <a:cs typeface="Consolas" pitchFamily="49" charset="0"/>
              </a:rPr>
              <a:t>50</a:t>
            </a:r>
            <a:endParaRPr kumimoji="1" lang="zh-CN" altLang="en-US" sz="2000" b="1">
              <a:solidFill>
                <a:srgbClr val="0000FF"/>
              </a:solidFill>
              <a:latin typeface="Consolas" pitchFamily="49" charset="0"/>
              <a:cs typeface="Consolas" pitchFamily="49" charset="0"/>
            </a:endParaRPr>
          </a:p>
        </p:txBody>
      </p:sp>
      <p:sp>
        <p:nvSpPr>
          <p:cNvPr id="6" name="椭圆 5"/>
          <p:cNvSpPr/>
          <p:nvPr/>
        </p:nvSpPr>
        <p:spPr>
          <a:xfrm>
            <a:off x="2714612" y="124592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smtClean="0">
                <a:solidFill>
                  <a:srgbClr val="0000FF"/>
                </a:solidFill>
                <a:latin typeface="Consolas" pitchFamily="49" charset="0"/>
                <a:cs typeface="Consolas" pitchFamily="49" charset="0"/>
              </a:rPr>
              <a:t>30</a:t>
            </a:r>
            <a:endParaRPr kumimoji="1" lang="zh-CN" altLang="en-US" sz="2000" b="1">
              <a:solidFill>
                <a:srgbClr val="0000FF"/>
              </a:solidFill>
              <a:latin typeface="Consolas" pitchFamily="49" charset="0"/>
              <a:cs typeface="Consolas" pitchFamily="49" charset="0"/>
            </a:endParaRPr>
          </a:p>
        </p:txBody>
      </p:sp>
      <p:sp>
        <p:nvSpPr>
          <p:cNvPr id="7" name="椭圆 6"/>
          <p:cNvSpPr/>
          <p:nvPr/>
        </p:nvSpPr>
        <p:spPr>
          <a:xfrm>
            <a:off x="4996694" y="124592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smtClean="0">
                <a:solidFill>
                  <a:srgbClr val="0000FF"/>
                </a:solidFill>
                <a:latin typeface="Consolas" pitchFamily="49" charset="0"/>
                <a:cs typeface="Consolas" pitchFamily="49" charset="0"/>
              </a:rPr>
              <a:t>80</a:t>
            </a:r>
            <a:endParaRPr kumimoji="1" lang="zh-CN" altLang="en-US" sz="2000" b="1">
              <a:solidFill>
                <a:srgbClr val="0000FF"/>
              </a:solidFill>
              <a:latin typeface="Consolas" pitchFamily="49" charset="0"/>
              <a:cs typeface="Consolas" pitchFamily="49" charset="0"/>
            </a:endParaRPr>
          </a:p>
        </p:txBody>
      </p:sp>
      <p:cxnSp>
        <p:nvCxnSpPr>
          <p:cNvPr id="8" name="直接连接符 7"/>
          <p:cNvCxnSpPr>
            <a:endCxn id="6" idx="7"/>
          </p:cNvCxnSpPr>
          <p:nvPr/>
        </p:nvCxnSpPr>
        <p:spPr>
          <a:xfrm rot="10800000" flipV="1">
            <a:off x="3144803" y="880577"/>
            <a:ext cx="797776" cy="444430"/>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9" name="直接连接符 8"/>
          <p:cNvCxnSpPr>
            <a:endCxn id="7" idx="1"/>
          </p:cNvCxnSpPr>
          <p:nvPr/>
        </p:nvCxnSpPr>
        <p:spPr>
          <a:xfrm>
            <a:off x="4429585" y="870529"/>
            <a:ext cx="640918" cy="454478"/>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10" name="椭圆 9"/>
          <p:cNvSpPr/>
          <p:nvPr/>
        </p:nvSpPr>
        <p:spPr>
          <a:xfrm>
            <a:off x="1714480" y="2031744"/>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smtClean="0">
                <a:solidFill>
                  <a:srgbClr val="0000FF"/>
                </a:solidFill>
                <a:latin typeface="Consolas" pitchFamily="49" charset="0"/>
                <a:cs typeface="Consolas" pitchFamily="49" charset="0"/>
              </a:rPr>
              <a:t>20</a:t>
            </a:r>
            <a:endParaRPr kumimoji="1" lang="zh-CN" altLang="en-US" sz="2000" b="1">
              <a:solidFill>
                <a:srgbClr val="0000FF"/>
              </a:solidFill>
              <a:latin typeface="Consolas" pitchFamily="49" charset="0"/>
              <a:cs typeface="Consolas" pitchFamily="49" charset="0"/>
            </a:endParaRPr>
          </a:p>
        </p:txBody>
      </p:sp>
      <p:sp>
        <p:nvSpPr>
          <p:cNvPr id="11" name="椭圆 10"/>
          <p:cNvSpPr/>
          <p:nvPr/>
        </p:nvSpPr>
        <p:spPr>
          <a:xfrm>
            <a:off x="1071538" y="285749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smtClean="0">
                <a:solidFill>
                  <a:srgbClr val="0000FF"/>
                </a:solidFill>
                <a:latin typeface="Consolas" pitchFamily="49" charset="0"/>
                <a:cs typeface="Consolas" pitchFamily="49" charset="0"/>
              </a:rPr>
              <a:t>10</a:t>
            </a:r>
            <a:endParaRPr kumimoji="1" lang="zh-CN" altLang="en-US" sz="2000" b="1">
              <a:solidFill>
                <a:srgbClr val="0000FF"/>
              </a:solidFill>
              <a:latin typeface="Consolas" pitchFamily="49" charset="0"/>
              <a:cs typeface="Consolas" pitchFamily="49" charset="0"/>
            </a:endParaRPr>
          </a:p>
        </p:txBody>
      </p:sp>
      <p:sp>
        <p:nvSpPr>
          <p:cNvPr id="12" name="椭圆 11"/>
          <p:cNvSpPr/>
          <p:nvPr/>
        </p:nvSpPr>
        <p:spPr>
          <a:xfrm>
            <a:off x="2353488" y="285749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smtClean="0">
                <a:solidFill>
                  <a:srgbClr val="0000FF"/>
                </a:solidFill>
                <a:latin typeface="Consolas" pitchFamily="49" charset="0"/>
                <a:cs typeface="Consolas" pitchFamily="49" charset="0"/>
              </a:rPr>
              <a:t>25</a:t>
            </a:r>
            <a:endParaRPr kumimoji="1" lang="zh-CN" altLang="en-US" sz="2000" b="1">
              <a:solidFill>
                <a:srgbClr val="0000FF"/>
              </a:solidFill>
              <a:latin typeface="Consolas" pitchFamily="49" charset="0"/>
              <a:cs typeface="Consolas" pitchFamily="49" charset="0"/>
            </a:endParaRPr>
          </a:p>
        </p:txBody>
      </p:sp>
      <p:sp>
        <p:nvSpPr>
          <p:cNvPr id="13" name="椭圆 12"/>
          <p:cNvSpPr/>
          <p:nvPr/>
        </p:nvSpPr>
        <p:spPr>
          <a:xfrm>
            <a:off x="1714480" y="3603380"/>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smtClean="0">
                <a:solidFill>
                  <a:srgbClr val="0000FF"/>
                </a:solidFill>
                <a:latin typeface="Consolas" pitchFamily="49" charset="0"/>
                <a:cs typeface="Consolas" pitchFamily="49" charset="0"/>
              </a:rPr>
              <a:t>23</a:t>
            </a:r>
            <a:endParaRPr kumimoji="1" lang="zh-CN" altLang="en-US" sz="2000" b="1">
              <a:solidFill>
                <a:srgbClr val="0000FF"/>
              </a:solidFill>
              <a:latin typeface="Consolas" pitchFamily="49" charset="0"/>
              <a:cs typeface="Consolas" pitchFamily="49" charset="0"/>
            </a:endParaRPr>
          </a:p>
        </p:txBody>
      </p:sp>
      <p:cxnSp>
        <p:nvCxnSpPr>
          <p:cNvPr id="14" name="直接连接符 13"/>
          <p:cNvCxnSpPr>
            <a:stCxn id="10" idx="3"/>
            <a:endCxn id="11" idx="7"/>
          </p:cNvCxnSpPr>
          <p:nvPr/>
        </p:nvCxnSpPr>
        <p:spPr>
          <a:xfrm rot="5400000">
            <a:off x="1423052" y="2571340"/>
            <a:ext cx="443914" cy="286560"/>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5" name="直接连接符 14"/>
          <p:cNvCxnSpPr>
            <a:stCxn id="10" idx="5"/>
            <a:endCxn id="12" idx="1"/>
          </p:cNvCxnSpPr>
          <p:nvPr/>
        </p:nvCxnSpPr>
        <p:spPr>
          <a:xfrm rot="16200000" flipH="1">
            <a:off x="2064027" y="2573307"/>
            <a:ext cx="443914" cy="282626"/>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6" name="直接连接符 15"/>
          <p:cNvCxnSpPr>
            <a:stCxn id="12" idx="3"/>
            <a:endCxn id="13" idx="7"/>
          </p:cNvCxnSpPr>
          <p:nvPr/>
        </p:nvCxnSpPr>
        <p:spPr>
          <a:xfrm rot="5400000">
            <a:off x="2103961" y="3359125"/>
            <a:ext cx="364046" cy="282626"/>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7" name="直接连接符 16"/>
          <p:cNvCxnSpPr>
            <a:endCxn id="10" idx="7"/>
          </p:cNvCxnSpPr>
          <p:nvPr/>
        </p:nvCxnSpPr>
        <p:spPr>
          <a:xfrm rot="10800000" flipV="1">
            <a:off x="2144671" y="1626461"/>
            <a:ext cx="593510" cy="484364"/>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18" name="椭圆 17"/>
          <p:cNvSpPr/>
          <p:nvPr/>
        </p:nvSpPr>
        <p:spPr>
          <a:xfrm>
            <a:off x="3710810" y="2031744"/>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smtClean="0">
                <a:solidFill>
                  <a:srgbClr val="0000FF"/>
                </a:solidFill>
                <a:latin typeface="Consolas" pitchFamily="49" charset="0"/>
                <a:cs typeface="Consolas" pitchFamily="49" charset="0"/>
              </a:rPr>
              <a:t>40</a:t>
            </a:r>
            <a:endParaRPr kumimoji="1" lang="zh-CN" altLang="en-US" sz="2000" b="1">
              <a:solidFill>
                <a:srgbClr val="0000FF"/>
              </a:solidFill>
              <a:latin typeface="Consolas" pitchFamily="49" charset="0"/>
              <a:cs typeface="Consolas" pitchFamily="49" charset="0"/>
            </a:endParaRPr>
          </a:p>
        </p:txBody>
      </p:sp>
      <p:sp>
        <p:nvSpPr>
          <p:cNvPr id="19" name="椭圆 18"/>
          <p:cNvSpPr/>
          <p:nvPr/>
        </p:nvSpPr>
        <p:spPr>
          <a:xfrm>
            <a:off x="3000364" y="285749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smtClean="0">
                <a:solidFill>
                  <a:srgbClr val="0000FF"/>
                </a:solidFill>
                <a:latin typeface="Consolas" pitchFamily="49" charset="0"/>
                <a:cs typeface="Consolas" pitchFamily="49" charset="0"/>
              </a:rPr>
              <a:t>35</a:t>
            </a:r>
            <a:endParaRPr kumimoji="1" lang="zh-CN" altLang="en-US" sz="2000" b="1">
              <a:solidFill>
                <a:srgbClr val="0000FF"/>
              </a:solidFill>
              <a:latin typeface="Consolas" pitchFamily="49" charset="0"/>
              <a:cs typeface="Consolas" pitchFamily="49" charset="0"/>
            </a:endParaRPr>
          </a:p>
        </p:txBody>
      </p:sp>
      <p:cxnSp>
        <p:nvCxnSpPr>
          <p:cNvPr id="20" name="直接连接符 19"/>
          <p:cNvCxnSpPr>
            <a:endCxn id="18" idx="1"/>
          </p:cNvCxnSpPr>
          <p:nvPr/>
        </p:nvCxnSpPr>
        <p:spPr>
          <a:xfrm>
            <a:off x="3215139" y="1626461"/>
            <a:ext cx="569480" cy="484364"/>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21" name="直接连接符 20"/>
          <p:cNvCxnSpPr>
            <a:stCxn id="18" idx="3"/>
            <a:endCxn id="19" idx="7"/>
          </p:cNvCxnSpPr>
          <p:nvPr/>
        </p:nvCxnSpPr>
        <p:spPr>
          <a:xfrm rot="5400000">
            <a:off x="3385630" y="2537588"/>
            <a:ext cx="443914" cy="354064"/>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22" name="椭圆 21"/>
          <p:cNvSpPr/>
          <p:nvPr/>
        </p:nvSpPr>
        <p:spPr>
          <a:xfrm>
            <a:off x="5853950" y="2031744"/>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smtClean="0">
                <a:solidFill>
                  <a:srgbClr val="0000FF"/>
                </a:solidFill>
                <a:latin typeface="Consolas" pitchFamily="49" charset="0"/>
                <a:cs typeface="Consolas" pitchFamily="49" charset="0"/>
              </a:rPr>
              <a:t>90</a:t>
            </a:r>
            <a:endParaRPr kumimoji="1" lang="zh-CN" altLang="en-US" sz="2000" b="1">
              <a:solidFill>
                <a:srgbClr val="0000FF"/>
              </a:solidFill>
              <a:latin typeface="Consolas" pitchFamily="49" charset="0"/>
              <a:cs typeface="Consolas" pitchFamily="49" charset="0"/>
            </a:endParaRPr>
          </a:p>
        </p:txBody>
      </p:sp>
      <p:sp>
        <p:nvSpPr>
          <p:cNvPr id="23" name="椭圆 22"/>
          <p:cNvSpPr/>
          <p:nvPr/>
        </p:nvSpPr>
        <p:spPr>
          <a:xfrm>
            <a:off x="5214942" y="285749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smtClean="0">
                <a:solidFill>
                  <a:srgbClr val="0000FF"/>
                </a:solidFill>
                <a:latin typeface="Consolas" pitchFamily="49" charset="0"/>
                <a:cs typeface="Consolas" pitchFamily="49" charset="0"/>
              </a:rPr>
              <a:t>85</a:t>
            </a:r>
            <a:endParaRPr kumimoji="1" lang="zh-CN" altLang="en-US" sz="2000" b="1">
              <a:solidFill>
                <a:srgbClr val="0000FF"/>
              </a:solidFill>
              <a:latin typeface="Consolas" pitchFamily="49" charset="0"/>
              <a:cs typeface="Consolas" pitchFamily="49" charset="0"/>
            </a:endParaRPr>
          </a:p>
        </p:txBody>
      </p:sp>
      <p:sp>
        <p:nvSpPr>
          <p:cNvPr id="24" name="椭圆 23"/>
          <p:cNvSpPr/>
          <p:nvPr/>
        </p:nvSpPr>
        <p:spPr>
          <a:xfrm>
            <a:off x="5925388" y="3603380"/>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sz="2000" b="1" smtClean="0">
                <a:solidFill>
                  <a:srgbClr val="0000FF"/>
                </a:solidFill>
                <a:latin typeface="Consolas" pitchFamily="49" charset="0"/>
                <a:cs typeface="Consolas" pitchFamily="49" charset="0"/>
              </a:rPr>
              <a:t>88</a:t>
            </a:r>
            <a:endParaRPr kumimoji="1" lang="zh-CN" altLang="en-US" sz="2000" b="1">
              <a:solidFill>
                <a:srgbClr val="0000FF"/>
              </a:solidFill>
              <a:latin typeface="Consolas" pitchFamily="49" charset="0"/>
              <a:cs typeface="Consolas" pitchFamily="49" charset="0"/>
            </a:endParaRPr>
          </a:p>
        </p:txBody>
      </p:sp>
      <p:cxnSp>
        <p:nvCxnSpPr>
          <p:cNvPr id="25" name="直接连接符 24"/>
          <p:cNvCxnSpPr>
            <a:stCxn id="7" idx="5"/>
            <a:endCxn id="22" idx="1"/>
          </p:cNvCxnSpPr>
          <p:nvPr/>
        </p:nvCxnSpPr>
        <p:spPr>
          <a:xfrm rot="16200000" flipH="1">
            <a:off x="5475332" y="1658398"/>
            <a:ext cx="403980" cy="500874"/>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26" name="直接连接符 25"/>
          <p:cNvCxnSpPr>
            <a:stCxn id="22" idx="3"/>
            <a:endCxn id="23" idx="7"/>
          </p:cNvCxnSpPr>
          <p:nvPr/>
        </p:nvCxnSpPr>
        <p:spPr>
          <a:xfrm rot="5400000">
            <a:off x="5564489" y="2573307"/>
            <a:ext cx="443914" cy="282626"/>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27" name="直接连接符 26"/>
          <p:cNvCxnSpPr>
            <a:stCxn id="23" idx="5"/>
            <a:endCxn id="24" idx="1"/>
          </p:cNvCxnSpPr>
          <p:nvPr/>
        </p:nvCxnSpPr>
        <p:spPr>
          <a:xfrm rot="16200000" flipH="1">
            <a:off x="5640142" y="3323406"/>
            <a:ext cx="364046" cy="354064"/>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28" name="TextBox 27"/>
          <p:cNvSpPr txBox="1"/>
          <p:nvPr/>
        </p:nvSpPr>
        <p:spPr>
          <a:xfrm>
            <a:off x="714348" y="785794"/>
            <a:ext cx="1357322" cy="400110"/>
          </a:xfrm>
          <a:prstGeom prst="rect">
            <a:avLst/>
          </a:prstGeom>
          <a:noFill/>
        </p:spPr>
        <p:txBody>
          <a:bodyPr wrap="square" rtlCol="0">
            <a:spAutoFit/>
          </a:bodyPr>
          <a:lstStyle/>
          <a:p>
            <a:pPr fontAlgn="base">
              <a:spcBef>
                <a:spcPct val="0"/>
              </a:spcBef>
              <a:spcAft>
                <a:spcPct val="0"/>
              </a:spcAft>
            </a:pPr>
            <a:r>
              <a:rPr kumimoji="1" lang="zh-CN" altLang="en-US" sz="2000" b="1" dirty="0" smtClean="0">
                <a:solidFill>
                  <a:srgbClr val="3333FF"/>
                </a:solidFill>
                <a:latin typeface="Consolas" pitchFamily="49" charset="0"/>
                <a:ea typeface="楷体" pitchFamily="49" charset="-122"/>
                <a:cs typeface="Consolas" pitchFamily="49" charset="0"/>
              </a:rPr>
              <a:t>查找：</a:t>
            </a:r>
            <a:r>
              <a:rPr kumimoji="1" lang="en-US" altLang="zh-CN" sz="2000" b="1" dirty="0" smtClean="0">
                <a:solidFill>
                  <a:srgbClr val="FF00FF"/>
                </a:solidFill>
                <a:latin typeface="Consolas" pitchFamily="49" charset="0"/>
                <a:ea typeface="楷体" pitchFamily="49" charset="-122"/>
                <a:cs typeface="Consolas" pitchFamily="49" charset="0"/>
              </a:rPr>
              <a:t>35</a:t>
            </a:r>
            <a:endParaRPr kumimoji="1" lang="zh-CN" altLang="en-US" sz="2000" b="1" dirty="0" smtClean="0">
              <a:solidFill>
                <a:srgbClr val="FF00FF"/>
              </a:solidFill>
              <a:latin typeface="Consolas" pitchFamily="49" charset="0"/>
              <a:ea typeface="楷体" pitchFamily="49" charset="-122"/>
              <a:cs typeface="Consolas" pitchFamily="49" charset="0"/>
            </a:endParaRPr>
          </a:p>
        </p:txBody>
      </p:sp>
      <p:sp>
        <p:nvSpPr>
          <p:cNvPr id="29" name="椭圆 28"/>
          <p:cNvSpPr/>
          <p:nvPr/>
        </p:nvSpPr>
        <p:spPr>
          <a:xfrm>
            <a:off x="3929058" y="501402"/>
            <a:ext cx="504000" cy="540000"/>
          </a:xfrm>
          <a:prstGeom prst="ellipse">
            <a:avLst/>
          </a:prstGeom>
        </p:spPr>
        <p:style>
          <a:lnRef idx="1">
            <a:schemeClr val="dk1"/>
          </a:lnRef>
          <a:fillRef idx="3">
            <a:schemeClr val="dk1"/>
          </a:fillRef>
          <a:effectRef idx="2">
            <a:schemeClr val="dk1"/>
          </a:effectRef>
          <a:fontRef idx="minor">
            <a:schemeClr val="lt1"/>
          </a:fontRef>
        </p:style>
        <p:txBody>
          <a:bodyPr lIns="0" rIns="0" rtlCol="0" anchor="ctr"/>
          <a:lstStyle/>
          <a:p>
            <a:pPr algn="ctr" fontAlgn="base">
              <a:spcBef>
                <a:spcPct val="0"/>
              </a:spcBef>
              <a:spcAft>
                <a:spcPct val="0"/>
              </a:spcAft>
            </a:pPr>
            <a:r>
              <a:rPr kumimoji="1" lang="en-US" altLang="zh-CN" sz="2000" b="1" dirty="0" smtClean="0">
                <a:solidFill>
                  <a:prstClr val="white"/>
                </a:solidFill>
                <a:latin typeface="Consolas" pitchFamily="49" charset="0"/>
                <a:cs typeface="Consolas" pitchFamily="49" charset="0"/>
              </a:rPr>
              <a:t>50</a:t>
            </a:r>
            <a:endParaRPr kumimoji="1" lang="zh-CN" altLang="en-US" sz="2000" b="1" dirty="0">
              <a:solidFill>
                <a:prstClr val="white"/>
              </a:solidFill>
              <a:latin typeface="Consolas" pitchFamily="49" charset="0"/>
              <a:cs typeface="Consolas" pitchFamily="49" charset="0"/>
            </a:endParaRPr>
          </a:p>
        </p:txBody>
      </p:sp>
      <p:sp>
        <p:nvSpPr>
          <p:cNvPr id="30" name="椭圆 29"/>
          <p:cNvSpPr/>
          <p:nvPr/>
        </p:nvSpPr>
        <p:spPr>
          <a:xfrm>
            <a:off x="2714612" y="1247286"/>
            <a:ext cx="504000" cy="540000"/>
          </a:xfrm>
          <a:prstGeom prst="ellipse">
            <a:avLst/>
          </a:prstGeom>
        </p:spPr>
        <p:style>
          <a:lnRef idx="1">
            <a:schemeClr val="dk1"/>
          </a:lnRef>
          <a:fillRef idx="3">
            <a:schemeClr val="dk1"/>
          </a:fillRef>
          <a:effectRef idx="2">
            <a:schemeClr val="dk1"/>
          </a:effectRef>
          <a:fontRef idx="minor">
            <a:schemeClr val="lt1"/>
          </a:fontRef>
        </p:style>
        <p:txBody>
          <a:bodyPr lIns="0" rIns="0" rtlCol="0" anchor="ctr"/>
          <a:lstStyle/>
          <a:p>
            <a:pPr algn="ctr" fontAlgn="base">
              <a:spcBef>
                <a:spcPct val="0"/>
              </a:spcBef>
              <a:spcAft>
                <a:spcPct val="0"/>
              </a:spcAft>
            </a:pPr>
            <a:r>
              <a:rPr kumimoji="1" lang="en-US" altLang="zh-CN" sz="2000" b="1" smtClean="0">
                <a:solidFill>
                  <a:prstClr val="white"/>
                </a:solidFill>
                <a:latin typeface="Consolas" pitchFamily="49" charset="0"/>
                <a:cs typeface="Consolas" pitchFamily="49" charset="0"/>
              </a:rPr>
              <a:t>30</a:t>
            </a:r>
            <a:endParaRPr kumimoji="1" lang="zh-CN" altLang="en-US" sz="2000" b="1">
              <a:solidFill>
                <a:prstClr val="white"/>
              </a:solidFill>
              <a:latin typeface="Consolas" pitchFamily="49" charset="0"/>
              <a:cs typeface="Consolas" pitchFamily="49" charset="0"/>
            </a:endParaRPr>
          </a:p>
        </p:txBody>
      </p:sp>
      <p:cxnSp>
        <p:nvCxnSpPr>
          <p:cNvPr id="31" name="直接连接符 30"/>
          <p:cNvCxnSpPr>
            <a:endCxn id="30" idx="7"/>
          </p:cNvCxnSpPr>
          <p:nvPr/>
        </p:nvCxnSpPr>
        <p:spPr>
          <a:xfrm rot="10800000" flipV="1">
            <a:off x="3144803" y="881937"/>
            <a:ext cx="797776" cy="444430"/>
          </a:xfrm>
          <a:prstGeom prst="line">
            <a:avLst/>
          </a:prstGeom>
          <a:ln>
            <a:tailEnd type="none"/>
          </a:ln>
        </p:spPr>
        <p:style>
          <a:lnRef idx="2">
            <a:schemeClr val="accent2"/>
          </a:lnRef>
          <a:fillRef idx="0">
            <a:schemeClr val="accent2"/>
          </a:fillRef>
          <a:effectRef idx="1">
            <a:schemeClr val="accent2"/>
          </a:effectRef>
          <a:fontRef idx="minor">
            <a:schemeClr val="tx1"/>
          </a:fontRef>
        </p:style>
      </p:cxnSp>
      <p:sp>
        <p:nvSpPr>
          <p:cNvPr id="32" name="椭圆 31"/>
          <p:cNvSpPr/>
          <p:nvPr/>
        </p:nvSpPr>
        <p:spPr>
          <a:xfrm>
            <a:off x="3710810" y="2033104"/>
            <a:ext cx="504000" cy="540000"/>
          </a:xfrm>
          <a:prstGeom prst="ellipse">
            <a:avLst/>
          </a:prstGeom>
        </p:spPr>
        <p:style>
          <a:lnRef idx="1">
            <a:schemeClr val="dk1"/>
          </a:lnRef>
          <a:fillRef idx="3">
            <a:schemeClr val="dk1"/>
          </a:fillRef>
          <a:effectRef idx="2">
            <a:schemeClr val="dk1"/>
          </a:effectRef>
          <a:fontRef idx="minor">
            <a:schemeClr val="lt1"/>
          </a:fontRef>
        </p:style>
        <p:txBody>
          <a:bodyPr lIns="0" rIns="0" rtlCol="0" anchor="ctr"/>
          <a:lstStyle/>
          <a:p>
            <a:pPr algn="ctr" fontAlgn="base">
              <a:spcBef>
                <a:spcPct val="0"/>
              </a:spcBef>
              <a:spcAft>
                <a:spcPct val="0"/>
              </a:spcAft>
            </a:pPr>
            <a:r>
              <a:rPr kumimoji="1" lang="en-US" altLang="zh-CN" sz="2000" b="1" smtClean="0">
                <a:solidFill>
                  <a:prstClr val="white"/>
                </a:solidFill>
                <a:latin typeface="Consolas" pitchFamily="49" charset="0"/>
                <a:cs typeface="Consolas" pitchFamily="49" charset="0"/>
              </a:rPr>
              <a:t>40</a:t>
            </a:r>
            <a:endParaRPr kumimoji="1" lang="zh-CN" altLang="en-US" sz="2000" b="1">
              <a:solidFill>
                <a:prstClr val="white"/>
              </a:solidFill>
              <a:latin typeface="Consolas" pitchFamily="49" charset="0"/>
              <a:cs typeface="Consolas" pitchFamily="49" charset="0"/>
            </a:endParaRPr>
          </a:p>
        </p:txBody>
      </p:sp>
      <p:sp>
        <p:nvSpPr>
          <p:cNvPr id="33" name="椭圆 32"/>
          <p:cNvSpPr/>
          <p:nvPr/>
        </p:nvSpPr>
        <p:spPr>
          <a:xfrm>
            <a:off x="3000364" y="2858856"/>
            <a:ext cx="504000" cy="540000"/>
          </a:xfrm>
          <a:prstGeom prst="ellipse">
            <a:avLst/>
          </a:prstGeom>
        </p:spPr>
        <p:style>
          <a:lnRef idx="1">
            <a:schemeClr val="dk1"/>
          </a:lnRef>
          <a:fillRef idx="3">
            <a:schemeClr val="dk1"/>
          </a:fillRef>
          <a:effectRef idx="2">
            <a:schemeClr val="dk1"/>
          </a:effectRef>
          <a:fontRef idx="minor">
            <a:schemeClr val="lt1"/>
          </a:fontRef>
        </p:style>
        <p:txBody>
          <a:bodyPr lIns="0" rIns="0" rtlCol="0" anchor="ctr"/>
          <a:lstStyle/>
          <a:p>
            <a:pPr algn="ctr" fontAlgn="base">
              <a:spcBef>
                <a:spcPct val="0"/>
              </a:spcBef>
              <a:spcAft>
                <a:spcPct val="0"/>
              </a:spcAft>
            </a:pPr>
            <a:r>
              <a:rPr kumimoji="1" lang="en-US" altLang="zh-CN" sz="2000" b="1" smtClean="0">
                <a:solidFill>
                  <a:prstClr val="white"/>
                </a:solidFill>
                <a:latin typeface="Consolas" pitchFamily="49" charset="0"/>
                <a:cs typeface="Consolas" pitchFamily="49" charset="0"/>
              </a:rPr>
              <a:t>35</a:t>
            </a:r>
            <a:endParaRPr kumimoji="1" lang="zh-CN" altLang="en-US" sz="2000" b="1">
              <a:solidFill>
                <a:prstClr val="white"/>
              </a:solidFill>
              <a:latin typeface="Consolas" pitchFamily="49" charset="0"/>
              <a:cs typeface="Consolas" pitchFamily="49" charset="0"/>
            </a:endParaRPr>
          </a:p>
        </p:txBody>
      </p:sp>
      <p:cxnSp>
        <p:nvCxnSpPr>
          <p:cNvPr id="34" name="直接连接符 33"/>
          <p:cNvCxnSpPr>
            <a:endCxn id="32" idx="1"/>
          </p:cNvCxnSpPr>
          <p:nvPr/>
        </p:nvCxnSpPr>
        <p:spPr>
          <a:xfrm>
            <a:off x="3215139" y="1627821"/>
            <a:ext cx="569480" cy="484364"/>
          </a:xfrm>
          <a:prstGeom prst="line">
            <a:avLst/>
          </a:prstGeom>
          <a:ln>
            <a:tailEnd type="none"/>
          </a:ln>
        </p:spPr>
        <p:style>
          <a:lnRef idx="2">
            <a:schemeClr val="accent2"/>
          </a:lnRef>
          <a:fillRef idx="0">
            <a:schemeClr val="accent2"/>
          </a:fillRef>
          <a:effectRef idx="1">
            <a:schemeClr val="accent2"/>
          </a:effectRef>
          <a:fontRef idx="minor">
            <a:schemeClr val="tx1"/>
          </a:fontRef>
        </p:style>
      </p:cxnSp>
      <p:cxnSp>
        <p:nvCxnSpPr>
          <p:cNvPr id="35" name="直接连接符 34"/>
          <p:cNvCxnSpPr>
            <a:stCxn id="32" idx="3"/>
            <a:endCxn id="33" idx="7"/>
          </p:cNvCxnSpPr>
          <p:nvPr/>
        </p:nvCxnSpPr>
        <p:spPr>
          <a:xfrm rot="5400000">
            <a:off x="3385630" y="2538948"/>
            <a:ext cx="443914" cy="354064"/>
          </a:xfrm>
          <a:prstGeom prst="line">
            <a:avLst/>
          </a:prstGeom>
          <a:ln>
            <a:tailEnd type="none"/>
          </a:ln>
        </p:spPr>
        <p:style>
          <a:lnRef idx="2">
            <a:schemeClr val="accent2"/>
          </a:lnRef>
          <a:fillRef idx="0">
            <a:schemeClr val="accent2"/>
          </a:fillRef>
          <a:effectRef idx="1">
            <a:schemeClr val="accent2"/>
          </a:effectRef>
          <a:fontRef idx="minor">
            <a:schemeClr val="tx1"/>
          </a:fontRef>
        </p:style>
      </p:cxnSp>
      <p:sp>
        <p:nvSpPr>
          <p:cNvPr id="36" name="TextBox 35"/>
          <p:cNvSpPr txBox="1"/>
          <p:nvPr/>
        </p:nvSpPr>
        <p:spPr>
          <a:xfrm>
            <a:off x="1214414" y="4500570"/>
            <a:ext cx="7102002" cy="180828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fontAlgn="base">
              <a:lnSpc>
                <a:spcPts val="2800"/>
              </a:lnSpc>
              <a:spcBef>
                <a:spcPts val="600"/>
              </a:spcBef>
              <a:spcAft>
                <a:spcPct val="0"/>
              </a:spcAft>
              <a:buFontTx/>
              <a:buBlip>
                <a:blip r:embed="rId3"/>
              </a:buBlip>
            </a:pPr>
            <a:r>
              <a:rPr kumimoji="1" lang="zh-CN" altLang="en-US" sz="2400" b="1" smtClean="0">
                <a:solidFill>
                  <a:srgbClr val="3333FF"/>
                </a:solidFill>
                <a:latin typeface="Consolas" pitchFamily="49" charset="0"/>
                <a:ea typeface="仿宋" pitchFamily="49" charset="-122"/>
                <a:cs typeface="Consolas" pitchFamily="49" charset="0"/>
              </a:rPr>
              <a:t>从根结点开始，查找最后落在某个</a:t>
            </a:r>
            <a:r>
              <a:rPr kumimoji="1" lang="zh-CN" altLang="en-US" sz="2400" b="1" smtClean="0">
                <a:solidFill>
                  <a:srgbClr val="FF00FF"/>
                </a:solidFill>
                <a:latin typeface="Consolas" pitchFamily="49" charset="0"/>
                <a:ea typeface="仿宋" pitchFamily="49" charset="-122"/>
                <a:cs typeface="Consolas" pitchFamily="49" charset="0"/>
              </a:rPr>
              <a:t>内部结点</a:t>
            </a:r>
            <a:r>
              <a:rPr kumimoji="1" lang="zh-CN" altLang="en-US" sz="2400" b="1" smtClean="0">
                <a:solidFill>
                  <a:srgbClr val="3333FF"/>
                </a:solidFill>
                <a:latin typeface="Consolas" pitchFamily="49" charset="0"/>
                <a:ea typeface="仿宋" pitchFamily="49" charset="-122"/>
                <a:cs typeface="Consolas" pitchFamily="49" charset="0"/>
              </a:rPr>
              <a:t>中</a:t>
            </a:r>
            <a:endParaRPr kumimoji="1" lang="en-US" altLang="zh-CN" sz="2400" b="1" smtClean="0">
              <a:solidFill>
                <a:srgbClr val="3333FF"/>
              </a:solidFill>
              <a:latin typeface="Consolas" pitchFamily="49" charset="0"/>
              <a:ea typeface="仿宋" pitchFamily="49" charset="-122"/>
              <a:cs typeface="Consolas" pitchFamily="49" charset="0"/>
            </a:endParaRPr>
          </a:p>
          <a:p>
            <a:pPr marL="342900" indent="-342900" fontAlgn="base">
              <a:lnSpc>
                <a:spcPts val="2800"/>
              </a:lnSpc>
              <a:spcBef>
                <a:spcPts val="600"/>
              </a:spcBef>
              <a:spcAft>
                <a:spcPct val="0"/>
              </a:spcAft>
              <a:buFontTx/>
              <a:buBlip>
                <a:blip r:embed="rId3"/>
              </a:buBlip>
            </a:pPr>
            <a:r>
              <a:rPr kumimoji="1" lang="zh-CN" altLang="en-US" sz="2400" b="1" smtClean="0">
                <a:solidFill>
                  <a:srgbClr val="3333FF"/>
                </a:solidFill>
                <a:latin typeface="Consolas" pitchFamily="49" charset="0"/>
                <a:ea typeface="仿宋" pitchFamily="49" charset="-122"/>
                <a:cs typeface="Consolas" pitchFamily="49" charset="0"/>
              </a:rPr>
              <a:t>比较次数为该内部结点的层次</a:t>
            </a:r>
            <a:endParaRPr kumimoji="1" lang="en-US" altLang="zh-CN" sz="2400" b="1" smtClean="0">
              <a:solidFill>
                <a:srgbClr val="3333FF"/>
              </a:solidFill>
              <a:latin typeface="Consolas" pitchFamily="49" charset="0"/>
              <a:ea typeface="仿宋" pitchFamily="49" charset="-122"/>
              <a:cs typeface="Consolas" pitchFamily="49" charset="0"/>
            </a:endParaRPr>
          </a:p>
          <a:p>
            <a:pPr marL="342900" indent="-342900" fontAlgn="base">
              <a:lnSpc>
                <a:spcPts val="2800"/>
              </a:lnSpc>
              <a:spcBef>
                <a:spcPts val="600"/>
              </a:spcBef>
              <a:spcAft>
                <a:spcPct val="0"/>
              </a:spcAft>
              <a:buFontTx/>
              <a:buBlip>
                <a:blip r:embed="rId3"/>
              </a:buBlip>
            </a:pPr>
            <a:r>
              <a:rPr kumimoji="1" lang="zh-CN" altLang="en-US" sz="2400" b="1" smtClean="0">
                <a:solidFill>
                  <a:srgbClr val="3333FF"/>
                </a:solidFill>
                <a:latin typeface="Consolas" pitchFamily="49" charset="0"/>
                <a:ea typeface="仿宋" pitchFamily="49" charset="-122"/>
                <a:cs typeface="Consolas" pitchFamily="49" charset="0"/>
              </a:rPr>
              <a:t>查找路径是二叉排序树的一部分，本身也是一棵二叉排序树</a:t>
            </a:r>
            <a:endParaRPr kumimoji="1" lang="zh-CN" altLang="en-US" sz="2400" b="1" dirty="0" smtClean="0">
              <a:solidFill>
                <a:srgbClr val="3333FF"/>
              </a:solidFill>
              <a:latin typeface="Consolas" pitchFamily="49" charset="0"/>
              <a:ea typeface="仿宋" pitchFamily="49" charset="-122"/>
              <a:cs typeface="Consolas" pitchFamily="49" charset="0"/>
            </a:endParaRPr>
          </a:p>
        </p:txBody>
      </p:sp>
      <p:sp>
        <p:nvSpPr>
          <p:cNvPr id="37" name="TextBox 36"/>
          <p:cNvSpPr txBox="1"/>
          <p:nvPr/>
        </p:nvSpPr>
        <p:spPr>
          <a:xfrm>
            <a:off x="7572396" y="579434"/>
            <a:ext cx="357190" cy="400110"/>
          </a:xfrm>
          <a:prstGeom prst="rect">
            <a:avLst/>
          </a:prstGeom>
          <a:noFill/>
        </p:spPr>
        <p:txBody>
          <a:bodyPr wrap="square" rtlCol="0">
            <a:spAutoFit/>
          </a:bodyPr>
          <a:lstStyle/>
          <a:p>
            <a:pPr fontAlgn="base">
              <a:spcBef>
                <a:spcPct val="0"/>
              </a:spcBef>
              <a:spcAft>
                <a:spcPct val="0"/>
              </a:spcAft>
            </a:pPr>
            <a:r>
              <a:rPr kumimoji="1" lang="en-US" altLang="zh-CN" sz="2000" b="1" smtClean="0">
                <a:solidFill>
                  <a:srgbClr val="00B0F0"/>
                </a:solidFill>
                <a:latin typeface="Consolas" pitchFamily="49" charset="0"/>
                <a:ea typeface="楷体" pitchFamily="49" charset="-122"/>
                <a:cs typeface="Consolas" pitchFamily="49" charset="0"/>
              </a:rPr>
              <a:t>1</a:t>
            </a:r>
            <a:endParaRPr kumimoji="1" lang="zh-CN" altLang="en-US" sz="2000" b="1" dirty="0" smtClean="0">
              <a:solidFill>
                <a:srgbClr val="00B0F0"/>
              </a:solidFill>
              <a:latin typeface="Consolas" pitchFamily="49" charset="0"/>
              <a:ea typeface="楷体" pitchFamily="49" charset="-122"/>
              <a:cs typeface="Consolas" pitchFamily="49" charset="0"/>
            </a:endParaRPr>
          </a:p>
        </p:txBody>
      </p:sp>
      <p:sp>
        <p:nvSpPr>
          <p:cNvPr id="40" name="TextBox 39"/>
          <p:cNvSpPr txBox="1"/>
          <p:nvPr/>
        </p:nvSpPr>
        <p:spPr>
          <a:xfrm>
            <a:off x="7429520" y="130710"/>
            <a:ext cx="785818" cy="400110"/>
          </a:xfrm>
          <a:prstGeom prst="rect">
            <a:avLst/>
          </a:prstGeom>
          <a:noFill/>
        </p:spPr>
        <p:txBody>
          <a:bodyPr wrap="square" rtlCol="0">
            <a:spAutoFit/>
          </a:bodyPr>
          <a:lstStyle/>
          <a:p>
            <a:pPr fontAlgn="base">
              <a:spcBef>
                <a:spcPct val="0"/>
              </a:spcBef>
              <a:spcAft>
                <a:spcPct val="0"/>
              </a:spcAft>
            </a:pPr>
            <a:r>
              <a:rPr kumimoji="1" lang="zh-CN" altLang="en-US" sz="2000" b="1" smtClean="0">
                <a:solidFill>
                  <a:srgbClr val="3333FF"/>
                </a:solidFill>
                <a:latin typeface="仿宋" pitchFamily="49" charset="-122"/>
                <a:ea typeface="仿宋" pitchFamily="49" charset="-122"/>
                <a:cs typeface="Times New Roman" pitchFamily="18" charset="0"/>
              </a:rPr>
              <a:t>层次</a:t>
            </a:r>
            <a:endParaRPr kumimoji="1" lang="zh-CN" altLang="en-US" sz="2000" b="1" dirty="0" smtClean="0">
              <a:solidFill>
                <a:srgbClr val="3333FF"/>
              </a:solidFill>
              <a:latin typeface="仿宋" pitchFamily="49" charset="-122"/>
              <a:ea typeface="仿宋" pitchFamily="49" charset="-122"/>
              <a:cs typeface="Times New Roman" pitchFamily="18" charset="0"/>
            </a:endParaRPr>
          </a:p>
        </p:txBody>
      </p:sp>
      <p:sp>
        <p:nvSpPr>
          <p:cNvPr id="41" name="TextBox 40"/>
          <p:cNvSpPr txBox="1"/>
          <p:nvPr/>
        </p:nvSpPr>
        <p:spPr>
          <a:xfrm>
            <a:off x="7572396" y="1306066"/>
            <a:ext cx="357190" cy="400110"/>
          </a:xfrm>
          <a:prstGeom prst="rect">
            <a:avLst/>
          </a:prstGeom>
          <a:noFill/>
        </p:spPr>
        <p:txBody>
          <a:bodyPr wrap="square" rtlCol="0">
            <a:spAutoFit/>
          </a:bodyPr>
          <a:lstStyle/>
          <a:p>
            <a:pPr fontAlgn="base">
              <a:spcBef>
                <a:spcPct val="0"/>
              </a:spcBef>
              <a:spcAft>
                <a:spcPct val="0"/>
              </a:spcAft>
            </a:pPr>
            <a:r>
              <a:rPr kumimoji="1" lang="en-US" altLang="zh-CN" sz="2000" b="1" smtClean="0">
                <a:solidFill>
                  <a:srgbClr val="00B0F0"/>
                </a:solidFill>
                <a:latin typeface="Consolas" pitchFamily="49" charset="0"/>
                <a:ea typeface="楷体" pitchFamily="49" charset="-122"/>
                <a:cs typeface="Consolas" pitchFamily="49" charset="0"/>
              </a:rPr>
              <a:t>2</a:t>
            </a:r>
            <a:endParaRPr kumimoji="1" lang="zh-CN" altLang="en-US" sz="2000" b="1" dirty="0" smtClean="0">
              <a:solidFill>
                <a:srgbClr val="00B0F0"/>
              </a:solidFill>
              <a:latin typeface="Consolas" pitchFamily="49" charset="0"/>
              <a:ea typeface="楷体" pitchFamily="49" charset="-122"/>
              <a:cs typeface="Consolas" pitchFamily="49" charset="0"/>
            </a:endParaRPr>
          </a:p>
        </p:txBody>
      </p:sp>
      <p:sp>
        <p:nvSpPr>
          <p:cNvPr id="43" name="TextBox 42"/>
          <p:cNvSpPr txBox="1"/>
          <p:nvPr/>
        </p:nvSpPr>
        <p:spPr>
          <a:xfrm>
            <a:off x="7572396" y="2143116"/>
            <a:ext cx="357190" cy="400110"/>
          </a:xfrm>
          <a:prstGeom prst="rect">
            <a:avLst/>
          </a:prstGeom>
          <a:noFill/>
        </p:spPr>
        <p:txBody>
          <a:bodyPr wrap="square" rtlCol="0">
            <a:spAutoFit/>
          </a:bodyPr>
          <a:lstStyle/>
          <a:p>
            <a:pPr fontAlgn="base">
              <a:spcBef>
                <a:spcPct val="0"/>
              </a:spcBef>
              <a:spcAft>
                <a:spcPct val="0"/>
              </a:spcAft>
            </a:pPr>
            <a:r>
              <a:rPr kumimoji="1" lang="en-US" altLang="zh-CN" sz="2000" b="1" smtClean="0">
                <a:solidFill>
                  <a:srgbClr val="00B0F0"/>
                </a:solidFill>
                <a:latin typeface="Consolas" pitchFamily="49" charset="0"/>
                <a:ea typeface="楷体" pitchFamily="49" charset="-122"/>
                <a:cs typeface="Consolas" pitchFamily="49" charset="0"/>
              </a:rPr>
              <a:t>3</a:t>
            </a:r>
            <a:endParaRPr kumimoji="1" lang="zh-CN" altLang="en-US" sz="2000" b="1" dirty="0" smtClean="0">
              <a:solidFill>
                <a:srgbClr val="00B0F0"/>
              </a:solidFill>
              <a:latin typeface="Consolas" pitchFamily="49" charset="0"/>
              <a:ea typeface="楷体" pitchFamily="49" charset="-122"/>
              <a:cs typeface="Consolas" pitchFamily="49" charset="0"/>
            </a:endParaRPr>
          </a:p>
        </p:txBody>
      </p:sp>
      <p:sp>
        <p:nvSpPr>
          <p:cNvPr id="45" name="TextBox 44"/>
          <p:cNvSpPr txBox="1"/>
          <p:nvPr/>
        </p:nvSpPr>
        <p:spPr>
          <a:xfrm>
            <a:off x="7572396" y="2980276"/>
            <a:ext cx="357190" cy="400110"/>
          </a:xfrm>
          <a:prstGeom prst="rect">
            <a:avLst/>
          </a:prstGeom>
          <a:noFill/>
        </p:spPr>
        <p:txBody>
          <a:bodyPr wrap="square" rtlCol="0">
            <a:spAutoFit/>
          </a:bodyPr>
          <a:lstStyle/>
          <a:p>
            <a:pPr fontAlgn="base">
              <a:spcBef>
                <a:spcPct val="0"/>
              </a:spcBef>
              <a:spcAft>
                <a:spcPct val="0"/>
              </a:spcAft>
            </a:pPr>
            <a:r>
              <a:rPr kumimoji="1" lang="en-US" altLang="zh-CN" sz="2000" b="1" smtClean="0">
                <a:solidFill>
                  <a:srgbClr val="00B0F0"/>
                </a:solidFill>
                <a:latin typeface="Consolas" pitchFamily="49" charset="0"/>
                <a:ea typeface="楷体" pitchFamily="49" charset="-122"/>
                <a:cs typeface="Consolas" pitchFamily="49" charset="0"/>
              </a:rPr>
              <a:t>4</a:t>
            </a:r>
            <a:endParaRPr kumimoji="1" lang="zh-CN" altLang="en-US" sz="2000" b="1" dirty="0" smtClean="0">
              <a:solidFill>
                <a:srgbClr val="00B0F0"/>
              </a:solidFill>
              <a:latin typeface="Consolas" pitchFamily="49" charset="0"/>
              <a:ea typeface="楷体" pitchFamily="49" charset="-122"/>
              <a:cs typeface="Consolas" pitchFamily="49" charset="0"/>
            </a:endParaRPr>
          </a:p>
        </p:txBody>
      </p:sp>
      <p:sp>
        <p:nvSpPr>
          <p:cNvPr id="47" name="TextBox 46"/>
          <p:cNvSpPr txBox="1"/>
          <p:nvPr/>
        </p:nvSpPr>
        <p:spPr>
          <a:xfrm>
            <a:off x="7572396" y="3694656"/>
            <a:ext cx="357190" cy="400110"/>
          </a:xfrm>
          <a:prstGeom prst="rect">
            <a:avLst/>
          </a:prstGeom>
          <a:noFill/>
        </p:spPr>
        <p:txBody>
          <a:bodyPr wrap="square" rtlCol="0">
            <a:spAutoFit/>
          </a:bodyPr>
          <a:lstStyle/>
          <a:p>
            <a:pPr fontAlgn="base">
              <a:spcBef>
                <a:spcPct val="0"/>
              </a:spcBef>
              <a:spcAft>
                <a:spcPct val="0"/>
              </a:spcAft>
            </a:pPr>
            <a:r>
              <a:rPr kumimoji="1" lang="en-US" altLang="zh-CN" sz="2000" b="1" smtClean="0">
                <a:solidFill>
                  <a:srgbClr val="00B0F0"/>
                </a:solidFill>
                <a:latin typeface="Consolas" pitchFamily="49" charset="0"/>
                <a:ea typeface="楷体" pitchFamily="49" charset="-122"/>
                <a:cs typeface="Consolas" pitchFamily="49" charset="0"/>
              </a:rPr>
              <a:t>5</a:t>
            </a:r>
            <a:endParaRPr kumimoji="1" lang="zh-CN" altLang="en-US" sz="2000" b="1" dirty="0" smtClean="0">
              <a:solidFill>
                <a:srgbClr val="00B0F0"/>
              </a:solidFill>
              <a:latin typeface="Consolas" pitchFamily="49" charset="0"/>
              <a:ea typeface="楷体" pitchFamily="49" charset="-122"/>
              <a:cs typeface="Consolas" pitchFamily="49" charset="0"/>
            </a:endParaRPr>
          </a:p>
        </p:txBody>
      </p:sp>
    </p:spTree>
    <p:extLst>
      <p:ext uri="{BB962C8B-B14F-4D97-AF65-F5344CB8AC3E}">
        <p14:creationId xmlns:p14="http://schemas.microsoft.com/office/powerpoint/2010/main" val="226429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P spid="30" grpId="0" animBg="1"/>
      <p:bldP spid="32" grpId="0" animBg="1"/>
      <p:bldP spid="33" grpId="0" animBg="1"/>
      <p:bldP spid="36"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接连接符 41"/>
          <p:cNvCxnSpPr>
            <a:endCxn id="41" idx="1"/>
          </p:cNvCxnSpPr>
          <p:nvPr/>
        </p:nvCxnSpPr>
        <p:spPr>
          <a:xfrm>
            <a:off x="2143108" y="1521868"/>
            <a:ext cx="5429288" cy="15389"/>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44" name="直接连接符 43"/>
          <p:cNvCxnSpPr>
            <a:endCxn id="43" idx="1"/>
          </p:cNvCxnSpPr>
          <p:nvPr/>
        </p:nvCxnSpPr>
        <p:spPr>
          <a:xfrm>
            <a:off x="1071538" y="2307686"/>
            <a:ext cx="6500858" cy="15389"/>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46" name="直接连接符 45"/>
          <p:cNvCxnSpPr>
            <a:endCxn id="45" idx="1"/>
          </p:cNvCxnSpPr>
          <p:nvPr/>
        </p:nvCxnSpPr>
        <p:spPr>
          <a:xfrm>
            <a:off x="785786" y="3123152"/>
            <a:ext cx="6786610" cy="57179"/>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48" name="直接连接符 47"/>
          <p:cNvCxnSpPr>
            <a:endCxn id="47" idx="1"/>
          </p:cNvCxnSpPr>
          <p:nvPr/>
        </p:nvCxnSpPr>
        <p:spPr>
          <a:xfrm>
            <a:off x="1428728" y="3849178"/>
            <a:ext cx="6143668" cy="15389"/>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sp>
        <p:nvSpPr>
          <p:cNvPr id="5" name="椭圆 4"/>
          <p:cNvSpPr/>
          <p:nvPr/>
        </p:nvSpPr>
        <p:spPr>
          <a:xfrm>
            <a:off x="3929058" y="500042"/>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50</a:t>
            </a:r>
            <a:endParaRPr kumimoji="1" lang="zh-CN" altLang="en-US" b="1">
              <a:solidFill>
                <a:srgbClr val="0000FF"/>
              </a:solidFill>
              <a:latin typeface="Consolas" pitchFamily="49" charset="0"/>
              <a:cs typeface="Consolas" pitchFamily="49" charset="0"/>
            </a:endParaRPr>
          </a:p>
        </p:txBody>
      </p:sp>
      <p:sp>
        <p:nvSpPr>
          <p:cNvPr id="6" name="椭圆 5"/>
          <p:cNvSpPr/>
          <p:nvPr/>
        </p:nvSpPr>
        <p:spPr>
          <a:xfrm>
            <a:off x="2714612" y="124592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30</a:t>
            </a:r>
            <a:endParaRPr kumimoji="1" lang="zh-CN" altLang="en-US" b="1">
              <a:solidFill>
                <a:srgbClr val="0000FF"/>
              </a:solidFill>
              <a:latin typeface="Consolas" pitchFamily="49" charset="0"/>
              <a:cs typeface="Consolas" pitchFamily="49" charset="0"/>
            </a:endParaRPr>
          </a:p>
        </p:txBody>
      </p:sp>
      <p:sp>
        <p:nvSpPr>
          <p:cNvPr id="7" name="椭圆 6"/>
          <p:cNvSpPr/>
          <p:nvPr/>
        </p:nvSpPr>
        <p:spPr>
          <a:xfrm>
            <a:off x="4996694" y="124592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80</a:t>
            </a:r>
            <a:endParaRPr kumimoji="1" lang="zh-CN" altLang="en-US" b="1">
              <a:solidFill>
                <a:srgbClr val="0000FF"/>
              </a:solidFill>
              <a:latin typeface="Consolas" pitchFamily="49" charset="0"/>
              <a:cs typeface="Consolas" pitchFamily="49" charset="0"/>
            </a:endParaRPr>
          </a:p>
        </p:txBody>
      </p:sp>
      <p:cxnSp>
        <p:nvCxnSpPr>
          <p:cNvPr id="8" name="直接连接符 7"/>
          <p:cNvCxnSpPr>
            <a:endCxn id="6" idx="7"/>
          </p:cNvCxnSpPr>
          <p:nvPr/>
        </p:nvCxnSpPr>
        <p:spPr>
          <a:xfrm rot="10800000" flipV="1">
            <a:off x="3144803" y="880577"/>
            <a:ext cx="797776" cy="444430"/>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9" name="直接连接符 8"/>
          <p:cNvCxnSpPr>
            <a:endCxn id="7" idx="1"/>
          </p:cNvCxnSpPr>
          <p:nvPr/>
        </p:nvCxnSpPr>
        <p:spPr>
          <a:xfrm>
            <a:off x="4429585" y="870529"/>
            <a:ext cx="640918" cy="454478"/>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10" name="椭圆 9"/>
          <p:cNvSpPr/>
          <p:nvPr/>
        </p:nvSpPr>
        <p:spPr>
          <a:xfrm>
            <a:off x="1714480" y="2031744"/>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20</a:t>
            </a:r>
            <a:endParaRPr kumimoji="1" lang="zh-CN" altLang="en-US" b="1">
              <a:solidFill>
                <a:srgbClr val="0000FF"/>
              </a:solidFill>
              <a:latin typeface="Consolas" pitchFamily="49" charset="0"/>
              <a:cs typeface="Consolas" pitchFamily="49" charset="0"/>
            </a:endParaRPr>
          </a:p>
        </p:txBody>
      </p:sp>
      <p:sp>
        <p:nvSpPr>
          <p:cNvPr id="11" name="椭圆 10"/>
          <p:cNvSpPr/>
          <p:nvPr/>
        </p:nvSpPr>
        <p:spPr>
          <a:xfrm>
            <a:off x="1071538" y="285749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10</a:t>
            </a:r>
            <a:endParaRPr kumimoji="1" lang="zh-CN" altLang="en-US" b="1">
              <a:solidFill>
                <a:srgbClr val="0000FF"/>
              </a:solidFill>
              <a:latin typeface="Consolas" pitchFamily="49" charset="0"/>
              <a:cs typeface="Consolas" pitchFamily="49" charset="0"/>
            </a:endParaRPr>
          </a:p>
        </p:txBody>
      </p:sp>
      <p:sp>
        <p:nvSpPr>
          <p:cNvPr id="12" name="椭圆 11"/>
          <p:cNvSpPr/>
          <p:nvPr/>
        </p:nvSpPr>
        <p:spPr>
          <a:xfrm>
            <a:off x="2353488" y="285749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25</a:t>
            </a:r>
            <a:endParaRPr kumimoji="1" lang="zh-CN" altLang="en-US" b="1">
              <a:solidFill>
                <a:srgbClr val="0000FF"/>
              </a:solidFill>
              <a:latin typeface="Consolas" pitchFamily="49" charset="0"/>
              <a:cs typeface="Consolas" pitchFamily="49" charset="0"/>
            </a:endParaRPr>
          </a:p>
        </p:txBody>
      </p:sp>
      <p:sp>
        <p:nvSpPr>
          <p:cNvPr id="13" name="椭圆 12"/>
          <p:cNvSpPr/>
          <p:nvPr/>
        </p:nvSpPr>
        <p:spPr>
          <a:xfrm>
            <a:off x="1714480" y="3603380"/>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23</a:t>
            </a:r>
            <a:endParaRPr kumimoji="1" lang="zh-CN" altLang="en-US" b="1">
              <a:solidFill>
                <a:srgbClr val="0000FF"/>
              </a:solidFill>
              <a:latin typeface="Consolas" pitchFamily="49" charset="0"/>
              <a:cs typeface="Consolas" pitchFamily="49" charset="0"/>
            </a:endParaRPr>
          </a:p>
        </p:txBody>
      </p:sp>
      <p:cxnSp>
        <p:nvCxnSpPr>
          <p:cNvPr id="14" name="直接连接符 13"/>
          <p:cNvCxnSpPr>
            <a:stCxn id="10" idx="3"/>
            <a:endCxn id="11" idx="7"/>
          </p:cNvCxnSpPr>
          <p:nvPr/>
        </p:nvCxnSpPr>
        <p:spPr>
          <a:xfrm rot="5400000">
            <a:off x="1423052" y="2571340"/>
            <a:ext cx="443914" cy="286560"/>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5" name="直接连接符 14"/>
          <p:cNvCxnSpPr>
            <a:stCxn id="10" idx="5"/>
            <a:endCxn id="12" idx="1"/>
          </p:cNvCxnSpPr>
          <p:nvPr/>
        </p:nvCxnSpPr>
        <p:spPr>
          <a:xfrm rot="16200000" flipH="1">
            <a:off x="2064027" y="2573307"/>
            <a:ext cx="443914" cy="282626"/>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6" name="直接连接符 15"/>
          <p:cNvCxnSpPr>
            <a:stCxn id="12" idx="3"/>
            <a:endCxn id="13" idx="7"/>
          </p:cNvCxnSpPr>
          <p:nvPr/>
        </p:nvCxnSpPr>
        <p:spPr>
          <a:xfrm rot="5400000">
            <a:off x="2103961" y="3359125"/>
            <a:ext cx="364046" cy="282626"/>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7" name="直接连接符 16"/>
          <p:cNvCxnSpPr>
            <a:endCxn id="10" idx="7"/>
          </p:cNvCxnSpPr>
          <p:nvPr/>
        </p:nvCxnSpPr>
        <p:spPr>
          <a:xfrm rot="10800000" flipV="1">
            <a:off x="2144671" y="1626461"/>
            <a:ext cx="593510" cy="484364"/>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18" name="椭圆 17"/>
          <p:cNvSpPr/>
          <p:nvPr/>
        </p:nvSpPr>
        <p:spPr>
          <a:xfrm>
            <a:off x="3710810" y="2031744"/>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40</a:t>
            </a:r>
            <a:endParaRPr kumimoji="1" lang="zh-CN" altLang="en-US" b="1">
              <a:solidFill>
                <a:srgbClr val="0000FF"/>
              </a:solidFill>
              <a:latin typeface="Consolas" pitchFamily="49" charset="0"/>
              <a:cs typeface="Consolas" pitchFamily="49" charset="0"/>
            </a:endParaRPr>
          </a:p>
        </p:txBody>
      </p:sp>
      <p:sp>
        <p:nvSpPr>
          <p:cNvPr id="19" name="椭圆 18"/>
          <p:cNvSpPr/>
          <p:nvPr/>
        </p:nvSpPr>
        <p:spPr>
          <a:xfrm>
            <a:off x="3000364" y="285749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35</a:t>
            </a:r>
            <a:endParaRPr kumimoji="1" lang="zh-CN" altLang="en-US" b="1">
              <a:solidFill>
                <a:srgbClr val="0000FF"/>
              </a:solidFill>
              <a:latin typeface="Consolas" pitchFamily="49" charset="0"/>
              <a:cs typeface="Consolas" pitchFamily="49" charset="0"/>
            </a:endParaRPr>
          </a:p>
        </p:txBody>
      </p:sp>
      <p:cxnSp>
        <p:nvCxnSpPr>
          <p:cNvPr id="20" name="直接连接符 19"/>
          <p:cNvCxnSpPr>
            <a:endCxn id="18" idx="1"/>
          </p:cNvCxnSpPr>
          <p:nvPr/>
        </p:nvCxnSpPr>
        <p:spPr>
          <a:xfrm>
            <a:off x="3215139" y="1626461"/>
            <a:ext cx="569480" cy="484364"/>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21" name="直接连接符 20"/>
          <p:cNvCxnSpPr>
            <a:stCxn id="18" idx="3"/>
            <a:endCxn id="19" idx="7"/>
          </p:cNvCxnSpPr>
          <p:nvPr/>
        </p:nvCxnSpPr>
        <p:spPr>
          <a:xfrm rot="5400000">
            <a:off x="3385630" y="2537588"/>
            <a:ext cx="443914" cy="354064"/>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22" name="椭圆 21"/>
          <p:cNvSpPr/>
          <p:nvPr/>
        </p:nvSpPr>
        <p:spPr>
          <a:xfrm>
            <a:off x="5853950" y="2031744"/>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90</a:t>
            </a:r>
            <a:endParaRPr kumimoji="1" lang="zh-CN" altLang="en-US" b="1">
              <a:solidFill>
                <a:srgbClr val="0000FF"/>
              </a:solidFill>
              <a:latin typeface="Consolas" pitchFamily="49" charset="0"/>
              <a:cs typeface="Consolas" pitchFamily="49" charset="0"/>
            </a:endParaRPr>
          </a:p>
        </p:txBody>
      </p:sp>
      <p:sp>
        <p:nvSpPr>
          <p:cNvPr id="23" name="椭圆 22"/>
          <p:cNvSpPr/>
          <p:nvPr/>
        </p:nvSpPr>
        <p:spPr>
          <a:xfrm>
            <a:off x="5214942" y="285749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85</a:t>
            </a:r>
            <a:endParaRPr kumimoji="1" lang="zh-CN" altLang="en-US" b="1">
              <a:solidFill>
                <a:srgbClr val="0000FF"/>
              </a:solidFill>
              <a:latin typeface="Consolas" pitchFamily="49" charset="0"/>
              <a:cs typeface="Consolas" pitchFamily="49" charset="0"/>
            </a:endParaRPr>
          </a:p>
        </p:txBody>
      </p:sp>
      <p:cxnSp>
        <p:nvCxnSpPr>
          <p:cNvPr id="25" name="直接连接符 24"/>
          <p:cNvCxnSpPr>
            <a:stCxn id="7" idx="5"/>
            <a:endCxn id="22" idx="1"/>
          </p:cNvCxnSpPr>
          <p:nvPr/>
        </p:nvCxnSpPr>
        <p:spPr>
          <a:xfrm rot="16200000" flipH="1">
            <a:off x="5475332" y="1658398"/>
            <a:ext cx="403980" cy="500874"/>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26" name="直接连接符 25"/>
          <p:cNvCxnSpPr>
            <a:stCxn id="22" idx="3"/>
            <a:endCxn id="23" idx="7"/>
          </p:cNvCxnSpPr>
          <p:nvPr/>
        </p:nvCxnSpPr>
        <p:spPr>
          <a:xfrm rot="5400000">
            <a:off x="5564489" y="2573307"/>
            <a:ext cx="443914" cy="282626"/>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27" name="直接连接符 26"/>
          <p:cNvCxnSpPr>
            <a:stCxn id="23" idx="5"/>
            <a:endCxn id="24" idx="1"/>
          </p:cNvCxnSpPr>
          <p:nvPr/>
        </p:nvCxnSpPr>
        <p:spPr>
          <a:xfrm rot="16200000" flipH="1">
            <a:off x="5640142" y="3323406"/>
            <a:ext cx="364046" cy="354064"/>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34" name="直接连接符 33"/>
          <p:cNvCxnSpPr/>
          <p:nvPr/>
        </p:nvCxnSpPr>
        <p:spPr>
          <a:xfrm>
            <a:off x="3215139" y="1627821"/>
            <a:ext cx="569480" cy="484364"/>
          </a:xfrm>
          <a:prstGeom prst="line">
            <a:avLst/>
          </a:prstGeom>
          <a:ln>
            <a:tailEnd type="none"/>
          </a:ln>
        </p:spPr>
        <p:style>
          <a:lnRef idx="2">
            <a:schemeClr val="accent2"/>
          </a:lnRef>
          <a:fillRef idx="0">
            <a:schemeClr val="accent2"/>
          </a:fillRef>
          <a:effectRef idx="1">
            <a:schemeClr val="accent2"/>
          </a:effectRef>
          <a:fontRef idx="minor">
            <a:schemeClr val="tx1"/>
          </a:fontRef>
        </p:style>
      </p:cxnSp>
      <p:sp>
        <p:nvSpPr>
          <p:cNvPr id="37" name="TextBox 36"/>
          <p:cNvSpPr txBox="1"/>
          <p:nvPr/>
        </p:nvSpPr>
        <p:spPr>
          <a:xfrm>
            <a:off x="7572396" y="599530"/>
            <a:ext cx="357190" cy="400110"/>
          </a:xfrm>
          <a:prstGeom prst="rect">
            <a:avLst/>
          </a:prstGeom>
          <a:noFill/>
        </p:spPr>
        <p:txBody>
          <a:bodyPr wrap="square" rtlCol="0">
            <a:spAutoFit/>
          </a:bodyPr>
          <a:lstStyle/>
          <a:p>
            <a:pPr fontAlgn="base">
              <a:spcBef>
                <a:spcPct val="0"/>
              </a:spcBef>
              <a:spcAft>
                <a:spcPct val="0"/>
              </a:spcAft>
            </a:pPr>
            <a:r>
              <a:rPr kumimoji="1" lang="en-US" altLang="zh-CN" sz="2000" b="1" smtClean="0">
                <a:solidFill>
                  <a:srgbClr val="FF0000"/>
                </a:solidFill>
                <a:latin typeface="Consolas" pitchFamily="49" charset="0"/>
                <a:ea typeface="楷体" pitchFamily="49" charset="-122"/>
                <a:cs typeface="Consolas" pitchFamily="49" charset="0"/>
              </a:rPr>
              <a:t>1</a:t>
            </a:r>
            <a:endParaRPr kumimoji="1" lang="zh-CN" altLang="en-US" sz="2000" b="1" dirty="0" smtClean="0">
              <a:solidFill>
                <a:srgbClr val="FF0000"/>
              </a:solidFill>
              <a:latin typeface="Consolas" pitchFamily="49" charset="0"/>
              <a:ea typeface="楷体" pitchFamily="49" charset="-122"/>
              <a:cs typeface="Consolas" pitchFamily="49" charset="0"/>
            </a:endParaRPr>
          </a:p>
        </p:txBody>
      </p:sp>
      <p:cxnSp>
        <p:nvCxnSpPr>
          <p:cNvPr id="39" name="直接连接符 38"/>
          <p:cNvCxnSpPr>
            <a:endCxn id="37" idx="1"/>
          </p:cNvCxnSpPr>
          <p:nvPr/>
        </p:nvCxnSpPr>
        <p:spPr>
          <a:xfrm>
            <a:off x="4643438" y="754548"/>
            <a:ext cx="2928958" cy="45037"/>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sp>
        <p:nvSpPr>
          <p:cNvPr id="40" name="TextBox 39"/>
          <p:cNvSpPr txBox="1"/>
          <p:nvPr/>
        </p:nvSpPr>
        <p:spPr>
          <a:xfrm>
            <a:off x="7429520" y="130710"/>
            <a:ext cx="785818" cy="400110"/>
          </a:xfrm>
          <a:prstGeom prst="rect">
            <a:avLst/>
          </a:prstGeom>
          <a:noFill/>
        </p:spPr>
        <p:txBody>
          <a:bodyPr wrap="square" rtlCol="0">
            <a:spAutoFit/>
          </a:bodyPr>
          <a:lstStyle/>
          <a:p>
            <a:pPr fontAlgn="base">
              <a:spcBef>
                <a:spcPct val="0"/>
              </a:spcBef>
              <a:spcAft>
                <a:spcPct val="0"/>
              </a:spcAft>
            </a:pPr>
            <a:r>
              <a:rPr kumimoji="1" lang="zh-CN" altLang="en-US" sz="2000" b="1" smtClean="0">
                <a:solidFill>
                  <a:srgbClr val="3333FF"/>
                </a:solidFill>
                <a:latin typeface="仿宋" pitchFamily="49" charset="-122"/>
                <a:ea typeface="仿宋" pitchFamily="49" charset="-122"/>
                <a:cs typeface="Times New Roman" pitchFamily="18" charset="0"/>
              </a:rPr>
              <a:t>层次</a:t>
            </a:r>
            <a:endParaRPr kumimoji="1" lang="zh-CN" altLang="en-US" sz="2000" b="1" dirty="0" smtClean="0">
              <a:solidFill>
                <a:srgbClr val="3333FF"/>
              </a:solidFill>
              <a:latin typeface="仿宋" pitchFamily="49" charset="-122"/>
              <a:ea typeface="仿宋" pitchFamily="49" charset="-122"/>
              <a:cs typeface="Times New Roman" pitchFamily="18" charset="0"/>
            </a:endParaRPr>
          </a:p>
        </p:txBody>
      </p:sp>
      <p:sp>
        <p:nvSpPr>
          <p:cNvPr id="41" name="TextBox 40"/>
          <p:cNvSpPr txBox="1"/>
          <p:nvPr/>
        </p:nvSpPr>
        <p:spPr>
          <a:xfrm>
            <a:off x="7572396" y="1337202"/>
            <a:ext cx="357190" cy="400110"/>
          </a:xfrm>
          <a:prstGeom prst="rect">
            <a:avLst/>
          </a:prstGeom>
          <a:noFill/>
        </p:spPr>
        <p:txBody>
          <a:bodyPr wrap="square" rtlCol="0">
            <a:spAutoFit/>
          </a:bodyPr>
          <a:lstStyle/>
          <a:p>
            <a:pPr fontAlgn="base">
              <a:spcBef>
                <a:spcPct val="0"/>
              </a:spcBef>
              <a:spcAft>
                <a:spcPct val="0"/>
              </a:spcAft>
            </a:pPr>
            <a:r>
              <a:rPr kumimoji="1" lang="en-US" altLang="zh-CN" sz="2000" b="1" smtClean="0">
                <a:solidFill>
                  <a:srgbClr val="FF0000"/>
                </a:solidFill>
                <a:latin typeface="Consolas" pitchFamily="49" charset="0"/>
                <a:ea typeface="楷体" pitchFamily="49" charset="-122"/>
                <a:cs typeface="Consolas" pitchFamily="49" charset="0"/>
              </a:rPr>
              <a:t>2</a:t>
            </a:r>
            <a:endParaRPr kumimoji="1" lang="zh-CN" altLang="en-US" sz="2000" b="1" dirty="0" smtClean="0">
              <a:solidFill>
                <a:srgbClr val="FF0000"/>
              </a:solidFill>
              <a:latin typeface="Consolas" pitchFamily="49" charset="0"/>
              <a:ea typeface="楷体" pitchFamily="49" charset="-122"/>
              <a:cs typeface="Consolas" pitchFamily="49" charset="0"/>
            </a:endParaRPr>
          </a:p>
        </p:txBody>
      </p:sp>
      <p:sp>
        <p:nvSpPr>
          <p:cNvPr id="43" name="TextBox 42"/>
          <p:cNvSpPr txBox="1"/>
          <p:nvPr/>
        </p:nvSpPr>
        <p:spPr>
          <a:xfrm>
            <a:off x="7572396" y="2123020"/>
            <a:ext cx="357190" cy="400110"/>
          </a:xfrm>
          <a:prstGeom prst="rect">
            <a:avLst/>
          </a:prstGeom>
          <a:noFill/>
        </p:spPr>
        <p:txBody>
          <a:bodyPr wrap="square" rtlCol="0">
            <a:spAutoFit/>
          </a:bodyPr>
          <a:lstStyle/>
          <a:p>
            <a:pPr fontAlgn="base">
              <a:spcBef>
                <a:spcPct val="0"/>
              </a:spcBef>
              <a:spcAft>
                <a:spcPct val="0"/>
              </a:spcAft>
            </a:pPr>
            <a:r>
              <a:rPr kumimoji="1" lang="en-US" altLang="zh-CN" sz="2000" b="1" smtClean="0">
                <a:solidFill>
                  <a:srgbClr val="FF0000"/>
                </a:solidFill>
                <a:latin typeface="Consolas" pitchFamily="49" charset="0"/>
                <a:ea typeface="楷体" pitchFamily="49" charset="-122"/>
                <a:cs typeface="Consolas" pitchFamily="49" charset="0"/>
              </a:rPr>
              <a:t>3</a:t>
            </a:r>
            <a:endParaRPr kumimoji="1" lang="zh-CN" altLang="en-US" sz="2000" b="1" dirty="0" smtClean="0">
              <a:solidFill>
                <a:srgbClr val="FF0000"/>
              </a:solidFill>
              <a:latin typeface="Consolas" pitchFamily="49" charset="0"/>
              <a:ea typeface="楷体" pitchFamily="49" charset="-122"/>
              <a:cs typeface="Consolas" pitchFamily="49" charset="0"/>
            </a:endParaRPr>
          </a:p>
        </p:txBody>
      </p:sp>
      <p:sp>
        <p:nvSpPr>
          <p:cNvPr id="45" name="TextBox 44"/>
          <p:cNvSpPr txBox="1"/>
          <p:nvPr/>
        </p:nvSpPr>
        <p:spPr>
          <a:xfrm>
            <a:off x="7572396" y="2980276"/>
            <a:ext cx="357190" cy="400110"/>
          </a:xfrm>
          <a:prstGeom prst="rect">
            <a:avLst/>
          </a:prstGeom>
          <a:noFill/>
        </p:spPr>
        <p:txBody>
          <a:bodyPr wrap="square" rtlCol="0">
            <a:spAutoFit/>
          </a:bodyPr>
          <a:lstStyle/>
          <a:p>
            <a:pPr fontAlgn="base">
              <a:spcBef>
                <a:spcPct val="0"/>
              </a:spcBef>
              <a:spcAft>
                <a:spcPct val="0"/>
              </a:spcAft>
            </a:pPr>
            <a:r>
              <a:rPr kumimoji="1" lang="en-US" altLang="zh-CN" sz="2000" b="1" smtClean="0">
                <a:solidFill>
                  <a:srgbClr val="FF0000"/>
                </a:solidFill>
                <a:latin typeface="Consolas" pitchFamily="49" charset="0"/>
                <a:ea typeface="楷体" pitchFamily="49" charset="-122"/>
                <a:cs typeface="Consolas" pitchFamily="49" charset="0"/>
              </a:rPr>
              <a:t>4</a:t>
            </a:r>
            <a:endParaRPr kumimoji="1" lang="zh-CN" altLang="en-US" sz="2000" b="1" dirty="0" smtClean="0">
              <a:solidFill>
                <a:srgbClr val="FF0000"/>
              </a:solidFill>
              <a:latin typeface="Consolas" pitchFamily="49" charset="0"/>
              <a:ea typeface="楷体" pitchFamily="49" charset="-122"/>
              <a:cs typeface="Consolas" pitchFamily="49" charset="0"/>
            </a:endParaRPr>
          </a:p>
        </p:txBody>
      </p:sp>
      <p:sp>
        <p:nvSpPr>
          <p:cNvPr id="47" name="TextBox 46"/>
          <p:cNvSpPr txBox="1"/>
          <p:nvPr/>
        </p:nvSpPr>
        <p:spPr>
          <a:xfrm>
            <a:off x="7572396" y="3664512"/>
            <a:ext cx="357190" cy="400110"/>
          </a:xfrm>
          <a:prstGeom prst="rect">
            <a:avLst/>
          </a:prstGeom>
          <a:noFill/>
        </p:spPr>
        <p:txBody>
          <a:bodyPr wrap="square" rtlCol="0">
            <a:spAutoFit/>
          </a:bodyPr>
          <a:lstStyle/>
          <a:p>
            <a:pPr fontAlgn="base">
              <a:spcBef>
                <a:spcPct val="0"/>
              </a:spcBef>
              <a:spcAft>
                <a:spcPct val="0"/>
              </a:spcAft>
            </a:pPr>
            <a:r>
              <a:rPr kumimoji="1" lang="en-US" altLang="zh-CN" sz="2000" b="1" smtClean="0">
                <a:solidFill>
                  <a:srgbClr val="FF0000"/>
                </a:solidFill>
                <a:latin typeface="Consolas" pitchFamily="49" charset="0"/>
                <a:ea typeface="楷体" pitchFamily="49" charset="-122"/>
                <a:cs typeface="Consolas" pitchFamily="49" charset="0"/>
              </a:rPr>
              <a:t>5</a:t>
            </a:r>
            <a:endParaRPr kumimoji="1" lang="zh-CN" altLang="en-US" sz="2000" b="1" dirty="0" smtClean="0">
              <a:solidFill>
                <a:srgbClr val="FF0000"/>
              </a:solidFill>
              <a:latin typeface="Consolas" pitchFamily="49" charset="0"/>
              <a:ea typeface="楷体" pitchFamily="49" charset="-122"/>
              <a:cs typeface="Consolas" pitchFamily="49" charset="0"/>
            </a:endParaRPr>
          </a:p>
        </p:txBody>
      </p:sp>
      <p:pic>
        <p:nvPicPr>
          <p:cNvPr id="1026" name="Picture 2"/>
          <p:cNvPicPr>
            <a:picLocks noChangeAspect="1" noChangeArrowheads="1"/>
          </p:cNvPicPr>
          <p:nvPr/>
        </p:nvPicPr>
        <p:blipFill>
          <a:blip r:embed="rId3" cstate="print"/>
          <a:srcRect/>
          <a:stretch>
            <a:fillRect/>
          </a:stretch>
        </p:blipFill>
        <p:spPr bwMode="auto">
          <a:xfrm>
            <a:off x="899592" y="5004056"/>
            <a:ext cx="7519126" cy="1017232"/>
          </a:xfrm>
          <a:prstGeom prst="rect">
            <a:avLst/>
          </a:prstGeom>
          <a:noFill/>
          <a:ln w="9525">
            <a:noFill/>
            <a:miter lim="800000"/>
            <a:headEnd/>
            <a:tailEnd/>
          </a:ln>
        </p:spPr>
      </p:pic>
      <p:sp>
        <p:nvSpPr>
          <p:cNvPr id="24" name="椭圆 23"/>
          <p:cNvSpPr/>
          <p:nvPr/>
        </p:nvSpPr>
        <p:spPr>
          <a:xfrm>
            <a:off x="5925388" y="3603380"/>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88</a:t>
            </a:r>
            <a:endParaRPr kumimoji="1" lang="zh-CN" altLang="en-US" b="1">
              <a:solidFill>
                <a:srgbClr val="0000FF"/>
              </a:solidFill>
              <a:latin typeface="Consolas" pitchFamily="49" charset="0"/>
              <a:cs typeface="Consolas" pitchFamily="49" charset="0"/>
            </a:endParaRPr>
          </a:p>
        </p:txBody>
      </p:sp>
    </p:spTree>
    <p:extLst>
      <p:ext uri="{BB962C8B-B14F-4D97-AF65-F5344CB8AC3E}">
        <p14:creationId xmlns:p14="http://schemas.microsoft.com/office/powerpoint/2010/main" val="305900790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071538" y="1676933"/>
            <a:ext cx="71438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zh-CN" altLang="en-US" sz="2000" b="1" smtClean="0">
                <a:solidFill>
                  <a:srgbClr val="3333FF"/>
                </a:solidFill>
              </a:rPr>
              <a:t>∧</a:t>
            </a:r>
            <a:endParaRPr kumimoji="1" lang="zh-CN" altLang="en-US" sz="2000" b="1">
              <a:solidFill>
                <a:srgbClr val="3333FF"/>
              </a:solidFill>
            </a:endParaRPr>
          </a:p>
        </p:txBody>
      </p:sp>
      <p:sp>
        <p:nvSpPr>
          <p:cNvPr id="18" name="矩形 17"/>
          <p:cNvSpPr/>
          <p:nvPr/>
        </p:nvSpPr>
        <p:spPr>
          <a:xfrm>
            <a:off x="1785918" y="1676933"/>
            <a:ext cx="714380" cy="500066"/>
          </a:xfrm>
          <a:prstGeom prst="rect">
            <a:avLst/>
          </a:prstGeom>
          <a:blipFill>
            <a:blip r:embed="rId3" cstate="print"/>
            <a:tile tx="0" ty="0" sx="100000" sy="100000" flip="none" algn="tl"/>
          </a:blipFill>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endParaRPr kumimoji="1" lang="zh-CN" altLang="en-US" sz="2000" b="1">
              <a:solidFill>
                <a:srgbClr val="3333FF"/>
              </a:solidFill>
            </a:endParaRPr>
          </a:p>
        </p:txBody>
      </p:sp>
      <p:sp>
        <p:nvSpPr>
          <p:cNvPr id="19" name="矩形 18"/>
          <p:cNvSpPr/>
          <p:nvPr/>
        </p:nvSpPr>
        <p:spPr>
          <a:xfrm>
            <a:off x="2500298" y="1676933"/>
            <a:ext cx="71438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r>
              <a:rPr kumimoji="1" lang="zh-CN" altLang="en-US" sz="2000" b="1" smtClean="0">
                <a:solidFill>
                  <a:srgbClr val="3333FF"/>
                </a:solidFill>
              </a:rPr>
              <a:t>∧</a:t>
            </a:r>
            <a:endParaRPr kumimoji="1" lang="zh-CN" altLang="en-US" sz="2000" b="1">
              <a:solidFill>
                <a:srgbClr val="3333FF"/>
              </a:solidFill>
            </a:endParaRPr>
          </a:p>
        </p:txBody>
      </p:sp>
      <p:cxnSp>
        <p:nvCxnSpPr>
          <p:cNvPr id="21" name="直接箭头连接符 20"/>
          <p:cNvCxnSpPr/>
          <p:nvPr/>
        </p:nvCxnSpPr>
        <p:spPr>
          <a:xfrm rot="16200000" flipH="1">
            <a:off x="1643042" y="1319743"/>
            <a:ext cx="357190" cy="35719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295900" y="1130842"/>
            <a:ext cx="428628" cy="369332"/>
          </a:xfrm>
          <a:prstGeom prst="rect">
            <a:avLst/>
          </a:prstGeom>
          <a:noFill/>
        </p:spPr>
        <p:txBody>
          <a:bodyPr wrap="square" rtlCol="0">
            <a:spAutoFit/>
          </a:bodyPr>
          <a:lstStyle/>
          <a:p>
            <a:pPr algn="ctr" fontAlgn="base">
              <a:spcBef>
                <a:spcPct val="0"/>
              </a:spcBef>
              <a:spcAft>
                <a:spcPct val="0"/>
              </a:spcAft>
            </a:pPr>
            <a:r>
              <a:rPr kumimoji="1" lang="en-US" altLang="zh-CN" b="1" i="1" smtClean="0">
                <a:solidFill>
                  <a:srgbClr val="3333FF"/>
                </a:solidFill>
                <a:latin typeface="Consolas" pitchFamily="49" charset="0"/>
                <a:ea typeface="楷体" pitchFamily="49" charset="-122"/>
                <a:cs typeface="Consolas" pitchFamily="49" charset="0"/>
              </a:rPr>
              <a:t>p</a:t>
            </a:r>
            <a:endParaRPr kumimoji="1" lang="zh-CN" altLang="en-US" b="1" i="1" dirty="0" smtClean="0">
              <a:solidFill>
                <a:srgbClr val="3333FF"/>
              </a:solidFill>
              <a:latin typeface="Consolas" pitchFamily="49" charset="0"/>
              <a:ea typeface="楷体" pitchFamily="49" charset="-122"/>
              <a:cs typeface="Consolas" pitchFamily="49" charset="0"/>
            </a:endParaRPr>
          </a:p>
        </p:txBody>
      </p:sp>
      <p:sp>
        <p:nvSpPr>
          <p:cNvPr id="23" name="TextBox 22"/>
          <p:cNvSpPr txBox="1"/>
          <p:nvPr/>
        </p:nvSpPr>
        <p:spPr>
          <a:xfrm>
            <a:off x="1857356" y="1033991"/>
            <a:ext cx="2143140" cy="369332"/>
          </a:xfrm>
          <a:prstGeom prst="rect">
            <a:avLst/>
          </a:prstGeom>
          <a:noFill/>
        </p:spPr>
        <p:txBody>
          <a:bodyPr wrap="square" rtlCol="0">
            <a:spAutoFit/>
          </a:bodyPr>
          <a:lstStyle/>
          <a:p>
            <a:pPr algn="ctr" fontAlgn="base">
              <a:spcBef>
                <a:spcPct val="0"/>
              </a:spcBef>
              <a:spcAft>
                <a:spcPct val="0"/>
              </a:spcAft>
            </a:pPr>
            <a:r>
              <a:rPr kumimoji="1" lang="zh-CN" altLang="en-US" b="1" smtClean="0">
                <a:solidFill>
                  <a:srgbClr val="3333FF"/>
                </a:solidFill>
                <a:latin typeface="Consolas" pitchFamily="49" charset="0"/>
                <a:ea typeface="仿宋" pitchFamily="49" charset="-122"/>
                <a:cs typeface="Consolas" pitchFamily="49" charset="0"/>
              </a:rPr>
              <a:t>查找到</a:t>
            </a:r>
            <a:r>
              <a:rPr kumimoji="1" lang="en-US" altLang="zh-CN" b="1" i="1" smtClean="0">
                <a:solidFill>
                  <a:srgbClr val="3333FF"/>
                </a:solidFill>
                <a:latin typeface="Consolas" pitchFamily="49" charset="0"/>
                <a:ea typeface="仿宋" pitchFamily="49" charset="-122"/>
                <a:cs typeface="Consolas" pitchFamily="49" charset="0"/>
              </a:rPr>
              <a:t>p</a:t>
            </a:r>
            <a:r>
              <a:rPr kumimoji="1" lang="zh-CN" altLang="en-US" b="1" smtClean="0">
                <a:solidFill>
                  <a:srgbClr val="3333FF"/>
                </a:solidFill>
                <a:latin typeface="Consolas" pitchFamily="49" charset="0"/>
                <a:ea typeface="仿宋" pitchFamily="49" charset="-122"/>
                <a:cs typeface="Consolas" pitchFamily="49" charset="0"/>
              </a:rPr>
              <a:t>所指结点</a:t>
            </a:r>
            <a:endParaRPr kumimoji="1" lang="zh-CN" altLang="en-US" b="1" dirty="0" smtClean="0">
              <a:solidFill>
                <a:srgbClr val="3333FF"/>
              </a:solidFill>
              <a:latin typeface="Consolas" pitchFamily="49" charset="0"/>
              <a:ea typeface="仿宋" pitchFamily="49" charset="-122"/>
              <a:cs typeface="Consolas" pitchFamily="49" charset="0"/>
            </a:endParaRPr>
          </a:p>
        </p:txBody>
      </p:sp>
      <p:sp>
        <p:nvSpPr>
          <p:cNvPr id="24" name="TextBox 23"/>
          <p:cNvSpPr txBox="1"/>
          <p:nvPr/>
        </p:nvSpPr>
        <p:spPr>
          <a:xfrm>
            <a:off x="714348" y="2391313"/>
            <a:ext cx="5786478" cy="104910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fontAlgn="base">
              <a:lnSpc>
                <a:spcPct val="150000"/>
              </a:lnSpc>
              <a:spcBef>
                <a:spcPct val="0"/>
              </a:spcBef>
              <a:spcAft>
                <a:spcPct val="0"/>
              </a:spcAft>
              <a:buFontTx/>
              <a:buBlip>
                <a:blip r:embed="rId4"/>
              </a:buBlip>
            </a:pPr>
            <a:r>
              <a:rPr kumimoji="1" lang="zh-CN" altLang="en-US" b="1" smtClean="0">
                <a:solidFill>
                  <a:srgbClr val="3333FF"/>
                </a:solidFill>
                <a:latin typeface="Consolas" pitchFamily="49" charset="0"/>
                <a:ea typeface="楷体" pitchFamily="49" charset="-122"/>
                <a:cs typeface="Consolas" pitchFamily="49" charset="0"/>
              </a:rPr>
              <a:t>若</a:t>
            </a:r>
            <a:r>
              <a:rPr kumimoji="1" lang="en-US" altLang="zh-CN" b="1" i="1" smtClean="0">
                <a:solidFill>
                  <a:srgbClr val="3333FF"/>
                </a:solidFill>
                <a:latin typeface="Consolas" pitchFamily="49" charset="0"/>
                <a:ea typeface="楷体" pitchFamily="49" charset="-122"/>
                <a:cs typeface="Consolas" pitchFamily="49" charset="0"/>
              </a:rPr>
              <a:t>k</a:t>
            </a:r>
            <a:r>
              <a:rPr kumimoji="1" lang="en-US" altLang="zh-CN" b="1" smtClean="0">
                <a:solidFill>
                  <a:srgbClr val="3333FF"/>
                </a:solidFill>
                <a:latin typeface="Consolas" pitchFamily="49" charset="0"/>
                <a:ea typeface="楷体" pitchFamily="49" charset="-122"/>
                <a:cs typeface="Consolas" pitchFamily="49" charset="0"/>
              </a:rPr>
              <a:t>&lt;p</a:t>
            </a:r>
            <a:r>
              <a:rPr kumimoji="1" lang="en-US" altLang="zh-CN" b="1" smtClean="0">
                <a:solidFill>
                  <a:srgbClr val="3333FF"/>
                </a:solidFill>
                <a:latin typeface="Consolas" pitchFamily="49" charset="0"/>
                <a:cs typeface="Consolas" pitchFamily="49" charset="0"/>
              </a:rPr>
              <a:t>-</a:t>
            </a:r>
            <a:r>
              <a:rPr kumimoji="1" lang="en-US" altLang="zh-CN" b="1" smtClean="0">
                <a:solidFill>
                  <a:srgbClr val="3333FF"/>
                </a:solidFill>
                <a:latin typeface="Consolas" pitchFamily="49" charset="0"/>
                <a:ea typeface="楷体" pitchFamily="49" charset="-122"/>
                <a:cs typeface="Consolas" pitchFamily="49" charset="0"/>
              </a:rPr>
              <a:t>&gt;key</a:t>
            </a:r>
            <a:r>
              <a:rPr kumimoji="1" lang="zh-CN" altLang="en-US" b="1" smtClean="0">
                <a:solidFill>
                  <a:srgbClr val="3333FF"/>
                </a:solidFill>
                <a:latin typeface="Consolas" pitchFamily="49" charset="0"/>
                <a:ea typeface="楷体" pitchFamily="49" charset="-122"/>
                <a:cs typeface="Consolas" pitchFamily="49" charset="0"/>
              </a:rPr>
              <a:t>，并且</a:t>
            </a:r>
            <a:r>
              <a:rPr kumimoji="1" lang="en-US" altLang="zh-CN" b="1" smtClean="0">
                <a:solidFill>
                  <a:srgbClr val="3333FF"/>
                </a:solidFill>
                <a:latin typeface="Consolas" pitchFamily="49" charset="0"/>
                <a:ea typeface="楷体" pitchFamily="49" charset="-122"/>
                <a:cs typeface="Consolas" pitchFamily="49" charset="0"/>
              </a:rPr>
              <a:t>p</a:t>
            </a:r>
            <a:r>
              <a:rPr kumimoji="1" lang="en-US" altLang="zh-CN" b="1" smtClean="0">
                <a:solidFill>
                  <a:srgbClr val="3333FF"/>
                </a:solidFill>
                <a:latin typeface="Consolas" pitchFamily="49" charset="0"/>
                <a:cs typeface="Consolas" pitchFamily="49" charset="0"/>
              </a:rPr>
              <a:t>-</a:t>
            </a:r>
            <a:r>
              <a:rPr kumimoji="1" lang="en-US" altLang="zh-CN" b="1" smtClean="0">
                <a:solidFill>
                  <a:srgbClr val="3333FF"/>
                </a:solidFill>
                <a:latin typeface="Consolas" pitchFamily="49" charset="0"/>
                <a:ea typeface="楷体" pitchFamily="49" charset="-122"/>
                <a:cs typeface="Consolas" pitchFamily="49" charset="0"/>
              </a:rPr>
              <a:t>&gt;lchild=NULL</a:t>
            </a:r>
            <a:r>
              <a:rPr kumimoji="1" lang="zh-CN" altLang="en-US" b="1" smtClean="0">
                <a:solidFill>
                  <a:srgbClr val="3333FF"/>
                </a:solidFill>
                <a:latin typeface="Consolas" pitchFamily="49" charset="0"/>
                <a:ea typeface="楷体" pitchFamily="49" charset="-122"/>
                <a:cs typeface="Consolas" pitchFamily="49" charset="0"/>
              </a:rPr>
              <a:t>，查找失败。</a:t>
            </a:r>
            <a:endParaRPr kumimoji="1" lang="en-US" altLang="zh-CN" b="1" smtClean="0">
              <a:solidFill>
                <a:srgbClr val="3333FF"/>
              </a:solidFill>
              <a:latin typeface="Consolas" pitchFamily="49" charset="0"/>
              <a:ea typeface="楷体" pitchFamily="49" charset="-122"/>
              <a:cs typeface="Consolas" pitchFamily="49" charset="0"/>
            </a:endParaRPr>
          </a:p>
          <a:p>
            <a:pPr marL="457200" indent="-457200" fontAlgn="base">
              <a:lnSpc>
                <a:spcPct val="150000"/>
              </a:lnSpc>
              <a:spcBef>
                <a:spcPct val="0"/>
              </a:spcBef>
              <a:spcAft>
                <a:spcPct val="0"/>
              </a:spcAft>
              <a:buFontTx/>
              <a:buBlip>
                <a:blip r:embed="rId4"/>
              </a:buBlip>
            </a:pPr>
            <a:r>
              <a:rPr kumimoji="1" lang="zh-CN" altLang="en-US" b="1" smtClean="0">
                <a:solidFill>
                  <a:srgbClr val="3333FF"/>
                </a:solidFill>
                <a:latin typeface="Consolas" pitchFamily="49" charset="0"/>
                <a:ea typeface="楷体" pitchFamily="49" charset="-122"/>
                <a:cs typeface="Consolas" pitchFamily="49" charset="0"/>
              </a:rPr>
              <a:t>若</a:t>
            </a:r>
            <a:r>
              <a:rPr kumimoji="1" lang="en-US" altLang="zh-CN" b="1" i="1" smtClean="0">
                <a:solidFill>
                  <a:srgbClr val="3333FF"/>
                </a:solidFill>
                <a:latin typeface="Consolas" pitchFamily="49" charset="0"/>
                <a:ea typeface="楷体" pitchFamily="49" charset="-122"/>
                <a:cs typeface="Consolas" pitchFamily="49" charset="0"/>
              </a:rPr>
              <a:t>k</a:t>
            </a:r>
            <a:r>
              <a:rPr kumimoji="1" lang="en-US" altLang="zh-CN" b="1" smtClean="0">
                <a:solidFill>
                  <a:srgbClr val="3333FF"/>
                </a:solidFill>
                <a:latin typeface="Consolas" pitchFamily="49" charset="0"/>
                <a:ea typeface="楷体" pitchFamily="49" charset="-122"/>
                <a:cs typeface="Consolas" pitchFamily="49" charset="0"/>
              </a:rPr>
              <a:t>&gt;p</a:t>
            </a:r>
            <a:r>
              <a:rPr kumimoji="1" lang="en-US" altLang="zh-CN" b="1" smtClean="0">
                <a:solidFill>
                  <a:srgbClr val="3333FF"/>
                </a:solidFill>
                <a:latin typeface="Consolas" pitchFamily="49" charset="0"/>
                <a:cs typeface="Consolas" pitchFamily="49" charset="0"/>
              </a:rPr>
              <a:t>-</a:t>
            </a:r>
            <a:r>
              <a:rPr kumimoji="1" lang="en-US" altLang="zh-CN" b="1" smtClean="0">
                <a:solidFill>
                  <a:srgbClr val="3333FF"/>
                </a:solidFill>
                <a:latin typeface="Consolas" pitchFamily="49" charset="0"/>
                <a:ea typeface="楷体" pitchFamily="49" charset="-122"/>
                <a:cs typeface="Consolas" pitchFamily="49" charset="0"/>
              </a:rPr>
              <a:t>&gt;key</a:t>
            </a:r>
            <a:r>
              <a:rPr kumimoji="1" lang="zh-CN" altLang="en-US" b="1" smtClean="0">
                <a:solidFill>
                  <a:srgbClr val="3333FF"/>
                </a:solidFill>
                <a:latin typeface="Consolas" pitchFamily="49" charset="0"/>
                <a:ea typeface="楷体" pitchFamily="49" charset="-122"/>
                <a:cs typeface="Consolas" pitchFamily="49" charset="0"/>
              </a:rPr>
              <a:t>，并且</a:t>
            </a:r>
            <a:r>
              <a:rPr kumimoji="1" lang="en-US" altLang="zh-CN" b="1" smtClean="0">
                <a:solidFill>
                  <a:srgbClr val="3333FF"/>
                </a:solidFill>
                <a:latin typeface="Consolas" pitchFamily="49" charset="0"/>
                <a:ea typeface="楷体" pitchFamily="49" charset="-122"/>
                <a:cs typeface="Consolas" pitchFamily="49" charset="0"/>
              </a:rPr>
              <a:t>p</a:t>
            </a:r>
            <a:r>
              <a:rPr kumimoji="1" lang="en-US" altLang="zh-CN" b="1" smtClean="0">
                <a:solidFill>
                  <a:srgbClr val="3333FF"/>
                </a:solidFill>
                <a:latin typeface="Consolas" pitchFamily="49" charset="0"/>
                <a:cs typeface="Consolas" pitchFamily="49" charset="0"/>
              </a:rPr>
              <a:t>-</a:t>
            </a:r>
            <a:r>
              <a:rPr kumimoji="1" lang="en-US" altLang="zh-CN" b="1" smtClean="0">
                <a:solidFill>
                  <a:srgbClr val="3333FF"/>
                </a:solidFill>
                <a:latin typeface="Consolas" pitchFamily="49" charset="0"/>
                <a:ea typeface="楷体" pitchFamily="49" charset="-122"/>
                <a:cs typeface="Consolas" pitchFamily="49" charset="0"/>
              </a:rPr>
              <a:t>&gt;rchild=NULL</a:t>
            </a:r>
            <a:r>
              <a:rPr kumimoji="1" lang="zh-CN" altLang="en-US" b="1" smtClean="0">
                <a:solidFill>
                  <a:srgbClr val="3333FF"/>
                </a:solidFill>
                <a:latin typeface="Consolas" pitchFamily="49" charset="0"/>
                <a:ea typeface="楷体" pitchFamily="49" charset="-122"/>
                <a:cs typeface="Consolas" pitchFamily="49" charset="0"/>
              </a:rPr>
              <a:t>，查找失败。</a:t>
            </a:r>
            <a:endParaRPr kumimoji="1" lang="en-US" altLang="zh-CN" b="1" smtClean="0">
              <a:solidFill>
                <a:srgbClr val="3333FF"/>
              </a:solidFill>
              <a:latin typeface="Consolas" pitchFamily="49" charset="0"/>
              <a:ea typeface="楷体" pitchFamily="49" charset="-122"/>
              <a:cs typeface="Consolas" pitchFamily="49" charset="0"/>
            </a:endParaRPr>
          </a:p>
        </p:txBody>
      </p:sp>
      <p:sp>
        <p:nvSpPr>
          <p:cNvPr id="25" name="TextBox 24"/>
          <p:cNvSpPr txBox="1"/>
          <p:nvPr/>
        </p:nvSpPr>
        <p:spPr>
          <a:xfrm>
            <a:off x="428596" y="285728"/>
            <a:ext cx="2714644" cy="46166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fontAlgn="base">
              <a:spcBef>
                <a:spcPct val="0"/>
              </a:spcBef>
              <a:spcAft>
                <a:spcPct val="0"/>
              </a:spcAft>
            </a:pPr>
            <a:r>
              <a:rPr kumimoji="1" lang="zh-CN" altLang="en-US" sz="2400" b="1" dirty="0" smtClean="0">
                <a:solidFill>
                  <a:srgbClr val="FF0000"/>
                </a:solidFill>
                <a:latin typeface="华文中宋" pitchFamily="2" charset="-122"/>
                <a:ea typeface="华文中宋" pitchFamily="2" charset="-122"/>
                <a:cs typeface="Times New Roman" pitchFamily="18" charset="0"/>
                <a:sym typeface="Wingdings"/>
              </a:rPr>
              <a:t> </a:t>
            </a:r>
            <a:r>
              <a:rPr kumimoji="1" lang="zh-CN" altLang="en-US" sz="2400" b="1" dirty="0" smtClean="0">
                <a:solidFill>
                  <a:srgbClr val="FF0000"/>
                </a:solidFill>
                <a:latin typeface="华文中宋" pitchFamily="2" charset="-122"/>
                <a:ea typeface="华文中宋" pitchFamily="2" charset="-122"/>
                <a:cs typeface="Times New Roman" pitchFamily="18" charset="0"/>
              </a:rPr>
              <a:t>查找失败的情况</a:t>
            </a:r>
          </a:p>
        </p:txBody>
      </p:sp>
      <p:grpSp>
        <p:nvGrpSpPr>
          <p:cNvPr id="2" name="组合 32"/>
          <p:cNvGrpSpPr/>
          <p:nvPr/>
        </p:nvGrpSpPr>
        <p:grpSpPr>
          <a:xfrm>
            <a:off x="928662" y="3500438"/>
            <a:ext cx="7072362" cy="2524990"/>
            <a:chOff x="928662" y="3500438"/>
            <a:chExt cx="7072362" cy="2524990"/>
          </a:xfrm>
        </p:grpSpPr>
        <p:sp>
          <p:nvSpPr>
            <p:cNvPr id="26" name="矩形 25"/>
            <p:cNvSpPr/>
            <p:nvPr/>
          </p:nvSpPr>
          <p:spPr>
            <a:xfrm>
              <a:off x="1857356" y="4429132"/>
              <a:ext cx="71438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endParaRPr kumimoji="1" lang="zh-CN" altLang="en-US" sz="2000" b="1">
                <a:solidFill>
                  <a:srgbClr val="3333FF"/>
                </a:solidFill>
              </a:endParaRPr>
            </a:p>
          </p:txBody>
        </p:sp>
        <p:sp>
          <p:nvSpPr>
            <p:cNvPr id="27" name="矩形 26"/>
            <p:cNvSpPr/>
            <p:nvPr/>
          </p:nvSpPr>
          <p:spPr>
            <a:xfrm>
              <a:off x="2571736" y="4429132"/>
              <a:ext cx="714380" cy="500066"/>
            </a:xfrm>
            <a:prstGeom prst="rect">
              <a:avLst/>
            </a:prstGeom>
            <a:blipFill>
              <a:blip r:embed="rId3" cstate="print"/>
              <a:tile tx="0" ty="0" sx="100000" sy="100000" flip="none" algn="tl"/>
            </a:blipFill>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endParaRPr kumimoji="1" lang="zh-CN" altLang="en-US" sz="2000" b="1">
                <a:solidFill>
                  <a:srgbClr val="3333FF"/>
                </a:solidFill>
              </a:endParaRPr>
            </a:p>
          </p:txBody>
        </p:sp>
        <p:sp>
          <p:nvSpPr>
            <p:cNvPr id="28" name="矩形 27"/>
            <p:cNvSpPr/>
            <p:nvPr/>
          </p:nvSpPr>
          <p:spPr>
            <a:xfrm>
              <a:off x="3286116" y="4429132"/>
              <a:ext cx="71438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endParaRPr kumimoji="1" lang="zh-CN" altLang="en-US" sz="2000" b="1">
                <a:solidFill>
                  <a:srgbClr val="3333FF"/>
                </a:solidFill>
              </a:endParaRPr>
            </a:p>
          </p:txBody>
        </p:sp>
        <p:sp>
          <p:nvSpPr>
            <p:cNvPr id="29" name="矩形 28"/>
            <p:cNvSpPr/>
            <p:nvPr/>
          </p:nvSpPr>
          <p:spPr>
            <a:xfrm>
              <a:off x="928662" y="5429264"/>
              <a:ext cx="1071570" cy="5000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fontAlgn="base">
                <a:spcBef>
                  <a:spcPct val="0"/>
                </a:spcBef>
                <a:spcAft>
                  <a:spcPct val="0"/>
                </a:spcAft>
              </a:pPr>
              <a:endParaRPr kumimoji="1" lang="zh-CN" altLang="en-US" sz="2000" b="1">
                <a:solidFill>
                  <a:srgbClr val="3333FF"/>
                </a:solidFill>
              </a:endParaRPr>
            </a:p>
          </p:txBody>
        </p:sp>
        <p:sp>
          <p:nvSpPr>
            <p:cNvPr id="30" name="矩形 29"/>
            <p:cNvSpPr/>
            <p:nvPr/>
          </p:nvSpPr>
          <p:spPr>
            <a:xfrm>
              <a:off x="3929058" y="5429264"/>
              <a:ext cx="1071570" cy="5000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fontAlgn="base">
                <a:spcBef>
                  <a:spcPct val="0"/>
                </a:spcBef>
                <a:spcAft>
                  <a:spcPct val="0"/>
                </a:spcAft>
              </a:pPr>
              <a:endParaRPr kumimoji="1" lang="zh-CN" altLang="en-US" sz="2000" b="1">
                <a:solidFill>
                  <a:srgbClr val="3333FF"/>
                </a:solidFill>
              </a:endParaRPr>
            </a:p>
          </p:txBody>
        </p:sp>
        <p:cxnSp>
          <p:nvCxnSpPr>
            <p:cNvPr id="32" name="直接箭头连接符 31"/>
            <p:cNvCxnSpPr>
              <a:endCxn id="29" idx="0"/>
            </p:cNvCxnSpPr>
            <p:nvPr/>
          </p:nvCxnSpPr>
          <p:spPr>
            <a:xfrm rot="5400000">
              <a:off x="1446588" y="4732744"/>
              <a:ext cx="714380" cy="678661"/>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30" idx="0"/>
            </p:cNvCxnSpPr>
            <p:nvPr/>
          </p:nvCxnSpPr>
          <p:spPr>
            <a:xfrm>
              <a:off x="3643306" y="4714884"/>
              <a:ext cx="821537" cy="71438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143240" y="3643314"/>
              <a:ext cx="2000264" cy="369332"/>
            </a:xfrm>
            <a:prstGeom prst="rect">
              <a:avLst/>
            </a:prstGeom>
            <a:noFill/>
          </p:spPr>
          <p:txBody>
            <a:bodyPr wrap="square" rtlCol="0">
              <a:spAutoFit/>
            </a:bodyPr>
            <a:lstStyle/>
            <a:p>
              <a:pPr fontAlgn="base">
                <a:spcBef>
                  <a:spcPct val="0"/>
                </a:spcBef>
                <a:spcAft>
                  <a:spcPct val="0"/>
                </a:spcAft>
              </a:pPr>
              <a:r>
                <a:rPr kumimoji="1" lang="zh-CN" altLang="en-US" b="1" smtClean="0">
                  <a:solidFill>
                    <a:srgbClr val="3333FF"/>
                  </a:solidFill>
                  <a:latin typeface="仿宋" pitchFamily="49" charset="-122"/>
                  <a:ea typeface="仿宋" pitchFamily="49" charset="-122"/>
                  <a:cs typeface="Consolas" pitchFamily="49" charset="0"/>
                </a:rPr>
                <a:t>加上</a:t>
              </a:r>
              <a:r>
                <a:rPr kumimoji="1" lang="zh-CN" altLang="en-US" b="1" smtClean="0">
                  <a:solidFill>
                    <a:srgbClr val="CC00CC"/>
                  </a:solidFill>
                  <a:latin typeface="仿宋" pitchFamily="49" charset="-122"/>
                  <a:ea typeface="仿宋" pitchFamily="49" charset="-122"/>
                  <a:cs typeface="Consolas" pitchFamily="49" charset="0"/>
                </a:rPr>
                <a:t>外部结点</a:t>
              </a:r>
              <a:endParaRPr kumimoji="1" lang="zh-CN" altLang="en-US" b="1" dirty="0" smtClean="0">
                <a:solidFill>
                  <a:srgbClr val="CC00CC"/>
                </a:solidFill>
                <a:latin typeface="仿宋" pitchFamily="49" charset="-122"/>
                <a:ea typeface="仿宋" pitchFamily="49" charset="-122"/>
                <a:cs typeface="Consolas" pitchFamily="49" charset="0"/>
              </a:endParaRPr>
            </a:p>
          </p:txBody>
        </p:sp>
        <p:sp>
          <p:nvSpPr>
            <p:cNvPr id="36" name="下箭头 35"/>
            <p:cNvSpPr/>
            <p:nvPr/>
          </p:nvSpPr>
          <p:spPr>
            <a:xfrm>
              <a:off x="2857488" y="3500438"/>
              <a:ext cx="214314" cy="71438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endParaRPr>
            </a:p>
          </p:txBody>
        </p:sp>
        <p:sp>
          <p:nvSpPr>
            <p:cNvPr id="20" name="TextBox 19"/>
            <p:cNvSpPr txBox="1"/>
            <p:nvPr/>
          </p:nvSpPr>
          <p:spPr>
            <a:xfrm>
              <a:off x="5143504" y="5214950"/>
              <a:ext cx="2857520" cy="810478"/>
            </a:xfrm>
            <a:prstGeom prst="rect">
              <a:avLst/>
            </a:prstGeom>
            <a:noFill/>
          </p:spPr>
          <p:txBody>
            <a:bodyPr wrap="square" rtlCol="0">
              <a:spAutoFit/>
            </a:bodyPr>
            <a:lstStyle/>
            <a:p>
              <a:pPr algn="ctr" fontAlgn="base">
                <a:lnSpc>
                  <a:spcPts val="2800"/>
                </a:lnSpc>
                <a:spcBef>
                  <a:spcPct val="0"/>
                </a:spcBef>
                <a:spcAft>
                  <a:spcPct val="0"/>
                </a:spcAft>
              </a:pPr>
              <a:r>
                <a:rPr kumimoji="1" lang="zh-CN" altLang="en-US" b="1" smtClean="0">
                  <a:solidFill>
                    <a:srgbClr val="3333FF"/>
                  </a:solidFill>
                  <a:latin typeface="Consolas" pitchFamily="49" charset="0"/>
                  <a:ea typeface="仿宋" pitchFamily="49" charset="-122"/>
                  <a:cs typeface="Consolas" pitchFamily="49" charset="0"/>
                </a:rPr>
                <a:t>一个外部结点对应某内部结点的一个</a:t>
              </a:r>
              <a:r>
                <a:rPr kumimoji="1" lang="en-US" altLang="zh-CN" b="1" smtClean="0">
                  <a:solidFill>
                    <a:srgbClr val="3333FF"/>
                  </a:solidFill>
                  <a:latin typeface="Consolas" pitchFamily="49" charset="0"/>
                  <a:ea typeface="仿宋" pitchFamily="49" charset="-122"/>
                  <a:cs typeface="Consolas" pitchFamily="49" charset="0"/>
                </a:rPr>
                <a:t>NULL</a:t>
              </a:r>
              <a:r>
                <a:rPr kumimoji="1" lang="zh-CN" altLang="en-US" b="1" smtClean="0">
                  <a:solidFill>
                    <a:srgbClr val="3333FF"/>
                  </a:solidFill>
                  <a:latin typeface="Consolas" pitchFamily="49" charset="0"/>
                  <a:ea typeface="仿宋" pitchFamily="49" charset="-122"/>
                  <a:cs typeface="Consolas" pitchFamily="49" charset="0"/>
                </a:rPr>
                <a:t>指针</a:t>
              </a:r>
              <a:endParaRPr kumimoji="1" lang="zh-CN" altLang="en-US" b="1" dirty="0" smtClean="0">
                <a:solidFill>
                  <a:srgbClr val="3333FF"/>
                </a:solidFill>
                <a:latin typeface="Consolas" pitchFamily="49" charset="0"/>
                <a:ea typeface="仿宋" pitchFamily="49" charset="-122"/>
                <a:cs typeface="Consolas" pitchFamily="49" charset="0"/>
              </a:endParaRPr>
            </a:p>
          </p:txBody>
        </p:sp>
      </p:grpSp>
    </p:spTree>
    <p:extLst>
      <p:ext uri="{BB962C8B-B14F-4D97-AF65-F5344CB8AC3E}">
        <p14:creationId xmlns:p14="http://schemas.microsoft.com/office/powerpoint/2010/main" val="5296794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9" name="直接连接符 88"/>
          <p:cNvCxnSpPr>
            <a:endCxn id="88" idx="1"/>
          </p:cNvCxnSpPr>
          <p:nvPr/>
        </p:nvCxnSpPr>
        <p:spPr>
          <a:xfrm flipV="1">
            <a:off x="1214414" y="4543462"/>
            <a:ext cx="6143668" cy="0"/>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43" name="直接连接符 42"/>
          <p:cNvCxnSpPr>
            <a:endCxn id="42" idx="1"/>
          </p:cNvCxnSpPr>
          <p:nvPr/>
        </p:nvCxnSpPr>
        <p:spPr>
          <a:xfrm>
            <a:off x="571472" y="2972322"/>
            <a:ext cx="6786610" cy="0"/>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45" name="直接连接符 44"/>
          <p:cNvCxnSpPr>
            <a:endCxn id="44" idx="1"/>
          </p:cNvCxnSpPr>
          <p:nvPr/>
        </p:nvCxnSpPr>
        <p:spPr>
          <a:xfrm flipV="1">
            <a:off x="500034" y="3758636"/>
            <a:ext cx="6858048" cy="0"/>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41" name="直接连接符 40"/>
          <p:cNvCxnSpPr>
            <a:endCxn id="40" idx="1"/>
          </p:cNvCxnSpPr>
          <p:nvPr/>
        </p:nvCxnSpPr>
        <p:spPr>
          <a:xfrm flipV="1">
            <a:off x="857224" y="2156856"/>
            <a:ext cx="6500858" cy="0"/>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39" name="直接连接符 38"/>
          <p:cNvCxnSpPr>
            <a:endCxn id="38" idx="1"/>
          </p:cNvCxnSpPr>
          <p:nvPr/>
        </p:nvCxnSpPr>
        <p:spPr>
          <a:xfrm flipV="1">
            <a:off x="1928794" y="1380094"/>
            <a:ext cx="5429288" cy="0"/>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sp>
        <p:nvSpPr>
          <p:cNvPr id="3" name="椭圆 2"/>
          <p:cNvSpPr/>
          <p:nvPr/>
        </p:nvSpPr>
        <p:spPr>
          <a:xfrm>
            <a:off x="3714744" y="369308"/>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50</a:t>
            </a:r>
            <a:endParaRPr kumimoji="1" lang="zh-CN" altLang="en-US" b="1">
              <a:solidFill>
                <a:srgbClr val="0000FF"/>
              </a:solidFill>
              <a:latin typeface="Consolas" pitchFamily="49" charset="0"/>
              <a:cs typeface="Consolas" pitchFamily="49" charset="0"/>
            </a:endParaRPr>
          </a:p>
        </p:txBody>
      </p:sp>
      <p:sp>
        <p:nvSpPr>
          <p:cNvPr id="4" name="椭圆 3"/>
          <p:cNvSpPr/>
          <p:nvPr/>
        </p:nvSpPr>
        <p:spPr>
          <a:xfrm>
            <a:off x="2500298" y="1115192"/>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30</a:t>
            </a:r>
            <a:endParaRPr kumimoji="1" lang="zh-CN" altLang="en-US" b="1">
              <a:solidFill>
                <a:srgbClr val="0000FF"/>
              </a:solidFill>
              <a:latin typeface="Consolas" pitchFamily="49" charset="0"/>
              <a:cs typeface="Consolas" pitchFamily="49" charset="0"/>
            </a:endParaRPr>
          </a:p>
        </p:txBody>
      </p:sp>
      <p:sp>
        <p:nvSpPr>
          <p:cNvPr id="5" name="椭圆 4"/>
          <p:cNvSpPr/>
          <p:nvPr/>
        </p:nvSpPr>
        <p:spPr>
          <a:xfrm>
            <a:off x="4822572" y="1115192"/>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80</a:t>
            </a:r>
            <a:endParaRPr kumimoji="1" lang="zh-CN" altLang="en-US" b="1">
              <a:solidFill>
                <a:srgbClr val="0000FF"/>
              </a:solidFill>
              <a:latin typeface="Consolas" pitchFamily="49" charset="0"/>
              <a:cs typeface="Consolas" pitchFamily="49" charset="0"/>
            </a:endParaRPr>
          </a:p>
        </p:txBody>
      </p:sp>
      <p:cxnSp>
        <p:nvCxnSpPr>
          <p:cNvPr id="6" name="直接连接符 5"/>
          <p:cNvCxnSpPr>
            <a:endCxn id="4" idx="7"/>
          </p:cNvCxnSpPr>
          <p:nvPr/>
        </p:nvCxnSpPr>
        <p:spPr>
          <a:xfrm rot="10800000" flipV="1">
            <a:off x="2930489" y="749843"/>
            <a:ext cx="797776" cy="444430"/>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7" name="直接连接符 6"/>
          <p:cNvCxnSpPr>
            <a:endCxn id="5" idx="1"/>
          </p:cNvCxnSpPr>
          <p:nvPr/>
        </p:nvCxnSpPr>
        <p:spPr>
          <a:xfrm>
            <a:off x="4208696" y="747742"/>
            <a:ext cx="687685" cy="446531"/>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8" name="椭圆 7"/>
          <p:cNvSpPr/>
          <p:nvPr/>
        </p:nvSpPr>
        <p:spPr>
          <a:xfrm>
            <a:off x="1500166" y="1901010"/>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20</a:t>
            </a:r>
            <a:endParaRPr kumimoji="1" lang="zh-CN" altLang="en-US" b="1">
              <a:solidFill>
                <a:srgbClr val="0000FF"/>
              </a:solidFill>
              <a:latin typeface="Consolas" pitchFamily="49" charset="0"/>
              <a:cs typeface="Consolas" pitchFamily="49" charset="0"/>
            </a:endParaRPr>
          </a:p>
        </p:txBody>
      </p:sp>
      <p:sp>
        <p:nvSpPr>
          <p:cNvPr id="9" name="椭圆 8"/>
          <p:cNvSpPr/>
          <p:nvPr/>
        </p:nvSpPr>
        <p:spPr>
          <a:xfrm>
            <a:off x="857224" y="2726762"/>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10</a:t>
            </a:r>
            <a:endParaRPr kumimoji="1" lang="zh-CN" altLang="en-US" b="1">
              <a:solidFill>
                <a:srgbClr val="0000FF"/>
              </a:solidFill>
              <a:latin typeface="Consolas" pitchFamily="49" charset="0"/>
              <a:cs typeface="Consolas" pitchFamily="49" charset="0"/>
            </a:endParaRPr>
          </a:p>
        </p:txBody>
      </p:sp>
      <p:sp>
        <p:nvSpPr>
          <p:cNvPr id="10" name="椭圆 9"/>
          <p:cNvSpPr/>
          <p:nvPr/>
        </p:nvSpPr>
        <p:spPr>
          <a:xfrm>
            <a:off x="2139174" y="2726762"/>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25</a:t>
            </a:r>
            <a:endParaRPr kumimoji="1" lang="zh-CN" altLang="en-US" b="1">
              <a:solidFill>
                <a:srgbClr val="0000FF"/>
              </a:solidFill>
              <a:latin typeface="Consolas" pitchFamily="49" charset="0"/>
              <a:cs typeface="Consolas" pitchFamily="49" charset="0"/>
            </a:endParaRPr>
          </a:p>
        </p:txBody>
      </p:sp>
      <p:sp>
        <p:nvSpPr>
          <p:cNvPr id="11" name="椭圆 10"/>
          <p:cNvSpPr/>
          <p:nvPr/>
        </p:nvSpPr>
        <p:spPr>
          <a:xfrm>
            <a:off x="1853422" y="347264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23</a:t>
            </a:r>
            <a:endParaRPr kumimoji="1" lang="zh-CN" altLang="en-US" b="1">
              <a:solidFill>
                <a:srgbClr val="0000FF"/>
              </a:solidFill>
              <a:latin typeface="Consolas" pitchFamily="49" charset="0"/>
              <a:cs typeface="Consolas" pitchFamily="49" charset="0"/>
            </a:endParaRPr>
          </a:p>
        </p:txBody>
      </p:sp>
      <p:cxnSp>
        <p:nvCxnSpPr>
          <p:cNvPr id="12" name="直接连接符 11"/>
          <p:cNvCxnSpPr>
            <a:stCxn id="8" idx="3"/>
            <a:endCxn id="9" idx="7"/>
          </p:cNvCxnSpPr>
          <p:nvPr/>
        </p:nvCxnSpPr>
        <p:spPr>
          <a:xfrm rot="5400000">
            <a:off x="1208738" y="2440606"/>
            <a:ext cx="443914" cy="286560"/>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3" name="直接连接符 12"/>
          <p:cNvCxnSpPr>
            <a:stCxn id="8" idx="5"/>
            <a:endCxn id="10" idx="1"/>
          </p:cNvCxnSpPr>
          <p:nvPr/>
        </p:nvCxnSpPr>
        <p:spPr>
          <a:xfrm rot="16200000" flipH="1">
            <a:off x="1849713" y="2442573"/>
            <a:ext cx="443914" cy="282626"/>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4" name="直接连接符 13"/>
          <p:cNvCxnSpPr>
            <a:stCxn id="10" idx="3"/>
            <a:endCxn id="11" idx="0"/>
          </p:cNvCxnSpPr>
          <p:nvPr/>
        </p:nvCxnSpPr>
        <p:spPr>
          <a:xfrm rot="5400000">
            <a:off x="2016721" y="3276383"/>
            <a:ext cx="284965" cy="107561"/>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5" name="直接连接符 14"/>
          <p:cNvCxnSpPr>
            <a:endCxn id="8" idx="7"/>
          </p:cNvCxnSpPr>
          <p:nvPr/>
        </p:nvCxnSpPr>
        <p:spPr>
          <a:xfrm rot="10800000" flipV="1">
            <a:off x="1930357" y="1495727"/>
            <a:ext cx="593510" cy="484364"/>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16" name="椭圆 15"/>
          <p:cNvSpPr/>
          <p:nvPr/>
        </p:nvSpPr>
        <p:spPr>
          <a:xfrm>
            <a:off x="3496496" y="1901010"/>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40</a:t>
            </a:r>
            <a:endParaRPr kumimoji="1" lang="zh-CN" altLang="en-US" b="1">
              <a:solidFill>
                <a:srgbClr val="0000FF"/>
              </a:solidFill>
              <a:latin typeface="Consolas" pitchFamily="49" charset="0"/>
              <a:cs typeface="Consolas" pitchFamily="49" charset="0"/>
            </a:endParaRPr>
          </a:p>
        </p:txBody>
      </p:sp>
      <p:sp>
        <p:nvSpPr>
          <p:cNvPr id="17" name="椭圆 16"/>
          <p:cNvSpPr/>
          <p:nvPr/>
        </p:nvSpPr>
        <p:spPr>
          <a:xfrm>
            <a:off x="3143240" y="2714620"/>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35</a:t>
            </a:r>
            <a:endParaRPr kumimoji="1" lang="zh-CN" altLang="en-US" b="1">
              <a:solidFill>
                <a:srgbClr val="0000FF"/>
              </a:solidFill>
              <a:latin typeface="Consolas" pitchFamily="49" charset="0"/>
              <a:cs typeface="Consolas" pitchFamily="49" charset="0"/>
            </a:endParaRPr>
          </a:p>
        </p:txBody>
      </p:sp>
      <p:cxnSp>
        <p:nvCxnSpPr>
          <p:cNvPr id="18" name="直接连接符 17"/>
          <p:cNvCxnSpPr>
            <a:endCxn id="16" idx="1"/>
          </p:cNvCxnSpPr>
          <p:nvPr/>
        </p:nvCxnSpPr>
        <p:spPr>
          <a:xfrm>
            <a:off x="3000825" y="1495727"/>
            <a:ext cx="569480" cy="484364"/>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9" name="直接连接符 18"/>
          <p:cNvCxnSpPr>
            <a:stCxn id="16" idx="3"/>
            <a:endCxn id="17" idx="0"/>
          </p:cNvCxnSpPr>
          <p:nvPr/>
        </p:nvCxnSpPr>
        <p:spPr>
          <a:xfrm rot="5400000">
            <a:off x="3306428" y="2450742"/>
            <a:ext cx="352691" cy="175065"/>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20" name="椭圆 19"/>
          <p:cNvSpPr/>
          <p:nvPr/>
        </p:nvSpPr>
        <p:spPr>
          <a:xfrm>
            <a:off x="5639636" y="1901010"/>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90</a:t>
            </a:r>
            <a:endParaRPr kumimoji="1" lang="zh-CN" altLang="en-US" b="1">
              <a:solidFill>
                <a:srgbClr val="0000FF"/>
              </a:solidFill>
              <a:latin typeface="Consolas" pitchFamily="49" charset="0"/>
              <a:cs typeface="Consolas" pitchFamily="49" charset="0"/>
            </a:endParaRPr>
          </a:p>
        </p:txBody>
      </p:sp>
      <p:sp>
        <p:nvSpPr>
          <p:cNvPr id="21" name="椭圆 20"/>
          <p:cNvSpPr/>
          <p:nvPr/>
        </p:nvSpPr>
        <p:spPr>
          <a:xfrm>
            <a:off x="5000628" y="2726762"/>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85</a:t>
            </a:r>
            <a:endParaRPr kumimoji="1" lang="zh-CN" altLang="en-US" b="1">
              <a:solidFill>
                <a:srgbClr val="0000FF"/>
              </a:solidFill>
              <a:latin typeface="Consolas" pitchFamily="49" charset="0"/>
              <a:cs typeface="Consolas" pitchFamily="49" charset="0"/>
            </a:endParaRPr>
          </a:p>
        </p:txBody>
      </p:sp>
      <p:sp>
        <p:nvSpPr>
          <p:cNvPr id="22" name="椭圆 21"/>
          <p:cNvSpPr/>
          <p:nvPr/>
        </p:nvSpPr>
        <p:spPr>
          <a:xfrm>
            <a:off x="5357818" y="347264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88</a:t>
            </a:r>
            <a:endParaRPr kumimoji="1" lang="zh-CN" altLang="en-US" b="1">
              <a:solidFill>
                <a:srgbClr val="0000FF"/>
              </a:solidFill>
              <a:latin typeface="Consolas" pitchFamily="49" charset="0"/>
              <a:cs typeface="Consolas" pitchFamily="49" charset="0"/>
            </a:endParaRPr>
          </a:p>
        </p:txBody>
      </p:sp>
      <p:cxnSp>
        <p:nvCxnSpPr>
          <p:cNvPr id="23" name="直接连接符 22"/>
          <p:cNvCxnSpPr>
            <a:stCxn id="5" idx="5"/>
            <a:endCxn id="20" idx="1"/>
          </p:cNvCxnSpPr>
          <p:nvPr/>
        </p:nvCxnSpPr>
        <p:spPr>
          <a:xfrm rot="16200000" flipH="1">
            <a:off x="5281114" y="1547760"/>
            <a:ext cx="403980" cy="460682"/>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24" name="直接连接符 23"/>
          <p:cNvCxnSpPr>
            <a:stCxn id="20" idx="3"/>
            <a:endCxn id="21" idx="7"/>
          </p:cNvCxnSpPr>
          <p:nvPr/>
        </p:nvCxnSpPr>
        <p:spPr>
          <a:xfrm rot="5400000">
            <a:off x="5350175" y="2442573"/>
            <a:ext cx="443914" cy="282626"/>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25" name="直接连接符 24"/>
          <p:cNvCxnSpPr>
            <a:stCxn id="21" idx="5"/>
            <a:endCxn id="22" idx="0"/>
          </p:cNvCxnSpPr>
          <p:nvPr/>
        </p:nvCxnSpPr>
        <p:spPr>
          <a:xfrm rot="16200000" flipH="1">
            <a:off x="5377836" y="3240663"/>
            <a:ext cx="284965" cy="178999"/>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26" name="TextBox 25"/>
          <p:cNvSpPr txBox="1"/>
          <p:nvPr/>
        </p:nvSpPr>
        <p:spPr>
          <a:xfrm>
            <a:off x="500034" y="987966"/>
            <a:ext cx="1357322" cy="369332"/>
          </a:xfrm>
          <a:prstGeom prst="rect">
            <a:avLst/>
          </a:prstGeom>
          <a:noFill/>
        </p:spPr>
        <p:txBody>
          <a:bodyPr wrap="square" rtlCol="0">
            <a:spAutoFit/>
          </a:bodyPr>
          <a:lstStyle/>
          <a:p>
            <a:pPr fontAlgn="base">
              <a:spcBef>
                <a:spcPct val="0"/>
              </a:spcBef>
              <a:spcAft>
                <a:spcPct val="0"/>
              </a:spcAft>
            </a:pPr>
            <a:r>
              <a:rPr kumimoji="1" lang="zh-CN" altLang="en-US" b="1" smtClean="0">
                <a:solidFill>
                  <a:srgbClr val="3333FF"/>
                </a:solidFill>
                <a:latin typeface="Consolas" pitchFamily="49" charset="0"/>
                <a:ea typeface="楷体" pitchFamily="49" charset="-122"/>
                <a:cs typeface="Consolas" pitchFamily="49" charset="0"/>
              </a:rPr>
              <a:t>查找：</a:t>
            </a:r>
            <a:r>
              <a:rPr kumimoji="1" lang="en-US" altLang="zh-CN" b="1" smtClean="0">
                <a:solidFill>
                  <a:srgbClr val="FF00FF"/>
                </a:solidFill>
                <a:latin typeface="Consolas" pitchFamily="49" charset="0"/>
                <a:ea typeface="楷体" pitchFamily="49" charset="-122"/>
                <a:cs typeface="Consolas" pitchFamily="49" charset="0"/>
              </a:rPr>
              <a:t>26</a:t>
            </a:r>
            <a:endParaRPr kumimoji="1" lang="zh-CN" altLang="en-US" b="1" dirty="0" smtClean="0">
              <a:solidFill>
                <a:srgbClr val="FF00FF"/>
              </a:solidFill>
              <a:latin typeface="Consolas" pitchFamily="49" charset="0"/>
              <a:ea typeface="楷体" pitchFamily="49" charset="-122"/>
              <a:cs typeface="Consolas" pitchFamily="49" charset="0"/>
            </a:endParaRPr>
          </a:p>
        </p:txBody>
      </p:sp>
      <p:sp>
        <p:nvSpPr>
          <p:cNvPr id="34" name="TextBox 33"/>
          <p:cNvSpPr txBox="1"/>
          <p:nvPr/>
        </p:nvSpPr>
        <p:spPr>
          <a:xfrm>
            <a:off x="1071538" y="5072074"/>
            <a:ext cx="5643602" cy="101319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fontAlgn="base">
              <a:lnSpc>
                <a:spcPts val="2800"/>
              </a:lnSpc>
              <a:spcBef>
                <a:spcPts val="600"/>
              </a:spcBef>
              <a:spcAft>
                <a:spcPct val="0"/>
              </a:spcAft>
              <a:buFontTx/>
              <a:buBlip>
                <a:blip r:embed="rId3"/>
              </a:buBlip>
            </a:pPr>
            <a:r>
              <a:rPr kumimoji="1" lang="zh-CN" altLang="en-US" b="1" smtClean="0">
                <a:solidFill>
                  <a:srgbClr val="3333FF"/>
                </a:solidFill>
                <a:latin typeface="Consolas" pitchFamily="49" charset="0"/>
                <a:ea typeface="仿宋" pitchFamily="49" charset="-122"/>
                <a:cs typeface="Consolas" pitchFamily="49" charset="0"/>
              </a:rPr>
              <a:t>从根结点开始，查找最后落在某个</a:t>
            </a:r>
            <a:r>
              <a:rPr kumimoji="1" lang="zh-CN" altLang="en-US" b="1" smtClean="0">
                <a:solidFill>
                  <a:srgbClr val="FF00FF"/>
                </a:solidFill>
                <a:latin typeface="Consolas" pitchFamily="49" charset="0"/>
                <a:ea typeface="仿宋" pitchFamily="49" charset="-122"/>
                <a:cs typeface="Consolas" pitchFamily="49" charset="0"/>
              </a:rPr>
              <a:t>外部结点</a:t>
            </a:r>
            <a:r>
              <a:rPr kumimoji="1" lang="zh-CN" altLang="en-US" b="1" smtClean="0">
                <a:solidFill>
                  <a:srgbClr val="3333FF"/>
                </a:solidFill>
                <a:latin typeface="Consolas" pitchFamily="49" charset="0"/>
                <a:ea typeface="仿宋" pitchFamily="49" charset="-122"/>
                <a:cs typeface="Consolas" pitchFamily="49" charset="0"/>
              </a:rPr>
              <a:t>中</a:t>
            </a:r>
            <a:endParaRPr kumimoji="1" lang="en-US" altLang="zh-CN" b="1" smtClean="0">
              <a:solidFill>
                <a:srgbClr val="3333FF"/>
              </a:solidFill>
              <a:latin typeface="Consolas" pitchFamily="49" charset="0"/>
              <a:ea typeface="仿宋" pitchFamily="49" charset="-122"/>
              <a:cs typeface="Consolas" pitchFamily="49" charset="0"/>
            </a:endParaRPr>
          </a:p>
          <a:p>
            <a:pPr marL="342900" indent="-342900" fontAlgn="base">
              <a:lnSpc>
                <a:spcPts val="2800"/>
              </a:lnSpc>
              <a:spcBef>
                <a:spcPts val="600"/>
              </a:spcBef>
              <a:spcAft>
                <a:spcPct val="0"/>
              </a:spcAft>
              <a:buFontTx/>
              <a:buBlip>
                <a:blip r:embed="rId3"/>
              </a:buBlip>
            </a:pPr>
            <a:r>
              <a:rPr kumimoji="1" lang="zh-CN" altLang="en-US" b="1" smtClean="0">
                <a:solidFill>
                  <a:srgbClr val="3333FF"/>
                </a:solidFill>
                <a:latin typeface="Consolas" pitchFamily="49" charset="0"/>
                <a:ea typeface="仿宋" pitchFamily="49" charset="-122"/>
                <a:cs typeface="Consolas" pitchFamily="49" charset="0"/>
              </a:rPr>
              <a:t>比较次数为该外部结点的层次减</a:t>
            </a:r>
            <a:r>
              <a:rPr kumimoji="1" lang="en-US" altLang="zh-CN" b="1" smtClean="0">
                <a:solidFill>
                  <a:srgbClr val="3333FF"/>
                </a:solidFill>
                <a:latin typeface="Consolas" pitchFamily="49" charset="0"/>
                <a:ea typeface="仿宋" pitchFamily="49" charset="-122"/>
                <a:cs typeface="Consolas" pitchFamily="49" charset="0"/>
              </a:rPr>
              <a:t>1</a:t>
            </a:r>
          </a:p>
        </p:txBody>
      </p:sp>
      <p:sp>
        <p:nvSpPr>
          <p:cNvPr id="35" name="TextBox 34"/>
          <p:cNvSpPr txBox="1"/>
          <p:nvPr/>
        </p:nvSpPr>
        <p:spPr>
          <a:xfrm>
            <a:off x="7358082" y="478844"/>
            <a:ext cx="357190" cy="369332"/>
          </a:xfrm>
          <a:prstGeom prst="rect">
            <a:avLst/>
          </a:prstGeom>
          <a:noFill/>
        </p:spPr>
        <p:txBody>
          <a:bodyPr wrap="square" rtlCol="0">
            <a:spAutoFit/>
          </a:bodyPr>
          <a:lstStyle/>
          <a:p>
            <a:pPr fontAlgn="base">
              <a:spcBef>
                <a:spcPct val="0"/>
              </a:spcBef>
              <a:spcAft>
                <a:spcPct val="0"/>
              </a:spcAft>
            </a:pPr>
            <a:r>
              <a:rPr kumimoji="1" lang="en-US" altLang="zh-CN" b="1" smtClean="0">
                <a:solidFill>
                  <a:srgbClr val="00B0F0"/>
                </a:solidFill>
                <a:latin typeface="Consolas" pitchFamily="49" charset="0"/>
                <a:ea typeface="楷体" pitchFamily="49" charset="-122"/>
                <a:cs typeface="Consolas" pitchFamily="49" charset="0"/>
              </a:rPr>
              <a:t>1</a:t>
            </a:r>
            <a:endParaRPr kumimoji="1" lang="zh-CN" altLang="en-US" b="1" dirty="0" smtClean="0">
              <a:solidFill>
                <a:srgbClr val="00B0F0"/>
              </a:solidFill>
              <a:latin typeface="Consolas" pitchFamily="49" charset="0"/>
              <a:ea typeface="楷体" pitchFamily="49" charset="-122"/>
              <a:cs typeface="Consolas" pitchFamily="49" charset="0"/>
            </a:endParaRPr>
          </a:p>
        </p:txBody>
      </p:sp>
      <p:cxnSp>
        <p:nvCxnSpPr>
          <p:cNvPr id="36" name="直接连接符 35"/>
          <p:cNvCxnSpPr>
            <a:endCxn id="35" idx="1"/>
          </p:cNvCxnSpPr>
          <p:nvPr/>
        </p:nvCxnSpPr>
        <p:spPr>
          <a:xfrm>
            <a:off x="4429124" y="633862"/>
            <a:ext cx="2928958" cy="0"/>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sp>
        <p:nvSpPr>
          <p:cNvPr id="37" name="TextBox 36"/>
          <p:cNvSpPr txBox="1"/>
          <p:nvPr/>
        </p:nvSpPr>
        <p:spPr>
          <a:xfrm>
            <a:off x="7215206" y="-24"/>
            <a:ext cx="785818" cy="369332"/>
          </a:xfrm>
          <a:prstGeom prst="rect">
            <a:avLst/>
          </a:prstGeom>
          <a:noFill/>
        </p:spPr>
        <p:txBody>
          <a:bodyPr wrap="square" rtlCol="0">
            <a:spAutoFit/>
          </a:bodyPr>
          <a:lstStyle/>
          <a:p>
            <a:pPr fontAlgn="base">
              <a:spcBef>
                <a:spcPct val="0"/>
              </a:spcBef>
              <a:spcAft>
                <a:spcPct val="0"/>
              </a:spcAft>
            </a:pPr>
            <a:r>
              <a:rPr kumimoji="1" lang="zh-CN" altLang="en-US" b="1" smtClean="0">
                <a:solidFill>
                  <a:srgbClr val="3333FF"/>
                </a:solidFill>
                <a:latin typeface="仿宋" pitchFamily="49" charset="-122"/>
                <a:ea typeface="仿宋" pitchFamily="49" charset="-122"/>
                <a:cs typeface="Times New Roman" pitchFamily="18" charset="0"/>
              </a:rPr>
              <a:t>层次</a:t>
            </a:r>
            <a:endParaRPr kumimoji="1" lang="zh-CN" altLang="en-US" b="1" dirty="0" smtClean="0">
              <a:solidFill>
                <a:srgbClr val="3333FF"/>
              </a:solidFill>
              <a:latin typeface="仿宋" pitchFamily="49" charset="-122"/>
              <a:ea typeface="仿宋" pitchFamily="49" charset="-122"/>
              <a:cs typeface="Times New Roman" pitchFamily="18" charset="0"/>
            </a:endParaRPr>
          </a:p>
        </p:txBody>
      </p:sp>
      <p:sp>
        <p:nvSpPr>
          <p:cNvPr id="38" name="TextBox 37"/>
          <p:cNvSpPr txBox="1"/>
          <p:nvPr/>
        </p:nvSpPr>
        <p:spPr>
          <a:xfrm>
            <a:off x="7358082" y="1195428"/>
            <a:ext cx="357190" cy="369332"/>
          </a:xfrm>
          <a:prstGeom prst="rect">
            <a:avLst/>
          </a:prstGeom>
          <a:noFill/>
        </p:spPr>
        <p:txBody>
          <a:bodyPr wrap="square" rtlCol="0">
            <a:spAutoFit/>
          </a:bodyPr>
          <a:lstStyle/>
          <a:p>
            <a:pPr fontAlgn="base">
              <a:spcBef>
                <a:spcPct val="0"/>
              </a:spcBef>
              <a:spcAft>
                <a:spcPct val="0"/>
              </a:spcAft>
            </a:pPr>
            <a:r>
              <a:rPr kumimoji="1" lang="en-US" altLang="zh-CN" b="1" smtClean="0">
                <a:solidFill>
                  <a:srgbClr val="00B0F0"/>
                </a:solidFill>
                <a:latin typeface="Consolas" pitchFamily="49" charset="0"/>
                <a:ea typeface="楷体" pitchFamily="49" charset="-122"/>
                <a:cs typeface="Consolas" pitchFamily="49" charset="0"/>
              </a:rPr>
              <a:t>2</a:t>
            </a:r>
            <a:endParaRPr kumimoji="1" lang="zh-CN" altLang="en-US" b="1" dirty="0" smtClean="0">
              <a:solidFill>
                <a:srgbClr val="00B0F0"/>
              </a:solidFill>
              <a:latin typeface="Consolas" pitchFamily="49" charset="0"/>
              <a:ea typeface="楷体" pitchFamily="49" charset="-122"/>
              <a:cs typeface="Consolas" pitchFamily="49" charset="0"/>
            </a:endParaRPr>
          </a:p>
        </p:txBody>
      </p:sp>
      <p:sp>
        <p:nvSpPr>
          <p:cNvPr id="40" name="TextBox 39"/>
          <p:cNvSpPr txBox="1"/>
          <p:nvPr/>
        </p:nvSpPr>
        <p:spPr>
          <a:xfrm>
            <a:off x="7358082" y="1972190"/>
            <a:ext cx="357190" cy="369332"/>
          </a:xfrm>
          <a:prstGeom prst="rect">
            <a:avLst/>
          </a:prstGeom>
          <a:noFill/>
        </p:spPr>
        <p:txBody>
          <a:bodyPr wrap="square" rtlCol="0">
            <a:spAutoFit/>
          </a:bodyPr>
          <a:lstStyle/>
          <a:p>
            <a:pPr fontAlgn="base">
              <a:spcBef>
                <a:spcPct val="0"/>
              </a:spcBef>
              <a:spcAft>
                <a:spcPct val="0"/>
              </a:spcAft>
            </a:pPr>
            <a:r>
              <a:rPr kumimoji="1" lang="en-US" altLang="zh-CN" b="1" smtClean="0">
                <a:solidFill>
                  <a:srgbClr val="00B0F0"/>
                </a:solidFill>
                <a:latin typeface="Consolas" pitchFamily="49" charset="0"/>
                <a:ea typeface="楷体" pitchFamily="49" charset="-122"/>
                <a:cs typeface="Consolas" pitchFamily="49" charset="0"/>
              </a:rPr>
              <a:t>3</a:t>
            </a:r>
            <a:endParaRPr kumimoji="1" lang="zh-CN" altLang="en-US" b="1" dirty="0" smtClean="0">
              <a:solidFill>
                <a:srgbClr val="00B0F0"/>
              </a:solidFill>
              <a:latin typeface="Consolas" pitchFamily="49" charset="0"/>
              <a:ea typeface="楷体" pitchFamily="49" charset="-122"/>
              <a:cs typeface="Consolas" pitchFamily="49" charset="0"/>
            </a:endParaRPr>
          </a:p>
        </p:txBody>
      </p:sp>
      <p:sp>
        <p:nvSpPr>
          <p:cNvPr id="42" name="TextBox 41"/>
          <p:cNvSpPr txBox="1"/>
          <p:nvPr/>
        </p:nvSpPr>
        <p:spPr>
          <a:xfrm>
            <a:off x="7358082" y="2829446"/>
            <a:ext cx="357190" cy="369332"/>
          </a:xfrm>
          <a:prstGeom prst="rect">
            <a:avLst/>
          </a:prstGeom>
          <a:noFill/>
        </p:spPr>
        <p:txBody>
          <a:bodyPr wrap="square" rtlCol="0">
            <a:spAutoFit/>
          </a:bodyPr>
          <a:lstStyle/>
          <a:p>
            <a:pPr fontAlgn="base">
              <a:spcBef>
                <a:spcPct val="0"/>
              </a:spcBef>
              <a:spcAft>
                <a:spcPct val="0"/>
              </a:spcAft>
            </a:pPr>
            <a:r>
              <a:rPr kumimoji="1" lang="en-US" altLang="zh-CN" b="1" smtClean="0">
                <a:solidFill>
                  <a:srgbClr val="00B0F0"/>
                </a:solidFill>
                <a:latin typeface="Consolas" pitchFamily="49" charset="0"/>
                <a:ea typeface="楷体" pitchFamily="49" charset="-122"/>
                <a:cs typeface="Consolas" pitchFamily="49" charset="0"/>
              </a:rPr>
              <a:t>4</a:t>
            </a:r>
            <a:endParaRPr kumimoji="1" lang="zh-CN" altLang="en-US" b="1" dirty="0" smtClean="0">
              <a:solidFill>
                <a:srgbClr val="00B0F0"/>
              </a:solidFill>
              <a:latin typeface="Consolas" pitchFamily="49" charset="0"/>
              <a:ea typeface="楷体" pitchFamily="49" charset="-122"/>
              <a:cs typeface="Consolas" pitchFamily="49" charset="0"/>
            </a:endParaRPr>
          </a:p>
        </p:txBody>
      </p:sp>
      <p:sp>
        <p:nvSpPr>
          <p:cNvPr id="44" name="TextBox 43"/>
          <p:cNvSpPr txBox="1"/>
          <p:nvPr/>
        </p:nvSpPr>
        <p:spPr>
          <a:xfrm>
            <a:off x="7358082" y="3573970"/>
            <a:ext cx="357190" cy="369332"/>
          </a:xfrm>
          <a:prstGeom prst="rect">
            <a:avLst/>
          </a:prstGeom>
          <a:noFill/>
        </p:spPr>
        <p:txBody>
          <a:bodyPr wrap="square" rtlCol="0">
            <a:spAutoFit/>
          </a:bodyPr>
          <a:lstStyle/>
          <a:p>
            <a:pPr fontAlgn="base">
              <a:spcBef>
                <a:spcPct val="0"/>
              </a:spcBef>
              <a:spcAft>
                <a:spcPct val="0"/>
              </a:spcAft>
            </a:pPr>
            <a:r>
              <a:rPr kumimoji="1" lang="en-US" altLang="zh-CN" b="1" smtClean="0">
                <a:solidFill>
                  <a:srgbClr val="00B0F0"/>
                </a:solidFill>
                <a:latin typeface="Consolas" pitchFamily="49" charset="0"/>
                <a:ea typeface="楷体" pitchFamily="49" charset="-122"/>
                <a:cs typeface="Consolas" pitchFamily="49" charset="0"/>
              </a:rPr>
              <a:t>5</a:t>
            </a:r>
            <a:endParaRPr kumimoji="1" lang="zh-CN" altLang="en-US" b="1" dirty="0" smtClean="0">
              <a:solidFill>
                <a:srgbClr val="00B0F0"/>
              </a:solidFill>
              <a:latin typeface="Consolas" pitchFamily="49" charset="0"/>
              <a:ea typeface="楷体" pitchFamily="49" charset="-122"/>
              <a:cs typeface="Consolas" pitchFamily="49" charset="0"/>
            </a:endParaRPr>
          </a:p>
        </p:txBody>
      </p:sp>
      <p:sp>
        <p:nvSpPr>
          <p:cNvPr id="46" name="矩形 45"/>
          <p:cNvSpPr/>
          <p:nvPr/>
        </p:nvSpPr>
        <p:spPr>
          <a:xfrm>
            <a:off x="692048" y="3633266"/>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sp>
        <p:nvSpPr>
          <p:cNvPr id="47" name="矩形 46"/>
          <p:cNvSpPr/>
          <p:nvPr/>
        </p:nvSpPr>
        <p:spPr>
          <a:xfrm>
            <a:off x="1214414" y="3633266"/>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cxnSp>
        <p:nvCxnSpPr>
          <p:cNvPr id="49" name="直接连接符 48"/>
          <p:cNvCxnSpPr>
            <a:endCxn id="46" idx="0"/>
          </p:cNvCxnSpPr>
          <p:nvPr/>
        </p:nvCxnSpPr>
        <p:spPr>
          <a:xfrm rot="5400000">
            <a:off x="725503" y="3357391"/>
            <a:ext cx="385297" cy="166453"/>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51" name="直接连接符 50"/>
          <p:cNvCxnSpPr>
            <a:endCxn id="47" idx="0"/>
          </p:cNvCxnSpPr>
          <p:nvPr/>
        </p:nvCxnSpPr>
        <p:spPr>
          <a:xfrm rot="16200000" flipH="1">
            <a:off x="1100245" y="3376221"/>
            <a:ext cx="366504" cy="147586"/>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53" name="矩形 52"/>
          <p:cNvSpPr/>
          <p:nvPr/>
        </p:nvSpPr>
        <p:spPr>
          <a:xfrm>
            <a:off x="2571736" y="3623218"/>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sp>
        <p:nvSpPr>
          <p:cNvPr id="54" name="矩形 53"/>
          <p:cNvSpPr/>
          <p:nvPr/>
        </p:nvSpPr>
        <p:spPr>
          <a:xfrm>
            <a:off x="4643438" y="3633266"/>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sp>
        <p:nvSpPr>
          <p:cNvPr id="55" name="矩形 54"/>
          <p:cNvSpPr/>
          <p:nvPr/>
        </p:nvSpPr>
        <p:spPr>
          <a:xfrm>
            <a:off x="4419076" y="2022540"/>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sp>
        <p:nvSpPr>
          <p:cNvPr id="56" name="矩形 55"/>
          <p:cNvSpPr/>
          <p:nvPr/>
        </p:nvSpPr>
        <p:spPr>
          <a:xfrm>
            <a:off x="6215074" y="2828454"/>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cxnSp>
        <p:nvCxnSpPr>
          <p:cNvPr id="58" name="直接连接符 57"/>
          <p:cNvCxnSpPr>
            <a:stCxn id="10" idx="5"/>
            <a:endCxn id="53" idx="0"/>
          </p:cNvCxnSpPr>
          <p:nvPr/>
        </p:nvCxnSpPr>
        <p:spPr>
          <a:xfrm rot="16200000" flipH="1">
            <a:off x="2424220" y="3332825"/>
            <a:ext cx="435537" cy="145247"/>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60" name="直接连接符 59"/>
          <p:cNvCxnSpPr>
            <a:stCxn id="5" idx="3"/>
            <a:endCxn id="55" idx="0"/>
          </p:cNvCxnSpPr>
          <p:nvPr/>
        </p:nvCxnSpPr>
        <p:spPr>
          <a:xfrm rot="5400000">
            <a:off x="4505953" y="1632111"/>
            <a:ext cx="446429" cy="334429"/>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62" name="直接连接符 61"/>
          <p:cNvCxnSpPr>
            <a:stCxn id="21" idx="3"/>
            <a:endCxn id="54" idx="0"/>
          </p:cNvCxnSpPr>
          <p:nvPr/>
        </p:nvCxnSpPr>
        <p:spPr>
          <a:xfrm rot="5400000">
            <a:off x="4707584" y="3266412"/>
            <a:ext cx="445585" cy="288123"/>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64" name="直接连接符 63"/>
          <p:cNvCxnSpPr>
            <a:stCxn id="20" idx="5"/>
            <a:endCxn id="56" idx="0"/>
          </p:cNvCxnSpPr>
          <p:nvPr/>
        </p:nvCxnSpPr>
        <p:spPr>
          <a:xfrm rot="16200000" flipH="1">
            <a:off x="5980626" y="2451129"/>
            <a:ext cx="466525" cy="288123"/>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65" name="矩形 64"/>
          <p:cNvSpPr/>
          <p:nvPr/>
        </p:nvSpPr>
        <p:spPr>
          <a:xfrm>
            <a:off x="4000496" y="2828454"/>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cxnSp>
        <p:nvCxnSpPr>
          <p:cNvPr id="67" name="直接连接符 66"/>
          <p:cNvCxnSpPr>
            <a:stCxn id="16" idx="5"/>
            <a:endCxn id="65" idx="0"/>
          </p:cNvCxnSpPr>
          <p:nvPr/>
        </p:nvCxnSpPr>
        <p:spPr>
          <a:xfrm rot="16200000" flipH="1">
            <a:off x="3801767" y="2486848"/>
            <a:ext cx="466525" cy="216685"/>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75" name="矩形 74"/>
          <p:cNvSpPr/>
          <p:nvPr/>
        </p:nvSpPr>
        <p:spPr>
          <a:xfrm>
            <a:off x="1713378" y="4405897"/>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sp>
        <p:nvSpPr>
          <p:cNvPr id="76" name="矩形 75"/>
          <p:cNvSpPr/>
          <p:nvPr/>
        </p:nvSpPr>
        <p:spPr>
          <a:xfrm>
            <a:off x="2235744" y="4405897"/>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cxnSp>
        <p:nvCxnSpPr>
          <p:cNvPr id="77" name="直接连接符 76"/>
          <p:cNvCxnSpPr>
            <a:endCxn id="75" idx="0"/>
          </p:cNvCxnSpPr>
          <p:nvPr/>
        </p:nvCxnSpPr>
        <p:spPr>
          <a:xfrm rot="5400000">
            <a:off x="1736785" y="4119974"/>
            <a:ext cx="405393" cy="166453"/>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78" name="直接连接符 77"/>
          <p:cNvCxnSpPr>
            <a:endCxn id="76" idx="0"/>
          </p:cNvCxnSpPr>
          <p:nvPr/>
        </p:nvCxnSpPr>
        <p:spPr>
          <a:xfrm rot="16200000" flipH="1">
            <a:off x="2101479" y="4128756"/>
            <a:ext cx="406696" cy="147586"/>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79" name="矩形 78"/>
          <p:cNvSpPr/>
          <p:nvPr/>
        </p:nvSpPr>
        <p:spPr>
          <a:xfrm>
            <a:off x="2989214" y="3620079"/>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sp>
        <p:nvSpPr>
          <p:cNvPr id="80" name="矩形 79"/>
          <p:cNvSpPr/>
          <p:nvPr/>
        </p:nvSpPr>
        <p:spPr>
          <a:xfrm>
            <a:off x="3511580" y="3620079"/>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cxnSp>
        <p:nvCxnSpPr>
          <p:cNvPr id="81" name="直接连接符 80"/>
          <p:cNvCxnSpPr>
            <a:endCxn id="79" idx="0"/>
          </p:cNvCxnSpPr>
          <p:nvPr/>
        </p:nvCxnSpPr>
        <p:spPr>
          <a:xfrm rot="5400000">
            <a:off x="2992525" y="3354252"/>
            <a:ext cx="405393" cy="126261"/>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82" name="直接连接符 81"/>
          <p:cNvCxnSpPr>
            <a:endCxn id="80" idx="0"/>
          </p:cNvCxnSpPr>
          <p:nvPr/>
        </p:nvCxnSpPr>
        <p:spPr>
          <a:xfrm rot="16200000" flipH="1">
            <a:off x="3392387" y="3358010"/>
            <a:ext cx="386600" cy="137538"/>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83" name="矩形 82"/>
          <p:cNvSpPr/>
          <p:nvPr/>
        </p:nvSpPr>
        <p:spPr>
          <a:xfrm>
            <a:off x="5223888" y="4388940"/>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sp>
        <p:nvSpPr>
          <p:cNvPr id="84" name="矩形 83"/>
          <p:cNvSpPr/>
          <p:nvPr/>
        </p:nvSpPr>
        <p:spPr>
          <a:xfrm>
            <a:off x="5746254" y="4388940"/>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cxnSp>
        <p:nvCxnSpPr>
          <p:cNvPr id="85" name="直接连接符 84"/>
          <p:cNvCxnSpPr>
            <a:endCxn id="83" idx="0"/>
          </p:cNvCxnSpPr>
          <p:nvPr/>
        </p:nvCxnSpPr>
        <p:spPr>
          <a:xfrm rot="5400000">
            <a:off x="5252319" y="4118089"/>
            <a:ext cx="385297" cy="156405"/>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86" name="直接连接符 85"/>
          <p:cNvCxnSpPr>
            <a:endCxn id="84" idx="0"/>
          </p:cNvCxnSpPr>
          <p:nvPr/>
        </p:nvCxnSpPr>
        <p:spPr>
          <a:xfrm rot="16200000" flipH="1">
            <a:off x="5617013" y="4116823"/>
            <a:ext cx="386600" cy="157634"/>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87" name="TextBox 86"/>
          <p:cNvSpPr txBox="1"/>
          <p:nvPr/>
        </p:nvSpPr>
        <p:spPr>
          <a:xfrm>
            <a:off x="357158" y="357166"/>
            <a:ext cx="2214578" cy="400110"/>
          </a:xfrm>
          <a:prstGeom prst="rect">
            <a:avLst/>
          </a:prstGeom>
          <a:noFill/>
        </p:spPr>
        <p:txBody>
          <a:bodyPr wrap="square" rtlCol="0">
            <a:spAutoFit/>
          </a:bodyPr>
          <a:lstStyle/>
          <a:p>
            <a:pPr fontAlgn="base">
              <a:spcBef>
                <a:spcPct val="0"/>
              </a:spcBef>
              <a:spcAft>
                <a:spcPct val="0"/>
              </a:spcAft>
            </a:pPr>
            <a:r>
              <a:rPr kumimoji="1" lang="zh-CN" altLang="en-US" sz="2000" b="1" smtClean="0">
                <a:solidFill>
                  <a:srgbClr val="3333FF"/>
                </a:solidFill>
                <a:latin typeface="Times New Roman" pitchFamily="18" charset="0"/>
                <a:ea typeface="楷体" pitchFamily="49" charset="-122"/>
                <a:cs typeface="Times New Roman" pitchFamily="18" charset="0"/>
              </a:rPr>
              <a:t>加上外部结点</a:t>
            </a:r>
            <a:endParaRPr kumimoji="1" lang="zh-CN" altLang="en-US" sz="2000" b="1" dirty="0" smtClean="0">
              <a:solidFill>
                <a:srgbClr val="3333FF"/>
              </a:solidFill>
              <a:latin typeface="Times New Roman" pitchFamily="18" charset="0"/>
              <a:ea typeface="楷体" pitchFamily="49" charset="-122"/>
              <a:cs typeface="Times New Roman" pitchFamily="18" charset="0"/>
            </a:endParaRPr>
          </a:p>
        </p:txBody>
      </p:sp>
      <p:sp>
        <p:nvSpPr>
          <p:cNvPr id="88" name="TextBox 87"/>
          <p:cNvSpPr txBox="1"/>
          <p:nvPr/>
        </p:nvSpPr>
        <p:spPr>
          <a:xfrm>
            <a:off x="7358082" y="4358796"/>
            <a:ext cx="357190" cy="369332"/>
          </a:xfrm>
          <a:prstGeom prst="rect">
            <a:avLst/>
          </a:prstGeom>
          <a:noFill/>
        </p:spPr>
        <p:txBody>
          <a:bodyPr wrap="square" rtlCol="0">
            <a:spAutoFit/>
          </a:bodyPr>
          <a:lstStyle/>
          <a:p>
            <a:pPr fontAlgn="base">
              <a:spcBef>
                <a:spcPct val="0"/>
              </a:spcBef>
              <a:spcAft>
                <a:spcPct val="0"/>
              </a:spcAft>
            </a:pPr>
            <a:r>
              <a:rPr kumimoji="1" lang="en-US" altLang="zh-CN" b="1" smtClean="0">
                <a:solidFill>
                  <a:srgbClr val="00B0F0"/>
                </a:solidFill>
                <a:latin typeface="Consolas" pitchFamily="49" charset="0"/>
                <a:ea typeface="楷体" pitchFamily="49" charset="-122"/>
                <a:cs typeface="Consolas" pitchFamily="49" charset="0"/>
              </a:rPr>
              <a:t>6</a:t>
            </a:r>
            <a:endParaRPr kumimoji="1" lang="zh-CN" altLang="en-US" b="1" dirty="0" smtClean="0">
              <a:solidFill>
                <a:srgbClr val="00B0F0"/>
              </a:solidFill>
              <a:latin typeface="Consolas" pitchFamily="49" charset="0"/>
              <a:ea typeface="楷体" pitchFamily="49" charset="-122"/>
              <a:cs typeface="Consolas" pitchFamily="49" charset="0"/>
            </a:endParaRPr>
          </a:p>
        </p:txBody>
      </p:sp>
      <p:sp>
        <p:nvSpPr>
          <p:cNvPr id="91" name="椭圆 90"/>
          <p:cNvSpPr/>
          <p:nvPr/>
        </p:nvSpPr>
        <p:spPr>
          <a:xfrm>
            <a:off x="3714744" y="377262"/>
            <a:ext cx="504000" cy="540000"/>
          </a:xfrm>
          <a:prstGeom prst="ellipse">
            <a:avLst/>
          </a:prstGeom>
        </p:spPr>
        <p:style>
          <a:lnRef idx="1">
            <a:schemeClr val="dk1"/>
          </a:lnRef>
          <a:fillRef idx="3">
            <a:schemeClr val="dk1"/>
          </a:fillRef>
          <a:effectRef idx="2">
            <a:schemeClr val="dk1"/>
          </a:effectRef>
          <a:fontRef idx="minor">
            <a:schemeClr val="lt1"/>
          </a:fontRef>
        </p:style>
        <p:txBody>
          <a:bodyPr lIns="0" rIns="0" rtlCol="0" anchor="ctr"/>
          <a:lstStyle/>
          <a:p>
            <a:pPr algn="ctr" fontAlgn="base">
              <a:spcBef>
                <a:spcPct val="0"/>
              </a:spcBef>
              <a:spcAft>
                <a:spcPct val="0"/>
              </a:spcAft>
            </a:pPr>
            <a:r>
              <a:rPr kumimoji="1" lang="en-US" altLang="zh-CN" b="1" smtClean="0">
                <a:solidFill>
                  <a:prstClr val="white"/>
                </a:solidFill>
                <a:latin typeface="Consolas" pitchFamily="49" charset="0"/>
                <a:cs typeface="Consolas" pitchFamily="49" charset="0"/>
              </a:rPr>
              <a:t>50</a:t>
            </a:r>
            <a:endParaRPr kumimoji="1" lang="zh-CN" altLang="en-US" b="1">
              <a:solidFill>
                <a:prstClr val="white"/>
              </a:solidFill>
              <a:latin typeface="Consolas" pitchFamily="49" charset="0"/>
              <a:cs typeface="Consolas" pitchFamily="49" charset="0"/>
            </a:endParaRPr>
          </a:p>
        </p:txBody>
      </p:sp>
      <p:sp>
        <p:nvSpPr>
          <p:cNvPr id="92" name="椭圆 91"/>
          <p:cNvSpPr/>
          <p:nvPr/>
        </p:nvSpPr>
        <p:spPr>
          <a:xfrm>
            <a:off x="2500298" y="1123146"/>
            <a:ext cx="504000" cy="540000"/>
          </a:xfrm>
          <a:prstGeom prst="ellipse">
            <a:avLst/>
          </a:prstGeom>
        </p:spPr>
        <p:style>
          <a:lnRef idx="1">
            <a:schemeClr val="dk1"/>
          </a:lnRef>
          <a:fillRef idx="3">
            <a:schemeClr val="dk1"/>
          </a:fillRef>
          <a:effectRef idx="2">
            <a:schemeClr val="dk1"/>
          </a:effectRef>
          <a:fontRef idx="minor">
            <a:schemeClr val="lt1"/>
          </a:fontRef>
        </p:style>
        <p:txBody>
          <a:bodyPr lIns="0" rIns="0" rtlCol="0" anchor="ctr"/>
          <a:lstStyle/>
          <a:p>
            <a:pPr algn="ctr" fontAlgn="base">
              <a:spcBef>
                <a:spcPct val="0"/>
              </a:spcBef>
              <a:spcAft>
                <a:spcPct val="0"/>
              </a:spcAft>
            </a:pPr>
            <a:r>
              <a:rPr kumimoji="1" lang="en-US" altLang="zh-CN" b="1" smtClean="0">
                <a:solidFill>
                  <a:prstClr val="white"/>
                </a:solidFill>
                <a:latin typeface="Consolas" pitchFamily="49" charset="0"/>
                <a:cs typeface="Consolas" pitchFamily="49" charset="0"/>
              </a:rPr>
              <a:t>30</a:t>
            </a:r>
            <a:endParaRPr kumimoji="1" lang="zh-CN" altLang="en-US" b="1">
              <a:solidFill>
                <a:prstClr val="white"/>
              </a:solidFill>
              <a:latin typeface="Consolas" pitchFamily="49" charset="0"/>
              <a:cs typeface="Consolas" pitchFamily="49" charset="0"/>
            </a:endParaRPr>
          </a:p>
        </p:txBody>
      </p:sp>
      <p:cxnSp>
        <p:nvCxnSpPr>
          <p:cNvPr id="93" name="直接连接符 92"/>
          <p:cNvCxnSpPr>
            <a:endCxn id="92" idx="7"/>
          </p:cNvCxnSpPr>
          <p:nvPr/>
        </p:nvCxnSpPr>
        <p:spPr>
          <a:xfrm rot="10800000" flipV="1">
            <a:off x="2930489" y="757797"/>
            <a:ext cx="797776" cy="444430"/>
          </a:xfrm>
          <a:prstGeom prst="line">
            <a:avLst/>
          </a:prstGeom>
          <a:ln>
            <a:tailEnd type="none"/>
          </a:ln>
        </p:spPr>
        <p:style>
          <a:lnRef idx="2">
            <a:schemeClr val="accent2"/>
          </a:lnRef>
          <a:fillRef idx="0">
            <a:schemeClr val="accent2"/>
          </a:fillRef>
          <a:effectRef idx="1">
            <a:schemeClr val="accent2"/>
          </a:effectRef>
          <a:fontRef idx="minor">
            <a:schemeClr val="tx1"/>
          </a:fontRef>
        </p:style>
      </p:cxnSp>
      <p:sp>
        <p:nvSpPr>
          <p:cNvPr id="94" name="椭圆 93"/>
          <p:cNvSpPr/>
          <p:nvPr/>
        </p:nvSpPr>
        <p:spPr>
          <a:xfrm>
            <a:off x="1500166" y="1908964"/>
            <a:ext cx="504000" cy="540000"/>
          </a:xfrm>
          <a:prstGeom prst="ellipse">
            <a:avLst/>
          </a:prstGeom>
        </p:spPr>
        <p:style>
          <a:lnRef idx="1">
            <a:schemeClr val="dk1"/>
          </a:lnRef>
          <a:fillRef idx="3">
            <a:schemeClr val="dk1"/>
          </a:fillRef>
          <a:effectRef idx="2">
            <a:schemeClr val="dk1"/>
          </a:effectRef>
          <a:fontRef idx="minor">
            <a:schemeClr val="lt1"/>
          </a:fontRef>
        </p:style>
        <p:txBody>
          <a:bodyPr lIns="0" rIns="0" rtlCol="0" anchor="ctr"/>
          <a:lstStyle/>
          <a:p>
            <a:pPr algn="ctr" fontAlgn="base">
              <a:spcBef>
                <a:spcPct val="0"/>
              </a:spcBef>
              <a:spcAft>
                <a:spcPct val="0"/>
              </a:spcAft>
            </a:pPr>
            <a:r>
              <a:rPr kumimoji="1" lang="en-US" altLang="zh-CN" b="1" smtClean="0">
                <a:solidFill>
                  <a:prstClr val="white"/>
                </a:solidFill>
                <a:latin typeface="Consolas" pitchFamily="49" charset="0"/>
                <a:cs typeface="Consolas" pitchFamily="49" charset="0"/>
              </a:rPr>
              <a:t>20</a:t>
            </a:r>
            <a:endParaRPr kumimoji="1" lang="zh-CN" altLang="en-US" b="1">
              <a:solidFill>
                <a:prstClr val="white"/>
              </a:solidFill>
              <a:latin typeface="Consolas" pitchFamily="49" charset="0"/>
              <a:cs typeface="Consolas" pitchFamily="49" charset="0"/>
            </a:endParaRPr>
          </a:p>
        </p:txBody>
      </p:sp>
      <p:sp>
        <p:nvSpPr>
          <p:cNvPr id="95" name="椭圆 94"/>
          <p:cNvSpPr/>
          <p:nvPr/>
        </p:nvSpPr>
        <p:spPr>
          <a:xfrm>
            <a:off x="2139174" y="2734716"/>
            <a:ext cx="504000" cy="540000"/>
          </a:xfrm>
          <a:prstGeom prst="ellipse">
            <a:avLst/>
          </a:prstGeom>
        </p:spPr>
        <p:style>
          <a:lnRef idx="1">
            <a:schemeClr val="dk1"/>
          </a:lnRef>
          <a:fillRef idx="3">
            <a:schemeClr val="dk1"/>
          </a:fillRef>
          <a:effectRef idx="2">
            <a:schemeClr val="dk1"/>
          </a:effectRef>
          <a:fontRef idx="minor">
            <a:schemeClr val="lt1"/>
          </a:fontRef>
        </p:style>
        <p:txBody>
          <a:bodyPr lIns="0" rIns="0" rtlCol="0" anchor="ctr"/>
          <a:lstStyle/>
          <a:p>
            <a:pPr algn="ctr" fontAlgn="base">
              <a:spcBef>
                <a:spcPct val="0"/>
              </a:spcBef>
              <a:spcAft>
                <a:spcPct val="0"/>
              </a:spcAft>
            </a:pPr>
            <a:r>
              <a:rPr kumimoji="1" lang="en-US" altLang="zh-CN" b="1" smtClean="0">
                <a:solidFill>
                  <a:prstClr val="white"/>
                </a:solidFill>
                <a:latin typeface="Consolas" pitchFamily="49" charset="0"/>
                <a:cs typeface="Consolas" pitchFamily="49" charset="0"/>
              </a:rPr>
              <a:t>25</a:t>
            </a:r>
            <a:endParaRPr kumimoji="1" lang="zh-CN" altLang="en-US" b="1">
              <a:solidFill>
                <a:prstClr val="white"/>
              </a:solidFill>
              <a:latin typeface="Consolas" pitchFamily="49" charset="0"/>
              <a:cs typeface="Consolas" pitchFamily="49" charset="0"/>
            </a:endParaRPr>
          </a:p>
        </p:txBody>
      </p:sp>
      <p:cxnSp>
        <p:nvCxnSpPr>
          <p:cNvPr id="96" name="直接连接符 95"/>
          <p:cNvCxnSpPr>
            <a:stCxn id="94" idx="5"/>
            <a:endCxn id="95" idx="1"/>
          </p:cNvCxnSpPr>
          <p:nvPr/>
        </p:nvCxnSpPr>
        <p:spPr>
          <a:xfrm rot="16200000" flipH="1">
            <a:off x="1849713" y="2450527"/>
            <a:ext cx="443914" cy="282626"/>
          </a:xfrm>
          <a:prstGeom prst="line">
            <a:avLst/>
          </a:prstGeom>
          <a:ln>
            <a:tailEnd type="none"/>
          </a:ln>
        </p:spPr>
        <p:style>
          <a:lnRef idx="2">
            <a:schemeClr val="accent2"/>
          </a:lnRef>
          <a:fillRef idx="0">
            <a:schemeClr val="accent2"/>
          </a:fillRef>
          <a:effectRef idx="1">
            <a:schemeClr val="accent2"/>
          </a:effectRef>
          <a:fontRef idx="minor">
            <a:schemeClr val="tx1"/>
          </a:fontRef>
        </p:style>
      </p:cxnSp>
      <p:cxnSp>
        <p:nvCxnSpPr>
          <p:cNvPr id="97" name="直接连接符 96"/>
          <p:cNvCxnSpPr>
            <a:endCxn id="94" idx="7"/>
          </p:cNvCxnSpPr>
          <p:nvPr/>
        </p:nvCxnSpPr>
        <p:spPr>
          <a:xfrm rot="10800000" flipV="1">
            <a:off x="1930357" y="1503681"/>
            <a:ext cx="593510" cy="484364"/>
          </a:xfrm>
          <a:prstGeom prst="line">
            <a:avLst/>
          </a:prstGeom>
          <a:ln>
            <a:tailEnd type="none"/>
          </a:ln>
        </p:spPr>
        <p:style>
          <a:lnRef idx="2">
            <a:schemeClr val="accent2"/>
          </a:lnRef>
          <a:fillRef idx="0">
            <a:schemeClr val="accent2"/>
          </a:fillRef>
          <a:effectRef idx="1">
            <a:schemeClr val="accent2"/>
          </a:effectRef>
          <a:fontRef idx="minor">
            <a:schemeClr val="tx1"/>
          </a:fontRef>
        </p:style>
      </p:cxnSp>
      <p:sp>
        <p:nvSpPr>
          <p:cNvPr id="98" name="矩形 97"/>
          <p:cNvSpPr/>
          <p:nvPr/>
        </p:nvSpPr>
        <p:spPr>
          <a:xfrm>
            <a:off x="2571736" y="3611076"/>
            <a:ext cx="285752" cy="28575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endParaRPr>
          </a:p>
        </p:txBody>
      </p:sp>
      <p:cxnSp>
        <p:nvCxnSpPr>
          <p:cNvPr id="99" name="直接连接符 98"/>
          <p:cNvCxnSpPr>
            <a:stCxn id="95" idx="5"/>
            <a:endCxn id="98" idx="0"/>
          </p:cNvCxnSpPr>
          <p:nvPr/>
        </p:nvCxnSpPr>
        <p:spPr>
          <a:xfrm rot="16200000" flipH="1">
            <a:off x="2434268" y="3330731"/>
            <a:ext cx="415441" cy="145247"/>
          </a:xfrm>
          <a:prstGeom prst="line">
            <a:avLst/>
          </a:prstGeom>
          <a:ln>
            <a:tailEnd type="non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05519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4" grpId="0" animBg="1"/>
      <p:bldP spid="91" grpId="0" animBg="1"/>
      <p:bldP spid="92" grpId="0" animBg="1"/>
      <p:bldP spid="94" grpId="0" animBg="1"/>
      <p:bldP spid="95" grpId="0" animBg="1"/>
      <p:bldP spid="98"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9" name="直接连接符 88"/>
          <p:cNvCxnSpPr>
            <a:endCxn id="88" idx="1"/>
          </p:cNvCxnSpPr>
          <p:nvPr/>
        </p:nvCxnSpPr>
        <p:spPr>
          <a:xfrm flipV="1">
            <a:off x="1214414" y="4543462"/>
            <a:ext cx="6143668" cy="0"/>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43" name="直接连接符 42"/>
          <p:cNvCxnSpPr>
            <a:endCxn id="42" idx="1"/>
          </p:cNvCxnSpPr>
          <p:nvPr/>
        </p:nvCxnSpPr>
        <p:spPr>
          <a:xfrm>
            <a:off x="571472" y="2972322"/>
            <a:ext cx="6786610" cy="0"/>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45" name="直接连接符 44"/>
          <p:cNvCxnSpPr>
            <a:endCxn id="44" idx="1"/>
          </p:cNvCxnSpPr>
          <p:nvPr/>
        </p:nvCxnSpPr>
        <p:spPr>
          <a:xfrm flipV="1">
            <a:off x="500034" y="3758636"/>
            <a:ext cx="6858048" cy="0"/>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41" name="直接连接符 40"/>
          <p:cNvCxnSpPr>
            <a:endCxn id="40" idx="1"/>
          </p:cNvCxnSpPr>
          <p:nvPr/>
        </p:nvCxnSpPr>
        <p:spPr>
          <a:xfrm flipV="1">
            <a:off x="857224" y="2156856"/>
            <a:ext cx="6500858" cy="0"/>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cxnSp>
        <p:nvCxnSpPr>
          <p:cNvPr id="39" name="直接连接符 38"/>
          <p:cNvCxnSpPr>
            <a:endCxn id="38" idx="1"/>
          </p:cNvCxnSpPr>
          <p:nvPr/>
        </p:nvCxnSpPr>
        <p:spPr>
          <a:xfrm flipV="1">
            <a:off x="1928794" y="1380094"/>
            <a:ext cx="5429288" cy="0"/>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sp>
        <p:nvSpPr>
          <p:cNvPr id="3" name="椭圆 2"/>
          <p:cNvSpPr/>
          <p:nvPr/>
        </p:nvSpPr>
        <p:spPr>
          <a:xfrm>
            <a:off x="3714744" y="369308"/>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50</a:t>
            </a:r>
            <a:endParaRPr kumimoji="1" lang="zh-CN" altLang="en-US" b="1">
              <a:solidFill>
                <a:srgbClr val="0000FF"/>
              </a:solidFill>
              <a:latin typeface="Consolas" pitchFamily="49" charset="0"/>
              <a:cs typeface="Consolas" pitchFamily="49" charset="0"/>
            </a:endParaRPr>
          </a:p>
        </p:txBody>
      </p:sp>
      <p:sp>
        <p:nvSpPr>
          <p:cNvPr id="4" name="椭圆 3"/>
          <p:cNvSpPr/>
          <p:nvPr/>
        </p:nvSpPr>
        <p:spPr>
          <a:xfrm>
            <a:off x="2500298" y="1115192"/>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30</a:t>
            </a:r>
            <a:endParaRPr kumimoji="1" lang="zh-CN" altLang="en-US" b="1">
              <a:solidFill>
                <a:srgbClr val="0000FF"/>
              </a:solidFill>
              <a:latin typeface="Consolas" pitchFamily="49" charset="0"/>
              <a:cs typeface="Consolas" pitchFamily="49" charset="0"/>
            </a:endParaRPr>
          </a:p>
        </p:txBody>
      </p:sp>
      <p:sp>
        <p:nvSpPr>
          <p:cNvPr id="5" name="椭圆 4"/>
          <p:cNvSpPr/>
          <p:nvPr/>
        </p:nvSpPr>
        <p:spPr>
          <a:xfrm>
            <a:off x="4822572" y="1115192"/>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80</a:t>
            </a:r>
            <a:endParaRPr kumimoji="1" lang="zh-CN" altLang="en-US" b="1">
              <a:solidFill>
                <a:srgbClr val="0000FF"/>
              </a:solidFill>
              <a:latin typeface="Consolas" pitchFamily="49" charset="0"/>
              <a:cs typeface="Consolas" pitchFamily="49" charset="0"/>
            </a:endParaRPr>
          </a:p>
        </p:txBody>
      </p:sp>
      <p:cxnSp>
        <p:nvCxnSpPr>
          <p:cNvPr id="6" name="直接连接符 5"/>
          <p:cNvCxnSpPr>
            <a:endCxn id="4" idx="7"/>
          </p:cNvCxnSpPr>
          <p:nvPr/>
        </p:nvCxnSpPr>
        <p:spPr>
          <a:xfrm rot="10800000" flipV="1">
            <a:off x="2930489" y="749843"/>
            <a:ext cx="797776" cy="444430"/>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7" name="直接连接符 6"/>
          <p:cNvCxnSpPr>
            <a:endCxn id="5" idx="1"/>
          </p:cNvCxnSpPr>
          <p:nvPr/>
        </p:nvCxnSpPr>
        <p:spPr>
          <a:xfrm>
            <a:off x="4208696" y="747742"/>
            <a:ext cx="687685" cy="446531"/>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8" name="椭圆 7"/>
          <p:cNvSpPr/>
          <p:nvPr/>
        </p:nvSpPr>
        <p:spPr>
          <a:xfrm>
            <a:off x="1500166" y="1901010"/>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20</a:t>
            </a:r>
            <a:endParaRPr kumimoji="1" lang="zh-CN" altLang="en-US" b="1">
              <a:solidFill>
                <a:srgbClr val="0000FF"/>
              </a:solidFill>
              <a:latin typeface="Consolas" pitchFamily="49" charset="0"/>
              <a:cs typeface="Consolas" pitchFamily="49" charset="0"/>
            </a:endParaRPr>
          </a:p>
        </p:txBody>
      </p:sp>
      <p:sp>
        <p:nvSpPr>
          <p:cNvPr id="9" name="椭圆 8"/>
          <p:cNvSpPr/>
          <p:nvPr/>
        </p:nvSpPr>
        <p:spPr>
          <a:xfrm>
            <a:off x="857224" y="2726762"/>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10</a:t>
            </a:r>
            <a:endParaRPr kumimoji="1" lang="zh-CN" altLang="en-US" b="1">
              <a:solidFill>
                <a:srgbClr val="0000FF"/>
              </a:solidFill>
              <a:latin typeface="Consolas" pitchFamily="49" charset="0"/>
              <a:cs typeface="Consolas" pitchFamily="49" charset="0"/>
            </a:endParaRPr>
          </a:p>
        </p:txBody>
      </p:sp>
      <p:sp>
        <p:nvSpPr>
          <p:cNvPr id="10" name="椭圆 9"/>
          <p:cNvSpPr/>
          <p:nvPr/>
        </p:nvSpPr>
        <p:spPr>
          <a:xfrm>
            <a:off x="2139174" y="2726762"/>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25</a:t>
            </a:r>
            <a:endParaRPr kumimoji="1" lang="zh-CN" altLang="en-US" b="1">
              <a:solidFill>
                <a:srgbClr val="0000FF"/>
              </a:solidFill>
              <a:latin typeface="Consolas" pitchFamily="49" charset="0"/>
              <a:cs typeface="Consolas" pitchFamily="49" charset="0"/>
            </a:endParaRPr>
          </a:p>
        </p:txBody>
      </p:sp>
      <p:sp>
        <p:nvSpPr>
          <p:cNvPr id="11" name="椭圆 10"/>
          <p:cNvSpPr/>
          <p:nvPr/>
        </p:nvSpPr>
        <p:spPr>
          <a:xfrm>
            <a:off x="1853422" y="347264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23</a:t>
            </a:r>
            <a:endParaRPr kumimoji="1" lang="zh-CN" altLang="en-US" b="1">
              <a:solidFill>
                <a:srgbClr val="0000FF"/>
              </a:solidFill>
              <a:latin typeface="Consolas" pitchFamily="49" charset="0"/>
              <a:cs typeface="Consolas" pitchFamily="49" charset="0"/>
            </a:endParaRPr>
          </a:p>
        </p:txBody>
      </p:sp>
      <p:cxnSp>
        <p:nvCxnSpPr>
          <p:cNvPr id="12" name="直接连接符 11"/>
          <p:cNvCxnSpPr>
            <a:stCxn id="8" idx="3"/>
            <a:endCxn id="9" idx="7"/>
          </p:cNvCxnSpPr>
          <p:nvPr/>
        </p:nvCxnSpPr>
        <p:spPr>
          <a:xfrm rot="5400000">
            <a:off x="1208738" y="2440606"/>
            <a:ext cx="443914" cy="286560"/>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3" name="直接连接符 12"/>
          <p:cNvCxnSpPr>
            <a:stCxn id="8" idx="5"/>
            <a:endCxn id="10" idx="1"/>
          </p:cNvCxnSpPr>
          <p:nvPr/>
        </p:nvCxnSpPr>
        <p:spPr>
          <a:xfrm rot="16200000" flipH="1">
            <a:off x="1849713" y="2442573"/>
            <a:ext cx="443914" cy="282626"/>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4" name="直接连接符 13"/>
          <p:cNvCxnSpPr>
            <a:stCxn id="10" idx="3"/>
            <a:endCxn id="11" idx="0"/>
          </p:cNvCxnSpPr>
          <p:nvPr/>
        </p:nvCxnSpPr>
        <p:spPr>
          <a:xfrm rot="5400000">
            <a:off x="2016721" y="3276383"/>
            <a:ext cx="284965" cy="107561"/>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16" name="椭圆 15"/>
          <p:cNvSpPr/>
          <p:nvPr/>
        </p:nvSpPr>
        <p:spPr>
          <a:xfrm>
            <a:off x="3496496" y="1901010"/>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40</a:t>
            </a:r>
            <a:endParaRPr kumimoji="1" lang="zh-CN" altLang="en-US" b="1">
              <a:solidFill>
                <a:srgbClr val="0000FF"/>
              </a:solidFill>
              <a:latin typeface="Consolas" pitchFamily="49" charset="0"/>
              <a:cs typeface="Consolas" pitchFamily="49" charset="0"/>
            </a:endParaRPr>
          </a:p>
        </p:txBody>
      </p:sp>
      <p:sp>
        <p:nvSpPr>
          <p:cNvPr id="17" name="椭圆 16"/>
          <p:cNvSpPr/>
          <p:nvPr/>
        </p:nvSpPr>
        <p:spPr>
          <a:xfrm>
            <a:off x="3143240" y="2714620"/>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35</a:t>
            </a:r>
            <a:endParaRPr kumimoji="1" lang="zh-CN" altLang="en-US" b="1">
              <a:solidFill>
                <a:srgbClr val="0000FF"/>
              </a:solidFill>
              <a:latin typeface="Consolas" pitchFamily="49" charset="0"/>
              <a:cs typeface="Consolas" pitchFamily="49" charset="0"/>
            </a:endParaRPr>
          </a:p>
        </p:txBody>
      </p:sp>
      <p:cxnSp>
        <p:nvCxnSpPr>
          <p:cNvPr id="18" name="直接连接符 17"/>
          <p:cNvCxnSpPr>
            <a:endCxn id="16" idx="1"/>
          </p:cNvCxnSpPr>
          <p:nvPr/>
        </p:nvCxnSpPr>
        <p:spPr>
          <a:xfrm>
            <a:off x="3000825" y="1495727"/>
            <a:ext cx="569480" cy="484364"/>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19" name="直接连接符 18"/>
          <p:cNvCxnSpPr>
            <a:stCxn id="16" idx="3"/>
            <a:endCxn id="17" idx="0"/>
          </p:cNvCxnSpPr>
          <p:nvPr/>
        </p:nvCxnSpPr>
        <p:spPr>
          <a:xfrm rot="5400000">
            <a:off x="3306428" y="2450742"/>
            <a:ext cx="352691" cy="175065"/>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20" name="椭圆 19"/>
          <p:cNvSpPr/>
          <p:nvPr/>
        </p:nvSpPr>
        <p:spPr>
          <a:xfrm>
            <a:off x="5639636" y="1901010"/>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90</a:t>
            </a:r>
            <a:endParaRPr kumimoji="1" lang="zh-CN" altLang="en-US" b="1">
              <a:solidFill>
                <a:srgbClr val="0000FF"/>
              </a:solidFill>
              <a:latin typeface="Consolas" pitchFamily="49" charset="0"/>
              <a:cs typeface="Consolas" pitchFamily="49" charset="0"/>
            </a:endParaRPr>
          </a:p>
        </p:txBody>
      </p:sp>
      <p:sp>
        <p:nvSpPr>
          <p:cNvPr id="21" name="椭圆 20"/>
          <p:cNvSpPr/>
          <p:nvPr/>
        </p:nvSpPr>
        <p:spPr>
          <a:xfrm>
            <a:off x="5000628" y="2726762"/>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85</a:t>
            </a:r>
            <a:endParaRPr kumimoji="1" lang="zh-CN" altLang="en-US" b="1">
              <a:solidFill>
                <a:srgbClr val="0000FF"/>
              </a:solidFill>
              <a:latin typeface="Consolas" pitchFamily="49" charset="0"/>
              <a:cs typeface="Consolas" pitchFamily="49" charset="0"/>
            </a:endParaRPr>
          </a:p>
        </p:txBody>
      </p:sp>
      <p:sp>
        <p:nvSpPr>
          <p:cNvPr id="22" name="椭圆 21"/>
          <p:cNvSpPr/>
          <p:nvPr/>
        </p:nvSpPr>
        <p:spPr>
          <a:xfrm>
            <a:off x="5357818" y="3472646"/>
            <a:ext cx="504000" cy="540000"/>
          </a:xfrm>
          <a:prstGeom prst="ellipse">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fontAlgn="base">
              <a:spcBef>
                <a:spcPct val="0"/>
              </a:spcBef>
              <a:spcAft>
                <a:spcPct val="0"/>
              </a:spcAft>
            </a:pPr>
            <a:r>
              <a:rPr kumimoji="1" lang="en-US" altLang="zh-CN" b="1" smtClean="0">
                <a:solidFill>
                  <a:srgbClr val="0000FF"/>
                </a:solidFill>
                <a:latin typeface="Consolas" pitchFamily="49" charset="0"/>
                <a:cs typeface="Consolas" pitchFamily="49" charset="0"/>
              </a:rPr>
              <a:t>88</a:t>
            </a:r>
            <a:endParaRPr kumimoji="1" lang="zh-CN" altLang="en-US" b="1">
              <a:solidFill>
                <a:srgbClr val="0000FF"/>
              </a:solidFill>
              <a:latin typeface="Consolas" pitchFamily="49" charset="0"/>
              <a:cs typeface="Consolas" pitchFamily="49" charset="0"/>
            </a:endParaRPr>
          </a:p>
        </p:txBody>
      </p:sp>
      <p:cxnSp>
        <p:nvCxnSpPr>
          <p:cNvPr id="23" name="直接连接符 22"/>
          <p:cNvCxnSpPr>
            <a:stCxn id="5" idx="5"/>
            <a:endCxn id="20" idx="1"/>
          </p:cNvCxnSpPr>
          <p:nvPr/>
        </p:nvCxnSpPr>
        <p:spPr>
          <a:xfrm rot="16200000" flipH="1">
            <a:off x="5281114" y="1547760"/>
            <a:ext cx="403980" cy="460682"/>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24" name="直接连接符 23"/>
          <p:cNvCxnSpPr>
            <a:stCxn id="20" idx="3"/>
            <a:endCxn id="21" idx="7"/>
          </p:cNvCxnSpPr>
          <p:nvPr/>
        </p:nvCxnSpPr>
        <p:spPr>
          <a:xfrm rot="5400000">
            <a:off x="5350175" y="2442573"/>
            <a:ext cx="443914" cy="282626"/>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25" name="直接连接符 24"/>
          <p:cNvCxnSpPr>
            <a:stCxn id="21" idx="5"/>
            <a:endCxn id="22" idx="0"/>
          </p:cNvCxnSpPr>
          <p:nvPr/>
        </p:nvCxnSpPr>
        <p:spPr>
          <a:xfrm rot="16200000" flipH="1">
            <a:off x="5377836" y="3240663"/>
            <a:ext cx="284965" cy="178999"/>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35" name="TextBox 34"/>
          <p:cNvSpPr txBox="1"/>
          <p:nvPr/>
        </p:nvSpPr>
        <p:spPr>
          <a:xfrm>
            <a:off x="7358082" y="478844"/>
            <a:ext cx="357190" cy="369332"/>
          </a:xfrm>
          <a:prstGeom prst="rect">
            <a:avLst/>
          </a:prstGeom>
          <a:noFill/>
        </p:spPr>
        <p:txBody>
          <a:bodyPr wrap="square" rtlCol="0">
            <a:spAutoFit/>
          </a:bodyPr>
          <a:lstStyle/>
          <a:p>
            <a:pPr fontAlgn="base">
              <a:spcBef>
                <a:spcPct val="0"/>
              </a:spcBef>
              <a:spcAft>
                <a:spcPct val="0"/>
              </a:spcAft>
            </a:pPr>
            <a:r>
              <a:rPr kumimoji="1" lang="en-US" altLang="zh-CN" b="1" smtClean="0">
                <a:solidFill>
                  <a:srgbClr val="FF0000"/>
                </a:solidFill>
                <a:latin typeface="Consolas" pitchFamily="49" charset="0"/>
                <a:ea typeface="楷体" pitchFamily="49" charset="-122"/>
                <a:cs typeface="Consolas" pitchFamily="49" charset="0"/>
              </a:rPr>
              <a:t>1</a:t>
            </a:r>
            <a:endParaRPr kumimoji="1" lang="zh-CN" altLang="en-US" b="1" dirty="0" smtClean="0">
              <a:solidFill>
                <a:srgbClr val="FF0000"/>
              </a:solidFill>
              <a:latin typeface="Consolas" pitchFamily="49" charset="0"/>
              <a:ea typeface="楷体" pitchFamily="49" charset="-122"/>
              <a:cs typeface="Consolas" pitchFamily="49" charset="0"/>
            </a:endParaRPr>
          </a:p>
        </p:txBody>
      </p:sp>
      <p:cxnSp>
        <p:nvCxnSpPr>
          <p:cNvPr id="36" name="直接连接符 35"/>
          <p:cNvCxnSpPr>
            <a:endCxn id="35" idx="1"/>
          </p:cNvCxnSpPr>
          <p:nvPr/>
        </p:nvCxnSpPr>
        <p:spPr>
          <a:xfrm>
            <a:off x="4429124" y="633862"/>
            <a:ext cx="2928958" cy="0"/>
          </a:xfrm>
          <a:prstGeom prst="line">
            <a:avLst/>
          </a:prstGeom>
          <a:ln>
            <a:solidFill>
              <a:schemeClr val="accent5">
                <a:lumMod val="20000"/>
                <a:lumOff val="80000"/>
              </a:schemeClr>
            </a:solidFill>
            <a:prstDash val="dash"/>
            <a:tailEnd type="none"/>
          </a:ln>
        </p:spPr>
        <p:style>
          <a:lnRef idx="2">
            <a:schemeClr val="accent5"/>
          </a:lnRef>
          <a:fillRef idx="0">
            <a:schemeClr val="accent5"/>
          </a:fillRef>
          <a:effectRef idx="1">
            <a:schemeClr val="accent5"/>
          </a:effectRef>
          <a:fontRef idx="minor">
            <a:schemeClr val="tx1"/>
          </a:fontRef>
        </p:style>
      </p:cxnSp>
      <p:sp>
        <p:nvSpPr>
          <p:cNvPr id="37" name="TextBox 36"/>
          <p:cNvSpPr txBox="1"/>
          <p:nvPr/>
        </p:nvSpPr>
        <p:spPr>
          <a:xfrm>
            <a:off x="7215206" y="-24"/>
            <a:ext cx="785818" cy="369332"/>
          </a:xfrm>
          <a:prstGeom prst="rect">
            <a:avLst/>
          </a:prstGeom>
          <a:noFill/>
        </p:spPr>
        <p:txBody>
          <a:bodyPr wrap="square" rtlCol="0">
            <a:spAutoFit/>
          </a:bodyPr>
          <a:lstStyle/>
          <a:p>
            <a:pPr fontAlgn="base">
              <a:spcBef>
                <a:spcPct val="0"/>
              </a:spcBef>
              <a:spcAft>
                <a:spcPct val="0"/>
              </a:spcAft>
            </a:pPr>
            <a:r>
              <a:rPr kumimoji="1" lang="zh-CN" altLang="en-US" b="1" smtClean="0">
                <a:solidFill>
                  <a:srgbClr val="3333FF"/>
                </a:solidFill>
                <a:latin typeface="仿宋" pitchFamily="49" charset="-122"/>
                <a:ea typeface="仿宋" pitchFamily="49" charset="-122"/>
                <a:cs typeface="Times New Roman" pitchFamily="18" charset="0"/>
              </a:rPr>
              <a:t>层次</a:t>
            </a:r>
            <a:endParaRPr kumimoji="1" lang="zh-CN" altLang="en-US" b="1" dirty="0" smtClean="0">
              <a:solidFill>
                <a:srgbClr val="3333FF"/>
              </a:solidFill>
              <a:latin typeface="仿宋" pitchFamily="49" charset="-122"/>
              <a:ea typeface="仿宋" pitchFamily="49" charset="-122"/>
              <a:cs typeface="Times New Roman" pitchFamily="18" charset="0"/>
            </a:endParaRPr>
          </a:p>
        </p:txBody>
      </p:sp>
      <p:sp>
        <p:nvSpPr>
          <p:cNvPr id="38" name="TextBox 37"/>
          <p:cNvSpPr txBox="1"/>
          <p:nvPr/>
        </p:nvSpPr>
        <p:spPr>
          <a:xfrm>
            <a:off x="7358082" y="1195428"/>
            <a:ext cx="357190" cy="369332"/>
          </a:xfrm>
          <a:prstGeom prst="rect">
            <a:avLst/>
          </a:prstGeom>
          <a:noFill/>
        </p:spPr>
        <p:txBody>
          <a:bodyPr wrap="square" rtlCol="0">
            <a:spAutoFit/>
          </a:bodyPr>
          <a:lstStyle/>
          <a:p>
            <a:pPr fontAlgn="base">
              <a:spcBef>
                <a:spcPct val="0"/>
              </a:spcBef>
              <a:spcAft>
                <a:spcPct val="0"/>
              </a:spcAft>
            </a:pPr>
            <a:r>
              <a:rPr kumimoji="1" lang="en-US" altLang="zh-CN" b="1" smtClean="0">
                <a:solidFill>
                  <a:srgbClr val="FF0000"/>
                </a:solidFill>
                <a:latin typeface="Consolas" pitchFamily="49" charset="0"/>
                <a:ea typeface="楷体" pitchFamily="49" charset="-122"/>
                <a:cs typeface="Consolas" pitchFamily="49" charset="0"/>
              </a:rPr>
              <a:t>2</a:t>
            </a:r>
            <a:endParaRPr kumimoji="1" lang="zh-CN" altLang="en-US" b="1" dirty="0" smtClean="0">
              <a:solidFill>
                <a:srgbClr val="FF0000"/>
              </a:solidFill>
              <a:latin typeface="Consolas" pitchFamily="49" charset="0"/>
              <a:ea typeface="楷体" pitchFamily="49" charset="-122"/>
              <a:cs typeface="Consolas" pitchFamily="49" charset="0"/>
            </a:endParaRPr>
          </a:p>
        </p:txBody>
      </p:sp>
      <p:sp>
        <p:nvSpPr>
          <p:cNvPr id="40" name="TextBox 39"/>
          <p:cNvSpPr txBox="1"/>
          <p:nvPr/>
        </p:nvSpPr>
        <p:spPr>
          <a:xfrm>
            <a:off x="7358082" y="1972190"/>
            <a:ext cx="357190" cy="369332"/>
          </a:xfrm>
          <a:prstGeom prst="rect">
            <a:avLst/>
          </a:prstGeom>
          <a:noFill/>
        </p:spPr>
        <p:txBody>
          <a:bodyPr wrap="square" rtlCol="0">
            <a:spAutoFit/>
          </a:bodyPr>
          <a:lstStyle/>
          <a:p>
            <a:pPr fontAlgn="base">
              <a:spcBef>
                <a:spcPct val="0"/>
              </a:spcBef>
              <a:spcAft>
                <a:spcPct val="0"/>
              </a:spcAft>
            </a:pPr>
            <a:r>
              <a:rPr kumimoji="1" lang="en-US" altLang="zh-CN" b="1" smtClean="0">
                <a:solidFill>
                  <a:srgbClr val="FF0000"/>
                </a:solidFill>
                <a:latin typeface="Consolas" pitchFamily="49" charset="0"/>
                <a:ea typeface="楷体" pitchFamily="49" charset="-122"/>
                <a:cs typeface="Consolas" pitchFamily="49" charset="0"/>
              </a:rPr>
              <a:t>3</a:t>
            </a:r>
            <a:endParaRPr kumimoji="1" lang="zh-CN" altLang="en-US" b="1" dirty="0" smtClean="0">
              <a:solidFill>
                <a:srgbClr val="FF0000"/>
              </a:solidFill>
              <a:latin typeface="Consolas" pitchFamily="49" charset="0"/>
              <a:ea typeface="楷体" pitchFamily="49" charset="-122"/>
              <a:cs typeface="Consolas" pitchFamily="49" charset="0"/>
            </a:endParaRPr>
          </a:p>
        </p:txBody>
      </p:sp>
      <p:sp>
        <p:nvSpPr>
          <p:cNvPr id="42" name="TextBox 41"/>
          <p:cNvSpPr txBox="1"/>
          <p:nvPr/>
        </p:nvSpPr>
        <p:spPr>
          <a:xfrm>
            <a:off x="7358082" y="2829446"/>
            <a:ext cx="357190" cy="369332"/>
          </a:xfrm>
          <a:prstGeom prst="rect">
            <a:avLst/>
          </a:prstGeom>
          <a:noFill/>
        </p:spPr>
        <p:txBody>
          <a:bodyPr wrap="square" rtlCol="0">
            <a:spAutoFit/>
          </a:bodyPr>
          <a:lstStyle/>
          <a:p>
            <a:pPr fontAlgn="base">
              <a:spcBef>
                <a:spcPct val="0"/>
              </a:spcBef>
              <a:spcAft>
                <a:spcPct val="0"/>
              </a:spcAft>
            </a:pPr>
            <a:r>
              <a:rPr kumimoji="1" lang="en-US" altLang="zh-CN" b="1" smtClean="0">
                <a:solidFill>
                  <a:srgbClr val="FF0000"/>
                </a:solidFill>
                <a:latin typeface="Consolas" pitchFamily="49" charset="0"/>
                <a:ea typeface="楷体" pitchFamily="49" charset="-122"/>
                <a:cs typeface="Consolas" pitchFamily="49" charset="0"/>
              </a:rPr>
              <a:t>4</a:t>
            </a:r>
            <a:endParaRPr kumimoji="1" lang="zh-CN" altLang="en-US" b="1" dirty="0" smtClean="0">
              <a:solidFill>
                <a:srgbClr val="FF0000"/>
              </a:solidFill>
              <a:latin typeface="Consolas" pitchFamily="49" charset="0"/>
              <a:ea typeface="楷体" pitchFamily="49" charset="-122"/>
              <a:cs typeface="Consolas" pitchFamily="49" charset="0"/>
            </a:endParaRPr>
          </a:p>
        </p:txBody>
      </p:sp>
      <p:sp>
        <p:nvSpPr>
          <p:cNvPr id="44" name="TextBox 43"/>
          <p:cNvSpPr txBox="1"/>
          <p:nvPr/>
        </p:nvSpPr>
        <p:spPr>
          <a:xfrm>
            <a:off x="7358082" y="3573970"/>
            <a:ext cx="357190" cy="369332"/>
          </a:xfrm>
          <a:prstGeom prst="rect">
            <a:avLst/>
          </a:prstGeom>
          <a:noFill/>
        </p:spPr>
        <p:txBody>
          <a:bodyPr wrap="square" rtlCol="0">
            <a:spAutoFit/>
          </a:bodyPr>
          <a:lstStyle/>
          <a:p>
            <a:pPr fontAlgn="base">
              <a:spcBef>
                <a:spcPct val="0"/>
              </a:spcBef>
              <a:spcAft>
                <a:spcPct val="0"/>
              </a:spcAft>
            </a:pPr>
            <a:r>
              <a:rPr kumimoji="1" lang="en-US" altLang="zh-CN" b="1" smtClean="0">
                <a:solidFill>
                  <a:srgbClr val="FF0000"/>
                </a:solidFill>
                <a:latin typeface="Consolas" pitchFamily="49" charset="0"/>
                <a:ea typeface="楷体" pitchFamily="49" charset="-122"/>
                <a:cs typeface="Consolas" pitchFamily="49" charset="0"/>
              </a:rPr>
              <a:t>5</a:t>
            </a:r>
            <a:endParaRPr kumimoji="1" lang="zh-CN" altLang="en-US" b="1" dirty="0" smtClean="0">
              <a:solidFill>
                <a:srgbClr val="FF0000"/>
              </a:solidFill>
              <a:latin typeface="Consolas" pitchFamily="49" charset="0"/>
              <a:ea typeface="楷体" pitchFamily="49" charset="-122"/>
              <a:cs typeface="Consolas" pitchFamily="49" charset="0"/>
            </a:endParaRPr>
          </a:p>
        </p:txBody>
      </p:sp>
      <p:sp>
        <p:nvSpPr>
          <p:cNvPr id="46" name="矩形 45"/>
          <p:cNvSpPr/>
          <p:nvPr/>
        </p:nvSpPr>
        <p:spPr>
          <a:xfrm>
            <a:off x="692048" y="3633266"/>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sp>
        <p:nvSpPr>
          <p:cNvPr id="47" name="矩形 46"/>
          <p:cNvSpPr/>
          <p:nvPr/>
        </p:nvSpPr>
        <p:spPr>
          <a:xfrm>
            <a:off x="1214414" y="3633266"/>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cxnSp>
        <p:nvCxnSpPr>
          <p:cNvPr id="49" name="直接连接符 48"/>
          <p:cNvCxnSpPr>
            <a:endCxn id="46" idx="0"/>
          </p:cNvCxnSpPr>
          <p:nvPr/>
        </p:nvCxnSpPr>
        <p:spPr>
          <a:xfrm rot="5400000">
            <a:off x="725503" y="3357391"/>
            <a:ext cx="385297" cy="166453"/>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51" name="直接连接符 50"/>
          <p:cNvCxnSpPr>
            <a:endCxn id="47" idx="0"/>
          </p:cNvCxnSpPr>
          <p:nvPr/>
        </p:nvCxnSpPr>
        <p:spPr>
          <a:xfrm rot="16200000" flipH="1">
            <a:off x="1100245" y="3376221"/>
            <a:ext cx="366504" cy="147586"/>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53" name="矩形 52"/>
          <p:cNvSpPr/>
          <p:nvPr/>
        </p:nvSpPr>
        <p:spPr>
          <a:xfrm>
            <a:off x="2571736" y="3623218"/>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sp>
        <p:nvSpPr>
          <p:cNvPr id="54" name="矩形 53"/>
          <p:cNvSpPr/>
          <p:nvPr/>
        </p:nvSpPr>
        <p:spPr>
          <a:xfrm>
            <a:off x="4643438" y="3633266"/>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sp>
        <p:nvSpPr>
          <p:cNvPr id="55" name="矩形 54"/>
          <p:cNvSpPr/>
          <p:nvPr/>
        </p:nvSpPr>
        <p:spPr>
          <a:xfrm>
            <a:off x="4419076" y="2022540"/>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sp>
        <p:nvSpPr>
          <p:cNvPr id="56" name="矩形 55"/>
          <p:cNvSpPr/>
          <p:nvPr/>
        </p:nvSpPr>
        <p:spPr>
          <a:xfrm>
            <a:off x="6215074" y="2828454"/>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cxnSp>
        <p:nvCxnSpPr>
          <p:cNvPr id="58" name="直接连接符 57"/>
          <p:cNvCxnSpPr>
            <a:stCxn id="10" idx="5"/>
            <a:endCxn id="53" idx="0"/>
          </p:cNvCxnSpPr>
          <p:nvPr/>
        </p:nvCxnSpPr>
        <p:spPr>
          <a:xfrm rot="16200000" flipH="1">
            <a:off x="2424220" y="3332825"/>
            <a:ext cx="435537" cy="145247"/>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60" name="直接连接符 59"/>
          <p:cNvCxnSpPr>
            <a:stCxn id="5" idx="3"/>
            <a:endCxn id="55" idx="0"/>
          </p:cNvCxnSpPr>
          <p:nvPr/>
        </p:nvCxnSpPr>
        <p:spPr>
          <a:xfrm rot="5400000">
            <a:off x="4505953" y="1632111"/>
            <a:ext cx="446429" cy="334429"/>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62" name="直接连接符 61"/>
          <p:cNvCxnSpPr>
            <a:stCxn id="21" idx="3"/>
            <a:endCxn id="54" idx="0"/>
          </p:cNvCxnSpPr>
          <p:nvPr/>
        </p:nvCxnSpPr>
        <p:spPr>
          <a:xfrm rot="5400000">
            <a:off x="4707584" y="3266412"/>
            <a:ext cx="445585" cy="288123"/>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64" name="直接连接符 63"/>
          <p:cNvCxnSpPr>
            <a:stCxn id="20" idx="5"/>
            <a:endCxn id="56" idx="0"/>
          </p:cNvCxnSpPr>
          <p:nvPr/>
        </p:nvCxnSpPr>
        <p:spPr>
          <a:xfrm rot="16200000" flipH="1">
            <a:off x="5980626" y="2451129"/>
            <a:ext cx="466525" cy="288123"/>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65" name="矩形 64"/>
          <p:cNvSpPr/>
          <p:nvPr/>
        </p:nvSpPr>
        <p:spPr>
          <a:xfrm>
            <a:off x="4000496" y="2828454"/>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cxnSp>
        <p:nvCxnSpPr>
          <p:cNvPr id="67" name="直接连接符 66"/>
          <p:cNvCxnSpPr>
            <a:stCxn id="16" idx="5"/>
            <a:endCxn id="65" idx="0"/>
          </p:cNvCxnSpPr>
          <p:nvPr/>
        </p:nvCxnSpPr>
        <p:spPr>
          <a:xfrm rot="16200000" flipH="1">
            <a:off x="3801767" y="2486848"/>
            <a:ext cx="466525" cy="216685"/>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75" name="矩形 74"/>
          <p:cNvSpPr/>
          <p:nvPr/>
        </p:nvSpPr>
        <p:spPr>
          <a:xfrm>
            <a:off x="1713378" y="4405897"/>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sp>
        <p:nvSpPr>
          <p:cNvPr id="76" name="矩形 75"/>
          <p:cNvSpPr/>
          <p:nvPr/>
        </p:nvSpPr>
        <p:spPr>
          <a:xfrm>
            <a:off x="2235744" y="4405897"/>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cxnSp>
        <p:nvCxnSpPr>
          <p:cNvPr id="77" name="直接连接符 76"/>
          <p:cNvCxnSpPr>
            <a:endCxn id="75" idx="0"/>
          </p:cNvCxnSpPr>
          <p:nvPr/>
        </p:nvCxnSpPr>
        <p:spPr>
          <a:xfrm rot="5400000">
            <a:off x="1736785" y="4119974"/>
            <a:ext cx="405393" cy="166453"/>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78" name="直接连接符 77"/>
          <p:cNvCxnSpPr>
            <a:endCxn id="76" idx="0"/>
          </p:cNvCxnSpPr>
          <p:nvPr/>
        </p:nvCxnSpPr>
        <p:spPr>
          <a:xfrm rot="16200000" flipH="1">
            <a:off x="2101479" y="4128756"/>
            <a:ext cx="406696" cy="147586"/>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79" name="矩形 78"/>
          <p:cNvSpPr/>
          <p:nvPr/>
        </p:nvSpPr>
        <p:spPr>
          <a:xfrm>
            <a:off x="2989214" y="3620079"/>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sp>
        <p:nvSpPr>
          <p:cNvPr id="80" name="矩形 79"/>
          <p:cNvSpPr/>
          <p:nvPr/>
        </p:nvSpPr>
        <p:spPr>
          <a:xfrm>
            <a:off x="3511580" y="3620079"/>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cxnSp>
        <p:nvCxnSpPr>
          <p:cNvPr id="81" name="直接连接符 80"/>
          <p:cNvCxnSpPr>
            <a:endCxn id="79" idx="0"/>
          </p:cNvCxnSpPr>
          <p:nvPr/>
        </p:nvCxnSpPr>
        <p:spPr>
          <a:xfrm rot="5400000">
            <a:off x="2992525" y="3354252"/>
            <a:ext cx="405393" cy="126261"/>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82" name="直接连接符 81"/>
          <p:cNvCxnSpPr>
            <a:endCxn id="80" idx="0"/>
          </p:cNvCxnSpPr>
          <p:nvPr/>
        </p:nvCxnSpPr>
        <p:spPr>
          <a:xfrm rot="16200000" flipH="1">
            <a:off x="3392387" y="3358010"/>
            <a:ext cx="386600" cy="137538"/>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83" name="矩形 82"/>
          <p:cNvSpPr/>
          <p:nvPr/>
        </p:nvSpPr>
        <p:spPr>
          <a:xfrm>
            <a:off x="5223888" y="4388940"/>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sp>
        <p:nvSpPr>
          <p:cNvPr id="84" name="矩形 83"/>
          <p:cNvSpPr/>
          <p:nvPr/>
        </p:nvSpPr>
        <p:spPr>
          <a:xfrm>
            <a:off x="5746254" y="4388940"/>
            <a:ext cx="285752" cy="285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cxnSp>
        <p:nvCxnSpPr>
          <p:cNvPr id="85" name="直接连接符 84"/>
          <p:cNvCxnSpPr>
            <a:endCxn id="83" idx="0"/>
          </p:cNvCxnSpPr>
          <p:nvPr/>
        </p:nvCxnSpPr>
        <p:spPr>
          <a:xfrm rot="5400000">
            <a:off x="5252319" y="4118089"/>
            <a:ext cx="385297" cy="156405"/>
          </a:xfrm>
          <a:prstGeom prst="line">
            <a:avLst/>
          </a:prstGeom>
          <a:ln>
            <a:tailEnd type="none"/>
          </a:ln>
        </p:spPr>
        <p:style>
          <a:lnRef idx="2">
            <a:schemeClr val="accent5"/>
          </a:lnRef>
          <a:fillRef idx="0">
            <a:schemeClr val="accent5"/>
          </a:fillRef>
          <a:effectRef idx="1">
            <a:schemeClr val="accent5"/>
          </a:effectRef>
          <a:fontRef idx="minor">
            <a:schemeClr val="tx1"/>
          </a:fontRef>
        </p:style>
      </p:cxnSp>
      <p:cxnSp>
        <p:nvCxnSpPr>
          <p:cNvPr id="86" name="直接连接符 85"/>
          <p:cNvCxnSpPr>
            <a:endCxn id="84" idx="0"/>
          </p:cNvCxnSpPr>
          <p:nvPr/>
        </p:nvCxnSpPr>
        <p:spPr>
          <a:xfrm rot="16200000" flipH="1">
            <a:off x="5617013" y="4116823"/>
            <a:ext cx="386600" cy="157634"/>
          </a:xfrm>
          <a:prstGeom prst="line">
            <a:avLst/>
          </a:prstGeom>
          <a:ln>
            <a:tailEnd type="none"/>
          </a:ln>
        </p:spPr>
        <p:style>
          <a:lnRef idx="2">
            <a:schemeClr val="accent5"/>
          </a:lnRef>
          <a:fillRef idx="0">
            <a:schemeClr val="accent5"/>
          </a:fillRef>
          <a:effectRef idx="1">
            <a:schemeClr val="accent5"/>
          </a:effectRef>
          <a:fontRef idx="minor">
            <a:schemeClr val="tx1"/>
          </a:fontRef>
        </p:style>
      </p:cxnSp>
      <p:sp>
        <p:nvSpPr>
          <p:cNvPr id="88" name="TextBox 87"/>
          <p:cNvSpPr txBox="1"/>
          <p:nvPr/>
        </p:nvSpPr>
        <p:spPr>
          <a:xfrm>
            <a:off x="7358082" y="4358796"/>
            <a:ext cx="357190" cy="369332"/>
          </a:xfrm>
          <a:prstGeom prst="rect">
            <a:avLst/>
          </a:prstGeom>
          <a:noFill/>
        </p:spPr>
        <p:txBody>
          <a:bodyPr wrap="square" rtlCol="0">
            <a:spAutoFit/>
          </a:bodyPr>
          <a:lstStyle/>
          <a:p>
            <a:pPr fontAlgn="base">
              <a:spcBef>
                <a:spcPct val="0"/>
              </a:spcBef>
              <a:spcAft>
                <a:spcPct val="0"/>
              </a:spcAft>
            </a:pPr>
            <a:r>
              <a:rPr kumimoji="1" lang="en-US" altLang="zh-CN" b="1" smtClean="0">
                <a:solidFill>
                  <a:srgbClr val="FF0000"/>
                </a:solidFill>
                <a:latin typeface="Consolas" pitchFamily="49" charset="0"/>
                <a:ea typeface="楷体" pitchFamily="49" charset="-122"/>
                <a:cs typeface="Consolas" pitchFamily="49" charset="0"/>
              </a:rPr>
              <a:t>6</a:t>
            </a:r>
            <a:endParaRPr kumimoji="1" lang="zh-CN" altLang="en-US" b="1" dirty="0" smtClean="0">
              <a:solidFill>
                <a:srgbClr val="FF0000"/>
              </a:solidFill>
              <a:latin typeface="Consolas" pitchFamily="49" charset="0"/>
              <a:ea typeface="楷体" pitchFamily="49" charset="-122"/>
              <a:cs typeface="Consolas" pitchFamily="49" charset="0"/>
            </a:endParaRPr>
          </a:p>
        </p:txBody>
      </p:sp>
      <p:cxnSp>
        <p:nvCxnSpPr>
          <p:cNvPr id="97" name="直接连接符 96"/>
          <p:cNvCxnSpPr/>
          <p:nvPr/>
        </p:nvCxnSpPr>
        <p:spPr>
          <a:xfrm rot="10800000" flipV="1">
            <a:off x="1930357" y="1503681"/>
            <a:ext cx="593510" cy="484364"/>
          </a:xfrm>
          <a:prstGeom prst="line">
            <a:avLst/>
          </a:prstGeom>
          <a:ln>
            <a:tailEnd type="none"/>
          </a:ln>
        </p:spPr>
        <p:style>
          <a:lnRef idx="2">
            <a:schemeClr val="accent5"/>
          </a:lnRef>
          <a:fillRef idx="0">
            <a:schemeClr val="accent5"/>
          </a:fillRef>
          <a:effectRef idx="1">
            <a:schemeClr val="accent5"/>
          </a:effectRef>
          <a:fontRef idx="minor">
            <a:schemeClr val="tx1"/>
          </a:fontRef>
        </p:style>
      </p:cxnSp>
      <p:pic>
        <p:nvPicPr>
          <p:cNvPr id="2050" name="Picture 2"/>
          <p:cNvPicPr>
            <a:picLocks noChangeAspect="1" noChangeArrowheads="1"/>
          </p:cNvPicPr>
          <p:nvPr/>
        </p:nvPicPr>
        <p:blipFill>
          <a:blip r:embed="rId3" cstate="print"/>
          <a:srcRect/>
          <a:stretch>
            <a:fillRect/>
          </a:stretch>
        </p:blipFill>
        <p:spPr bwMode="auto">
          <a:xfrm>
            <a:off x="1643042" y="5143512"/>
            <a:ext cx="4643470" cy="727477"/>
          </a:xfrm>
          <a:prstGeom prst="rect">
            <a:avLst/>
          </a:prstGeom>
          <a:noFill/>
          <a:ln w="9525">
            <a:noFill/>
            <a:miter lim="800000"/>
            <a:headEnd/>
            <a:tailEnd/>
          </a:ln>
        </p:spPr>
      </p:pic>
    </p:spTree>
    <p:extLst>
      <p:ext uri="{BB962C8B-B14F-4D97-AF65-F5344CB8AC3E}">
        <p14:creationId xmlns:p14="http://schemas.microsoft.com/office/powerpoint/2010/main" val="170875612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59945" y="763486"/>
            <a:ext cx="8204543" cy="2308324"/>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fontAlgn="base">
              <a:lnSpc>
                <a:spcPct val="150000"/>
              </a:lnSpc>
              <a:spcBef>
                <a:spcPct val="0"/>
              </a:spcBef>
              <a:spcAft>
                <a:spcPct val="0"/>
              </a:spcAft>
            </a:pPr>
            <a:r>
              <a:rPr kumimoji="1" lang="zh-CN" altLang="en-US" sz="2400" b="1" dirty="0">
                <a:solidFill>
                  <a:srgbClr val="0000FF"/>
                </a:solidFill>
                <a:latin typeface="Consolas" pitchFamily="49" charset="0"/>
                <a:ea typeface="楷体" pitchFamily="49" charset="-122"/>
                <a:cs typeface="Consolas" pitchFamily="49" charset="0"/>
              </a:rPr>
              <a:t>　　</a:t>
            </a:r>
            <a:r>
              <a:rPr kumimoji="1" lang="zh-CN" altLang="en-US" sz="2400" b="1" dirty="0" smtClean="0">
                <a:solidFill>
                  <a:srgbClr val="0000FF"/>
                </a:solidFill>
                <a:latin typeface="Consolas" pitchFamily="49" charset="0"/>
                <a:ea typeface="楷体" pitchFamily="49" charset="-122"/>
                <a:cs typeface="Consolas" pitchFamily="49" charset="0"/>
              </a:rPr>
              <a:t>在</a:t>
            </a:r>
            <a:r>
              <a:rPr kumimoji="1" lang="zh-CN" altLang="en-US" sz="2400" b="1" dirty="0">
                <a:solidFill>
                  <a:srgbClr val="0000FF"/>
                </a:solidFill>
                <a:latin typeface="Consolas" pitchFamily="49" charset="0"/>
                <a:ea typeface="楷体" pitchFamily="49" charset="-122"/>
                <a:cs typeface="Consolas" pitchFamily="49" charset="0"/>
              </a:rPr>
              <a:t>含有</a:t>
            </a:r>
            <a:r>
              <a:rPr kumimoji="1" lang="en-US" altLang="zh-CN" sz="2400" b="1" dirty="0">
                <a:solidFill>
                  <a:srgbClr val="0000FF"/>
                </a:solidFill>
                <a:latin typeface="Consolas" pitchFamily="49" charset="0"/>
                <a:ea typeface="楷体" pitchFamily="49" charset="-122"/>
                <a:cs typeface="Consolas" pitchFamily="49" charset="0"/>
              </a:rPr>
              <a:t>27</a:t>
            </a:r>
            <a:r>
              <a:rPr kumimoji="1" lang="zh-CN" altLang="en-US" sz="2400" b="1" dirty="0">
                <a:solidFill>
                  <a:srgbClr val="0000FF"/>
                </a:solidFill>
                <a:latin typeface="Consolas" pitchFamily="49" charset="0"/>
                <a:ea typeface="楷体" pitchFamily="49" charset="-122"/>
                <a:cs typeface="Consolas" pitchFamily="49" charset="0"/>
              </a:rPr>
              <a:t>个结点的二叉排序树上，查找关键字为</a:t>
            </a:r>
            <a:r>
              <a:rPr kumimoji="1" lang="en-US" altLang="zh-CN" sz="2400" b="1" dirty="0">
                <a:solidFill>
                  <a:srgbClr val="0000FF"/>
                </a:solidFill>
                <a:latin typeface="Consolas" pitchFamily="49" charset="0"/>
                <a:ea typeface="楷体" pitchFamily="49" charset="-122"/>
                <a:cs typeface="Consolas" pitchFamily="49" charset="0"/>
              </a:rPr>
              <a:t>35</a:t>
            </a:r>
            <a:r>
              <a:rPr kumimoji="1" lang="zh-CN" altLang="en-US" sz="2400" b="1" dirty="0">
                <a:solidFill>
                  <a:srgbClr val="0000FF"/>
                </a:solidFill>
                <a:latin typeface="Consolas" pitchFamily="49" charset="0"/>
                <a:ea typeface="楷体" pitchFamily="49" charset="-122"/>
                <a:cs typeface="Consolas" pitchFamily="49" charset="0"/>
              </a:rPr>
              <a:t>的结点，以</a:t>
            </a:r>
            <a:r>
              <a:rPr kumimoji="1" lang="zh-CN" altLang="en-US" sz="2400" b="1" dirty="0" smtClean="0">
                <a:solidFill>
                  <a:srgbClr val="0000FF"/>
                </a:solidFill>
                <a:latin typeface="Consolas" pitchFamily="49" charset="0"/>
                <a:ea typeface="楷体" pitchFamily="49" charset="-122"/>
                <a:cs typeface="Consolas" pitchFamily="49" charset="0"/>
              </a:rPr>
              <a:t>下（  ）是</a:t>
            </a:r>
            <a:r>
              <a:rPr kumimoji="1" lang="zh-CN" altLang="en-US" sz="2400" b="1" dirty="0">
                <a:solidFill>
                  <a:srgbClr val="0000FF"/>
                </a:solidFill>
                <a:latin typeface="Consolas" pitchFamily="49" charset="0"/>
                <a:ea typeface="楷体" pitchFamily="49" charset="-122"/>
                <a:cs typeface="Consolas" pitchFamily="49" charset="0"/>
              </a:rPr>
              <a:t>可能的关键字比较序列？</a:t>
            </a:r>
          </a:p>
          <a:p>
            <a:pPr fontAlgn="base">
              <a:lnSpc>
                <a:spcPct val="150000"/>
              </a:lnSpc>
              <a:spcBef>
                <a:spcPct val="0"/>
              </a:spcBef>
              <a:spcAft>
                <a:spcPct val="0"/>
              </a:spcAft>
            </a:pPr>
            <a:r>
              <a:rPr kumimoji="1" lang="zh-CN" altLang="en-US" sz="2400" b="1" dirty="0">
                <a:solidFill>
                  <a:srgbClr val="0000FF"/>
                </a:solidFill>
                <a:latin typeface="Consolas" pitchFamily="49" charset="0"/>
                <a:ea typeface="楷体" pitchFamily="49" charset="-122"/>
                <a:cs typeface="Consolas" pitchFamily="49" charset="0"/>
              </a:rPr>
              <a:t>　　</a:t>
            </a:r>
            <a:r>
              <a:rPr kumimoji="1" lang="en-US" altLang="zh-CN" sz="2400" b="1" dirty="0">
                <a:solidFill>
                  <a:srgbClr val="0000FF"/>
                </a:solidFill>
                <a:latin typeface="Consolas" pitchFamily="49" charset="0"/>
                <a:ea typeface="楷体" pitchFamily="49" charset="-122"/>
                <a:cs typeface="Consolas" pitchFamily="49" charset="0"/>
              </a:rPr>
              <a:t>A.28,36,18,46,35	</a:t>
            </a:r>
            <a:r>
              <a:rPr kumimoji="1" lang="zh-CN" altLang="en-US" sz="2400" b="1" dirty="0">
                <a:solidFill>
                  <a:srgbClr val="0000FF"/>
                </a:solidFill>
                <a:latin typeface="Consolas" pitchFamily="49" charset="0"/>
                <a:ea typeface="楷体" pitchFamily="49" charset="-122"/>
                <a:cs typeface="Consolas" pitchFamily="49" charset="0"/>
              </a:rPr>
              <a:t>　　</a:t>
            </a:r>
            <a:r>
              <a:rPr kumimoji="1" lang="en-US" altLang="zh-CN" sz="2400" b="1" dirty="0" err="1">
                <a:solidFill>
                  <a:srgbClr val="0000FF"/>
                </a:solidFill>
                <a:latin typeface="Consolas" pitchFamily="49" charset="0"/>
                <a:ea typeface="楷体" pitchFamily="49" charset="-122"/>
                <a:cs typeface="Consolas" pitchFamily="49" charset="0"/>
              </a:rPr>
              <a:t>B.18,36,28,46,35</a:t>
            </a:r>
            <a:endParaRPr kumimoji="1" lang="en-US" altLang="zh-CN" sz="2400" b="1" dirty="0">
              <a:solidFill>
                <a:srgbClr val="0000FF"/>
              </a:solidFill>
              <a:latin typeface="Consolas" pitchFamily="49" charset="0"/>
              <a:ea typeface="楷体" pitchFamily="49" charset="-122"/>
              <a:cs typeface="Consolas" pitchFamily="49" charset="0"/>
            </a:endParaRPr>
          </a:p>
          <a:p>
            <a:pPr fontAlgn="base">
              <a:lnSpc>
                <a:spcPct val="150000"/>
              </a:lnSpc>
              <a:spcBef>
                <a:spcPct val="0"/>
              </a:spcBef>
              <a:spcAft>
                <a:spcPct val="0"/>
              </a:spcAft>
            </a:pPr>
            <a:r>
              <a:rPr kumimoji="1" lang="zh-CN" altLang="en-US" sz="2400" b="1" dirty="0">
                <a:solidFill>
                  <a:srgbClr val="0000FF"/>
                </a:solidFill>
                <a:latin typeface="Consolas" pitchFamily="49" charset="0"/>
                <a:ea typeface="楷体" pitchFamily="49" charset="-122"/>
                <a:cs typeface="Consolas" pitchFamily="49" charset="0"/>
              </a:rPr>
              <a:t>　　</a:t>
            </a:r>
            <a:r>
              <a:rPr kumimoji="1" lang="en-US" altLang="zh-CN" sz="2400" b="1" dirty="0">
                <a:solidFill>
                  <a:srgbClr val="0000FF"/>
                </a:solidFill>
                <a:latin typeface="Consolas" pitchFamily="49" charset="0"/>
                <a:ea typeface="楷体" pitchFamily="49" charset="-122"/>
                <a:cs typeface="Consolas" pitchFamily="49" charset="0"/>
              </a:rPr>
              <a:t>C.46,28,18,36,35	</a:t>
            </a:r>
            <a:r>
              <a:rPr kumimoji="1" lang="zh-CN" altLang="en-US" sz="2400" b="1" dirty="0">
                <a:solidFill>
                  <a:srgbClr val="0000FF"/>
                </a:solidFill>
                <a:latin typeface="Consolas" pitchFamily="49" charset="0"/>
                <a:ea typeface="楷体" pitchFamily="49" charset="-122"/>
                <a:cs typeface="Consolas" pitchFamily="49" charset="0"/>
              </a:rPr>
              <a:t>　　</a:t>
            </a:r>
            <a:r>
              <a:rPr kumimoji="1" lang="en-US" altLang="zh-CN" sz="2400" b="1" dirty="0" err="1">
                <a:solidFill>
                  <a:srgbClr val="0000FF"/>
                </a:solidFill>
                <a:latin typeface="Consolas" pitchFamily="49" charset="0"/>
                <a:ea typeface="楷体" pitchFamily="49" charset="-122"/>
                <a:cs typeface="Consolas" pitchFamily="49" charset="0"/>
              </a:rPr>
              <a:t>D.46,36,18,28,35</a:t>
            </a:r>
            <a:endParaRPr kumimoji="1" lang="en-US" altLang="zh-CN" sz="2400" b="1" dirty="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1214414" y="3682099"/>
            <a:ext cx="7215238" cy="861774"/>
          </a:xfrm>
          <a:prstGeom prst="rect">
            <a:avLst/>
          </a:prstGeom>
          <a:noFill/>
        </p:spPr>
        <p:txBody>
          <a:bodyPr wrap="square" rtlCol="0">
            <a:spAutoFit/>
          </a:bodyPr>
          <a:lstStyle/>
          <a:p>
            <a:pPr fontAlgn="base">
              <a:lnSpc>
                <a:spcPts val="3000"/>
              </a:lnSpc>
              <a:spcBef>
                <a:spcPct val="0"/>
              </a:spcBef>
              <a:spcAft>
                <a:spcPct val="0"/>
              </a:spcAft>
            </a:pPr>
            <a:r>
              <a:rPr kumimoji="1" lang="zh-CN" altLang="en-US" sz="2400" b="1" smtClean="0">
                <a:solidFill>
                  <a:srgbClr val="FF0000"/>
                </a:solidFill>
                <a:latin typeface="微软雅黑" pitchFamily="34" charset="-122"/>
                <a:ea typeface="微软雅黑" pitchFamily="34" charset="-122"/>
                <a:cs typeface="Consolas" pitchFamily="49" charset="0"/>
              </a:rPr>
              <a:t>      判断标准：</a:t>
            </a:r>
            <a:r>
              <a:rPr kumimoji="1" lang="zh-CN" altLang="en-US" sz="2400" b="1" smtClean="0">
                <a:solidFill>
                  <a:srgbClr val="0000FF"/>
                </a:solidFill>
                <a:latin typeface="Consolas" pitchFamily="49" charset="0"/>
                <a:ea typeface="仿宋" pitchFamily="49" charset="-122"/>
                <a:cs typeface="Consolas" pitchFamily="49" charset="0"/>
              </a:rPr>
              <a:t>在二叉排序树中的查找路径是原来二叉排序树的一部分，也一定构成一棵二叉排序树。</a:t>
            </a:r>
            <a:endParaRPr kumimoji="1" lang="zh-CN" altLang="en-US" sz="2400" b="1">
              <a:solidFill>
                <a:srgbClr val="0000FF"/>
              </a:solidFill>
              <a:latin typeface="Consolas" pitchFamily="49" charset="0"/>
              <a:ea typeface="仿宋" pitchFamily="49" charset="-122"/>
              <a:cs typeface="Consolas" pitchFamily="49" charset="0"/>
            </a:endParaRPr>
          </a:p>
        </p:txBody>
      </p:sp>
      <p:grpSp>
        <p:nvGrpSpPr>
          <p:cNvPr id="2" name="组合 4"/>
          <p:cNvGrpSpPr/>
          <p:nvPr/>
        </p:nvGrpSpPr>
        <p:grpSpPr>
          <a:xfrm>
            <a:off x="571504" y="428604"/>
            <a:ext cx="1000100" cy="785817"/>
            <a:chOff x="5703182" y="3835411"/>
            <a:chExt cx="1238250" cy="1236663"/>
          </a:xfrm>
        </p:grpSpPr>
        <p:grpSp>
          <p:nvGrpSpPr>
            <p:cNvPr id="5" name="Group 19"/>
            <p:cNvGrpSpPr>
              <a:grpSpLocks/>
            </p:cNvGrpSpPr>
            <p:nvPr/>
          </p:nvGrpSpPr>
          <p:grpSpPr bwMode="auto">
            <a:xfrm>
              <a:off x="5703182" y="3835411"/>
              <a:ext cx="1238250" cy="1236663"/>
              <a:chOff x="810" y="845"/>
              <a:chExt cx="827" cy="826"/>
            </a:xfrm>
          </p:grpSpPr>
          <p:sp>
            <p:nvSpPr>
              <p:cNvPr id="8"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pPr algn="ctr" fontAlgn="base">
                  <a:spcBef>
                    <a:spcPct val="0"/>
                  </a:spcBef>
                  <a:spcAft>
                    <a:spcPct val="0"/>
                  </a:spcAft>
                </a:pPr>
                <a:endParaRPr kumimoji="1" lang="zh-CN" altLang="zh-CN" sz="2800">
                  <a:solidFill>
                    <a:srgbClr val="FF0000"/>
                  </a:solidFill>
                  <a:cs typeface="Arial" pitchFamily="34" charset="0"/>
                </a:endParaRPr>
              </a:p>
            </p:txBody>
          </p:sp>
          <p:sp>
            <p:nvSpPr>
              <p:cNvPr id="9"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pPr algn="ctr" fontAlgn="base">
                  <a:spcBef>
                    <a:spcPct val="0"/>
                  </a:spcBef>
                  <a:spcAft>
                    <a:spcPct val="0"/>
                  </a:spcAft>
                </a:pPr>
                <a:endParaRPr kumimoji="1" lang="zh-CN" altLang="zh-CN" sz="2800">
                  <a:solidFill>
                    <a:srgbClr val="FF0000"/>
                  </a:solidFill>
                  <a:cs typeface="Arial" pitchFamily="34" charset="0"/>
                </a:endParaRPr>
              </a:p>
            </p:txBody>
          </p:sp>
          <p:sp>
            <p:nvSpPr>
              <p:cNvPr id="10"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pPr algn="ctr" fontAlgn="base">
                  <a:spcBef>
                    <a:spcPct val="0"/>
                  </a:spcBef>
                  <a:spcAft>
                    <a:spcPct val="0"/>
                  </a:spcAft>
                </a:pPr>
                <a:endParaRPr kumimoji="1" lang="zh-CN" altLang="zh-CN" sz="2800">
                  <a:solidFill>
                    <a:srgbClr val="FF0000"/>
                  </a:solidFill>
                  <a:cs typeface="Arial" pitchFamily="34" charset="0"/>
                </a:endParaRPr>
              </a:p>
            </p:txBody>
          </p:sp>
        </p:grpSp>
        <p:sp>
          <p:nvSpPr>
            <p:cNvPr id="7"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fontAlgn="base">
                <a:spcBef>
                  <a:spcPct val="50000"/>
                </a:spcBef>
                <a:spcAft>
                  <a:spcPct val="0"/>
                </a:spcAft>
              </a:pPr>
              <a:r>
                <a:rPr kumimoji="1" lang="zh-CN" altLang="en-US" sz="2000" b="1" smtClean="0">
                  <a:solidFill>
                    <a:srgbClr val="FF0000"/>
                  </a:solidFill>
                  <a:latin typeface="方正启体简体" pitchFamily="65" charset="-122"/>
                  <a:ea typeface="方正启体简体" pitchFamily="65" charset="-122"/>
                  <a:cs typeface="Consolas" pitchFamily="49" charset="0"/>
                </a:rPr>
                <a:t>示例</a:t>
              </a:r>
              <a:endParaRPr kumimoji="1" lang="zh-CN" altLang="en-US" sz="2000" b="1">
                <a:solidFill>
                  <a:srgbClr val="FF0000"/>
                </a:solidFill>
                <a:latin typeface="方正启体简体" pitchFamily="65" charset="-122"/>
                <a:ea typeface="方正启体简体" pitchFamily="65" charset="-122"/>
                <a:cs typeface="Consolas" pitchFamily="49" charset="0"/>
              </a:endParaRPr>
            </a:p>
          </p:txBody>
        </p:sp>
      </p:grpSp>
    </p:spTree>
    <p:extLst>
      <p:ext uri="{BB962C8B-B14F-4D97-AF65-F5344CB8AC3E}">
        <p14:creationId xmlns:p14="http://schemas.microsoft.com/office/powerpoint/2010/main" val="396448761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57158" y="908720"/>
            <a:ext cx="8382000" cy="904863"/>
          </a:xfrm>
          <a:prstGeom prst="rect">
            <a:avLst/>
          </a:prstGeom>
          <a:noFill/>
          <a:ln w="9525">
            <a:noFill/>
            <a:miter lim="800000"/>
            <a:headEnd/>
            <a:tailEnd/>
          </a:ln>
        </p:spPr>
        <p:txBody>
          <a:bodyPr>
            <a:spAutoFit/>
          </a:bodyPr>
          <a:lstStyle/>
          <a:p>
            <a:pPr algn="just" fontAlgn="base">
              <a:lnSpc>
                <a:spcPct val="110000"/>
              </a:lnSpc>
              <a:spcBef>
                <a:spcPct val="50000"/>
              </a:spcBef>
              <a:spcAft>
                <a:spcPct val="0"/>
              </a:spcAft>
            </a:pPr>
            <a:r>
              <a:rPr kumimoji="1" lang="zh-CN" altLang="en-US" sz="2400" b="1" dirty="0" smtClean="0">
                <a:solidFill>
                  <a:srgbClr val="0000FF"/>
                </a:solidFill>
                <a:latin typeface="Consolas" pitchFamily="49" charset="0"/>
                <a:ea typeface="楷体" pitchFamily="49" charset="-122"/>
                <a:cs typeface="Consolas" pitchFamily="49" charset="0"/>
              </a:rPr>
              <a:t>在</a:t>
            </a:r>
            <a:r>
              <a:rPr kumimoji="1" lang="zh-CN" altLang="en-US" sz="2400" b="1" dirty="0">
                <a:solidFill>
                  <a:srgbClr val="0000FF"/>
                </a:solidFill>
                <a:latin typeface="Consolas" pitchFamily="49" charset="0"/>
                <a:ea typeface="楷体" pitchFamily="49" charset="-122"/>
                <a:cs typeface="Consolas" pitchFamily="49" charset="0"/>
              </a:rPr>
              <a:t>二叉查找树</a:t>
            </a:r>
            <a:r>
              <a:rPr kumimoji="1" lang="zh-CN" altLang="en-US" sz="2400" b="1" dirty="0" smtClean="0">
                <a:solidFill>
                  <a:srgbClr val="0000FF"/>
                </a:solidFill>
                <a:latin typeface="Consolas" pitchFamily="49" charset="0"/>
                <a:ea typeface="楷体" pitchFamily="49" charset="-122"/>
                <a:cs typeface="Consolas" pitchFamily="49" charset="0"/>
              </a:rPr>
              <a:t>（</a:t>
            </a:r>
            <a:r>
              <a:rPr kumimoji="1" lang="en-US" altLang="zh-CN" sz="2400" b="1" dirty="0">
                <a:solidFill>
                  <a:srgbClr val="0000FF"/>
                </a:solidFill>
                <a:latin typeface="Consolas" pitchFamily="49" charset="0"/>
                <a:ea typeface="楷体" pitchFamily="49" charset="-122"/>
                <a:cs typeface="Consolas" pitchFamily="49" charset="0"/>
              </a:rPr>
              <a:t> BST </a:t>
            </a:r>
            <a:r>
              <a:rPr kumimoji="1" lang="zh-CN" altLang="en-US" sz="2400" b="1" dirty="0" smtClean="0">
                <a:solidFill>
                  <a:srgbClr val="0000FF"/>
                </a:solidFill>
                <a:latin typeface="Consolas" pitchFamily="49" charset="0"/>
                <a:ea typeface="楷体" pitchFamily="49" charset="-122"/>
                <a:cs typeface="Consolas" pitchFamily="49" charset="0"/>
              </a:rPr>
              <a:t>）中</a:t>
            </a:r>
            <a:r>
              <a:rPr kumimoji="1" lang="zh-CN" altLang="en-US" sz="2400" b="1" dirty="0">
                <a:solidFill>
                  <a:srgbClr val="0000FF"/>
                </a:solidFill>
                <a:latin typeface="Consolas" pitchFamily="49" charset="0"/>
                <a:ea typeface="楷体" pitchFamily="49" charset="-122"/>
                <a:cs typeface="Consolas" pitchFamily="49" charset="0"/>
              </a:rPr>
              <a:t>插入一个关键字为</a:t>
            </a:r>
            <a:r>
              <a:rPr kumimoji="1" lang="en-US" altLang="zh-CN" sz="2400" b="1" i="1" dirty="0">
                <a:solidFill>
                  <a:srgbClr val="0000FF"/>
                </a:solidFill>
                <a:latin typeface="Consolas" pitchFamily="49" charset="0"/>
                <a:ea typeface="楷体" pitchFamily="49" charset="-122"/>
                <a:cs typeface="Consolas" pitchFamily="49" charset="0"/>
              </a:rPr>
              <a:t>k</a:t>
            </a:r>
            <a:r>
              <a:rPr kumimoji="1" lang="zh-CN" altLang="en-US" sz="2400" b="1" dirty="0">
                <a:solidFill>
                  <a:srgbClr val="0000FF"/>
                </a:solidFill>
                <a:latin typeface="Consolas" pitchFamily="49" charset="0"/>
                <a:ea typeface="楷体" pitchFamily="49" charset="-122"/>
                <a:cs typeface="Consolas" pitchFamily="49" charset="0"/>
              </a:rPr>
              <a:t>的</a:t>
            </a:r>
            <a:r>
              <a:rPr kumimoji="1" lang="zh-CN" altLang="en-US" sz="2400" b="1" dirty="0" smtClean="0">
                <a:solidFill>
                  <a:srgbClr val="0000FF"/>
                </a:solidFill>
                <a:latin typeface="Consolas" pitchFamily="49" charset="0"/>
                <a:ea typeface="楷体" pitchFamily="49" charset="-122"/>
                <a:cs typeface="Consolas" pitchFamily="49" charset="0"/>
              </a:rPr>
              <a:t>新结点，要</a:t>
            </a:r>
            <a:r>
              <a:rPr kumimoji="1" lang="zh-CN" altLang="en-US" sz="2400" b="1" dirty="0">
                <a:solidFill>
                  <a:srgbClr val="0000FF"/>
                </a:solidFill>
                <a:latin typeface="Consolas" pitchFamily="49" charset="0"/>
                <a:ea typeface="楷体" pitchFamily="49" charset="-122"/>
                <a:cs typeface="Consolas" pitchFamily="49" charset="0"/>
              </a:rPr>
              <a:t>保证插入后</a:t>
            </a:r>
            <a:r>
              <a:rPr kumimoji="1" lang="zh-CN" altLang="en-US" sz="2400" b="1" dirty="0" smtClean="0">
                <a:solidFill>
                  <a:srgbClr val="0000FF"/>
                </a:solidFill>
                <a:latin typeface="Consolas" pitchFamily="49" charset="0"/>
                <a:ea typeface="楷体" pitchFamily="49" charset="-122"/>
                <a:cs typeface="Consolas" pitchFamily="49" charset="0"/>
              </a:rPr>
              <a:t>仍是</a:t>
            </a:r>
            <a:r>
              <a:rPr kumimoji="1" lang="en-US" altLang="zh-CN" sz="2400" b="1" dirty="0" smtClean="0">
                <a:solidFill>
                  <a:srgbClr val="0000FF"/>
                </a:solidFill>
                <a:latin typeface="Consolas" pitchFamily="49" charset="0"/>
                <a:ea typeface="楷体" pitchFamily="49" charset="-122"/>
                <a:cs typeface="Consolas" pitchFamily="49" charset="0"/>
              </a:rPr>
              <a:t>BST</a:t>
            </a:r>
            <a:r>
              <a:rPr kumimoji="1" lang="zh-CN" altLang="en-US" sz="2400" b="1" dirty="0" smtClean="0">
                <a:solidFill>
                  <a:srgbClr val="0000FF"/>
                </a:solidFill>
                <a:latin typeface="Consolas" pitchFamily="49" charset="0"/>
                <a:ea typeface="楷体" pitchFamily="49" charset="-122"/>
                <a:cs typeface="Consolas" pitchFamily="49" charset="0"/>
              </a:rPr>
              <a:t>。</a:t>
            </a:r>
            <a:r>
              <a:rPr kumimoji="1" lang="zh-CN" altLang="en-US" sz="2400" b="1" dirty="0">
                <a:solidFill>
                  <a:srgbClr val="0000FF"/>
                </a:solidFill>
                <a:latin typeface="Consolas" pitchFamily="49" charset="0"/>
                <a:ea typeface="楷体" pitchFamily="49" charset="-122"/>
                <a:cs typeface="Consolas" pitchFamily="49" charset="0"/>
              </a:rPr>
              <a:t>　　</a:t>
            </a:r>
          </a:p>
        </p:txBody>
      </p:sp>
      <p:sp>
        <p:nvSpPr>
          <p:cNvPr id="4" name="TextBox 3"/>
          <p:cNvSpPr txBox="1"/>
          <p:nvPr/>
        </p:nvSpPr>
        <p:spPr>
          <a:xfrm>
            <a:off x="323528" y="2810895"/>
            <a:ext cx="8535892" cy="328240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wrap="square" lIns="216000" tIns="144000" rIns="180000" bIns="144000" rtlCol="0">
            <a:spAutoFit/>
          </a:bodyPr>
          <a:lstStyle/>
          <a:p>
            <a:pPr algn="just" fontAlgn="base">
              <a:lnSpc>
                <a:spcPct val="110000"/>
              </a:lnSpc>
              <a:spcBef>
                <a:spcPct val="50000"/>
              </a:spcBef>
              <a:spcAft>
                <a:spcPct val="0"/>
              </a:spcAft>
            </a:pPr>
            <a:r>
              <a:rPr kumimoji="1" lang="zh-CN" altLang="en-US" sz="2400" b="1" dirty="0" smtClean="0">
                <a:solidFill>
                  <a:srgbClr val="0000FF"/>
                </a:solidFill>
                <a:latin typeface="Consolas" pitchFamily="49" charset="0"/>
                <a:ea typeface="仿宋" pitchFamily="49" charset="-122"/>
                <a:cs typeface="Consolas" pitchFamily="49" charset="0"/>
              </a:rPr>
              <a:t>　（</a:t>
            </a:r>
            <a:r>
              <a:rPr kumimoji="1" lang="en-US" altLang="zh-CN" sz="2400" b="1" dirty="0" smtClean="0">
                <a:solidFill>
                  <a:srgbClr val="0000FF"/>
                </a:solidFill>
                <a:latin typeface="Consolas" pitchFamily="49" charset="0"/>
                <a:ea typeface="仿宋" pitchFamily="49" charset="-122"/>
                <a:cs typeface="Consolas" pitchFamily="49" charset="0"/>
              </a:rPr>
              <a:t>1</a:t>
            </a:r>
            <a:r>
              <a:rPr kumimoji="1" lang="zh-CN" altLang="en-US" sz="2400" b="1" dirty="0" smtClean="0">
                <a:solidFill>
                  <a:srgbClr val="0000FF"/>
                </a:solidFill>
                <a:latin typeface="Consolas" pitchFamily="49" charset="0"/>
                <a:ea typeface="仿宋" pitchFamily="49" charset="-122"/>
                <a:cs typeface="Consolas" pitchFamily="49" charset="0"/>
              </a:rPr>
              <a:t>）若二</a:t>
            </a:r>
            <a:r>
              <a:rPr kumimoji="1" lang="zh-CN" altLang="en-US" sz="2400" b="1" dirty="0">
                <a:solidFill>
                  <a:srgbClr val="0000FF"/>
                </a:solidFill>
                <a:latin typeface="Consolas" pitchFamily="49" charset="0"/>
                <a:ea typeface="仿宋" pitchFamily="49" charset="-122"/>
                <a:cs typeface="Consolas" pitchFamily="49" charset="0"/>
              </a:rPr>
              <a:t>叉查找树</a:t>
            </a:r>
            <a:r>
              <a:rPr kumimoji="1" lang="en-US" altLang="zh-CN" sz="2400" b="1" dirty="0" smtClean="0">
                <a:solidFill>
                  <a:srgbClr val="0000FF"/>
                </a:solidFill>
                <a:latin typeface="Consolas" pitchFamily="49" charset="0"/>
                <a:ea typeface="仿宋" pitchFamily="49" charset="-122"/>
                <a:cs typeface="Consolas" pitchFamily="49" charset="0"/>
              </a:rPr>
              <a:t>T</a:t>
            </a:r>
            <a:r>
              <a:rPr kumimoji="1" lang="zh-CN" altLang="en-US" sz="2400" b="1" dirty="0" smtClean="0">
                <a:solidFill>
                  <a:srgbClr val="0000FF"/>
                </a:solidFill>
                <a:latin typeface="Consolas" pitchFamily="49" charset="0"/>
                <a:ea typeface="仿宋" pitchFamily="49" charset="-122"/>
                <a:cs typeface="Consolas" pitchFamily="49" charset="0"/>
              </a:rPr>
              <a:t>为</a:t>
            </a:r>
            <a:r>
              <a:rPr kumimoji="1" lang="zh-CN" altLang="en-US" sz="2400" b="1" dirty="0" smtClean="0">
                <a:solidFill>
                  <a:srgbClr val="FF0000"/>
                </a:solidFill>
                <a:latin typeface="Consolas" pitchFamily="49" charset="0"/>
                <a:ea typeface="仿宋" pitchFamily="49" charset="-122"/>
                <a:cs typeface="Consolas" pitchFamily="49" charset="0"/>
              </a:rPr>
              <a:t>空</a:t>
            </a:r>
            <a:r>
              <a:rPr kumimoji="1" lang="zh-CN" altLang="en-US" sz="2400" b="1" dirty="0" smtClean="0">
                <a:solidFill>
                  <a:srgbClr val="0000FF"/>
                </a:solidFill>
                <a:latin typeface="Consolas" pitchFamily="49" charset="0"/>
                <a:ea typeface="仿宋" pitchFamily="49" charset="-122"/>
                <a:cs typeface="Consolas" pitchFamily="49" charset="0"/>
              </a:rPr>
              <a:t>，则创建一个</a:t>
            </a:r>
            <a:r>
              <a:rPr kumimoji="1" lang="en-US" altLang="zh-CN" sz="2400" b="1" dirty="0" smtClean="0">
                <a:solidFill>
                  <a:srgbClr val="0000FF"/>
                </a:solidFill>
                <a:latin typeface="Consolas" pitchFamily="49" charset="0"/>
                <a:ea typeface="仿宋" pitchFamily="49" charset="-122"/>
                <a:cs typeface="Consolas" pitchFamily="49" charset="0"/>
              </a:rPr>
              <a:t>key</a:t>
            </a:r>
            <a:r>
              <a:rPr kumimoji="1" lang="zh-CN" altLang="en-US" sz="2400" b="1" dirty="0" smtClean="0">
                <a:solidFill>
                  <a:srgbClr val="0000FF"/>
                </a:solidFill>
                <a:latin typeface="Consolas" pitchFamily="49" charset="0"/>
                <a:ea typeface="仿宋" pitchFamily="49" charset="-122"/>
                <a:cs typeface="Consolas" pitchFamily="49" charset="0"/>
              </a:rPr>
              <a:t>域为</a:t>
            </a:r>
            <a:r>
              <a:rPr kumimoji="1" lang="en-US" altLang="zh-CN" sz="2400" b="1" i="1" dirty="0" smtClean="0">
                <a:solidFill>
                  <a:srgbClr val="0000FF"/>
                </a:solidFill>
                <a:latin typeface="Consolas" pitchFamily="49" charset="0"/>
                <a:ea typeface="仿宋" pitchFamily="49" charset="-122"/>
                <a:cs typeface="Consolas" pitchFamily="49" charset="0"/>
              </a:rPr>
              <a:t>k</a:t>
            </a:r>
            <a:r>
              <a:rPr kumimoji="1" lang="zh-CN" altLang="en-US" sz="2400" b="1" dirty="0" smtClean="0">
                <a:solidFill>
                  <a:srgbClr val="0000FF"/>
                </a:solidFill>
                <a:latin typeface="Consolas" pitchFamily="49" charset="0"/>
                <a:ea typeface="仿宋" pitchFamily="49" charset="-122"/>
                <a:cs typeface="Consolas" pitchFamily="49" charset="0"/>
              </a:rPr>
              <a:t>的结点，将它作为根结点；</a:t>
            </a:r>
          </a:p>
          <a:p>
            <a:pPr algn="just" fontAlgn="base">
              <a:lnSpc>
                <a:spcPct val="110000"/>
              </a:lnSpc>
              <a:spcBef>
                <a:spcPct val="50000"/>
              </a:spcBef>
              <a:spcAft>
                <a:spcPct val="0"/>
              </a:spcAft>
            </a:pPr>
            <a:r>
              <a:rPr kumimoji="1" lang="zh-CN" altLang="en-US" sz="2400" b="1" dirty="0" smtClean="0">
                <a:solidFill>
                  <a:srgbClr val="0000FF"/>
                </a:solidFill>
                <a:latin typeface="Consolas" pitchFamily="49" charset="0"/>
                <a:ea typeface="仿宋" pitchFamily="49" charset="-122"/>
                <a:cs typeface="Consolas" pitchFamily="49" charset="0"/>
              </a:rPr>
              <a:t>　（</a:t>
            </a:r>
            <a:r>
              <a:rPr kumimoji="1" lang="en-US" altLang="zh-CN" sz="2400" b="1" dirty="0" smtClean="0">
                <a:solidFill>
                  <a:srgbClr val="0000FF"/>
                </a:solidFill>
                <a:latin typeface="Consolas" pitchFamily="49" charset="0"/>
                <a:ea typeface="仿宋" pitchFamily="49" charset="-122"/>
                <a:cs typeface="Consolas" pitchFamily="49" charset="0"/>
              </a:rPr>
              <a:t>2</a:t>
            </a:r>
            <a:r>
              <a:rPr kumimoji="1" lang="zh-CN" altLang="en-US" sz="2400" b="1" dirty="0" smtClean="0">
                <a:solidFill>
                  <a:srgbClr val="0000FF"/>
                </a:solidFill>
                <a:latin typeface="Consolas" pitchFamily="49" charset="0"/>
                <a:ea typeface="仿宋" pitchFamily="49" charset="-122"/>
                <a:cs typeface="Consolas" pitchFamily="49" charset="0"/>
              </a:rPr>
              <a:t>）否则将</a:t>
            </a:r>
            <a:r>
              <a:rPr kumimoji="1" lang="en-US" altLang="zh-CN" sz="2400" b="1" i="1" dirty="0" smtClean="0">
                <a:solidFill>
                  <a:srgbClr val="0000FF"/>
                </a:solidFill>
                <a:latin typeface="Consolas" pitchFamily="49" charset="0"/>
                <a:ea typeface="仿宋" pitchFamily="49" charset="-122"/>
                <a:cs typeface="Consolas" pitchFamily="49" charset="0"/>
              </a:rPr>
              <a:t>k</a:t>
            </a:r>
            <a:r>
              <a:rPr kumimoji="1" lang="zh-CN" altLang="en-US" sz="2400" b="1" dirty="0" smtClean="0">
                <a:solidFill>
                  <a:srgbClr val="0000FF"/>
                </a:solidFill>
                <a:latin typeface="Consolas" pitchFamily="49" charset="0"/>
                <a:ea typeface="仿宋" pitchFamily="49" charset="-122"/>
                <a:cs typeface="Consolas" pitchFamily="49" charset="0"/>
              </a:rPr>
              <a:t>和根结点的关键字比较，若两者相等，则说明树中已有此关键字</a:t>
            </a:r>
            <a:r>
              <a:rPr kumimoji="1" lang="en-US" altLang="zh-CN" sz="2400" b="1" i="1" dirty="0" smtClean="0">
                <a:solidFill>
                  <a:srgbClr val="0000FF"/>
                </a:solidFill>
                <a:latin typeface="Consolas" pitchFamily="49" charset="0"/>
                <a:ea typeface="仿宋" pitchFamily="49" charset="-122"/>
                <a:cs typeface="Consolas" pitchFamily="49" charset="0"/>
              </a:rPr>
              <a:t>k</a:t>
            </a:r>
            <a:r>
              <a:rPr kumimoji="1" lang="zh-CN" altLang="en-US" sz="2400" b="1" dirty="0" smtClean="0">
                <a:solidFill>
                  <a:srgbClr val="0000FF"/>
                </a:solidFill>
                <a:latin typeface="Consolas" pitchFamily="49" charset="0"/>
                <a:ea typeface="仿宋" pitchFamily="49" charset="-122"/>
                <a:cs typeface="Consolas" pitchFamily="49" charset="0"/>
              </a:rPr>
              <a:t>，无须插入，直接返回</a:t>
            </a:r>
            <a:r>
              <a:rPr kumimoji="1" lang="en-US" altLang="zh-CN" sz="2400" b="1" dirty="0" smtClean="0">
                <a:solidFill>
                  <a:srgbClr val="0000FF"/>
                </a:solidFill>
                <a:latin typeface="Consolas" pitchFamily="49" charset="0"/>
                <a:ea typeface="仿宋" pitchFamily="49" charset="-122"/>
                <a:cs typeface="Consolas" pitchFamily="49" charset="0"/>
              </a:rPr>
              <a:t>0</a:t>
            </a:r>
            <a:r>
              <a:rPr kumimoji="1" lang="zh-CN" altLang="en-US" sz="2400" b="1" dirty="0" smtClean="0">
                <a:solidFill>
                  <a:srgbClr val="0000FF"/>
                </a:solidFill>
                <a:latin typeface="Consolas" pitchFamily="49" charset="0"/>
                <a:ea typeface="仿宋" pitchFamily="49" charset="-122"/>
                <a:cs typeface="Consolas" pitchFamily="49" charset="0"/>
              </a:rPr>
              <a:t>；</a:t>
            </a:r>
          </a:p>
          <a:p>
            <a:pPr algn="just" fontAlgn="base">
              <a:lnSpc>
                <a:spcPct val="110000"/>
              </a:lnSpc>
              <a:spcBef>
                <a:spcPct val="50000"/>
              </a:spcBef>
              <a:spcAft>
                <a:spcPct val="0"/>
              </a:spcAft>
            </a:pPr>
            <a:r>
              <a:rPr kumimoji="1" lang="zh-CN" altLang="en-US" sz="2400" b="1" dirty="0" smtClean="0">
                <a:solidFill>
                  <a:srgbClr val="0000FF"/>
                </a:solidFill>
                <a:latin typeface="Consolas" pitchFamily="49" charset="0"/>
                <a:ea typeface="仿宋" pitchFamily="49" charset="-122"/>
                <a:cs typeface="Consolas" pitchFamily="49" charset="0"/>
              </a:rPr>
              <a:t>　（</a:t>
            </a:r>
            <a:r>
              <a:rPr kumimoji="1" lang="en-US" altLang="zh-CN" sz="2400" b="1" dirty="0" smtClean="0">
                <a:solidFill>
                  <a:srgbClr val="0000FF"/>
                </a:solidFill>
                <a:latin typeface="Consolas" pitchFamily="49" charset="0"/>
                <a:ea typeface="仿宋" pitchFamily="49" charset="-122"/>
                <a:cs typeface="Consolas" pitchFamily="49" charset="0"/>
              </a:rPr>
              <a:t>3</a:t>
            </a:r>
            <a:r>
              <a:rPr kumimoji="1" lang="zh-CN" altLang="en-US" sz="2400" b="1" dirty="0" smtClean="0">
                <a:solidFill>
                  <a:srgbClr val="0000FF"/>
                </a:solidFill>
                <a:latin typeface="Consolas" pitchFamily="49" charset="0"/>
                <a:ea typeface="仿宋" pitchFamily="49" charset="-122"/>
                <a:cs typeface="Consolas" pitchFamily="49" charset="0"/>
              </a:rPr>
              <a:t>）若</a:t>
            </a:r>
            <a:r>
              <a:rPr kumimoji="1" lang="en-US" altLang="zh-CN" sz="2400" b="1" i="1" dirty="0" smtClean="0">
                <a:solidFill>
                  <a:srgbClr val="0000FF"/>
                </a:solidFill>
                <a:latin typeface="Consolas" pitchFamily="49" charset="0"/>
                <a:ea typeface="仿宋" pitchFamily="49" charset="-122"/>
                <a:cs typeface="Consolas" pitchFamily="49" charset="0"/>
              </a:rPr>
              <a:t>k</a:t>
            </a:r>
            <a:r>
              <a:rPr kumimoji="1" lang="en-US" altLang="zh-CN" sz="2400" b="1" dirty="0" smtClean="0">
                <a:solidFill>
                  <a:srgbClr val="0000FF"/>
                </a:solidFill>
                <a:latin typeface="Consolas" pitchFamily="49" charset="0"/>
                <a:ea typeface="仿宋" pitchFamily="49" charset="-122"/>
                <a:cs typeface="Consolas" pitchFamily="49" charset="0"/>
              </a:rPr>
              <a:t>&lt;T-&gt;key</a:t>
            </a:r>
            <a:r>
              <a:rPr kumimoji="1" lang="zh-CN" altLang="en-US" sz="2400" b="1" dirty="0" smtClean="0">
                <a:solidFill>
                  <a:srgbClr val="0000FF"/>
                </a:solidFill>
                <a:latin typeface="Consolas" pitchFamily="49" charset="0"/>
                <a:ea typeface="仿宋" pitchFamily="49" charset="-122"/>
                <a:cs typeface="Consolas" pitchFamily="49" charset="0"/>
              </a:rPr>
              <a:t>，则将</a:t>
            </a:r>
            <a:r>
              <a:rPr kumimoji="1" lang="en-US" altLang="zh-CN" sz="2400" b="1" i="1" dirty="0" smtClean="0">
                <a:solidFill>
                  <a:srgbClr val="0000FF"/>
                </a:solidFill>
                <a:latin typeface="Consolas" pitchFamily="49" charset="0"/>
                <a:ea typeface="仿宋" pitchFamily="49" charset="-122"/>
                <a:cs typeface="Consolas" pitchFamily="49" charset="0"/>
              </a:rPr>
              <a:t>k</a:t>
            </a:r>
            <a:r>
              <a:rPr kumimoji="1" lang="zh-CN" altLang="en-US" sz="2400" b="1" dirty="0" smtClean="0">
                <a:solidFill>
                  <a:srgbClr val="0000FF"/>
                </a:solidFill>
                <a:latin typeface="Consolas" pitchFamily="49" charset="0"/>
                <a:ea typeface="仿宋" pitchFamily="49" charset="-122"/>
                <a:cs typeface="Consolas" pitchFamily="49" charset="0"/>
              </a:rPr>
              <a:t>插入根结点的左子树中。</a:t>
            </a:r>
          </a:p>
          <a:p>
            <a:pPr algn="just" fontAlgn="base">
              <a:lnSpc>
                <a:spcPct val="110000"/>
              </a:lnSpc>
              <a:spcBef>
                <a:spcPct val="50000"/>
              </a:spcBef>
              <a:spcAft>
                <a:spcPct val="0"/>
              </a:spcAft>
            </a:pPr>
            <a:r>
              <a:rPr kumimoji="1" lang="zh-CN" altLang="en-US" sz="2400" b="1" dirty="0" smtClean="0">
                <a:solidFill>
                  <a:srgbClr val="0000FF"/>
                </a:solidFill>
                <a:latin typeface="Consolas" pitchFamily="49" charset="0"/>
                <a:ea typeface="仿宋" pitchFamily="49" charset="-122"/>
                <a:cs typeface="Consolas" pitchFamily="49" charset="0"/>
              </a:rPr>
              <a:t>　（</a:t>
            </a:r>
            <a:r>
              <a:rPr kumimoji="1" lang="en-US" altLang="zh-CN" sz="2400" b="1" dirty="0" smtClean="0">
                <a:solidFill>
                  <a:srgbClr val="0000FF"/>
                </a:solidFill>
                <a:latin typeface="Consolas" pitchFamily="49" charset="0"/>
                <a:ea typeface="仿宋" pitchFamily="49" charset="-122"/>
                <a:cs typeface="Consolas" pitchFamily="49" charset="0"/>
              </a:rPr>
              <a:t>4</a:t>
            </a:r>
            <a:r>
              <a:rPr kumimoji="1" lang="zh-CN" altLang="en-US" sz="2400" b="1" dirty="0" smtClean="0">
                <a:solidFill>
                  <a:srgbClr val="0000FF"/>
                </a:solidFill>
                <a:latin typeface="Consolas" pitchFamily="49" charset="0"/>
                <a:ea typeface="仿宋" pitchFamily="49" charset="-122"/>
                <a:cs typeface="Consolas" pitchFamily="49" charset="0"/>
              </a:rPr>
              <a:t>）否则将它插入右子树中。</a:t>
            </a:r>
            <a:endParaRPr kumimoji="1" lang="zh-CN" altLang="en-US" sz="24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571472" y="2000240"/>
            <a:ext cx="2000264" cy="461665"/>
          </a:xfrm>
          <a:prstGeom prst="rect">
            <a:avLst/>
          </a:prstGeom>
          <a:noFill/>
        </p:spPr>
        <p:txBody>
          <a:bodyPr wrap="square" rtlCol="0">
            <a:spAutoFit/>
          </a:bodyPr>
          <a:lstStyle/>
          <a:p>
            <a:pPr fontAlgn="base">
              <a:spcBef>
                <a:spcPct val="0"/>
              </a:spcBef>
              <a:spcAft>
                <a:spcPct val="0"/>
              </a:spcAft>
            </a:pPr>
            <a:r>
              <a:rPr kumimoji="1" lang="zh-CN" altLang="en-US" sz="2400" b="1" dirty="0" smtClean="0">
                <a:solidFill>
                  <a:srgbClr val="FF0000"/>
                </a:solidFill>
                <a:latin typeface="微软雅黑" pitchFamily="34" charset="-122"/>
                <a:ea typeface="微软雅黑" pitchFamily="34" charset="-122"/>
                <a:cs typeface="Times New Roman" pitchFamily="18" charset="0"/>
              </a:rPr>
              <a:t>插入过程：</a:t>
            </a:r>
          </a:p>
        </p:txBody>
      </p:sp>
      <p:sp>
        <p:nvSpPr>
          <p:cNvPr id="10" name="标题 1"/>
          <p:cNvSpPr txBox="1">
            <a:spLocks/>
          </p:cNvSpPr>
          <p:nvPr/>
        </p:nvSpPr>
        <p:spPr>
          <a:xfrm>
            <a:off x="454340" y="142852"/>
            <a:ext cx="7520940"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黑体" panose="02010609060101010101" pitchFamily="49" charset="-122"/>
                <a:ea typeface="黑体" panose="02010609060101010101" pitchFamily="49" charset="-122"/>
                <a:cs typeface="+mj-cs"/>
              </a:defRPr>
            </a:lvl1pPr>
          </a:lstStyle>
          <a:p>
            <a:pPr lvl="0"/>
            <a:r>
              <a:rPr lang="zh-CN" altLang="en-US" sz="3000" b="1" dirty="0" smtClean="0">
                <a:solidFill>
                  <a:srgbClr val="000000"/>
                </a:solidFill>
              </a:rPr>
              <a:t>三、二叉查找树</a:t>
            </a:r>
            <a:r>
              <a:rPr lang="zh-CN" altLang="en-US" sz="3000" b="1" dirty="0">
                <a:solidFill>
                  <a:srgbClr val="000000"/>
                </a:solidFill>
              </a:rPr>
              <a:t>的</a:t>
            </a:r>
            <a:r>
              <a:rPr lang="zh-CN" altLang="en-US" sz="3000" b="1" dirty="0" smtClean="0">
                <a:solidFill>
                  <a:srgbClr val="FF0000"/>
                </a:solidFill>
              </a:rPr>
              <a:t>插入</a:t>
            </a:r>
            <a:r>
              <a:rPr lang="en-US" altLang="zh-CN" sz="3000" b="1" dirty="0" smtClean="0">
                <a:solidFill>
                  <a:srgbClr val="000000"/>
                </a:solidFill>
              </a:rPr>
              <a:t>—</a:t>
            </a:r>
            <a:r>
              <a:rPr lang="zh-CN" altLang="en-US" sz="3000" b="1" dirty="0" smtClean="0">
                <a:solidFill>
                  <a:srgbClr val="000000"/>
                </a:solidFill>
              </a:rPr>
              <a:t>生成</a:t>
            </a:r>
            <a:r>
              <a:rPr lang="en-US" altLang="zh-CN" sz="3000" b="1" dirty="0" smtClean="0">
                <a:solidFill>
                  <a:srgbClr val="000000"/>
                </a:solidFill>
              </a:rPr>
              <a:t>BST</a:t>
            </a:r>
            <a:endParaRPr kumimoji="0" lang="zh-CN" altLang="en-US" sz="3000" b="0" i="0" u="none" strike="noStrike" kern="1200" cap="all"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endParaRPr>
          </a:p>
        </p:txBody>
      </p:sp>
    </p:spTree>
    <p:extLst>
      <p:ext uri="{BB962C8B-B14F-4D97-AF65-F5344CB8AC3E}">
        <p14:creationId xmlns:p14="http://schemas.microsoft.com/office/powerpoint/2010/main" val="172857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465902" y="428604"/>
            <a:ext cx="8065324" cy="1400383"/>
          </a:xfrm>
          <a:prstGeom prst="rect">
            <a:avLst/>
          </a:prstGeom>
          <a:noFill/>
          <a:ln w="9525">
            <a:noFill/>
            <a:miter lim="800000"/>
            <a:headEnd/>
            <a:tailEnd/>
          </a:ln>
          <a:effectLst/>
        </p:spPr>
        <p:txBody>
          <a:bodyPr wrap="square">
            <a:spAutoFit/>
          </a:bodyPr>
          <a:lstStyle/>
          <a:p>
            <a:pPr algn="just" fontAlgn="base">
              <a:lnSpc>
                <a:spcPts val="3000"/>
              </a:lnSpc>
              <a:spcBef>
                <a:spcPts val="600"/>
              </a:spcBef>
              <a:spcAft>
                <a:spcPct val="0"/>
              </a:spcAft>
            </a:pPr>
            <a:r>
              <a:rPr kumimoji="1" lang="en-US" altLang="zh-CN" sz="2800" b="1" dirty="0" smtClean="0">
                <a:solidFill>
                  <a:srgbClr val="FF0000"/>
                </a:solidFill>
                <a:latin typeface="Consolas" pitchFamily="49" charset="0"/>
                <a:ea typeface="微软雅黑" pitchFamily="34" charset="-122"/>
                <a:cs typeface="Consolas" pitchFamily="49" charset="0"/>
              </a:rPr>
              <a:t>8</a:t>
            </a:r>
            <a:r>
              <a:rPr kumimoji="1" lang="zh-CN" altLang="en-US" sz="2800" b="1" dirty="0" smtClean="0">
                <a:solidFill>
                  <a:srgbClr val="FF0000"/>
                </a:solidFill>
                <a:latin typeface="Consolas" pitchFamily="49" charset="0"/>
                <a:ea typeface="微软雅黑" pitchFamily="34" charset="-122"/>
                <a:cs typeface="Consolas" pitchFamily="49" charset="0"/>
              </a:rPr>
              <a:t>、</a:t>
            </a:r>
            <a:r>
              <a:rPr kumimoji="1" lang="zh-CN" altLang="en-US" sz="2800" b="1" dirty="0" smtClean="0">
                <a:solidFill>
                  <a:srgbClr val="FF0000"/>
                </a:solidFill>
                <a:latin typeface="方正启体简体" pitchFamily="65" charset="-122"/>
                <a:ea typeface="方正启体简体" pitchFamily="65" charset="-122"/>
                <a:cs typeface="Consolas" pitchFamily="49" charset="0"/>
              </a:rPr>
              <a:t>森林</a:t>
            </a:r>
            <a:r>
              <a:rPr kumimoji="1" lang="zh-CN" altLang="en-US" sz="2800" b="1" dirty="0" smtClean="0">
                <a:solidFill>
                  <a:srgbClr val="FF0000"/>
                </a:solidFill>
                <a:latin typeface="Consolas" pitchFamily="49" charset="0"/>
                <a:ea typeface="微软雅黑" pitchFamily="34" charset="-122"/>
                <a:cs typeface="Consolas" pitchFamily="49" charset="0"/>
              </a:rPr>
              <a:t>：</a:t>
            </a:r>
            <a:endParaRPr kumimoji="1" lang="en-US" altLang="zh-CN" sz="2800" b="1" dirty="0" smtClean="0">
              <a:solidFill>
                <a:srgbClr val="FF0000"/>
              </a:solidFill>
              <a:latin typeface="Consolas" pitchFamily="49" charset="0"/>
              <a:ea typeface="微软雅黑" pitchFamily="34" charset="-122"/>
              <a:cs typeface="Consolas" pitchFamily="49" charset="0"/>
            </a:endParaRPr>
          </a:p>
          <a:p>
            <a:pPr algn="just" fontAlgn="base">
              <a:lnSpc>
                <a:spcPts val="3000"/>
              </a:lnSpc>
              <a:spcBef>
                <a:spcPts val="600"/>
              </a:spcBef>
              <a:spcAft>
                <a:spcPct val="0"/>
              </a:spcAft>
            </a:pPr>
            <a:r>
              <a:rPr kumimoji="1" lang="en-US" altLang="zh-CN" sz="2800" b="1" i="1" dirty="0" smtClean="0">
                <a:solidFill>
                  <a:srgbClr val="3333FF"/>
                </a:solidFill>
                <a:latin typeface="Consolas" pitchFamily="49" charset="0"/>
                <a:ea typeface="楷体" pitchFamily="49" charset="-122"/>
                <a:cs typeface="Consolas" pitchFamily="49" charset="0"/>
              </a:rPr>
              <a:t>n</a:t>
            </a:r>
            <a:r>
              <a:rPr kumimoji="1" lang="zh-CN" altLang="en-US" sz="2800" b="1" dirty="0">
                <a:solidFill>
                  <a:srgbClr val="3333FF"/>
                </a:solidFill>
                <a:latin typeface="Consolas" pitchFamily="49" charset="0"/>
                <a:ea typeface="楷体" pitchFamily="49" charset="-122"/>
                <a:cs typeface="Consolas" pitchFamily="49" charset="0"/>
              </a:rPr>
              <a:t>（</a:t>
            </a:r>
            <a:r>
              <a:rPr kumimoji="1" lang="en-US" altLang="zh-CN" sz="2800" b="1" i="1" dirty="0" smtClean="0">
                <a:solidFill>
                  <a:srgbClr val="3333FF"/>
                </a:solidFill>
                <a:latin typeface="Consolas" pitchFamily="49" charset="0"/>
                <a:ea typeface="楷体" pitchFamily="49" charset="-122"/>
                <a:cs typeface="Consolas" pitchFamily="49" charset="0"/>
              </a:rPr>
              <a:t>n</a:t>
            </a:r>
            <a:r>
              <a:rPr kumimoji="1" lang="en-US" altLang="zh-CN" sz="2800" b="1" dirty="0" smtClean="0">
                <a:solidFill>
                  <a:srgbClr val="3333FF"/>
                </a:solidFill>
                <a:latin typeface="Consolas" pitchFamily="49" charset="0"/>
                <a:ea typeface="楷体" pitchFamily="49" charset="-122"/>
                <a:cs typeface="Consolas" pitchFamily="49" charset="0"/>
              </a:rPr>
              <a:t>&gt;0</a:t>
            </a:r>
            <a:r>
              <a:rPr kumimoji="1" lang="zh-CN" altLang="en-US" sz="2800" b="1" dirty="0">
                <a:solidFill>
                  <a:srgbClr val="3333FF"/>
                </a:solidFill>
                <a:latin typeface="Consolas" pitchFamily="49" charset="0"/>
                <a:ea typeface="楷体" pitchFamily="49" charset="-122"/>
                <a:cs typeface="Consolas" pitchFamily="49" charset="0"/>
              </a:rPr>
              <a:t>）个互不相交的树的集合称为</a:t>
            </a:r>
            <a:r>
              <a:rPr kumimoji="1" lang="zh-CN" altLang="en-US" sz="2800" b="1" dirty="0">
                <a:solidFill>
                  <a:srgbClr val="FF0000"/>
                </a:solidFill>
                <a:latin typeface="Consolas" pitchFamily="49" charset="0"/>
                <a:ea typeface="楷体" pitchFamily="49" charset="-122"/>
                <a:cs typeface="Consolas" pitchFamily="49" charset="0"/>
              </a:rPr>
              <a:t>森林</a:t>
            </a:r>
            <a:r>
              <a:rPr kumimoji="1" lang="zh-CN" altLang="en-US" sz="2800" b="1" dirty="0" smtClean="0">
                <a:solidFill>
                  <a:srgbClr val="3333FF"/>
                </a:solidFill>
                <a:latin typeface="Consolas" pitchFamily="49" charset="0"/>
                <a:ea typeface="楷体" pitchFamily="49" charset="-122"/>
                <a:cs typeface="Consolas" pitchFamily="49" charset="0"/>
              </a:rPr>
              <a:t>。</a:t>
            </a:r>
            <a:endParaRPr kumimoji="1" lang="en-US" altLang="zh-CN" sz="2800" b="1" dirty="0">
              <a:solidFill>
                <a:srgbClr val="3333FF"/>
              </a:solidFill>
              <a:latin typeface="Consolas" pitchFamily="49" charset="0"/>
              <a:ea typeface="楷体" pitchFamily="49" charset="-122"/>
              <a:cs typeface="Consolas" pitchFamily="49" charset="0"/>
            </a:endParaRPr>
          </a:p>
          <a:p>
            <a:pPr algn="just" fontAlgn="base">
              <a:lnSpc>
                <a:spcPts val="3000"/>
              </a:lnSpc>
              <a:spcBef>
                <a:spcPts val="600"/>
              </a:spcBef>
              <a:spcAft>
                <a:spcPct val="0"/>
              </a:spcAft>
            </a:pPr>
            <a:r>
              <a:rPr kumimoji="1" lang="zh-CN" altLang="en-US" sz="2800" b="1" dirty="0" smtClean="0">
                <a:solidFill>
                  <a:srgbClr val="3333FF"/>
                </a:solidFill>
                <a:latin typeface="Consolas" pitchFamily="49" charset="0"/>
                <a:ea typeface="楷体" pitchFamily="49" charset="-122"/>
                <a:cs typeface="Consolas" pitchFamily="49" charset="0"/>
              </a:rPr>
              <a:t>把含有多棵子树的树的根结点删去</a:t>
            </a:r>
            <a:r>
              <a:rPr kumimoji="1" lang="zh-CN" altLang="en-US" sz="2800" b="1" dirty="0">
                <a:solidFill>
                  <a:srgbClr val="3333FF"/>
                </a:solidFill>
                <a:latin typeface="Consolas" pitchFamily="49" charset="0"/>
                <a:ea typeface="楷体" pitchFamily="49" charset="-122"/>
                <a:cs typeface="Consolas" pitchFamily="49" charset="0"/>
              </a:rPr>
              <a:t>就成了森林</a:t>
            </a:r>
            <a:r>
              <a:rPr kumimoji="1" lang="zh-CN" altLang="en-US" sz="2800" b="1" dirty="0" smtClean="0">
                <a:solidFill>
                  <a:srgbClr val="3333FF"/>
                </a:solidFill>
                <a:latin typeface="Consolas" pitchFamily="49" charset="0"/>
                <a:ea typeface="楷体" pitchFamily="49" charset="-122"/>
                <a:cs typeface="Consolas" pitchFamily="49" charset="0"/>
              </a:rPr>
              <a:t>。</a:t>
            </a:r>
            <a:r>
              <a:rPr kumimoji="1" lang="en-US" altLang="zh-CN" sz="2800" b="1" dirty="0" smtClean="0">
                <a:solidFill>
                  <a:srgbClr val="3333FF"/>
                </a:solidFill>
                <a:latin typeface="Consolas" pitchFamily="49" charset="0"/>
                <a:ea typeface="楷体" pitchFamily="49" charset="-122"/>
                <a:cs typeface="Consolas" pitchFamily="49" charset="0"/>
              </a:rPr>
              <a:t>   </a:t>
            </a:r>
            <a:endParaRPr kumimoji="1" lang="zh-CN" altLang="en-US" sz="2800" b="1" dirty="0">
              <a:solidFill>
                <a:srgbClr val="3333FF"/>
              </a:solidFill>
              <a:latin typeface="Consolas" pitchFamily="49" charset="0"/>
              <a:ea typeface="楷体" pitchFamily="49" charset="-122"/>
              <a:cs typeface="Consolas" pitchFamily="49" charset="0"/>
            </a:endParaRPr>
          </a:p>
        </p:txBody>
      </p:sp>
      <p:sp>
        <p:nvSpPr>
          <p:cNvPr id="7" name="Line 44"/>
          <p:cNvSpPr>
            <a:spLocks noChangeShapeType="1"/>
          </p:cNvSpPr>
          <p:nvPr/>
        </p:nvSpPr>
        <p:spPr bwMode="auto">
          <a:xfrm flipH="1">
            <a:off x="928662" y="2565574"/>
            <a:ext cx="725482" cy="496892"/>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8" name="Freeform 47"/>
          <p:cNvSpPr>
            <a:spLocks/>
          </p:cNvSpPr>
          <p:nvPr/>
        </p:nvSpPr>
        <p:spPr bwMode="auto">
          <a:xfrm>
            <a:off x="525433" y="3357735"/>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9" name="Freeform 48"/>
          <p:cNvSpPr>
            <a:spLocks/>
          </p:cNvSpPr>
          <p:nvPr/>
        </p:nvSpPr>
        <p:spPr bwMode="auto">
          <a:xfrm>
            <a:off x="950867" y="3319635"/>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10" name="Oval 31"/>
          <p:cNvSpPr>
            <a:spLocks noChangeArrowheads="1"/>
          </p:cNvSpPr>
          <p:nvPr/>
        </p:nvSpPr>
        <p:spPr bwMode="auto">
          <a:xfrm>
            <a:off x="1646059" y="2348086"/>
            <a:ext cx="368449"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A</a:t>
            </a:r>
          </a:p>
        </p:txBody>
      </p:sp>
      <p:sp>
        <p:nvSpPr>
          <p:cNvPr id="11" name="Oval 32"/>
          <p:cNvSpPr>
            <a:spLocks noChangeArrowheads="1"/>
          </p:cNvSpPr>
          <p:nvPr/>
        </p:nvSpPr>
        <p:spPr bwMode="auto">
          <a:xfrm>
            <a:off x="646083" y="2997374"/>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dirty="0">
                <a:solidFill>
                  <a:srgbClr val="3333FF"/>
                </a:solidFill>
                <a:latin typeface="Consolas" pitchFamily="49" charset="0"/>
                <a:cs typeface="Consolas" pitchFamily="49" charset="0"/>
              </a:rPr>
              <a:t>B</a:t>
            </a:r>
          </a:p>
        </p:txBody>
      </p:sp>
      <p:sp>
        <p:nvSpPr>
          <p:cNvPr id="12" name="Oval 33"/>
          <p:cNvSpPr>
            <a:spLocks noChangeArrowheads="1"/>
          </p:cNvSpPr>
          <p:nvPr/>
        </p:nvSpPr>
        <p:spPr bwMode="auto">
          <a:xfrm>
            <a:off x="1654145" y="2997374"/>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dirty="0">
                <a:solidFill>
                  <a:srgbClr val="3333FF"/>
                </a:solidFill>
                <a:latin typeface="Consolas" pitchFamily="49" charset="0"/>
                <a:cs typeface="Consolas" pitchFamily="49" charset="0"/>
              </a:rPr>
              <a:t>C</a:t>
            </a:r>
          </a:p>
        </p:txBody>
      </p:sp>
      <p:sp>
        <p:nvSpPr>
          <p:cNvPr id="13" name="Oval 34"/>
          <p:cNvSpPr>
            <a:spLocks noChangeArrowheads="1"/>
          </p:cNvSpPr>
          <p:nvPr/>
        </p:nvSpPr>
        <p:spPr bwMode="auto">
          <a:xfrm>
            <a:off x="2662208" y="299737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D</a:t>
            </a:r>
          </a:p>
        </p:txBody>
      </p:sp>
      <p:sp>
        <p:nvSpPr>
          <p:cNvPr id="14" name="Oval 35"/>
          <p:cNvSpPr>
            <a:spLocks noChangeArrowheads="1"/>
          </p:cNvSpPr>
          <p:nvPr/>
        </p:nvSpPr>
        <p:spPr bwMode="auto">
          <a:xfrm>
            <a:off x="285720" y="364507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E</a:t>
            </a:r>
          </a:p>
        </p:txBody>
      </p:sp>
      <p:sp>
        <p:nvSpPr>
          <p:cNvPr id="15" name="Oval 36"/>
          <p:cNvSpPr>
            <a:spLocks noChangeArrowheads="1"/>
          </p:cNvSpPr>
          <p:nvPr/>
        </p:nvSpPr>
        <p:spPr bwMode="auto">
          <a:xfrm>
            <a:off x="1004858" y="364507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F</a:t>
            </a:r>
          </a:p>
        </p:txBody>
      </p:sp>
      <p:sp>
        <p:nvSpPr>
          <p:cNvPr id="16" name="Oval 37"/>
          <p:cNvSpPr>
            <a:spLocks noChangeArrowheads="1"/>
          </p:cNvSpPr>
          <p:nvPr/>
        </p:nvSpPr>
        <p:spPr bwMode="auto">
          <a:xfrm>
            <a:off x="1654145" y="364507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G</a:t>
            </a:r>
          </a:p>
        </p:txBody>
      </p:sp>
      <p:sp>
        <p:nvSpPr>
          <p:cNvPr id="17" name="Oval 38"/>
          <p:cNvSpPr>
            <a:spLocks noChangeArrowheads="1"/>
          </p:cNvSpPr>
          <p:nvPr/>
        </p:nvSpPr>
        <p:spPr bwMode="auto">
          <a:xfrm>
            <a:off x="1654145" y="429277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J</a:t>
            </a:r>
          </a:p>
        </p:txBody>
      </p:sp>
      <p:sp>
        <p:nvSpPr>
          <p:cNvPr id="18" name="Oval 39"/>
          <p:cNvSpPr>
            <a:spLocks noChangeArrowheads="1"/>
          </p:cNvSpPr>
          <p:nvPr/>
        </p:nvSpPr>
        <p:spPr bwMode="auto">
          <a:xfrm>
            <a:off x="2301845" y="364507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H</a:t>
            </a:r>
          </a:p>
        </p:txBody>
      </p:sp>
      <p:sp>
        <p:nvSpPr>
          <p:cNvPr id="19" name="Oval 40"/>
          <p:cNvSpPr>
            <a:spLocks noChangeArrowheads="1"/>
          </p:cNvSpPr>
          <p:nvPr/>
        </p:nvSpPr>
        <p:spPr bwMode="auto">
          <a:xfrm>
            <a:off x="3094008" y="364507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I</a:t>
            </a:r>
          </a:p>
        </p:txBody>
      </p:sp>
      <p:sp>
        <p:nvSpPr>
          <p:cNvPr id="20" name="Oval 41"/>
          <p:cNvSpPr>
            <a:spLocks noChangeArrowheads="1"/>
          </p:cNvSpPr>
          <p:nvPr/>
        </p:nvSpPr>
        <p:spPr bwMode="auto">
          <a:xfrm>
            <a:off x="2517745" y="429277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K</a:t>
            </a:r>
          </a:p>
        </p:txBody>
      </p:sp>
      <p:sp>
        <p:nvSpPr>
          <p:cNvPr id="21" name="Oval 42"/>
          <p:cNvSpPr>
            <a:spLocks noChangeArrowheads="1"/>
          </p:cNvSpPr>
          <p:nvPr/>
        </p:nvSpPr>
        <p:spPr bwMode="auto">
          <a:xfrm>
            <a:off x="3098770" y="429277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L</a:t>
            </a:r>
          </a:p>
        </p:txBody>
      </p:sp>
      <p:sp>
        <p:nvSpPr>
          <p:cNvPr id="22" name="Oval 43"/>
          <p:cNvSpPr>
            <a:spLocks noChangeArrowheads="1"/>
          </p:cNvSpPr>
          <p:nvPr/>
        </p:nvSpPr>
        <p:spPr bwMode="auto">
          <a:xfrm>
            <a:off x="3741708" y="429277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M</a:t>
            </a:r>
          </a:p>
        </p:txBody>
      </p:sp>
      <p:sp>
        <p:nvSpPr>
          <p:cNvPr id="23" name="Line 45"/>
          <p:cNvSpPr>
            <a:spLocks noChangeShapeType="1"/>
          </p:cNvSpPr>
          <p:nvPr/>
        </p:nvSpPr>
        <p:spPr bwMode="auto">
          <a:xfrm>
            <a:off x="1831945" y="2708449"/>
            <a:ext cx="0" cy="288000"/>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24" name="Line 46"/>
          <p:cNvSpPr>
            <a:spLocks noChangeShapeType="1"/>
          </p:cNvSpPr>
          <p:nvPr/>
        </p:nvSpPr>
        <p:spPr bwMode="auto">
          <a:xfrm>
            <a:off x="2024033" y="2594149"/>
            <a:ext cx="647700" cy="503237"/>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25" name="Line 49"/>
          <p:cNvSpPr>
            <a:spLocks noChangeShapeType="1"/>
          </p:cNvSpPr>
          <p:nvPr/>
        </p:nvSpPr>
        <p:spPr bwMode="auto">
          <a:xfrm>
            <a:off x="1836708" y="3381549"/>
            <a:ext cx="0" cy="252000"/>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26" name="Line 50"/>
          <p:cNvSpPr>
            <a:spLocks noChangeShapeType="1"/>
          </p:cNvSpPr>
          <p:nvPr/>
        </p:nvSpPr>
        <p:spPr bwMode="auto">
          <a:xfrm>
            <a:off x="1836708" y="4005436"/>
            <a:ext cx="0" cy="287338"/>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27" name="Freeform 51"/>
          <p:cNvSpPr>
            <a:spLocks/>
          </p:cNvSpPr>
          <p:nvPr/>
        </p:nvSpPr>
        <p:spPr bwMode="auto">
          <a:xfrm>
            <a:off x="2533620" y="3343449"/>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28" name="Freeform 52"/>
          <p:cNvSpPr>
            <a:spLocks/>
          </p:cNvSpPr>
          <p:nvPr/>
        </p:nvSpPr>
        <p:spPr bwMode="auto">
          <a:xfrm>
            <a:off x="2973358" y="3314874"/>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29" name="Line 53"/>
          <p:cNvSpPr>
            <a:spLocks noChangeShapeType="1"/>
          </p:cNvSpPr>
          <p:nvPr/>
        </p:nvSpPr>
        <p:spPr bwMode="auto">
          <a:xfrm flipH="1">
            <a:off x="2778095" y="3933999"/>
            <a:ext cx="360363" cy="358775"/>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30" name="Line 54"/>
          <p:cNvSpPr>
            <a:spLocks noChangeShapeType="1"/>
          </p:cNvSpPr>
          <p:nvPr/>
        </p:nvSpPr>
        <p:spPr bwMode="auto">
          <a:xfrm>
            <a:off x="3281333" y="4005436"/>
            <a:ext cx="0" cy="287338"/>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31" name="Freeform 55"/>
          <p:cNvSpPr>
            <a:spLocks/>
          </p:cNvSpPr>
          <p:nvPr/>
        </p:nvSpPr>
        <p:spPr bwMode="auto">
          <a:xfrm>
            <a:off x="3421033" y="3914949"/>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33" name="Freeform 47"/>
          <p:cNvSpPr>
            <a:spLocks/>
          </p:cNvSpPr>
          <p:nvPr/>
        </p:nvSpPr>
        <p:spPr bwMode="auto">
          <a:xfrm>
            <a:off x="5138767" y="3357735"/>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34" name="Freeform 48"/>
          <p:cNvSpPr>
            <a:spLocks/>
          </p:cNvSpPr>
          <p:nvPr/>
        </p:nvSpPr>
        <p:spPr bwMode="auto">
          <a:xfrm>
            <a:off x="5564201" y="3319635"/>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36" name="Oval 32"/>
          <p:cNvSpPr>
            <a:spLocks noChangeArrowheads="1"/>
          </p:cNvSpPr>
          <p:nvPr/>
        </p:nvSpPr>
        <p:spPr bwMode="auto">
          <a:xfrm>
            <a:off x="5259417" y="2997374"/>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dirty="0">
                <a:solidFill>
                  <a:srgbClr val="3333FF"/>
                </a:solidFill>
                <a:latin typeface="Consolas" pitchFamily="49" charset="0"/>
                <a:cs typeface="Consolas" pitchFamily="49" charset="0"/>
              </a:rPr>
              <a:t>B</a:t>
            </a:r>
          </a:p>
        </p:txBody>
      </p:sp>
      <p:sp>
        <p:nvSpPr>
          <p:cNvPr id="37" name="Oval 33"/>
          <p:cNvSpPr>
            <a:spLocks noChangeArrowheads="1"/>
          </p:cNvSpPr>
          <p:nvPr/>
        </p:nvSpPr>
        <p:spPr bwMode="auto">
          <a:xfrm>
            <a:off x="6267479" y="2997374"/>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dirty="0">
                <a:solidFill>
                  <a:srgbClr val="3333FF"/>
                </a:solidFill>
                <a:latin typeface="Consolas" pitchFamily="49" charset="0"/>
                <a:cs typeface="Consolas" pitchFamily="49" charset="0"/>
              </a:rPr>
              <a:t>C</a:t>
            </a:r>
          </a:p>
        </p:txBody>
      </p:sp>
      <p:sp>
        <p:nvSpPr>
          <p:cNvPr id="38" name="Oval 34"/>
          <p:cNvSpPr>
            <a:spLocks noChangeArrowheads="1"/>
          </p:cNvSpPr>
          <p:nvPr/>
        </p:nvSpPr>
        <p:spPr bwMode="auto">
          <a:xfrm>
            <a:off x="7275542" y="299737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D</a:t>
            </a:r>
          </a:p>
        </p:txBody>
      </p:sp>
      <p:sp>
        <p:nvSpPr>
          <p:cNvPr id="39" name="Oval 35"/>
          <p:cNvSpPr>
            <a:spLocks noChangeArrowheads="1"/>
          </p:cNvSpPr>
          <p:nvPr/>
        </p:nvSpPr>
        <p:spPr bwMode="auto">
          <a:xfrm>
            <a:off x="4899054" y="364507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E</a:t>
            </a:r>
          </a:p>
        </p:txBody>
      </p:sp>
      <p:sp>
        <p:nvSpPr>
          <p:cNvPr id="40" name="Oval 36"/>
          <p:cNvSpPr>
            <a:spLocks noChangeArrowheads="1"/>
          </p:cNvSpPr>
          <p:nvPr/>
        </p:nvSpPr>
        <p:spPr bwMode="auto">
          <a:xfrm>
            <a:off x="5618192" y="364507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F</a:t>
            </a:r>
          </a:p>
        </p:txBody>
      </p:sp>
      <p:sp>
        <p:nvSpPr>
          <p:cNvPr id="41" name="Oval 37"/>
          <p:cNvSpPr>
            <a:spLocks noChangeArrowheads="1"/>
          </p:cNvSpPr>
          <p:nvPr/>
        </p:nvSpPr>
        <p:spPr bwMode="auto">
          <a:xfrm>
            <a:off x="6267479" y="364507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G</a:t>
            </a:r>
          </a:p>
        </p:txBody>
      </p:sp>
      <p:sp>
        <p:nvSpPr>
          <p:cNvPr id="42" name="Oval 38"/>
          <p:cNvSpPr>
            <a:spLocks noChangeArrowheads="1"/>
          </p:cNvSpPr>
          <p:nvPr/>
        </p:nvSpPr>
        <p:spPr bwMode="auto">
          <a:xfrm>
            <a:off x="6267479" y="429277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J</a:t>
            </a:r>
          </a:p>
        </p:txBody>
      </p:sp>
      <p:sp>
        <p:nvSpPr>
          <p:cNvPr id="43" name="Oval 39"/>
          <p:cNvSpPr>
            <a:spLocks noChangeArrowheads="1"/>
          </p:cNvSpPr>
          <p:nvPr/>
        </p:nvSpPr>
        <p:spPr bwMode="auto">
          <a:xfrm>
            <a:off x="6915179" y="364507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H</a:t>
            </a:r>
          </a:p>
        </p:txBody>
      </p:sp>
      <p:sp>
        <p:nvSpPr>
          <p:cNvPr id="44" name="Oval 40"/>
          <p:cNvSpPr>
            <a:spLocks noChangeArrowheads="1"/>
          </p:cNvSpPr>
          <p:nvPr/>
        </p:nvSpPr>
        <p:spPr bwMode="auto">
          <a:xfrm>
            <a:off x="7707342" y="364507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I</a:t>
            </a:r>
          </a:p>
        </p:txBody>
      </p:sp>
      <p:sp>
        <p:nvSpPr>
          <p:cNvPr id="45" name="Oval 41"/>
          <p:cNvSpPr>
            <a:spLocks noChangeArrowheads="1"/>
          </p:cNvSpPr>
          <p:nvPr/>
        </p:nvSpPr>
        <p:spPr bwMode="auto">
          <a:xfrm>
            <a:off x="7131079" y="429277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K</a:t>
            </a:r>
          </a:p>
        </p:txBody>
      </p:sp>
      <p:sp>
        <p:nvSpPr>
          <p:cNvPr id="46" name="Oval 42"/>
          <p:cNvSpPr>
            <a:spLocks noChangeArrowheads="1"/>
          </p:cNvSpPr>
          <p:nvPr/>
        </p:nvSpPr>
        <p:spPr bwMode="auto">
          <a:xfrm>
            <a:off x="7712104" y="429277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L</a:t>
            </a:r>
          </a:p>
        </p:txBody>
      </p:sp>
      <p:sp>
        <p:nvSpPr>
          <p:cNvPr id="47" name="Oval 43"/>
          <p:cNvSpPr>
            <a:spLocks noChangeArrowheads="1"/>
          </p:cNvSpPr>
          <p:nvPr/>
        </p:nvSpPr>
        <p:spPr bwMode="auto">
          <a:xfrm>
            <a:off x="8355042" y="429277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M</a:t>
            </a:r>
          </a:p>
        </p:txBody>
      </p:sp>
      <p:sp>
        <p:nvSpPr>
          <p:cNvPr id="50" name="Line 49"/>
          <p:cNvSpPr>
            <a:spLocks noChangeShapeType="1"/>
          </p:cNvSpPr>
          <p:nvPr/>
        </p:nvSpPr>
        <p:spPr bwMode="auto">
          <a:xfrm>
            <a:off x="6450042" y="3381549"/>
            <a:ext cx="0" cy="252000"/>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1" name="Line 50"/>
          <p:cNvSpPr>
            <a:spLocks noChangeShapeType="1"/>
          </p:cNvSpPr>
          <p:nvPr/>
        </p:nvSpPr>
        <p:spPr bwMode="auto">
          <a:xfrm>
            <a:off x="6450042" y="4005436"/>
            <a:ext cx="0" cy="287338"/>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2" name="Freeform 51"/>
          <p:cNvSpPr>
            <a:spLocks/>
          </p:cNvSpPr>
          <p:nvPr/>
        </p:nvSpPr>
        <p:spPr bwMode="auto">
          <a:xfrm>
            <a:off x="7146954" y="3343449"/>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3" name="Freeform 52"/>
          <p:cNvSpPr>
            <a:spLocks/>
          </p:cNvSpPr>
          <p:nvPr/>
        </p:nvSpPr>
        <p:spPr bwMode="auto">
          <a:xfrm>
            <a:off x="7586692" y="3314874"/>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4" name="Line 53"/>
          <p:cNvSpPr>
            <a:spLocks noChangeShapeType="1"/>
          </p:cNvSpPr>
          <p:nvPr/>
        </p:nvSpPr>
        <p:spPr bwMode="auto">
          <a:xfrm flipH="1">
            <a:off x="7391429" y="3933999"/>
            <a:ext cx="360363" cy="358775"/>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5" name="Line 54"/>
          <p:cNvSpPr>
            <a:spLocks noChangeShapeType="1"/>
          </p:cNvSpPr>
          <p:nvPr/>
        </p:nvSpPr>
        <p:spPr bwMode="auto">
          <a:xfrm>
            <a:off x="7894667" y="4005436"/>
            <a:ext cx="0" cy="287338"/>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6" name="Freeform 55"/>
          <p:cNvSpPr>
            <a:spLocks/>
          </p:cNvSpPr>
          <p:nvPr/>
        </p:nvSpPr>
        <p:spPr bwMode="auto">
          <a:xfrm>
            <a:off x="8034367" y="3914949"/>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7" name="右箭头 56"/>
          <p:cNvSpPr/>
          <p:nvPr/>
        </p:nvSpPr>
        <p:spPr bwMode="auto">
          <a:xfrm>
            <a:off x="4143372" y="3491094"/>
            <a:ext cx="428628" cy="214314"/>
          </a:xfrm>
          <a:prstGeom prst="rightArrow">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Tree>
    <p:extLst>
      <p:ext uri="{BB962C8B-B14F-4D97-AF65-F5344CB8AC3E}">
        <p14:creationId xmlns:p14="http://schemas.microsoft.com/office/powerpoint/2010/main" val="275138295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72008" y="476672"/>
            <a:ext cx="9036496" cy="6347274"/>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216000" tIns="180000" bIns="144000">
            <a:spAutoFit/>
          </a:bodyPr>
          <a:lstStyle/>
          <a:p>
            <a:pPr algn="just" fontAlgn="base">
              <a:lnSpc>
                <a:spcPct val="70000"/>
              </a:lnSpc>
              <a:spcBef>
                <a:spcPct val="50000"/>
              </a:spcBef>
              <a:spcAft>
                <a:spcPct val="0"/>
              </a:spcAft>
            </a:pPr>
            <a:r>
              <a:rPr kumimoji="1" lang="en-US" altLang="zh-CN" sz="2400" b="1" dirty="0" err="1">
                <a:solidFill>
                  <a:srgbClr val="3333FF"/>
                </a:solidFill>
                <a:latin typeface="Consolas" pitchFamily="49" charset="0"/>
                <a:ea typeface="仿宋" pitchFamily="49" charset="-122"/>
                <a:cs typeface="Consolas" pitchFamily="49" charset="0"/>
              </a:rPr>
              <a:t>int</a:t>
            </a: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err="1">
                <a:solidFill>
                  <a:srgbClr val="FF0000"/>
                </a:solidFill>
                <a:latin typeface="Consolas" pitchFamily="49" charset="0"/>
                <a:ea typeface="仿宋" pitchFamily="49" charset="-122"/>
                <a:cs typeface="Consolas" pitchFamily="49" charset="0"/>
              </a:rPr>
              <a:t>InsertBST</a:t>
            </a:r>
            <a:r>
              <a:rPr kumimoji="1" lang="en-US" altLang="zh-CN" sz="2400" b="1" dirty="0">
                <a:solidFill>
                  <a:srgbClr val="3333FF"/>
                </a:solidFill>
                <a:latin typeface="Consolas" pitchFamily="49" charset="0"/>
                <a:ea typeface="仿宋" pitchFamily="49" charset="-122"/>
                <a:cs typeface="Consolas" pitchFamily="49" charset="0"/>
              </a:rPr>
              <a:t>(</a:t>
            </a:r>
            <a:r>
              <a:rPr kumimoji="1" lang="en-US" altLang="zh-CN" sz="2400" b="1" dirty="0" err="1">
                <a:solidFill>
                  <a:srgbClr val="3333FF"/>
                </a:solidFill>
                <a:latin typeface="Consolas" pitchFamily="49" charset="0"/>
                <a:ea typeface="仿宋" pitchFamily="49" charset="-122"/>
                <a:cs typeface="Consolas" pitchFamily="49" charset="0"/>
              </a:rPr>
              <a:t>BSTNode</a:t>
            </a:r>
            <a:r>
              <a:rPr kumimoji="1" lang="en-US" altLang="zh-CN" sz="2400" b="1" dirty="0">
                <a:solidFill>
                  <a:srgbClr val="3333FF"/>
                </a:solidFill>
                <a:latin typeface="Consolas" pitchFamily="49" charset="0"/>
                <a:ea typeface="仿宋" pitchFamily="49" charset="-122"/>
                <a:cs typeface="Consolas" pitchFamily="49" charset="0"/>
              </a:rPr>
              <a:t> *&amp;</a:t>
            </a:r>
            <a:r>
              <a:rPr kumimoji="1" lang="en-US" altLang="zh-CN" sz="2400" b="1" dirty="0" smtClean="0">
                <a:solidFill>
                  <a:srgbClr val="3333FF"/>
                </a:solidFill>
                <a:latin typeface="Consolas" pitchFamily="49" charset="0"/>
                <a:ea typeface="仿宋" pitchFamily="49" charset="-122"/>
                <a:cs typeface="Consolas" pitchFamily="49" charset="0"/>
              </a:rPr>
              <a:t>p</a:t>
            </a:r>
            <a:r>
              <a:rPr kumimoji="1" lang="zh-CN" altLang="en-US" sz="2400" b="1" dirty="0" smtClean="0">
                <a:solidFill>
                  <a:srgbClr val="3333FF"/>
                </a:solidFill>
                <a:latin typeface="Consolas" pitchFamily="49" charset="0"/>
                <a:ea typeface="仿宋" pitchFamily="49" charset="-122"/>
                <a:cs typeface="Consolas" pitchFamily="49" charset="0"/>
              </a:rPr>
              <a:t>，</a:t>
            </a:r>
            <a:r>
              <a:rPr kumimoji="1" lang="en-US" altLang="zh-CN" sz="2400" b="1" dirty="0" err="1" smtClean="0">
                <a:solidFill>
                  <a:srgbClr val="3333FF"/>
                </a:solidFill>
                <a:latin typeface="Consolas" pitchFamily="49" charset="0"/>
                <a:ea typeface="仿宋" pitchFamily="49" charset="-122"/>
                <a:cs typeface="Consolas" pitchFamily="49" charset="0"/>
              </a:rPr>
              <a:t>KeyType</a:t>
            </a:r>
            <a:r>
              <a:rPr kumimoji="1" lang="en-US" altLang="zh-CN" sz="2400" b="1" dirty="0" smtClean="0">
                <a:solidFill>
                  <a:srgbClr val="3333FF"/>
                </a:solidFill>
                <a:latin typeface="Consolas" pitchFamily="49" charset="0"/>
                <a:ea typeface="仿宋" pitchFamily="49" charset="-122"/>
                <a:cs typeface="Consolas" pitchFamily="49" charset="0"/>
              </a:rPr>
              <a:t> </a:t>
            </a:r>
            <a:r>
              <a:rPr kumimoji="1" lang="en-US" altLang="zh-CN" sz="2400" b="1" dirty="0">
                <a:solidFill>
                  <a:srgbClr val="3333FF"/>
                </a:solidFill>
                <a:latin typeface="Consolas" pitchFamily="49" charset="0"/>
                <a:ea typeface="仿宋" pitchFamily="49" charset="-122"/>
                <a:cs typeface="Consolas" pitchFamily="49" charset="0"/>
              </a:rPr>
              <a:t>k)	</a:t>
            </a:r>
          </a:p>
          <a:p>
            <a:pPr algn="just" fontAlgn="base">
              <a:lnSpc>
                <a:spcPct val="70000"/>
              </a:lnSpc>
              <a:spcBef>
                <a:spcPct val="5000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 </a:t>
            </a:r>
          </a:p>
          <a:p>
            <a:pPr algn="just" fontAlgn="base">
              <a:lnSpc>
                <a:spcPct val="70000"/>
              </a:lnSpc>
              <a:spcBef>
                <a:spcPct val="50000"/>
              </a:spcBef>
              <a:spcAft>
                <a:spcPct val="0"/>
              </a:spcAft>
            </a:pPr>
            <a:r>
              <a:rPr kumimoji="1" lang="en-US" altLang="zh-CN" sz="2400" b="1" dirty="0" smtClean="0">
                <a:solidFill>
                  <a:srgbClr val="CC00CC"/>
                </a:solidFill>
                <a:latin typeface="Consolas" pitchFamily="49" charset="0"/>
                <a:ea typeface="仿宋" pitchFamily="49" charset="-122"/>
                <a:cs typeface="Consolas" pitchFamily="49" charset="0"/>
              </a:rPr>
              <a:t>   if </a:t>
            </a:r>
            <a:r>
              <a:rPr kumimoji="1" lang="en-US" altLang="zh-CN" sz="2400" b="1" dirty="0">
                <a:solidFill>
                  <a:srgbClr val="CC00CC"/>
                </a:solidFill>
                <a:latin typeface="Consolas" pitchFamily="49" charset="0"/>
                <a:ea typeface="仿宋" pitchFamily="49" charset="-122"/>
                <a:cs typeface="Consolas" pitchFamily="49" charset="0"/>
              </a:rPr>
              <a:t>(p==NULL</a:t>
            </a:r>
            <a:r>
              <a:rPr kumimoji="1" lang="en-US" altLang="zh-CN" sz="2400" b="1" dirty="0" smtClean="0">
                <a:solidFill>
                  <a:srgbClr val="CC00CC"/>
                </a:solidFill>
                <a:latin typeface="Consolas" pitchFamily="49" charset="0"/>
                <a:ea typeface="仿宋" pitchFamily="49" charset="-122"/>
                <a:cs typeface="Consolas" pitchFamily="49" charset="0"/>
              </a:rPr>
              <a:t>) 	</a:t>
            </a:r>
            <a:r>
              <a:rPr kumimoji="1" lang="en-US" altLang="zh-CN" sz="2400" b="1" dirty="0" smtClean="0">
                <a:solidFill>
                  <a:srgbClr val="00B0F0"/>
                </a:solidFill>
                <a:latin typeface="Consolas" pitchFamily="49" charset="0"/>
                <a:ea typeface="仿宋" pitchFamily="49" charset="-122"/>
                <a:cs typeface="Consolas" pitchFamily="49" charset="0"/>
              </a:rPr>
              <a:t>//</a:t>
            </a:r>
            <a:r>
              <a:rPr kumimoji="1" lang="zh-CN" altLang="en-US" sz="2400" b="1" dirty="0">
                <a:solidFill>
                  <a:srgbClr val="00B0F0"/>
                </a:solidFill>
                <a:latin typeface="Consolas" pitchFamily="49" charset="0"/>
                <a:ea typeface="仿宋" pitchFamily="49" charset="-122"/>
                <a:cs typeface="Consolas" pitchFamily="49" charset="0"/>
              </a:rPr>
              <a:t>原树为</a:t>
            </a:r>
            <a:r>
              <a:rPr kumimoji="1" lang="zh-CN" altLang="en-US" sz="2400" b="1" dirty="0" smtClean="0">
                <a:solidFill>
                  <a:srgbClr val="00B0F0"/>
                </a:solidFill>
                <a:latin typeface="Consolas" pitchFamily="49" charset="0"/>
                <a:ea typeface="仿宋" pitchFamily="49" charset="-122"/>
                <a:cs typeface="Consolas" pitchFamily="49" charset="0"/>
              </a:rPr>
              <a:t>空，</a:t>
            </a:r>
            <a:r>
              <a:rPr kumimoji="1" lang="en-US" altLang="zh-CN" sz="2400" b="1" dirty="0" smtClean="0">
                <a:solidFill>
                  <a:srgbClr val="00B0F0"/>
                </a:solidFill>
                <a:latin typeface="Consolas" pitchFamily="49" charset="0"/>
                <a:ea typeface="仿宋" pitchFamily="49" charset="-122"/>
                <a:cs typeface="Consolas" pitchFamily="49" charset="0"/>
              </a:rPr>
              <a:t> </a:t>
            </a:r>
            <a:r>
              <a:rPr kumimoji="1" lang="zh-CN" altLang="en-US" sz="2400" b="1" dirty="0">
                <a:solidFill>
                  <a:srgbClr val="00B0F0"/>
                </a:solidFill>
                <a:latin typeface="Consolas" pitchFamily="49" charset="0"/>
                <a:ea typeface="仿宋" pitchFamily="49" charset="-122"/>
                <a:cs typeface="Consolas" pitchFamily="49" charset="0"/>
              </a:rPr>
              <a:t>新插入的记录为</a:t>
            </a:r>
            <a:r>
              <a:rPr kumimoji="1" lang="zh-CN" altLang="en-US" sz="2400" b="1" dirty="0" smtClean="0">
                <a:solidFill>
                  <a:srgbClr val="00B0F0"/>
                </a:solidFill>
                <a:latin typeface="Consolas" pitchFamily="49" charset="0"/>
                <a:ea typeface="仿宋" pitchFamily="49" charset="-122"/>
                <a:cs typeface="Consolas" pitchFamily="49" charset="0"/>
              </a:rPr>
              <a:t>根结点</a:t>
            </a:r>
            <a:endParaRPr kumimoji="1" lang="zh-CN" altLang="en-US" sz="2400" b="1" dirty="0">
              <a:solidFill>
                <a:srgbClr val="00B0F0"/>
              </a:solidFill>
              <a:latin typeface="Consolas" pitchFamily="49" charset="0"/>
              <a:ea typeface="仿宋" pitchFamily="49" charset="-122"/>
              <a:cs typeface="Consolas" pitchFamily="49" charset="0"/>
            </a:endParaRPr>
          </a:p>
          <a:p>
            <a:pPr algn="just" fontAlgn="base">
              <a:lnSpc>
                <a:spcPct val="70000"/>
              </a:lnSpc>
              <a:spcBef>
                <a:spcPct val="50000"/>
              </a:spcBef>
              <a:spcAft>
                <a:spcPct val="0"/>
              </a:spcAft>
            </a:pPr>
            <a:r>
              <a:rPr kumimoji="1" lang="zh-CN" altLang="en-US" sz="2400" b="1" dirty="0">
                <a:solidFill>
                  <a:srgbClr val="CC00CC"/>
                </a:solidFill>
                <a:latin typeface="Consolas" pitchFamily="49" charset="0"/>
                <a:ea typeface="仿宋" pitchFamily="49" charset="-122"/>
                <a:cs typeface="Consolas" pitchFamily="49" charset="0"/>
              </a:rPr>
              <a:t>   </a:t>
            </a:r>
            <a:r>
              <a:rPr kumimoji="1" lang="en-US" altLang="zh-CN" sz="2400" b="1" dirty="0" smtClean="0">
                <a:solidFill>
                  <a:srgbClr val="CC00CC"/>
                </a:solidFill>
                <a:latin typeface="Consolas" pitchFamily="49" charset="0"/>
                <a:ea typeface="仿宋" pitchFamily="49" charset="-122"/>
                <a:cs typeface="Consolas" pitchFamily="49" charset="0"/>
              </a:rPr>
              <a:t>{  p</a:t>
            </a:r>
            <a:r>
              <a:rPr kumimoji="1" lang="en-US" altLang="zh-CN" sz="2400" b="1" dirty="0">
                <a:solidFill>
                  <a:srgbClr val="CC00CC"/>
                </a:solidFill>
                <a:latin typeface="Consolas" pitchFamily="49" charset="0"/>
                <a:ea typeface="仿宋" pitchFamily="49" charset="-122"/>
                <a:cs typeface="Consolas" pitchFamily="49" charset="0"/>
              </a:rPr>
              <a:t>=(</a:t>
            </a:r>
            <a:r>
              <a:rPr kumimoji="1" lang="en-US" altLang="zh-CN" sz="2400" b="1" dirty="0" err="1">
                <a:solidFill>
                  <a:srgbClr val="CC00CC"/>
                </a:solidFill>
                <a:latin typeface="Consolas" pitchFamily="49" charset="0"/>
                <a:ea typeface="仿宋" pitchFamily="49" charset="-122"/>
                <a:cs typeface="Consolas" pitchFamily="49" charset="0"/>
              </a:rPr>
              <a:t>BSTNode</a:t>
            </a:r>
            <a:r>
              <a:rPr kumimoji="1" lang="en-US" altLang="zh-CN" sz="2400" b="1" dirty="0">
                <a:solidFill>
                  <a:srgbClr val="CC00CC"/>
                </a:solidFill>
                <a:latin typeface="Consolas" pitchFamily="49" charset="0"/>
                <a:ea typeface="仿宋" pitchFamily="49" charset="-122"/>
                <a:cs typeface="Consolas" pitchFamily="49" charset="0"/>
              </a:rPr>
              <a:t> *)</a:t>
            </a:r>
            <a:r>
              <a:rPr kumimoji="1" lang="en-US" altLang="zh-CN" sz="2400" b="1" dirty="0" err="1">
                <a:solidFill>
                  <a:srgbClr val="CC00CC"/>
                </a:solidFill>
                <a:latin typeface="Consolas" pitchFamily="49" charset="0"/>
                <a:ea typeface="仿宋" pitchFamily="49" charset="-122"/>
                <a:cs typeface="Consolas" pitchFamily="49" charset="0"/>
              </a:rPr>
              <a:t>malloc</a:t>
            </a:r>
            <a:r>
              <a:rPr kumimoji="1" lang="en-US" altLang="zh-CN" sz="2400" b="1" dirty="0">
                <a:solidFill>
                  <a:srgbClr val="CC00CC"/>
                </a:solidFill>
                <a:latin typeface="Consolas" pitchFamily="49" charset="0"/>
                <a:ea typeface="仿宋" pitchFamily="49" charset="-122"/>
                <a:cs typeface="Consolas" pitchFamily="49" charset="0"/>
              </a:rPr>
              <a:t>(</a:t>
            </a:r>
            <a:r>
              <a:rPr kumimoji="1" lang="en-US" altLang="zh-CN" sz="2400" b="1" dirty="0" err="1">
                <a:solidFill>
                  <a:srgbClr val="CC00CC"/>
                </a:solidFill>
                <a:latin typeface="Consolas" pitchFamily="49" charset="0"/>
                <a:ea typeface="仿宋" pitchFamily="49" charset="-122"/>
                <a:cs typeface="Consolas" pitchFamily="49" charset="0"/>
              </a:rPr>
              <a:t>sizeof</a:t>
            </a:r>
            <a:r>
              <a:rPr kumimoji="1" lang="en-US" altLang="zh-CN" sz="2400" b="1" dirty="0">
                <a:solidFill>
                  <a:srgbClr val="CC00CC"/>
                </a:solidFill>
                <a:latin typeface="Consolas" pitchFamily="49" charset="0"/>
                <a:ea typeface="仿宋" pitchFamily="49" charset="-122"/>
                <a:cs typeface="Consolas" pitchFamily="49" charset="0"/>
              </a:rPr>
              <a:t>(</a:t>
            </a:r>
            <a:r>
              <a:rPr kumimoji="1" lang="en-US" altLang="zh-CN" sz="2400" b="1" dirty="0" err="1">
                <a:solidFill>
                  <a:srgbClr val="CC00CC"/>
                </a:solidFill>
                <a:latin typeface="Consolas" pitchFamily="49" charset="0"/>
                <a:ea typeface="仿宋" pitchFamily="49" charset="-122"/>
                <a:cs typeface="Consolas" pitchFamily="49" charset="0"/>
              </a:rPr>
              <a:t>BSTNode</a:t>
            </a:r>
            <a:r>
              <a:rPr kumimoji="1" lang="en-US" altLang="zh-CN" sz="2400" b="1" dirty="0">
                <a:solidFill>
                  <a:srgbClr val="CC00CC"/>
                </a:solidFill>
                <a:latin typeface="Consolas" pitchFamily="49" charset="0"/>
                <a:ea typeface="仿宋" pitchFamily="49" charset="-122"/>
                <a:cs typeface="Consolas" pitchFamily="49" charset="0"/>
              </a:rPr>
              <a:t>));</a:t>
            </a:r>
          </a:p>
          <a:p>
            <a:pPr algn="just" fontAlgn="base">
              <a:lnSpc>
                <a:spcPct val="70000"/>
              </a:lnSpc>
              <a:spcBef>
                <a:spcPct val="50000"/>
              </a:spcBef>
              <a:spcAft>
                <a:spcPct val="0"/>
              </a:spcAft>
            </a:pPr>
            <a:r>
              <a:rPr kumimoji="1" lang="en-US" altLang="zh-CN" sz="2400" b="1" dirty="0">
                <a:solidFill>
                  <a:srgbClr val="CC00CC"/>
                </a:solidFill>
                <a:latin typeface="Consolas" pitchFamily="49" charset="0"/>
                <a:ea typeface="仿宋" pitchFamily="49" charset="-122"/>
                <a:cs typeface="Consolas" pitchFamily="49" charset="0"/>
              </a:rPr>
              <a:t>     </a:t>
            </a:r>
            <a:r>
              <a:rPr kumimoji="1" lang="en-US" altLang="zh-CN" sz="2400" b="1" dirty="0" smtClean="0">
                <a:solidFill>
                  <a:srgbClr val="CC00CC"/>
                </a:solidFill>
                <a:latin typeface="Consolas" pitchFamily="49" charset="0"/>
                <a:ea typeface="仿宋" pitchFamily="49" charset="-122"/>
                <a:cs typeface="Consolas" pitchFamily="49" charset="0"/>
              </a:rPr>
              <a:t> p-</a:t>
            </a:r>
            <a:r>
              <a:rPr kumimoji="1" lang="en-US" altLang="zh-CN" sz="2400" b="1" dirty="0">
                <a:solidFill>
                  <a:srgbClr val="CC00CC"/>
                </a:solidFill>
                <a:latin typeface="Consolas" pitchFamily="49" charset="0"/>
                <a:ea typeface="仿宋" pitchFamily="49" charset="-122"/>
                <a:cs typeface="Consolas" pitchFamily="49" charset="0"/>
              </a:rPr>
              <a:t>&gt;key=</a:t>
            </a:r>
            <a:r>
              <a:rPr kumimoji="1" lang="en-US" altLang="zh-CN" sz="2400" b="1" dirty="0" err="1">
                <a:solidFill>
                  <a:srgbClr val="CC00CC"/>
                </a:solidFill>
                <a:latin typeface="Consolas" pitchFamily="49" charset="0"/>
                <a:ea typeface="仿宋" pitchFamily="49" charset="-122"/>
                <a:cs typeface="Consolas" pitchFamily="49" charset="0"/>
              </a:rPr>
              <a:t>k;p</a:t>
            </a:r>
            <a:r>
              <a:rPr kumimoji="1" lang="en-US" altLang="zh-CN" sz="2400" b="1" dirty="0">
                <a:solidFill>
                  <a:srgbClr val="CC00CC"/>
                </a:solidFill>
                <a:latin typeface="Consolas" pitchFamily="49" charset="0"/>
                <a:ea typeface="仿宋" pitchFamily="49" charset="-122"/>
                <a:cs typeface="Consolas" pitchFamily="49" charset="0"/>
              </a:rPr>
              <a:t>-&gt;</a:t>
            </a:r>
            <a:r>
              <a:rPr kumimoji="1" lang="en-US" altLang="zh-CN" sz="2400" b="1" dirty="0" err="1">
                <a:solidFill>
                  <a:srgbClr val="CC00CC"/>
                </a:solidFill>
                <a:latin typeface="Consolas" pitchFamily="49" charset="0"/>
                <a:ea typeface="仿宋" pitchFamily="49" charset="-122"/>
                <a:cs typeface="Consolas" pitchFamily="49" charset="0"/>
              </a:rPr>
              <a:t>lchild</a:t>
            </a:r>
            <a:r>
              <a:rPr kumimoji="1" lang="en-US" altLang="zh-CN" sz="2400" b="1" dirty="0">
                <a:solidFill>
                  <a:srgbClr val="CC00CC"/>
                </a:solidFill>
                <a:latin typeface="Consolas" pitchFamily="49" charset="0"/>
                <a:ea typeface="仿宋" pitchFamily="49" charset="-122"/>
                <a:cs typeface="Consolas" pitchFamily="49" charset="0"/>
              </a:rPr>
              <a:t>=p-&gt;</a:t>
            </a:r>
            <a:r>
              <a:rPr kumimoji="1" lang="en-US" altLang="zh-CN" sz="2400" b="1" dirty="0" err="1">
                <a:solidFill>
                  <a:srgbClr val="CC00CC"/>
                </a:solidFill>
                <a:latin typeface="Consolas" pitchFamily="49" charset="0"/>
                <a:ea typeface="仿宋" pitchFamily="49" charset="-122"/>
                <a:cs typeface="Consolas" pitchFamily="49" charset="0"/>
              </a:rPr>
              <a:t>rchild</a:t>
            </a:r>
            <a:r>
              <a:rPr kumimoji="1" lang="en-US" altLang="zh-CN" sz="2400" b="1" dirty="0">
                <a:solidFill>
                  <a:srgbClr val="CC00CC"/>
                </a:solidFill>
                <a:latin typeface="Consolas" pitchFamily="49" charset="0"/>
                <a:ea typeface="仿宋" pitchFamily="49" charset="-122"/>
                <a:cs typeface="Consolas" pitchFamily="49" charset="0"/>
              </a:rPr>
              <a:t>=NULL;</a:t>
            </a:r>
          </a:p>
          <a:p>
            <a:pPr algn="just" fontAlgn="base">
              <a:lnSpc>
                <a:spcPct val="70000"/>
              </a:lnSpc>
              <a:spcBef>
                <a:spcPct val="50000"/>
              </a:spcBef>
              <a:spcAft>
                <a:spcPct val="0"/>
              </a:spcAft>
            </a:pPr>
            <a:r>
              <a:rPr kumimoji="1" lang="en-US" altLang="zh-CN" sz="2400" b="1" dirty="0">
                <a:solidFill>
                  <a:srgbClr val="CC00CC"/>
                </a:solidFill>
                <a:latin typeface="Consolas" pitchFamily="49" charset="0"/>
                <a:ea typeface="仿宋" pitchFamily="49" charset="-122"/>
                <a:cs typeface="Consolas" pitchFamily="49" charset="0"/>
              </a:rPr>
              <a:t>      </a:t>
            </a:r>
            <a:r>
              <a:rPr kumimoji="1" lang="en-US" altLang="zh-CN" sz="2400" b="1" dirty="0" smtClean="0">
                <a:solidFill>
                  <a:srgbClr val="CC00CC"/>
                </a:solidFill>
                <a:latin typeface="Consolas" pitchFamily="49" charset="0"/>
                <a:ea typeface="仿宋" pitchFamily="49" charset="-122"/>
                <a:cs typeface="Consolas" pitchFamily="49" charset="0"/>
              </a:rPr>
              <a:t>return </a:t>
            </a:r>
            <a:r>
              <a:rPr kumimoji="1" lang="en-US" altLang="zh-CN" sz="2400" b="1" dirty="0">
                <a:solidFill>
                  <a:srgbClr val="CC00CC"/>
                </a:solidFill>
                <a:latin typeface="Consolas" pitchFamily="49" charset="0"/>
                <a:ea typeface="仿宋" pitchFamily="49" charset="-122"/>
                <a:cs typeface="Consolas" pitchFamily="49" charset="0"/>
              </a:rPr>
              <a:t>1;</a:t>
            </a:r>
          </a:p>
          <a:p>
            <a:pPr algn="just" fontAlgn="base">
              <a:lnSpc>
                <a:spcPct val="70000"/>
              </a:lnSpc>
              <a:spcBef>
                <a:spcPct val="50000"/>
              </a:spcBef>
              <a:spcAft>
                <a:spcPct val="0"/>
              </a:spcAft>
            </a:pPr>
            <a:r>
              <a:rPr kumimoji="1" lang="en-US" altLang="zh-CN" sz="2400" b="1" dirty="0">
                <a:solidFill>
                  <a:srgbClr val="CC00CC"/>
                </a:solidFill>
                <a:latin typeface="Consolas" pitchFamily="49" charset="0"/>
                <a:ea typeface="仿宋" pitchFamily="49" charset="-122"/>
                <a:cs typeface="Consolas" pitchFamily="49" charset="0"/>
              </a:rPr>
              <a:t>   </a:t>
            </a:r>
            <a:r>
              <a:rPr kumimoji="1" lang="en-US" altLang="zh-CN" sz="2400" b="1" dirty="0" smtClean="0">
                <a:solidFill>
                  <a:srgbClr val="CC00CC"/>
                </a:solidFill>
                <a:latin typeface="Consolas" pitchFamily="49" charset="0"/>
                <a:ea typeface="仿宋" pitchFamily="49" charset="-122"/>
                <a:cs typeface="Consolas" pitchFamily="49" charset="0"/>
              </a:rPr>
              <a:t>}</a:t>
            </a:r>
            <a:endParaRPr kumimoji="1" lang="en-US" altLang="zh-CN" sz="2400" b="1" dirty="0">
              <a:solidFill>
                <a:srgbClr val="CC00CC"/>
              </a:solidFill>
              <a:latin typeface="Consolas" pitchFamily="49" charset="0"/>
              <a:ea typeface="仿宋" pitchFamily="49" charset="-122"/>
              <a:cs typeface="Consolas" pitchFamily="49" charset="0"/>
            </a:endParaRPr>
          </a:p>
          <a:p>
            <a:pPr algn="just" fontAlgn="base">
              <a:lnSpc>
                <a:spcPct val="70000"/>
              </a:lnSpc>
              <a:spcBef>
                <a:spcPct val="5000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else </a:t>
            </a:r>
            <a:r>
              <a:rPr kumimoji="1" lang="en-US" altLang="zh-CN" sz="2400" b="1" dirty="0">
                <a:solidFill>
                  <a:srgbClr val="3333FF"/>
                </a:solidFill>
                <a:latin typeface="Consolas" pitchFamily="49" charset="0"/>
                <a:ea typeface="仿宋" pitchFamily="49" charset="-122"/>
                <a:cs typeface="Consolas" pitchFamily="49" charset="0"/>
              </a:rPr>
              <a:t>if  (k==p-&gt;key</a:t>
            </a:r>
            <a:r>
              <a:rPr kumimoji="1" lang="en-US" altLang="zh-CN" sz="2400" b="1" dirty="0" smtClean="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00B0F0"/>
                </a:solidFill>
                <a:latin typeface="Consolas" pitchFamily="49" charset="0"/>
                <a:ea typeface="仿宋" pitchFamily="49" charset="-122"/>
                <a:cs typeface="Consolas" pitchFamily="49" charset="0"/>
              </a:rPr>
              <a:t>//</a:t>
            </a:r>
            <a:r>
              <a:rPr kumimoji="1" lang="zh-CN" altLang="en-US" sz="2400" b="1" dirty="0">
                <a:solidFill>
                  <a:srgbClr val="00B0F0"/>
                </a:solidFill>
                <a:latin typeface="Consolas" pitchFamily="49" charset="0"/>
                <a:ea typeface="仿宋" pitchFamily="49" charset="-122"/>
                <a:cs typeface="Consolas" pitchFamily="49" charset="0"/>
              </a:rPr>
              <a:t>存在相同关键字</a:t>
            </a:r>
            <a:r>
              <a:rPr kumimoji="1" lang="zh-CN" altLang="en-US" sz="2400" b="1" dirty="0" smtClean="0">
                <a:solidFill>
                  <a:srgbClr val="00B0F0"/>
                </a:solidFill>
                <a:latin typeface="Consolas" pitchFamily="49" charset="0"/>
                <a:ea typeface="仿宋" pitchFamily="49" charset="-122"/>
                <a:cs typeface="Consolas" pitchFamily="49" charset="0"/>
              </a:rPr>
              <a:t>的结点，返回</a:t>
            </a:r>
            <a:r>
              <a:rPr kumimoji="1" lang="en-US" altLang="zh-CN" sz="2400" b="1" dirty="0">
                <a:solidFill>
                  <a:srgbClr val="00B0F0"/>
                </a:solidFill>
                <a:latin typeface="Consolas" pitchFamily="49" charset="0"/>
                <a:ea typeface="仿宋" pitchFamily="49" charset="-122"/>
                <a:cs typeface="Consolas" pitchFamily="49" charset="0"/>
              </a:rPr>
              <a:t>0</a:t>
            </a:r>
          </a:p>
          <a:p>
            <a:pPr algn="just" fontAlgn="base">
              <a:lnSpc>
                <a:spcPct val="70000"/>
              </a:lnSpc>
              <a:spcBef>
                <a:spcPct val="5000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   return </a:t>
            </a:r>
            <a:r>
              <a:rPr kumimoji="1" lang="en-US" altLang="zh-CN" sz="2400" b="1" dirty="0">
                <a:solidFill>
                  <a:srgbClr val="3333FF"/>
                </a:solidFill>
                <a:latin typeface="Consolas" pitchFamily="49" charset="0"/>
                <a:ea typeface="仿宋" pitchFamily="49" charset="-122"/>
                <a:cs typeface="Consolas" pitchFamily="49" charset="0"/>
              </a:rPr>
              <a:t>0;</a:t>
            </a:r>
          </a:p>
          <a:p>
            <a:pPr algn="just" fontAlgn="base">
              <a:lnSpc>
                <a:spcPct val="70000"/>
              </a:lnSpc>
              <a:spcBef>
                <a:spcPct val="5000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else </a:t>
            </a:r>
            <a:r>
              <a:rPr kumimoji="1" lang="en-US" altLang="zh-CN" sz="2400" b="1" dirty="0">
                <a:solidFill>
                  <a:srgbClr val="3333FF"/>
                </a:solidFill>
                <a:latin typeface="Consolas" pitchFamily="49" charset="0"/>
                <a:ea typeface="仿宋" pitchFamily="49" charset="-122"/>
                <a:cs typeface="Consolas" pitchFamily="49" charset="0"/>
              </a:rPr>
              <a:t>if (k&lt;p-&gt;key) </a:t>
            </a:r>
          </a:p>
          <a:p>
            <a:pPr algn="just" fontAlgn="base">
              <a:lnSpc>
                <a:spcPct val="70000"/>
              </a:lnSpc>
              <a:spcBef>
                <a:spcPct val="5000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   return </a:t>
            </a:r>
            <a:r>
              <a:rPr kumimoji="1" lang="en-US" altLang="zh-CN" sz="2400" b="1" dirty="0" err="1">
                <a:solidFill>
                  <a:srgbClr val="3333FF"/>
                </a:solidFill>
                <a:latin typeface="Consolas" pitchFamily="49" charset="0"/>
                <a:ea typeface="仿宋" pitchFamily="49" charset="-122"/>
                <a:cs typeface="Consolas" pitchFamily="49" charset="0"/>
              </a:rPr>
              <a:t>InsertBST</a:t>
            </a:r>
            <a:r>
              <a:rPr kumimoji="1" lang="en-US" altLang="zh-CN" sz="2400" b="1" dirty="0">
                <a:solidFill>
                  <a:srgbClr val="3333FF"/>
                </a:solidFill>
                <a:latin typeface="Consolas" pitchFamily="49" charset="0"/>
                <a:ea typeface="仿宋" pitchFamily="49" charset="-122"/>
                <a:cs typeface="Consolas" pitchFamily="49" charset="0"/>
              </a:rPr>
              <a:t>(p-&gt;</a:t>
            </a:r>
            <a:r>
              <a:rPr kumimoji="1" lang="en-US" altLang="zh-CN" sz="2400" b="1" dirty="0" err="1" smtClean="0">
                <a:solidFill>
                  <a:srgbClr val="3333FF"/>
                </a:solidFill>
                <a:latin typeface="Consolas" pitchFamily="49" charset="0"/>
                <a:ea typeface="仿宋" pitchFamily="49" charset="-122"/>
                <a:cs typeface="Consolas" pitchFamily="49" charset="0"/>
              </a:rPr>
              <a:t>lchild</a:t>
            </a:r>
            <a:r>
              <a:rPr kumimoji="1" lang="zh-CN" altLang="en-US" sz="2400" b="1" dirty="0" smtClean="0">
                <a:solidFill>
                  <a:srgbClr val="3333FF"/>
                </a:solidFill>
                <a:latin typeface="Consolas" pitchFamily="49" charset="0"/>
                <a:ea typeface="仿宋" pitchFamily="49" charset="-122"/>
                <a:cs typeface="Consolas" pitchFamily="49" charset="0"/>
              </a:rPr>
              <a:t>，</a:t>
            </a:r>
            <a:r>
              <a:rPr kumimoji="1" lang="en-US" altLang="zh-CN" sz="2400" b="1" dirty="0" smtClean="0">
                <a:solidFill>
                  <a:srgbClr val="3333FF"/>
                </a:solidFill>
                <a:latin typeface="Consolas" pitchFamily="49" charset="0"/>
                <a:ea typeface="仿宋" pitchFamily="49" charset="-122"/>
                <a:cs typeface="Consolas" pitchFamily="49" charset="0"/>
              </a:rPr>
              <a:t>k);	</a:t>
            </a:r>
            <a:r>
              <a:rPr kumimoji="1" lang="en-US" altLang="zh-CN" sz="2400" b="1" dirty="0" smtClean="0">
                <a:solidFill>
                  <a:srgbClr val="00B0F0"/>
                </a:solidFill>
                <a:latin typeface="Consolas" pitchFamily="49" charset="0"/>
                <a:ea typeface="仿宋" pitchFamily="49" charset="-122"/>
                <a:cs typeface="Consolas" pitchFamily="49" charset="0"/>
              </a:rPr>
              <a:t>//</a:t>
            </a:r>
            <a:r>
              <a:rPr kumimoji="1" lang="zh-CN" altLang="en-US" sz="2400" b="1" dirty="0" smtClean="0">
                <a:solidFill>
                  <a:srgbClr val="00B0F0"/>
                </a:solidFill>
                <a:latin typeface="Consolas" pitchFamily="49" charset="0"/>
                <a:ea typeface="仿宋" pitchFamily="49" charset="-122"/>
                <a:cs typeface="Consolas" pitchFamily="49" charset="0"/>
              </a:rPr>
              <a:t>插入左子树</a:t>
            </a:r>
            <a:r>
              <a:rPr kumimoji="1" lang="zh-CN" altLang="en-US" sz="2400" b="1" dirty="0">
                <a:solidFill>
                  <a:srgbClr val="00B0F0"/>
                </a:solidFill>
                <a:latin typeface="Consolas" pitchFamily="49" charset="0"/>
                <a:ea typeface="仿宋" pitchFamily="49" charset="-122"/>
                <a:cs typeface="Consolas" pitchFamily="49" charset="0"/>
              </a:rPr>
              <a:t>中</a:t>
            </a:r>
          </a:p>
          <a:p>
            <a:pPr algn="just" fontAlgn="base">
              <a:lnSpc>
                <a:spcPct val="70000"/>
              </a:lnSpc>
              <a:spcBef>
                <a:spcPct val="50000"/>
              </a:spcBef>
              <a:spcAft>
                <a:spcPct val="0"/>
              </a:spcAft>
            </a:pPr>
            <a:r>
              <a:rPr kumimoji="1" lang="zh-CN" altLang="en-US"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else  </a:t>
            </a:r>
            <a:endParaRPr kumimoji="1" lang="en-US" altLang="zh-CN" sz="2400" b="1" dirty="0">
              <a:solidFill>
                <a:srgbClr val="3333FF"/>
              </a:solidFill>
              <a:latin typeface="Consolas" pitchFamily="49" charset="0"/>
              <a:ea typeface="仿宋" pitchFamily="49" charset="-122"/>
              <a:cs typeface="Consolas" pitchFamily="49" charset="0"/>
            </a:endParaRPr>
          </a:p>
          <a:p>
            <a:pPr algn="just" fontAlgn="base">
              <a:lnSpc>
                <a:spcPct val="70000"/>
              </a:lnSpc>
              <a:spcBef>
                <a:spcPct val="5000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   return </a:t>
            </a:r>
            <a:r>
              <a:rPr kumimoji="1" lang="en-US" altLang="zh-CN" sz="2400" b="1" dirty="0" err="1">
                <a:solidFill>
                  <a:srgbClr val="3333FF"/>
                </a:solidFill>
                <a:latin typeface="Consolas" pitchFamily="49" charset="0"/>
                <a:ea typeface="仿宋" pitchFamily="49" charset="-122"/>
                <a:cs typeface="Consolas" pitchFamily="49" charset="0"/>
              </a:rPr>
              <a:t>InsertBST</a:t>
            </a:r>
            <a:r>
              <a:rPr kumimoji="1" lang="en-US" altLang="zh-CN" sz="2400" b="1" dirty="0">
                <a:solidFill>
                  <a:srgbClr val="3333FF"/>
                </a:solidFill>
                <a:latin typeface="Consolas" pitchFamily="49" charset="0"/>
                <a:ea typeface="仿宋" pitchFamily="49" charset="-122"/>
                <a:cs typeface="Consolas" pitchFamily="49" charset="0"/>
              </a:rPr>
              <a:t>(p-&gt;</a:t>
            </a:r>
            <a:r>
              <a:rPr kumimoji="1" lang="en-US" altLang="zh-CN" sz="2400" b="1" dirty="0" err="1" smtClean="0">
                <a:solidFill>
                  <a:srgbClr val="3333FF"/>
                </a:solidFill>
                <a:latin typeface="Consolas" pitchFamily="49" charset="0"/>
                <a:ea typeface="仿宋" pitchFamily="49" charset="-122"/>
                <a:cs typeface="Consolas" pitchFamily="49" charset="0"/>
              </a:rPr>
              <a:t>rchild</a:t>
            </a:r>
            <a:r>
              <a:rPr kumimoji="1" lang="zh-CN" altLang="en-US" sz="2400" b="1" dirty="0" smtClean="0">
                <a:solidFill>
                  <a:srgbClr val="3333FF"/>
                </a:solidFill>
                <a:latin typeface="Consolas" pitchFamily="49" charset="0"/>
                <a:ea typeface="仿宋" pitchFamily="49" charset="-122"/>
                <a:cs typeface="Consolas" pitchFamily="49" charset="0"/>
              </a:rPr>
              <a:t>，</a:t>
            </a:r>
            <a:r>
              <a:rPr kumimoji="1" lang="en-US" altLang="zh-CN" sz="2400" b="1" dirty="0" smtClean="0">
                <a:solidFill>
                  <a:srgbClr val="3333FF"/>
                </a:solidFill>
                <a:latin typeface="Consolas" pitchFamily="49" charset="0"/>
                <a:ea typeface="仿宋" pitchFamily="49" charset="-122"/>
                <a:cs typeface="Consolas" pitchFamily="49" charset="0"/>
              </a:rPr>
              <a:t>k); 	</a:t>
            </a:r>
            <a:r>
              <a:rPr kumimoji="1" lang="en-US" altLang="zh-CN" sz="2400" b="1" dirty="0" smtClean="0">
                <a:solidFill>
                  <a:srgbClr val="00B0F0"/>
                </a:solidFill>
                <a:latin typeface="Consolas" pitchFamily="49" charset="0"/>
                <a:ea typeface="仿宋" pitchFamily="49" charset="-122"/>
                <a:cs typeface="Consolas" pitchFamily="49" charset="0"/>
              </a:rPr>
              <a:t>//</a:t>
            </a:r>
            <a:r>
              <a:rPr kumimoji="1" lang="zh-CN" altLang="en-US" sz="2400" b="1" dirty="0" smtClean="0">
                <a:solidFill>
                  <a:srgbClr val="00B0F0"/>
                </a:solidFill>
                <a:latin typeface="Consolas" pitchFamily="49" charset="0"/>
                <a:ea typeface="仿宋" pitchFamily="49" charset="-122"/>
                <a:cs typeface="Consolas" pitchFamily="49" charset="0"/>
              </a:rPr>
              <a:t>插入右</a:t>
            </a:r>
            <a:r>
              <a:rPr kumimoji="1" lang="zh-CN" altLang="en-US" sz="2400" b="1" dirty="0">
                <a:solidFill>
                  <a:srgbClr val="00B0F0"/>
                </a:solidFill>
                <a:latin typeface="Consolas" pitchFamily="49" charset="0"/>
                <a:ea typeface="仿宋" pitchFamily="49" charset="-122"/>
                <a:cs typeface="Consolas" pitchFamily="49" charset="0"/>
              </a:rPr>
              <a:t>子树中</a:t>
            </a:r>
          </a:p>
          <a:p>
            <a:pPr algn="just" fontAlgn="base">
              <a:lnSpc>
                <a:spcPct val="70000"/>
              </a:lnSpc>
              <a:spcBef>
                <a:spcPct val="50000"/>
              </a:spcBef>
              <a:spcAft>
                <a:spcPct val="0"/>
              </a:spcAft>
            </a:pPr>
            <a:r>
              <a:rPr kumimoji="1" lang="zh-CN" altLang="en-US" sz="2400" b="1" dirty="0">
                <a:solidFill>
                  <a:srgbClr val="3333FF"/>
                </a:solidFill>
                <a:latin typeface="Consolas" pitchFamily="49" charset="0"/>
                <a:ea typeface="仿宋" pitchFamily="49" charset="-122"/>
                <a:cs typeface="Consolas" pitchFamily="49" charset="0"/>
              </a:rPr>
              <a:t> </a:t>
            </a:r>
            <a:r>
              <a:rPr kumimoji="1" lang="en-US" altLang="zh-CN" sz="2400" b="1" dirty="0">
                <a:solidFill>
                  <a:srgbClr val="3333FF"/>
                </a:solidFill>
                <a:latin typeface="Consolas" pitchFamily="49" charset="0"/>
                <a:ea typeface="仿宋" pitchFamily="49" charset="-122"/>
                <a:cs typeface="Consolas" pitchFamily="49" charset="0"/>
              </a:rPr>
              <a:t>}</a:t>
            </a:r>
            <a:endParaRPr kumimoji="1" lang="en-US" altLang="zh-CN" sz="2400" dirty="0">
              <a:solidFill>
                <a:srgbClr val="3333FF"/>
              </a:solidFill>
              <a:latin typeface="Consolas" pitchFamily="49" charset="0"/>
              <a:ea typeface="仿宋" pitchFamily="49" charset="-122"/>
              <a:cs typeface="Consolas" pitchFamily="49" charset="0"/>
            </a:endParaRPr>
          </a:p>
        </p:txBody>
      </p:sp>
      <p:sp>
        <p:nvSpPr>
          <p:cNvPr id="18436" name="Text Box 4"/>
          <p:cNvSpPr txBox="1">
            <a:spLocks noChangeArrowheads="1"/>
          </p:cNvSpPr>
          <p:nvPr/>
        </p:nvSpPr>
        <p:spPr bwMode="auto">
          <a:xfrm>
            <a:off x="323528" y="4554"/>
            <a:ext cx="8103274" cy="400110"/>
          </a:xfrm>
          <a:prstGeom prst="rect">
            <a:avLst/>
          </a:prstGeom>
          <a:noFill/>
          <a:ln w="9525">
            <a:noFill/>
            <a:miter lim="800000"/>
            <a:headEnd/>
            <a:tailEnd/>
          </a:ln>
        </p:spPr>
        <p:txBody>
          <a:bodyPr wrap="square">
            <a:spAutoFit/>
          </a:bodyPr>
          <a:lstStyle/>
          <a:p>
            <a:pPr fontAlgn="base">
              <a:spcBef>
                <a:spcPct val="50000"/>
              </a:spcBef>
              <a:spcAft>
                <a:spcPct val="0"/>
              </a:spcAft>
            </a:pPr>
            <a:r>
              <a:rPr kumimoji="1" lang="zh-CN" altLang="en-US" sz="2000" b="1" dirty="0" smtClean="0">
                <a:solidFill>
                  <a:srgbClr val="3333FF"/>
                </a:solidFill>
                <a:latin typeface="Consolas" pitchFamily="49" charset="0"/>
                <a:ea typeface="楷体" pitchFamily="49" charset="-122"/>
                <a:cs typeface="Consolas" pitchFamily="49" charset="0"/>
              </a:rPr>
              <a:t>把关键字为</a:t>
            </a:r>
            <a:r>
              <a:rPr kumimoji="1" lang="en-US" altLang="zh-CN" sz="2000" b="1" dirty="0" smtClean="0">
                <a:solidFill>
                  <a:srgbClr val="3333FF"/>
                </a:solidFill>
                <a:latin typeface="Consolas" pitchFamily="49" charset="0"/>
                <a:ea typeface="楷体" pitchFamily="49" charset="-122"/>
                <a:cs typeface="Consolas" pitchFamily="49" charset="0"/>
              </a:rPr>
              <a:t>k</a:t>
            </a:r>
            <a:r>
              <a:rPr kumimoji="1" lang="zh-CN" altLang="en-US" sz="2000" b="1" dirty="0" smtClean="0">
                <a:solidFill>
                  <a:srgbClr val="3333FF"/>
                </a:solidFill>
                <a:latin typeface="Consolas" pitchFamily="49" charset="0"/>
                <a:ea typeface="楷体" pitchFamily="49" charset="-122"/>
                <a:cs typeface="Consolas" pitchFamily="49" charset="0"/>
              </a:rPr>
              <a:t>的一个数据插入</a:t>
            </a:r>
            <a:r>
              <a:rPr kumimoji="1" lang="en-US" altLang="zh-CN" sz="2000" b="1" dirty="0" smtClean="0">
                <a:solidFill>
                  <a:srgbClr val="3333FF"/>
                </a:solidFill>
                <a:latin typeface="Consolas" pitchFamily="49" charset="0"/>
                <a:ea typeface="楷体" pitchFamily="49" charset="-122"/>
                <a:cs typeface="Consolas" pitchFamily="49" charset="0"/>
              </a:rPr>
              <a:t>BST</a:t>
            </a:r>
            <a:r>
              <a:rPr kumimoji="1" lang="zh-CN" altLang="en-US" sz="2000" b="1" dirty="0" smtClean="0">
                <a:solidFill>
                  <a:srgbClr val="3333FF"/>
                </a:solidFill>
                <a:latin typeface="Consolas" pitchFamily="49" charset="0"/>
                <a:ea typeface="楷体" pitchFamily="49" charset="-122"/>
                <a:cs typeface="Consolas" pitchFamily="49" charset="0"/>
              </a:rPr>
              <a:t>的</a:t>
            </a:r>
            <a:r>
              <a:rPr kumimoji="1" lang="zh-CN" altLang="en-US" sz="2000" b="1" dirty="0">
                <a:solidFill>
                  <a:srgbClr val="3333FF"/>
                </a:solidFill>
                <a:latin typeface="Consolas" pitchFamily="49" charset="0"/>
                <a:ea typeface="楷体" pitchFamily="49" charset="-122"/>
                <a:cs typeface="Consolas" pitchFamily="49" charset="0"/>
              </a:rPr>
              <a:t>递归算法</a:t>
            </a:r>
            <a:r>
              <a:rPr kumimoji="1" lang="en-US" altLang="zh-CN" sz="2000" b="1" dirty="0" err="1">
                <a:solidFill>
                  <a:srgbClr val="3333FF"/>
                </a:solidFill>
                <a:latin typeface="Consolas" pitchFamily="49" charset="0"/>
                <a:ea typeface="楷体" pitchFamily="49" charset="-122"/>
                <a:cs typeface="Consolas" pitchFamily="49" charset="0"/>
              </a:rPr>
              <a:t>InsertBST</a:t>
            </a:r>
            <a:r>
              <a:rPr kumimoji="1" lang="en-US" altLang="zh-CN" sz="2000" b="1" dirty="0">
                <a:solidFill>
                  <a:srgbClr val="3333FF"/>
                </a:solidFill>
                <a:latin typeface="Consolas" pitchFamily="49" charset="0"/>
                <a:ea typeface="楷体" pitchFamily="49" charset="-122"/>
                <a:cs typeface="Consolas" pitchFamily="49" charset="0"/>
              </a:rPr>
              <a:t>()</a:t>
            </a:r>
            <a:r>
              <a:rPr kumimoji="1" lang="zh-CN" altLang="en-US" sz="2000" b="1" dirty="0">
                <a:solidFill>
                  <a:srgbClr val="3333FF"/>
                </a:solidFill>
                <a:latin typeface="Consolas" pitchFamily="49" charset="0"/>
                <a:ea typeface="楷体" pitchFamily="49" charset="-122"/>
                <a:cs typeface="Consolas" pitchFamily="49" charset="0"/>
              </a:rPr>
              <a:t>如下：</a:t>
            </a:r>
          </a:p>
        </p:txBody>
      </p:sp>
      <p:sp>
        <p:nvSpPr>
          <p:cNvPr id="8" name="Text Box 3"/>
          <p:cNvSpPr txBox="1">
            <a:spLocks noChangeArrowheads="1"/>
          </p:cNvSpPr>
          <p:nvPr/>
        </p:nvSpPr>
        <p:spPr bwMode="auto">
          <a:xfrm>
            <a:off x="704733" y="6453336"/>
            <a:ext cx="6459555" cy="461665"/>
          </a:xfrm>
          <a:prstGeom prst="rect">
            <a:avLst/>
          </a:prstGeom>
          <a:noFill/>
          <a:ln w="9525">
            <a:noFill/>
            <a:miter lim="800000"/>
            <a:headEnd/>
            <a:tailEnd/>
          </a:ln>
        </p:spPr>
        <p:txBody>
          <a:bodyPr wrap="square">
            <a:spAutoFit/>
          </a:bodyPr>
          <a:lstStyle/>
          <a:p>
            <a:pPr fontAlgn="base">
              <a:spcBef>
                <a:spcPct val="50000"/>
              </a:spcBef>
              <a:spcAft>
                <a:spcPct val="0"/>
              </a:spcAft>
            </a:pPr>
            <a:r>
              <a:rPr lang="zh-CN" altLang="en-US" sz="2400" b="1" dirty="0" smtClean="0">
                <a:solidFill>
                  <a:srgbClr val="FF0000"/>
                </a:solidFill>
                <a:latin typeface="Consolas" pitchFamily="49" charset="0"/>
                <a:ea typeface="方正启体简体" pitchFamily="65" charset="-122"/>
                <a:cs typeface="Consolas" pitchFamily="49" charset="0"/>
              </a:rPr>
              <a:t>注意：</a:t>
            </a:r>
            <a:r>
              <a:rPr lang="zh-CN" altLang="en-US" sz="2400" b="1" dirty="0" smtClean="0">
                <a:solidFill>
                  <a:srgbClr val="3333FF"/>
                </a:solidFill>
                <a:latin typeface="Consolas" pitchFamily="49" charset="0"/>
                <a:ea typeface="方正启体简体" pitchFamily="65" charset="-122"/>
                <a:cs typeface="Consolas" pitchFamily="49" charset="0"/>
              </a:rPr>
              <a:t>任何结点总是插入到</a:t>
            </a:r>
            <a:r>
              <a:rPr lang="en-US" altLang="zh-CN" sz="2400" b="1" dirty="0" smtClean="0">
                <a:solidFill>
                  <a:srgbClr val="3333FF"/>
                </a:solidFill>
                <a:latin typeface="Consolas" pitchFamily="49" charset="0"/>
                <a:ea typeface="方正启体简体" pitchFamily="65" charset="-122"/>
                <a:cs typeface="Consolas" pitchFamily="49" charset="0"/>
              </a:rPr>
              <a:t>BST</a:t>
            </a:r>
            <a:r>
              <a:rPr lang="zh-CN" altLang="en-US" sz="2400" b="1" dirty="0" smtClean="0">
                <a:solidFill>
                  <a:srgbClr val="3333FF"/>
                </a:solidFill>
                <a:latin typeface="Consolas" pitchFamily="49" charset="0"/>
                <a:ea typeface="方正启体简体" pitchFamily="65" charset="-122"/>
                <a:cs typeface="Consolas" pitchFamily="49" charset="0"/>
              </a:rPr>
              <a:t>的</a:t>
            </a:r>
            <a:r>
              <a:rPr lang="zh-CN" altLang="en-US" sz="2400" b="1" dirty="0" smtClean="0">
                <a:solidFill>
                  <a:srgbClr val="FF00FF"/>
                </a:solidFill>
                <a:latin typeface="Consolas" pitchFamily="49" charset="0"/>
                <a:ea typeface="方正启体简体" pitchFamily="65" charset="-122"/>
                <a:cs typeface="Consolas" pitchFamily="49" charset="0"/>
              </a:rPr>
              <a:t>叶结点</a:t>
            </a:r>
            <a:r>
              <a:rPr lang="zh-CN" altLang="en-US" sz="2400" b="1" dirty="0" smtClean="0">
                <a:solidFill>
                  <a:srgbClr val="3333FF"/>
                </a:solidFill>
                <a:latin typeface="Consolas" pitchFamily="49" charset="0"/>
                <a:ea typeface="方正启体简体" pitchFamily="65" charset="-122"/>
                <a:cs typeface="Consolas" pitchFamily="49" charset="0"/>
              </a:rPr>
              <a:t>。</a:t>
            </a:r>
            <a:endParaRPr lang="zh-CN" altLang="en-US" sz="2400" b="1" dirty="0">
              <a:solidFill>
                <a:srgbClr val="3333FF"/>
              </a:solidFill>
              <a:latin typeface="Consolas" pitchFamily="49" charset="0"/>
              <a:ea typeface="方正启体简体" pitchFamily="65" charset="-122"/>
              <a:cs typeface="Consolas" pitchFamily="49" charset="0"/>
            </a:endParaRPr>
          </a:p>
        </p:txBody>
      </p:sp>
    </p:spTree>
    <p:extLst>
      <p:ext uri="{BB962C8B-B14F-4D97-AF65-F5344CB8AC3E}">
        <p14:creationId xmlns:p14="http://schemas.microsoft.com/office/powerpoint/2010/main" val="426809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43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43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43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434">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07504" y="1643050"/>
            <a:ext cx="8856984" cy="4112816"/>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180000" bIns="144000">
            <a:spAutoFit/>
          </a:bodyPr>
          <a:lstStyle/>
          <a:p>
            <a:pPr algn="just" fontAlgn="base">
              <a:lnSpc>
                <a:spcPts val="2000"/>
              </a:lnSpc>
              <a:spcBef>
                <a:spcPct val="50000"/>
              </a:spcBef>
              <a:spcAft>
                <a:spcPct val="0"/>
              </a:spcAft>
            </a:pPr>
            <a:r>
              <a:rPr kumimoji="1" lang="en-US" altLang="zh-CN" sz="2400" b="1" dirty="0" err="1">
                <a:solidFill>
                  <a:srgbClr val="3333FF"/>
                </a:solidFill>
                <a:latin typeface="Consolas" pitchFamily="49" charset="0"/>
                <a:ea typeface="仿宋" pitchFamily="49" charset="-122"/>
                <a:cs typeface="Consolas" pitchFamily="49" charset="0"/>
              </a:rPr>
              <a:t>BSTNode</a:t>
            </a: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err="1">
                <a:solidFill>
                  <a:srgbClr val="FF0000"/>
                </a:solidFill>
                <a:latin typeface="Consolas" pitchFamily="49" charset="0"/>
                <a:ea typeface="仿宋" pitchFamily="49" charset="-122"/>
                <a:cs typeface="Consolas" pitchFamily="49" charset="0"/>
              </a:rPr>
              <a:t>CreatBST</a:t>
            </a:r>
            <a:r>
              <a:rPr kumimoji="1" lang="en-US" altLang="zh-CN" sz="2400" b="1" dirty="0">
                <a:solidFill>
                  <a:srgbClr val="3333FF"/>
                </a:solidFill>
                <a:latin typeface="Consolas" pitchFamily="49" charset="0"/>
                <a:ea typeface="仿宋" pitchFamily="49" charset="-122"/>
                <a:cs typeface="Consolas" pitchFamily="49" charset="0"/>
              </a:rPr>
              <a:t>(</a:t>
            </a:r>
            <a:r>
              <a:rPr kumimoji="1" lang="en-US" altLang="zh-CN" sz="2400" b="1" dirty="0" err="1">
                <a:solidFill>
                  <a:srgbClr val="3333FF"/>
                </a:solidFill>
                <a:latin typeface="Consolas" pitchFamily="49" charset="0"/>
                <a:ea typeface="仿宋" pitchFamily="49" charset="-122"/>
                <a:cs typeface="Consolas" pitchFamily="49" charset="0"/>
              </a:rPr>
              <a:t>KeyType</a:t>
            </a:r>
            <a:r>
              <a:rPr kumimoji="1" lang="en-US" altLang="zh-CN" sz="2400" b="1" dirty="0">
                <a:solidFill>
                  <a:srgbClr val="3333FF"/>
                </a:solidFill>
                <a:latin typeface="Consolas" pitchFamily="49" charset="0"/>
                <a:ea typeface="仿宋" pitchFamily="49" charset="-122"/>
                <a:cs typeface="Consolas" pitchFamily="49" charset="0"/>
              </a:rPr>
              <a:t> A</a:t>
            </a:r>
            <a:r>
              <a:rPr kumimoji="1" lang="en-US" altLang="zh-CN" sz="2400" b="1" dirty="0" smtClean="0">
                <a:solidFill>
                  <a:srgbClr val="3333FF"/>
                </a:solidFill>
                <a:latin typeface="Consolas" pitchFamily="49" charset="0"/>
                <a:ea typeface="仿宋" pitchFamily="49" charset="-122"/>
                <a:cs typeface="Consolas" pitchFamily="49" charset="0"/>
              </a:rPr>
              <a:t>[]</a:t>
            </a:r>
            <a:r>
              <a:rPr kumimoji="1" lang="zh-CN" altLang="en-US" sz="2400" b="1" dirty="0" smtClean="0">
                <a:solidFill>
                  <a:srgbClr val="3333FF"/>
                </a:solidFill>
                <a:latin typeface="Consolas" pitchFamily="49" charset="0"/>
                <a:ea typeface="仿宋" pitchFamily="49" charset="-122"/>
                <a:cs typeface="Consolas" pitchFamily="49" charset="0"/>
              </a:rPr>
              <a:t>，</a:t>
            </a:r>
            <a:r>
              <a:rPr kumimoji="1" lang="en-US" altLang="zh-CN" sz="2400" b="1" dirty="0" err="1" smtClean="0">
                <a:solidFill>
                  <a:srgbClr val="3333FF"/>
                </a:solidFill>
                <a:latin typeface="Consolas" pitchFamily="49" charset="0"/>
                <a:ea typeface="仿宋" pitchFamily="49" charset="-122"/>
                <a:cs typeface="Consolas" pitchFamily="49" charset="0"/>
              </a:rPr>
              <a:t>int</a:t>
            </a:r>
            <a:r>
              <a:rPr kumimoji="1" lang="en-US" altLang="zh-CN" sz="2400" b="1" dirty="0" smtClean="0">
                <a:solidFill>
                  <a:srgbClr val="3333FF"/>
                </a:solidFill>
                <a:latin typeface="Consolas" pitchFamily="49" charset="0"/>
                <a:ea typeface="仿宋" pitchFamily="49" charset="-122"/>
                <a:cs typeface="Consolas" pitchFamily="49" charset="0"/>
              </a:rPr>
              <a:t> </a:t>
            </a:r>
            <a:r>
              <a:rPr kumimoji="1" lang="en-US" altLang="zh-CN" sz="2400" b="1" dirty="0">
                <a:solidFill>
                  <a:srgbClr val="3333FF"/>
                </a:solidFill>
                <a:latin typeface="Consolas" pitchFamily="49" charset="0"/>
                <a:ea typeface="仿宋" pitchFamily="49" charset="-122"/>
                <a:cs typeface="Consolas" pitchFamily="49" charset="0"/>
              </a:rPr>
              <a:t>n) </a:t>
            </a:r>
            <a:r>
              <a:rPr kumimoji="1" lang="en-US" altLang="zh-CN" sz="2400" b="1" dirty="0">
                <a:solidFill>
                  <a:srgbClr val="00B050"/>
                </a:solidFill>
                <a:latin typeface="Consolas" pitchFamily="49" charset="0"/>
                <a:ea typeface="仿宋" pitchFamily="49" charset="-122"/>
                <a:cs typeface="Consolas" pitchFamily="49" charset="0"/>
              </a:rPr>
              <a:t>//</a:t>
            </a:r>
            <a:r>
              <a:rPr kumimoji="1" lang="zh-CN" altLang="en-US" sz="2400" b="1" dirty="0">
                <a:solidFill>
                  <a:srgbClr val="00B050"/>
                </a:solidFill>
                <a:latin typeface="Consolas" pitchFamily="49" charset="0"/>
                <a:ea typeface="仿宋" pitchFamily="49" charset="-122"/>
                <a:cs typeface="Consolas" pitchFamily="49" charset="0"/>
              </a:rPr>
              <a:t>返回树根指针</a:t>
            </a:r>
          </a:p>
          <a:p>
            <a:pPr algn="just" fontAlgn="base">
              <a:lnSpc>
                <a:spcPts val="2000"/>
              </a:lnSpc>
              <a:spcBef>
                <a:spcPct val="5000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  </a:t>
            </a:r>
            <a:r>
              <a:rPr kumimoji="1" lang="en-US" altLang="zh-CN" sz="2400" b="1" dirty="0" err="1" smtClean="0">
                <a:solidFill>
                  <a:srgbClr val="3333FF"/>
                </a:solidFill>
                <a:latin typeface="Consolas" pitchFamily="49" charset="0"/>
                <a:ea typeface="仿宋" pitchFamily="49" charset="-122"/>
                <a:cs typeface="Consolas" pitchFamily="49" charset="0"/>
              </a:rPr>
              <a:t>BSTNode</a:t>
            </a:r>
            <a:r>
              <a:rPr kumimoji="1" lang="en-US" altLang="zh-CN" sz="2400" b="1" dirty="0" smtClean="0">
                <a:solidFill>
                  <a:srgbClr val="3333FF"/>
                </a:solidFill>
                <a:latin typeface="Consolas" pitchFamily="49" charset="0"/>
                <a:ea typeface="仿宋" pitchFamily="49" charset="-122"/>
                <a:cs typeface="Consolas" pitchFamily="49" charset="0"/>
              </a:rPr>
              <a:t> </a:t>
            </a:r>
            <a:r>
              <a:rPr kumimoji="1" lang="en-US" altLang="zh-CN" sz="2400" b="1" dirty="0">
                <a:solidFill>
                  <a:srgbClr val="3333FF"/>
                </a:solidFill>
                <a:latin typeface="Consolas" pitchFamily="49" charset="0"/>
                <a:ea typeface="仿宋" pitchFamily="49" charset="-122"/>
                <a:cs typeface="Consolas" pitchFamily="49" charset="0"/>
              </a:rPr>
              <a:t>*</a:t>
            </a:r>
            <a:r>
              <a:rPr kumimoji="1" lang="en-US" altLang="zh-CN" sz="2400" b="1" dirty="0" err="1">
                <a:solidFill>
                  <a:srgbClr val="3333FF"/>
                </a:solidFill>
                <a:latin typeface="Consolas" pitchFamily="49" charset="0"/>
                <a:ea typeface="仿宋" pitchFamily="49" charset="-122"/>
                <a:cs typeface="Consolas" pitchFamily="49" charset="0"/>
              </a:rPr>
              <a:t>bt</a:t>
            </a:r>
            <a:r>
              <a:rPr kumimoji="1" lang="en-US" altLang="zh-CN" sz="2400" b="1" dirty="0">
                <a:solidFill>
                  <a:srgbClr val="3333FF"/>
                </a:solidFill>
                <a:latin typeface="Consolas" pitchFamily="49" charset="0"/>
                <a:ea typeface="仿宋" pitchFamily="49" charset="-122"/>
                <a:cs typeface="Consolas" pitchFamily="49" charset="0"/>
              </a:rPr>
              <a:t>=NULL;    </a:t>
            </a:r>
            <a:r>
              <a:rPr kumimoji="1" lang="en-US" altLang="zh-CN" sz="2400" b="1" dirty="0" smtClean="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00B0F0"/>
                </a:solidFill>
                <a:latin typeface="Consolas" pitchFamily="49" charset="0"/>
                <a:ea typeface="仿宋" pitchFamily="49" charset="-122"/>
                <a:cs typeface="Consolas" pitchFamily="49" charset="0"/>
              </a:rPr>
              <a:t>//</a:t>
            </a:r>
            <a:r>
              <a:rPr kumimoji="1" lang="zh-CN" altLang="en-US" sz="2400" b="1" dirty="0">
                <a:solidFill>
                  <a:srgbClr val="00B0F0"/>
                </a:solidFill>
                <a:latin typeface="Consolas" pitchFamily="49" charset="0"/>
                <a:ea typeface="仿宋" pitchFamily="49" charset="-122"/>
                <a:cs typeface="Consolas" pitchFamily="49" charset="0"/>
              </a:rPr>
              <a:t>初始时</a:t>
            </a:r>
            <a:r>
              <a:rPr kumimoji="1" lang="en-US" altLang="zh-CN" sz="2400" b="1" dirty="0" err="1">
                <a:solidFill>
                  <a:srgbClr val="00B0F0"/>
                </a:solidFill>
                <a:latin typeface="Consolas" pitchFamily="49" charset="0"/>
                <a:ea typeface="仿宋" pitchFamily="49" charset="-122"/>
                <a:cs typeface="Consolas" pitchFamily="49" charset="0"/>
              </a:rPr>
              <a:t>bt</a:t>
            </a:r>
            <a:r>
              <a:rPr kumimoji="1" lang="zh-CN" altLang="en-US" sz="2400" b="1" dirty="0">
                <a:solidFill>
                  <a:srgbClr val="00B0F0"/>
                </a:solidFill>
                <a:latin typeface="Consolas" pitchFamily="49" charset="0"/>
                <a:ea typeface="仿宋" pitchFamily="49" charset="-122"/>
                <a:cs typeface="Consolas" pitchFamily="49" charset="0"/>
              </a:rPr>
              <a:t>为空树</a:t>
            </a:r>
          </a:p>
          <a:p>
            <a:pPr algn="just" fontAlgn="base">
              <a:lnSpc>
                <a:spcPts val="2000"/>
              </a:lnSpc>
              <a:spcBef>
                <a:spcPct val="50000"/>
              </a:spcBef>
              <a:spcAft>
                <a:spcPct val="0"/>
              </a:spcAft>
            </a:pPr>
            <a:r>
              <a:rPr kumimoji="1" lang="zh-CN" altLang="en-US" sz="2400" b="1" dirty="0">
                <a:solidFill>
                  <a:srgbClr val="3333FF"/>
                </a:solidFill>
                <a:latin typeface="Consolas" pitchFamily="49" charset="0"/>
                <a:ea typeface="仿宋" pitchFamily="49" charset="-122"/>
                <a:cs typeface="Consolas" pitchFamily="49" charset="0"/>
              </a:rPr>
              <a:t>   </a:t>
            </a:r>
            <a:r>
              <a:rPr kumimoji="1" lang="en-US" altLang="zh-CN" sz="2400" b="1" dirty="0" err="1" smtClean="0">
                <a:solidFill>
                  <a:srgbClr val="3333FF"/>
                </a:solidFill>
                <a:latin typeface="Consolas" pitchFamily="49" charset="0"/>
                <a:ea typeface="仿宋" pitchFamily="49" charset="-122"/>
                <a:cs typeface="Consolas" pitchFamily="49" charset="0"/>
              </a:rPr>
              <a:t>int</a:t>
            </a:r>
            <a:r>
              <a:rPr kumimoji="1" lang="en-US" altLang="zh-CN" sz="2400" b="1" dirty="0" smtClean="0">
                <a:solidFill>
                  <a:srgbClr val="3333FF"/>
                </a:solidFill>
                <a:latin typeface="Consolas" pitchFamily="49" charset="0"/>
                <a:ea typeface="仿宋" pitchFamily="49" charset="-122"/>
                <a:cs typeface="Consolas" pitchFamily="49" charset="0"/>
              </a:rPr>
              <a:t> </a:t>
            </a:r>
            <a:r>
              <a:rPr kumimoji="1" lang="en-US" altLang="zh-CN" sz="2400" b="1" dirty="0" err="1">
                <a:solidFill>
                  <a:srgbClr val="3333FF"/>
                </a:solidFill>
                <a:latin typeface="Consolas" pitchFamily="49" charset="0"/>
                <a:ea typeface="仿宋" pitchFamily="49" charset="-122"/>
                <a:cs typeface="Consolas" pitchFamily="49" charset="0"/>
              </a:rPr>
              <a:t>i</a:t>
            </a:r>
            <a:r>
              <a:rPr kumimoji="1" lang="en-US" altLang="zh-CN" sz="2400" b="1" dirty="0">
                <a:solidFill>
                  <a:srgbClr val="3333FF"/>
                </a:solidFill>
                <a:latin typeface="Consolas" pitchFamily="49" charset="0"/>
                <a:ea typeface="仿宋" pitchFamily="49" charset="-122"/>
                <a:cs typeface="Consolas" pitchFamily="49" charset="0"/>
              </a:rPr>
              <a:t>=0;</a:t>
            </a:r>
          </a:p>
          <a:p>
            <a:pPr algn="just" fontAlgn="base">
              <a:lnSpc>
                <a:spcPts val="2000"/>
              </a:lnSpc>
              <a:spcBef>
                <a:spcPct val="5000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while </a:t>
            </a:r>
            <a:r>
              <a:rPr kumimoji="1" lang="en-US" altLang="zh-CN" sz="2400" b="1" dirty="0">
                <a:solidFill>
                  <a:srgbClr val="3333FF"/>
                </a:solidFill>
                <a:latin typeface="Consolas" pitchFamily="49" charset="0"/>
                <a:ea typeface="仿宋" pitchFamily="49" charset="-122"/>
                <a:cs typeface="Consolas" pitchFamily="49" charset="0"/>
              </a:rPr>
              <a:t>(</a:t>
            </a:r>
            <a:r>
              <a:rPr kumimoji="1" lang="en-US" altLang="zh-CN" sz="2400" b="1" dirty="0" err="1">
                <a:solidFill>
                  <a:srgbClr val="3333FF"/>
                </a:solidFill>
                <a:latin typeface="Consolas" pitchFamily="49" charset="0"/>
                <a:ea typeface="仿宋" pitchFamily="49" charset="-122"/>
                <a:cs typeface="Consolas" pitchFamily="49" charset="0"/>
              </a:rPr>
              <a:t>i</a:t>
            </a:r>
            <a:r>
              <a:rPr kumimoji="1" lang="en-US" altLang="zh-CN" sz="2400" b="1" dirty="0">
                <a:solidFill>
                  <a:srgbClr val="3333FF"/>
                </a:solidFill>
                <a:latin typeface="Consolas" pitchFamily="49" charset="0"/>
                <a:ea typeface="仿宋" pitchFamily="49" charset="-122"/>
                <a:cs typeface="Consolas" pitchFamily="49" charset="0"/>
              </a:rPr>
              <a:t>&lt;n) </a:t>
            </a:r>
          </a:p>
          <a:p>
            <a:pPr algn="just" fontAlgn="base">
              <a:lnSpc>
                <a:spcPts val="2000"/>
              </a:lnSpc>
              <a:spcBef>
                <a:spcPct val="5000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  </a:t>
            </a:r>
            <a:r>
              <a:rPr kumimoji="1" lang="en-US" altLang="zh-CN" sz="2400" b="1" dirty="0" err="1" smtClean="0">
                <a:solidFill>
                  <a:srgbClr val="FF00FF"/>
                </a:solidFill>
                <a:latin typeface="Consolas" pitchFamily="49" charset="0"/>
                <a:ea typeface="仿宋" pitchFamily="49" charset="-122"/>
                <a:cs typeface="Consolas" pitchFamily="49" charset="0"/>
              </a:rPr>
              <a:t>InsertBST</a:t>
            </a:r>
            <a:r>
              <a:rPr kumimoji="1" lang="en-US" altLang="zh-CN" sz="2400" b="1" dirty="0" smtClean="0">
                <a:solidFill>
                  <a:srgbClr val="FF00FF"/>
                </a:solidFill>
                <a:latin typeface="Consolas" pitchFamily="49" charset="0"/>
                <a:ea typeface="仿宋" pitchFamily="49" charset="-122"/>
                <a:cs typeface="Consolas" pitchFamily="49" charset="0"/>
              </a:rPr>
              <a:t>(</a:t>
            </a:r>
            <a:r>
              <a:rPr kumimoji="1" lang="en-US" altLang="zh-CN" sz="2400" b="1" dirty="0" err="1" smtClean="0">
                <a:solidFill>
                  <a:srgbClr val="FF00FF"/>
                </a:solidFill>
                <a:latin typeface="Consolas" pitchFamily="49" charset="0"/>
                <a:ea typeface="仿宋" pitchFamily="49" charset="-122"/>
                <a:cs typeface="Consolas" pitchFamily="49" charset="0"/>
              </a:rPr>
              <a:t>bt</a:t>
            </a:r>
            <a:r>
              <a:rPr kumimoji="1" lang="zh-CN" altLang="en-US" sz="2400" b="1" dirty="0" smtClean="0">
                <a:solidFill>
                  <a:srgbClr val="FF00FF"/>
                </a:solidFill>
                <a:latin typeface="Consolas" pitchFamily="49" charset="0"/>
                <a:ea typeface="仿宋" pitchFamily="49" charset="-122"/>
                <a:cs typeface="Consolas" pitchFamily="49" charset="0"/>
              </a:rPr>
              <a:t>，</a:t>
            </a:r>
            <a:r>
              <a:rPr kumimoji="1" lang="en-US" altLang="zh-CN" sz="2400" b="1" dirty="0" smtClean="0">
                <a:solidFill>
                  <a:srgbClr val="FF00FF"/>
                </a:solidFill>
                <a:latin typeface="Consolas" pitchFamily="49" charset="0"/>
                <a:ea typeface="仿宋" pitchFamily="49" charset="-122"/>
                <a:cs typeface="Consolas" pitchFamily="49" charset="0"/>
              </a:rPr>
              <a:t>A[</a:t>
            </a:r>
            <a:r>
              <a:rPr kumimoji="1" lang="en-US" altLang="zh-CN" sz="2400" b="1" dirty="0" err="1" smtClean="0">
                <a:solidFill>
                  <a:srgbClr val="FF00FF"/>
                </a:solidFill>
                <a:latin typeface="Consolas" pitchFamily="49" charset="0"/>
                <a:ea typeface="仿宋" pitchFamily="49" charset="-122"/>
                <a:cs typeface="Consolas" pitchFamily="49" charset="0"/>
              </a:rPr>
              <a:t>i</a:t>
            </a:r>
            <a:r>
              <a:rPr kumimoji="1" lang="en-US" altLang="zh-CN" sz="2400" b="1" dirty="0" smtClean="0">
                <a:solidFill>
                  <a:srgbClr val="FF00FF"/>
                </a:solidFill>
                <a:latin typeface="Consolas" pitchFamily="49" charset="0"/>
                <a:ea typeface="仿宋" pitchFamily="49" charset="-122"/>
                <a:cs typeface="Consolas" pitchFamily="49" charset="0"/>
              </a:rPr>
              <a:t>]);</a:t>
            </a:r>
            <a:r>
              <a:rPr kumimoji="1" lang="en-US" altLang="zh-CN" sz="2400" b="1" dirty="0" smtClean="0">
                <a:solidFill>
                  <a:srgbClr val="00B0F0"/>
                </a:solidFill>
                <a:latin typeface="Consolas" pitchFamily="49" charset="0"/>
                <a:ea typeface="仿宋" pitchFamily="49" charset="-122"/>
                <a:cs typeface="Consolas" pitchFamily="49" charset="0"/>
              </a:rPr>
              <a:t> //</a:t>
            </a:r>
            <a:r>
              <a:rPr kumimoji="1" lang="zh-CN" altLang="en-US" sz="2400" b="1" dirty="0">
                <a:solidFill>
                  <a:srgbClr val="00B0F0"/>
                </a:solidFill>
                <a:latin typeface="Consolas" pitchFamily="49" charset="0"/>
                <a:ea typeface="仿宋" pitchFamily="49" charset="-122"/>
                <a:cs typeface="Consolas" pitchFamily="49" charset="0"/>
              </a:rPr>
              <a:t>将</a:t>
            </a:r>
            <a:r>
              <a:rPr kumimoji="1" lang="en-US" altLang="zh-CN" sz="2400" b="1" dirty="0">
                <a:solidFill>
                  <a:srgbClr val="00B0F0"/>
                </a:solidFill>
                <a:latin typeface="Consolas" pitchFamily="49" charset="0"/>
                <a:ea typeface="仿宋" pitchFamily="49" charset="-122"/>
                <a:cs typeface="Consolas" pitchFamily="49" charset="0"/>
              </a:rPr>
              <a:t>A[</a:t>
            </a:r>
            <a:r>
              <a:rPr kumimoji="1" lang="en-US" altLang="zh-CN" sz="2400" b="1" dirty="0" err="1">
                <a:solidFill>
                  <a:srgbClr val="00B0F0"/>
                </a:solidFill>
                <a:latin typeface="Consolas" pitchFamily="49" charset="0"/>
                <a:ea typeface="仿宋" pitchFamily="49" charset="-122"/>
                <a:cs typeface="Consolas" pitchFamily="49" charset="0"/>
              </a:rPr>
              <a:t>i</a:t>
            </a:r>
            <a:r>
              <a:rPr kumimoji="1" lang="en-US" altLang="zh-CN" sz="2400" b="1" dirty="0">
                <a:solidFill>
                  <a:srgbClr val="00B0F0"/>
                </a:solidFill>
                <a:latin typeface="Consolas" pitchFamily="49" charset="0"/>
                <a:ea typeface="仿宋" pitchFamily="49" charset="-122"/>
                <a:cs typeface="Consolas" pitchFamily="49" charset="0"/>
              </a:rPr>
              <a:t>]</a:t>
            </a:r>
            <a:r>
              <a:rPr kumimoji="1" lang="zh-CN" altLang="en-US" sz="2400" b="1" dirty="0">
                <a:solidFill>
                  <a:srgbClr val="00B0F0"/>
                </a:solidFill>
                <a:latin typeface="Consolas" pitchFamily="49" charset="0"/>
                <a:ea typeface="仿宋" pitchFamily="49" charset="-122"/>
                <a:cs typeface="Consolas" pitchFamily="49" charset="0"/>
              </a:rPr>
              <a:t>插入二叉排序树</a:t>
            </a:r>
            <a:r>
              <a:rPr kumimoji="1" lang="en-US" altLang="zh-CN" sz="2400" b="1" dirty="0">
                <a:solidFill>
                  <a:srgbClr val="00B0F0"/>
                </a:solidFill>
                <a:latin typeface="Consolas" pitchFamily="49" charset="0"/>
                <a:ea typeface="仿宋" pitchFamily="49" charset="-122"/>
                <a:cs typeface="Consolas" pitchFamily="49" charset="0"/>
              </a:rPr>
              <a:t>T</a:t>
            </a:r>
            <a:r>
              <a:rPr kumimoji="1" lang="zh-CN" altLang="en-US" sz="2400" b="1" dirty="0">
                <a:solidFill>
                  <a:srgbClr val="00B0F0"/>
                </a:solidFill>
                <a:latin typeface="Consolas" pitchFamily="49" charset="0"/>
                <a:ea typeface="仿宋" pitchFamily="49" charset="-122"/>
                <a:cs typeface="Consolas" pitchFamily="49" charset="0"/>
              </a:rPr>
              <a:t>中</a:t>
            </a:r>
          </a:p>
          <a:p>
            <a:pPr algn="just" fontAlgn="base">
              <a:lnSpc>
                <a:spcPts val="2000"/>
              </a:lnSpc>
              <a:spcBef>
                <a:spcPct val="50000"/>
              </a:spcBef>
              <a:spcAft>
                <a:spcPct val="0"/>
              </a:spcAft>
            </a:pPr>
            <a:r>
              <a:rPr kumimoji="1" lang="zh-CN" altLang="en-US" sz="2400" b="1" dirty="0" smtClean="0">
                <a:solidFill>
                  <a:srgbClr val="3333FF"/>
                </a:solidFill>
                <a:latin typeface="Consolas" pitchFamily="49" charset="0"/>
                <a:ea typeface="仿宋" pitchFamily="49" charset="-122"/>
                <a:cs typeface="Consolas" pitchFamily="49" charset="0"/>
              </a:rPr>
              <a:t>      </a:t>
            </a:r>
            <a:r>
              <a:rPr kumimoji="1" lang="en-US" altLang="zh-CN" sz="2400" b="1" dirty="0" err="1" smtClean="0">
                <a:solidFill>
                  <a:srgbClr val="3333FF"/>
                </a:solidFill>
                <a:latin typeface="Consolas" pitchFamily="49" charset="0"/>
                <a:ea typeface="仿宋" pitchFamily="49" charset="-122"/>
                <a:cs typeface="Consolas" pitchFamily="49" charset="0"/>
              </a:rPr>
              <a:t>i</a:t>
            </a:r>
            <a:r>
              <a:rPr kumimoji="1" lang="en-US" altLang="zh-CN" sz="2400" b="1" dirty="0">
                <a:solidFill>
                  <a:srgbClr val="3333FF"/>
                </a:solidFill>
                <a:latin typeface="Consolas" pitchFamily="49" charset="0"/>
                <a:ea typeface="仿宋" pitchFamily="49" charset="-122"/>
                <a:cs typeface="Consolas" pitchFamily="49" charset="0"/>
              </a:rPr>
              <a:t>++;</a:t>
            </a:r>
          </a:p>
          <a:p>
            <a:pPr algn="just" fontAlgn="base">
              <a:lnSpc>
                <a:spcPts val="2000"/>
              </a:lnSpc>
              <a:spcBef>
                <a:spcPct val="5000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a:t>
            </a:r>
            <a:endParaRPr kumimoji="1" lang="en-US" altLang="zh-CN" sz="2400" b="1" dirty="0">
              <a:solidFill>
                <a:srgbClr val="3333FF"/>
              </a:solidFill>
              <a:latin typeface="Consolas" pitchFamily="49" charset="0"/>
              <a:ea typeface="仿宋" pitchFamily="49" charset="-122"/>
              <a:cs typeface="Consolas" pitchFamily="49" charset="0"/>
            </a:endParaRPr>
          </a:p>
          <a:p>
            <a:pPr algn="just" fontAlgn="base">
              <a:lnSpc>
                <a:spcPts val="2000"/>
              </a:lnSpc>
              <a:spcBef>
                <a:spcPct val="5000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return </a:t>
            </a:r>
            <a:r>
              <a:rPr kumimoji="1" lang="en-US" altLang="zh-CN" sz="2400" b="1" dirty="0" err="1">
                <a:solidFill>
                  <a:srgbClr val="3333FF"/>
                </a:solidFill>
                <a:latin typeface="Consolas" pitchFamily="49" charset="0"/>
                <a:ea typeface="仿宋" pitchFamily="49" charset="-122"/>
                <a:cs typeface="Consolas" pitchFamily="49" charset="0"/>
              </a:rPr>
              <a:t>bt</a:t>
            </a:r>
            <a:r>
              <a:rPr kumimoji="1" lang="en-US" altLang="zh-CN" sz="2400" b="1" dirty="0" smtClean="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00B0F0"/>
                </a:solidFill>
                <a:latin typeface="Consolas" pitchFamily="49" charset="0"/>
                <a:ea typeface="仿宋" pitchFamily="49" charset="-122"/>
                <a:cs typeface="Consolas" pitchFamily="49" charset="0"/>
              </a:rPr>
              <a:t>  	//</a:t>
            </a:r>
            <a:r>
              <a:rPr kumimoji="1" lang="zh-CN" altLang="en-US" sz="2400" b="1" dirty="0">
                <a:solidFill>
                  <a:srgbClr val="00B0F0"/>
                </a:solidFill>
                <a:latin typeface="Consolas" pitchFamily="49" charset="0"/>
                <a:ea typeface="仿宋" pitchFamily="49" charset="-122"/>
                <a:cs typeface="Consolas" pitchFamily="49" charset="0"/>
              </a:rPr>
              <a:t>返回建立的二叉排序树的根指针</a:t>
            </a:r>
          </a:p>
          <a:p>
            <a:pPr fontAlgn="base">
              <a:lnSpc>
                <a:spcPts val="2000"/>
              </a:lnSpc>
              <a:spcBef>
                <a:spcPct val="5000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p>
        </p:txBody>
      </p:sp>
      <p:sp>
        <p:nvSpPr>
          <p:cNvPr id="5" name="TextBox 4"/>
          <p:cNvSpPr txBox="1"/>
          <p:nvPr/>
        </p:nvSpPr>
        <p:spPr>
          <a:xfrm>
            <a:off x="1071538" y="428604"/>
            <a:ext cx="1928826" cy="830997"/>
          </a:xfrm>
          <a:prstGeom prst="rect">
            <a:avLst/>
          </a:prstGeom>
          <a:noFill/>
        </p:spPr>
        <p:txBody>
          <a:bodyPr wrap="square" rtlCol="0">
            <a:spAutoFit/>
          </a:bodyPr>
          <a:lstStyle/>
          <a:p>
            <a:pPr algn="ctr" fontAlgn="base">
              <a:spcBef>
                <a:spcPct val="0"/>
              </a:spcBef>
              <a:spcAft>
                <a:spcPct val="0"/>
              </a:spcAft>
            </a:pPr>
            <a:r>
              <a:rPr kumimoji="1" lang="zh-CN" altLang="en-US" sz="2400" b="1" dirty="0" smtClean="0">
                <a:solidFill>
                  <a:srgbClr val="3333FF"/>
                </a:solidFill>
                <a:latin typeface="Consolas" pitchFamily="49" charset="0"/>
                <a:ea typeface="楷体" pitchFamily="49" charset="-122"/>
                <a:cs typeface="Consolas" pitchFamily="49" charset="0"/>
              </a:rPr>
              <a:t>关键字数组</a:t>
            </a:r>
            <a:r>
              <a:rPr kumimoji="1" lang="en-US" altLang="zh-CN" sz="2400" b="1" i="1" dirty="0" smtClean="0">
                <a:solidFill>
                  <a:srgbClr val="3333FF"/>
                </a:solidFill>
                <a:latin typeface="Consolas" pitchFamily="49" charset="0"/>
                <a:ea typeface="楷体" pitchFamily="49" charset="-122"/>
                <a:cs typeface="Consolas" pitchFamily="49" charset="0"/>
              </a:rPr>
              <a:t>A</a:t>
            </a:r>
            <a:r>
              <a:rPr kumimoji="1" lang="en-US" altLang="zh-CN" sz="2400" b="1" dirty="0" smtClean="0">
                <a:solidFill>
                  <a:srgbClr val="3333FF"/>
                </a:solidFill>
                <a:latin typeface="Consolas" pitchFamily="49" charset="0"/>
                <a:ea typeface="楷体" pitchFamily="49" charset="-122"/>
                <a:cs typeface="Consolas" pitchFamily="49" charset="0"/>
              </a:rPr>
              <a:t>[</a:t>
            </a:r>
            <a:r>
              <a:rPr kumimoji="1" lang="en-US" altLang="zh-CN" sz="2400" b="1" dirty="0" err="1" smtClean="0">
                <a:solidFill>
                  <a:srgbClr val="3333FF"/>
                </a:solidFill>
                <a:latin typeface="Consolas" pitchFamily="49" charset="0"/>
                <a:ea typeface="楷体" pitchFamily="49" charset="-122"/>
                <a:cs typeface="Consolas" pitchFamily="49" charset="0"/>
              </a:rPr>
              <a:t>0..</a:t>
            </a:r>
            <a:r>
              <a:rPr kumimoji="1" lang="en-US" altLang="zh-CN" sz="2400" b="1" i="1" dirty="0" err="1" smtClean="0">
                <a:solidFill>
                  <a:srgbClr val="3333FF"/>
                </a:solidFill>
                <a:latin typeface="Consolas" pitchFamily="49" charset="0"/>
                <a:ea typeface="楷体" pitchFamily="49" charset="-122"/>
                <a:cs typeface="Consolas" pitchFamily="49" charset="0"/>
              </a:rPr>
              <a:t>n</a:t>
            </a:r>
            <a:r>
              <a:rPr kumimoji="1" lang="en-US" altLang="zh-CN" sz="2400" b="1" dirty="0" smtClean="0">
                <a:solidFill>
                  <a:srgbClr val="3333FF"/>
                </a:solidFill>
                <a:latin typeface="Consolas" pitchFamily="49" charset="0"/>
                <a:cs typeface="Consolas" pitchFamily="49" charset="0"/>
              </a:rPr>
              <a:t>-</a:t>
            </a:r>
            <a:r>
              <a:rPr kumimoji="1" lang="en-US" altLang="zh-CN" sz="2400" b="1" dirty="0" smtClean="0">
                <a:solidFill>
                  <a:srgbClr val="3333FF"/>
                </a:solidFill>
                <a:latin typeface="Consolas" pitchFamily="49" charset="0"/>
                <a:ea typeface="楷体" pitchFamily="49" charset="-122"/>
                <a:cs typeface="Consolas" pitchFamily="49" charset="0"/>
              </a:rPr>
              <a:t>1] </a:t>
            </a:r>
            <a:endParaRPr kumimoji="1" lang="zh-CN" altLang="en-US" sz="2400" dirty="0">
              <a:solidFill>
                <a:srgbClr val="FF0000"/>
              </a:solidFill>
              <a:latin typeface="Consolas" pitchFamily="49" charset="0"/>
              <a:ea typeface="楷体" pitchFamily="49" charset="-122"/>
              <a:cs typeface="Consolas" pitchFamily="49" charset="0"/>
            </a:endParaRPr>
          </a:p>
        </p:txBody>
      </p:sp>
      <p:sp>
        <p:nvSpPr>
          <p:cNvPr id="6" name="右箭头 5"/>
          <p:cNvSpPr/>
          <p:nvPr/>
        </p:nvSpPr>
        <p:spPr>
          <a:xfrm>
            <a:off x="3214678" y="642918"/>
            <a:ext cx="714380" cy="35719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fontAlgn="base">
              <a:spcBef>
                <a:spcPct val="0"/>
              </a:spcBef>
              <a:spcAft>
                <a:spcPct val="0"/>
              </a:spcAft>
            </a:pPr>
            <a:endParaRPr kumimoji="1" lang="zh-CN" altLang="en-US" sz="2800">
              <a:solidFill>
                <a:prstClr val="white"/>
              </a:solidFill>
            </a:endParaRPr>
          </a:p>
        </p:txBody>
      </p:sp>
      <p:grpSp>
        <p:nvGrpSpPr>
          <p:cNvPr id="2" name="组合 10"/>
          <p:cNvGrpSpPr/>
          <p:nvPr/>
        </p:nvGrpSpPr>
        <p:grpSpPr>
          <a:xfrm>
            <a:off x="4357686" y="99932"/>
            <a:ext cx="1857388" cy="1471680"/>
            <a:chOff x="4929190" y="99932"/>
            <a:chExt cx="1857388" cy="1471680"/>
          </a:xfrm>
        </p:grpSpPr>
        <p:sp>
          <p:nvSpPr>
            <p:cNvPr id="7" name="等腰三角形 6"/>
            <p:cNvSpPr/>
            <p:nvPr/>
          </p:nvSpPr>
          <p:spPr>
            <a:xfrm>
              <a:off x="4929190" y="500042"/>
              <a:ext cx="1714512" cy="1071570"/>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0"/>
                </a:spcBef>
                <a:spcAft>
                  <a:spcPct val="0"/>
                </a:spcAft>
              </a:pPr>
              <a:endParaRPr kumimoji="1" lang="zh-CN" altLang="en-US" sz="2800">
                <a:solidFill>
                  <a:prstClr val="black"/>
                </a:solidFill>
              </a:endParaRPr>
            </a:p>
          </p:txBody>
        </p:sp>
        <p:cxnSp>
          <p:nvCxnSpPr>
            <p:cNvPr id="9" name="直接箭头连接符 8"/>
            <p:cNvCxnSpPr>
              <a:endCxn id="7" idx="0"/>
            </p:cNvCxnSpPr>
            <p:nvPr/>
          </p:nvCxnSpPr>
          <p:spPr>
            <a:xfrm rot="10800000" flipV="1">
              <a:off x="5786446" y="214290"/>
              <a:ext cx="357190" cy="285752"/>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00760" y="99932"/>
              <a:ext cx="785818" cy="400110"/>
            </a:xfrm>
            <a:prstGeom prst="rect">
              <a:avLst/>
            </a:prstGeom>
            <a:noFill/>
          </p:spPr>
          <p:txBody>
            <a:bodyPr wrap="square" rtlCol="0">
              <a:spAutoFit/>
            </a:bodyPr>
            <a:lstStyle/>
            <a:p>
              <a:pPr algn="ctr" fontAlgn="base">
                <a:spcBef>
                  <a:spcPct val="0"/>
                </a:spcBef>
                <a:spcAft>
                  <a:spcPct val="0"/>
                </a:spcAft>
              </a:pPr>
              <a:r>
                <a:rPr kumimoji="1" lang="en-US" altLang="zh-CN" sz="2000" b="1" dirty="0" err="1" smtClean="0">
                  <a:solidFill>
                    <a:srgbClr val="3333FF"/>
                  </a:solidFill>
                  <a:latin typeface="Consolas" pitchFamily="49" charset="0"/>
                  <a:ea typeface="楷体" pitchFamily="49" charset="-122"/>
                  <a:cs typeface="Consolas" pitchFamily="49" charset="0"/>
                </a:rPr>
                <a:t>bt</a:t>
              </a:r>
              <a:endParaRPr kumimoji="1" lang="zh-CN" altLang="en-US" sz="2000" b="1" dirty="0" smtClean="0">
                <a:solidFill>
                  <a:srgbClr val="3333FF"/>
                </a:solidFill>
                <a:latin typeface="Consolas" pitchFamily="49" charset="0"/>
                <a:ea typeface="楷体" pitchFamily="49" charset="-122"/>
                <a:cs typeface="Consolas" pitchFamily="49" charset="0"/>
              </a:endParaRPr>
            </a:p>
          </p:txBody>
        </p:sp>
      </p:grpSp>
    </p:spTree>
    <p:extLst>
      <p:ext uri="{BB962C8B-B14F-4D97-AF65-F5344CB8AC3E}">
        <p14:creationId xmlns:p14="http://schemas.microsoft.com/office/powerpoint/2010/main" val="84225712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57158" y="1000108"/>
            <a:ext cx="8143932" cy="2932213"/>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algn="just" fontAlgn="base">
              <a:lnSpc>
                <a:spcPts val="3000"/>
              </a:lnSpc>
              <a:spcBef>
                <a:spcPct val="50000"/>
              </a:spcBef>
              <a:spcAft>
                <a:spcPct val="0"/>
              </a:spcAft>
            </a:pPr>
            <a:r>
              <a:rPr kumimoji="1" lang="en-US" altLang="zh-CN" sz="2400" b="1" dirty="0">
                <a:solidFill>
                  <a:srgbClr val="050507"/>
                </a:solidFill>
                <a:latin typeface="Consolas" pitchFamily="49" charset="0"/>
                <a:ea typeface="楷体" pitchFamily="49" charset="-122"/>
                <a:cs typeface="Consolas" pitchFamily="49" charset="0"/>
              </a:rPr>
              <a:t>    </a:t>
            </a:r>
            <a:r>
              <a:rPr kumimoji="1" lang="en-US" altLang="zh-CN" sz="2400" b="1" dirty="0" smtClean="0">
                <a:solidFill>
                  <a:srgbClr val="FF0000"/>
                </a:solidFill>
                <a:latin typeface="Consolas" pitchFamily="49" charset="0"/>
                <a:ea typeface="黑体" pitchFamily="49" charset="-122"/>
                <a:cs typeface="Consolas" pitchFamily="49" charset="0"/>
              </a:rPr>
              <a:t>【</a:t>
            </a:r>
            <a:r>
              <a:rPr kumimoji="1" lang="zh-CN" altLang="en-US" sz="2400" b="1" dirty="0" smtClean="0">
                <a:solidFill>
                  <a:srgbClr val="FF0000"/>
                </a:solidFill>
                <a:latin typeface="Consolas" pitchFamily="49" charset="0"/>
                <a:ea typeface="楷体" pitchFamily="49" charset="-122"/>
                <a:cs typeface="Consolas" pitchFamily="49" charset="0"/>
              </a:rPr>
              <a:t>例</a:t>
            </a:r>
            <a:r>
              <a:rPr kumimoji="1" lang="en-US" altLang="zh-CN" sz="2400" b="1" dirty="0" smtClean="0">
                <a:solidFill>
                  <a:srgbClr val="FF0000"/>
                </a:solidFill>
                <a:latin typeface="Consolas" pitchFamily="49" charset="0"/>
                <a:ea typeface="楷体" pitchFamily="49" charset="-122"/>
                <a:cs typeface="Consolas" pitchFamily="49" charset="0"/>
              </a:rPr>
              <a:t>9-3</a:t>
            </a:r>
            <a:r>
              <a:rPr kumimoji="1" lang="en-US" altLang="zh-CN" sz="2400" b="1" dirty="0" smtClean="0">
                <a:solidFill>
                  <a:srgbClr val="FF0000"/>
                </a:solidFill>
                <a:latin typeface="Consolas" pitchFamily="49" charset="0"/>
                <a:ea typeface="黑体" pitchFamily="49" charset="-122"/>
                <a:cs typeface="Consolas" pitchFamily="49" charset="0"/>
              </a:rPr>
              <a:t>】</a:t>
            </a:r>
            <a:r>
              <a:rPr kumimoji="1" lang="zh-CN" altLang="en-US" sz="2400" b="1" dirty="0">
                <a:solidFill>
                  <a:srgbClr val="3333FF"/>
                </a:solidFill>
                <a:latin typeface="Consolas" pitchFamily="49" charset="0"/>
                <a:ea typeface="楷体" pitchFamily="49" charset="-122"/>
                <a:cs typeface="Consolas" pitchFamily="49" charset="0"/>
              </a:rPr>
              <a:t>已知一组关键字</a:t>
            </a:r>
            <a:r>
              <a:rPr kumimoji="1" lang="zh-CN" altLang="en-US" sz="2400" b="1" dirty="0" smtClean="0">
                <a:solidFill>
                  <a:srgbClr val="3333FF"/>
                </a:solidFill>
                <a:latin typeface="Consolas" pitchFamily="49" charset="0"/>
                <a:ea typeface="楷体" pitchFamily="49" charset="-122"/>
                <a:cs typeface="Consolas" pitchFamily="49" charset="0"/>
              </a:rPr>
              <a:t>为</a:t>
            </a:r>
            <a:r>
              <a:rPr kumimoji="1" lang="en-US" altLang="zh-CN" sz="2400" b="1" dirty="0" smtClean="0">
                <a:solidFill>
                  <a:srgbClr val="3333FF"/>
                </a:solidFill>
                <a:latin typeface="Consolas" pitchFamily="49" charset="0"/>
                <a:ea typeface="楷体" pitchFamily="49" charset="-122"/>
                <a:cs typeface="Consolas" pitchFamily="49" charset="0"/>
              </a:rPr>
              <a:t>:</a:t>
            </a:r>
          </a:p>
          <a:p>
            <a:pPr algn="just" fontAlgn="base">
              <a:lnSpc>
                <a:spcPts val="3000"/>
              </a:lnSpc>
              <a:spcBef>
                <a:spcPct val="50000"/>
              </a:spcBef>
              <a:spcAft>
                <a:spcPct val="0"/>
              </a:spcAft>
            </a:pPr>
            <a:r>
              <a:rPr kumimoji="1" lang="en-US" altLang="zh-CN" sz="2400" b="1" dirty="0" smtClean="0">
                <a:solidFill>
                  <a:srgbClr val="FF00FF"/>
                </a:solidFill>
                <a:latin typeface="Consolas" pitchFamily="49" charset="0"/>
                <a:ea typeface="楷体" pitchFamily="49" charset="-122"/>
                <a:cs typeface="Consolas" pitchFamily="49" charset="0"/>
              </a:rPr>
              <a:t>    {25</a:t>
            </a:r>
            <a:r>
              <a:rPr kumimoji="1" lang="zh-CN" altLang="en-US" sz="2400" b="1" dirty="0" smtClean="0">
                <a:solidFill>
                  <a:srgbClr val="FF00FF"/>
                </a:solidFill>
                <a:latin typeface="Consolas" pitchFamily="49" charset="0"/>
                <a:ea typeface="楷体" pitchFamily="49" charset="-122"/>
                <a:cs typeface="Consolas" pitchFamily="49" charset="0"/>
              </a:rPr>
              <a:t>，</a:t>
            </a:r>
            <a:r>
              <a:rPr kumimoji="1" lang="en-US" altLang="zh-CN" sz="2400" b="1" dirty="0" smtClean="0">
                <a:solidFill>
                  <a:srgbClr val="FF00FF"/>
                </a:solidFill>
                <a:latin typeface="Consolas" pitchFamily="49" charset="0"/>
                <a:ea typeface="楷体" pitchFamily="49" charset="-122"/>
                <a:cs typeface="Consolas" pitchFamily="49" charset="0"/>
              </a:rPr>
              <a:t>18</a:t>
            </a:r>
            <a:r>
              <a:rPr kumimoji="1" lang="zh-CN" altLang="en-US" sz="2400" b="1" dirty="0" smtClean="0">
                <a:solidFill>
                  <a:srgbClr val="FF00FF"/>
                </a:solidFill>
                <a:latin typeface="Consolas" pitchFamily="49" charset="0"/>
                <a:ea typeface="楷体" pitchFamily="49" charset="-122"/>
                <a:cs typeface="Consolas" pitchFamily="49" charset="0"/>
              </a:rPr>
              <a:t>，</a:t>
            </a:r>
            <a:r>
              <a:rPr kumimoji="1" lang="en-US" altLang="zh-CN" sz="2400" b="1" dirty="0" smtClean="0">
                <a:solidFill>
                  <a:srgbClr val="FF00FF"/>
                </a:solidFill>
                <a:latin typeface="Consolas" pitchFamily="49" charset="0"/>
                <a:ea typeface="楷体" pitchFamily="49" charset="-122"/>
                <a:cs typeface="Consolas" pitchFamily="49" charset="0"/>
              </a:rPr>
              <a:t>46</a:t>
            </a:r>
            <a:r>
              <a:rPr kumimoji="1" lang="zh-CN" altLang="en-US" sz="2400" b="1" dirty="0" smtClean="0">
                <a:solidFill>
                  <a:srgbClr val="FF00FF"/>
                </a:solidFill>
                <a:latin typeface="Consolas" pitchFamily="49" charset="0"/>
                <a:ea typeface="楷体" pitchFamily="49" charset="-122"/>
                <a:cs typeface="Consolas" pitchFamily="49" charset="0"/>
              </a:rPr>
              <a:t>，</a:t>
            </a:r>
            <a:r>
              <a:rPr kumimoji="1" lang="en-US" altLang="zh-CN" sz="2400" b="1" dirty="0" smtClean="0">
                <a:solidFill>
                  <a:srgbClr val="FF00FF"/>
                </a:solidFill>
                <a:latin typeface="Consolas" pitchFamily="49" charset="0"/>
                <a:ea typeface="楷体" pitchFamily="49" charset="-122"/>
                <a:cs typeface="Consolas" pitchFamily="49" charset="0"/>
              </a:rPr>
              <a:t>2</a:t>
            </a:r>
            <a:r>
              <a:rPr kumimoji="1" lang="zh-CN" altLang="en-US" sz="2400" b="1" dirty="0" smtClean="0">
                <a:solidFill>
                  <a:srgbClr val="FF00FF"/>
                </a:solidFill>
                <a:latin typeface="Consolas" pitchFamily="49" charset="0"/>
                <a:ea typeface="楷体" pitchFamily="49" charset="-122"/>
                <a:cs typeface="Consolas" pitchFamily="49" charset="0"/>
              </a:rPr>
              <a:t>，</a:t>
            </a:r>
            <a:r>
              <a:rPr kumimoji="1" lang="en-US" altLang="zh-CN" sz="2400" b="1" dirty="0" smtClean="0">
                <a:solidFill>
                  <a:srgbClr val="FF00FF"/>
                </a:solidFill>
                <a:latin typeface="Consolas" pitchFamily="49" charset="0"/>
                <a:ea typeface="楷体" pitchFamily="49" charset="-122"/>
                <a:cs typeface="Consolas" pitchFamily="49" charset="0"/>
              </a:rPr>
              <a:t>53</a:t>
            </a:r>
            <a:r>
              <a:rPr kumimoji="1" lang="zh-CN" altLang="en-US" sz="2400" b="1" dirty="0" smtClean="0">
                <a:solidFill>
                  <a:srgbClr val="FF00FF"/>
                </a:solidFill>
                <a:latin typeface="Consolas" pitchFamily="49" charset="0"/>
                <a:ea typeface="楷体" pitchFamily="49" charset="-122"/>
                <a:cs typeface="Consolas" pitchFamily="49" charset="0"/>
              </a:rPr>
              <a:t>，</a:t>
            </a:r>
            <a:r>
              <a:rPr kumimoji="1" lang="en-US" altLang="zh-CN" sz="2400" b="1" dirty="0" smtClean="0">
                <a:solidFill>
                  <a:srgbClr val="FF00FF"/>
                </a:solidFill>
                <a:latin typeface="Consolas" pitchFamily="49" charset="0"/>
                <a:ea typeface="楷体" pitchFamily="49" charset="-122"/>
                <a:cs typeface="Consolas" pitchFamily="49" charset="0"/>
              </a:rPr>
              <a:t>39</a:t>
            </a:r>
            <a:r>
              <a:rPr kumimoji="1" lang="zh-CN" altLang="en-US" sz="2400" b="1" dirty="0" smtClean="0">
                <a:solidFill>
                  <a:srgbClr val="FF00FF"/>
                </a:solidFill>
                <a:latin typeface="Consolas" pitchFamily="49" charset="0"/>
                <a:ea typeface="楷体" pitchFamily="49" charset="-122"/>
                <a:cs typeface="Consolas" pitchFamily="49" charset="0"/>
              </a:rPr>
              <a:t>，</a:t>
            </a:r>
            <a:r>
              <a:rPr kumimoji="1" lang="en-US" altLang="zh-CN" sz="2400" b="1" dirty="0" smtClean="0">
                <a:solidFill>
                  <a:srgbClr val="FF00FF"/>
                </a:solidFill>
                <a:latin typeface="Consolas" pitchFamily="49" charset="0"/>
                <a:ea typeface="楷体" pitchFamily="49" charset="-122"/>
                <a:cs typeface="Consolas" pitchFamily="49" charset="0"/>
              </a:rPr>
              <a:t>32</a:t>
            </a:r>
            <a:r>
              <a:rPr kumimoji="1" lang="zh-CN" altLang="en-US" sz="2400" b="1" dirty="0" smtClean="0">
                <a:solidFill>
                  <a:srgbClr val="FF00FF"/>
                </a:solidFill>
                <a:latin typeface="Consolas" pitchFamily="49" charset="0"/>
                <a:ea typeface="楷体" pitchFamily="49" charset="-122"/>
                <a:cs typeface="Consolas" pitchFamily="49" charset="0"/>
              </a:rPr>
              <a:t>，</a:t>
            </a:r>
            <a:r>
              <a:rPr kumimoji="1" lang="en-US" altLang="zh-CN" sz="2400" b="1" dirty="0" smtClean="0">
                <a:solidFill>
                  <a:srgbClr val="FF00FF"/>
                </a:solidFill>
                <a:latin typeface="Consolas" pitchFamily="49" charset="0"/>
                <a:ea typeface="楷体" pitchFamily="49" charset="-122"/>
                <a:cs typeface="Consolas" pitchFamily="49" charset="0"/>
              </a:rPr>
              <a:t>4</a:t>
            </a:r>
            <a:r>
              <a:rPr kumimoji="1" lang="zh-CN" altLang="en-US" sz="2400" b="1" dirty="0" smtClean="0">
                <a:solidFill>
                  <a:srgbClr val="FF00FF"/>
                </a:solidFill>
                <a:latin typeface="Consolas" pitchFamily="49" charset="0"/>
                <a:ea typeface="楷体" pitchFamily="49" charset="-122"/>
                <a:cs typeface="Consolas" pitchFamily="49" charset="0"/>
              </a:rPr>
              <a:t>，</a:t>
            </a:r>
            <a:r>
              <a:rPr kumimoji="1" lang="en-US" altLang="zh-CN" sz="2400" b="1" dirty="0" smtClean="0">
                <a:solidFill>
                  <a:srgbClr val="FF00FF"/>
                </a:solidFill>
                <a:latin typeface="Consolas" pitchFamily="49" charset="0"/>
                <a:ea typeface="楷体" pitchFamily="49" charset="-122"/>
                <a:cs typeface="Consolas" pitchFamily="49" charset="0"/>
              </a:rPr>
              <a:t>74</a:t>
            </a:r>
            <a:r>
              <a:rPr kumimoji="1" lang="zh-CN" altLang="en-US" sz="2400" b="1" dirty="0" smtClean="0">
                <a:solidFill>
                  <a:srgbClr val="FF00FF"/>
                </a:solidFill>
                <a:latin typeface="Consolas" pitchFamily="49" charset="0"/>
                <a:ea typeface="楷体" pitchFamily="49" charset="-122"/>
                <a:cs typeface="Consolas" pitchFamily="49" charset="0"/>
              </a:rPr>
              <a:t>，</a:t>
            </a:r>
            <a:r>
              <a:rPr kumimoji="1" lang="en-US" altLang="zh-CN" sz="2400" b="1" dirty="0" smtClean="0">
                <a:solidFill>
                  <a:srgbClr val="FF00FF"/>
                </a:solidFill>
                <a:latin typeface="Consolas" pitchFamily="49" charset="0"/>
                <a:ea typeface="楷体" pitchFamily="49" charset="-122"/>
                <a:cs typeface="Consolas" pitchFamily="49" charset="0"/>
              </a:rPr>
              <a:t>67</a:t>
            </a:r>
            <a:r>
              <a:rPr kumimoji="1" lang="zh-CN" altLang="en-US" sz="2400" b="1" dirty="0" smtClean="0">
                <a:solidFill>
                  <a:srgbClr val="FF00FF"/>
                </a:solidFill>
                <a:latin typeface="Consolas" pitchFamily="49" charset="0"/>
                <a:ea typeface="楷体" pitchFamily="49" charset="-122"/>
                <a:cs typeface="Consolas" pitchFamily="49" charset="0"/>
              </a:rPr>
              <a:t>，</a:t>
            </a:r>
            <a:r>
              <a:rPr kumimoji="1" lang="en-US" altLang="zh-CN" sz="2400" b="1" dirty="0" smtClean="0">
                <a:solidFill>
                  <a:srgbClr val="FF00FF"/>
                </a:solidFill>
                <a:latin typeface="Consolas" pitchFamily="49" charset="0"/>
                <a:ea typeface="楷体" pitchFamily="49" charset="-122"/>
                <a:cs typeface="Consolas" pitchFamily="49" charset="0"/>
              </a:rPr>
              <a:t>60</a:t>
            </a:r>
            <a:r>
              <a:rPr kumimoji="1" lang="zh-CN" altLang="en-US" sz="2400" b="1" dirty="0" smtClean="0">
                <a:solidFill>
                  <a:srgbClr val="FF00FF"/>
                </a:solidFill>
                <a:latin typeface="Consolas" pitchFamily="49" charset="0"/>
                <a:ea typeface="楷体" pitchFamily="49" charset="-122"/>
                <a:cs typeface="Consolas" pitchFamily="49" charset="0"/>
              </a:rPr>
              <a:t>，</a:t>
            </a:r>
            <a:r>
              <a:rPr kumimoji="1" lang="en-US" altLang="zh-CN" sz="2400" b="1" dirty="0" smtClean="0">
                <a:solidFill>
                  <a:srgbClr val="FF00FF"/>
                </a:solidFill>
                <a:latin typeface="Consolas" pitchFamily="49" charset="0"/>
                <a:ea typeface="楷体" pitchFamily="49" charset="-122"/>
                <a:cs typeface="Consolas" pitchFamily="49" charset="0"/>
              </a:rPr>
              <a:t>11}</a:t>
            </a:r>
          </a:p>
          <a:p>
            <a:pPr algn="just" fontAlgn="base">
              <a:lnSpc>
                <a:spcPts val="3000"/>
              </a:lnSpc>
              <a:spcBef>
                <a:spcPct val="50000"/>
              </a:spcBef>
              <a:spcAft>
                <a:spcPct val="0"/>
              </a:spcAft>
            </a:pPr>
            <a:r>
              <a:rPr kumimoji="1" lang="en-US" altLang="zh-CN" sz="2400" b="1" dirty="0" smtClean="0">
                <a:solidFill>
                  <a:srgbClr val="3333FF"/>
                </a:solidFill>
                <a:latin typeface="Consolas" pitchFamily="49" charset="0"/>
                <a:ea typeface="楷体" pitchFamily="49" charset="-122"/>
                <a:cs typeface="Consolas" pitchFamily="49" charset="0"/>
              </a:rPr>
              <a:t>    </a:t>
            </a:r>
            <a:r>
              <a:rPr kumimoji="1" lang="zh-CN" altLang="en-US" sz="2400" b="1" dirty="0" smtClean="0">
                <a:solidFill>
                  <a:srgbClr val="3333FF"/>
                </a:solidFill>
                <a:latin typeface="Consolas" pitchFamily="49" charset="0"/>
                <a:ea typeface="楷体" pitchFamily="49" charset="-122"/>
                <a:cs typeface="Consolas" pitchFamily="49" charset="0"/>
              </a:rPr>
              <a:t>按</a:t>
            </a:r>
            <a:r>
              <a:rPr kumimoji="1" lang="zh-CN" altLang="en-US" sz="2400" b="1" dirty="0">
                <a:solidFill>
                  <a:srgbClr val="3333FF"/>
                </a:solidFill>
                <a:latin typeface="Consolas" pitchFamily="49" charset="0"/>
                <a:ea typeface="楷体" pitchFamily="49" charset="-122"/>
                <a:cs typeface="Consolas" pitchFamily="49" charset="0"/>
              </a:rPr>
              <a:t>表中的元素顺序依次插入到一棵初始为空的二叉排序树</a:t>
            </a:r>
            <a:r>
              <a:rPr kumimoji="1" lang="zh-CN" altLang="en-US" sz="2400" b="1" dirty="0" smtClean="0">
                <a:solidFill>
                  <a:srgbClr val="3333FF"/>
                </a:solidFill>
                <a:latin typeface="Consolas" pitchFamily="49" charset="0"/>
                <a:ea typeface="楷体" pitchFamily="49" charset="-122"/>
                <a:cs typeface="Consolas" pitchFamily="49" charset="0"/>
              </a:rPr>
              <a:t>中，画</a:t>
            </a:r>
            <a:r>
              <a:rPr kumimoji="1" lang="zh-CN" altLang="en-US" sz="2400" b="1" dirty="0">
                <a:solidFill>
                  <a:srgbClr val="3333FF"/>
                </a:solidFill>
                <a:latin typeface="Consolas" pitchFamily="49" charset="0"/>
                <a:ea typeface="楷体" pitchFamily="49" charset="-122"/>
                <a:cs typeface="Consolas" pitchFamily="49" charset="0"/>
              </a:rPr>
              <a:t>出该二叉排序</a:t>
            </a:r>
            <a:r>
              <a:rPr kumimoji="1" lang="zh-CN" altLang="en-US" sz="2400" b="1" dirty="0" smtClean="0">
                <a:solidFill>
                  <a:srgbClr val="3333FF"/>
                </a:solidFill>
                <a:latin typeface="Consolas" pitchFamily="49" charset="0"/>
                <a:ea typeface="楷体" pitchFamily="49" charset="-122"/>
                <a:cs typeface="Consolas" pitchFamily="49" charset="0"/>
              </a:rPr>
              <a:t>树。</a:t>
            </a:r>
            <a:endParaRPr kumimoji="1" lang="en-US" altLang="zh-CN" sz="2400" b="1" dirty="0" smtClean="0">
              <a:solidFill>
                <a:srgbClr val="3333FF"/>
              </a:solidFill>
              <a:latin typeface="Consolas" pitchFamily="49" charset="0"/>
              <a:ea typeface="楷体" pitchFamily="49" charset="-122"/>
              <a:cs typeface="Consolas" pitchFamily="49" charset="0"/>
            </a:endParaRPr>
          </a:p>
          <a:p>
            <a:pPr algn="just" fontAlgn="base">
              <a:lnSpc>
                <a:spcPts val="3000"/>
              </a:lnSpc>
              <a:spcBef>
                <a:spcPct val="50000"/>
              </a:spcBef>
              <a:spcAft>
                <a:spcPct val="0"/>
              </a:spcAft>
            </a:pPr>
            <a:r>
              <a:rPr kumimoji="1" lang="en-US" altLang="zh-CN" sz="2400" b="1" dirty="0" smtClean="0">
                <a:solidFill>
                  <a:srgbClr val="3333FF"/>
                </a:solidFill>
                <a:latin typeface="Consolas" pitchFamily="49" charset="0"/>
                <a:ea typeface="楷体" pitchFamily="49" charset="-122"/>
                <a:cs typeface="Consolas" pitchFamily="49" charset="0"/>
              </a:rPr>
              <a:t>    </a:t>
            </a:r>
            <a:r>
              <a:rPr kumimoji="1" lang="zh-CN" altLang="en-US" sz="2400" b="1" dirty="0" smtClean="0">
                <a:solidFill>
                  <a:srgbClr val="3333FF"/>
                </a:solidFill>
                <a:latin typeface="Consolas" pitchFamily="49" charset="0"/>
                <a:ea typeface="楷体" pitchFamily="49" charset="-122"/>
                <a:cs typeface="Consolas" pitchFamily="49" charset="0"/>
              </a:rPr>
              <a:t>求</a:t>
            </a:r>
            <a:r>
              <a:rPr kumimoji="1" lang="zh-CN" altLang="en-US" sz="2400" b="1" dirty="0">
                <a:solidFill>
                  <a:srgbClr val="3333FF"/>
                </a:solidFill>
                <a:latin typeface="Consolas" pitchFamily="49" charset="0"/>
                <a:ea typeface="楷体" pitchFamily="49" charset="-122"/>
                <a:cs typeface="Consolas" pitchFamily="49" charset="0"/>
              </a:rPr>
              <a:t>在等概率的情况下查找成功的平均查找</a:t>
            </a:r>
            <a:r>
              <a:rPr kumimoji="1" lang="zh-CN" altLang="en-US" sz="2400" b="1" dirty="0" smtClean="0">
                <a:solidFill>
                  <a:srgbClr val="3333FF"/>
                </a:solidFill>
                <a:latin typeface="Consolas" pitchFamily="49" charset="0"/>
                <a:ea typeface="楷体" pitchFamily="49" charset="-122"/>
                <a:cs typeface="Consolas" pitchFamily="49" charset="0"/>
              </a:rPr>
              <a:t>长度和查找不成功的平均查找长度。      </a:t>
            </a:r>
            <a:endParaRPr kumimoji="1" lang="zh-CN" altLang="en-US" sz="2400" b="1" dirty="0">
              <a:solidFill>
                <a:srgbClr val="3333FF"/>
              </a:solidFill>
              <a:latin typeface="Consolas" pitchFamily="49" charset="0"/>
              <a:ea typeface="楷体" pitchFamily="49" charset="-122"/>
              <a:cs typeface="Consolas" pitchFamily="49" charset="0"/>
            </a:endParaRPr>
          </a:p>
        </p:txBody>
      </p:sp>
    </p:spTree>
    <p:extLst>
      <p:ext uri="{BB962C8B-B14F-4D97-AF65-F5344CB8AC3E}">
        <p14:creationId xmlns:p14="http://schemas.microsoft.com/office/powerpoint/2010/main" val="192761762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5" name="Text Box 60"/>
          <p:cNvSpPr txBox="1">
            <a:spLocks noChangeArrowheads="1"/>
          </p:cNvSpPr>
          <p:nvPr/>
        </p:nvSpPr>
        <p:spPr bwMode="auto">
          <a:xfrm>
            <a:off x="714348" y="433598"/>
            <a:ext cx="863600" cy="400110"/>
          </a:xfrm>
          <a:prstGeom prst="rect">
            <a:avLst/>
          </a:prstGeom>
          <a:noFill/>
          <a:ln w="9525">
            <a:noFill/>
            <a:miter lim="800000"/>
            <a:headEnd/>
            <a:tailEnd/>
          </a:ln>
        </p:spPr>
        <p:txBody>
          <a:bodyPr>
            <a:spAutoFit/>
          </a:bodyPr>
          <a:lstStyle/>
          <a:p>
            <a:pPr fontAlgn="base">
              <a:spcBef>
                <a:spcPct val="50000"/>
              </a:spcBef>
              <a:spcAft>
                <a:spcPct val="0"/>
              </a:spcAft>
            </a:pPr>
            <a:r>
              <a:rPr lang="zh-CN" altLang="en-US" sz="2000" b="1" dirty="0">
                <a:solidFill>
                  <a:srgbClr val="3333FF"/>
                </a:solidFill>
                <a:latin typeface="Consolas" pitchFamily="49" charset="0"/>
                <a:ea typeface="楷体" pitchFamily="49" charset="-122"/>
                <a:cs typeface="Consolas" pitchFamily="49" charset="0"/>
              </a:rPr>
              <a:t>序列：</a:t>
            </a:r>
          </a:p>
        </p:txBody>
      </p:sp>
      <p:sp>
        <p:nvSpPr>
          <p:cNvPr id="35901" name="Text Box 61"/>
          <p:cNvSpPr txBox="1">
            <a:spLocks noChangeArrowheads="1"/>
          </p:cNvSpPr>
          <p:nvPr/>
        </p:nvSpPr>
        <p:spPr bwMode="auto">
          <a:xfrm>
            <a:off x="1793848" y="463591"/>
            <a:ext cx="288925" cy="307777"/>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25</a:t>
            </a:r>
          </a:p>
        </p:txBody>
      </p:sp>
      <p:sp>
        <p:nvSpPr>
          <p:cNvPr id="35902" name="Text Box 62"/>
          <p:cNvSpPr txBox="1">
            <a:spLocks noChangeArrowheads="1"/>
          </p:cNvSpPr>
          <p:nvPr/>
        </p:nvSpPr>
        <p:spPr bwMode="auto">
          <a:xfrm>
            <a:off x="2225648" y="463591"/>
            <a:ext cx="288925" cy="307777"/>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2000" b="1">
                <a:solidFill>
                  <a:srgbClr val="3333FF"/>
                </a:solidFill>
                <a:latin typeface="Consolas" pitchFamily="49" charset="0"/>
                <a:ea typeface="楷体_GB2312" pitchFamily="49" charset="-122"/>
                <a:cs typeface="Consolas" pitchFamily="49" charset="0"/>
              </a:rPr>
              <a:t>18</a:t>
            </a:r>
          </a:p>
        </p:txBody>
      </p:sp>
      <p:sp>
        <p:nvSpPr>
          <p:cNvPr id="35903" name="Text Box 63"/>
          <p:cNvSpPr txBox="1">
            <a:spLocks noChangeArrowheads="1"/>
          </p:cNvSpPr>
          <p:nvPr/>
        </p:nvSpPr>
        <p:spPr bwMode="auto">
          <a:xfrm>
            <a:off x="2659036" y="463591"/>
            <a:ext cx="288925" cy="307777"/>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46</a:t>
            </a:r>
          </a:p>
        </p:txBody>
      </p:sp>
      <p:sp>
        <p:nvSpPr>
          <p:cNvPr id="35904" name="Text Box 64"/>
          <p:cNvSpPr txBox="1">
            <a:spLocks noChangeArrowheads="1"/>
          </p:cNvSpPr>
          <p:nvPr/>
        </p:nvSpPr>
        <p:spPr bwMode="auto">
          <a:xfrm>
            <a:off x="3090836" y="463591"/>
            <a:ext cx="288925" cy="307777"/>
          </a:xfrm>
          <a:prstGeom prst="rect">
            <a:avLst/>
          </a:prstGeom>
          <a:noFill/>
          <a:ln w="9525">
            <a:noFill/>
            <a:miter lim="800000"/>
            <a:headEnd/>
            <a:tailEnd/>
          </a:ln>
        </p:spPr>
        <p:txBody>
          <a:bodyPr lIns="0" tIns="0" rIns="0" bIns="0">
            <a:spAutoFit/>
          </a:bodyPr>
          <a:lstStyle/>
          <a:p>
            <a:pPr algn="ctr" fontAlgn="base">
              <a:spcBef>
                <a:spcPct val="5000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2</a:t>
            </a:r>
          </a:p>
        </p:txBody>
      </p:sp>
      <p:sp>
        <p:nvSpPr>
          <p:cNvPr id="35905" name="Text Box 65"/>
          <p:cNvSpPr txBox="1">
            <a:spLocks noChangeArrowheads="1"/>
          </p:cNvSpPr>
          <p:nvPr/>
        </p:nvSpPr>
        <p:spPr bwMode="auto">
          <a:xfrm>
            <a:off x="3522636" y="463591"/>
            <a:ext cx="288925" cy="307777"/>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53</a:t>
            </a:r>
          </a:p>
        </p:txBody>
      </p:sp>
      <p:sp>
        <p:nvSpPr>
          <p:cNvPr id="35906" name="Text Box 66"/>
          <p:cNvSpPr txBox="1">
            <a:spLocks noChangeArrowheads="1"/>
          </p:cNvSpPr>
          <p:nvPr/>
        </p:nvSpPr>
        <p:spPr bwMode="auto">
          <a:xfrm>
            <a:off x="3956023" y="463591"/>
            <a:ext cx="288925" cy="307777"/>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39</a:t>
            </a:r>
          </a:p>
        </p:txBody>
      </p:sp>
      <p:sp>
        <p:nvSpPr>
          <p:cNvPr id="35907" name="Text Box 67"/>
          <p:cNvSpPr txBox="1">
            <a:spLocks noChangeArrowheads="1"/>
          </p:cNvSpPr>
          <p:nvPr/>
        </p:nvSpPr>
        <p:spPr bwMode="auto">
          <a:xfrm>
            <a:off x="4386236" y="463591"/>
            <a:ext cx="288925" cy="307777"/>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32</a:t>
            </a:r>
          </a:p>
        </p:txBody>
      </p:sp>
      <p:sp>
        <p:nvSpPr>
          <p:cNvPr id="35908" name="Text Box 68"/>
          <p:cNvSpPr txBox="1">
            <a:spLocks noChangeArrowheads="1"/>
          </p:cNvSpPr>
          <p:nvPr/>
        </p:nvSpPr>
        <p:spPr bwMode="auto">
          <a:xfrm>
            <a:off x="4818036" y="463591"/>
            <a:ext cx="288925" cy="307777"/>
          </a:xfrm>
          <a:prstGeom prst="rect">
            <a:avLst/>
          </a:prstGeom>
          <a:noFill/>
          <a:ln w="9525">
            <a:noFill/>
            <a:miter lim="800000"/>
            <a:headEnd/>
            <a:tailEnd/>
          </a:ln>
        </p:spPr>
        <p:txBody>
          <a:bodyPr lIns="0" tIns="0" rIns="0" bIns="0">
            <a:spAutoFit/>
          </a:bodyPr>
          <a:lstStyle/>
          <a:p>
            <a:pPr algn="ctr" fontAlgn="base">
              <a:spcBef>
                <a:spcPct val="5000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4</a:t>
            </a:r>
          </a:p>
        </p:txBody>
      </p:sp>
      <p:sp>
        <p:nvSpPr>
          <p:cNvPr id="35909" name="Text Box 69"/>
          <p:cNvSpPr txBox="1">
            <a:spLocks noChangeArrowheads="1"/>
          </p:cNvSpPr>
          <p:nvPr/>
        </p:nvSpPr>
        <p:spPr bwMode="auto">
          <a:xfrm>
            <a:off x="5251423" y="463591"/>
            <a:ext cx="288925" cy="307777"/>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74</a:t>
            </a:r>
          </a:p>
        </p:txBody>
      </p:sp>
      <p:sp>
        <p:nvSpPr>
          <p:cNvPr id="35910" name="Text Box 70"/>
          <p:cNvSpPr txBox="1">
            <a:spLocks noChangeArrowheads="1"/>
          </p:cNvSpPr>
          <p:nvPr/>
        </p:nvSpPr>
        <p:spPr bwMode="auto">
          <a:xfrm>
            <a:off x="5683223" y="463591"/>
            <a:ext cx="288925" cy="307777"/>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67</a:t>
            </a:r>
          </a:p>
        </p:txBody>
      </p:sp>
      <p:sp>
        <p:nvSpPr>
          <p:cNvPr id="35911" name="Text Box 71"/>
          <p:cNvSpPr txBox="1">
            <a:spLocks noChangeArrowheads="1"/>
          </p:cNvSpPr>
          <p:nvPr/>
        </p:nvSpPr>
        <p:spPr bwMode="auto">
          <a:xfrm>
            <a:off x="6115023" y="463591"/>
            <a:ext cx="288925" cy="307777"/>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60</a:t>
            </a:r>
          </a:p>
        </p:txBody>
      </p:sp>
      <p:sp>
        <p:nvSpPr>
          <p:cNvPr id="35912" name="Text Box 72"/>
          <p:cNvSpPr txBox="1">
            <a:spLocks noChangeArrowheads="1"/>
          </p:cNvSpPr>
          <p:nvPr/>
        </p:nvSpPr>
        <p:spPr bwMode="auto">
          <a:xfrm>
            <a:off x="6548411" y="463591"/>
            <a:ext cx="288925" cy="307777"/>
          </a:xfrm>
          <a:prstGeom prst="rect">
            <a:avLst/>
          </a:prstGeom>
          <a:noFill/>
          <a:ln w="9525">
            <a:noFill/>
            <a:miter lim="800000"/>
            <a:headEnd/>
            <a:tailEnd/>
          </a:ln>
        </p:spPr>
        <p:txBody>
          <a:bodyPr lIns="0" tIns="0" rIns="0" bIns="0">
            <a:spAutoFit/>
          </a:bodyPr>
          <a:lstStyle/>
          <a:p>
            <a:pPr fontAlgn="base">
              <a:spcBef>
                <a:spcPct val="50000"/>
              </a:spcBef>
              <a:spcAft>
                <a:spcPct val="0"/>
              </a:spcAft>
            </a:pPr>
            <a:r>
              <a:rPr lang="en-US" altLang="zh-CN" sz="2000" b="1" dirty="0">
                <a:solidFill>
                  <a:srgbClr val="3333FF"/>
                </a:solidFill>
                <a:latin typeface="Consolas" pitchFamily="49" charset="0"/>
                <a:ea typeface="楷体_GB2312" pitchFamily="49" charset="-122"/>
                <a:cs typeface="Consolas" pitchFamily="49" charset="0"/>
              </a:rPr>
              <a:t>11</a:t>
            </a:r>
          </a:p>
        </p:txBody>
      </p:sp>
      <p:sp>
        <p:nvSpPr>
          <p:cNvPr id="35913" name="Text Box 73"/>
          <p:cNvSpPr txBox="1">
            <a:spLocks noChangeArrowheads="1"/>
          </p:cNvSpPr>
          <p:nvPr/>
        </p:nvSpPr>
        <p:spPr bwMode="auto">
          <a:xfrm>
            <a:off x="2500298" y="5715016"/>
            <a:ext cx="3143272" cy="369332"/>
          </a:xfrm>
          <a:prstGeom prst="rect">
            <a:avLst/>
          </a:prstGeom>
          <a:noFill/>
          <a:ln w="9525">
            <a:noFill/>
            <a:miter lim="800000"/>
            <a:headEnd/>
            <a:tailEnd/>
          </a:ln>
        </p:spPr>
        <p:txBody>
          <a:bodyPr wrap="square">
            <a:spAutoFit/>
          </a:bodyPr>
          <a:lstStyle/>
          <a:p>
            <a:pPr fontAlgn="base">
              <a:spcBef>
                <a:spcPct val="50000"/>
              </a:spcBef>
              <a:spcAft>
                <a:spcPct val="0"/>
              </a:spcAft>
            </a:pPr>
            <a:r>
              <a:rPr lang="zh-CN" altLang="en-US" b="1" dirty="0">
                <a:solidFill>
                  <a:srgbClr val="FF00FF"/>
                </a:solidFill>
                <a:latin typeface="仿宋" pitchFamily="49" charset="-122"/>
                <a:ea typeface="仿宋" pitchFamily="49" charset="-122"/>
                <a:cs typeface="Consolas" pitchFamily="49" charset="0"/>
              </a:rPr>
              <a:t>二叉排序树创建完毕</a:t>
            </a:r>
          </a:p>
        </p:txBody>
      </p:sp>
      <p:sp>
        <p:nvSpPr>
          <p:cNvPr id="18" name="椭圆 17"/>
          <p:cNvSpPr/>
          <p:nvPr/>
        </p:nvSpPr>
        <p:spPr>
          <a:xfrm>
            <a:off x="3245620" y="1000108"/>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25</a:t>
            </a:r>
            <a:endParaRPr kumimoji="1" lang="zh-CN" altLang="en-US" b="1" dirty="0">
              <a:solidFill>
                <a:srgbClr val="3333FF"/>
              </a:solidFill>
              <a:latin typeface="Consolas" pitchFamily="49" charset="0"/>
              <a:cs typeface="Consolas" pitchFamily="49" charset="0"/>
            </a:endParaRPr>
          </a:p>
        </p:txBody>
      </p:sp>
      <p:grpSp>
        <p:nvGrpSpPr>
          <p:cNvPr id="2" name="组合 105"/>
          <p:cNvGrpSpPr/>
          <p:nvPr/>
        </p:nvGrpSpPr>
        <p:grpSpPr>
          <a:xfrm>
            <a:off x="1571604" y="1288107"/>
            <a:ext cx="1674017" cy="997885"/>
            <a:chOff x="1571604" y="1288107"/>
            <a:chExt cx="1674017" cy="997885"/>
          </a:xfrm>
        </p:grpSpPr>
        <p:sp>
          <p:nvSpPr>
            <p:cNvPr id="19" name="椭圆 18"/>
            <p:cNvSpPr/>
            <p:nvPr/>
          </p:nvSpPr>
          <p:spPr>
            <a:xfrm>
              <a:off x="1571604" y="1709992"/>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18</a:t>
              </a:r>
              <a:endParaRPr kumimoji="1" lang="zh-CN" altLang="en-US" b="1" dirty="0">
                <a:solidFill>
                  <a:srgbClr val="3333FF"/>
                </a:solidFill>
                <a:latin typeface="Consolas" pitchFamily="49" charset="0"/>
                <a:cs typeface="Consolas" pitchFamily="49" charset="0"/>
              </a:endParaRPr>
            </a:p>
          </p:txBody>
        </p:sp>
        <p:cxnSp>
          <p:nvCxnSpPr>
            <p:cNvPr id="31" name="直接连接符 30"/>
            <p:cNvCxnSpPr>
              <a:stCxn id="18" idx="2"/>
              <a:endCxn id="19" idx="7"/>
            </p:cNvCxnSpPr>
            <p:nvPr/>
          </p:nvCxnSpPr>
          <p:spPr>
            <a:xfrm rot="10800000" flipV="1">
              <a:off x="2093980" y="1288107"/>
              <a:ext cx="1151641"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 name="组合 110"/>
          <p:cNvGrpSpPr/>
          <p:nvPr/>
        </p:nvGrpSpPr>
        <p:grpSpPr>
          <a:xfrm>
            <a:off x="857224" y="2201639"/>
            <a:ext cx="804005" cy="870171"/>
            <a:chOff x="857224" y="2201639"/>
            <a:chExt cx="804005" cy="870171"/>
          </a:xfrm>
        </p:grpSpPr>
        <p:sp>
          <p:nvSpPr>
            <p:cNvPr id="20" name="椭圆 19"/>
            <p:cNvSpPr/>
            <p:nvPr/>
          </p:nvSpPr>
          <p:spPr>
            <a:xfrm>
              <a:off x="857224"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2</a:t>
              </a:r>
              <a:endParaRPr kumimoji="1" lang="zh-CN" altLang="en-US" b="1" dirty="0">
                <a:solidFill>
                  <a:srgbClr val="3333FF"/>
                </a:solidFill>
                <a:latin typeface="Consolas" pitchFamily="49" charset="0"/>
                <a:cs typeface="Consolas" pitchFamily="49" charset="0"/>
              </a:endParaRPr>
            </a:p>
          </p:txBody>
        </p:sp>
        <p:cxnSp>
          <p:nvCxnSpPr>
            <p:cNvPr id="33" name="直接连接符 32"/>
            <p:cNvCxnSpPr>
              <a:stCxn id="19" idx="3"/>
              <a:endCxn id="20" idx="7"/>
            </p:cNvCxnSpPr>
            <p:nvPr/>
          </p:nvCxnSpPr>
          <p:spPr>
            <a:xfrm rot="5400000">
              <a:off x="1331152" y="2250086"/>
              <a:ext cx="378524" cy="28163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4" name="组合 111"/>
          <p:cNvGrpSpPr/>
          <p:nvPr/>
        </p:nvGrpSpPr>
        <p:grpSpPr>
          <a:xfrm>
            <a:off x="1379598" y="2987457"/>
            <a:ext cx="620634" cy="803229"/>
            <a:chOff x="1379598" y="2987457"/>
            <a:chExt cx="620634" cy="803229"/>
          </a:xfrm>
        </p:grpSpPr>
        <p:sp>
          <p:nvSpPr>
            <p:cNvPr id="21" name="椭圆 20"/>
            <p:cNvSpPr/>
            <p:nvPr/>
          </p:nvSpPr>
          <p:spPr>
            <a:xfrm>
              <a:off x="1388232"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4</a:t>
              </a:r>
              <a:endParaRPr kumimoji="1" lang="zh-CN" altLang="en-US" b="1" dirty="0">
                <a:solidFill>
                  <a:srgbClr val="3333FF"/>
                </a:solidFill>
                <a:latin typeface="Consolas" pitchFamily="49" charset="0"/>
                <a:cs typeface="Consolas" pitchFamily="49" charset="0"/>
              </a:endParaRPr>
            </a:p>
          </p:txBody>
        </p:sp>
        <p:cxnSp>
          <p:nvCxnSpPr>
            <p:cNvPr id="35" name="直接连接符 34"/>
            <p:cNvCxnSpPr>
              <a:stCxn id="20" idx="5"/>
            </p:cNvCxnSpPr>
            <p:nvPr/>
          </p:nvCxnSpPr>
          <p:spPr>
            <a:xfrm rot="16200000" flipH="1">
              <a:off x="1332618" y="3034437"/>
              <a:ext cx="260566" cy="166605"/>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5" name="组合 112"/>
          <p:cNvGrpSpPr/>
          <p:nvPr/>
        </p:nvGrpSpPr>
        <p:grpSpPr>
          <a:xfrm>
            <a:off x="1910607" y="3706333"/>
            <a:ext cx="701625" cy="937113"/>
            <a:chOff x="1910607" y="3706333"/>
            <a:chExt cx="701625" cy="937113"/>
          </a:xfrm>
        </p:grpSpPr>
        <p:sp>
          <p:nvSpPr>
            <p:cNvPr id="22" name="椭圆 21"/>
            <p:cNvSpPr/>
            <p:nvPr/>
          </p:nvSpPr>
          <p:spPr>
            <a:xfrm>
              <a:off x="2000232" y="406744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11</a:t>
              </a:r>
              <a:endParaRPr kumimoji="1" lang="zh-CN" altLang="en-US" b="1" dirty="0">
                <a:solidFill>
                  <a:srgbClr val="3333FF"/>
                </a:solidFill>
                <a:latin typeface="Consolas" pitchFamily="49" charset="0"/>
                <a:cs typeface="Consolas" pitchFamily="49" charset="0"/>
              </a:endParaRPr>
            </a:p>
          </p:txBody>
        </p:sp>
        <p:cxnSp>
          <p:nvCxnSpPr>
            <p:cNvPr id="39" name="直接连接符 38"/>
            <p:cNvCxnSpPr>
              <a:stCxn id="21" idx="5"/>
            </p:cNvCxnSpPr>
            <p:nvPr/>
          </p:nvCxnSpPr>
          <p:spPr>
            <a:xfrm rot="16200000" flipH="1">
              <a:off x="1821949" y="3794991"/>
              <a:ext cx="420066" cy="24275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6" name="组合 106"/>
          <p:cNvGrpSpPr/>
          <p:nvPr/>
        </p:nvGrpSpPr>
        <p:grpSpPr>
          <a:xfrm>
            <a:off x="3857620" y="1288108"/>
            <a:ext cx="1689112" cy="997884"/>
            <a:chOff x="3857620" y="1288108"/>
            <a:chExt cx="1689112" cy="997884"/>
          </a:xfrm>
        </p:grpSpPr>
        <p:sp>
          <p:nvSpPr>
            <p:cNvPr id="23" name="椭圆 22"/>
            <p:cNvSpPr/>
            <p:nvPr/>
          </p:nvSpPr>
          <p:spPr>
            <a:xfrm>
              <a:off x="4934732" y="1709992"/>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46</a:t>
              </a:r>
              <a:endParaRPr kumimoji="1" lang="zh-CN" altLang="en-US" b="1" dirty="0">
                <a:solidFill>
                  <a:srgbClr val="3333FF"/>
                </a:solidFill>
                <a:latin typeface="Consolas" pitchFamily="49" charset="0"/>
                <a:cs typeface="Consolas" pitchFamily="49" charset="0"/>
              </a:endParaRPr>
            </a:p>
          </p:txBody>
        </p:sp>
        <p:cxnSp>
          <p:nvCxnSpPr>
            <p:cNvPr id="45" name="直接连接符 44"/>
            <p:cNvCxnSpPr>
              <a:stCxn id="18" idx="6"/>
              <a:endCxn id="23" idx="1"/>
            </p:cNvCxnSpPr>
            <p:nvPr/>
          </p:nvCxnSpPr>
          <p:spPr>
            <a:xfrm>
              <a:off x="3857620" y="1288108"/>
              <a:ext cx="1166737"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7" name="组合 113"/>
          <p:cNvGrpSpPr/>
          <p:nvPr/>
        </p:nvGrpSpPr>
        <p:grpSpPr>
          <a:xfrm>
            <a:off x="4148914" y="2201639"/>
            <a:ext cx="875443" cy="870171"/>
            <a:chOff x="4148914" y="2201639"/>
            <a:chExt cx="875443" cy="870171"/>
          </a:xfrm>
        </p:grpSpPr>
        <p:sp>
          <p:nvSpPr>
            <p:cNvPr id="24" name="椭圆 23"/>
            <p:cNvSpPr/>
            <p:nvPr/>
          </p:nvSpPr>
          <p:spPr>
            <a:xfrm>
              <a:off x="4148914"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39</a:t>
              </a:r>
              <a:endParaRPr kumimoji="1" lang="zh-CN" altLang="en-US" b="1" dirty="0">
                <a:solidFill>
                  <a:srgbClr val="3333FF"/>
                </a:solidFill>
                <a:latin typeface="Consolas" pitchFamily="49" charset="0"/>
                <a:cs typeface="Consolas" pitchFamily="49" charset="0"/>
              </a:endParaRPr>
            </a:p>
          </p:txBody>
        </p:sp>
        <p:cxnSp>
          <p:nvCxnSpPr>
            <p:cNvPr id="47" name="直接连接符 46"/>
            <p:cNvCxnSpPr>
              <a:stCxn id="23" idx="3"/>
              <a:endCxn id="24" idx="7"/>
            </p:cNvCxnSpPr>
            <p:nvPr/>
          </p:nvCxnSpPr>
          <p:spPr>
            <a:xfrm rot="5400000">
              <a:off x="4658561" y="2214367"/>
              <a:ext cx="378524" cy="35306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8" name="组合 115"/>
          <p:cNvGrpSpPr/>
          <p:nvPr/>
        </p:nvGrpSpPr>
        <p:grpSpPr>
          <a:xfrm>
            <a:off x="3434534" y="2987457"/>
            <a:ext cx="804005" cy="803229"/>
            <a:chOff x="3434534" y="2987457"/>
            <a:chExt cx="804005" cy="803229"/>
          </a:xfrm>
        </p:grpSpPr>
        <p:sp>
          <p:nvSpPr>
            <p:cNvPr id="26" name="椭圆 25"/>
            <p:cNvSpPr/>
            <p:nvPr/>
          </p:nvSpPr>
          <p:spPr>
            <a:xfrm>
              <a:off x="3434534"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32</a:t>
              </a:r>
              <a:endParaRPr kumimoji="1" lang="zh-CN" altLang="en-US" b="1" dirty="0">
                <a:solidFill>
                  <a:srgbClr val="3333FF"/>
                </a:solidFill>
                <a:latin typeface="Consolas" pitchFamily="49" charset="0"/>
                <a:cs typeface="Consolas" pitchFamily="49" charset="0"/>
              </a:endParaRPr>
            </a:p>
          </p:txBody>
        </p:sp>
        <p:cxnSp>
          <p:nvCxnSpPr>
            <p:cNvPr id="49" name="直接连接符 48"/>
            <p:cNvCxnSpPr>
              <a:stCxn id="24" idx="3"/>
              <a:endCxn id="26" idx="7"/>
            </p:cNvCxnSpPr>
            <p:nvPr/>
          </p:nvCxnSpPr>
          <p:spPr>
            <a:xfrm rot="5400000">
              <a:off x="3941933" y="3002433"/>
              <a:ext cx="311582" cy="28163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9" name="组合 114"/>
          <p:cNvGrpSpPr/>
          <p:nvPr/>
        </p:nvGrpSpPr>
        <p:grpSpPr>
          <a:xfrm>
            <a:off x="5457107" y="2201639"/>
            <a:ext cx="946881" cy="870171"/>
            <a:chOff x="5457107" y="2201639"/>
            <a:chExt cx="946881" cy="870171"/>
          </a:xfrm>
        </p:grpSpPr>
        <p:sp>
          <p:nvSpPr>
            <p:cNvPr id="25" name="椭圆 24"/>
            <p:cNvSpPr/>
            <p:nvPr/>
          </p:nvSpPr>
          <p:spPr>
            <a:xfrm>
              <a:off x="5791988"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53</a:t>
              </a:r>
              <a:endParaRPr kumimoji="1" lang="zh-CN" altLang="en-US" b="1" dirty="0">
                <a:solidFill>
                  <a:srgbClr val="3333FF"/>
                </a:solidFill>
                <a:latin typeface="Consolas" pitchFamily="49" charset="0"/>
                <a:cs typeface="Consolas" pitchFamily="49" charset="0"/>
              </a:endParaRPr>
            </a:p>
          </p:txBody>
        </p:sp>
        <p:cxnSp>
          <p:nvCxnSpPr>
            <p:cNvPr id="51" name="直接连接符 50"/>
            <p:cNvCxnSpPr>
              <a:stCxn id="23" idx="5"/>
              <a:endCxn id="25" idx="1"/>
            </p:cNvCxnSpPr>
            <p:nvPr/>
          </p:nvCxnSpPr>
          <p:spPr>
            <a:xfrm rot="16200000" flipH="1">
              <a:off x="5480098" y="2178648"/>
              <a:ext cx="378524" cy="424506"/>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0" name="组合 116"/>
          <p:cNvGrpSpPr/>
          <p:nvPr/>
        </p:nvGrpSpPr>
        <p:grpSpPr>
          <a:xfrm>
            <a:off x="6314363" y="2987457"/>
            <a:ext cx="788129" cy="803229"/>
            <a:chOff x="6314363" y="2987457"/>
            <a:chExt cx="788129" cy="803229"/>
          </a:xfrm>
        </p:grpSpPr>
        <p:sp>
          <p:nvSpPr>
            <p:cNvPr id="27" name="椭圆 26"/>
            <p:cNvSpPr/>
            <p:nvPr/>
          </p:nvSpPr>
          <p:spPr>
            <a:xfrm>
              <a:off x="6490492"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74</a:t>
              </a:r>
              <a:endParaRPr kumimoji="1" lang="zh-CN" altLang="en-US" b="1" dirty="0">
                <a:solidFill>
                  <a:srgbClr val="3333FF"/>
                </a:solidFill>
                <a:latin typeface="Consolas" pitchFamily="49" charset="0"/>
                <a:cs typeface="Consolas" pitchFamily="49" charset="0"/>
              </a:endParaRPr>
            </a:p>
          </p:txBody>
        </p:sp>
        <p:cxnSp>
          <p:nvCxnSpPr>
            <p:cNvPr id="53" name="直接连接符 52"/>
            <p:cNvCxnSpPr>
              <a:stCxn id="25" idx="5"/>
              <a:endCxn id="27" idx="1"/>
            </p:cNvCxnSpPr>
            <p:nvPr/>
          </p:nvCxnSpPr>
          <p:spPr>
            <a:xfrm rot="16200000" flipH="1">
              <a:off x="6291449" y="3010371"/>
              <a:ext cx="311582" cy="26575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 name="组合 117"/>
          <p:cNvGrpSpPr/>
          <p:nvPr/>
        </p:nvGrpSpPr>
        <p:grpSpPr>
          <a:xfrm>
            <a:off x="5754724" y="3706333"/>
            <a:ext cx="825393" cy="937113"/>
            <a:chOff x="5754724" y="3706333"/>
            <a:chExt cx="825393" cy="937113"/>
          </a:xfrm>
        </p:grpSpPr>
        <p:sp>
          <p:nvSpPr>
            <p:cNvPr id="29" name="椭圆 28"/>
            <p:cNvSpPr/>
            <p:nvPr/>
          </p:nvSpPr>
          <p:spPr>
            <a:xfrm>
              <a:off x="5754724" y="406744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67</a:t>
              </a:r>
              <a:endParaRPr kumimoji="1" lang="zh-CN" altLang="en-US" b="1" dirty="0">
                <a:solidFill>
                  <a:srgbClr val="3333FF"/>
                </a:solidFill>
                <a:latin typeface="Consolas" pitchFamily="49" charset="0"/>
                <a:cs typeface="Consolas" pitchFamily="49" charset="0"/>
              </a:endParaRPr>
            </a:p>
          </p:txBody>
        </p:sp>
        <p:cxnSp>
          <p:nvCxnSpPr>
            <p:cNvPr id="55" name="直接连接符 54"/>
            <p:cNvCxnSpPr>
              <a:stCxn id="27" idx="3"/>
            </p:cNvCxnSpPr>
            <p:nvPr/>
          </p:nvCxnSpPr>
          <p:spPr>
            <a:xfrm rot="5400000">
              <a:off x="6199525" y="3720407"/>
              <a:ext cx="394666" cy="36651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2" name="组合 118"/>
          <p:cNvGrpSpPr/>
          <p:nvPr/>
        </p:nvGrpSpPr>
        <p:grpSpPr>
          <a:xfrm>
            <a:off x="5173666" y="4571793"/>
            <a:ext cx="657984" cy="857471"/>
            <a:chOff x="5173666" y="4571793"/>
            <a:chExt cx="657984" cy="857471"/>
          </a:xfrm>
        </p:grpSpPr>
        <p:sp>
          <p:nvSpPr>
            <p:cNvPr id="28" name="椭圆 27"/>
            <p:cNvSpPr/>
            <p:nvPr/>
          </p:nvSpPr>
          <p:spPr>
            <a:xfrm>
              <a:off x="5173666" y="4853264"/>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60</a:t>
              </a:r>
              <a:endParaRPr kumimoji="1" lang="zh-CN" altLang="en-US" b="1" dirty="0">
                <a:solidFill>
                  <a:srgbClr val="3333FF"/>
                </a:solidFill>
                <a:latin typeface="Consolas" pitchFamily="49" charset="0"/>
                <a:cs typeface="Consolas" pitchFamily="49" charset="0"/>
              </a:endParaRPr>
            </a:p>
          </p:txBody>
        </p:sp>
        <p:cxnSp>
          <p:nvCxnSpPr>
            <p:cNvPr id="57" name="直接连接符 56"/>
            <p:cNvCxnSpPr/>
            <p:nvPr/>
          </p:nvCxnSpPr>
          <p:spPr>
            <a:xfrm rot="5400000">
              <a:off x="5569227" y="4608037"/>
              <a:ext cx="298667" cy="22617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11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90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5902"/>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90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590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905"/>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5906"/>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907"/>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5908"/>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nodeType="afterEffect">
                                  <p:stCondLst>
                                    <p:cond delay="0"/>
                                  </p:stCondLst>
                                  <p:childTnLst>
                                    <p:set>
                                      <p:cBhvr>
                                        <p:cTn id="58" dur="1" fill="hold">
                                          <p:stCondLst>
                                            <p:cond delay="0"/>
                                          </p:stCondLst>
                                        </p:cTn>
                                        <p:tgtEl>
                                          <p:spTgt spid="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909"/>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nodeType="afterEffect">
                                  <p:stCondLst>
                                    <p:cond delay="0"/>
                                  </p:stCondLst>
                                  <p:childTnLst>
                                    <p:set>
                                      <p:cBhvr>
                                        <p:cTn id="65" dur="1" fill="hold">
                                          <p:stCondLst>
                                            <p:cond delay="0"/>
                                          </p:stCondLst>
                                        </p:cTn>
                                        <p:tgtEl>
                                          <p:spTgt spid="1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5910"/>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nodeType="afterEffect">
                                  <p:stCondLst>
                                    <p:cond delay="0"/>
                                  </p:stCondLst>
                                  <p:childTnLst>
                                    <p:set>
                                      <p:cBhvr>
                                        <p:cTn id="72" dur="1" fill="hold">
                                          <p:stCondLst>
                                            <p:cond delay="0"/>
                                          </p:stCondLst>
                                        </p:cTn>
                                        <p:tgtEl>
                                          <p:spTgt spid="1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5911"/>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1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35912"/>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nodeType="afterEffect">
                                  <p:stCondLst>
                                    <p:cond delay="0"/>
                                  </p:stCondLst>
                                  <p:childTnLst>
                                    <p:set>
                                      <p:cBhvr>
                                        <p:cTn id="86" dur="1" fill="hold">
                                          <p:stCondLst>
                                            <p:cond delay="0"/>
                                          </p:stCondLst>
                                        </p:cTn>
                                        <p:tgtEl>
                                          <p:spTgt spid="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59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01" grpId="0"/>
      <p:bldP spid="35902" grpId="0"/>
      <p:bldP spid="35903" grpId="0"/>
      <p:bldP spid="35904" grpId="0"/>
      <p:bldP spid="35905" grpId="0"/>
      <p:bldP spid="35906" grpId="0"/>
      <p:bldP spid="35907" grpId="0"/>
      <p:bldP spid="35908" grpId="0"/>
      <p:bldP spid="35909" grpId="0"/>
      <p:bldP spid="35910" grpId="0"/>
      <p:bldP spid="35911" grpId="0"/>
      <p:bldP spid="35912" grpId="0"/>
      <p:bldP spid="35913" grpId="0"/>
      <p:bldP spid="18"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9"/>
          <p:cNvGrpSpPr/>
          <p:nvPr/>
        </p:nvGrpSpPr>
        <p:grpSpPr>
          <a:xfrm>
            <a:off x="214282" y="500042"/>
            <a:ext cx="6245268" cy="4429156"/>
            <a:chOff x="857224" y="1000108"/>
            <a:chExt cx="6245268" cy="4429156"/>
          </a:xfrm>
        </p:grpSpPr>
        <p:sp>
          <p:nvSpPr>
            <p:cNvPr id="18" name="椭圆 17"/>
            <p:cNvSpPr/>
            <p:nvPr/>
          </p:nvSpPr>
          <p:spPr>
            <a:xfrm>
              <a:off x="3245620" y="1000108"/>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25</a:t>
              </a:r>
              <a:endParaRPr kumimoji="1" lang="zh-CN" altLang="en-US" b="1" dirty="0">
                <a:solidFill>
                  <a:srgbClr val="3333FF"/>
                </a:solidFill>
                <a:latin typeface="Consolas" pitchFamily="49" charset="0"/>
                <a:cs typeface="Consolas" pitchFamily="49" charset="0"/>
              </a:endParaRPr>
            </a:p>
          </p:txBody>
        </p:sp>
        <p:grpSp>
          <p:nvGrpSpPr>
            <p:cNvPr id="3" name="组合 105"/>
            <p:cNvGrpSpPr/>
            <p:nvPr/>
          </p:nvGrpSpPr>
          <p:grpSpPr>
            <a:xfrm>
              <a:off x="1571604" y="1288107"/>
              <a:ext cx="1674017" cy="997885"/>
              <a:chOff x="1571604" y="1288107"/>
              <a:chExt cx="1674017" cy="997885"/>
            </a:xfrm>
          </p:grpSpPr>
          <p:sp>
            <p:nvSpPr>
              <p:cNvPr id="19" name="椭圆 18"/>
              <p:cNvSpPr/>
              <p:nvPr/>
            </p:nvSpPr>
            <p:spPr>
              <a:xfrm>
                <a:off x="1571604" y="1709992"/>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18</a:t>
                </a:r>
                <a:endParaRPr kumimoji="1" lang="zh-CN" altLang="en-US" b="1" dirty="0">
                  <a:solidFill>
                    <a:srgbClr val="3333FF"/>
                  </a:solidFill>
                  <a:latin typeface="Consolas" pitchFamily="49" charset="0"/>
                  <a:cs typeface="Consolas" pitchFamily="49" charset="0"/>
                </a:endParaRPr>
              </a:p>
            </p:txBody>
          </p:sp>
          <p:cxnSp>
            <p:nvCxnSpPr>
              <p:cNvPr id="31" name="直接连接符 30"/>
              <p:cNvCxnSpPr>
                <a:stCxn id="18" idx="2"/>
                <a:endCxn id="19" idx="7"/>
              </p:cNvCxnSpPr>
              <p:nvPr/>
            </p:nvCxnSpPr>
            <p:spPr>
              <a:xfrm rot="10800000" flipV="1">
                <a:off x="2093980" y="1288107"/>
                <a:ext cx="1151641"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4" name="组合 110"/>
            <p:cNvGrpSpPr/>
            <p:nvPr/>
          </p:nvGrpSpPr>
          <p:grpSpPr>
            <a:xfrm>
              <a:off x="857224" y="2201639"/>
              <a:ext cx="804006" cy="870171"/>
              <a:chOff x="857224" y="2201639"/>
              <a:chExt cx="804006" cy="870171"/>
            </a:xfrm>
          </p:grpSpPr>
          <p:sp>
            <p:nvSpPr>
              <p:cNvPr id="20" name="椭圆 19"/>
              <p:cNvSpPr/>
              <p:nvPr/>
            </p:nvSpPr>
            <p:spPr>
              <a:xfrm>
                <a:off x="857224"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2</a:t>
                </a:r>
                <a:endParaRPr kumimoji="1" lang="zh-CN" altLang="en-US" b="1" dirty="0">
                  <a:solidFill>
                    <a:srgbClr val="3333FF"/>
                  </a:solidFill>
                  <a:latin typeface="Consolas" pitchFamily="49" charset="0"/>
                  <a:cs typeface="Consolas" pitchFamily="49" charset="0"/>
                </a:endParaRPr>
              </a:p>
            </p:txBody>
          </p:sp>
          <p:cxnSp>
            <p:nvCxnSpPr>
              <p:cNvPr id="33" name="直接连接符 32"/>
              <p:cNvCxnSpPr>
                <a:stCxn id="19" idx="3"/>
              </p:cNvCxnSpPr>
              <p:nvPr/>
            </p:nvCxnSpPr>
            <p:spPr>
              <a:xfrm rot="5400000">
                <a:off x="1305160" y="2207736"/>
                <a:ext cx="362167" cy="349973"/>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5" name="组合 111"/>
            <p:cNvGrpSpPr/>
            <p:nvPr/>
          </p:nvGrpSpPr>
          <p:grpSpPr>
            <a:xfrm>
              <a:off x="1379598" y="2987457"/>
              <a:ext cx="620634" cy="803229"/>
              <a:chOff x="1379598" y="2987457"/>
              <a:chExt cx="620634" cy="803229"/>
            </a:xfrm>
          </p:grpSpPr>
          <p:sp>
            <p:nvSpPr>
              <p:cNvPr id="21" name="椭圆 20"/>
              <p:cNvSpPr/>
              <p:nvPr/>
            </p:nvSpPr>
            <p:spPr>
              <a:xfrm>
                <a:off x="1388232"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4</a:t>
                </a:r>
                <a:endParaRPr kumimoji="1" lang="zh-CN" altLang="en-US" b="1" dirty="0">
                  <a:solidFill>
                    <a:srgbClr val="3333FF"/>
                  </a:solidFill>
                  <a:latin typeface="Consolas" pitchFamily="49" charset="0"/>
                  <a:cs typeface="Consolas" pitchFamily="49" charset="0"/>
                </a:endParaRPr>
              </a:p>
            </p:txBody>
          </p:sp>
          <p:cxnSp>
            <p:nvCxnSpPr>
              <p:cNvPr id="35" name="直接连接符 34"/>
              <p:cNvCxnSpPr>
                <a:stCxn id="20" idx="5"/>
              </p:cNvCxnSpPr>
              <p:nvPr/>
            </p:nvCxnSpPr>
            <p:spPr>
              <a:xfrm rot="16200000" flipH="1">
                <a:off x="1332618" y="3034437"/>
                <a:ext cx="260566" cy="166605"/>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6" name="组合 112"/>
            <p:cNvGrpSpPr/>
            <p:nvPr/>
          </p:nvGrpSpPr>
          <p:grpSpPr>
            <a:xfrm>
              <a:off x="1910607" y="3706333"/>
              <a:ext cx="701625" cy="937113"/>
              <a:chOff x="1910607" y="3706333"/>
              <a:chExt cx="701625" cy="937113"/>
            </a:xfrm>
          </p:grpSpPr>
          <p:sp>
            <p:nvSpPr>
              <p:cNvPr id="22" name="椭圆 21"/>
              <p:cNvSpPr/>
              <p:nvPr/>
            </p:nvSpPr>
            <p:spPr>
              <a:xfrm>
                <a:off x="2000232" y="406744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11</a:t>
                </a:r>
                <a:endParaRPr kumimoji="1" lang="zh-CN" altLang="en-US" b="1" dirty="0">
                  <a:solidFill>
                    <a:srgbClr val="3333FF"/>
                  </a:solidFill>
                  <a:latin typeface="Consolas" pitchFamily="49" charset="0"/>
                  <a:cs typeface="Consolas" pitchFamily="49" charset="0"/>
                </a:endParaRPr>
              </a:p>
            </p:txBody>
          </p:sp>
          <p:cxnSp>
            <p:nvCxnSpPr>
              <p:cNvPr id="39" name="直接连接符 38"/>
              <p:cNvCxnSpPr>
                <a:stCxn id="21" idx="5"/>
              </p:cNvCxnSpPr>
              <p:nvPr/>
            </p:nvCxnSpPr>
            <p:spPr>
              <a:xfrm rot="16200000" flipH="1">
                <a:off x="1821949" y="3794991"/>
                <a:ext cx="420066" cy="24275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7" name="组合 106"/>
            <p:cNvGrpSpPr/>
            <p:nvPr/>
          </p:nvGrpSpPr>
          <p:grpSpPr>
            <a:xfrm>
              <a:off x="3857620" y="1288108"/>
              <a:ext cx="1689112" cy="997884"/>
              <a:chOff x="3857620" y="1288108"/>
              <a:chExt cx="1689112" cy="997884"/>
            </a:xfrm>
          </p:grpSpPr>
          <p:sp>
            <p:nvSpPr>
              <p:cNvPr id="23" name="椭圆 22"/>
              <p:cNvSpPr/>
              <p:nvPr/>
            </p:nvSpPr>
            <p:spPr>
              <a:xfrm>
                <a:off x="4934732" y="1709992"/>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46</a:t>
                </a:r>
                <a:endParaRPr kumimoji="1" lang="zh-CN" altLang="en-US" b="1" dirty="0">
                  <a:solidFill>
                    <a:srgbClr val="3333FF"/>
                  </a:solidFill>
                  <a:latin typeface="Consolas" pitchFamily="49" charset="0"/>
                  <a:cs typeface="Consolas" pitchFamily="49" charset="0"/>
                </a:endParaRPr>
              </a:p>
            </p:txBody>
          </p:sp>
          <p:cxnSp>
            <p:nvCxnSpPr>
              <p:cNvPr id="45" name="直接连接符 44"/>
              <p:cNvCxnSpPr>
                <a:stCxn id="18" idx="6"/>
                <a:endCxn id="23" idx="1"/>
              </p:cNvCxnSpPr>
              <p:nvPr/>
            </p:nvCxnSpPr>
            <p:spPr>
              <a:xfrm>
                <a:off x="3857620" y="1288108"/>
                <a:ext cx="1166737"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8" name="组合 113"/>
            <p:cNvGrpSpPr/>
            <p:nvPr/>
          </p:nvGrpSpPr>
          <p:grpSpPr>
            <a:xfrm>
              <a:off x="4148914" y="2201639"/>
              <a:ext cx="875443" cy="870171"/>
              <a:chOff x="4148914" y="2201639"/>
              <a:chExt cx="875443" cy="870171"/>
            </a:xfrm>
          </p:grpSpPr>
          <p:sp>
            <p:nvSpPr>
              <p:cNvPr id="24" name="椭圆 23"/>
              <p:cNvSpPr/>
              <p:nvPr/>
            </p:nvSpPr>
            <p:spPr>
              <a:xfrm>
                <a:off x="4148914"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39</a:t>
                </a:r>
                <a:endParaRPr kumimoji="1" lang="zh-CN" altLang="en-US" b="1" dirty="0">
                  <a:solidFill>
                    <a:srgbClr val="3333FF"/>
                  </a:solidFill>
                  <a:latin typeface="Consolas" pitchFamily="49" charset="0"/>
                  <a:cs typeface="Consolas" pitchFamily="49" charset="0"/>
                </a:endParaRPr>
              </a:p>
            </p:txBody>
          </p:sp>
          <p:cxnSp>
            <p:nvCxnSpPr>
              <p:cNvPr id="47" name="直接连接符 46"/>
              <p:cNvCxnSpPr>
                <a:stCxn id="23" idx="3"/>
                <a:endCxn id="24" idx="7"/>
              </p:cNvCxnSpPr>
              <p:nvPr/>
            </p:nvCxnSpPr>
            <p:spPr>
              <a:xfrm rot="5400000">
                <a:off x="4658561" y="2214367"/>
                <a:ext cx="378524" cy="35306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9" name="组合 115"/>
            <p:cNvGrpSpPr/>
            <p:nvPr/>
          </p:nvGrpSpPr>
          <p:grpSpPr>
            <a:xfrm>
              <a:off x="3434534" y="2987457"/>
              <a:ext cx="804005" cy="803229"/>
              <a:chOff x="3434534" y="2987457"/>
              <a:chExt cx="804005" cy="803229"/>
            </a:xfrm>
          </p:grpSpPr>
          <p:sp>
            <p:nvSpPr>
              <p:cNvPr id="26" name="椭圆 25"/>
              <p:cNvSpPr/>
              <p:nvPr/>
            </p:nvSpPr>
            <p:spPr>
              <a:xfrm>
                <a:off x="3434534"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32</a:t>
                </a:r>
                <a:endParaRPr kumimoji="1" lang="zh-CN" altLang="en-US" b="1" dirty="0">
                  <a:solidFill>
                    <a:srgbClr val="3333FF"/>
                  </a:solidFill>
                  <a:latin typeface="Consolas" pitchFamily="49" charset="0"/>
                  <a:cs typeface="Consolas" pitchFamily="49" charset="0"/>
                </a:endParaRPr>
              </a:p>
            </p:txBody>
          </p:sp>
          <p:cxnSp>
            <p:nvCxnSpPr>
              <p:cNvPr id="49" name="直接连接符 48"/>
              <p:cNvCxnSpPr>
                <a:stCxn id="24" idx="3"/>
                <a:endCxn id="26" idx="7"/>
              </p:cNvCxnSpPr>
              <p:nvPr/>
            </p:nvCxnSpPr>
            <p:spPr>
              <a:xfrm rot="5400000">
                <a:off x="3941933" y="3002433"/>
                <a:ext cx="311582" cy="28163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0" name="组合 114"/>
            <p:cNvGrpSpPr/>
            <p:nvPr/>
          </p:nvGrpSpPr>
          <p:grpSpPr>
            <a:xfrm>
              <a:off x="5457107" y="2201639"/>
              <a:ext cx="946881" cy="870171"/>
              <a:chOff x="5457107" y="2201639"/>
              <a:chExt cx="946881" cy="870171"/>
            </a:xfrm>
          </p:grpSpPr>
          <p:sp>
            <p:nvSpPr>
              <p:cNvPr id="25" name="椭圆 24"/>
              <p:cNvSpPr/>
              <p:nvPr/>
            </p:nvSpPr>
            <p:spPr>
              <a:xfrm>
                <a:off x="5791988"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53</a:t>
                </a:r>
                <a:endParaRPr kumimoji="1" lang="zh-CN" altLang="en-US" b="1" dirty="0">
                  <a:solidFill>
                    <a:srgbClr val="3333FF"/>
                  </a:solidFill>
                  <a:latin typeface="Consolas" pitchFamily="49" charset="0"/>
                  <a:cs typeface="Consolas" pitchFamily="49" charset="0"/>
                </a:endParaRPr>
              </a:p>
            </p:txBody>
          </p:sp>
          <p:cxnSp>
            <p:nvCxnSpPr>
              <p:cNvPr id="51" name="直接连接符 50"/>
              <p:cNvCxnSpPr>
                <a:stCxn id="23" idx="5"/>
                <a:endCxn id="25" idx="1"/>
              </p:cNvCxnSpPr>
              <p:nvPr/>
            </p:nvCxnSpPr>
            <p:spPr>
              <a:xfrm rot="16200000" flipH="1">
                <a:off x="5480098" y="2178648"/>
                <a:ext cx="378524" cy="424506"/>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 name="组合 116"/>
            <p:cNvGrpSpPr/>
            <p:nvPr/>
          </p:nvGrpSpPr>
          <p:grpSpPr>
            <a:xfrm>
              <a:off x="6314363" y="2987457"/>
              <a:ext cx="788129" cy="803229"/>
              <a:chOff x="6314363" y="2987457"/>
              <a:chExt cx="788129" cy="803229"/>
            </a:xfrm>
          </p:grpSpPr>
          <p:sp>
            <p:nvSpPr>
              <p:cNvPr id="27" name="椭圆 26"/>
              <p:cNvSpPr/>
              <p:nvPr/>
            </p:nvSpPr>
            <p:spPr>
              <a:xfrm>
                <a:off x="6490492"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74</a:t>
                </a:r>
                <a:endParaRPr kumimoji="1" lang="zh-CN" altLang="en-US" b="1" dirty="0">
                  <a:solidFill>
                    <a:srgbClr val="3333FF"/>
                  </a:solidFill>
                  <a:latin typeface="Consolas" pitchFamily="49" charset="0"/>
                  <a:cs typeface="Consolas" pitchFamily="49" charset="0"/>
                </a:endParaRPr>
              </a:p>
            </p:txBody>
          </p:sp>
          <p:cxnSp>
            <p:nvCxnSpPr>
              <p:cNvPr id="53" name="直接连接符 52"/>
              <p:cNvCxnSpPr>
                <a:stCxn id="25" idx="5"/>
                <a:endCxn id="27" idx="1"/>
              </p:cNvCxnSpPr>
              <p:nvPr/>
            </p:nvCxnSpPr>
            <p:spPr>
              <a:xfrm rot="16200000" flipH="1">
                <a:off x="6291449" y="3010371"/>
                <a:ext cx="311582" cy="26575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2" name="组合 117"/>
            <p:cNvGrpSpPr/>
            <p:nvPr/>
          </p:nvGrpSpPr>
          <p:grpSpPr>
            <a:xfrm>
              <a:off x="5754724" y="3706333"/>
              <a:ext cx="825393" cy="937113"/>
              <a:chOff x="5754724" y="3706333"/>
              <a:chExt cx="825393" cy="937113"/>
            </a:xfrm>
          </p:grpSpPr>
          <p:sp>
            <p:nvSpPr>
              <p:cNvPr id="29" name="椭圆 28"/>
              <p:cNvSpPr/>
              <p:nvPr/>
            </p:nvSpPr>
            <p:spPr>
              <a:xfrm>
                <a:off x="5754724" y="406744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67</a:t>
                </a:r>
                <a:endParaRPr kumimoji="1" lang="zh-CN" altLang="en-US" b="1" dirty="0">
                  <a:solidFill>
                    <a:srgbClr val="3333FF"/>
                  </a:solidFill>
                  <a:latin typeface="Consolas" pitchFamily="49" charset="0"/>
                  <a:cs typeface="Consolas" pitchFamily="49" charset="0"/>
                </a:endParaRPr>
              </a:p>
            </p:txBody>
          </p:sp>
          <p:cxnSp>
            <p:nvCxnSpPr>
              <p:cNvPr id="55" name="直接连接符 54"/>
              <p:cNvCxnSpPr>
                <a:stCxn id="27" idx="3"/>
              </p:cNvCxnSpPr>
              <p:nvPr/>
            </p:nvCxnSpPr>
            <p:spPr>
              <a:xfrm rot="5400000">
                <a:off x="6199525" y="3720407"/>
                <a:ext cx="394666" cy="36651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3" name="组合 118"/>
            <p:cNvGrpSpPr/>
            <p:nvPr/>
          </p:nvGrpSpPr>
          <p:grpSpPr>
            <a:xfrm>
              <a:off x="5173666" y="4571793"/>
              <a:ext cx="657984" cy="857471"/>
              <a:chOff x="5173666" y="4571793"/>
              <a:chExt cx="657984" cy="857471"/>
            </a:xfrm>
          </p:grpSpPr>
          <p:sp>
            <p:nvSpPr>
              <p:cNvPr id="28" name="椭圆 27"/>
              <p:cNvSpPr/>
              <p:nvPr/>
            </p:nvSpPr>
            <p:spPr>
              <a:xfrm>
                <a:off x="5173666" y="4853264"/>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60</a:t>
                </a:r>
                <a:endParaRPr kumimoji="1" lang="zh-CN" altLang="en-US" b="1" dirty="0">
                  <a:solidFill>
                    <a:srgbClr val="3333FF"/>
                  </a:solidFill>
                  <a:latin typeface="Consolas" pitchFamily="49" charset="0"/>
                  <a:cs typeface="Consolas" pitchFamily="49" charset="0"/>
                </a:endParaRPr>
              </a:p>
            </p:txBody>
          </p:sp>
          <p:cxnSp>
            <p:nvCxnSpPr>
              <p:cNvPr id="57" name="直接连接符 56"/>
              <p:cNvCxnSpPr/>
              <p:nvPr/>
            </p:nvCxnSpPr>
            <p:spPr>
              <a:xfrm rot="5400000">
                <a:off x="5569227" y="4608037"/>
                <a:ext cx="298667" cy="22617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grpSp>
        <p:nvGrpSpPr>
          <p:cNvPr id="14" name="组合 61"/>
          <p:cNvGrpSpPr/>
          <p:nvPr/>
        </p:nvGrpSpPr>
        <p:grpSpPr>
          <a:xfrm>
            <a:off x="357158" y="5345684"/>
            <a:ext cx="6429420" cy="797960"/>
            <a:chOff x="357158" y="5345684"/>
            <a:chExt cx="6786610" cy="869398"/>
          </a:xfrm>
        </p:grpSpPr>
        <p:sp>
          <p:nvSpPr>
            <p:cNvPr id="52" name="Text Box 110"/>
            <p:cNvSpPr txBox="1">
              <a:spLocks noChangeArrowheads="1"/>
            </p:cNvSpPr>
            <p:nvPr/>
          </p:nvSpPr>
          <p:spPr bwMode="auto">
            <a:xfrm>
              <a:off x="357158" y="5557739"/>
              <a:ext cx="1346156" cy="430887"/>
            </a:xfrm>
            <a:prstGeom prst="rect">
              <a:avLst/>
            </a:prstGeom>
            <a:noFill/>
            <a:ln w="9525">
              <a:noFill/>
              <a:miter lim="800000"/>
              <a:headEnd/>
              <a:tailEnd/>
            </a:ln>
          </p:spPr>
          <p:txBody>
            <a:bodyPr wrap="square">
              <a:spAutoFit/>
            </a:bodyPr>
            <a:lstStyle/>
            <a:p>
              <a:pPr fontAlgn="base">
                <a:spcBef>
                  <a:spcPct val="50000"/>
                </a:spcBef>
                <a:spcAft>
                  <a:spcPct val="0"/>
                </a:spcAft>
              </a:pPr>
              <a:r>
                <a:rPr lang="en-US" altLang="zh-CN" sz="2200" b="1" dirty="0" err="1">
                  <a:solidFill>
                    <a:srgbClr val="3333FF"/>
                  </a:solidFill>
                  <a:latin typeface="Consolas" pitchFamily="49" charset="0"/>
                  <a:ea typeface="楷体_GB2312" pitchFamily="49" charset="-122"/>
                  <a:cs typeface="Consolas" pitchFamily="49" charset="0"/>
                </a:rPr>
                <a:t>ASL</a:t>
              </a:r>
              <a:r>
                <a:rPr lang="zh-CN" altLang="en-US" sz="2200" b="1" baseline="-25000" dirty="0">
                  <a:solidFill>
                    <a:srgbClr val="3333FF"/>
                  </a:solidFill>
                  <a:latin typeface="Consolas" pitchFamily="49" charset="0"/>
                  <a:ea typeface="楷体" pitchFamily="49" charset="-122"/>
                  <a:cs typeface="Consolas" pitchFamily="49" charset="0"/>
                </a:rPr>
                <a:t>成功</a:t>
              </a:r>
              <a:r>
                <a:rPr lang="en-US" altLang="zh-CN" sz="2200" b="1" dirty="0">
                  <a:solidFill>
                    <a:srgbClr val="3333FF"/>
                  </a:solidFill>
                  <a:latin typeface="Consolas" pitchFamily="49" charset="0"/>
                  <a:ea typeface="楷体_GB2312" pitchFamily="49" charset="-122"/>
                  <a:cs typeface="Consolas" pitchFamily="49" charset="0"/>
                </a:rPr>
                <a:t>=</a:t>
              </a:r>
            </a:p>
          </p:txBody>
        </p:sp>
        <p:sp>
          <p:nvSpPr>
            <p:cNvPr id="54" name="Text Box 111"/>
            <p:cNvSpPr txBox="1">
              <a:spLocks noChangeArrowheads="1"/>
            </p:cNvSpPr>
            <p:nvPr/>
          </p:nvSpPr>
          <p:spPr bwMode="auto">
            <a:xfrm>
              <a:off x="1800193" y="5345684"/>
              <a:ext cx="5184775" cy="36933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a:solidFill>
                    <a:srgbClr val="3333FF"/>
                  </a:solidFill>
                  <a:latin typeface="Consolas" pitchFamily="49" charset="0"/>
                  <a:ea typeface="楷体_GB2312" pitchFamily="49" charset="-122"/>
                  <a:cs typeface="Consolas" pitchFamily="49" charset="0"/>
                </a:rPr>
                <a:t>1×</a:t>
              </a:r>
              <a:r>
                <a:rPr lang="en-US" altLang="zh-CN" b="1">
                  <a:solidFill>
                    <a:srgbClr val="FF00FF"/>
                  </a:solidFill>
                  <a:latin typeface="Consolas" pitchFamily="49" charset="0"/>
                  <a:ea typeface="楷体_GB2312" pitchFamily="49" charset="-122"/>
                  <a:cs typeface="Consolas" pitchFamily="49" charset="0"/>
                </a:rPr>
                <a:t>1</a:t>
              </a:r>
              <a:r>
                <a:rPr lang="zh-CN" altLang="en-US" b="1">
                  <a:solidFill>
                    <a:srgbClr val="3333FF"/>
                  </a:solidFill>
                  <a:latin typeface="Consolas" pitchFamily="49" charset="0"/>
                  <a:ea typeface="楷体_GB2312" pitchFamily="49" charset="-122"/>
                  <a:cs typeface="Consolas" pitchFamily="49" charset="0"/>
                </a:rPr>
                <a:t>＋</a:t>
              </a:r>
              <a:r>
                <a:rPr lang="en-US" altLang="zh-CN" b="1" smtClean="0">
                  <a:solidFill>
                    <a:srgbClr val="3333FF"/>
                  </a:solidFill>
                  <a:latin typeface="Consolas" pitchFamily="49" charset="0"/>
                  <a:ea typeface="楷体_GB2312" pitchFamily="49" charset="-122"/>
                  <a:cs typeface="Consolas" pitchFamily="49" charset="0"/>
                </a:rPr>
                <a:t>2×</a:t>
              </a:r>
              <a:r>
                <a:rPr lang="en-US" altLang="zh-CN" b="1" smtClean="0">
                  <a:solidFill>
                    <a:srgbClr val="FF00FF"/>
                  </a:solidFill>
                  <a:latin typeface="Consolas" pitchFamily="49" charset="0"/>
                  <a:ea typeface="楷体_GB2312" pitchFamily="49" charset="-122"/>
                  <a:cs typeface="Consolas" pitchFamily="49" charset="0"/>
                </a:rPr>
                <a:t>2</a:t>
              </a:r>
              <a:r>
                <a:rPr lang="zh-CN" altLang="en-US" b="1">
                  <a:solidFill>
                    <a:srgbClr val="3333FF"/>
                  </a:solidFill>
                  <a:latin typeface="Consolas" pitchFamily="49" charset="0"/>
                  <a:ea typeface="楷体_GB2312" pitchFamily="49" charset="-122"/>
                  <a:cs typeface="Consolas" pitchFamily="49" charset="0"/>
                </a:rPr>
                <a:t>＋</a:t>
              </a:r>
              <a:r>
                <a:rPr lang="en-US" altLang="zh-CN" b="1" smtClean="0">
                  <a:solidFill>
                    <a:srgbClr val="3333FF"/>
                  </a:solidFill>
                  <a:latin typeface="Consolas" pitchFamily="49" charset="0"/>
                  <a:ea typeface="楷体_GB2312" pitchFamily="49" charset="-122"/>
                  <a:cs typeface="Consolas" pitchFamily="49" charset="0"/>
                </a:rPr>
                <a:t>3×</a:t>
              </a:r>
              <a:r>
                <a:rPr lang="en-US" altLang="zh-CN" b="1" smtClean="0">
                  <a:solidFill>
                    <a:srgbClr val="FF00FF"/>
                  </a:solidFill>
                  <a:latin typeface="Consolas" pitchFamily="49" charset="0"/>
                  <a:ea typeface="楷体_GB2312" pitchFamily="49" charset="-122"/>
                  <a:cs typeface="Consolas" pitchFamily="49" charset="0"/>
                </a:rPr>
                <a:t>3</a:t>
              </a:r>
              <a:r>
                <a:rPr lang="zh-CN" altLang="en-US" b="1">
                  <a:solidFill>
                    <a:srgbClr val="3333FF"/>
                  </a:solidFill>
                  <a:latin typeface="Consolas" pitchFamily="49" charset="0"/>
                  <a:ea typeface="楷体_GB2312" pitchFamily="49" charset="-122"/>
                  <a:cs typeface="Consolas" pitchFamily="49" charset="0"/>
                </a:rPr>
                <a:t>＋</a:t>
              </a:r>
              <a:r>
                <a:rPr lang="en-US" altLang="zh-CN" b="1" smtClean="0">
                  <a:solidFill>
                    <a:srgbClr val="3333FF"/>
                  </a:solidFill>
                  <a:latin typeface="Consolas" pitchFamily="49" charset="0"/>
                  <a:ea typeface="楷体_GB2312" pitchFamily="49" charset="-122"/>
                  <a:cs typeface="Consolas" pitchFamily="49" charset="0"/>
                </a:rPr>
                <a:t>3×</a:t>
              </a:r>
              <a:r>
                <a:rPr lang="en-US" altLang="zh-CN" b="1" smtClean="0">
                  <a:solidFill>
                    <a:srgbClr val="FF00FF"/>
                  </a:solidFill>
                  <a:latin typeface="Consolas" pitchFamily="49" charset="0"/>
                  <a:ea typeface="楷体_GB2312" pitchFamily="49" charset="-122"/>
                  <a:cs typeface="Consolas" pitchFamily="49" charset="0"/>
                </a:rPr>
                <a:t>4</a:t>
              </a:r>
              <a:r>
                <a:rPr lang="zh-CN" altLang="en-US" b="1">
                  <a:solidFill>
                    <a:srgbClr val="3333FF"/>
                  </a:solidFill>
                  <a:latin typeface="Consolas" pitchFamily="49" charset="0"/>
                  <a:ea typeface="楷体_GB2312" pitchFamily="49" charset="-122"/>
                  <a:cs typeface="Consolas" pitchFamily="49" charset="0"/>
                </a:rPr>
                <a:t>＋</a:t>
              </a:r>
              <a:r>
                <a:rPr lang="en-US" altLang="zh-CN" b="1" smtClean="0">
                  <a:solidFill>
                    <a:srgbClr val="3333FF"/>
                  </a:solidFill>
                  <a:latin typeface="Consolas" pitchFamily="49" charset="0"/>
                  <a:ea typeface="楷体_GB2312" pitchFamily="49" charset="-122"/>
                  <a:cs typeface="Consolas" pitchFamily="49" charset="0"/>
                </a:rPr>
                <a:t>2×</a:t>
              </a:r>
              <a:r>
                <a:rPr lang="en-US" altLang="zh-CN" b="1" smtClean="0">
                  <a:solidFill>
                    <a:srgbClr val="FF00FF"/>
                  </a:solidFill>
                  <a:latin typeface="Consolas" pitchFamily="49" charset="0"/>
                  <a:ea typeface="楷体_GB2312" pitchFamily="49" charset="-122"/>
                  <a:cs typeface="Consolas" pitchFamily="49" charset="0"/>
                </a:rPr>
                <a:t>5</a:t>
              </a:r>
              <a:r>
                <a:rPr lang="zh-CN" altLang="en-US" b="1">
                  <a:solidFill>
                    <a:srgbClr val="3333FF"/>
                  </a:solidFill>
                  <a:latin typeface="Consolas" pitchFamily="49" charset="0"/>
                  <a:ea typeface="楷体_GB2312" pitchFamily="49" charset="-122"/>
                  <a:cs typeface="Consolas" pitchFamily="49" charset="0"/>
                </a:rPr>
                <a:t>＋</a:t>
              </a:r>
              <a:r>
                <a:rPr lang="en-US" altLang="zh-CN" b="1" smtClean="0">
                  <a:solidFill>
                    <a:srgbClr val="3333FF"/>
                  </a:solidFill>
                  <a:latin typeface="Consolas" pitchFamily="49" charset="0"/>
                  <a:ea typeface="楷体_GB2312" pitchFamily="49" charset="-122"/>
                  <a:cs typeface="Consolas" pitchFamily="49" charset="0"/>
                </a:rPr>
                <a:t>1×</a:t>
              </a:r>
              <a:r>
                <a:rPr lang="en-US" altLang="zh-CN" b="1" smtClean="0">
                  <a:solidFill>
                    <a:srgbClr val="FF00FF"/>
                  </a:solidFill>
                  <a:latin typeface="Consolas" pitchFamily="49" charset="0"/>
                  <a:ea typeface="楷体_GB2312" pitchFamily="49" charset="-122"/>
                  <a:cs typeface="Consolas" pitchFamily="49" charset="0"/>
                </a:rPr>
                <a:t>6</a:t>
              </a:r>
              <a:endParaRPr lang="en-US" altLang="zh-CN" b="1">
                <a:solidFill>
                  <a:srgbClr val="FF00FF"/>
                </a:solidFill>
                <a:latin typeface="Consolas" pitchFamily="49" charset="0"/>
                <a:ea typeface="楷体_GB2312" pitchFamily="49" charset="-122"/>
                <a:cs typeface="Consolas" pitchFamily="49" charset="0"/>
              </a:endParaRPr>
            </a:p>
          </p:txBody>
        </p:sp>
        <p:sp>
          <p:nvSpPr>
            <p:cNvPr id="58" name="Text Box 113"/>
            <p:cNvSpPr txBox="1">
              <a:spLocks noChangeArrowheads="1"/>
            </p:cNvSpPr>
            <p:nvPr/>
          </p:nvSpPr>
          <p:spPr bwMode="auto">
            <a:xfrm>
              <a:off x="3489264" y="5845750"/>
              <a:ext cx="647700" cy="36933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a:solidFill>
                    <a:srgbClr val="3333FF"/>
                  </a:solidFill>
                  <a:latin typeface="Consolas" pitchFamily="49" charset="0"/>
                  <a:ea typeface="楷体_GB2312" pitchFamily="49" charset="-122"/>
                  <a:cs typeface="Consolas" pitchFamily="49" charset="0"/>
                </a:rPr>
                <a:t>12</a:t>
              </a:r>
            </a:p>
          </p:txBody>
        </p:sp>
        <p:sp>
          <p:nvSpPr>
            <p:cNvPr id="59" name="Text Box 114"/>
            <p:cNvSpPr txBox="1">
              <a:spLocks noChangeArrowheads="1"/>
            </p:cNvSpPr>
            <p:nvPr/>
          </p:nvSpPr>
          <p:spPr bwMode="auto">
            <a:xfrm>
              <a:off x="6207143" y="5572140"/>
              <a:ext cx="936625" cy="369332"/>
            </a:xfrm>
            <a:prstGeom prst="rect">
              <a:avLst/>
            </a:prstGeom>
            <a:noFill/>
            <a:ln w="9525">
              <a:noFill/>
              <a:miter lim="800000"/>
              <a:headEnd/>
              <a:tailEnd/>
            </a:ln>
          </p:spPr>
          <p:txBody>
            <a:bodyPr>
              <a:spAutoFit/>
            </a:bodyPr>
            <a:lstStyle/>
            <a:p>
              <a:pPr fontAlgn="base">
                <a:spcBef>
                  <a:spcPct val="50000"/>
                </a:spcBef>
                <a:spcAft>
                  <a:spcPct val="0"/>
                </a:spcAft>
              </a:pPr>
              <a:r>
                <a:rPr lang="zh-CN" altLang="en-US" b="1">
                  <a:solidFill>
                    <a:srgbClr val="3333FF"/>
                  </a:solidFill>
                  <a:latin typeface="Consolas" pitchFamily="49" charset="0"/>
                  <a:ea typeface="楷体_GB2312" pitchFamily="49" charset="-122"/>
                  <a:cs typeface="Consolas" pitchFamily="49" charset="0"/>
                </a:rPr>
                <a:t>＝</a:t>
              </a:r>
              <a:r>
                <a:rPr lang="en-US" altLang="zh-CN" b="1">
                  <a:solidFill>
                    <a:srgbClr val="3333FF"/>
                  </a:solidFill>
                  <a:latin typeface="Consolas" pitchFamily="49" charset="0"/>
                  <a:ea typeface="楷体_GB2312" pitchFamily="49" charset="-122"/>
                  <a:cs typeface="Consolas" pitchFamily="49" charset="0"/>
                </a:rPr>
                <a:t>3.5</a:t>
              </a:r>
            </a:p>
          </p:txBody>
        </p:sp>
        <p:cxnSp>
          <p:nvCxnSpPr>
            <p:cNvPr id="46" name="直接连接符 45"/>
            <p:cNvCxnSpPr/>
            <p:nvPr/>
          </p:nvCxnSpPr>
          <p:spPr>
            <a:xfrm>
              <a:off x="1703314" y="5774312"/>
              <a:ext cx="4500594" cy="0"/>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7358082" y="2214554"/>
            <a:ext cx="1571636" cy="1092607"/>
          </a:xfrm>
          <a:prstGeom prst="rect">
            <a:avLst/>
          </a:prstGeom>
          <a:noFill/>
        </p:spPr>
        <p:txBody>
          <a:bodyPr wrap="square" rtlCol="0">
            <a:spAutoFit/>
          </a:bodyPr>
          <a:lstStyle/>
          <a:p>
            <a:pPr fontAlgn="base">
              <a:lnSpc>
                <a:spcPts val="2600"/>
              </a:lnSpc>
              <a:spcAft>
                <a:spcPct val="0"/>
              </a:spcAft>
            </a:pPr>
            <a:r>
              <a:rPr kumimoji="1" lang="zh-CN" altLang="en-US" b="1" smtClean="0">
                <a:solidFill>
                  <a:srgbClr val="3333FF"/>
                </a:solidFill>
                <a:latin typeface="Consolas" pitchFamily="49" charset="0"/>
                <a:ea typeface="仿宋" pitchFamily="49" charset="-122"/>
                <a:cs typeface="Consolas" pitchFamily="49" charset="0"/>
              </a:rPr>
              <a:t>成功找到第</a:t>
            </a:r>
            <a:r>
              <a:rPr kumimoji="1" lang="en-US" altLang="zh-CN" b="1" i="1" smtClean="0">
                <a:solidFill>
                  <a:srgbClr val="3333FF"/>
                </a:solidFill>
                <a:latin typeface="Consolas" pitchFamily="49" charset="0"/>
                <a:ea typeface="仿宋" pitchFamily="49" charset="-122"/>
                <a:cs typeface="Consolas" pitchFamily="49" charset="0"/>
              </a:rPr>
              <a:t>i</a:t>
            </a:r>
            <a:r>
              <a:rPr kumimoji="1" lang="zh-CN" altLang="en-US" b="1" smtClean="0">
                <a:solidFill>
                  <a:srgbClr val="3333FF"/>
                </a:solidFill>
                <a:latin typeface="Consolas" pitchFamily="49" charset="0"/>
                <a:ea typeface="仿宋" pitchFamily="49" charset="-122"/>
                <a:cs typeface="Consolas" pitchFamily="49" charset="0"/>
              </a:rPr>
              <a:t>层的结点，需要</a:t>
            </a:r>
            <a:r>
              <a:rPr kumimoji="1" lang="en-US" altLang="zh-CN" b="1" i="1" smtClean="0">
                <a:solidFill>
                  <a:srgbClr val="3333FF"/>
                </a:solidFill>
                <a:latin typeface="Consolas" pitchFamily="49" charset="0"/>
                <a:ea typeface="仿宋" pitchFamily="49" charset="-122"/>
                <a:cs typeface="Consolas" pitchFamily="49" charset="0"/>
              </a:rPr>
              <a:t>i</a:t>
            </a:r>
            <a:r>
              <a:rPr kumimoji="1" lang="zh-CN" altLang="en-US" b="1" smtClean="0">
                <a:solidFill>
                  <a:srgbClr val="3333FF"/>
                </a:solidFill>
                <a:latin typeface="Consolas" pitchFamily="49" charset="0"/>
                <a:ea typeface="仿宋" pitchFamily="49" charset="-122"/>
                <a:cs typeface="Consolas" pitchFamily="49" charset="0"/>
              </a:rPr>
              <a:t>次比较</a:t>
            </a:r>
            <a:endParaRPr kumimoji="1" lang="zh-CN" altLang="en-US" b="1" dirty="0" smtClean="0">
              <a:solidFill>
                <a:srgbClr val="3333FF"/>
              </a:solidFill>
              <a:latin typeface="Consolas" pitchFamily="49" charset="0"/>
              <a:ea typeface="仿宋" pitchFamily="49" charset="-122"/>
              <a:cs typeface="Consolas" pitchFamily="49" charset="0"/>
            </a:endParaRPr>
          </a:p>
        </p:txBody>
      </p:sp>
      <p:sp>
        <p:nvSpPr>
          <p:cNvPr id="60" name="TextBox 59"/>
          <p:cNvSpPr txBox="1"/>
          <p:nvPr/>
        </p:nvSpPr>
        <p:spPr>
          <a:xfrm>
            <a:off x="6429388" y="71414"/>
            <a:ext cx="928694" cy="369332"/>
          </a:xfrm>
          <a:prstGeom prst="rect">
            <a:avLst/>
          </a:prstGeom>
          <a:noFill/>
        </p:spPr>
        <p:txBody>
          <a:bodyPr wrap="square" rtlCol="0">
            <a:spAutoFit/>
          </a:bodyPr>
          <a:lstStyle/>
          <a:p>
            <a:pPr algn="ctr" fontAlgn="base">
              <a:spcBef>
                <a:spcPct val="0"/>
              </a:spcBef>
              <a:spcAft>
                <a:spcPct val="0"/>
              </a:spcAft>
            </a:pPr>
            <a:r>
              <a:rPr kumimoji="1" lang="zh-CN" altLang="en-US" b="1" smtClean="0">
                <a:solidFill>
                  <a:srgbClr val="3333FF"/>
                </a:solidFill>
                <a:latin typeface="仿宋" pitchFamily="49" charset="-122"/>
                <a:ea typeface="仿宋" pitchFamily="49" charset="-122"/>
                <a:cs typeface="Times New Roman" pitchFamily="18" charset="0"/>
              </a:rPr>
              <a:t>层次</a:t>
            </a:r>
            <a:endParaRPr kumimoji="1" lang="zh-CN" altLang="en-US" b="1" dirty="0" smtClean="0">
              <a:solidFill>
                <a:srgbClr val="3333FF"/>
              </a:solidFill>
              <a:latin typeface="仿宋" pitchFamily="49" charset="-122"/>
              <a:ea typeface="仿宋" pitchFamily="49" charset="-122"/>
              <a:cs typeface="Times New Roman" pitchFamily="18" charset="0"/>
            </a:endParaRPr>
          </a:p>
        </p:txBody>
      </p:sp>
      <p:grpSp>
        <p:nvGrpSpPr>
          <p:cNvPr id="15" name="组合 80"/>
          <p:cNvGrpSpPr/>
          <p:nvPr/>
        </p:nvGrpSpPr>
        <p:grpSpPr>
          <a:xfrm>
            <a:off x="214282" y="520138"/>
            <a:ext cx="6950684" cy="4337622"/>
            <a:chOff x="214282" y="520138"/>
            <a:chExt cx="6950684" cy="4337622"/>
          </a:xfrm>
        </p:grpSpPr>
        <p:sp>
          <p:nvSpPr>
            <p:cNvPr id="61" name="TextBox 60"/>
            <p:cNvSpPr txBox="1"/>
            <p:nvPr/>
          </p:nvSpPr>
          <p:spPr>
            <a:xfrm>
              <a:off x="6736338" y="520138"/>
              <a:ext cx="428628" cy="369332"/>
            </a:xfrm>
            <a:prstGeom prst="rect">
              <a:avLst/>
            </a:prstGeom>
            <a:noFill/>
          </p:spPr>
          <p:txBody>
            <a:bodyPr wrap="square" rtlCol="0">
              <a:spAutoFit/>
            </a:bodyPr>
            <a:lstStyle/>
            <a:p>
              <a:pPr fontAlgn="base">
                <a:spcBef>
                  <a:spcPct val="0"/>
                </a:spcBef>
                <a:spcAft>
                  <a:spcPct val="0"/>
                </a:spcAft>
              </a:pPr>
              <a:r>
                <a:rPr kumimoji="1" lang="en-US" altLang="zh-CN" b="1" smtClean="0">
                  <a:solidFill>
                    <a:srgbClr val="FF00FF"/>
                  </a:solidFill>
                  <a:latin typeface="Consolas" pitchFamily="49" charset="0"/>
                  <a:ea typeface="楷体" pitchFamily="49" charset="-122"/>
                  <a:cs typeface="Consolas" pitchFamily="49" charset="0"/>
                </a:rPr>
                <a:t>1</a:t>
              </a:r>
              <a:endParaRPr kumimoji="1" lang="zh-CN" altLang="en-US" b="1" dirty="0" smtClean="0">
                <a:solidFill>
                  <a:srgbClr val="FF00FF"/>
                </a:solidFill>
                <a:latin typeface="Consolas" pitchFamily="49" charset="0"/>
                <a:ea typeface="楷体" pitchFamily="49" charset="-122"/>
                <a:cs typeface="Consolas" pitchFamily="49" charset="0"/>
              </a:endParaRPr>
            </a:p>
          </p:txBody>
        </p:sp>
        <p:cxnSp>
          <p:nvCxnSpPr>
            <p:cNvPr id="64" name="直接连接符 63"/>
            <p:cNvCxnSpPr/>
            <p:nvPr/>
          </p:nvCxnSpPr>
          <p:spPr>
            <a:xfrm>
              <a:off x="3643306" y="714356"/>
              <a:ext cx="3071834" cy="0"/>
            </a:xfrm>
            <a:prstGeom prst="line">
              <a:avLst/>
            </a:prstGeom>
            <a:ln>
              <a:prstDash val="dash"/>
              <a:tailEnd type="none"/>
            </a:ln>
          </p:spPr>
          <p:style>
            <a:lnRef idx="2">
              <a:schemeClr val="accent5"/>
            </a:lnRef>
            <a:fillRef idx="0">
              <a:schemeClr val="accent5"/>
            </a:fillRef>
            <a:effectRef idx="1">
              <a:schemeClr val="accent5"/>
            </a:effectRef>
            <a:fontRef idx="minor">
              <a:schemeClr val="tx1"/>
            </a:fontRef>
          </p:style>
        </p:cxnSp>
        <p:sp>
          <p:nvSpPr>
            <p:cNvPr id="65" name="TextBox 64"/>
            <p:cNvSpPr txBox="1"/>
            <p:nvPr/>
          </p:nvSpPr>
          <p:spPr>
            <a:xfrm>
              <a:off x="6736338" y="1293814"/>
              <a:ext cx="428628" cy="369332"/>
            </a:xfrm>
            <a:prstGeom prst="rect">
              <a:avLst/>
            </a:prstGeom>
            <a:noFill/>
          </p:spPr>
          <p:txBody>
            <a:bodyPr wrap="square" rtlCol="0">
              <a:spAutoFit/>
            </a:bodyPr>
            <a:lstStyle/>
            <a:p>
              <a:pPr fontAlgn="base">
                <a:spcBef>
                  <a:spcPct val="0"/>
                </a:spcBef>
                <a:spcAft>
                  <a:spcPct val="0"/>
                </a:spcAft>
              </a:pPr>
              <a:r>
                <a:rPr kumimoji="1" lang="en-US" altLang="zh-CN" b="1" smtClean="0">
                  <a:solidFill>
                    <a:srgbClr val="FF00FF"/>
                  </a:solidFill>
                  <a:latin typeface="Consolas" pitchFamily="49" charset="0"/>
                  <a:ea typeface="楷体" pitchFamily="49" charset="-122"/>
                  <a:cs typeface="Consolas" pitchFamily="49" charset="0"/>
                </a:rPr>
                <a:t>2</a:t>
              </a:r>
              <a:endParaRPr kumimoji="1" lang="zh-CN" altLang="en-US" b="1" dirty="0" smtClean="0">
                <a:solidFill>
                  <a:srgbClr val="FF00FF"/>
                </a:solidFill>
                <a:latin typeface="Consolas" pitchFamily="49" charset="0"/>
                <a:ea typeface="楷体" pitchFamily="49" charset="-122"/>
                <a:cs typeface="Consolas" pitchFamily="49" charset="0"/>
              </a:endParaRPr>
            </a:p>
          </p:txBody>
        </p:sp>
        <p:cxnSp>
          <p:nvCxnSpPr>
            <p:cNvPr id="66" name="直接连接符 65"/>
            <p:cNvCxnSpPr/>
            <p:nvPr/>
          </p:nvCxnSpPr>
          <p:spPr>
            <a:xfrm flipV="1">
              <a:off x="500034" y="1488032"/>
              <a:ext cx="6206160" cy="0"/>
            </a:xfrm>
            <a:prstGeom prst="line">
              <a:avLst/>
            </a:prstGeom>
            <a:ln>
              <a:prstDash val="dash"/>
              <a:tailEnd type="none"/>
            </a:ln>
          </p:spPr>
          <p:style>
            <a:lnRef idx="2">
              <a:schemeClr val="accent5"/>
            </a:lnRef>
            <a:fillRef idx="0">
              <a:schemeClr val="accent5"/>
            </a:fillRef>
            <a:effectRef idx="1">
              <a:schemeClr val="accent5"/>
            </a:effectRef>
            <a:fontRef idx="minor">
              <a:schemeClr val="tx1"/>
            </a:fontRef>
          </p:style>
        </p:cxnSp>
        <p:sp>
          <p:nvSpPr>
            <p:cNvPr id="67" name="TextBox 66"/>
            <p:cNvSpPr txBox="1"/>
            <p:nvPr/>
          </p:nvSpPr>
          <p:spPr>
            <a:xfrm>
              <a:off x="6736338" y="2101822"/>
              <a:ext cx="428628" cy="369332"/>
            </a:xfrm>
            <a:prstGeom prst="rect">
              <a:avLst/>
            </a:prstGeom>
            <a:noFill/>
          </p:spPr>
          <p:txBody>
            <a:bodyPr wrap="square" rtlCol="0">
              <a:spAutoFit/>
            </a:bodyPr>
            <a:lstStyle/>
            <a:p>
              <a:pPr fontAlgn="base">
                <a:spcBef>
                  <a:spcPct val="0"/>
                </a:spcBef>
                <a:spcAft>
                  <a:spcPct val="0"/>
                </a:spcAft>
              </a:pPr>
              <a:r>
                <a:rPr kumimoji="1" lang="en-US" altLang="zh-CN" b="1" smtClean="0">
                  <a:solidFill>
                    <a:srgbClr val="FF00FF"/>
                  </a:solidFill>
                  <a:latin typeface="Consolas" pitchFamily="49" charset="0"/>
                  <a:ea typeface="楷体" pitchFamily="49" charset="-122"/>
                  <a:cs typeface="Consolas" pitchFamily="49" charset="0"/>
                </a:rPr>
                <a:t>3</a:t>
              </a:r>
              <a:endParaRPr kumimoji="1" lang="zh-CN" altLang="en-US" b="1" dirty="0" smtClean="0">
                <a:solidFill>
                  <a:srgbClr val="FF00FF"/>
                </a:solidFill>
                <a:latin typeface="Consolas" pitchFamily="49" charset="0"/>
                <a:ea typeface="楷体" pitchFamily="49" charset="-122"/>
                <a:cs typeface="Consolas" pitchFamily="49" charset="0"/>
              </a:endParaRPr>
            </a:p>
          </p:txBody>
        </p:sp>
        <p:cxnSp>
          <p:nvCxnSpPr>
            <p:cNvPr id="68" name="直接连接符 67"/>
            <p:cNvCxnSpPr>
              <a:stCxn id="20" idx="2"/>
            </p:cNvCxnSpPr>
            <p:nvPr/>
          </p:nvCxnSpPr>
          <p:spPr>
            <a:xfrm rot="10800000" flipH="1" flipV="1">
              <a:off x="214282" y="2296040"/>
              <a:ext cx="6471816" cy="0"/>
            </a:xfrm>
            <a:prstGeom prst="line">
              <a:avLst/>
            </a:prstGeom>
            <a:ln>
              <a:prstDash val="dash"/>
              <a:tailEnd type="none"/>
            </a:ln>
          </p:spPr>
          <p:style>
            <a:lnRef idx="2">
              <a:schemeClr val="accent5"/>
            </a:lnRef>
            <a:fillRef idx="0">
              <a:schemeClr val="accent5"/>
            </a:fillRef>
            <a:effectRef idx="1">
              <a:schemeClr val="accent5"/>
            </a:effectRef>
            <a:fontRef idx="minor">
              <a:schemeClr val="tx1"/>
            </a:fontRef>
          </p:style>
        </p:cxnSp>
        <p:sp>
          <p:nvSpPr>
            <p:cNvPr id="69" name="TextBox 68"/>
            <p:cNvSpPr txBox="1"/>
            <p:nvPr/>
          </p:nvSpPr>
          <p:spPr>
            <a:xfrm>
              <a:off x="6736338" y="2845354"/>
              <a:ext cx="428628" cy="369332"/>
            </a:xfrm>
            <a:prstGeom prst="rect">
              <a:avLst/>
            </a:prstGeom>
            <a:noFill/>
          </p:spPr>
          <p:txBody>
            <a:bodyPr wrap="square" rtlCol="0">
              <a:spAutoFit/>
            </a:bodyPr>
            <a:lstStyle/>
            <a:p>
              <a:pPr fontAlgn="base">
                <a:spcBef>
                  <a:spcPct val="0"/>
                </a:spcBef>
                <a:spcAft>
                  <a:spcPct val="0"/>
                </a:spcAft>
              </a:pPr>
              <a:r>
                <a:rPr kumimoji="1" lang="en-US" altLang="zh-CN" b="1" smtClean="0">
                  <a:solidFill>
                    <a:srgbClr val="FF00FF"/>
                  </a:solidFill>
                  <a:latin typeface="Consolas" pitchFamily="49" charset="0"/>
                  <a:ea typeface="楷体" pitchFamily="49" charset="-122"/>
                  <a:cs typeface="Consolas" pitchFamily="49" charset="0"/>
                </a:rPr>
                <a:t>4</a:t>
              </a:r>
              <a:endParaRPr kumimoji="1" lang="zh-CN" altLang="en-US" b="1" dirty="0" smtClean="0">
                <a:solidFill>
                  <a:srgbClr val="FF00FF"/>
                </a:solidFill>
                <a:latin typeface="Consolas" pitchFamily="49" charset="0"/>
                <a:ea typeface="楷体" pitchFamily="49" charset="-122"/>
                <a:cs typeface="Consolas" pitchFamily="49" charset="0"/>
              </a:endParaRPr>
            </a:p>
          </p:txBody>
        </p:sp>
        <p:cxnSp>
          <p:nvCxnSpPr>
            <p:cNvPr id="70" name="直接连接符 69"/>
            <p:cNvCxnSpPr/>
            <p:nvPr/>
          </p:nvCxnSpPr>
          <p:spPr>
            <a:xfrm flipV="1">
              <a:off x="500034" y="3039572"/>
              <a:ext cx="6215106" cy="0"/>
            </a:xfrm>
            <a:prstGeom prst="line">
              <a:avLst/>
            </a:prstGeom>
            <a:ln>
              <a:prstDash val="dash"/>
              <a:tailEnd type="none"/>
            </a:ln>
          </p:spPr>
          <p:style>
            <a:lnRef idx="2">
              <a:schemeClr val="accent5"/>
            </a:lnRef>
            <a:fillRef idx="0">
              <a:schemeClr val="accent5"/>
            </a:fillRef>
            <a:effectRef idx="1">
              <a:schemeClr val="accent5"/>
            </a:effectRef>
            <a:fontRef idx="minor">
              <a:schemeClr val="tx1"/>
            </a:fontRef>
          </p:style>
        </p:cxnSp>
        <p:sp>
          <p:nvSpPr>
            <p:cNvPr id="71" name="TextBox 70"/>
            <p:cNvSpPr txBox="1"/>
            <p:nvPr/>
          </p:nvSpPr>
          <p:spPr>
            <a:xfrm>
              <a:off x="6736338" y="3702610"/>
              <a:ext cx="428628" cy="369332"/>
            </a:xfrm>
            <a:prstGeom prst="rect">
              <a:avLst/>
            </a:prstGeom>
            <a:noFill/>
          </p:spPr>
          <p:txBody>
            <a:bodyPr wrap="square" rtlCol="0">
              <a:spAutoFit/>
            </a:bodyPr>
            <a:lstStyle/>
            <a:p>
              <a:pPr fontAlgn="base">
                <a:spcBef>
                  <a:spcPct val="0"/>
                </a:spcBef>
                <a:spcAft>
                  <a:spcPct val="0"/>
                </a:spcAft>
              </a:pPr>
              <a:r>
                <a:rPr kumimoji="1" lang="en-US" altLang="zh-CN" b="1" smtClean="0">
                  <a:solidFill>
                    <a:srgbClr val="FF00FF"/>
                  </a:solidFill>
                  <a:latin typeface="Consolas" pitchFamily="49" charset="0"/>
                  <a:ea typeface="楷体" pitchFamily="49" charset="-122"/>
                  <a:cs typeface="Consolas" pitchFamily="49" charset="0"/>
                </a:rPr>
                <a:t>5</a:t>
              </a:r>
              <a:endParaRPr kumimoji="1" lang="zh-CN" altLang="en-US" b="1" dirty="0" smtClean="0">
                <a:solidFill>
                  <a:srgbClr val="FF00FF"/>
                </a:solidFill>
                <a:latin typeface="Consolas" pitchFamily="49" charset="0"/>
                <a:ea typeface="楷体" pitchFamily="49" charset="-122"/>
                <a:cs typeface="Consolas" pitchFamily="49" charset="0"/>
              </a:endParaRPr>
            </a:p>
          </p:txBody>
        </p:sp>
        <p:cxnSp>
          <p:nvCxnSpPr>
            <p:cNvPr id="72" name="直接连接符 71"/>
            <p:cNvCxnSpPr/>
            <p:nvPr/>
          </p:nvCxnSpPr>
          <p:spPr>
            <a:xfrm flipV="1">
              <a:off x="1071538" y="3896828"/>
              <a:ext cx="5643602" cy="0"/>
            </a:xfrm>
            <a:prstGeom prst="line">
              <a:avLst/>
            </a:prstGeom>
            <a:ln>
              <a:prstDash val="dash"/>
              <a:tailEnd type="none"/>
            </a:ln>
          </p:spPr>
          <p:style>
            <a:lnRef idx="2">
              <a:schemeClr val="accent5"/>
            </a:lnRef>
            <a:fillRef idx="0">
              <a:schemeClr val="accent5"/>
            </a:fillRef>
            <a:effectRef idx="1">
              <a:schemeClr val="accent5"/>
            </a:effectRef>
            <a:fontRef idx="minor">
              <a:schemeClr val="tx1"/>
            </a:fontRef>
          </p:style>
        </p:cxnSp>
        <p:sp>
          <p:nvSpPr>
            <p:cNvPr id="73" name="TextBox 72"/>
            <p:cNvSpPr txBox="1"/>
            <p:nvPr/>
          </p:nvSpPr>
          <p:spPr>
            <a:xfrm>
              <a:off x="6736338" y="4488428"/>
              <a:ext cx="428628" cy="369332"/>
            </a:xfrm>
            <a:prstGeom prst="rect">
              <a:avLst/>
            </a:prstGeom>
            <a:noFill/>
          </p:spPr>
          <p:txBody>
            <a:bodyPr wrap="square" rtlCol="0">
              <a:spAutoFit/>
            </a:bodyPr>
            <a:lstStyle/>
            <a:p>
              <a:pPr fontAlgn="base">
                <a:spcBef>
                  <a:spcPct val="0"/>
                </a:spcBef>
                <a:spcAft>
                  <a:spcPct val="0"/>
                </a:spcAft>
              </a:pPr>
              <a:r>
                <a:rPr kumimoji="1" lang="en-US" altLang="zh-CN" b="1" smtClean="0">
                  <a:solidFill>
                    <a:srgbClr val="FF00FF"/>
                  </a:solidFill>
                  <a:latin typeface="Consolas" pitchFamily="49" charset="0"/>
                  <a:ea typeface="楷体" pitchFamily="49" charset="-122"/>
                  <a:cs typeface="Consolas" pitchFamily="49" charset="0"/>
                </a:rPr>
                <a:t>6</a:t>
              </a:r>
              <a:endParaRPr kumimoji="1" lang="zh-CN" altLang="en-US" b="1" dirty="0" smtClean="0">
                <a:solidFill>
                  <a:srgbClr val="FF00FF"/>
                </a:solidFill>
                <a:latin typeface="Consolas" pitchFamily="49" charset="0"/>
                <a:ea typeface="楷体" pitchFamily="49" charset="-122"/>
                <a:cs typeface="Consolas" pitchFamily="49" charset="0"/>
              </a:endParaRPr>
            </a:p>
          </p:txBody>
        </p:sp>
        <p:cxnSp>
          <p:nvCxnSpPr>
            <p:cNvPr id="74" name="直接连接符 73"/>
            <p:cNvCxnSpPr/>
            <p:nvPr/>
          </p:nvCxnSpPr>
          <p:spPr>
            <a:xfrm flipV="1">
              <a:off x="5357818" y="4682646"/>
              <a:ext cx="1357322" cy="0"/>
            </a:xfrm>
            <a:prstGeom prst="line">
              <a:avLst/>
            </a:prstGeom>
            <a:ln>
              <a:prstDash val="dash"/>
              <a:tailEnd type="none"/>
            </a:ln>
          </p:spPr>
          <p:style>
            <a:lnRef idx="2">
              <a:schemeClr val="accent5"/>
            </a:lnRef>
            <a:fillRef idx="0">
              <a:schemeClr val="accent5"/>
            </a:fillRef>
            <a:effectRef idx="1">
              <a:schemeClr val="accent5"/>
            </a:effectRef>
            <a:fontRef idx="minor">
              <a:schemeClr val="tx1"/>
            </a:fontRef>
          </p:style>
        </p:cxnSp>
      </p:grpSp>
    </p:spTree>
    <p:extLst>
      <p:ext uri="{BB962C8B-B14F-4D97-AF65-F5344CB8AC3E}">
        <p14:creationId xmlns:p14="http://schemas.microsoft.com/office/powerpoint/2010/main" val="398996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60"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3"/>
          <p:cNvGrpSpPr/>
          <p:nvPr/>
        </p:nvGrpSpPr>
        <p:grpSpPr>
          <a:xfrm>
            <a:off x="1000100" y="1571612"/>
            <a:ext cx="7143800" cy="4071966"/>
            <a:chOff x="1000100" y="1571612"/>
            <a:chExt cx="7143800" cy="4071966"/>
          </a:xfrm>
        </p:grpSpPr>
        <p:sp>
          <p:nvSpPr>
            <p:cNvPr id="100" name="TextBox 99"/>
            <p:cNvSpPr txBox="1"/>
            <p:nvPr/>
          </p:nvSpPr>
          <p:spPr>
            <a:xfrm>
              <a:off x="7215206" y="1571612"/>
              <a:ext cx="928694" cy="369332"/>
            </a:xfrm>
            <a:prstGeom prst="rect">
              <a:avLst/>
            </a:prstGeom>
            <a:noFill/>
          </p:spPr>
          <p:txBody>
            <a:bodyPr wrap="square" rtlCol="0">
              <a:spAutoFit/>
            </a:bodyPr>
            <a:lstStyle/>
            <a:p>
              <a:pPr algn="ctr" fontAlgn="base">
                <a:spcBef>
                  <a:spcPct val="0"/>
                </a:spcBef>
                <a:spcAft>
                  <a:spcPct val="0"/>
                </a:spcAft>
              </a:pPr>
              <a:r>
                <a:rPr kumimoji="1" lang="zh-CN" altLang="en-US" b="1" smtClean="0">
                  <a:solidFill>
                    <a:srgbClr val="3333FF"/>
                  </a:solidFill>
                  <a:latin typeface="仿宋" pitchFamily="49" charset="-122"/>
                  <a:ea typeface="仿宋" pitchFamily="49" charset="-122"/>
                  <a:cs typeface="Times New Roman" pitchFamily="18" charset="0"/>
                </a:rPr>
                <a:t>层次</a:t>
              </a:r>
              <a:endParaRPr kumimoji="1" lang="zh-CN" altLang="en-US" b="1" dirty="0" smtClean="0">
                <a:solidFill>
                  <a:srgbClr val="3333FF"/>
                </a:solidFill>
                <a:latin typeface="仿宋" pitchFamily="49" charset="-122"/>
                <a:ea typeface="仿宋" pitchFamily="49" charset="-122"/>
                <a:cs typeface="Times New Roman" pitchFamily="18" charset="0"/>
              </a:endParaRPr>
            </a:p>
          </p:txBody>
        </p:sp>
        <p:sp>
          <p:nvSpPr>
            <p:cNvPr id="101" name="TextBox 100"/>
            <p:cNvSpPr txBox="1"/>
            <p:nvPr/>
          </p:nvSpPr>
          <p:spPr>
            <a:xfrm>
              <a:off x="7572396" y="2130974"/>
              <a:ext cx="428628" cy="369332"/>
            </a:xfrm>
            <a:prstGeom prst="rect">
              <a:avLst/>
            </a:prstGeom>
            <a:noFill/>
          </p:spPr>
          <p:txBody>
            <a:bodyPr wrap="square" rtlCol="0">
              <a:spAutoFit/>
            </a:bodyPr>
            <a:lstStyle/>
            <a:p>
              <a:pPr fontAlgn="base">
                <a:spcBef>
                  <a:spcPct val="0"/>
                </a:spcBef>
                <a:spcAft>
                  <a:spcPct val="0"/>
                </a:spcAft>
              </a:pPr>
              <a:r>
                <a:rPr kumimoji="1" lang="en-US" altLang="zh-CN" b="1" smtClean="0">
                  <a:solidFill>
                    <a:srgbClr val="FF00FF"/>
                  </a:solidFill>
                  <a:latin typeface="Consolas" pitchFamily="49" charset="0"/>
                  <a:ea typeface="楷体" pitchFamily="49" charset="-122"/>
                  <a:cs typeface="Consolas" pitchFamily="49" charset="0"/>
                </a:rPr>
                <a:t>3</a:t>
              </a:r>
              <a:endParaRPr kumimoji="1" lang="zh-CN" altLang="en-US" b="1" dirty="0" smtClean="0">
                <a:solidFill>
                  <a:srgbClr val="FF00FF"/>
                </a:solidFill>
                <a:latin typeface="Consolas" pitchFamily="49" charset="0"/>
                <a:ea typeface="楷体" pitchFamily="49" charset="-122"/>
                <a:cs typeface="Consolas" pitchFamily="49" charset="0"/>
              </a:endParaRPr>
            </a:p>
          </p:txBody>
        </p:sp>
        <p:cxnSp>
          <p:nvCxnSpPr>
            <p:cNvPr id="102" name="直接连接符 101"/>
            <p:cNvCxnSpPr/>
            <p:nvPr/>
          </p:nvCxnSpPr>
          <p:spPr>
            <a:xfrm flipV="1">
              <a:off x="1071538" y="2325192"/>
              <a:ext cx="6480000" cy="0"/>
            </a:xfrm>
            <a:prstGeom prst="line">
              <a:avLst/>
            </a:prstGeom>
            <a:ln>
              <a:prstDash val="dash"/>
              <a:tailEnd type="none"/>
            </a:ln>
          </p:spPr>
          <p:style>
            <a:lnRef idx="2">
              <a:schemeClr val="accent5"/>
            </a:lnRef>
            <a:fillRef idx="0">
              <a:schemeClr val="accent5"/>
            </a:fillRef>
            <a:effectRef idx="1">
              <a:schemeClr val="accent5"/>
            </a:effectRef>
            <a:fontRef idx="minor">
              <a:schemeClr val="tx1"/>
            </a:fontRef>
          </p:style>
        </p:cxnSp>
        <p:sp>
          <p:nvSpPr>
            <p:cNvPr id="105" name="TextBox 104"/>
            <p:cNvSpPr txBox="1"/>
            <p:nvPr/>
          </p:nvSpPr>
          <p:spPr>
            <a:xfrm>
              <a:off x="7572396" y="2845354"/>
              <a:ext cx="428628" cy="369332"/>
            </a:xfrm>
            <a:prstGeom prst="rect">
              <a:avLst/>
            </a:prstGeom>
            <a:noFill/>
          </p:spPr>
          <p:txBody>
            <a:bodyPr wrap="square" rtlCol="0">
              <a:spAutoFit/>
            </a:bodyPr>
            <a:lstStyle/>
            <a:p>
              <a:pPr fontAlgn="base">
                <a:spcBef>
                  <a:spcPct val="0"/>
                </a:spcBef>
                <a:spcAft>
                  <a:spcPct val="0"/>
                </a:spcAft>
              </a:pPr>
              <a:r>
                <a:rPr kumimoji="1" lang="en-US" altLang="zh-CN" b="1" smtClean="0">
                  <a:solidFill>
                    <a:srgbClr val="FF00FF"/>
                  </a:solidFill>
                  <a:latin typeface="Consolas" pitchFamily="49" charset="0"/>
                  <a:ea typeface="楷体" pitchFamily="49" charset="-122"/>
                  <a:cs typeface="Consolas" pitchFamily="49" charset="0"/>
                </a:rPr>
                <a:t>4</a:t>
              </a:r>
              <a:endParaRPr kumimoji="1" lang="zh-CN" altLang="en-US" b="1" dirty="0" smtClean="0">
                <a:solidFill>
                  <a:srgbClr val="FF00FF"/>
                </a:solidFill>
                <a:latin typeface="Consolas" pitchFamily="49" charset="0"/>
                <a:ea typeface="楷体" pitchFamily="49" charset="-122"/>
                <a:cs typeface="Consolas" pitchFamily="49" charset="0"/>
              </a:endParaRPr>
            </a:p>
          </p:txBody>
        </p:sp>
        <p:cxnSp>
          <p:nvCxnSpPr>
            <p:cNvPr id="106" name="直接连接符 105"/>
            <p:cNvCxnSpPr/>
            <p:nvPr/>
          </p:nvCxnSpPr>
          <p:spPr>
            <a:xfrm flipV="1">
              <a:off x="1071538" y="3039572"/>
              <a:ext cx="6480000" cy="0"/>
            </a:xfrm>
            <a:prstGeom prst="line">
              <a:avLst/>
            </a:prstGeom>
            <a:ln>
              <a:prstDash val="dash"/>
              <a:tailEnd type="none"/>
            </a:ln>
          </p:spPr>
          <p:style>
            <a:lnRef idx="2">
              <a:schemeClr val="accent5"/>
            </a:lnRef>
            <a:fillRef idx="0">
              <a:schemeClr val="accent5"/>
            </a:fillRef>
            <a:effectRef idx="1">
              <a:schemeClr val="accent5"/>
            </a:effectRef>
            <a:fontRef idx="minor">
              <a:schemeClr val="tx1"/>
            </a:fontRef>
          </p:style>
        </p:cxnSp>
        <p:sp>
          <p:nvSpPr>
            <p:cNvPr id="107" name="TextBox 106"/>
            <p:cNvSpPr txBox="1"/>
            <p:nvPr/>
          </p:nvSpPr>
          <p:spPr>
            <a:xfrm>
              <a:off x="7572396" y="3643314"/>
              <a:ext cx="428628" cy="369332"/>
            </a:xfrm>
            <a:prstGeom prst="rect">
              <a:avLst/>
            </a:prstGeom>
            <a:noFill/>
          </p:spPr>
          <p:txBody>
            <a:bodyPr wrap="square" rtlCol="0">
              <a:spAutoFit/>
            </a:bodyPr>
            <a:lstStyle/>
            <a:p>
              <a:pPr fontAlgn="base">
                <a:spcBef>
                  <a:spcPct val="0"/>
                </a:spcBef>
                <a:spcAft>
                  <a:spcPct val="0"/>
                </a:spcAft>
              </a:pPr>
              <a:r>
                <a:rPr kumimoji="1" lang="en-US" altLang="zh-CN" b="1" smtClean="0">
                  <a:solidFill>
                    <a:srgbClr val="FF00FF"/>
                  </a:solidFill>
                  <a:latin typeface="Consolas" pitchFamily="49" charset="0"/>
                  <a:ea typeface="楷体" pitchFamily="49" charset="-122"/>
                  <a:cs typeface="Consolas" pitchFamily="49" charset="0"/>
                </a:rPr>
                <a:t>5</a:t>
              </a:r>
              <a:endParaRPr kumimoji="1" lang="zh-CN" altLang="en-US" b="1" dirty="0" smtClean="0">
                <a:solidFill>
                  <a:srgbClr val="FF00FF"/>
                </a:solidFill>
                <a:latin typeface="Consolas" pitchFamily="49" charset="0"/>
                <a:ea typeface="楷体" pitchFamily="49" charset="-122"/>
                <a:cs typeface="Consolas" pitchFamily="49" charset="0"/>
              </a:endParaRPr>
            </a:p>
          </p:txBody>
        </p:sp>
        <p:cxnSp>
          <p:nvCxnSpPr>
            <p:cNvPr id="108" name="直接连接符 107"/>
            <p:cNvCxnSpPr/>
            <p:nvPr/>
          </p:nvCxnSpPr>
          <p:spPr>
            <a:xfrm flipV="1">
              <a:off x="1071538" y="3837532"/>
              <a:ext cx="6480000" cy="0"/>
            </a:xfrm>
            <a:prstGeom prst="line">
              <a:avLst/>
            </a:prstGeom>
            <a:ln>
              <a:prstDash val="dash"/>
              <a:tailEnd type="none"/>
            </a:ln>
          </p:spPr>
          <p:style>
            <a:lnRef idx="2">
              <a:schemeClr val="accent5"/>
            </a:lnRef>
            <a:fillRef idx="0">
              <a:schemeClr val="accent5"/>
            </a:fillRef>
            <a:effectRef idx="1">
              <a:schemeClr val="accent5"/>
            </a:effectRef>
            <a:fontRef idx="minor">
              <a:schemeClr val="tx1"/>
            </a:fontRef>
          </p:style>
        </p:cxnSp>
        <p:sp>
          <p:nvSpPr>
            <p:cNvPr id="109" name="TextBox 108"/>
            <p:cNvSpPr txBox="1"/>
            <p:nvPr/>
          </p:nvSpPr>
          <p:spPr>
            <a:xfrm>
              <a:off x="7572396" y="4518572"/>
              <a:ext cx="428628" cy="369332"/>
            </a:xfrm>
            <a:prstGeom prst="rect">
              <a:avLst/>
            </a:prstGeom>
            <a:noFill/>
          </p:spPr>
          <p:txBody>
            <a:bodyPr wrap="square" rtlCol="0">
              <a:spAutoFit/>
            </a:bodyPr>
            <a:lstStyle/>
            <a:p>
              <a:pPr fontAlgn="base">
                <a:spcBef>
                  <a:spcPct val="0"/>
                </a:spcBef>
                <a:spcAft>
                  <a:spcPct val="0"/>
                </a:spcAft>
              </a:pPr>
              <a:r>
                <a:rPr kumimoji="1" lang="en-US" altLang="zh-CN" b="1" smtClean="0">
                  <a:solidFill>
                    <a:srgbClr val="FF00FF"/>
                  </a:solidFill>
                  <a:latin typeface="Consolas" pitchFamily="49" charset="0"/>
                  <a:ea typeface="楷体" pitchFamily="49" charset="-122"/>
                  <a:cs typeface="Consolas" pitchFamily="49" charset="0"/>
                </a:rPr>
                <a:t>6</a:t>
              </a:r>
              <a:endParaRPr kumimoji="1" lang="zh-CN" altLang="en-US" b="1" dirty="0" smtClean="0">
                <a:solidFill>
                  <a:srgbClr val="FF00FF"/>
                </a:solidFill>
                <a:latin typeface="Consolas" pitchFamily="49" charset="0"/>
                <a:ea typeface="楷体" pitchFamily="49" charset="-122"/>
                <a:cs typeface="Consolas" pitchFamily="49" charset="0"/>
              </a:endParaRPr>
            </a:p>
          </p:txBody>
        </p:sp>
        <p:cxnSp>
          <p:nvCxnSpPr>
            <p:cNvPr id="110" name="直接连接符 109"/>
            <p:cNvCxnSpPr/>
            <p:nvPr/>
          </p:nvCxnSpPr>
          <p:spPr>
            <a:xfrm flipV="1">
              <a:off x="1071538" y="4712790"/>
              <a:ext cx="6480000" cy="0"/>
            </a:xfrm>
            <a:prstGeom prst="line">
              <a:avLst/>
            </a:prstGeom>
            <a:ln>
              <a:prstDash val="dash"/>
              <a:tailEnd type="none"/>
            </a:ln>
          </p:spPr>
          <p:style>
            <a:lnRef idx="2">
              <a:schemeClr val="accent5"/>
            </a:lnRef>
            <a:fillRef idx="0">
              <a:schemeClr val="accent5"/>
            </a:fillRef>
            <a:effectRef idx="1">
              <a:schemeClr val="accent5"/>
            </a:effectRef>
            <a:fontRef idx="minor">
              <a:schemeClr val="tx1"/>
            </a:fontRef>
          </p:style>
        </p:cxnSp>
        <p:sp>
          <p:nvSpPr>
            <p:cNvPr id="111" name="TextBox 110"/>
            <p:cNvSpPr txBox="1"/>
            <p:nvPr/>
          </p:nvSpPr>
          <p:spPr>
            <a:xfrm>
              <a:off x="7572396" y="5274246"/>
              <a:ext cx="428628" cy="369332"/>
            </a:xfrm>
            <a:prstGeom prst="rect">
              <a:avLst/>
            </a:prstGeom>
            <a:noFill/>
          </p:spPr>
          <p:txBody>
            <a:bodyPr wrap="square" rtlCol="0">
              <a:spAutoFit/>
            </a:bodyPr>
            <a:lstStyle/>
            <a:p>
              <a:pPr fontAlgn="base">
                <a:spcBef>
                  <a:spcPct val="0"/>
                </a:spcBef>
                <a:spcAft>
                  <a:spcPct val="0"/>
                </a:spcAft>
              </a:pPr>
              <a:r>
                <a:rPr kumimoji="1" lang="en-US" altLang="zh-CN" b="1" smtClean="0">
                  <a:solidFill>
                    <a:srgbClr val="FF00FF"/>
                  </a:solidFill>
                  <a:latin typeface="Consolas" pitchFamily="49" charset="0"/>
                  <a:ea typeface="楷体" pitchFamily="49" charset="-122"/>
                  <a:cs typeface="Consolas" pitchFamily="49" charset="0"/>
                </a:rPr>
                <a:t>7</a:t>
              </a:r>
              <a:endParaRPr kumimoji="1" lang="zh-CN" altLang="en-US" b="1" dirty="0" smtClean="0">
                <a:solidFill>
                  <a:srgbClr val="FF00FF"/>
                </a:solidFill>
                <a:latin typeface="Consolas" pitchFamily="49" charset="0"/>
                <a:ea typeface="楷体" pitchFamily="49" charset="-122"/>
                <a:cs typeface="Consolas" pitchFamily="49" charset="0"/>
              </a:endParaRPr>
            </a:p>
          </p:txBody>
        </p:sp>
        <p:cxnSp>
          <p:nvCxnSpPr>
            <p:cNvPr id="112" name="直接连接符 111"/>
            <p:cNvCxnSpPr/>
            <p:nvPr/>
          </p:nvCxnSpPr>
          <p:spPr>
            <a:xfrm flipV="1">
              <a:off x="1000100" y="5468464"/>
              <a:ext cx="6480000" cy="0"/>
            </a:xfrm>
            <a:prstGeom prst="line">
              <a:avLst/>
            </a:prstGeom>
            <a:ln>
              <a:prstDash val="dash"/>
              <a:tailEnd type="none"/>
            </a:ln>
          </p:spPr>
          <p:style>
            <a:lnRef idx="2">
              <a:schemeClr val="accent5"/>
            </a:lnRef>
            <a:fillRef idx="0">
              <a:schemeClr val="accent5"/>
            </a:fillRef>
            <a:effectRef idx="1">
              <a:schemeClr val="accent5"/>
            </a:effectRef>
            <a:fontRef idx="minor">
              <a:schemeClr val="tx1"/>
            </a:fontRef>
          </p:style>
        </p:cxnSp>
      </p:grpSp>
      <p:sp>
        <p:nvSpPr>
          <p:cNvPr id="35916" name="Text Box 76"/>
          <p:cNvSpPr txBox="1">
            <a:spLocks noChangeArrowheads="1"/>
          </p:cNvSpPr>
          <p:nvPr/>
        </p:nvSpPr>
        <p:spPr bwMode="auto">
          <a:xfrm>
            <a:off x="285720" y="285728"/>
            <a:ext cx="2357454" cy="369332"/>
          </a:xfrm>
          <a:prstGeom prst="rect">
            <a:avLst/>
          </a:prstGeom>
          <a:noFill/>
          <a:ln w="9525">
            <a:noFill/>
            <a:miter lim="800000"/>
            <a:headEnd/>
            <a:tailEnd/>
          </a:ln>
        </p:spPr>
        <p:txBody>
          <a:bodyPr wrap="square">
            <a:spAutoFit/>
          </a:bodyPr>
          <a:lstStyle/>
          <a:p>
            <a:pPr fontAlgn="base">
              <a:spcBef>
                <a:spcPct val="50000"/>
              </a:spcBef>
              <a:spcAft>
                <a:spcPct val="0"/>
              </a:spcAft>
            </a:pPr>
            <a:r>
              <a:rPr lang="zh-CN" altLang="en-US" b="1" dirty="0" smtClean="0">
                <a:solidFill>
                  <a:srgbClr val="0000FF"/>
                </a:solidFill>
                <a:latin typeface="Consolas" pitchFamily="49" charset="0"/>
                <a:ea typeface="楷体" pitchFamily="49" charset="-122"/>
                <a:cs typeface="Consolas" pitchFamily="49" charset="0"/>
              </a:rPr>
              <a:t>加上</a:t>
            </a:r>
            <a:r>
              <a:rPr lang="en-US" altLang="zh-CN" b="1" dirty="0" smtClean="0">
                <a:solidFill>
                  <a:srgbClr val="0000FF"/>
                </a:solidFill>
                <a:latin typeface="Consolas" pitchFamily="49" charset="0"/>
                <a:ea typeface="楷体" pitchFamily="49" charset="-122"/>
                <a:cs typeface="Consolas" pitchFamily="49" charset="0"/>
              </a:rPr>
              <a:t>13</a:t>
            </a:r>
            <a:r>
              <a:rPr lang="zh-CN" altLang="en-US" b="1" smtClean="0">
                <a:solidFill>
                  <a:srgbClr val="0000FF"/>
                </a:solidFill>
                <a:latin typeface="Consolas" pitchFamily="49" charset="0"/>
                <a:ea typeface="楷体" pitchFamily="49" charset="-122"/>
                <a:cs typeface="Consolas" pitchFamily="49" charset="0"/>
              </a:rPr>
              <a:t>个外部结点：</a:t>
            </a:r>
            <a:endParaRPr lang="zh-CN" altLang="en-US" b="1" dirty="0">
              <a:solidFill>
                <a:srgbClr val="0000FF"/>
              </a:solidFill>
              <a:latin typeface="Consolas" pitchFamily="49" charset="0"/>
              <a:ea typeface="楷体" pitchFamily="49" charset="-122"/>
              <a:cs typeface="Consolas" pitchFamily="49" charset="0"/>
            </a:endParaRPr>
          </a:p>
        </p:txBody>
      </p:sp>
      <p:grpSp>
        <p:nvGrpSpPr>
          <p:cNvPr id="3" name="组合 91"/>
          <p:cNvGrpSpPr/>
          <p:nvPr/>
        </p:nvGrpSpPr>
        <p:grpSpPr>
          <a:xfrm>
            <a:off x="357158" y="500042"/>
            <a:ext cx="7072362" cy="5118136"/>
            <a:chOff x="428596" y="1000108"/>
            <a:chExt cx="7072362" cy="5118136"/>
          </a:xfrm>
        </p:grpSpPr>
        <p:sp>
          <p:nvSpPr>
            <p:cNvPr id="18" name="椭圆 17"/>
            <p:cNvSpPr/>
            <p:nvPr/>
          </p:nvSpPr>
          <p:spPr>
            <a:xfrm>
              <a:off x="3245620" y="1000108"/>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25</a:t>
              </a:r>
              <a:endParaRPr kumimoji="1" lang="zh-CN" altLang="en-US" b="1" dirty="0">
                <a:solidFill>
                  <a:srgbClr val="3333FF"/>
                </a:solidFill>
                <a:latin typeface="Consolas" pitchFamily="49" charset="0"/>
                <a:cs typeface="Consolas" pitchFamily="49" charset="0"/>
              </a:endParaRPr>
            </a:p>
          </p:txBody>
        </p:sp>
        <p:grpSp>
          <p:nvGrpSpPr>
            <p:cNvPr id="4" name="组合 105"/>
            <p:cNvGrpSpPr/>
            <p:nvPr/>
          </p:nvGrpSpPr>
          <p:grpSpPr>
            <a:xfrm>
              <a:off x="1571604" y="1288107"/>
              <a:ext cx="1674017" cy="997885"/>
              <a:chOff x="1571604" y="1288107"/>
              <a:chExt cx="1674017" cy="997885"/>
            </a:xfrm>
          </p:grpSpPr>
          <p:sp>
            <p:nvSpPr>
              <p:cNvPr id="19" name="椭圆 18"/>
              <p:cNvSpPr/>
              <p:nvPr/>
            </p:nvSpPr>
            <p:spPr>
              <a:xfrm>
                <a:off x="1571604" y="1709992"/>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18</a:t>
                </a:r>
                <a:endParaRPr kumimoji="1" lang="zh-CN" altLang="en-US" b="1" dirty="0">
                  <a:solidFill>
                    <a:srgbClr val="3333FF"/>
                  </a:solidFill>
                  <a:latin typeface="Consolas" pitchFamily="49" charset="0"/>
                  <a:cs typeface="Consolas" pitchFamily="49" charset="0"/>
                </a:endParaRPr>
              </a:p>
            </p:txBody>
          </p:sp>
          <p:cxnSp>
            <p:nvCxnSpPr>
              <p:cNvPr id="31" name="直接连接符 30"/>
              <p:cNvCxnSpPr>
                <a:stCxn id="18" idx="2"/>
                <a:endCxn id="19" idx="7"/>
              </p:cNvCxnSpPr>
              <p:nvPr/>
            </p:nvCxnSpPr>
            <p:spPr>
              <a:xfrm rot="10800000" flipV="1">
                <a:off x="2093980" y="1288107"/>
                <a:ext cx="1151641"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5" name="组合 110"/>
            <p:cNvGrpSpPr/>
            <p:nvPr/>
          </p:nvGrpSpPr>
          <p:grpSpPr>
            <a:xfrm>
              <a:off x="857224" y="2201639"/>
              <a:ext cx="804006" cy="870171"/>
              <a:chOff x="857224" y="2201639"/>
              <a:chExt cx="804006" cy="870171"/>
            </a:xfrm>
          </p:grpSpPr>
          <p:sp>
            <p:nvSpPr>
              <p:cNvPr id="20" name="椭圆 19"/>
              <p:cNvSpPr/>
              <p:nvPr/>
            </p:nvSpPr>
            <p:spPr>
              <a:xfrm>
                <a:off x="857224"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2</a:t>
                </a:r>
                <a:endParaRPr kumimoji="1" lang="zh-CN" altLang="en-US" b="1" dirty="0">
                  <a:solidFill>
                    <a:srgbClr val="3333FF"/>
                  </a:solidFill>
                  <a:latin typeface="Consolas" pitchFamily="49" charset="0"/>
                  <a:cs typeface="Consolas" pitchFamily="49" charset="0"/>
                </a:endParaRPr>
              </a:p>
            </p:txBody>
          </p:sp>
          <p:cxnSp>
            <p:nvCxnSpPr>
              <p:cNvPr id="33" name="直接连接符 32"/>
              <p:cNvCxnSpPr>
                <a:stCxn id="19" idx="3"/>
              </p:cNvCxnSpPr>
              <p:nvPr/>
            </p:nvCxnSpPr>
            <p:spPr>
              <a:xfrm rot="5400000">
                <a:off x="1305160" y="2207736"/>
                <a:ext cx="362167" cy="349973"/>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6" name="组合 111"/>
            <p:cNvGrpSpPr/>
            <p:nvPr/>
          </p:nvGrpSpPr>
          <p:grpSpPr>
            <a:xfrm>
              <a:off x="1379598" y="2987457"/>
              <a:ext cx="620634" cy="803229"/>
              <a:chOff x="1379598" y="2987457"/>
              <a:chExt cx="620634" cy="803229"/>
            </a:xfrm>
          </p:grpSpPr>
          <p:sp>
            <p:nvSpPr>
              <p:cNvPr id="21" name="椭圆 20"/>
              <p:cNvSpPr/>
              <p:nvPr/>
            </p:nvSpPr>
            <p:spPr>
              <a:xfrm>
                <a:off x="1388232"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4</a:t>
                </a:r>
                <a:endParaRPr kumimoji="1" lang="zh-CN" altLang="en-US" b="1" dirty="0">
                  <a:solidFill>
                    <a:srgbClr val="3333FF"/>
                  </a:solidFill>
                  <a:latin typeface="Consolas" pitchFamily="49" charset="0"/>
                  <a:cs typeface="Consolas" pitchFamily="49" charset="0"/>
                </a:endParaRPr>
              </a:p>
            </p:txBody>
          </p:sp>
          <p:cxnSp>
            <p:nvCxnSpPr>
              <p:cNvPr id="35" name="直接连接符 34"/>
              <p:cNvCxnSpPr>
                <a:stCxn id="20" idx="5"/>
              </p:cNvCxnSpPr>
              <p:nvPr/>
            </p:nvCxnSpPr>
            <p:spPr>
              <a:xfrm rot="16200000" flipH="1">
                <a:off x="1332618" y="3034437"/>
                <a:ext cx="260566" cy="166605"/>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7" name="组合 112"/>
            <p:cNvGrpSpPr/>
            <p:nvPr/>
          </p:nvGrpSpPr>
          <p:grpSpPr>
            <a:xfrm>
              <a:off x="1910607" y="3706333"/>
              <a:ext cx="701625" cy="937113"/>
              <a:chOff x="1910607" y="3706333"/>
              <a:chExt cx="701625" cy="937113"/>
            </a:xfrm>
          </p:grpSpPr>
          <p:sp>
            <p:nvSpPr>
              <p:cNvPr id="22" name="椭圆 21"/>
              <p:cNvSpPr/>
              <p:nvPr/>
            </p:nvSpPr>
            <p:spPr>
              <a:xfrm>
                <a:off x="2000232" y="406744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11</a:t>
                </a:r>
                <a:endParaRPr kumimoji="1" lang="zh-CN" altLang="en-US" b="1" dirty="0">
                  <a:solidFill>
                    <a:srgbClr val="3333FF"/>
                  </a:solidFill>
                  <a:latin typeface="Consolas" pitchFamily="49" charset="0"/>
                  <a:cs typeface="Consolas" pitchFamily="49" charset="0"/>
                </a:endParaRPr>
              </a:p>
            </p:txBody>
          </p:sp>
          <p:cxnSp>
            <p:nvCxnSpPr>
              <p:cNvPr id="39" name="直接连接符 38"/>
              <p:cNvCxnSpPr>
                <a:stCxn id="21" idx="5"/>
              </p:cNvCxnSpPr>
              <p:nvPr/>
            </p:nvCxnSpPr>
            <p:spPr>
              <a:xfrm rot="16200000" flipH="1">
                <a:off x="1821949" y="3794991"/>
                <a:ext cx="420066" cy="24275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8" name="组合 106"/>
            <p:cNvGrpSpPr/>
            <p:nvPr/>
          </p:nvGrpSpPr>
          <p:grpSpPr>
            <a:xfrm>
              <a:off x="3857620" y="1288108"/>
              <a:ext cx="1689112" cy="997884"/>
              <a:chOff x="3857620" y="1288108"/>
              <a:chExt cx="1689112" cy="997884"/>
            </a:xfrm>
          </p:grpSpPr>
          <p:sp>
            <p:nvSpPr>
              <p:cNvPr id="23" name="椭圆 22"/>
              <p:cNvSpPr/>
              <p:nvPr/>
            </p:nvSpPr>
            <p:spPr>
              <a:xfrm>
                <a:off x="4934732" y="1709992"/>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46</a:t>
                </a:r>
                <a:endParaRPr kumimoji="1" lang="zh-CN" altLang="en-US" b="1" dirty="0">
                  <a:solidFill>
                    <a:srgbClr val="3333FF"/>
                  </a:solidFill>
                  <a:latin typeface="Consolas" pitchFamily="49" charset="0"/>
                  <a:cs typeface="Consolas" pitchFamily="49" charset="0"/>
                </a:endParaRPr>
              </a:p>
            </p:txBody>
          </p:sp>
          <p:cxnSp>
            <p:nvCxnSpPr>
              <p:cNvPr id="45" name="直接连接符 44"/>
              <p:cNvCxnSpPr>
                <a:stCxn id="18" idx="6"/>
                <a:endCxn id="23" idx="1"/>
              </p:cNvCxnSpPr>
              <p:nvPr/>
            </p:nvCxnSpPr>
            <p:spPr>
              <a:xfrm>
                <a:off x="3857620" y="1288108"/>
                <a:ext cx="1166737" cy="506237"/>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9" name="组合 113"/>
            <p:cNvGrpSpPr/>
            <p:nvPr/>
          </p:nvGrpSpPr>
          <p:grpSpPr>
            <a:xfrm>
              <a:off x="4148914" y="2201639"/>
              <a:ext cx="875443" cy="870171"/>
              <a:chOff x="4148914" y="2201639"/>
              <a:chExt cx="875443" cy="870171"/>
            </a:xfrm>
          </p:grpSpPr>
          <p:sp>
            <p:nvSpPr>
              <p:cNvPr id="24" name="椭圆 23"/>
              <p:cNvSpPr/>
              <p:nvPr/>
            </p:nvSpPr>
            <p:spPr>
              <a:xfrm>
                <a:off x="4148914"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39</a:t>
                </a:r>
                <a:endParaRPr kumimoji="1" lang="zh-CN" altLang="en-US" b="1" dirty="0">
                  <a:solidFill>
                    <a:srgbClr val="3333FF"/>
                  </a:solidFill>
                  <a:latin typeface="Consolas" pitchFamily="49" charset="0"/>
                  <a:cs typeface="Consolas" pitchFamily="49" charset="0"/>
                </a:endParaRPr>
              </a:p>
            </p:txBody>
          </p:sp>
          <p:cxnSp>
            <p:nvCxnSpPr>
              <p:cNvPr id="47" name="直接连接符 46"/>
              <p:cNvCxnSpPr>
                <a:stCxn id="23" idx="3"/>
                <a:endCxn id="24" idx="7"/>
              </p:cNvCxnSpPr>
              <p:nvPr/>
            </p:nvCxnSpPr>
            <p:spPr>
              <a:xfrm rot="5400000">
                <a:off x="4658561" y="2214367"/>
                <a:ext cx="378524" cy="35306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0" name="组合 115"/>
            <p:cNvGrpSpPr/>
            <p:nvPr/>
          </p:nvGrpSpPr>
          <p:grpSpPr>
            <a:xfrm>
              <a:off x="3434534" y="2987457"/>
              <a:ext cx="804005" cy="803229"/>
              <a:chOff x="3434534" y="2987457"/>
              <a:chExt cx="804005" cy="803229"/>
            </a:xfrm>
          </p:grpSpPr>
          <p:sp>
            <p:nvSpPr>
              <p:cNvPr id="26" name="椭圆 25"/>
              <p:cNvSpPr/>
              <p:nvPr/>
            </p:nvSpPr>
            <p:spPr>
              <a:xfrm>
                <a:off x="3434534"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32</a:t>
                </a:r>
                <a:endParaRPr kumimoji="1" lang="zh-CN" altLang="en-US" b="1" dirty="0">
                  <a:solidFill>
                    <a:srgbClr val="3333FF"/>
                  </a:solidFill>
                  <a:latin typeface="Consolas" pitchFamily="49" charset="0"/>
                  <a:cs typeface="Consolas" pitchFamily="49" charset="0"/>
                </a:endParaRPr>
              </a:p>
            </p:txBody>
          </p:sp>
          <p:cxnSp>
            <p:nvCxnSpPr>
              <p:cNvPr id="49" name="直接连接符 48"/>
              <p:cNvCxnSpPr>
                <a:stCxn id="24" idx="3"/>
                <a:endCxn id="26" idx="7"/>
              </p:cNvCxnSpPr>
              <p:nvPr/>
            </p:nvCxnSpPr>
            <p:spPr>
              <a:xfrm rot="5400000">
                <a:off x="3941933" y="3002433"/>
                <a:ext cx="311582" cy="28163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1" name="组合 114"/>
            <p:cNvGrpSpPr/>
            <p:nvPr/>
          </p:nvGrpSpPr>
          <p:grpSpPr>
            <a:xfrm>
              <a:off x="5457107" y="2201639"/>
              <a:ext cx="946881" cy="870171"/>
              <a:chOff x="5457107" y="2201639"/>
              <a:chExt cx="946881" cy="870171"/>
            </a:xfrm>
          </p:grpSpPr>
          <p:sp>
            <p:nvSpPr>
              <p:cNvPr id="25" name="椭圆 24"/>
              <p:cNvSpPr/>
              <p:nvPr/>
            </p:nvSpPr>
            <p:spPr>
              <a:xfrm>
                <a:off x="5791988" y="2495810"/>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53</a:t>
                </a:r>
                <a:endParaRPr kumimoji="1" lang="zh-CN" altLang="en-US" b="1" dirty="0">
                  <a:solidFill>
                    <a:srgbClr val="3333FF"/>
                  </a:solidFill>
                  <a:latin typeface="Consolas" pitchFamily="49" charset="0"/>
                  <a:cs typeface="Consolas" pitchFamily="49" charset="0"/>
                </a:endParaRPr>
              </a:p>
            </p:txBody>
          </p:sp>
          <p:cxnSp>
            <p:nvCxnSpPr>
              <p:cNvPr id="51" name="直接连接符 50"/>
              <p:cNvCxnSpPr>
                <a:stCxn id="23" idx="5"/>
                <a:endCxn id="25" idx="1"/>
              </p:cNvCxnSpPr>
              <p:nvPr/>
            </p:nvCxnSpPr>
            <p:spPr>
              <a:xfrm rot="16200000" flipH="1">
                <a:off x="5480098" y="2178648"/>
                <a:ext cx="378524" cy="424506"/>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2" name="组合 116"/>
            <p:cNvGrpSpPr/>
            <p:nvPr/>
          </p:nvGrpSpPr>
          <p:grpSpPr>
            <a:xfrm>
              <a:off x="6314363" y="2987457"/>
              <a:ext cx="788129" cy="803229"/>
              <a:chOff x="6314363" y="2987457"/>
              <a:chExt cx="788129" cy="803229"/>
            </a:xfrm>
          </p:grpSpPr>
          <p:sp>
            <p:nvSpPr>
              <p:cNvPr id="27" name="椭圆 26"/>
              <p:cNvSpPr/>
              <p:nvPr/>
            </p:nvSpPr>
            <p:spPr>
              <a:xfrm>
                <a:off x="6490492" y="321468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74</a:t>
                </a:r>
                <a:endParaRPr kumimoji="1" lang="zh-CN" altLang="en-US" b="1" dirty="0">
                  <a:solidFill>
                    <a:srgbClr val="3333FF"/>
                  </a:solidFill>
                  <a:latin typeface="Consolas" pitchFamily="49" charset="0"/>
                  <a:cs typeface="Consolas" pitchFamily="49" charset="0"/>
                </a:endParaRPr>
              </a:p>
            </p:txBody>
          </p:sp>
          <p:cxnSp>
            <p:nvCxnSpPr>
              <p:cNvPr id="53" name="直接连接符 52"/>
              <p:cNvCxnSpPr>
                <a:stCxn id="25" idx="5"/>
                <a:endCxn id="27" idx="1"/>
              </p:cNvCxnSpPr>
              <p:nvPr/>
            </p:nvCxnSpPr>
            <p:spPr>
              <a:xfrm rot="16200000" flipH="1">
                <a:off x="6291449" y="3010371"/>
                <a:ext cx="311582" cy="26575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3" name="组合 117"/>
            <p:cNvGrpSpPr/>
            <p:nvPr/>
          </p:nvGrpSpPr>
          <p:grpSpPr>
            <a:xfrm>
              <a:off x="5754724" y="3706333"/>
              <a:ext cx="825393" cy="937113"/>
              <a:chOff x="5754724" y="3706333"/>
              <a:chExt cx="825393" cy="937113"/>
            </a:xfrm>
          </p:grpSpPr>
          <p:sp>
            <p:nvSpPr>
              <p:cNvPr id="29" name="椭圆 28"/>
              <p:cNvSpPr/>
              <p:nvPr/>
            </p:nvSpPr>
            <p:spPr>
              <a:xfrm>
                <a:off x="5754724" y="4067446"/>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67</a:t>
                </a:r>
                <a:endParaRPr kumimoji="1" lang="zh-CN" altLang="en-US" b="1" dirty="0">
                  <a:solidFill>
                    <a:srgbClr val="3333FF"/>
                  </a:solidFill>
                  <a:latin typeface="Consolas" pitchFamily="49" charset="0"/>
                  <a:cs typeface="Consolas" pitchFamily="49" charset="0"/>
                </a:endParaRPr>
              </a:p>
            </p:txBody>
          </p:sp>
          <p:cxnSp>
            <p:nvCxnSpPr>
              <p:cNvPr id="55" name="直接连接符 54"/>
              <p:cNvCxnSpPr>
                <a:stCxn id="27" idx="3"/>
              </p:cNvCxnSpPr>
              <p:nvPr/>
            </p:nvCxnSpPr>
            <p:spPr>
              <a:xfrm rot="5400000">
                <a:off x="6199525" y="3720407"/>
                <a:ext cx="394666" cy="36651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4" name="组合 118"/>
            <p:cNvGrpSpPr/>
            <p:nvPr/>
          </p:nvGrpSpPr>
          <p:grpSpPr>
            <a:xfrm>
              <a:off x="5173666" y="4571793"/>
              <a:ext cx="657984" cy="857471"/>
              <a:chOff x="5173666" y="4571793"/>
              <a:chExt cx="657984" cy="857471"/>
            </a:xfrm>
          </p:grpSpPr>
          <p:sp>
            <p:nvSpPr>
              <p:cNvPr id="28" name="椭圆 27"/>
              <p:cNvSpPr/>
              <p:nvPr/>
            </p:nvSpPr>
            <p:spPr>
              <a:xfrm>
                <a:off x="5173666" y="4853264"/>
                <a:ext cx="612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fontAlgn="base">
                  <a:spcBef>
                    <a:spcPct val="0"/>
                  </a:spcBef>
                  <a:spcAft>
                    <a:spcPct val="0"/>
                  </a:spcAft>
                </a:pPr>
                <a:r>
                  <a:rPr kumimoji="1" lang="en-US" altLang="zh-CN" b="1" dirty="0" smtClean="0">
                    <a:solidFill>
                      <a:srgbClr val="3333FF"/>
                    </a:solidFill>
                    <a:latin typeface="Consolas" pitchFamily="49" charset="0"/>
                    <a:cs typeface="Consolas" pitchFamily="49" charset="0"/>
                  </a:rPr>
                  <a:t>60</a:t>
                </a:r>
                <a:endParaRPr kumimoji="1" lang="zh-CN" altLang="en-US" b="1" dirty="0">
                  <a:solidFill>
                    <a:srgbClr val="3333FF"/>
                  </a:solidFill>
                  <a:latin typeface="Consolas" pitchFamily="49" charset="0"/>
                  <a:cs typeface="Consolas" pitchFamily="49" charset="0"/>
                </a:endParaRPr>
              </a:p>
            </p:txBody>
          </p:sp>
          <p:cxnSp>
            <p:nvCxnSpPr>
              <p:cNvPr id="57" name="直接连接符 56"/>
              <p:cNvCxnSpPr/>
              <p:nvPr/>
            </p:nvCxnSpPr>
            <p:spPr>
              <a:xfrm rot="5400000">
                <a:off x="5569227" y="4608037"/>
                <a:ext cx="298667" cy="226179"/>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5" name="组合 95"/>
            <p:cNvGrpSpPr/>
            <p:nvPr/>
          </p:nvGrpSpPr>
          <p:grpSpPr>
            <a:xfrm>
              <a:off x="1563666" y="4559092"/>
              <a:ext cx="526192" cy="797632"/>
              <a:chOff x="1563666" y="4559092"/>
              <a:chExt cx="526192" cy="797632"/>
            </a:xfrm>
          </p:grpSpPr>
          <p:sp>
            <p:nvSpPr>
              <p:cNvPr id="64" name="矩形 63"/>
              <p:cNvSpPr/>
              <p:nvPr/>
            </p:nvSpPr>
            <p:spPr>
              <a:xfrm>
                <a:off x="1563666" y="507097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fontAlgn="base">
                  <a:spcBef>
                    <a:spcPct val="0"/>
                  </a:spcBef>
                  <a:spcAft>
                    <a:spcPct val="0"/>
                  </a:spcAft>
                </a:pPr>
                <a:endParaRPr kumimoji="1" lang="zh-CN" altLang="en-US">
                  <a:solidFill>
                    <a:prstClr val="white"/>
                  </a:solidFill>
                  <a:latin typeface="Consolas" pitchFamily="49" charset="0"/>
                  <a:cs typeface="Consolas" pitchFamily="49" charset="0"/>
                </a:endParaRPr>
              </a:p>
            </p:txBody>
          </p:sp>
          <p:cxnSp>
            <p:nvCxnSpPr>
              <p:cNvPr id="67" name="直接连接符 66"/>
              <p:cNvCxnSpPr>
                <a:stCxn id="22" idx="3"/>
                <a:endCxn id="64" idx="0"/>
              </p:cNvCxnSpPr>
              <p:nvPr/>
            </p:nvCxnSpPr>
            <p:spPr>
              <a:xfrm rot="5400000">
                <a:off x="1695839" y="4676953"/>
                <a:ext cx="511879" cy="27615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6" name="组合 96"/>
            <p:cNvGrpSpPr/>
            <p:nvPr/>
          </p:nvGrpSpPr>
          <p:grpSpPr>
            <a:xfrm>
              <a:off x="2501884" y="4559092"/>
              <a:ext cx="500066" cy="797632"/>
              <a:chOff x="2501884" y="4559092"/>
              <a:chExt cx="500066" cy="797632"/>
            </a:xfrm>
          </p:grpSpPr>
          <p:sp>
            <p:nvSpPr>
              <p:cNvPr id="65" name="矩形 64"/>
              <p:cNvSpPr/>
              <p:nvPr/>
            </p:nvSpPr>
            <p:spPr>
              <a:xfrm>
                <a:off x="2501884" y="507097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fontAlgn="base">
                  <a:spcBef>
                    <a:spcPct val="0"/>
                  </a:spcBef>
                  <a:spcAft>
                    <a:spcPct val="0"/>
                  </a:spcAft>
                </a:pPr>
                <a:endParaRPr kumimoji="1" lang="zh-CN" altLang="en-US">
                  <a:solidFill>
                    <a:prstClr val="white"/>
                  </a:solidFill>
                  <a:latin typeface="Consolas" pitchFamily="49" charset="0"/>
                  <a:cs typeface="Consolas" pitchFamily="49" charset="0"/>
                </a:endParaRPr>
              </a:p>
            </p:txBody>
          </p:sp>
          <p:cxnSp>
            <p:nvCxnSpPr>
              <p:cNvPr id="69" name="直接连接符 68"/>
              <p:cNvCxnSpPr>
                <a:stCxn id="22" idx="5"/>
                <a:endCxn id="65" idx="0"/>
              </p:cNvCxnSpPr>
              <p:nvPr/>
            </p:nvCxnSpPr>
            <p:spPr>
              <a:xfrm rot="16200000" flipH="1">
                <a:off x="2381323" y="4700377"/>
                <a:ext cx="511879" cy="22931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17" name="组合 92"/>
            <p:cNvGrpSpPr/>
            <p:nvPr/>
          </p:nvGrpSpPr>
          <p:grpSpPr>
            <a:xfrm>
              <a:off x="428596" y="2987456"/>
              <a:ext cx="518254" cy="727296"/>
              <a:chOff x="428596" y="2987456"/>
              <a:chExt cx="518254" cy="727296"/>
            </a:xfrm>
          </p:grpSpPr>
          <p:sp>
            <p:nvSpPr>
              <p:cNvPr id="59" name="矩形 58"/>
              <p:cNvSpPr/>
              <p:nvPr/>
            </p:nvSpPr>
            <p:spPr>
              <a:xfrm>
                <a:off x="428596" y="3429000"/>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fontAlgn="base">
                  <a:spcBef>
                    <a:spcPct val="0"/>
                  </a:spcBef>
                  <a:spcAft>
                    <a:spcPct val="0"/>
                  </a:spcAft>
                </a:pPr>
                <a:endParaRPr kumimoji="1" lang="zh-CN" altLang="en-US">
                  <a:solidFill>
                    <a:prstClr val="white"/>
                  </a:solidFill>
                  <a:latin typeface="Consolas" pitchFamily="49" charset="0"/>
                  <a:cs typeface="Consolas" pitchFamily="49" charset="0"/>
                </a:endParaRPr>
              </a:p>
            </p:txBody>
          </p:sp>
          <p:cxnSp>
            <p:nvCxnSpPr>
              <p:cNvPr id="71" name="直接连接符 70"/>
              <p:cNvCxnSpPr>
                <a:stCxn id="20" idx="3"/>
                <a:endCxn id="59" idx="0"/>
              </p:cNvCxnSpPr>
              <p:nvPr/>
            </p:nvCxnSpPr>
            <p:spPr>
              <a:xfrm rot="5400000">
                <a:off x="591968" y="3074118"/>
                <a:ext cx="441543" cy="26822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0" name="组合 94"/>
            <p:cNvGrpSpPr/>
            <p:nvPr/>
          </p:nvGrpSpPr>
          <p:grpSpPr>
            <a:xfrm>
              <a:off x="928662" y="3706332"/>
              <a:ext cx="549196" cy="865676"/>
              <a:chOff x="928662" y="3706332"/>
              <a:chExt cx="549196" cy="865676"/>
            </a:xfrm>
          </p:grpSpPr>
          <p:sp>
            <p:nvSpPr>
              <p:cNvPr id="63" name="矩形 62"/>
              <p:cNvSpPr/>
              <p:nvPr/>
            </p:nvSpPr>
            <p:spPr>
              <a:xfrm>
                <a:off x="928662" y="4286256"/>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fontAlgn="base">
                  <a:spcBef>
                    <a:spcPct val="0"/>
                  </a:spcBef>
                  <a:spcAft>
                    <a:spcPct val="0"/>
                  </a:spcAft>
                </a:pPr>
                <a:endParaRPr kumimoji="1" lang="zh-CN" altLang="en-US">
                  <a:solidFill>
                    <a:prstClr val="white"/>
                  </a:solidFill>
                  <a:latin typeface="Consolas" pitchFamily="49" charset="0"/>
                  <a:cs typeface="Consolas" pitchFamily="49" charset="0"/>
                </a:endParaRPr>
              </a:p>
            </p:txBody>
          </p:sp>
          <p:cxnSp>
            <p:nvCxnSpPr>
              <p:cNvPr id="73" name="直接连接符 72"/>
              <p:cNvCxnSpPr>
                <a:stCxn id="21" idx="3"/>
                <a:endCxn id="63" idx="0"/>
              </p:cNvCxnSpPr>
              <p:nvPr/>
            </p:nvCxnSpPr>
            <p:spPr>
              <a:xfrm rot="5400000">
                <a:off x="1038315" y="3846713"/>
                <a:ext cx="579923" cy="299162"/>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2" name="组合 93"/>
            <p:cNvGrpSpPr/>
            <p:nvPr/>
          </p:nvGrpSpPr>
          <p:grpSpPr>
            <a:xfrm>
              <a:off x="2071670" y="2201638"/>
              <a:ext cx="500066" cy="727296"/>
              <a:chOff x="2071670" y="2201638"/>
              <a:chExt cx="500066" cy="727296"/>
            </a:xfrm>
          </p:grpSpPr>
          <p:sp>
            <p:nvSpPr>
              <p:cNvPr id="60" name="矩形 59"/>
              <p:cNvSpPr/>
              <p:nvPr/>
            </p:nvSpPr>
            <p:spPr>
              <a:xfrm>
                <a:off x="2071670" y="264318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fontAlgn="base">
                  <a:spcBef>
                    <a:spcPct val="0"/>
                  </a:spcBef>
                  <a:spcAft>
                    <a:spcPct val="0"/>
                  </a:spcAft>
                </a:pPr>
                <a:endParaRPr kumimoji="1" lang="zh-CN" altLang="en-US">
                  <a:solidFill>
                    <a:prstClr val="white"/>
                  </a:solidFill>
                  <a:latin typeface="Consolas" pitchFamily="49" charset="0"/>
                  <a:cs typeface="Consolas" pitchFamily="49" charset="0"/>
                </a:endParaRPr>
              </a:p>
            </p:txBody>
          </p:sp>
          <p:cxnSp>
            <p:nvCxnSpPr>
              <p:cNvPr id="75" name="直接连接符 74"/>
              <p:cNvCxnSpPr>
                <a:stCxn id="19" idx="5"/>
                <a:endCxn id="60" idx="0"/>
              </p:cNvCxnSpPr>
              <p:nvPr/>
            </p:nvCxnSpPr>
            <p:spPr>
              <a:xfrm rot="16200000" flipH="1">
                <a:off x="1987070" y="2308548"/>
                <a:ext cx="441543" cy="22772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4" name="组合 99"/>
            <p:cNvGrpSpPr/>
            <p:nvPr/>
          </p:nvGrpSpPr>
          <p:grpSpPr>
            <a:xfrm>
              <a:off x="4618038" y="2987456"/>
              <a:ext cx="500066" cy="727296"/>
              <a:chOff x="4618038" y="2987456"/>
              <a:chExt cx="500066" cy="727296"/>
            </a:xfrm>
          </p:grpSpPr>
          <p:sp>
            <p:nvSpPr>
              <p:cNvPr id="61" name="矩形 60"/>
              <p:cNvSpPr/>
              <p:nvPr/>
            </p:nvSpPr>
            <p:spPr>
              <a:xfrm>
                <a:off x="4618038" y="3429000"/>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fontAlgn="base">
                  <a:spcBef>
                    <a:spcPct val="0"/>
                  </a:spcBef>
                  <a:spcAft>
                    <a:spcPct val="0"/>
                  </a:spcAft>
                </a:pPr>
                <a:endParaRPr kumimoji="1" lang="zh-CN" altLang="en-US">
                  <a:solidFill>
                    <a:prstClr val="white"/>
                  </a:solidFill>
                  <a:latin typeface="Consolas" pitchFamily="49" charset="0"/>
                  <a:cs typeface="Consolas" pitchFamily="49" charset="0"/>
                </a:endParaRPr>
              </a:p>
            </p:txBody>
          </p:sp>
          <p:cxnSp>
            <p:nvCxnSpPr>
              <p:cNvPr id="77" name="直接连接符 76"/>
              <p:cNvCxnSpPr>
                <a:stCxn id="24" idx="5"/>
                <a:endCxn id="61" idx="0"/>
              </p:cNvCxnSpPr>
              <p:nvPr/>
            </p:nvCxnSpPr>
            <p:spPr>
              <a:xfrm rot="16200000" flipH="1">
                <a:off x="4548909" y="3109837"/>
                <a:ext cx="441543" cy="196782"/>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6" name="组合 100"/>
            <p:cNvGrpSpPr/>
            <p:nvPr/>
          </p:nvGrpSpPr>
          <p:grpSpPr>
            <a:xfrm>
              <a:off x="5332418" y="2987456"/>
              <a:ext cx="549196" cy="727296"/>
              <a:chOff x="5332418" y="2987456"/>
              <a:chExt cx="549196" cy="727296"/>
            </a:xfrm>
          </p:grpSpPr>
          <p:sp>
            <p:nvSpPr>
              <p:cNvPr id="62" name="矩形 61"/>
              <p:cNvSpPr/>
              <p:nvPr/>
            </p:nvSpPr>
            <p:spPr>
              <a:xfrm>
                <a:off x="5332418" y="3429000"/>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fontAlgn="base">
                  <a:spcBef>
                    <a:spcPct val="0"/>
                  </a:spcBef>
                  <a:spcAft>
                    <a:spcPct val="0"/>
                  </a:spcAft>
                </a:pPr>
                <a:endParaRPr kumimoji="1" lang="zh-CN" altLang="en-US">
                  <a:solidFill>
                    <a:prstClr val="white"/>
                  </a:solidFill>
                  <a:latin typeface="Consolas" pitchFamily="49" charset="0"/>
                  <a:cs typeface="Consolas" pitchFamily="49" charset="0"/>
                </a:endParaRPr>
              </a:p>
            </p:txBody>
          </p:sp>
          <p:cxnSp>
            <p:nvCxnSpPr>
              <p:cNvPr id="79" name="直接连接符 78"/>
              <p:cNvCxnSpPr>
                <a:stCxn id="25" idx="3"/>
                <a:endCxn id="62" idx="0"/>
              </p:cNvCxnSpPr>
              <p:nvPr/>
            </p:nvCxnSpPr>
            <p:spPr>
              <a:xfrm rot="5400000">
                <a:off x="5511261" y="3058647"/>
                <a:ext cx="441543" cy="299162"/>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7" name="组合 104"/>
            <p:cNvGrpSpPr/>
            <p:nvPr/>
          </p:nvGrpSpPr>
          <p:grpSpPr>
            <a:xfrm>
              <a:off x="4751390" y="5390948"/>
              <a:ext cx="526192" cy="727296"/>
              <a:chOff x="4751390" y="5390948"/>
              <a:chExt cx="526192" cy="727296"/>
            </a:xfrm>
          </p:grpSpPr>
          <p:sp>
            <p:nvSpPr>
              <p:cNvPr id="80" name="矩形 79"/>
              <p:cNvSpPr/>
              <p:nvPr/>
            </p:nvSpPr>
            <p:spPr>
              <a:xfrm>
                <a:off x="4751390" y="583249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fontAlgn="base">
                  <a:spcBef>
                    <a:spcPct val="0"/>
                  </a:spcBef>
                  <a:spcAft>
                    <a:spcPct val="0"/>
                  </a:spcAft>
                </a:pPr>
                <a:endParaRPr kumimoji="1" lang="zh-CN" altLang="en-US">
                  <a:solidFill>
                    <a:prstClr val="white"/>
                  </a:solidFill>
                  <a:latin typeface="Consolas" pitchFamily="49" charset="0"/>
                  <a:cs typeface="Consolas" pitchFamily="49" charset="0"/>
                </a:endParaRPr>
              </a:p>
            </p:txBody>
          </p:sp>
          <p:cxnSp>
            <p:nvCxnSpPr>
              <p:cNvPr id="82" name="直接连接符 81"/>
              <p:cNvCxnSpPr>
                <a:endCxn id="80" idx="0"/>
              </p:cNvCxnSpPr>
              <p:nvPr/>
            </p:nvCxnSpPr>
            <p:spPr>
              <a:xfrm rot="5400000">
                <a:off x="4918731" y="5473641"/>
                <a:ext cx="441543" cy="27615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38" name="组合 103"/>
            <p:cNvGrpSpPr/>
            <p:nvPr/>
          </p:nvGrpSpPr>
          <p:grpSpPr>
            <a:xfrm>
              <a:off x="5689608" y="5344910"/>
              <a:ext cx="500066" cy="773334"/>
              <a:chOff x="5689608" y="5344910"/>
              <a:chExt cx="500066" cy="773334"/>
            </a:xfrm>
          </p:grpSpPr>
          <p:sp>
            <p:nvSpPr>
              <p:cNvPr id="81" name="矩形 80"/>
              <p:cNvSpPr/>
              <p:nvPr/>
            </p:nvSpPr>
            <p:spPr>
              <a:xfrm>
                <a:off x="5689608" y="583249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fontAlgn="base">
                  <a:spcBef>
                    <a:spcPct val="0"/>
                  </a:spcBef>
                  <a:spcAft>
                    <a:spcPct val="0"/>
                  </a:spcAft>
                </a:pPr>
                <a:endParaRPr kumimoji="1" lang="zh-CN" altLang="en-US">
                  <a:solidFill>
                    <a:prstClr val="white"/>
                  </a:solidFill>
                  <a:latin typeface="Consolas" pitchFamily="49" charset="0"/>
                  <a:cs typeface="Consolas" pitchFamily="49" charset="0"/>
                </a:endParaRPr>
              </a:p>
            </p:txBody>
          </p:sp>
          <p:cxnSp>
            <p:nvCxnSpPr>
              <p:cNvPr id="83" name="直接连接符 82"/>
              <p:cNvCxnSpPr>
                <a:stCxn id="28" idx="5"/>
                <a:endCxn id="81" idx="0"/>
              </p:cNvCxnSpPr>
              <p:nvPr/>
            </p:nvCxnSpPr>
            <p:spPr>
              <a:xfrm rot="16200000" flipH="1">
                <a:off x="5574051" y="5466901"/>
                <a:ext cx="487581" cy="24360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40" name="组合 102"/>
            <p:cNvGrpSpPr/>
            <p:nvPr/>
          </p:nvGrpSpPr>
          <p:grpSpPr>
            <a:xfrm>
              <a:off x="6210312" y="4630530"/>
              <a:ext cx="500066" cy="727296"/>
              <a:chOff x="6210312" y="4630530"/>
              <a:chExt cx="500066" cy="727296"/>
            </a:xfrm>
          </p:grpSpPr>
          <p:sp>
            <p:nvSpPr>
              <p:cNvPr id="84" name="矩形 83"/>
              <p:cNvSpPr/>
              <p:nvPr/>
            </p:nvSpPr>
            <p:spPr>
              <a:xfrm>
                <a:off x="6210312" y="5072074"/>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fontAlgn="base">
                  <a:spcBef>
                    <a:spcPct val="0"/>
                  </a:spcBef>
                  <a:spcAft>
                    <a:spcPct val="0"/>
                  </a:spcAft>
                </a:pPr>
                <a:endParaRPr kumimoji="1" lang="zh-CN" altLang="en-US">
                  <a:solidFill>
                    <a:prstClr val="white"/>
                  </a:solidFill>
                  <a:latin typeface="Consolas" pitchFamily="49" charset="0"/>
                  <a:cs typeface="Consolas" pitchFamily="49" charset="0"/>
                </a:endParaRPr>
              </a:p>
            </p:txBody>
          </p:sp>
          <p:cxnSp>
            <p:nvCxnSpPr>
              <p:cNvPr id="85" name="直接连接符 84"/>
              <p:cNvCxnSpPr>
                <a:endCxn id="84" idx="0"/>
              </p:cNvCxnSpPr>
              <p:nvPr/>
            </p:nvCxnSpPr>
            <p:spPr>
              <a:xfrm rot="16200000" flipH="1">
                <a:off x="6124919" y="4736647"/>
                <a:ext cx="441543" cy="229310"/>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41" name="组合 101"/>
            <p:cNvGrpSpPr/>
            <p:nvPr/>
          </p:nvGrpSpPr>
          <p:grpSpPr>
            <a:xfrm>
              <a:off x="7000892" y="3706332"/>
              <a:ext cx="500066" cy="769054"/>
              <a:chOff x="7000892" y="3706332"/>
              <a:chExt cx="500066" cy="769054"/>
            </a:xfrm>
          </p:grpSpPr>
          <p:sp>
            <p:nvSpPr>
              <p:cNvPr id="86" name="矩形 85"/>
              <p:cNvSpPr/>
              <p:nvPr/>
            </p:nvSpPr>
            <p:spPr>
              <a:xfrm>
                <a:off x="7000892" y="4189634"/>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fontAlgn="base">
                  <a:spcBef>
                    <a:spcPct val="0"/>
                  </a:spcBef>
                  <a:spcAft>
                    <a:spcPct val="0"/>
                  </a:spcAft>
                </a:pPr>
                <a:endParaRPr kumimoji="1" lang="zh-CN" altLang="en-US">
                  <a:solidFill>
                    <a:prstClr val="white"/>
                  </a:solidFill>
                  <a:latin typeface="Consolas" pitchFamily="49" charset="0"/>
                  <a:cs typeface="Consolas" pitchFamily="49" charset="0"/>
                </a:endParaRPr>
              </a:p>
            </p:txBody>
          </p:sp>
          <p:cxnSp>
            <p:nvCxnSpPr>
              <p:cNvPr id="87" name="直接连接符 86"/>
              <p:cNvCxnSpPr>
                <a:stCxn id="27" idx="5"/>
                <a:endCxn id="86" idx="0"/>
              </p:cNvCxnSpPr>
              <p:nvPr/>
            </p:nvCxnSpPr>
            <p:spPr>
              <a:xfrm rot="16200000" flipH="1">
                <a:off x="6890246" y="3828954"/>
                <a:ext cx="483301" cy="23805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42" name="组合 97"/>
            <p:cNvGrpSpPr/>
            <p:nvPr/>
          </p:nvGrpSpPr>
          <p:grpSpPr>
            <a:xfrm>
              <a:off x="3033702" y="3768728"/>
              <a:ext cx="526192" cy="727296"/>
              <a:chOff x="3033702" y="3768728"/>
              <a:chExt cx="526192" cy="727296"/>
            </a:xfrm>
          </p:grpSpPr>
          <p:sp>
            <p:nvSpPr>
              <p:cNvPr id="88" name="矩形 87"/>
              <p:cNvSpPr/>
              <p:nvPr/>
            </p:nvSpPr>
            <p:spPr>
              <a:xfrm>
                <a:off x="3033702" y="421027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fontAlgn="base">
                  <a:spcBef>
                    <a:spcPct val="0"/>
                  </a:spcBef>
                  <a:spcAft>
                    <a:spcPct val="0"/>
                  </a:spcAft>
                </a:pPr>
                <a:endParaRPr kumimoji="1" lang="zh-CN" altLang="en-US">
                  <a:solidFill>
                    <a:prstClr val="white"/>
                  </a:solidFill>
                  <a:latin typeface="Consolas" pitchFamily="49" charset="0"/>
                  <a:cs typeface="Consolas" pitchFamily="49" charset="0"/>
                </a:endParaRPr>
              </a:p>
            </p:txBody>
          </p:sp>
          <p:cxnSp>
            <p:nvCxnSpPr>
              <p:cNvPr id="90" name="直接连接符 89"/>
              <p:cNvCxnSpPr>
                <a:endCxn id="88" idx="0"/>
              </p:cNvCxnSpPr>
              <p:nvPr/>
            </p:nvCxnSpPr>
            <p:spPr>
              <a:xfrm rot="5400000">
                <a:off x="3201043" y="3851421"/>
                <a:ext cx="441543" cy="276158"/>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nvGrpSpPr>
            <p:cNvPr id="43" name="组合 98"/>
            <p:cNvGrpSpPr/>
            <p:nvPr/>
          </p:nvGrpSpPr>
          <p:grpSpPr>
            <a:xfrm>
              <a:off x="3956910" y="3706332"/>
              <a:ext cx="515076" cy="789692"/>
              <a:chOff x="3956910" y="3706332"/>
              <a:chExt cx="515076" cy="789692"/>
            </a:xfrm>
          </p:grpSpPr>
          <p:sp>
            <p:nvSpPr>
              <p:cNvPr id="89" name="矩形 88"/>
              <p:cNvSpPr/>
              <p:nvPr/>
            </p:nvSpPr>
            <p:spPr>
              <a:xfrm>
                <a:off x="3971920" y="4210272"/>
                <a:ext cx="50006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fontAlgn="base">
                  <a:spcBef>
                    <a:spcPct val="0"/>
                  </a:spcBef>
                  <a:spcAft>
                    <a:spcPct val="0"/>
                  </a:spcAft>
                </a:pPr>
                <a:endParaRPr kumimoji="1" lang="zh-CN" altLang="en-US">
                  <a:solidFill>
                    <a:prstClr val="white"/>
                  </a:solidFill>
                  <a:latin typeface="Consolas" pitchFamily="49" charset="0"/>
                  <a:cs typeface="Consolas" pitchFamily="49" charset="0"/>
                </a:endParaRPr>
              </a:p>
            </p:txBody>
          </p:sp>
          <p:cxnSp>
            <p:nvCxnSpPr>
              <p:cNvPr id="91" name="直接连接符 90"/>
              <p:cNvCxnSpPr>
                <a:stCxn id="26" idx="5"/>
                <a:endCxn id="89" idx="0"/>
              </p:cNvCxnSpPr>
              <p:nvPr/>
            </p:nvCxnSpPr>
            <p:spPr>
              <a:xfrm rot="16200000" flipH="1">
                <a:off x="3837462" y="3825780"/>
                <a:ext cx="503939" cy="265044"/>
              </a:xfrm>
              <a:prstGeom prst="line">
                <a:avLst/>
              </a:prstGeom>
              <a:ln w="28575">
                <a:solidFill>
                  <a:srgbClr val="3333FF"/>
                </a:solidFill>
              </a:ln>
            </p:spPr>
            <p:style>
              <a:lnRef idx="1">
                <a:schemeClr val="accent1"/>
              </a:lnRef>
              <a:fillRef idx="0">
                <a:schemeClr val="accent1"/>
              </a:fillRef>
              <a:effectRef idx="0">
                <a:schemeClr val="accent1"/>
              </a:effectRef>
              <a:fontRef idx="minor">
                <a:schemeClr val="tx1"/>
              </a:fontRef>
            </p:style>
          </p:cxnSp>
        </p:grpSp>
      </p:grpSp>
      <p:grpSp>
        <p:nvGrpSpPr>
          <p:cNvPr id="44" name="组合 98"/>
          <p:cNvGrpSpPr/>
          <p:nvPr/>
        </p:nvGrpSpPr>
        <p:grpSpPr>
          <a:xfrm>
            <a:off x="915975" y="5839669"/>
            <a:ext cx="5942041" cy="901699"/>
            <a:chOff x="915974" y="5742011"/>
            <a:chExt cx="6242959" cy="945594"/>
          </a:xfrm>
        </p:grpSpPr>
        <p:sp>
          <p:nvSpPr>
            <p:cNvPr id="93" name="Text Box 115"/>
            <p:cNvSpPr txBox="1">
              <a:spLocks noChangeArrowheads="1"/>
            </p:cNvSpPr>
            <p:nvPr/>
          </p:nvSpPr>
          <p:spPr bwMode="auto">
            <a:xfrm>
              <a:off x="915974" y="5957911"/>
              <a:ext cx="1655762" cy="430887"/>
            </a:xfrm>
            <a:prstGeom prst="rect">
              <a:avLst/>
            </a:prstGeom>
            <a:noFill/>
            <a:ln w="9525">
              <a:noFill/>
              <a:miter lim="800000"/>
              <a:headEnd/>
              <a:tailEnd/>
            </a:ln>
          </p:spPr>
          <p:txBody>
            <a:bodyPr>
              <a:spAutoFit/>
            </a:bodyPr>
            <a:lstStyle/>
            <a:p>
              <a:pPr fontAlgn="base">
                <a:spcBef>
                  <a:spcPct val="50000"/>
                </a:spcBef>
                <a:spcAft>
                  <a:spcPct val="0"/>
                </a:spcAft>
              </a:pPr>
              <a:r>
                <a:rPr lang="en-US" altLang="zh-CN" sz="2200" b="1" dirty="0" err="1">
                  <a:solidFill>
                    <a:srgbClr val="3333FF"/>
                  </a:solidFill>
                  <a:latin typeface="Consolas" pitchFamily="49" charset="0"/>
                  <a:ea typeface="楷体" pitchFamily="49" charset="-122"/>
                  <a:cs typeface="Consolas" pitchFamily="49" charset="0"/>
                </a:rPr>
                <a:t>ASL</a:t>
              </a:r>
              <a:r>
                <a:rPr lang="zh-CN" altLang="en-US" sz="2200" b="1" baseline="-25000" dirty="0">
                  <a:solidFill>
                    <a:srgbClr val="3333FF"/>
                  </a:solidFill>
                  <a:latin typeface="Consolas" pitchFamily="49" charset="0"/>
                  <a:ea typeface="楷体" pitchFamily="49" charset="-122"/>
                  <a:cs typeface="Consolas" pitchFamily="49" charset="0"/>
                </a:rPr>
                <a:t>不成功</a:t>
              </a:r>
              <a:r>
                <a:rPr lang="en-US" altLang="zh-CN" sz="2200" b="1" dirty="0">
                  <a:solidFill>
                    <a:srgbClr val="3333FF"/>
                  </a:solidFill>
                  <a:latin typeface="Consolas" pitchFamily="49" charset="0"/>
                  <a:ea typeface="楷体" pitchFamily="49" charset="-122"/>
                  <a:cs typeface="Consolas" pitchFamily="49" charset="0"/>
                </a:rPr>
                <a:t>=</a:t>
              </a:r>
            </a:p>
          </p:txBody>
        </p:sp>
        <p:sp>
          <p:nvSpPr>
            <p:cNvPr id="94" name="Text Box 116"/>
            <p:cNvSpPr txBox="1">
              <a:spLocks noChangeArrowheads="1"/>
            </p:cNvSpPr>
            <p:nvPr/>
          </p:nvSpPr>
          <p:spPr bwMode="auto">
            <a:xfrm>
              <a:off x="2285983" y="5742011"/>
              <a:ext cx="3822168" cy="387311"/>
            </a:xfrm>
            <a:prstGeom prst="rect">
              <a:avLst/>
            </a:prstGeom>
            <a:noFill/>
            <a:ln w="9525">
              <a:noFill/>
              <a:miter lim="800000"/>
              <a:headEnd/>
              <a:tailEnd/>
            </a:ln>
          </p:spPr>
          <p:txBody>
            <a:bodyPr wrap="square">
              <a:spAutoFit/>
            </a:bodyPr>
            <a:lstStyle/>
            <a:p>
              <a:pPr fontAlgn="base">
                <a:spcBef>
                  <a:spcPct val="50000"/>
                </a:spcBef>
                <a:spcAft>
                  <a:spcPct val="0"/>
                </a:spcAft>
              </a:pPr>
              <a:r>
                <a:rPr lang="en-US" altLang="zh-CN" b="1">
                  <a:solidFill>
                    <a:srgbClr val="3333FF"/>
                  </a:solidFill>
                  <a:latin typeface="Consolas" pitchFamily="49" charset="0"/>
                  <a:ea typeface="楷体_GB2312" pitchFamily="49" charset="-122"/>
                  <a:cs typeface="Consolas" pitchFamily="49" charset="0"/>
                </a:rPr>
                <a:t>1×</a:t>
              </a:r>
              <a:r>
                <a:rPr lang="en-US" altLang="zh-CN" b="1">
                  <a:solidFill>
                    <a:srgbClr val="FF00FF"/>
                  </a:solidFill>
                  <a:latin typeface="Consolas" pitchFamily="49" charset="0"/>
                  <a:ea typeface="楷体_GB2312" pitchFamily="49" charset="-122"/>
                  <a:cs typeface="Consolas" pitchFamily="49" charset="0"/>
                </a:rPr>
                <a:t>2</a:t>
              </a:r>
              <a:r>
                <a:rPr lang="zh-CN" altLang="en-US" b="1">
                  <a:solidFill>
                    <a:srgbClr val="3333FF"/>
                  </a:solidFill>
                  <a:latin typeface="Consolas" pitchFamily="49" charset="0"/>
                  <a:ea typeface="楷体_GB2312" pitchFamily="49" charset="-122"/>
                  <a:cs typeface="Consolas" pitchFamily="49" charset="0"/>
                </a:rPr>
                <a:t>＋</a:t>
              </a:r>
              <a:r>
                <a:rPr lang="en-US" altLang="zh-CN" b="1" smtClean="0">
                  <a:solidFill>
                    <a:srgbClr val="3333FF"/>
                  </a:solidFill>
                  <a:latin typeface="Consolas" pitchFamily="49" charset="0"/>
                  <a:ea typeface="楷体_GB2312" pitchFamily="49" charset="-122"/>
                  <a:cs typeface="Consolas" pitchFamily="49" charset="0"/>
                </a:rPr>
                <a:t>3×</a:t>
              </a:r>
              <a:r>
                <a:rPr lang="en-US" altLang="zh-CN" b="1" smtClean="0">
                  <a:solidFill>
                    <a:srgbClr val="FF00FF"/>
                  </a:solidFill>
                  <a:latin typeface="Consolas" pitchFamily="49" charset="0"/>
                  <a:ea typeface="楷体_GB2312" pitchFamily="49" charset="-122"/>
                  <a:cs typeface="Consolas" pitchFamily="49" charset="0"/>
                </a:rPr>
                <a:t>3</a:t>
              </a:r>
              <a:r>
                <a:rPr lang="zh-CN" altLang="en-US" b="1">
                  <a:solidFill>
                    <a:srgbClr val="3333FF"/>
                  </a:solidFill>
                  <a:latin typeface="Consolas" pitchFamily="49" charset="0"/>
                  <a:ea typeface="楷体_GB2312" pitchFamily="49" charset="-122"/>
                  <a:cs typeface="Consolas" pitchFamily="49" charset="0"/>
                </a:rPr>
                <a:t>＋</a:t>
              </a:r>
              <a:r>
                <a:rPr lang="en-US" altLang="zh-CN" b="1" smtClean="0">
                  <a:solidFill>
                    <a:srgbClr val="3333FF"/>
                  </a:solidFill>
                  <a:latin typeface="Consolas" pitchFamily="49" charset="0"/>
                  <a:ea typeface="楷体_GB2312" pitchFamily="49" charset="-122"/>
                  <a:cs typeface="Consolas" pitchFamily="49" charset="0"/>
                </a:rPr>
                <a:t>4×</a:t>
              </a:r>
              <a:r>
                <a:rPr lang="en-US" altLang="zh-CN" b="1" smtClean="0">
                  <a:solidFill>
                    <a:srgbClr val="FF00FF"/>
                  </a:solidFill>
                  <a:latin typeface="Consolas" pitchFamily="49" charset="0"/>
                  <a:ea typeface="楷体_GB2312" pitchFamily="49" charset="-122"/>
                  <a:cs typeface="Consolas" pitchFamily="49" charset="0"/>
                </a:rPr>
                <a:t>4</a:t>
              </a:r>
              <a:r>
                <a:rPr lang="zh-CN" altLang="en-US" b="1">
                  <a:solidFill>
                    <a:srgbClr val="3333FF"/>
                  </a:solidFill>
                  <a:latin typeface="Consolas" pitchFamily="49" charset="0"/>
                  <a:ea typeface="楷体_GB2312" pitchFamily="49" charset="-122"/>
                  <a:cs typeface="Consolas" pitchFamily="49" charset="0"/>
                </a:rPr>
                <a:t>＋</a:t>
              </a:r>
              <a:r>
                <a:rPr lang="en-US" altLang="zh-CN" b="1" smtClean="0">
                  <a:solidFill>
                    <a:srgbClr val="3333FF"/>
                  </a:solidFill>
                  <a:latin typeface="Consolas" pitchFamily="49" charset="0"/>
                  <a:ea typeface="楷体_GB2312" pitchFamily="49" charset="-122"/>
                  <a:cs typeface="Consolas" pitchFamily="49" charset="0"/>
                </a:rPr>
                <a:t>3×</a:t>
              </a:r>
              <a:r>
                <a:rPr lang="en-US" altLang="zh-CN" b="1" smtClean="0">
                  <a:solidFill>
                    <a:srgbClr val="FF00FF"/>
                  </a:solidFill>
                  <a:latin typeface="Consolas" pitchFamily="49" charset="0"/>
                  <a:ea typeface="楷体_GB2312" pitchFamily="49" charset="-122"/>
                  <a:cs typeface="Consolas" pitchFamily="49" charset="0"/>
                </a:rPr>
                <a:t>5</a:t>
              </a:r>
              <a:r>
                <a:rPr lang="zh-CN" altLang="en-US" b="1">
                  <a:solidFill>
                    <a:srgbClr val="3333FF"/>
                  </a:solidFill>
                  <a:latin typeface="Consolas" pitchFamily="49" charset="0"/>
                  <a:ea typeface="楷体_GB2312" pitchFamily="49" charset="-122"/>
                  <a:cs typeface="Consolas" pitchFamily="49" charset="0"/>
                </a:rPr>
                <a:t>＋</a:t>
              </a:r>
              <a:r>
                <a:rPr lang="en-US" altLang="zh-CN" b="1" smtClean="0">
                  <a:solidFill>
                    <a:srgbClr val="3333FF"/>
                  </a:solidFill>
                  <a:latin typeface="Consolas" pitchFamily="49" charset="0"/>
                  <a:ea typeface="楷体_GB2312" pitchFamily="49" charset="-122"/>
                  <a:cs typeface="Consolas" pitchFamily="49" charset="0"/>
                </a:rPr>
                <a:t>2×</a:t>
              </a:r>
              <a:r>
                <a:rPr lang="en-US" altLang="zh-CN" b="1" smtClean="0">
                  <a:solidFill>
                    <a:srgbClr val="FF00FF"/>
                  </a:solidFill>
                  <a:latin typeface="Consolas" pitchFamily="49" charset="0"/>
                  <a:ea typeface="楷体_GB2312" pitchFamily="49" charset="-122"/>
                  <a:cs typeface="Consolas" pitchFamily="49" charset="0"/>
                </a:rPr>
                <a:t>6</a:t>
              </a:r>
              <a:endParaRPr lang="en-US" altLang="zh-CN" b="1">
                <a:solidFill>
                  <a:srgbClr val="FF00FF"/>
                </a:solidFill>
                <a:latin typeface="Consolas" pitchFamily="49" charset="0"/>
                <a:ea typeface="楷体_GB2312" pitchFamily="49" charset="-122"/>
                <a:cs typeface="Consolas" pitchFamily="49" charset="0"/>
              </a:endParaRPr>
            </a:p>
          </p:txBody>
        </p:sp>
        <p:sp>
          <p:nvSpPr>
            <p:cNvPr id="95" name="Freeform 117"/>
            <p:cNvSpPr>
              <a:spLocks/>
            </p:cNvSpPr>
            <p:nvPr/>
          </p:nvSpPr>
          <p:spPr bwMode="auto">
            <a:xfrm>
              <a:off x="2389214" y="6215086"/>
              <a:ext cx="3600000" cy="0"/>
            </a:xfrm>
            <a:custGeom>
              <a:avLst/>
              <a:gdLst>
                <a:gd name="T0" fmla="*/ 0 w 3171"/>
                <a:gd name="T1" fmla="*/ 11 h 11"/>
                <a:gd name="T2" fmla="*/ 3171 w 3171"/>
                <a:gd name="T3" fmla="*/ 0 h 11"/>
                <a:gd name="T4" fmla="*/ 0 60000 65536"/>
                <a:gd name="T5" fmla="*/ 0 60000 65536"/>
                <a:gd name="T6" fmla="*/ 0 w 3171"/>
                <a:gd name="T7" fmla="*/ 0 h 11"/>
                <a:gd name="T8" fmla="*/ 3171 w 3171"/>
                <a:gd name="T9" fmla="*/ 11 h 11"/>
              </a:gdLst>
              <a:ahLst/>
              <a:cxnLst>
                <a:cxn ang="T4">
                  <a:pos x="T0" y="T1"/>
                </a:cxn>
                <a:cxn ang="T5">
                  <a:pos x="T2" y="T3"/>
                </a:cxn>
              </a:cxnLst>
              <a:rect l="T6" t="T7" r="T8" b="T9"/>
              <a:pathLst>
                <a:path w="3171" h="11">
                  <a:moveTo>
                    <a:pt x="0" y="11"/>
                  </a:moveTo>
                  <a:lnTo>
                    <a:pt x="3171" y="0"/>
                  </a:lnTo>
                </a:path>
              </a:pathLst>
            </a:custGeom>
            <a:noFill/>
            <a:ln w="38100">
              <a:solidFill>
                <a:srgbClr val="3333FF"/>
              </a:solidFill>
              <a:round/>
              <a:headEnd/>
              <a:tailEnd/>
            </a:ln>
          </p:spPr>
          <p:txBody>
            <a:bodyPr anchor="ctr">
              <a:spAutoFit/>
            </a:bodyPr>
            <a:lstStyle/>
            <a:p>
              <a:pPr algn="ctr" fontAlgn="base">
                <a:spcBef>
                  <a:spcPct val="0"/>
                </a:spcBef>
                <a:spcAft>
                  <a:spcPct val="0"/>
                </a:spcAft>
              </a:pPr>
              <a:endParaRPr kumimoji="1" lang="zh-CN" altLang="en-US" sz="2800">
                <a:solidFill>
                  <a:srgbClr val="FF0000"/>
                </a:solidFill>
                <a:latin typeface="Times New Roman" pitchFamily="18" charset="0"/>
              </a:endParaRPr>
            </a:p>
          </p:txBody>
        </p:sp>
        <p:sp>
          <p:nvSpPr>
            <p:cNvPr id="96" name="Text Box 118"/>
            <p:cNvSpPr txBox="1">
              <a:spLocks noChangeArrowheads="1"/>
            </p:cNvSpPr>
            <p:nvPr/>
          </p:nvSpPr>
          <p:spPr bwMode="auto">
            <a:xfrm>
              <a:off x="4013184" y="6318273"/>
              <a:ext cx="647700" cy="369332"/>
            </a:xfrm>
            <a:prstGeom prst="rect">
              <a:avLst/>
            </a:prstGeom>
            <a:noFill/>
            <a:ln w="9525">
              <a:noFill/>
              <a:miter lim="800000"/>
              <a:headEnd/>
              <a:tailEnd/>
            </a:ln>
          </p:spPr>
          <p:txBody>
            <a:bodyPr>
              <a:spAutoFit/>
            </a:bodyPr>
            <a:lstStyle/>
            <a:p>
              <a:pPr fontAlgn="base">
                <a:spcBef>
                  <a:spcPct val="50000"/>
                </a:spcBef>
                <a:spcAft>
                  <a:spcPct val="0"/>
                </a:spcAft>
              </a:pPr>
              <a:r>
                <a:rPr lang="en-US" altLang="zh-CN" b="1">
                  <a:solidFill>
                    <a:srgbClr val="3333FF"/>
                  </a:solidFill>
                  <a:latin typeface="Consolas" pitchFamily="49" charset="0"/>
                  <a:ea typeface="楷体_GB2312" pitchFamily="49" charset="-122"/>
                  <a:cs typeface="Consolas" pitchFamily="49" charset="0"/>
                </a:rPr>
                <a:t>13</a:t>
              </a:r>
            </a:p>
          </p:txBody>
        </p:sp>
        <p:sp>
          <p:nvSpPr>
            <p:cNvPr id="97" name="Text Box 119"/>
            <p:cNvSpPr txBox="1">
              <a:spLocks noChangeArrowheads="1"/>
            </p:cNvSpPr>
            <p:nvPr/>
          </p:nvSpPr>
          <p:spPr bwMode="auto">
            <a:xfrm>
              <a:off x="6072198" y="6000770"/>
              <a:ext cx="1086735" cy="387311"/>
            </a:xfrm>
            <a:prstGeom prst="rect">
              <a:avLst/>
            </a:prstGeom>
            <a:noFill/>
            <a:ln w="9525">
              <a:noFill/>
              <a:miter lim="800000"/>
              <a:headEnd/>
              <a:tailEnd/>
            </a:ln>
          </p:spPr>
          <p:txBody>
            <a:bodyPr wrap="square">
              <a:spAutoFit/>
            </a:bodyPr>
            <a:lstStyle/>
            <a:p>
              <a:pPr fontAlgn="base">
                <a:spcBef>
                  <a:spcPct val="50000"/>
                </a:spcBef>
                <a:spcAft>
                  <a:spcPct val="0"/>
                </a:spcAft>
              </a:pPr>
              <a:r>
                <a:rPr lang="zh-CN" altLang="en-US" b="1" dirty="0">
                  <a:solidFill>
                    <a:srgbClr val="3333FF"/>
                  </a:solidFill>
                  <a:latin typeface="Consolas" pitchFamily="49" charset="0"/>
                  <a:ea typeface="楷体_GB2312" pitchFamily="49" charset="-122"/>
                  <a:cs typeface="Consolas" pitchFamily="49" charset="0"/>
                </a:rPr>
                <a:t>＝</a:t>
              </a:r>
              <a:r>
                <a:rPr lang="en-US" altLang="zh-CN" b="1" dirty="0">
                  <a:solidFill>
                    <a:srgbClr val="3333FF"/>
                  </a:solidFill>
                  <a:latin typeface="Consolas" pitchFamily="49" charset="0"/>
                  <a:ea typeface="楷体_GB2312" pitchFamily="49" charset="-122"/>
                  <a:cs typeface="Consolas" pitchFamily="49" charset="0"/>
                </a:rPr>
                <a:t>4.15</a:t>
              </a:r>
            </a:p>
          </p:txBody>
        </p:sp>
      </p:grpSp>
      <p:sp>
        <p:nvSpPr>
          <p:cNvPr id="113" name="TextBox 112"/>
          <p:cNvSpPr txBox="1"/>
          <p:nvPr/>
        </p:nvSpPr>
        <p:spPr>
          <a:xfrm>
            <a:off x="8072430" y="2571744"/>
            <a:ext cx="928726" cy="2092881"/>
          </a:xfrm>
          <a:prstGeom prst="rect">
            <a:avLst/>
          </a:prstGeom>
          <a:noFill/>
        </p:spPr>
        <p:txBody>
          <a:bodyPr wrap="square" rtlCol="0">
            <a:spAutoFit/>
          </a:bodyPr>
          <a:lstStyle/>
          <a:p>
            <a:pPr fontAlgn="base">
              <a:lnSpc>
                <a:spcPts val="2600"/>
              </a:lnSpc>
              <a:spcAft>
                <a:spcPct val="0"/>
              </a:spcAft>
            </a:pPr>
            <a:r>
              <a:rPr kumimoji="1" lang="zh-CN" altLang="en-US" b="1" smtClean="0">
                <a:solidFill>
                  <a:srgbClr val="3333FF"/>
                </a:solidFill>
                <a:latin typeface="Consolas" pitchFamily="49" charset="0"/>
                <a:ea typeface="仿宋" pitchFamily="49" charset="-122"/>
                <a:cs typeface="Consolas" pitchFamily="49" charset="0"/>
              </a:rPr>
              <a:t>落在第</a:t>
            </a:r>
            <a:r>
              <a:rPr kumimoji="1" lang="en-US" altLang="zh-CN" b="1" i="1" smtClean="0">
                <a:solidFill>
                  <a:srgbClr val="3333FF"/>
                </a:solidFill>
                <a:latin typeface="Consolas" pitchFamily="49" charset="0"/>
                <a:ea typeface="仿宋" pitchFamily="49" charset="-122"/>
                <a:cs typeface="Consolas" pitchFamily="49" charset="0"/>
              </a:rPr>
              <a:t>i</a:t>
            </a:r>
            <a:r>
              <a:rPr kumimoji="1" lang="zh-CN" altLang="en-US" b="1" smtClean="0">
                <a:solidFill>
                  <a:srgbClr val="3333FF"/>
                </a:solidFill>
                <a:latin typeface="Consolas" pitchFamily="49" charset="0"/>
                <a:ea typeface="仿宋" pitchFamily="49" charset="-122"/>
                <a:cs typeface="Consolas" pitchFamily="49" charset="0"/>
              </a:rPr>
              <a:t>层的外部结点，需要</a:t>
            </a:r>
            <a:r>
              <a:rPr kumimoji="1" lang="en-US" altLang="zh-CN" b="1" i="1" smtClean="0">
                <a:solidFill>
                  <a:srgbClr val="3333FF"/>
                </a:solidFill>
                <a:latin typeface="Consolas" pitchFamily="49" charset="0"/>
                <a:ea typeface="仿宋" pitchFamily="49" charset="-122"/>
                <a:cs typeface="Consolas" pitchFamily="49" charset="0"/>
              </a:rPr>
              <a:t>i</a:t>
            </a:r>
            <a:r>
              <a:rPr kumimoji="1" lang="en-US" altLang="zh-CN" b="1" smtClean="0">
                <a:solidFill>
                  <a:srgbClr val="3333FF"/>
                </a:solidFill>
                <a:latin typeface="Consolas" pitchFamily="49" charset="0"/>
                <a:ea typeface="仿宋" pitchFamily="49" charset="-122"/>
                <a:cs typeface="Consolas" pitchFamily="49" charset="0"/>
              </a:rPr>
              <a:t>-1</a:t>
            </a:r>
            <a:r>
              <a:rPr kumimoji="1" lang="zh-CN" altLang="en-US" b="1" smtClean="0">
                <a:solidFill>
                  <a:srgbClr val="3333FF"/>
                </a:solidFill>
                <a:latin typeface="Consolas" pitchFamily="49" charset="0"/>
                <a:ea typeface="仿宋" pitchFamily="49" charset="-122"/>
                <a:cs typeface="Consolas" pitchFamily="49" charset="0"/>
              </a:rPr>
              <a:t>次比较</a:t>
            </a:r>
            <a:endParaRPr kumimoji="1" lang="zh-CN" altLang="en-US" b="1" dirty="0" smtClean="0">
              <a:solidFill>
                <a:srgbClr val="3333FF"/>
              </a:solidFill>
              <a:latin typeface="Consolas" pitchFamily="49" charset="0"/>
              <a:ea typeface="仿宋" pitchFamily="49" charset="-122"/>
              <a:cs typeface="Consolas" pitchFamily="49" charset="0"/>
            </a:endParaRPr>
          </a:p>
        </p:txBody>
      </p:sp>
    </p:spTree>
    <p:extLst>
      <p:ext uri="{BB962C8B-B14F-4D97-AF65-F5344CB8AC3E}">
        <p14:creationId xmlns:p14="http://schemas.microsoft.com/office/powerpoint/2010/main" val="77741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Oval 3"/>
          <p:cNvSpPr>
            <a:spLocks noChangeArrowheads="1"/>
          </p:cNvSpPr>
          <p:nvPr/>
        </p:nvSpPr>
        <p:spPr bwMode="auto">
          <a:xfrm>
            <a:off x="4064000" y="240519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dirty="0">
                <a:solidFill>
                  <a:srgbClr val="3333FF"/>
                </a:solidFill>
                <a:latin typeface="Consolas" pitchFamily="49" charset="0"/>
                <a:ea typeface="楷体_GB2312" pitchFamily="49" charset="-122"/>
                <a:cs typeface="Consolas" pitchFamily="49" charset="0"/>
              </a:rPr>
              <a:t>50</a:t>
            </a:r>
          </a:p>
        </p:txBody>
      </p:sp>
      <p:sp>
        <p:nvSpPr>
          <p:cNvPr id="25603" name="Oval 5"/>
          <p:cNvSpPr>
            <a:spLocks noChangeArrowheads="1"/>
          </p:cNvSpPr>
          <p:nvPr/>
        </p:nvSpPr>
        <p:spPr bwMode="auto">
          <a:xfrm>
            <a:off x="5511800" y="293859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楷体_GB2312" pitchFamily="49" charset="-122"/>
                <a:cs typeface="Consolas" pitchFamily="49" charset="0"/>
              </a:rPr>
              <a:t>80</a:t>
            </a:r>
          </a:p>
        </p:txBody>
      </p:sp>
      <p:sp>
        <p:nvSpPr>
          <p:cNvPr id="25604" name="Oval 6"/>
          <p:cNvSpPr>
            <a:spLocks noChangeArrowheads="1"/>
          </p:cNvSpPr>
          <p:nvPr/>
        </p:nvSpPr>
        <p:spPr bwMode="auto">
          <a:xfrm>
            <a:off x="1473200" y="3624396"/>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kumimoji="1" lang="en-US" altLang="zh-CN" sz="2400" b="1">
                <a:solidFill>
                  <a:srgbClr val="3333FF"/>
                </a:solidFill>
                <a:latin typeface="Consolas" pitchFamily="49" charset="0"/>
                <a:ea typeface="楷体_GB2312" pitchFamily="49" charset="-122"/>
                <a:cs typeface="Consolas" pitchFamily="49" charset="0"/>
              </a:rPr>
              <a:t>20</a:t>
            </a:r>
          </a:p>
        </p:txBody>
      </p:sp>
      <p:sp>
        <p:nvSpPr>
          <p:cNvPr id="25605" name="Oval 7"/>
          <p:cNvSpPr>
            <a:spLocks noChangeArrowheads="1"/>
          </p:cNvSpPr>
          <p:nvPr/>
        </p:nvSpPr>
        <p:spPr bwMode="auto">
          <a:xfrm>
            <a:off x="6654800" y="362439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楷体_GB2312" pitchFamily="49" charset="-122"/>
                <a:cs typeface="Consolas" pitchFamily="49" charset="0"/>
              </a:rPr>
              <a:t>90</a:t>
            </a:r>
          </a:p>
        </p:txBody>
      </p:sp>
      <p:sp>
        <p:nvSpPr>
          <p:cNvPr id="25606" name="Oval 8"/>
          <p:cNvSpPr>
            <a:spLocks noChangeArrowheads="1"/>
          </p:cNvSpPr>
          <p:nvPr/>
        </p:nvSpPr>
        <p:spPr bwMode="auto">
          <a:xfrm>
            <a:off x="5816600" y="446259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楷体_GB2312" pitchFamily="49" charset="-122"/>
                <a:cs typeface="Consolas" pitchFamily="49" charset="0"/>
              </a:rPr>
              <a:t>85</a:t>
            </a:r>
          </a:p>
        </p:txBody>
      </p:sp>
      <p:sp>
        <p:nvSpPr>
          <p:cNvPr id="25607" name="Oval 9"/>
          <p:cNvSpPr>
            <a:spLocks noChangeArrowheads="1"/>
          </p:cNvSpPr>
          <p:nvPr/>
        </p:nvSpPr>
        <p:spPr bwMode="auto">
          <a:xfrm>
            <a:off x="3759200" y="362439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楷体_GB2312" pitchFamily="49" charset="-122"/>
                <a:cs typeface="Consolas" pitchFamily="49" charset="0"/>
              </a:rPr>
              <a:t>40</a:t>
            </a:r>
          </a:p>
        </p:txBody>
      </p:sp>
      <p:sp>
        <p:nvSpPr>
          <p:cNvPr id="25608" name="Oval 10"/>
          <p:cNvSpPr>
            <a:spLocks noChangeArrowheads="1"/>
          </p:cNvSpPr>
          <p:nvPr/>
        </p:nvSpPr>
        <p:spPr bwMode="auto">
          <a:xfrm>
            <a:off x="2844800" y="446259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楷体_GB2312" pitchFamily="49" charset="-122"/>
                <a:cs typeface="Consolas" pitchFamily="49" charset="0"/>
              </a:rPr>
              <a:t>35</a:t>
            </a:r>
          </a:p>
        </p:txBody>
      </p:sp>
      <p:sp>
        <p:nvSpPr>
          <p:cNvPr id="25609" name="Oval 11"/>
          <p:cNvSpPr>
            <a:spLocks noChangeArrowheads="1"/>
          </p:cNvSpPr>
          <p:nvPr/>
        </p:nvSpPr>
        <p:spPr bwMode="auto">
          <a:xfrm>
            <a:off x="7112000" y="5300796"/>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kumimoji="1" lang="en-US" altLang="zh-CN" sz="2400" b="1" dirty="0">
                <a:solidFill>
                  <a:srgbClr val="3333FF"/>
                </a:solidFill>
                <a:latin typeface="Consolas" pitchFamily="49" charset="0"/>
                <a:ea typeface="楷体_GB2312" pitchFamily="49" charset="-122"/>
                <a:cs typeface="Consolas" pitchFamily="49" charset="0"/>
              </a:rPr>
              <a:t>88</a:t>
            </a:r>
          </a:p>
        </p:txBody>
      </p:sp>
      <p:sp>
        <p:nvSpPr>
          <p:cNvPr id="25610" name="Freeform 12"/>
          <p:cNvSpPr>
            <a:spLocks/>
          </p:cNvSpPr>
          <p:nvPr/>
        </p:nvSpPr>
        <p:spPr bwMode="auto">
          <a:xfrm>
            <a:off x="3276600" y="2709996"/>
            <a:ext cx="787400" cy="384175"/>
          </a:xfrm>
          <a:custGeom>
            <a:avLst/>
            <a:gdLst>
              <a:gd name="T0" fmla="*/ 496 w 496"/>
              <a:gd name="T1" fmla="*/ 0 h 242"/>
              <a:gd name="T2" fmla="*/ 0 w 496"/>
              <a:gd name="T3" fmla="*/ 242 h 242"/>
              <a:gd name="T4" fmla="*/ 0 60000 65536"/>
              <a:gd name="T5" fmla="*/ 0 60000 65536"/>
              <a:gd name="T6" fmla="*/ 0 w 496"/>
              <a:gd name="T7" fmla="*/ 0 h 242"/>
              <a:gd name="T8" fmla="*/ 496 w 496"/>
              <a:gd name="T9" fmla="*/ 242 h 242"/>
            </a:gdLst>
            <a:ahLst/>
            <a:cxnLst>
              <a:cxn ang="T4">
                <a:pos x="T0" y="T1"/>
              </a:cxn>
              <a:cxn ang="T5">
                <a:pos x="T2" y="T3"/>
              </a:cxn>
            </a:cxnLst>
            <a:rect l="T6" t="T7" r="T8" b="T9"/>
            <a:pathLst>
              <a:path w="496" h="242">
                <a:moveTo>
                  <a:pt x="496" y="0"/>
                </a:moveTo>
                <a:lnTo>
                  <a:pt x="0" y="242"/>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cs typeface="Consolas" pitchFamily="49" charset="0"/>
            </a:endParaRPr>
          </a:p>
        </p:txBody>
      </p:sp>
      <p:sp>
        <p:nvSpPr>
          <p:cNvPr id="25611" name="Line 13"/>
          <p:cNvSpPr>
            <a:spLocks noChangeShapeType="1"/>
          </p:cNvSpPr>
          <p:nvPr/>
        </p:nvSpPr>
        <p:spPr bwMode="auto">
          <a:xfrm flipH="1">
            <a:off x="2082800" y="3395796"/>
            <a:ext cx="533400" cy="3048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cs typeface="Consolas" pitchFamily="49" charset="0"/>
            </a:endParaRPr>
          </a:p>
        </p:txBody>
      </p:sp>
      <p:sp>
        <p:nvSpPr>
          <p:cNvPr id="25612" name="Freeform 14"/>
          <p:cNvSpPr>
            <a:spLocks/>
          </p:cNvSpPr>
          <p:nvPr/>
        </p:nvSpPr>
        <p:spPr bwMode="auto">
          <a:xfrm>
            <a:off x="4749800" y="2709996"/>
            <a:ext cx="787400" cy="371475"/>
          </a:xfrm>
          <a:custGeom>
            <a:avLst/>
            <a:gdLst>
              <a:gd name="T0" fmla="*/ 0 w 496"/>
              <a:gd name="T1" fmla="*/ 0 h 234"/>
              <a:gd name="T2" fmla="*/ 496 w 496"/>
              <a:gd name="T3" fmla="*/ 234 h 234"/>
              <a:gd name="T4" fmla="*/ 0 60000 65536"/>
              <a:gd name="T5" fmla="*/ 0 60000 65536"/>
              <a:gd name="T6" fmla="*/ 0 w 496"/>
              <a:gd name="T7" fmla="*/ 0 h 234"/>
              <a:gd name="T8" fmla="*/ 496 w 496"/>
              <a:gd name="T9" fmla="*/ 234 h 234"/>
            </a:gdLst>
            <a:ahLst/>
            <a:cxnLst>
              <a:cxn ang="T4">
                <a:pos x="T0" y="T1"/>
              </a:cxn>
              <a:cxn ang="T5">
                <a:pos x="T2" y="T3"/>
              </a:cxn>
            </a:cxnLst>
            <a:rect l="T6" t="T7" r="T8" b="T9"/>
            <a:pathLst>
              <a:path w="496" h="234">
                <a:moveTo>
                  <a:pt x="0" y="0"/>
                </a:moveTo>
                <a:lnTo>
                  <a:pt x="496" y="234"/>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cs typeface="Consolas" pitchFamily="49" charset="0"/>
            </a:endParaRPr>
          </a:p>
        </p:txBody>
      </p:sp>
      <p:sp>
        <p:nvSpPr>
          <p:cNvPr id="25613" name="Freeform 15"/>
          <p:cNvSpPr>
            <a:spLocks/>
          </p:cNvSpPr>
          <p:nvPr/>
        </p:nvSpPr>
        <p:spPr bwMode="auto">
          <a:xfrm>
            <a:off x="3263900" y="3297371"/>
            <a:ext cx="571500" cy="403225"/>
          </a:xfrm>
          <a:custGeom>
            <a:avLst/>
            <a:gdLst>
              <a:gd name="T0" fmla="*/ 0 w 360"/>
              <a:gd name="T1" fmla="*/ 0 h 254"/>
              <a:gd name="T2" fmla="*/ 360 w 360"/>
              <a:gd name="T3" fmla="*/ 254 h 254"/>
              <a:gd name="T4" fmla="*/ 0 60000 65536"/>
              <a:gd name="T5" fmla="*/ 0 60000 65536"/>
              <a:gd name="T6" fmla="*/ 0 w 360"/>
              <a:gd name="T7" fmla="*/ 0 h 254"/>
              <a:gd name="T8" fmla="*/ 360 w 360"/>
              <a:gd name="T9" fmla="*/ 254 h 254"/>
            </a:gdLst>
            <a:ahLst/>
            <a:cxnLst>
              <a:cxn ang="T4">
                <a:pos x="T0" y="T1"/>
              </a:cxn>
              <a:cxn ang="T5">
                <a:pos x="T2" y="T3"/>
              </a:cxn>
            </a:cxnLst>
            <a:rect l="T6" t="T7" r="T8" b="T9"/>
            <a:pathLst>
              <a:path w="360" h="254">
                <a:moveTo>
                  <a:pt x="0" y="0"/>
                </a:moveTo>
                <a:lnTo>
                  <a:pt x="360" y="254"/>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cs typeface="Consolas" pitchFamily="49" charset="0"/>
            </a:endParaRPr>
          </a:p>
        </p:txBody>
      </p:sp>
      <p:sp>
        <p:nvSpPr>
          <p:cNvPr id="25614" name="Freeform 16"/>
          <p:cNvSpPr>
            <a:spLocks/>
          </p:cNvSpPr>
          <p:nvPr/>
        </p:nvSpPr>
        <p:spPr bwMode="auto">
          <a:xfrm>
            <a:off x="3352800" y="4081596"/>
            <a:ext cx="482600" cy="409575"/>
          </a:xfrm>
          <a:custGeom>
            <a:avLst/>
            <a:gdLst>
              <a:gd name="T0" fmla="*/ 304 w 304"/>
              <a:gd name="T1" fmla="*/ 0 h 258"/>
              <a:gd name="T2" fmla="*/ 0 w 304"/>
              <a:gd name="T3" fmla="*/ 258 h 258"/>
              <a:gd name="T4" fmla="*/ 0 60000 65536"/>
              <a:gd name="T5" fmla="*/ 0 60000 65536"/>
              <a:gd name="T6" fmla="*/ 0 w 304"/>
              <a:gd name="T7" fmla="*/ 0 h 258"/>
              <a:gd name="T8" fmla="*/ 304 w 304"/>
              <a:gd name="T9" fmla="*/ 258 h 258"/>
            </a:gdLst>
            <a:ahLst/>
            <a:cxnLst>
              <a:cxn ang="T4">
                <a:pos x="T0" y="T1"/>
              </a:cxn>
              <a:cxn ang="T5">
                <a:pos x="T2" y="T3"/>
              </a:cxn>
            </a:cxnLst>
            <a:rect l="T6" t="T7" r="T8" b="T9"/>
            <a:pathLst>
              <a:path w="304" h="258">
                <a:moveTo>
                  <a:pt x="304" y="0"/>
                </a:moveTo>
                <a:lnTo>
                  <a:pt x="0" y="258"/>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cs typeface="Consolas" pitchFamily="49" charset="0"/>
            </a:endParaRPr>
          </a:p>
        </p:txBody>
      </p:sp>
      <p:sp>
        <p:nvSpPr>
          <p:cNvPr id="25615" name="Freeform 17"/>
          <p:cNvSpPr>
            <a:spLocks/>
          </p:cNvSpPr>
          <p:nvPr/>
        </p:nvSpPr>
        <p:spPr bwMode="auto">
          <a:xfrm>
            <a:off x="6173780" y="3361391"/>
            <a:ext cx="587364" cy="349253"/>
          </a:xfrm>
          <a:custGeom>
            <a:avLst/>
            <a:gdLst>
              <a:gd name="T0" fmla="*/ 0 w 376"/>
              <a:gd name="T1" fmla="*/ 0 h 230"/>
              <a:gd name="T2" fmla="*/ 376 w 376"/>
              <a:gd name="T3" fmla="*/ 230 h 230"/>
              <a:gd name="T4" fmla="*/ 0 60000 65536"/>
              <a:gd name="T5" fmla="*/ 0 60000 65536"/>
              <a:gd name="T6" fmla="*/ 0 w 376"/>
              <a:gd name="T7" fmla="*/ 0 h 230"/>
              <a:gd name="T8" fmla="*/ 376 w 376"/>
              <a:gd name="T9" fmla="*/ 230 h 230"/>
            </a:gdLst>
            <a:ahLst/>
            <a:cxnLst>
              <a:cxn ang="T4">
                <a:pos x="T0" y="T1"/>
              </a:cxn>
              <a:cxn ang="T5">
                <a:pos x="T2" y="T3"/>
              </a:cxn>
            </a:cxnLst>
            <a:rect l="T6" t="T7" r="T8" b="T9"/>
            <a:pathLst>
              <a:path w="376" h="230">
                <a:moveTo>
                  <a:pt x="0" y="0"/>
                </a:moveTo>
                <a:lnTo>
                  <a:pt x="376" y="230"/>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cs typeface="Consolas" pitchFamily="49" charset="0"/>
            </a:endParaRPr>
          </a:p>
        </p:txBody>
      </p:sp>
      <p:sp>
        <p:nvSpPr>
          <p:cNvPr id="25616" name="Freeform 18"/>
          <p:cNvSpPr>
            <a:spLocks/>
          </p:cNvSpPr>
          <p:nvPr/>
        </p:nvSpPr>
        <p:spPr bwMode="auto">
          <a:xfrm>
            <a:off x="6350000" y="4097471"/>
            <a:ext cx="419100" cy="431800"/>
          </a:xfrm>
          <a:custGeom>
            <a:avLst/>
            <a:gdLst>
              <a:gd name="T0" fmla="*/ 264 w 264"/>
              <a:gd name="T1" fmla="*/ 0 h 272"/>
              <a:gd name="T2" fmla="*/ 0 w 264"/>
              <a:gd name="T3" fmla="*/ 272 h 272"/>
              <a:gd name="T4" fmla="*/ 0 60000 65536"/>
              <a:gd name="T5" fmla="*/ 0 60000 65536"/>
              <a:gd name="T6" fmla="*/ 0 w 264"/>
              <a:gd name="T7" fmla="*/ 0 h 272"/>
              <a:gd name="T8" fmla="*/ 264 w 264"/>
              <a:gd name="T9" fmla="*/ 272 h 272"/>
            </a:gdLst>
            <a:ahLst/>
            <a:cxnLst>
              <a:cxn ang="T4">
                <a:pos x="T0" y="T1"/>
              </a:cxn>
              <a:cxn ang="T5">
                <a:pos x="T2" y="T3"/>
              </a:cxn>
            </a:cxnLst>
            <a:rect l="T6" t="T7" r="T8" b="T9"/>
            <a:pathLst>
              <a:path w="264" h="272">
                <a:moveTo>
                  <a:pt x="264" y="0"/>
                </a:moveTo>
                <a:lnTo>
                  <a:pt x="0" y="272"/>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cs typeface="Consolas" pitchFamily="49" charset="0"/>
            </a:endParaRPr>
          </a:p>
        </p:txBody>
      </p:sp>
      <p:sp>
        <p:nvSpPr>
          <p:cNvPr id="25617" name="Line 19"/>
          <p:cNvSpPr>
            <a:spLocks noChangeShapeType="1"/>
          </p:cNvSpPr>
          <p:nvPr/>
        </p:nvSpPr>
        <p:spPr bwMode="auto">
          <a:xfrm>
            <a:off x="6426200" y="4919796"/>
            <a:ext cx="762000" cy="4572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cs typeface="Consolas" pitchFamily="49" charset="0"/>
            </a:endParaRPr>
          </a:p>
        </p:txBody>
      </p:sp>
      <p:sp>
        <p:nvSpPr>
          <p:cNvPr id="25618" name="Oval 20"/>
          <p:cNvSpPr>
            <a:spLocks noChangeArrowheads="1"/>
          </p:cNvSpPr>
          <p:nvPr/>
        </p:nvSpPr>
        <p:spPr bwMode="auto">
          <a:xfrm>
            <a:off x="1854200" y="530079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楷体_GB2312" pitchFamily="49" charset="-122"/>
                <a:cs typeface="Consolas" pitchFamily="49" charset="0"/>
              </a:rPr>
              <a:t>32</a:t>
            </a:r>
          </a:p>
        </p:txBody>
      </p:sp>
      <p:sp>
        <p:nvSpPr>
          <p:cNvPr id="25619" name="Freeform 21"/>
          <p:cNvSpPr>
            <a:spLocks/>
          </p:cNvSpPr>
          <p:nvPr/>
        </p:nvSpPr>
        <p:spPr bwMode="auto">
          <a:xfrm>
            <a:off x="2311400" y="4859471"/>
            <a:ext cx="584200" cy="441325"/>
          </a:xfrm>
          <a:custGeom>
            <a:avLst/>
            <a:gdLst>
              <a:gd name="T0" fmla="*/ 368 w 368"/>
              <a:gd name="T1" fmla="*/ 0 h 278"/>
              <a:gd name="T2" fmla="*/ 0 w 368"/>
              <a:gd name="T3" fmla="*/ 278 h 278"/>
              <a:gd name="T4" fmla="*/ 0 60000 65536"/>
              <a:gd name="T5" fmla="*/ 0 60000 65536"/>
              <a:gd name="T6" fmla="*/ 0 w 368"/>
              <a:gd name="T7" fmla="*/ 0 h 278"/>
              <a:gd name="T8" fmla="*/ 368 w 368"/>
              <a:gd name="T9" fmla="*/ 278 h 278"/>
            </a:gdLst>
            <a:ahLst/>
            <a:cxnLst>
              <a:cxn ang="T4">
                <a:pos x="T0" y="T1"/>
              </a:cxn>
              <a:cxn ang="T5">
                <a:pos x="T2" y="T3"/>
              </a:cxn>
            </a:cxnLst>
            <a:rect l="T6" t="T7" r="T8" b="T9"/>
            <a:pathLst>
              <a:path w="368" h="278">
                <a:moveTo>
                  <a:pt x="368" y="0"/>
                </a:moveTo>
                <a:lnTo>
                  <a:pt x="0" y="278"/>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cs typeface="Consolas" pitchFamily="49" charset="0"/>
            </a:endParaRPr>
          </a:p>
        </p:txBody>
      </p:sp>
      <p:sp>
        <p:nvSpPr>
          <p:cNvPr id="25620" name="Rectangle 22"/>
          <p:cNvSpPr>
            <a:spLocks noChangeArrowheads="1"/>
          </p:cNvSpPr>
          <p:nvPr/>
        </p:nvSpPr>
        <p:spPr bwMode="auto">
          <a:xfrm>
            <a:off x="357158" y="1009937"/>
            <a:ext cx="8319298" cy="461665"/>
          </a:xfrm>
          <a:prstGeom prst="rect">
            <a:avLst/>
          </a:prstGeom>
          <a:noFill/>
          <a:ln w="9525">
            <a:noFill/>
            <a:miter lim="800000"/>
            <a:headEnd/>
            <a:tailEnd/>
          </a:ln>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base">
              <a:spcBef>
                <a:spcPct val="0"/>
              </a:spcBef>
              <a:spcAft>
                <a:spcPct val="0"/>
              </a:spcAft>
            </a:pPr>
            <a:r>
              <a:rPr kumimoji="1" lang="zh-CN" altLang="en-US" sz="2400" b="1"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a:t>
            </a:r>
            <a:r>
              <a:rPr kumimoji="1" lang="en-US" altLang="zh-CN" sz="2400" b="1"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a:t>
            </a:r>
            <a:r>
              <a:rPr kumimoji="1" lang="zh-CN" altLang="en-US" sz="2400" b="1"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）被</a:t>
            </a:r>
            <a:r>
              <a:rPr kumimoji="1" lang="zh-CN" altLang="en-US" sz="2400" b="1"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删除</a:t>
            </a:r>
            <a:r>
              <a:rPr kumimoji="1" lang="zh-CN" altLang="en-US" sz="2400" b="1"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的结点是叶子结点：</a:t>
            </a:r>
            <a:r>
              <a:rPr kumimoji="1" lang="zh-CN" altLang="en-US" sz="2400" b="1"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直接</a:t>
            </a:r>
            <a:r>
              <a:rPr kumimoji="1" lang="zh-CN" altLang="en-US" sz="2400" b="1"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删去</a:t>
            </a:r>
            <a:r>
              <a:rPr kumimoji="1" lang="zh-CN" altLang="en-US" sz="2400" b="1"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该结点。</a:t>
            </a:r>
            <a:endParaRPr kumimoji="1" lang="zh-CN" altLang="en-US" sz="2400" b="1"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useBgFill="1">
        <p:nvSpPr>
          <p:cNvPr id="125975" name="Rectangle 23"/>
          <p:cNvSpPr>
            <a:spLocks noChangeArrowheads="1"/>
          </p:cNvSpPr>
          <p:nvPr/>
        </p:nvSpPr>
        <p:spPr bwMode="auto">
          <a:xfrm>
            <a:off x="1347774" y="3275146"/>
            <a:ext cx="1295400" cy="1219200"/>
          </a:xfrm>
          <a:prstGeom prst="rect">
            <a:avLst/>
          </a:prstGeom>
          <a:ln w="9525">
            <a:solidFill>
              <a:schemeClr val="bg1"/>
            </a:solidFill>
            <a:miter lim="800000"/>
            <a:headEnd/>
            <a:tailEnd/>
          </a:ln>
        </p:spPr>
        <p:txBody>
          <a:bodyPr wrap="none" anchor="ctr"/>
          <a:lstStyle/>
          <a:p>
            <a:pPr algn="ctr" fontAlgn="base">
              <a:spcBef>
                <a:spcPct val="0"/>
              </a:spcBef>
              <a:spcAft>
                <a:spcPct val="0"/>
              </a:spcAft>
            </a:pPr>
            <a:endParaRPr kumimoji="1" lang="zh-CN" altLang="en-US" sz="2800">
              <a:solidFill>
                <a:srgbClr val="FF0000"/>
              </a:solidFill>
              <a:latin typeface="Consolas" pitchFamily="49" charset="0"/>
              <a:cs typeface="Consolas" pitchFamily="49" charset="0"/>
            </a:endParaRPr>
          </a:p>
        </p:txBody>
      </p:sp>
      <p:sp useBgFill="1">
        <p:nvSpPr>
          <p:cNvPr id="125976" name="Rectangle 24"/>
          <p:cNvSpPr>
            <a:spLocks noChangeArrowheads="1"/>
          </p:cNvSpPr>
          <p:nvPr/>
        </p:nvSpPr>
        <p:spPr bwMode="auto">
          <a:xfrm>
            <a:off x="6410348" y="4919796"/>
            <a:ext cx="1447800" cy="990600"/>
          </a:xfrm>
          <a:prstGeom prst="rect">
            <a:avLst/>
          </a:prstGeom>
          <a:ln w="9525">
            <a:solidFill>
              <a:schemeClr val="bg1"/>
            </a:solidFill>
            <a:miter lim="800000"/>
            <a:headEnd/>
            <a:tailEnd/>
          </a:ln>
        </p:spPr>
        <p:txBody>
          <a:bodyPr wrap="none" anchor="ctr"/>
          <a:lstStyle/>
          <a:p>
            <a:pPr algn="ctr" fontAlgn="base">
              <a:spcBef>
                <a:spcPct val="0"/>
              </a:spcBef>
              <a:spcAft>
                <a:spcPct val="0"/>
              </a:spcAft>
            </a:pPr>
            <a:endParaRPr lang="zh-CN" altLang="zh-CN">
              <a:solidFill>
                <a:srgbClr val="FF0000"/>
              </a:solidFill>
              <a:latin typeface="Consolas" pitchFamily="49" charset="0"/>
              <a:cs typeface="Consolas" pitchFamily="49" charset="0"/>
            </a:endParaRPr>
          </a:p>
        </p:txBody>
      </p:sp>
      <p:sp>
        <p:nvSpPr>
          <p:cNvPr id="125978" name="Text Box 26"/>
          <p:cNvSpPr txBox="1">
            <a:spLocks noChangeArrowheads="1"/>
          </p:cNvSpPr>
          <p:nvPr/>
        </p:nvSpPr>
        <p:spPr bwMode="auto">
          <a:xfrm>
            <a:off x="5500694" y="2146408"/>
            <a:ext cx="2581156" cy="461665"/>
          </a:xfrm>
          <a:prstGeom prst="rect">
            <a:avLst/>
          </a:prstGeom>
          <a:noFill/>
          <a:ln w="9525">
            <a:solidFill>
              <a:schemeClr val="bg1"/>
            </a:solidFill>
            <a:miter lim="800000"/>
            <a:headEnd/>
            <a:tailEnd/>
          </a:ln>
        </p:spPr>
        <p:txBody>
          <a:bodyPr wrap="none">
            <a:spAutoFit/>
          </a:bodyPr>
          <a:lstStyle/>
          <a:p>
            <a:pPr fontAlgn="base">
              <a:spcBef>
                <a:spcPct val="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被删关键字 </a:t>
            </a:r>
            <a:r>
              <a:rPr kumimoji="1" lang="en-US" altLang="zh-CN" sz="2400" b="1" dirty="0" smtClean="0">
                <a:solidFill>
                  <a:srgbClr val="3333FF"/>
                </a:solidFill>
                <a:latin typeface="Consolas" pitchFamily="49" charset="0"/>
                <a:ea typeface="楷体" pitchFamily="49" charset="-122"/>
                <a:cs typeface="Consolas" pitchFamily="49" charset="0"/>
              </a:rPr>
              <a:t>= 20</a:t>
            </a:r>
            <a:endParaRPr kumimoji="1" lang="en-US" altLang="zh-CN" sz="2400" dirty="0">
              <a:solidFill>
                <a:srgbClr val="3333FF"/>
              </a:solidFill>
              <a:latin typeface="Consolas" pitchFamily="49" charset="0"/>
              <a:ea typeface="楷体" pitchFamily="49" charset="-122"/>
              <a:cs typeface="Consolas" pitchFamily="49" charset="0"/>
            </a:endParaRPr>
          </a:p>
        </p:txBody>
      </p:sp>
      <p:sp useBgFill="1">
        <p:nvSpPr>
          <p:cNvPr id="125979" name="Text Box 27"/>
          <p:cNvSpPr txBox="1">
            <a:spLocks noChangeArrowheads="1"/>
          </p:cNvSpPr>
          <p:nvPr/>
        </p:nvSpPr>
        <p:spPr bwMode="auto">
          <a:xfrm>
            <a:off x="7643910" y="2132856"/>
            <a:ext cx="524503" cy="461665"/>
          </a:xfrm>
          <a:prstGeom prst="rect">
            <a:avLst/>
          </a:prstGeom>
          <a:ln w="9525">
            <a:solidFill>
              <a:schemeClr val="bg1"/>
            </a:solidFill>
            <a:miter lim="800000"/>
            <a:headEnd/>
            <a:tailEnd/>
          </a:ln>
        </p:spPr>
        <p:txBody>
          <a:bodyPr wrap="none">
            <a:spAutoFit/>
          </a:bodyPr>
          <a:lstStyle/>
          <a:p>
            <a:pPr fontAlgn="base">
              <a:spcBef>
                <a:spcPct val="0"/>
              </a:spcBef>
              <a:spcAft>
                <a:spcPct val="0"/>
              </a:spcAft>
            </a:pPr>
            <a:r>
              <a:rPr kumimoji="1" lang="en-US" altLang="zh-CN" sz="2400" b="1" dirty="0">
                <a:solidFill>
                  <a:srgbClr val="FF0000"/>
                </a:solidFill>
                <a:latin typeface="Consolas" pitchFamily="49" charset="0"/>
                <a:ea typeface="楷体_GB2312" pitchFamily="49" charset="-122"/>
                <a:cs typeface="Consolas" pitchFamily="49" charset="0"/>
              </a:rPr>
              <a:t>88</a:t>
            </a:r>
            <a:endParaRPr kumimoji="1" lang="en-US" altLang="zh-CN" sz="2400" dirty="0">
              <a:solidFill>
                <a:srgbClr val="FF0000"/>
              </a:solidFill>
              <a:latin typeface="Consolas" pitchFamily="49" charset="0"/>
              <a:ea typeface="楷体_GB2312" pitchFamily="49" charset="-122"/>
              <a:cs typeface="Consolas" pitchFamily="49" charset="0"/>
            </a:endParaRPr>
          </a:p>
        </p:txBody>
      </p:sp>
      <p:sp>
        <p:nvSpPr>
          <p:cNvPr id="125980" name="Text Box 28"/>
          <p:cNvSpPr txBox="1">
            <a:spLocks noChangeArrowheads="1"/>
          </p:cNvSpPr>
          <p:nvPr/>
        </p:nvSpPr>
        <p:spPr bwMode="auto">
          <a:xfrm>
            <a:off x="2103438" y="6011996"/>
            <a:ext cx="5753498" cy="461665"/>
          </a:xfrm>
          <a:prstGeom prst="rect">
            <a:avLst/>
          </a:prstGeom>
          <a:noFill/>
          <a:ln w="9525">
            <a:solidFill>
              <a:schemeClr val="bg1"/>
            </a:solidFill>
            <a:miter lim="800000"/>
            <a:headEnd/>
            <a:tailEnd/>
          </a:ln>
        </p:spPr>
        <p:txBody>
          <a:bodyPr wrap="none">
            <a:spAutoFit/>
          </a:bodyPr>
          <a:lstStyle/>
          <a:p>
            <a:pPr fontAlgn="base">
              <a:spcBef>
                <a:spcPct val="0"/>
              </a:spcBef>
              <a:spcAft>
                <a:spcPct val="0"/>
              </a:spcAft>
            </a:pPr>
            <a:r>
              <a:rPr kumimoji="1" lang="zh-CN" altLang="en-US" sz="2400" b="1" dirty="0" smtClean="0">
                <a:solidFill>
                  <a:srgbClr val="0000FF"/>
                </a:solidFill>
                <a:latin typeface="仿宋" pitchFamily="49" charset="-122"/>
                <a:ea typeface="仿宋" pitchFamily="49" charset="-122"/>
                <a:cs typeface="Consolas" pitchFamily="49" charset="0"/>
              </a:rPr>
              <a:t>其双亲结点中相应指针域的值改为“空”</a:t>
            </a:r>
            <a:endParaRPr kumimoji="1" lang="zh-CN" altLang="en-US" sz="2400" dirty="0">
              <a:solidFill>
                <a:srgbClr val="0000FF"/>
              </a:solidFill>
              <a:latin typeface="仿宋" pitchFamily="49" charset="-122"/>
              <a:ea typeface="仿宋" pitchFamily="49" charset="-122"/>
              <a:cs typeface="Consolas" pitchFamily="49" charset="0"/>
            </a:endParaRPr>
          </a:p>
        </p:txBody>
      </p:sp>
      <p:sp>
        <p:nvSpPr>
          <p:cNvPr id="25629" name="Oval 4"/>
          <p:cNvSpPr>
            <a:spLocks noChangeArrowheads="1"/>
          </p:cNvSpPr>
          <p:nvPr/>
        </p:nvSpPr>
        <p:spPr bwMode="auto">
          <a:xfrm>
            <a:off x="2616200" y="293859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楷体_GB2312" pitchFamily="49" charset="-122"/>
                <a:cs typeface="Consolas" pitchFamily="49" charset="0"/>
              </a:rPr>
              <a:t>30</a:t>
            </a:r>
          </a:p>
        </p:txBody>
      </p:sp>
      <p:sp>
        <p:nvSpPr>
          <p:cNvPr id="32" name="标题 1"/>
          <p:cNvSpPr txBox="1">
            <a:spLocks/>
          </p:cNvSpPr>
          <p:nvPr/>
        </p:nvSpPr>
        <p:spPr>
          <a:xfrm>
            <a:off x="454340" y="142852"/>
            <a:ext cx="7520940" cy="5486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黑体" panose="02010609060101010101" pitchFamily="49" charset="-122"/>
                <a:ea typeface="黑体" panose="02010609060101010101" pitchFamily="49" charset="-122"/>
                <a:cs typeface="+mj-cs"/>
              </a:defRPr>
            </a:lvl1pPr>
          </a:lstStyle>
          <a:p>
            <a:pPr lvl="0"/>
            <a:r>
              <a:rPr lang="zh-CN" altLang="en-US" sz="3000" b="1" dirty="0" smtClean="0">
                <a:solidFill>
                  <a:srgbClr val="000000"/>
                </a:solidFill>
              </a:rPr>
              <a:t>四、二叉查找树的删除</a:t>
            </a:r>
            <a:endParaRPr kumimoji="0" lang="zh-CN" altLang="en-US" sz="3000" b="0" i="0" u="none" strike="noStrike" kern="1200" cap="all"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j-cs"/>
            </a:endParaRPr>
          </a:p>
        </p:txBody>
      </p:sp>
    </p:spTree>
    <p:extLst>
      <p:ext uri="{BB962C8B-B14F-4D97-AF65-F5344CB8AC3E}">
        <p14:creationId xmlns:p14="http://schemas.microsoft.com/office/powerpoint/2010/main" val="2662151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78"/>
                                        </p:tgtEl>
                                        <p:attrNameLst>
                                          <p:attrName>style.visibility</p:attrName>
                                        </p:attrNameLst>
                                      </p:cBhvr>
                                      <p:to>
                                        <p:strVal val="visible"/>
                                      </p:to>
                                    </p:set>
                                    <p:animEffect transition="in" filter="wipe(left)">
                                      <p:cBhvr>
                                        <p:cTn id="7" dur="500"/>
                                        <p:tgtEl>
                                          <p:spTgt spid="1259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5975"/>
                                        </p:tgtEl>
                                        <p:attrNameLst>
                                          <p:attrName>style.visibility</p:attrName>
                                        </p:attrNameLst>
                                      </p:cBhvr>
                                      <p:to>
                                        <p:strVal val="visible"/>
                                      </p:to>
                                    </p:set>
                                    <p:animEffect transition="in" filter="wipe(up)">
                                      <p:cBhvr>
                                        <p:cTn id="12" dur="500"/>
                                        <p:tgtEl>
                                          <p:spTgt spid="1259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5979"/>
                                        </p:tgtEl>
                                        <p:attrNameLst>
                                          <p:attrName>style.visibility</p:attrName>
                                        </p:attrNameLst>
                                      </p:cBhvr>
                                      <p:to>
                                        <p:strVal val="visible"/>
                                      </p:to>
                                    </p:set>
                                    <p:animEffect transition="in" filter="wipe(left)">
                                      <p:cBhvr>
                                        <p:cTn id="17" dur="500"/>
                                        <p:tgtEl>
                                          <p:spTgt spid="12597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5976"/>
                                        </p:tgtEl>
                                        <p:attrNameLst>
                                          <p:attrName>style.visibility</p:attrName>
                                        </p:attrNameLst>
                                      </p:cBhvr>
                                      <p:to>
                                        <p:strVal val="visible"/>
                                      </p:to>
                                    </p:set>
                                    <p:animEffect transition="in" filter="wipe(up)">
                                      <p:cBhvr>
                                        <p:cTn id="22" dur="500"/>
                                        <p:tgtEl>
                                          <p:spTgt spid="12597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5980"/>
                                        </p:tgtEl>
                                        <p:attrNameLst>
                                          <p:attrName>style.visibility</p:attrName>
                                        </p:attrNameLst>
                                      </p:cBhvr>
                                      <p:to>
                                        <p:strVal val="visible"/>
                                      </p:to>
                                    </p:set>
                                    <p:animEffect transition="in" filter="wipe(left)">
                                      <p:cBhvr>
                                        <p:cTn id="27" dur="500"/>
                                        <p:tgtEl>
                                          <p:spTgt spid="125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75" grpId="0" animBg="1"/>
      <p:bldP spid="125976" grpId="0" animBg="1"/>
      <p:bldP spid="125978" grpId="0" animBg="1" autoUpdateAnimBg="0"/>
      <p:bldP spid="125979" grpId="0" animBg="1" autoUpdateAnimBg="0"/>
      <p:bldP spid="125980" grpId="0" animBg="1"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val 3"/>
          <p:cNvSpPr>
            <a:spLocks noChangeArrowheads="1"/>
          </p:cNvSpPr>
          <p:nvPr/>
        </p:nvSpPr>
        <p:spPr bwMode="auto">
          <a:xfrm>
            <a:off x="3276600" y="16764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b="1" dirty="0">
                <a:solidFill>
                  <a:srgbClr val="3333FF"/>
                </a:solidFill>
                <a:latin typeface="Consolas" pitchFamily="49" charset="0"/>
                <a:ea typeface="楷体_GB2312" pitchFamily="49" charset="-122"/>
                <a:cs typeface="Consolas" pitchFamily="49" charset="0"/>
              </a:rPr>
              <a:t>50</a:t>
            </a:r>
          </a:p>
        </p:txBody>
      </p:sp>
      <p:sp>
        <p:nvSpPr>
          <p:cNvPr id="26627" name="Oval 4"/>
          <p:cNvSpPr>
            <a:spLocks noChangeArrowheads="1"/>
          </p:cNvSpPr>
          <p:nvPr/>
        </p:nvSpPr>
        <p:spPr bwMode="auto">
          <a:xfrm>
            <a:off x="1828800" y="22098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b="1">
                <a:solidFill>
                  <a:srgbClr val="3333FF"/>
                </a:solidFill>
                <a:latin typeface="Consolas" pitchFamily="49" charset="0"/>
                <a:ea typeface="楷体_GB2312" pitchFamily="49" charset="-122"/>
                <a:cs typeface="Consolas" pitchFamily="49" charset="0"/>
              </a:rPr>
              <a:t>30</a:t>
            </a:r>
          </a:p>
        </p:txBody>
      </p:sp>
      <p:sp>
        <p:nvSpPr>
          <p:cNvPr id="26628" name="Oval 5"/>
          <p:cNvSpPr>
            <a:spLocks noChangeArrowheads="1"/>
          </p:cNvSpPr>
          <p:nvPr/>
        </p:nvSpPr>
        <p:spPr bwMode="auto">
          <a:xfrm>
            <a:off x="4724400" y="2209800"/>
            <a:ext cx="685800" cy="533400"/>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kumimoji="1" lang="en-US" altLang="zh-CN" b="1" dirty="0">
                <a:solidFill>
                  <a:srgbClr val="3333FF"/>
                </a:solidFill>
                <a:latin typeface="Consolas" pitchFamily="49" charset="0"/>
                <a:ea typeface="楷体_GB2312" pitchFamily="49" charset="-122"/>
                <a:cs typeface="Consolas" pitchFamily="49" charset="0"/>
              </a:rPr>
              <a:t>80</a:t>
            </a:r>
          </a:p>
        </p:txBody>
      </p:sp>
      <p:sp>
        <p:nvSpPr>
          <p:cNvPr id="26629" name="Oval 6"/>
          <p:cNvSpPr>
            <a:spLocks noChangeArrowheads="1"/>
          </p:cNvSpPr>
          <p:nvPr/>
        </p:nvSpPr>
        <p:spPr bwMode="auto">
          <a:xfrm>
            <a:off x="685800" y="28956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b="1">
                <a:solidFill>
                  <a:srgbClr val="3333FF"/>
                </a:solidFill>
                <a:latin typeface="Consolas" pitchFamily="49" charset="0"/>
                <a:ea typeface="楷体_GB2312" pitchFamily="49" charset="-122"/>
                <a:cs typeface="Consolas" pitchFamily="49" charset="0"/>
              </a:rPr>
              <a:t>20</a:t>
            </a:r>
          </a:p>
        </p:txBody>
      </p:sp>
      <p:sp>
        <p:nvSpPr>
          <p:cNvPr id="26630" name="Oval 7"/>
          <p:cNvSpPr>
            <a:spLocks noChangeArrowheads="1"/>
          </p:cNvSpPr>
          <p:nvPr/>
        </p:nvSpPr>
        <p:spPr bwMode="auto">
          <a:xfrm>
            <a:off x="5867400" y="28956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b="1" dirty="0">
                <a:solidFill>
                  <a:srgbClr val="3333FF"/>
                </a:solidFill>
                <a:latin typeface="Consolas" pitchFamily="49" charset="0"/>
                <a:ea typeface="楷体_GB2312" pitchFamily="49" charset="-122"/>
                <a:cs typeface="Consolas" pitchFamily="49" charset="0"/>
              </a:rPr>
              <a:t>90</a:t>
            </a:r>
          </a:p>
        </p:txBody>
      </p:sp>
      <p:sp>
        <p:nvSpPr>
          <p:cNvPr id="26631" name="Oval 8"/>
          <p:cNvSpPr>
            <a:spLocks noChangeArrowheads="1"/>
          </p:cNvSpPr>
          <p:nvPr/>
        </p:nvSpPr>
        <p:spPr bwMode="auto">
          <a:xfrm>
            <a:off x="5029200" y="37338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b="1">
                <a:solidFill>
                  <a:srgbClr val="3333FF"/>
                </a:solidFill>
                <a:latin typeface="Consolas" pitchFamily="49" charset="0"/>
                <a:ea typeface="楷体_GB2312" pitchFamily="49" charset="-122"/>
                <a:cs typeface="Consolas" pitchFamily="49" charset="0"/>
              </a:rPr>
              <a:t>85</a:t>
            </a:r>
          </a:p>
        </p:txBody>
      </p:sp>
      <p:sp>
        <p:nvSpPr>
          <p:cNvPr id="26632" name="Oval 9"/>
          <p:cNvSpPr>
            <a:spLocks noChangeArrowheads="1"/>
          </p:cNvSpPr>
          <p:nvPr/>
        </p:nvSpPr>
        <p:spPr bwMode="auto">
          <a:xfrm>
            <a:off x="2971800" y="2895600"/>
            <a:ext cx="685800" cy="533400"/>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kumimoji="1" lang="en-US" altLang="zh-CN" b="1">
                <a:solidFill>
                  <a:srgbClr val="3333FF"/>
                </a:solidFill>
                <a:latin typeface="Consolas" pitchFamily="49" charset="0"/>
                <a:ea typeface="楷体_GB2312" pitchFamily="49" charset="-122"/>
                <a:cs typeface="Consolas" pitchFamily="49" charset="0"/>
              </a:rPr>
              <a:t>40</a:t>
            </a:r>
          </a:p>
        </p:txBody>
      </p:sp>
      <p:sp>
        <p:nvSpPr>
          <p:cNvPr id="26633" name="Oval 10"/>
          <p:cNvSpPr>
            <a:spLocks noChangeArrowheads="1"/>
          </p:cNvSpPr>
          <p:nvPr/>
        </p:nvSpPr>
        <p:spPr bwMode="auto">
          <a:xfrm>
            <a:off x="2057400" y="37338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b="1">
                <a:solidFill>
                  <a:srgbClr val="3333FF"/>
                </a:solidFill>
                <a:latin typeface="Consolas" pitchFamily="49" charset="0"/>
                <a:ea typeface="楷体_GB2312" pitchFamily="49" charset="-122"/>
                <a:cs typeface="Consolas" pitchFamily="49" charset="0"/>
              </a:rPr>
              <a:t>35</a:t>
            </a:r>
          </a:p>
        </p:txBody>
      </p:sp>
      <p:sp>
        <p:nvSpPr>
          <p:cNvPr id="26634" name="Oval 11"/>
          <p:cNvSpPr>
            <a:spLocks noChangeArrowheads="1"/>
          </p:cNvSpPr>
          <p:nvPr/>
        </p:nvSpPr>
        <p:spPr bwMode="auto">
          <a:xfrm>
            <a:off x="6324600" y="45720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b="1">
                <a:solidFill>
                  <a:srgbClr val="3333FF"/>
                </a:solidFill>
                <a:latin typeface="Consolas" pitchFamily="49" charset="0"/>
                <a:ea typeface="楷体_GB2312" pitchFamily="49" charset="-122"/>
                <a:cs typeface="Consolas" pitchFamily="49" charset="0"/>
              </a:rPr>
              <a:t>88</a:t>
            </a:r>
          </a:p>
        </p:txBody>
      </p:sp>
      <p:sp>
        <p:nvSpPr>
          <p:cNvPr id="26635" name="Line 12"/>
          <p:cNvSpPr>
            <a:spLocks noChangeShapeType="1"/>
          </p:cNvSpPr>
          <p:nvPr/>
        </p:nvSpPr>
        <p:spPr bwMode="auto">
          <a:xfrm flipH="1">
            <a:off x="2500298" y="1981200"/>
            <a:ext cx="776302" cy="37623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26636" name="Freeform 13"/>
          <p:cNvSpPr>
            <a:spLocks/>
          </p:cNvSpPr>
          <p:nvPr/>
        </p:nvSpPr>
        <p:spPr bwMode="auto">
          <a:xfrm>
            <a:off x="1295400" y="2590800"/>
            <a:ext cx="558800" cy="381000"/>
          </a:xfrm>
          <a:custGeom>
            <a:avLst/>
            <a:gdLst>
              <a:gd name="T0" fmla="*/ 352 w 352"/>
              <a:gd name="T1" fmla="*/ 0 h 240"/>
              <a:gd name="T2" fmla="*/ 0 w 352"/>
              <a:gd name="T3" fmla="*/ 240 h 240"/>
              <a:gd name="T4" fmla="*/ 0 60000 65536"/>
              <a:gd name="T5" fmla="*/ 0 60000 65536"/>
              <a:gd name="T6" fmla="*/ 0 w 352"/>
              <a:gd name="T7" fmla="*/ 0 h 240"/>
              <a:gd name="T8" fmla="*/ 352 w 352"/>
              <a:gd name="T9" fmla="*/ 240 h 240"/>
            </a:gdLst>
            <a:ahLst/>
            <a:cxnLst>
              <a:cxn ang="T4">
                <a:pos x="T0" y="T1"/>
              </a:cxn>
              <a:cxn ang="T5">
                <a:pos x="T2" y="T3"/>
              </a:cxn>
            </a:cxnLst>
            <a:rect l="T6" t="T7" r="T8" b="T9"/>
            <a:pathLst>
              <a:path w="352" h="240">
                <a:moveTo>
                  <a:pt x="352" y="0"/>
                </a:moveTo>
                <a:lnTo>
                  <a:pt x="0" y="240"/>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26637" name="Line 14"/>
          <p:cNvSpPr>
            <a:spLocks noChangeShapeType="1"/>
          </p:cNvSpPr>
          <p:nvPr/>
        </p:nvSpPr>
        <p:spPr bwMode="auto">
          <a:xfrm>
            <a:off x="3962400" y="1981200"/>
            <a:ext cx="762000" cy="3810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26638" name="Line 15"/>
          <p:cNvSpPr>
            <a:spLocks noChangeShapeType="1"/>
          </p:cNvSpPr>
          <p:nvPr/>
        </p:nvSpPr>
        <p:spPr bwMode="auto">
          <a:xfrm>
            <a:off x="2500298" y="2643182"/>
            <a:ext cx="547702" cy="328618"/>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26639" name="Line 16"/>
          <p:cNvSpPr>
            <a:spLocks noChangeShapeType="1"/>
          </p:cNvSpPr>
          <p:nvPr/>
        </p:nvSpPr>
        <p:spPr bwMode="auto">
          <a:xfrm flipH="1">
            <a:off x="2514600" y="3352800"/>
            <a:ext cx="533400" cy="3810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26640" name="Line 17"/>
          <p:cNvSpPr>
            <a:spLocks noChangeShapeType="1"/>
          </p:cNvSpPr>
          <p:nvPr/>
        </p:nvSpPr>
        <p:spPr bwMode="auto">
          <a:xfrm>
            <a:off x="5334000" y="2667000"/>
            <a:ext cx="609600" cy="3048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26641" name="Freeform 18"/>
          <p:cNvSpPr>
            <a:spLocks/>
          </p:cNvSpPr>
          <p:nvPr/>
        </p:nvSpPr>
        <p:spPr bwMode="auto">
          <a:xfrm>
            <a:off x="5575300" y="3302000"/>
            <a:ext cx="368300" cy="469900"/>
          </a:xfrm>
          <a:custGeom>
            <a:avLst/>
            <a:gdLst>
              <a:gd name="T0" fmla="*/ 232 w 232"/>
              <a:gd name="T1" fmla="*/ 0 h 296"/>
              <a:gd name="T2" fmla="*/ 0 w 232"/>
              <a:gd name="T3" fmla="*/ 296 h 296"/>
              <a:gd name="T4" fmla="*/ 0 60000 65536"/>
              <a:gd name="T5" fmla="*/ 0 60000 65536"/>
              <a:gd name="T6" fmla="*/ 0 w 232"/>
              <a:gd name="T7" fmla="*/ 0 h 296"/>
              <a:gd name="T8" fmla="*/ 232 w 232"/>
              <a:gd name="T9" fmla="*/ 296 h 296"/>
            </a:gdLst>
            <a:ahLst/>
            <a:cxnLst>
              <a:cxn ang="T4">
                <a:pos x="T0" y="T1"/>
              </a:cxn>
              <a:cxn ang="T5">
                <a:pos x="T2" y="T3"/>
              </a:cxn>
            </a:cxnLst>
            <a:rect l="T6" t="T7" r="T8" b="T9"/>
            <a:pathLst>
              <a:path w="232" h="296">
                <a:moveTo>
                  <a:pt x="232" y="0"/>
                </a:moveTo>
                <a:lnTo>
                  <a:pt x="0" y="296"/>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26642" name="Freeform 19"/>
          <p:cNvSpPr>
            <a:spLocks/>
          </p:cNvSpPr>
          <p:nvPr/>
        </p:nvSpPr>
        <p:spPr bwMode="auto">
          <a:xfrm>
            <a:off x="5689600" y="4114800"/>
            <a:ext cx="711200" cy="533400"/>
          </a:xfrm>
          <a:custGeom>
            <a:avLst/>
            <a:gdLst>
              <a:gd name="T0" fmla="*/ 0 w 448"/>
              <a:gd name="T1" fmla="*/ 0 h 336"/>
              <a:gd name="T2" fmla="*/ 448 w 448"/>
              <a:gd name="T3" fmla="*/ 336 h 336"/>
              <a:gd name="T4" fmla="*/ 0 60000 65536"/>
              <a:gd name="T5" fmla="*/ 0 60000 65536"/>
              <a:gd name="T6" fmla="*/ 0 w 448"/>
              <a:gd name="T7" fmla="*/ 0 h 336"/>
              <a:gd name="T8" fmla="*/ 448 w 448"/>
              <a:gd name="T9" fmla="*/ 336 h 336"/>
            </a:gdLst>
            <a:ahLst/>
            <a:cxnLst>
              <a:cxn ang="T4">
                <a:pos x="T0" y="T1"/>
              </a:cxn>
              <a:cxn ang="T5">
                <a:pos x="T2" y="T3"/>
              </a:cxn>
            </a:cxnLst>
            <a:rect l="T6" t="T7" r="T8" b="T9"/>
            <a:pathLst>
              <a:path w="448" h="336">
                <a:moveTo>
                  <a:pt x="0" y="0"/>
                </a:moveTo>
                <a:lnTo>
                  <a:pt x="448" y="336"/>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26643" name="Oval 20"/>
          <p:cNvSpPr>
            <a:spLocks noChangeArrowheads="1"/>
          </p:cNvSpPr>
          <p:nvPr/>
        </p:nvSpPr>
        <p:spPr bwMode="auto">
          <a:xfrm>
            <a:off x="1066800" y="4572000"/>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b="1">
                <a:solidFill>
                  <a:srgbClr val="3333FF"/>
                </a:solidFill>
                <a:latin typeface="Consolas" pitchFamily="49" charset="0"/>
                <a:ea typeface="楷体_GB2312" pitchFamily="49" charset="-122"/>
                <a:cs typeface="Consolas" pitchFamily="49" charset="0"/>
              </a:rPr>
              <a:t>32</a:t>
            </a:r>
          </a:p>
        </p:txBody>
      </p:sp>
      <p:sp>
        <p:nvSpPr>
          <p:cNvPr id="26644" name="Freeform 21"/>
          <p:cNvSpPr>
            <a:spLocks/>
          </p:cNvSpPr>
          <p:nvPr/>
        </p:nvSpPr>
        <p:spPr bwMode="auto">
          <a:xfrm>
            <a:off x="1574800" y="4089400"/>
            <a:ext cx="520700" cy="508000"/>
          </a:xfrm>
          <a:custGeom>
            <a:avLst/>
            <a:gdLst>
              <a:gd name="T0" fmla="*/ 328 w 328"/>
              <a:gd name="T1" fmla="*/ 0 h 320"/>
              <a:gd name="T2" fmla="*/ 0 w 328"/>
              <a:gd name="T3" fmla="*/ 320 h 320"/>
              <a:gd name="T4" fmla="*/ 0 60000 65536"/>
              <a:gd name="T5" fmla="*/ 0 60000 65536"/>
              <a:gd name="T6" fmla="*/ 0 w 328"/>
              <a:gd name="T7" fmla="*/ 0 h 320"/>
              <a:gd name="T8" fmla="*/ 328 w 328"/>
              <a:gd name="T9" fmla="*/ 320 h 320"/>
            </a:gdLst>
            <a:ahLst/>
            <a:cxnLst>
              <a:cxn ang="T4">
                <a:pos x="T0" y="T1"/>
              </a:cxn>
              <a:cxn ang="T5">
                <a:pos x="T2" y="T3"/>
              </a:cxn>
            </a:cxnLst>
            <a:rect l="T6" t="T7" r="T8" b="T9"/>
            <a:pathLst>
              <a:path w="328" h="320">
                <a:moveTo>
                  <a:pt x="328" y="0"/>
                </a:moveTo>
                <a:lnTo>
                  <a:pt x="0" y="320"/>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128023" name="Rectangle 23"/>
          <p:cNvSpPr>
            <a:spLocks noChangeArrowheads="1"/>
          </p:cNvSpPr>
          <p:nvPr/>
        </p:nvSpPr>
        <p:spPr bwMode="auto">
          <a:xfrm>
            <a:off x="142844" y="125052"/>
            <a:ext cx="8740775" cy="945836"/>
          </a:xfrm>
          <a:prstGeom prst="rect">
            <a:avLst/>
          </a:prstGeom>
          <a:noFill/>
          <a:ln w="9525">
            <a:noFill/>
            <a:miter lim="800000"/>
            <a:headEnd/>
            <a:tailEnd/>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base">
              <a:lnSpc>
                <a:spcPct val="120000"/>
              </a:lnSpc>
              <a:spcBef>
                <a:spcPct val="0"/>
              </a:spcBef>
              <a:spcAft>
                <a:spcPct val="0"/>
              </a:spcAft>
            </a:pPr>
            <a:r>
              <a:rPr kumimoji="1" lang="zh-CN" altLang="en-US" sz="2400" b="1"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　（</a:t>
            </a:r>
            <a:r>
              <a:rPr kumimoji="1" lang="en-US" altLang="zh-CN" sz="2400" b="1"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a:t>
            </a:r>
            <a:r>
              <a:rPr kumimoji="1" lang="zh-CN" altLang="en-US" sz="2400" b="1"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a:t>
            </a:r>
            <a:r>
              <a:rPr kumimoji="1" lang="zh-CN" altLang="en-US" sz="2400" b="1" i="1"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 </a:t>
            </a:r>
            <a:r>
              <a:rPr kumimoji="1" lang="zh-CN" altLang="en-US" sz="2400" b="1"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被删除</a:t>
            </a:r>
            <a:r>
              <a:rPr kumimoji="1" lang="zh-CN" altLang="en-US" sz="2400" b="1" spc="50" dirty="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的结点只有</a:t>
            </a:r>
            <a:r>
              <a:rPr kumimoji="1" lang="zh-CN" altLang="en-US" sz="2400" b="1"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左子树或者只有右子</a:t>
            </a:r>
            <a:r>
              <a:rPr kumimoji="1" lang="zh-CN" altLang="en-US" sz="2400" b="1" spc="50" dirty="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树，用</a:t>
            </a:r>
            <a:r>
              <a:rPr kumimoji="1" lang="zh-CN" altLang="en-US" sz="2400" b="1"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其左子树或者右子</a:t>
            </a:r>
            <a:r>
              <a:rPr kumimoji="1" lang="zh-CN" altLang="en-US" sz="2400" b="1" spc="50" dirty="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树替换它（结点替换）。</a:t>
            </a:r>
            <a:endParaRPr kumimoji="1" lang="zh-CN" altLang="en-US" sz="2400" b="1"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28024" name="AutoShape 24"/>
          <p:cNvSpPr>
            <a:spLocks noChangeArrowheads="1"/>
          </p:cNvSpPr>
          <p:nvPr/>
        </p:nvSpPr>
        <p:spPr bwMode="auto">
          <a:xfrm>
            <a:off x="2285984" y="2628900"/>
            <a:ext cx="152400" cy="1143000"/>
          </a:xfrm>
          <a:prstGeom prst="downArrow">
            <a:avLst>
              <a:gd name="adj1" fmla="val 50000"/>
              <a:gd name="adj2" fmla="val 187500"/>
            </a:avLst>
          </a:prstGeom>
          <a:solidFill>
            <a:srgbClr val="FF00FF"/>
          </a:solidFill>
          <a:ln w="9525">
            <a:solidFill>
              <a:srgbClr val="3333FF"/>
            </a:solidFill>
            <a:miter lim="800000"/>
            <a:headEnd/>
            <a:tailEnd/>
          </a:ln>
        </p:spPr>
        <p:txBody>
          <a:bodyPr vert="eaVert"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useBgFill="1">
        <p:nvSpPr>
          <p:cNvPr id="128025" name="Rectangle 25"/>
          <p:cNvSpPr>
            <a:spLocks noChangeArrowheads="1"/>
          </p:cNvSpPr>
          <p:nvPr/>
        </p:nvSpPr>
        <p:spPr bwMode="auto">
          <a:xfrm>
            <a:off x="2500298" y="2590800"/>
            <a:ext cx="1349375" cy="1143000"/>
          </a:xfrm>
          <a:prstGeom prst="rect">
            <a:avLst/>
          </a:prstGeom>
          <a:ln w="9525">
            <a:solidFill>
              <a:schemeClr val="bg1"/>
            </a:solidFill>
            <a:miter lim="800000"/>
            <a:headEnd/>
            <a:tailEnd/>
          </a:ln>
        </p:spPr>
        <p:txBody>
          <a:bodyPr wrap="none" anchor="ctr"/>
          <a:lstStyle/>
          <a:p>
            <a:pPr algn="ctr" fontAlgn="base">
              <a:spcBef>
                <a:spcPct val="0"/>
              </a:spcBef>
              <a:spcAft>
                <a:spcPct val="0"/>
              </a:spcAft>
            </a:pPr>
            <a:endParaRPr lang="zh-CN" altLang="zh-CN">
              <a:solidFill>
                <a:srgbClr val="FF0000"/>
              </a:solidFill>
              <a:latin typeface="Consolas" pitchFamily="49" charset="0"/>
              <a:cs typeface="Consolas" pitchFamily="49" charset="0"/>
            </a:endParaRPr>
          </a:p>
        </p:txBody>
      </p:sp>
      <p:sp>
        <p:nvSpPr>
          <p:cNvPr id="128026" name="Line 26"/>
          <p:cNvSpPr>
            <a:spLocks noChangeShapeType="1"/>
          </p:cNvSpPr>
          <p:nvPr/>
        </p:nvSpPr>
        <p:spPr bwMode="auto">
          <a:xfrm>
            <a:off x="3962400" y="1981200"/>
            <a:ext cx="1981200" cy="990600"/>
          </a:xfrm>
          <a:prstGeom prst="line">
            <a:avLst/>
          </a:prstGeom>
          <a:noFill/>
          <a:ln w="63500">
            <a:solidFill>
              <a:srgbClr val="3333FF"/>
            </a:solidFill>
            <a:round/>
            <a:headEnd/>
            <a:tailEnd type="triangle" w="med" len="lg"/>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useBgFill="1">
        <p:nvSpPr>
          <p:cNvPr id="128027" name="Rectangle 27"/>
          <p:cNvSpPr>
            <a:spLocks noChangeArrowheads="1"/>
          </p:cNvSpPr>
          <p:nvPr/>
        </p:nvSpPr>
        <p:spPr bwMode="auto">
          <a:xfrm>
            <a:off x="4572000" y="2133600"/>
            <a:ext cx="838200" cy="685800"/>
          </a:xfrm>
          <a:prstGeom prst="rect">
            <a:avLst/>
          </a:prstGeom>
          <a:ln w="9525">
            <a:solidFill>
              <a:schemeClr val="bg1"/>
            </a:solidFill>
            <a:miter lim="800000"/>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128028" name="Line 28"/>
          <p:cNvSpPr>
            <a:spLocks noChangeShapeType="1"/>
          </p:cNvSpPr>
          <p:nvPr/>
        </p:nvSpPr>
        <p:spPr bwMode="auto">
          <a:xfrm>
            <a:off x="3962400" y="1981200"/>
            <a:ext cx="1981200" cy="990600"/>
          </a:xfrm>
          <a:prstGeom prst="line">
            <a:avLst/>
          </a:prstGeom>
          <a:noFill/>
          <a:ln w="63500">
            <a:solidFill>
              <a:srgbClr val="3333FF"/>
            </a:solidFill>
            <a:round/>
            <a:headEnd/>
            <a:tailEnd type="triangle" w="med" len="lg"/>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128029" name="Text Box 29"/>
          <p:cNvSpPr txBox="1">
            <a:spLocks noChangeArrowheads="1"/>
          </p:cNvSpPr>
          <p:nvPr/>
        </p:nvSpPr>
        <p:spPr bwMode="auto">
          <a:xfrm>
            <a:off x="214282" y="5357826"/>
            <a:ext cx="8686800" cy="978729"/>
          </a:xfrm>
          <a:prstGeom prst="rect">
            <a:avLst/>
          </a:prstGeom>
          <a:noFill/>
          <a:ln w="9525">
            <a:solidFill>
              <a:schemeClr val="bg1"/>
            </a:solidFill>
            <a:miter lim="800000"/>
            <a:headEnd/>
            <a:tailEnd/>
          </a:ln>
        </p:spPr>
        <p:txBody>
          <a:bodyPr>
            <a:spAutoFit/>
          </a:bodyPr>
          <a:lstStyle/>
          <a:p>
            <a:pPr fontAlgn="base">
              <a:lnSpc>
                <a:spcPct val="120000"/>
              </a:lnSpc>
              <a:spcBef>
                <a:spcPct val="50000"/>
              </a:spcBef>
              <a:spcAft>
                <a:spcPct val="0"/>
              </a:spcAft>
            </a:pPr>
            <a:r>
              <a:rPr kumimoji="1" lang="zh-CN" altLang="en-US" sz="2400" b="1" dirty="0" smtClean="0">
                <a:solidFill>
                  <a:srgbClr val="3333FF"/>
                </a:solidFill>
                <a:latin typeface="Consolas" pitchFamily="49" charset="0"/>
                <a:ea typeface="仿宋" pitchFamily="49" charset="-122"/>
                <a:cs typeface="Consolas" pitchFamily="49" charset="0"/>
              </a:rPr>
              <a:t>其双亲结点的</a:t>
            </a:r>
            <a:r>
              <a:rPr kumimoji="1" lang="zh-CN" altLang="en-US" sz="2400" b="1" dirty="0">
                <a:solidFill>
                  <a:srgbClr val="3333FF"/>
                </a:solidFill>
                <a:latin typeface="Consolas" pitchFamily="49" charset="0"/>
                <a:ea typeface="仿宋" pitchFamily="49" charset="-122"/>
                <a:cs typeface="Consolas" pitchFamily="49" charset="0"/>
              </a:rPr>
              <a:t>相应指针域的值改为 “指向被</a:t>
            </a:r>
            <a:r>
              <a:rPr kumimoji="1" lang="zh-CN" altLang="en-US" sz="2400" b="1" dirty="0" smtClean="0">
                <a:solidFill>
                  <a:srgbClr val="3333FF"/>
                </a:solidFill>
                <a:latin typeface="Consolas" pitchFamily="49" charset="0"/>
                <a:ea typeface="仿宋" pitchFamily="49" charset="-122"/>
                <a:cs typeface="Consolas" pitchFamily="49" charset="0"/>
              </a:rPr>
              <a:t>删除结点的</a:t>
            </a:r>
            <a:r>
              <a:rPr kumimoji="1" lang="zh-CN" altLang="en-US" sz="2400" b="1" dirty="0">
                <a:solidFill>
                  <a:srgbClr val="3333FF"/>
                </a:solidFill>
                <a:latin typeface="Consolas" pitchFamily="49" charset="0"/>
                <a:ea typeface="仿宋" pitchFamily="49" charset="-122"/>
                <a:cs typeface="Consolas" pitchFamily="49" charset="0"/>
              </a:rPr>
              <a:t>左子树或右子树”。</a:t>
            </a:r>
            <a:endParaRPr kumimoji="1" lang="zh-CN" altLang="en-US" sz="2400" dirty="0">
              <a:solidFill>
                <a:srgbClr val="3333FF"/>
              </a:solidFill>
              <a:latin typeface="Consolas" pitchFamily="49" charset="0"/>
              <a:ea typeface="仿宋" pitchFamily="49" charset="-122"/>
              <a:cs typeface="Consolas" pitchFamily="49" charset="0"/>
            </a:endParaRPr>
          </a:p>
        </p:txBody>
      </p:sp>
      <p:sp>
        <p:nvSpPr>
          <p:cNvPr id="128030" name="Text Box 30"/>
          <p:cNvSpPr txBox="1">
            <a:spLocks noChangeArrowheads="1"/>
          </p:cNvSpPr>
          <p:nvPr/>
        </p:nvSpPr>
        <p:spPr bwMode="auto">
          <a:xfrm>
            <a:off x="5486400" y="1108075"/>
            <a:ext cx="2581156" cy="461665"/>
          </a:xfrm>
          <a:prstGeom prst="rect">
            <a:avLst/>
          </a:prstGeom>
          <a:noFill/>
          <a:ln w="9525">
            <a:solidFill>
              <a:schemeClr val="bg1"/>
            </a:solidFill>
            <a:miter lim="800000"/>
            <a:headEnd/>
            <a:tailEnd/>
          </a:ln>
        </p:spPr>
        <p:txBody>
          <a:bodyPr wrap="none">
            <a:spAutoFit/>
          </a:bodyPr>
          <a:lstStyle/>
          <a:p>
            <a:pPr fontAlgn="base">
              <a:spcBef>
                <a:spcPct val="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被删关键字 </a:t>
            </a:r>
            <a:r>
              <a:rPr kumimoji="1" lang="en-US" altLang="zh-CN" sz="2400" b="1" dirty="0">
                <a:solidFill>
                  <a:srgbClr val="3333FF"/>
                </a:solidFill>
                <a:latin typeface="Consolas" pitchFamily="49" charset="0"/>
                <a:ea typeface="楷体" pitchFamily="49" charset="-122"/>
                <a:cs typeface="Consolas" pitchFamily="49" charset="0"/>
              </a:rPr>
              <a:t>= 40</a:t>
            </a:r>
            <a:endParaRPr kumimoji="1" lang="en-US" altLang="zh-CN" sz="2400" dirty="0">
              <a:solidFill>
                <a:srgbClr val="3333FF"/>
              </a:solidFill>
              <a:latin typeface="Consolas" pitchFamily="49" charset="0"/>
              <a:ea typeface="楷体" pitchFamily="49" charset="-122"/>
              <a:cs typeface="Consolas" pitchFamily="49" charset="0"/>
            </a:endParaRPr>
          </a:p>
        </p:txBody>
      </p:sp>
      <p:sp useBgFill="1">
        <p:nvSpPr>
          <p:cNvPr id="128031" name="Rectangle 31"/>
          <p:cNvSpPr>
            <a:spLocks noChangeArrowheads="1"/>
          </p:cNvSpPr>
          <p:nvPr/>
        </p:nvSpPr>
        <p:spPr bwMode="auto">
          <a:xfrm>
            <a:off x="7503881" y="1110204"/>
            <a:ext cx="524503" cy="461665"/>
          </a:xfrm>
          <a:prstGeom prst="rect">
            <a:avLst/>
          </a:prstGeom>
          <a:ln w="9525">
            <a:solidFill>
              <a:schemeClr val="bg1"/>
            </a:solidFill>
            <a:miter lim="800000"/>
            <a:headEnd/>
            <a:tailEnd/>
          </a:ln>
        </p:spPr>
        <p:txBody>
          <a:bodyPr wrap="none">
            <a:spAutoFit/>
          </a:bodyPr>
          <a:lstStyle/>
          <a:p>
            <a:pPr fontAlgn="base">
              <a:spcBef>
                <a:spcPct val="0"/>
              </a:spcBef>
              <a:spcAft>
                <a:spcPct val="0"/>
              </a:spcAft>
            </a:pPr>
            <a:r>
              <a:rPr kumimoji="1" lang="en-US" altLang="zh-CN" sz="2400" b="1" dirty="0">
                <a:solidFill>
                  <a:srgbClr val="FF0000"/>
                </a:solidFill>
                <a:latin typeface="Consolas" pitchFamily="49" charset="0"/>
                <a:ea typeface="楷体_GB2312" pitchFamily="49" charset="-122"/>
                <a:cs typeface="Consolas" pitchFamily="49" charset="0"/>
              </a:rPr>
              <a:t>80</a:t>
            </a:r>
          </a:p>
        </p:txBody>
      </p:sp>
    </p:spTree>
    <p:extLst>
      <p:ext uri="{BB962C8B-B14F-4D97-AF65-F5344CB8AC3E}">
        <p14:creationId xmlns:p14="http://schemas.microsoft.com/office/powerpoint/2010/main" val="1106787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030"/>
                                        </p:tgtEl>
                                        <p:attrNameLst>
                                          <p:attrName>style.visibility</p:attrName>
                                        </p:attrNameLst>
                                      </p:cBhvr>
                                      <p:to>
                                        <p:strVal val="visible"/>
                                      </p:to>
                                    </p:set>
                                    <p:animEffect transition="in" filter="wipe(left)">
                                      <p:cBhvr>
                                        <p:cTn id="7" dur="500"/>
                                        <p:tgtEl>
                                          <p:spTgt spid="1280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8024"/>
                                        </p:tgtEl>
                                        <p:attrNameLst>
                                          <p:attrName>style.visibility</p:attrName>
                                        </p:attrNameLst>
                                      </p:cBhvr>
                                      <p:to>
                                        <p:strVal val="visible"/>
                                      </p:to>
                                    </p:set>
                                    <p:animEffect transition="in" filter="wipe(up)">
                                      <p:cBhvr>
                                        <p:cTn id="12" dur="500"/>
                                        <p:tgtEl>
                                          <p:spTgt spid="12802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28025"/>
                                        </p:tgtEl>
                                        <p:attrNameLst>
                                          <p:attrName>style.visibility</p:attrName>
                                        </p:attrNameLst>
                                      </p:cBhvr>
                                      <p:to>
                                        <p:strVal val="visible"/>
                                      </p:to>
                                    </p:set>
                                    <p:animEffect transition="in" filter="wipe(up)">
                                      <p:cBhvr>
                                        <p:cTn id="16" dur="500"/>
                                        <p:tgtEl>
                                          <p:spTgt spid="12802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8031"/>
                                        </p:tgtEl>
                                        <p:attrNameLst>
                                          <p:attrName>style.visibility</p:attrName>
                                        </p:attrNameLst>
                                      </p:cBhvr>
                                      <p:to>
                                        <p:strVal val="visible"/>
                                      </p:to>
                                    </p:set>
                                    <p:animEffect transition="in" filter="wipe(left)">
                                      <p:cBhvr>
                                        <p:cTn id="21" dur="500"/>
                                        <p:tgtEl>
                                          <p:spTgt spid="1280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28026"/>
                                        </p:tgtEl>
                                        <p:attrNameLst>
                                          <p:attrName>style.visibility</p:attrName>
                                        </p:attrNameLst>
                                      </p:cBhvr>
                                      <p:to>
                                        <p:strVal val="visible"/>
                                      </p:to>
                                    </p:set>
                                    <p:animEffect transition="in" filter="wipe(up)">
                                      <p:cBhvr>
                                        <p:cTn id="26" dur="500"/>
                                        <p:tgtEl>
                                          <p:spTgt spid="128026"/>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28027"/>
                                        </p:tgtEl>
                                        <p:attrNameLst>
                                          <p:attrName>style.visibility</p:attrName>
                                        </p:attrNameLst>
                                      </p:cBhvr>
                                      <p:to>
                                        <p:strVal val="visible"/>
                                      </p:to>
                                    </p:set>
                                    <p:animEffect transition="in" filter="wipe(up)">
                                      <p:cBhvr>
                                        <p:cTn id="30" dur="500"/>
                                        <p:tgtEl>
                                          <p:spTgt spid="128027"/>
                                        </p:tgtEl>
                                      </p:cBhvr>
                                    </p:animEffec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499"/>
                                          </p:stCondLst>
                                        </p:cTn>
                                        <p:tgtEl>
                                          <p:spTgt spid="12802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28029"/>
                                        </p:tgtEl>
                                        <p:attrNameLst>
                                          <p:attrName>style.visibility</p:attrName>
                                        </p:attrNameLst>
                                      </p:cBhvr>
                                      <p:to>
                                        <p:strVal val="visible"/>
                                      </p:to>
                                    </p:set>
                                    <p:animEffect transition="in" filter="wipe(left)">
                                      <p:cBhvr>
                                        <p:cTn id="38" dur="500"/>
                                        <p:tgtEl>
                                          <p:spTgt spid="128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24" grpId="0" animBg="1"/>
      <p:bldP spid="128025" grpId="0" animBg="1"/>
      <p:bldP spid="128026" grpId="0" animBg="1"/>
      <p:bldP spid="128027" grpId="0" animBg="1"/>
      <p:bldP spid="128028" grpId="0" animBg="1"/>
      <p:bldP spid="128029" grpId="0" animBg="1" autoUpdateAnimBg="0"/>
      <p:bldP spid="128030" grpId="0" animBg="1" autoUpdateAnimBg="0"/>
      <p:bldP spid="128031" grpId="0" animBg="1"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val 3"/>
          <p:cNvSpPr>
            <a:spLocks noChangeArrowheads="1"/>
          </p:cNvSpPr>
          <p:nvPr/>
        </p:nvSpPr>
        <p:spPr bwMode="auto">
          <a:xfrm>
            <a:off x="3429000" y="1233486"/>
            <a:ext cx="685800" cy="5334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fontAlgn="base">
              <a:spcBef>
                <a:spcPct val="0"/>
              </a:spcBef>
              <a:spcAft>
                <a:spcPct val="0"/>
              </a:spcAft>
            </a:pPr>
            <a:r>
              <a:rPr kumimoji="1" lang="en-US" altLang="zh-CN" b="1" dirty="0">
                <a:solidFill>
                  <a:srgbClr val="3333FF"/>
                </a:solidFill>
                <a:latin typeface="Consolas" pitchFamily="49" charset="0"/>
                <a:ea typeface="楷体_GB2312" pitchFamily="49" charset="-122"/>
                <a:cs typeface="Consolas" pitchFamily="49" charset="0"/>
              </a:rPr>
              <a:t>50</a:t>
            </a:r>
          </a:p>
        </p:txBody>
      </p:sp>
      <p:sp>
        <p:nvSpPr>
          <p:cNvPr id="27651" name="Oval 4"/>
          <p:cNvSpPr>
            <a:spLocks noChangeArrowheads="1"/>
          </p:cNvSpPr>
          <p:nvPr/>
        </p:nvSpPr>
        <p:spPr bwMode="auto">
          <a:xfrm>
            <a:off x="1981200" y="176688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b="1">
                <a:solidFill>
                  <a:srgbClr val="3333FF"/>
                </a:solidFill>
                <a:latin typeface="Consolas" pitchFamily="49" charset="0"/>
                <a:ea typeface="楷体_GB2312" pitchFamily="49" charset="-122"/>
                <a:cs typeface="Consolas" pitchFamily="49" charset="0"/>
              </a:rPr>
              <a:t>30</a:t>
            </a:r>
          </a:p>
        </p:txBody>
      </p:sp>
      <p:sp>
        <p:nvSpPr>
          <p:cNvPr id="27652" name="Oval 5"/>
          <p:cNvSpPr>
            <a:spLocks noChangeArrowheads="1"/>
          </p:cNvSpPr>
          <p:nvPr/>
        </p:nvSpPr>
        <p:spPr bwMode="auto">
          <a:xfrm>
            <a:off x="4876800" y="176688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b="1">
                <a:solidFill>
                  <a:srgbClr val="3333FF"/>
                </a:solidFill>
                <a:latin typeface="Consolas" pitchFamily="49" charset="0"/>
                <a:ea typeface="楷体_GB2312" pitchFamily="49" charset="-122"/>
                <a:cs typeface="Consolas" pitchFamily="49" charset="0"/>
              </a:rPr>
              <a:t>80</a:t>
            </a:r>
          </a:p>
        </p:txBody>
      </p:sp>
      <p:sp>
        <p:nvSpPr>
          <p:cNvPr id="27653" name="Oval 6"/>
          <p:cNvSpPr>
            <a:spLocks noChangeArrowheads="1"/>
          </p:cNvSpPr>
          <p:nvPr/>
        </p:nvSpPr>
        <p:spPr bwMode="auto">
          <a:xfrm>
            <a:off x="838200" y="245268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b="1">
                <a:solidFill>
                  <a:srgbClr val="3333FF"/>
                </a:solidFill>
                <a:latin typeface="Consolas" pitchFamily="49" charset="0"/>
                <a:ea typeface="楷体_GB2312" pitchFamily="49" charset="-122"/>
                <a:cs typeface="Consolas" pitchFamily="49" charset="0"/>
              </a:rPr>
              <a:t>20</a:t>
            </a:r>
          </a:p>
        </p:txBody>
      </p:sp>
      <p:sp>
        <p:nvSpPr>
          <p:cNvPr id="27654" name="Oval 7"/>
          <p:cNvSpPr>
            <a:spLocks noChangeArrowheads="1"/>
          </p:cNvSpPr>
          <p:nvPr/>
        </p:nvSpPr>
        <p:spPr bwMode="auto">
          <a:xfrm>
            <a:off x="6019800" y="245268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b="1">
                <a:solidFill>
                  <a:srgbClr val="3333FF"/>
                </a:solidFill>
                <a:latin typeface="Consolas" pitchFamily="49" charset="0"/>
                <a:ea typeface="楷体_GB2312" pitchFamily="49" charset="-122"/>
                <a:cs typeface="Consolas" pitchFamily="49" charset="0"/>
              </a:rPr>
              <a:t>90</a:t>
            </a:r>
          </a:p>
        </p:txBody>
      </p:sp>
      <p:sp>
        <p:nvSpPr>
          <p:cNvPr id="27655" name="Oval 8"/>
          <p:cNvSpPr>
            <a:spLocks noChangeArrowheads="1"/>
          </p:cNvSpPr>
          <p:nvPr/>
        </p:nvSpPr>
        <p:spPr bwMode="auto">
          <a:xfrm>
            <a:off x="5181600" y="329088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b="1">
                <a:solidFill>
                  <a:srgbClr val="3333FF"/>
                </a:solidFill>
                <a:latin typeface="Consolas" pitchFamily="49" charset="0"/>
                <a:ea typeface="楷体_GB2312" pitchFamily="49" charset="-122"/>
                <a:cs typeface="Consolas" pitchFamily="49" charset="0"/>
              </a:rPr>
              <a:t>85</a:t>
            </a:r>
          </a:p>
        </p:txBody>
      </p:sp>
      <p:sp>
        <p:nvSpPr>
          <p:cNvPr id="27656" name="Oval 9"/>
          <p:cNvSpPr>
            <a:spLocks noChangeArrowheads="1"/>
          </p:cNvSpPr>
          <p:nvPr/>
        </p:nvSpPr>
        <p:spPr bwMode="auto">
          <a:xfrm>
            <a:off x="3124200" y="2452686"/>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kumimoji="1" lang="en-US" altLang="zh-CN" b="1" dirty="0">
                <a:solidFill>
                  <a:srgbClr val="3333FF"/>
                </a:solidFill>
                <a:latin typeface="Consolas" pitchFamily="49" charset="0"/>
                <a:ea typeface="楷体_GB2312" pitchFamily="49" charset="-122"/>
                <a:cs typeface="Consolas" pitchFamily="49" charset="0"/>
              </a:rPr>
              <a:t>40</a:t>
            </a:r>
          </a:p>
        </p:txBody>
      </p:sp>
      <p:sp>
        <p:nvSpPr>
          <p:cNvPr id="27657" name="Oval 10"/>
          <p:cNvSpPr>
            <a:spLocks noChangeArrowheads="1"/>
          </p:cNvSpPr>
          <p:nvPr/>
        </p:nvSpPr>
        <p:spPr bwMode="auto">
          <a:xfrm>
            <a:off x="2209800" y="329088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b="1">
                <a:solidFill>
                  <a:srgbClr val="3333FF"/>
                </a:solidFill>
                <a:latin typeface="Consolas" pitchFamily="49" charset="0"/>
                <a:ea typeface="楷体_GB2312" pitchFamily="49" charset="-122"/>
                <a:cs typeface="Consolas" pitchFamily="49" charset="0"/>
              </a:rPr>
              <a:t>35</a:t>
            </a:r>
          </a:p>
        </p:txBody>
      </p:sp>
      <p:sp>
        <p:nvSpPr>
          <p:cNvPr id="27658" name="Oval 11"/>
          <p:cNvSpPr>
            <a:spLocks noChangeArrowheads="1"/>
          </p:cNvSpPr>
          <p:nvPr/>
        </p:nvSpPr>
        <p:spPr bwMode="auto">
          <a:xfrm>
            <a:off x="6477000" y="412908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b="1">
                <a:solidFill>
                  <a:srgbClr val="3333FF"/>
                </a:solidFill>
                <a:latin typeface="Consolas" pitchFamily="49" charset="0"/>
                <a:ea typeface="楷体_GB2312" pitchFamily="49" charset="-122"/>
                <a:cs typeface="Consolas" pitchFamily="49" charset="0"/>
              </a:rPr>
              <a:t>88</a:t>
            </a:r>
          </a:p>
        </p:txBody>
      </p:sp>
      <p:sp>
        <p:nvSpPr>
          <p:cNvPr id="27659" name="Line 12"/>
          <p:cNvSpPr>
            <a:spLocks noChangeShapeType="1"/>
          </p:cNvSpPr>
          <p:nvPr/>
        </p:nvSpPr>
        <p:spPr bwMode="auto">
          <a:xfrm flipH="1">
            <a:off x="2643174" y="1538286"/>
            <a:ext cx="785826" cy="390516"/>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27660" name="Line 13"/>
          <p:cNvSpPr>
            <a:spLocks noChangeShapeType="1"/>
          </p:cNvSpPr>
          <p:nvPr/>
        </p:nvSpPr>
        <p:spPr bwMode="auto">
          <a:xfrm flipH="1">
            <a:off x="1407608" y="2157934"/>
            <a:ext cx="609600" cy="3810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27661" name="Line 14"/>
          <p:cNvSpPr>
            <a:spLocks noChangeShapeType="1"/>
          </p:cNvSpPr>
          <p:nvPr/>
        </p:nvSpPr>
        <p:spPr bwMode="auto">
          <a:xfrm>
            <a:off x="4114800" y="1538286"/>
            <a:ext cx="814390" cy="390516"/>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27662" name="Line 15"/>
          <p:cNvSpPr>
            <a:spLocks noChangeShapeType="1"/>
          </p:cNvSpPr>
          <p:nvPr/>
        </p:nvSpPr>
        <p:spPr bwMode="auto">
          <a:xfrm>
            <a:off x="2643174" y="2143116"/>
            <a:ext cx="557226" cy="38577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27663" name="Line 16"/>
          <p:cNvSpPr>
            <a:spLocks noChangeShapeType="1"/>
          </p:cNvSpPr>
          <p:nvPr/>
        </p:nvSpPr>
        <p:spPr bwMode="auto">
          <a:xfrm flipH="1">
            <a:off x="2667000" y="2909886"/>
            <a:ext cx="533400" cy="3810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27664" name="Line 17"/>
          <p:cNvSpPr>
            <a:spLocks noChangeShapeType="1"/>
          </p:cNvSpPr>
          <p:nvPr/>
        </p:nvSpPr>
        <p:spPr bwMode="auto">
          <a:xfrm>
            <a:off x="5536640" y="2173846"/>
            <a:ext cx="657236" cy="347658"/>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27665" name="Freeform 18"/>
          <p:cNvSpPr>
            <a:spLocks/>
          </p:cNvSpPr>
          <p:nvPr/>
        </p:nvSpPr>
        <p:spPr bwMode="auto">
          <a:xfrm>
            <a:off x="5715000" y="2922586"/>
            <a:ext cx="381000" cy="444500"/>
          </a:xfrm>
          <a:custGeom>
            <a:avLst/>
            <a:gdLst>
              <a:gd name="T0" fmla="*/ 240 w 240"/>
              <a:gd name="T1" fmla="*/ 0 h 280"/>
              <a:gd name="T2" fmla="*/ 0 w 240"/>
              <a:gd name="T3" fmla="*/ 280 h 280"/>
              <a:gd name="T4" fmla="*/ 0 60000 65536"/>
              <a:gd name="T5" fmla="*/ 0 60000 65536"/>
              <a:gd name="T6" fmla="*/ 0 w 240"/>
              <a:gd name="T7" fmla="*/ 0 h 280"/>
              <a:gd name="T8" fmla="*/ 240 w 240"/>
              <a:gd name="T9" fmla="*/ 280 h 280"/>
            </a:gdLst>
            <a:ahLst/>
            <a:cxnLst>
              <a:cxn ang="T4">
                <a:pos x="T0" y="T1"/>
              </a:cxn>
              <a:cxn ang="T5">
                <a:pos x="T2" y="T3"/>
              </a:cxn>
            </a:cxnLst>
            <a:rect l="T6" t="T7" r="T8" b="T9"/>
            <a:pathLst>
              <a:path w="240" h="280">
                <a:moveTo>
                  <a:pt x="240" y="0"/>
                </a:moveTo>
                <a:lnTo>
                  <a:pt x="0" y="280"/>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27666" name="Line 19"/>
          <p:cNvSpPr>
            <a:spLocks noChangeShapeType="1"/>
          </p:cNvSpPr>
          <p:nvPr/>
        </p:nvSpPr>
        <p:spPr bwMode="auto">
          <a:xfrm>
            <a:off x="5791200" y="3748086"/>
            <a:ext cx="762000" cy="4572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27667" name="Oval 20"/>
          <p:cNvSpPr>
            <a:spLocks noChangeArrowheads="1"/>
          </p:cNvSpPr>
          <p:nvPr/>
        </p:nvSpPr>
        <p:spPr bwMode="auto">
          <a:xfrm>
            <a:off x="1219200" y="4129086"/>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b="1">
                <a:solidFill>
                  <a:srgbClr val="3333FF"/>
                </a:solidFill>
                <a:latin typeface="Consolas" pitchFamily="49" charset="0"/>
                <a:ea typeface="楷体_GB2312" pitchFamily="49" charset="-122"/>
                <a:cs typeface="Consolas" pitchFamily="49" charset="0"/>
              </a:rPr>
              <a:t>32</a:t>
            </a:r>
          </a:p>
        </p:txBody>
      </p:sp>
      <p:sp>
        <p:nvSpPr>
          <p:cNvPr id="27668" name="Freeform 21"/>
          <p:cNvSpPr>
            <a:spLocks/>
          </p:cNvSpPr>
          <p:nvPr/>
        </p:nvSpPr>
        <p:spPr bwMode="auto">
          <a:xfrm>
            <a:off x="1676400" y="3684586"/>
            <a:ext cx="558800" cy="444500"/>
          </a:xfrm>
          <a:custGeom>
            <a:avLst/>
            <a:gdLst>
              <a:gd name="T0" fmla="*/ 352 w 352"/>
              <a:gd name="T1" fmla="*/ 0 h 280"/>
              <a:gd name="T2" fmla="*/ 0 w 352"/>
              <a:gd name="T3" fmla="*/ 280 h 280"/>
              <a:gd name="T4" fmla="*/ 0 60000 65536"/>
              <a:gd name="T5" fmla="*/ 0 60000 65536"/>
              <a:gd name="T6" fmla="*/ 0 w 352"/>
              <a:gd name="T7" fmla="*/ 0 h 280"/>
              <a:gd name="T8" fmla="*/ 352 w 352"/>
              <a:gd name="T9" fmla="*/ 280 h 280"/>
            </a:gdLst>
            <a:ahLst/>
            <a:cxnLst>
              <a:cxn ang="T4">
                <a:pos x="T0" y="T1"/>
              </a:cxn>
              <a:cxn ang="T5">
                <a:pos x="T2" y="T3"/>
              </a:cxn>
            </a:cxnLst>
            <a:rect l="T6" t="T7" r="T8" b="T9"/>
            <a:pathLst>
              <a:path w="352" h="280">
                <a:moveTo>
                  <a:pt x="352" y="0"/>
                </a:moveTo>
                <a:lnTo>
                  <a:pt x="0" y="280"/>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131095" name="Rectangle 23"/>
          <p:cNvSpPr>
            <a:spLocks noChangeArrowheads="1"/>
          </p:cNvSpPr>
          <p:nvPr/>
        </p:nvSpPr>
        <p:spPr bwMode="auto">
          <a:xfrm>
            <a:off x="500034" y="140593"/>
            <a:ext cx="7240318" cy="461665"/>
          </a:xfrm>
          <a:prstGeom prst="rect">
            <a:avLst/>
          </a:prstGeom>
          <a:noFill/>
          <a:ln w="9525">
            <a:solidFill>
              <a:schemeClr val="bg1"/>
            </a:solidFill>
            <a:miter lim="800000"/>
            <a:headEnd/>
            <a:tailEnd/>
          </a:ln>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base">
              <a:spcBef>
                <a:spcPct val="0"/>
              </a:spcBef>
              <a:spcAft>
                <a:spcPct val="0"/>
              </a:spcAft>
            </a:pPr>
            <a:r>
              <a:rPr kumimoji="1" lang="zh-CN" altLang="en-US" sz="2400" b="1"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a:t>
            </a:r>
            <a:r>
              <a:rPr kumimoji="1" lang="en-US" altLang="zh-CN" sz="2400" b="1"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3</a:t>
            </a:r>
            <a:r>
              <a:rPr kumimoji="1" lang="zh-CN" altLang="en-US" sz="2400" b="1"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）被删除</a:t>
            </a:r>
            <a:r>
              <a:rPr kumimoji="1" lang="zh-CN" altLang="en-US" sz="2400" b="1" spc="50" dirty="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的结点既有左子树，也</a:t>
            </a:r>
            <a:r>
              <a:rPr kumimoji="1" lang="zh-CN" altLang="en-US" sz="2400" b="1"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有右子树</a:t>
            </a:r>
          </a:p>
        </p:txBody>
      </p:sp>
      <p:sp>
        <p:nvSpPr>
          <p:cNvPr id="131096" name="Oval 24"/>
          <p:cNvSpPr>
            <a:spLocks noChangeArrowheads="1"/>
          </p:cNvSpPr>
          <p:nvPr/>
        </p:nvSpPr>
        <p:spPr bwMode="auto">
          <a:xfrm>
            <a:off x="3118368" y="2452686"/>
            <a:ext cx="685800" cy="533400"/>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kumimoji="1" lang="en-US" altLang="zh-CN" b="1" dirty="0">
                <a:solidFill>
                  <a:srgbClr val="3333FF"/>
                </a:solidFill>
                <a:latin typeface="Consolas" pitchFamily="49" charset="0"/>
                <a:ea typeface="楷体_GB2312" pitchFamily="49" charset="-122"/>
                <a:cs typeface="Consolas" pitchFamily="49" charset="0"/>
              </a:rPr>
              <a:t>40</a:t>
            </a:r>
          </a:p>
        </p:txBody>
      </p:sp>
      <p:sp>
        <p:nvSpPr>
          <p:cNvPr id="131097" name="Oval 25"/>
          <p:cNvSpPr>
            <a:spLocks noChangeArrowheads="1"/>
          </p:cNvSpPr>
          <p:nvPr/>
        </p:nvSpPr>
        <p:spPr bwMode="auto">
          <a:xfrm>
            <a:off x="3429000" y="1239826"/>
            <a:ext cx="685800" cy="533400"/>
          </a:xfrm>
          <a:prstGeom prst="ellipse">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fontAlgn="base">
              <a:spcBef>
                <a:spcPct val="0"/>
              </a:spcBef>
              <a:spcAft>
                <a:spcPct val="0"/>
              </a:spcAft>
            </a:pPr>
            <a:r>
              <a:rPr kumimoji="1" lang="en-US" altLang="zh-CN" b="1" dirty="0">
                <a:solidFill>
                  <a:srgbClr val="3333FF"/>
                </a:solidFill>
                <a:latin typeface="Consolas" pitchFamily="49" charset="0"/>
                <a:ea typeface="楷体_GB2312" pitchFamily="49" charset="-122"/>
                <a:cs typeface="Consolas" pitchFamily="49" charset="0"/>
              </a:rPr>
              <a:t>40</a:t>
            </a:r>
          </a:p>
        </p:txBody>
      </p:sp>
      <p:sp>
        <p:nvSpPr>
          <p:cNvPr id="131111" name="Text Box 39"/>
          <p:cNvSpPr txBox="1">
            <a:spLocks noChangeArrowheads="1"/>
          </p:cNvSpPr>
          <p:nvPr/>
        </p:nvSpPr>
        <p:spPr bwMode="auto">
          <a:xfrm>
            <a:off x="539552" y="5103416"/>
            <a:ext cx="7885143" cy="1421928"/>
          </a:xfrm>
          <a:prstGeom prst="rect">
            <a:avLst/>
          </a:prstGeom>
          <a:noFill/>
          <a:ln w="9525">
            <a:solidFill>
              <a:schemeClr val="bg1"/>
            </a:solidFill>
            <a:miter lim="800000"/>
            <a:headEnd/>
            <a:tailEnd/>
          </a:ln>
        </p:spPr>
        <p:txBody>
          <a:bodyPr wrap="square">
            <a:spAutoFit/>
          </a:bodyPr>
          <a:lstStyle/>
          <a:p>
            <a:pPr fontAlgn="base">
              <a:lnSpc>
                <a:spcPct val="120000"/>
              </a:lnSpc>
              <a:spcBef>
                <a:spcPct val="0"/>
              </a:spcBef>
              <a:spcAft>
                <a:spcPct val="0"/>
              </a:spcAft>
            </a:pPr>
            <a:r>
              <a:rPr kumimoji="1" lang="zh-CN" altLang="en-US" sz="2400" b="1" dirty="0" smtClean="0">
                <a:solidFill>
                  <a:srgbClr val="3333FF"/>
                </a:solidFill>
                <a:latin typeface="Consolas" pitchFamily="49" charset="0"/>
                <a:ea typeface="仿宋" pitchFamily="49" charset="-122"/>
                <a:cs typeface="Consolas" pitchFamily="49" charset="0"/>
              </a:rPr>
              <a:t>    以其</a:t>
            </a:r>
            <a:r>
              <a:rPr kumimoji="1" lang="zh-CN" altLang="en-US" sz="2400" b="1" dirty="0" smtClean="0">
                <a:solidFill>
                  <a:srgbClr val="FF00FF"/>
                </a:solidFill>
                <a:latin typeface="Consolas" pitchFamily="49" charset="0"/>
                <a:ea typeface="仿宋" pitchFamily="49" charset="-122"/>
                <a:cs typeface="Consolas" pitchFamily="49" charset="0"/>
              </a:rPr>
              <a:t>中序前驱（</a:t>
            </a:r>
            <a:r>
              <a:rPr kumimoji="1" lang="zh-CN" altLang="en-US" sz="2400" b="1" dirty="0">
                <a:solidFill>
                  <a:srgbClr val="3333FF"/>
                </a:solidFill>
                <a:latin typeface="Consolas" pitchFamily="49" charset="0"/>
                <a:ea typeface="仿宋" pitchFamily="49" charset="-122"/>
                <a:cs typeface="Consolas" pitchFamily="49" charset="0"/>
              </a:rPr>
              <a:t>左子树中最大的</a:t>
            </a:r>
            <a:r>
              <a:rPr kumimoji="1" lang="zh-CN" altLang="en-US" sz="2400" b="1" dirty="0" smtClean="0">
                <a:solidFill>
                  <a:srgbClr val="3333FF"/>
                </a:solidFill>
                <a:latin typeface="Consolas" pitchFamily="49" charset="0"/>
                <a:ea typeface="仿宋" pitchFamily="49" charset="-122"/>
                <a:cs typeface="Consolas" pitchFamily="49" charset="0"/>
              </a:rPr>
              <a:t>结点</a:t>
            </a:r>
            <a:r>
              <a:rPr kumimoji="1" lang="zh-CN" altLang="en-US" sz="2400" b="1" dirty="0" smtClean="0">
                <a:solidFill>
                  <a:srgbClr val="FF00FF"/>
                </a:solidFill>
                <a:latin typeface="Consolas" pitchFamily="49" charset="0"/>
                <a:ea typeface="仿宋" pitchFamily="49" charset="-122"/>
                <a:cs typeface="Consolas" pitchFamily="49" charset="0"/>
              </a:rPr>
              <a:t>）</a:t>
            </a:r>
            <a:r>
              <a:rPr kumimoji="1" lang="zh-CN" altLang="en-US" sz="2400" b="1" dirty="0" smtClean="0">
                <a:solidFill>
                  <a:srgbClr val="3333FF"/>
                </a:solidFill>
                <a:latin typeface="Consolas" pitchFamily="49" charset="0"/>
                <a:ea typeface="仿宋" pitchFamily="49" charset="-122"/>
                <a:cs typeface="Consolas" pitchFamily="49" charset="0"/>
              </a:rPr>
              <a:t>或后继（右子</a:t>
            </a:r>
            <a:r>
              <a:rPr kumimoji="1" lang="zh-CN" altLang="en-US" sz="2400" b="1" dirty="0">
                <a:solidFill>
                  <a:srgbClr val="3333FF"/>
                </a:solidFill>
                <a:latin typeface="Consolas" pitchFamily="49" charset="0"/>
                <a:ea typeface="仿宋" pitchFamily="49" charset="-122"/>
                <a:cs typeface="Consolas" pitchFamily="49" charset="0"/>
              </a:rPr>
              <a:t>树中</a:t>
            </a:r>
            <a:r>
              <a:rPr kumimoji="1" lang="zh-CN" altLang="en-US" sz="2400" b="1" dirty="0" smtClean="0">
                <a:solidFill>
                  <a:srgbClr val="3333FF"/>
                </a:solidFill>
                <a:latin typeface="Consolas" pitchFamily="49" charset="0"/>
                <a:ea typeface="仿宋" pitchFamily="49" charset="-122"/>
                <a:cs typeface="Consolas" pitchFamily="49" charset="0"/>
              </a:rPr>
              <a:t>最小的</a:t>
            </a:r>
            <a:r>
              <a:rPr kumimoji="1" lang="zh-CN" altLang="en-US" sz="2400" b="1" dirty="0">
                <a:solidFill>
                  <a:srgbClr val="3333FF"/>
                </a:solidFill>
                <a:latin typeface="Consolas" pitchFamily="49" charset="0"/>
                <a:ea typeface="仿宋" pitchFamily="49" charset="-122"/>
                <a:cs typeface="Consolas" pitchFamily="49" charset="0"/>
              </a:rPr>
              <a:t>结点</a:t>
            </a:r>
            <a:r>
              <a:rPr kumimoji="1" lang="zh-CN" altLang="en-US" sz="2400" b="1" dirty="0" smtClean="0">
                <a:solidFill>
                  <a:srgbClr val="3333FF"/>
                </a:solidFill>
                <a:latin typeface="Consolas" pitchFamily="49" charset="0"/>
                <a:ea typeface="仿宋" pitchFamily="49" charset="-122"/>
                <a:cs typeface="Consolas" pitchFamily="49" charset="0"/>
              </a:rPr>
              <a:t>）的</a:t>
            </a:r>
            <a:r>
              <a:rPr kumimoji="1" lang="zh-CN" altLang="en-US" sz="2400" b="1" dirty="0" smtClean="0">
                <a:solidFill>
                  <a:srgbClr val="FF00FF"/>
                </a:solidFill>
                <a:latin typeface="Consolas" pitchFamily="49" charset="0"/>
                <a:ea typeface="仿宋" pitchFamily="49" charset="-122"/>
                <a:cs typeface="Consolas" pitchFamily="49" charset="0"/>
              </a:rPr>
              <a:t>值替换</a:t>
            </a:r>
            <a:r>
              <a:rPr kumimoji="1" lang="zh-CN" altLang="en-US" sz="2400" b="1" dirty="0" smtClean="0">
                <a:solidFill>
                  <a:srgbClr val="3333FF"/>
                </a:solidFill>
                <a:latin typeface="Consolas" pitchFamily="49" charset="0"/>
                <a:ea typeface="仿宋" pitchFamily="49" charset="-122"/>
                <a:cs typeface="Consolas" pitchFamily="49" charset="0"/>
              </a:rPr>
              <a:t>之该结点值 ，然后</a:t>
            </a:r>
            <a:r>
              <a:rPr kumimoji="1" lang="zh-CN" altLang="en-US" sz="2400" b="1" dirty="0">
                <a:solidFill>
                  <a:srgbClr val="3333FF"/>
                </a:solidFill>
                <a:latin typeface="Consolas" pitchFamily="49" charset="0"/>
                <a:ea typeface="仿宋" pitchFamily="49" charset="-122"/>
                <a:cs typeface="Consolas" pitchFamily="49" charset="0"/>
              </a:rPr>
              <a:t>再</a:t>
            </a:r>
            <a:r>
              <a:rPr kumimoji="1" lang="zh-CN" altLang="en-US" sz="2400" b="1" dirty="0">
                <a:solidFill>
                  <a:srgbClr val="FF00FF"/>
                </a:solidFill>
                <a:latin typeface="Consolas" pitchFamily="49" charset="0"/>
                <a:ea typeface="仿宋" pitchFamily="49" charset="-122"/>
                <a:cs typeface="Consolas" pitchFamily="49" charset="0"/>
              </a:rPr>
              <a:t>删除</a:t>
            </a:r>
            <a:r>
              <a:rPr kumimoji="1" lang="zh-CN" altLang="en-US" sz="2400" b="1" dirty="0" smtClean="0">
                <a:solidFill>
                  <a:srgbClr val="FF00FF"/>
                </a:solidFill>
                <a:latin typeface="Consolas" pitchFamily="49" charset="0"/>
                <a:ea typeface="仿宋" pitchFamily="49" charset="-122"/>
                <a:cs typeface="Consolas" pitchFamily="49" charset="0"/>
              </a:rPr>
              <a:t>该前驱</a:t>
            </a:r>
            <a:r>
              <a:rPr kumimoji="1" lang="zh-CN" altLang="en-US" sz="2400" b="1" dirty="0">
                <a:solidFill>
                  <a:srgbClr val="3333FF"/>
                </a:solidFill>
                <a:latin typeface="Consolas" pitchFamily="49" charset="0"/>
                <a:ea typeface="仿宋" pitchFamily="49" charset="-122"/>
                <a:cs typeface="Consolas" pitchFamily="49" charset="0"/>
              </a:rPr>
              <a:t>（或继）</a:t>
            </a:r>
            <a:r>
              <a:rPr kumimoji="1" lang="zh-CN" altLang="en-US" sz="2400" b="1" dirty="0" smtClean="0">
                <a:solidFill>
                  <a:srgbClr val="FF00FF"/>
                </a:solidFill>
                <a:latin typeface="Consolas" pitchFamily="49" charset="0"/>
                <a:ea typeface="仿宋" pitchFamily="49" charset="-122"/>
                <a:cs typeface="Consolas" pitchFamily="49" charset="0"/>
              </a:rPr>
              <a:t>结点</a:t>
            </a:r>
            <a:r>
              <a:rPr kumimoji="1" lang="zh-CN" altLang="en-US" sz="2400" b="1" dirty="0" smtClean="0">
                <a:solidFill>
                  <a:srgbClr val="3333FF"/>
                </a:solidFill>
                <a:latin typeface="Consolas" pitchFamily="49" charset="0"/>
                <a:ea typeface="仿宋" pitchFamily="49" charset="-122"/>
                <a:cs typeface="Consolas" pitchFamily="49" charset="0"/>
              </a:rPr>
              <a:t>。</a:t>
            </a:r>
            <a:endParaRPr kumimoji="1" lang="zh-CN" altLang="en-US" sz="2400" b="1" dirty="0">
              <a:solidFill>
                <a:srgbClr val="3333FF"/>
              </a:solidFill>
              <a:latin typeface="Consolas" pitchFamily="49" charset="0"/>
              <a:ea typeface="仿宋" pitchFamily="49" charset="-122"/>
              <a:cs typeface="Consolas" pitchFamily="49" charset="0"/>
            </a:endParaRPr>
          </a:p>
        </p:txBody>
      </p:sp>
      <p:sp>
        <p:nvSpPr>
          <p:cNvPr id="131112" name="AutoShape 40"/>
          <p:cNvSpPr>
            <a:spLocks noChangeArrowheads="1"/>
          </p:cNvSpPr>
          <p:nvPr/>
        </p:nvSpPr>
        <p:spPr bwMode="auto">
          <a:xfrm>
            <a:off x="2464360" y="2147886"/>
            <a:ext cx="152400" cy="1143000"/>
          </a:xfrm>
          <a:prstGeom prst="downArrow">
            <a:avLst>
              <a:gd name="adj1" fmla="val 50000"/>
              <a:gd name="adj2" fmla="val 187500"/>
            </a:avLst>
          </a:prstGeom>
          <a:solidFill>
            <a:srgbClr val="FF00FF"/>
          </a:solidFill>
          <a:ln w="9525">
            <a:solidFill>
              <a:srgbClr val="3333FF"/>
            </a:solidFill>
            <a:miter lim="800000"/>
            <a:headEnd/>
            <a:tailEnd/>
          </a:ln>
        </p:spPr>
        <p:txBody>
          <a:bodyPr vert="eaVert"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useBgFill="1">
        <p:nvSpPr>
          <p:cNvPr id="131113" name="Rectangle 41"/>
          <p:cNvSpPr>
            <a:spLocks noChangeArrowheads="1"/>
          </p:cNvSpPr>
          <p:nvPr/>
        </p:nvSpPr>
        <p:spPr bwMode="auto">
          <a:xfrm>
            <a:off x="2642072" y="2147886"/>
            <a:ext cx="1295400" cy="1143000"/>
          </a:xfrm>
          <a:prstGeom prst="rect">
            <a:avLst/>
          </a:prstGeom>
          <a:ln w="9525">
            <a:solidFill>
              <a:schemeClr val="bg1"/>
            </a:solidFill>
            <a:miter lim="800000"/>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131118" name="Text Box 46"/>
          <p:cNvSpPr txBox="1">
            <a:spLocks noChangeArrowheads="1"/>
          </p:cNvSpPr>
          <p:nvPr/>
        </p:nvSpPr>
        <p:spPr bwMode="auto">
          <a:xfrm>
            <a:off x="5429256" y="785794"/>
            <a:ext cx="2686050" cy="461665"/>
          </a:xfrm>
          <a:prstGeom prst="rect">
            <a:avLst/>
          </a:prstGeom>
          <a:noFill/>
          <a:ln w="9525">
            <a:solidFill>
              <a:schemeClr val="bg1"/>
            </a:solidFill>
            <a:miter lim="800000"/>
            <a:headEnd/>
            <a:tailEnd/>
          </a:ln>
        </p:spPr>
        <p:txBody>
          <a:bodyPr>
            <a:spAutoFit/>
          </a:bodyPr>
          <a:lstStyle/>
          <a:p>
            <a:pPr fontAlgn="base">
              <a:spcBef>
                <a:spcPct val="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被删关键字 </a:t>
            </a:r>
            <a:r>
              <a:rPr kumimoji="1" lang="en-US" altLang="zh-CN" sz="2400" b="1" dirty="0">
                <a:solidFill>
                  <a:srgbClr val="3333FF"/>
                </a:solidFill>
                <a:latin typeface="Consolas" pitchFamily="49" charset="0"/>
                <a:ea typeface="楷体" pitchFamily="49" charset="-122"/>
                <a:cs typeface="Consolas" pitchFamily="49" charset="0"/>
              </a:rPr>
              <a:t>= 50</a:t>
            </a:r>
          </a:p>
        </p:txBody>
      </p:sp>
    </p:spTree>
    <p:extLst>
      <p:ext uri="{BB962C8B-B14F-4D97-AF65-F5344CB8AC3E}">
        <p14:creationId xmlns:p14="http://schemas.microsoft.com/office/powerpoint/2010/main" val="3154879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1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31096"/>
                                        </p:tgtEl>
                                        <p:attrNameLst>
                                          <p:attrName>style.visibility</p:attrName>
                                        </p:attrNameLst>
                                      </p:cBhvr>
                                      <p:to>
                                        <p:strVal val="visible"/>
                                      </p:to>
                                    </p:set>
                                    <p:animEffect transition="in" filter="wipe(left)">
                                      <p:cBhvr>
                                        <p:cTn id="11" dur="500"/>
                                        <p:tgtEl>
                                          <p:spTgt spid="13109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1097"/>
                                        </p:tgtEl>
                                        <p:attrNameLst>
                                          <p:attrName>style.visibility</p:attrName>
                                        </p:attrNameLst>
                                      </p:cBhvr>
                                      <p:to>
                                        <p:strVal val="visible"/>
                                      </p:to>
                                    </p:set>
                                    <p:animEffect transition="in" filter="wipe(left)">
                                      <p:cBhvr>
                                        <p:cTn id="16" dur="500"/>
                                        <p:tgtEl>
                                          <p:spTgt spid="13109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31112"/>
                                        </p:tgtEl>
                                        <p:attrNameLst>
                                          <p:attrName>style.visibility</p:attrName>
                                        </p:attrNameLst>
                                      </p:cBhvr>
                                      <p:to>
                                        <p:strVal val="visible"/>
                                      </p:to>
                                    </p:set>
                                    <p:animEffect transition="in" filter="wipe(up)">
                                      <p:cBhvr>
                                        <p:cTn id="21" dur="500"/>
                                        <p:tgtEl>
                                          <p:spTgt spid="131112"/>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31113"/>
                                        </p:tgtEl>
                                        <p:attrNameLst>
                                          <p:attrName>style.visibility</p:attrName>
                                        </p:attrNameLst>
                                      </p:cBhvr>
                                      <p:to>
                                        <p:strVal val="visible"/>
                                      </p:to>
                                    </p:set>
                                    <p:animEffect transition="in" filter="wipe(up)">
                                      <p:cBhvr>
                                        <p:cTn id="25" dur="500"/>
                                        <p:tgtEl>
                                          <p:spTgt spid="131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96" grpId="0" animBg="1" autoUpdateAnimBg="0"/>
      <p:bldP spid="131097" grpId="0" animBg="1" autoUpdateAnimBg="0"/>
      <p:bldP spid="131112" grpId="0" animBg="1"/>
      <p:bldP spid="131113" grpId="0" animBg="1"/>
      <p:bldP spid="131118" grpId="0" animBg="1"/>
    </p:bld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142852"/>
            <a:ext cx="8929718" cy="6572272"/>
          </a:xfrm>
        </p:spPr>
        <p:txBody>
          <a:bodyPr>
            <a:normAutofit/>
          </a:bodyPr>
          <a:lstStyle/>
          <a:p>
            <a:r>
              <a:rPr lang="zh-CN" altLang="zh-CN" sz="3000" dirty="0" smtClean="0">
                <a:solidFill>
                  <a:srgbClr val="FF0000"/>
                </a:solidFill>
              </a:rPr>
              <a:t>仔细分析</a:t>
            </a:r>
            <a:r>
              <a:rPr lang="zh-CN" altLang="en-US" sz="3000" dirty="0" smtClean="0">
                <a:solidFill>
                  <a:srgbClr val="FF0000"/>
                </a:solidFill>
              </a:rPr>
              <a:t>，</a:t>
            </a:r>
            <a:r>
              <a:rPr lang="zh-CN" altLang="zh-CN" sz="3000" dirty="0" smtClean="0">
                <a:solidFill>
                  <a:srgbClr val="FF0000"/>
                </a:solidFill>
              </a:rPr>
              <a:t>三</a:t>
            </a:r>
            <a:r>
              <a:rPr lang="zh-CN" altLang="zh-CN" sz="3000" dirty="0">
                <a:solidFill>
                  <a:srgbClr val="FF0000"/>
                </a:solidFill>
              </a:rPr>
              <a:t>种</a:t>
            </a:r>
            <a:r>
              <a:rPr lang="zh-CN" altLang="zh-CN" sz="3000" dirty="0" smtClean="0">
                <a:solidFill>
                  <a:srgbClr val="FF0000"/>
                </a:solidFill>
              </a:rPr>
              <a:t>情况可以统一到情况</a:t>
            </a:r>
            <a:r>
              <a:rPr lang="en-US" altLang="zh-CN" sz="3000" dirty="0" smtClean="0">
                <a:solidFill>
                  <a:srgbClr val="FF0000"/>
                </a:solidFill>
              </a:rPr>
              <a:t>(2)</a:t>
            </a:r>
          </a:p>
          <a:p>
            <a:pPr>
              <a:spcBef>
                <a:spcPts val="1800"/>
              </a:spcBef>
              <a:buFont typeface="Arial" panose="020B0604020202020204" pitchFamily="34" charset="0"/>
              <a:buChar char="•"/>
            </a:pPr>
            <a:r>
              <a:rPr lang="zh-CN" altLang="zh-CN" sz="3000" dirty="0" smtClean="0"/>
              <a:t>情况</a:t>
            </a:r>
            <a:r>
              <a:rPr lang="en-US" altLang="zh-CN" sz="3000" dirty="0"/>
              <a:t>(1)</a:t>
            </a:r>
            <a:r>
              <a:rPr lang="zh-CN" altLang="zh-CN" sz="3000" dirty="0"/>
              <a:t>是情况</a:t>
            </a:r>
            <a:r>
              <a:rPr lang="en-US" altLang="zh-CN" sz="3000" dirty="0"/>
              <a:t>(2)</a:t>
            </a:r>
            <a:r>
              <a:rPr lang="zh-CN" altLang="zh-CN" sz="3000" dirty="0"/>
              <a:t>的</a:t>
            </a:r>
            <a:r>
              <a:rPr lang="zh-CN" altLang="zh-CN" sz="3000" dirty="0" smtClean="0"/>
              <a:t>特例</a:t>
            </a:r>
            <a:r>
              <a:rPr lang="zh-CN" altLang="en-US" sz="3000" dirty="0" smtClean="0"/>
              <a:t>：</a:t>
            </a:r>
            <a:endParaRPr lang="en-US" altLang="zh-CN" sz="3000" dirty="0" smtClean="0"/>
          </a:p>
          <a:p>
            <a:r>
              <a:rPr lang="en-US" altLang="zh-CN" sz="3000" b="0" dirty="0" smtClean="0"/>
              <a:t>          </a:t>
            </a:r>
            <a:r>
              <a:rPr lang="zh-CN" altLang="en-US" sz="3000" b="0" dirty="0" smtClean="0"/>
              <a:t>对于情况</a:t>
            </a:r>
            <a:r>
              <a:rPr lang="en-US" altLang="zh-CN" sz="3000" b="0" dirty="0" smtClean="0"/>
              <a:t>(2)</a:t>
            </a:r>
            <a:r>
              <a:rPr lang="zh-CN" altLang="en-US" sz="3000" b="0" dirty="0" smtClean="0"/>
              <a:t>，将用其左或右子树的根结点替代被删除结点，也就是用被删除结点的父亲的左（或右）儿子指针指向被删除结点的儿子。</a:t>
            </a:r>
            <a:r>
              <a:rPr lang="zh-CN" altLang="en-US" sz="3000" dirty="0" smtClean="0"/>
              <a:t>如果被删除结点的儿子指针为空，则是情况</a:t>
            </a:r>
            <a:r>
              <a:rPr lang="en-US" altLang="zh-CN" sz="3000" dirty="0" smtClean="0"/>
              <a:t>(1)</a:t>
            </a:r>
            <a:r>
              <a:rPr lang="zh-CN" altLang="en-US" sz="3000" b="0" dirty="0" smtClean="0"/>
              <a:t>。</a:t>
            </a:r>
            <a:endParaRPr lang="en-US" altLang="zh-CN" sz="3000" b="0" dirty="0" smtClean="0"/>
          </a:p>
          <a:p>
            <a:pPr>
              <a:spcBef>
                <a:spcPts val="1800"/>
              </a:spcBef>
              <a:buFont typeface="Arial" panose="020B0604020202020204" pitchFamily="34" charset="0"/>
              <a:buChar char="•"/>
            </a:pPr>
            <a:r>
              <a:rPr lang="zh-CN" altLang="zh-CN" sz="3000" dirty="0" smtClean="0"/>
              <a:t>情况</a:t>
            </a:r>
            <a:r>
              <a:rPr lang="en-US" altLang="zh-CN" sz="3000" dirty="0"/>
              <a:t>(3)</a:t>
            </a:r>
            <a:r>
              <a:rPr lang="zh-CN" altLang="zh-CN" sz="3000" dirty="0"/>
              <a:t>可以转化为</a:t>
            </a:r>
            <a:r>
              <a:rPr lang="zh-CN" altLang="zh-CN" sz="3000" dirty="0" smtClean="0"/>
              <a:t>情况</a:t>
            </a:r>
            <a:r>
              <a:rPr lang="en-US" altLang="zh-CN" sz="3000" dirty="0"/>
              <a:t>(2</a:t>
            </a:r>
            <a:r>
              <a:rPr lang="en-US" altLang="zh-CN" sz="3000" dirty="0" smtClean="0"/>
              <a:t>)</a:t>
            </a:r>
            <a:r>
              <a:rPr lang="zh-CN" altLang="en-US" sz="3000" dirty="0" smtClean="0"/>
              <a:t>：</a:t>
            </a:r>
            <a:endParaRPr lang="en-US" altLang="zh-CN" sz="3000" dirty="0" smtClean="0"/>
          </a:p>
          <a:p>
            <a:r>
              <a:rPr lang="en-US" altLang="zh-CN" sz="3000" b="0" dirty="0" smtClean="0"/>
              <a:t>        </a:t>
            </a:r>
            <a:r>
              <a:rPr lang="zh-CN" altLang="en-US" sz="3000" b="0" dirty="0" smtClean="0"/>
              <a:t>取其右子树最小结点值</a:t>
            </a:r>
            <a:r>
              <a:rPr lang="zh-CN" altLang="en-US" sz="3000" dirty="0" smtClean="0">
                <a:solidFill>
                  <a:srgbClr val="FF0000"/>
                </a:solidFill>
              </a:rPr>
              <a:t>替换</a:t>
            </a:r>
            <a:r>
              <a:rPr lang="zh-CN" altLang="en-US" sz="3000" b="0" dirty="0" smtClean="0"/>
              <a:t>被删除结点值后，需要</a:t>
            </a:r>
            <a:r>
              <a:rPr lang="zh-CN" altLang="en-US" sz="3000" dirty="0" smtClean="0">
                <a:solidFill>
                  <a:srgbClr val="FF0000"/>
                </a:solidFill>
              </a:rPr>
              <a:t>删除</a:t>
            </a:r>
            <a:r>
              <a:rPr lang="zh-CN" altLang="en-US" sz="3000" b="0" dirty="0" smtClean="0"/>
              <a:t>右子树最小结点，</a:t>
            </a:r>
            <a:r>
              <a:rPr lang="zh-CN" altLang="en-US" sz="3000" dirty="0" smtClean="0"/>
              <a:t>该结点一定没有左子树，只可能有右子树，这正是</a:t>
            </a:r>
            <a:r>
              <a:rPr lang="zh-CN" altLang="zh-CN" sz="3000" dirty="0" smtClean="0"/>
              <a:t>情况</a:t>
            </a:r>
            <a:r>
              <a:rPr lang="en-US" altLang="zh-CN" sz="3000" dirty="0" smtClean="0"/>
              <a:t>(2)</a:t>
            </a:r>
            <a:r>
              <a:rPr lang="zh-CN" altLang="en-US" sz="3000" b="0" dirty="0" smtClean="0"/>
              <a:t>。</a:t>
            </a:r>
            <a:endParaRPr lang="en-US" altLang="zh-CN" sz="3000" b="0" dirty="0" smtClean="0"/>
          </a:p>
          <a:p>
            <a:pPr>
              <a:buFont typeface="Arial" panose="020B0604020202020204" pitchFamily="34" charset="0"/>
              <a:buChar char="•"/>
            </a:pPr>
            <a:endParaRPr lang="en-US" altLang="zh-CN" sz="3000" b="0" dirty="0" smtClean="0"/>
          </a:p>
          <a:p>
            <a:endParaRPr lang="en-US" altLang="zh-CN" sz="3000" b="0" dirty="0" smtClean="0"/>
          </a:p>
          <a:p>
            <a:endParaRPr lang="en-US" altLang="zh-CN" b="0" dirty="0" smtClean="0"/>
          </a:p>
        </p:txBody>
      </p:sp>
    </p:spTree>
    <p:extLst>
      <p:ext uri="{BB962C8B-B14F-4D97-AF65-F5344CB8AC3E}">
        <p14:creationId xmlns:p14="http://schemas.microsoft.com/office/powerpoint/2010/main" val="392191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57158" y="500042"/>
            <a:ext cx="7888315" cy="1083182"/>
          </a:xfrm>
          <a:prstGeom prst="rect">
            <a:avLst/>
          </a:prstGeom>
          <a:noFill/>
          <a:ln w="9525">
            <a:noFill/>
            <a:miter lim="800000"/>
            <a:headEnd/>
            <a:tailEnd/>
          </a:ln>
          <a:effectLst/>
        </p:spPr>
        <p:txBody>
          <a:bodyPr wrap="square">
            <a:spAutoFit/>
          </a:bodyPr>
          <a:lstStyle/>
          <a:p>
            <a:pPr algn="just" fontAlgn="base">
              <a:lnSpc>
                <a:spcPct val="120000"/>
              </a:lnSpc>
              <a:spcBef>
                <a:spcPts val="600"/>
              </a:spcBef>
              <a:spcAft>
                <a:spcPct val="0"/>
              </a:spcAft>
            </a:pPr>
            <a:r>
              <a:rPr kumimoji="1" lang="zh-CN" altLang="en-US" sz="2800" b="1" dirty="0" smtClean="0">
                <a:solidFill>
                  <a:srgbClr val="3333FF"/>
                </a:solidFill>
                <a:latin typeface="Consolas" pitchFamily="49" charset="0"/>
                <a:ea typeface="楷体" pitchFamily="49" charset="-122"/>
                <a:cs typeface="Consolas" pitchFamily="49" charset="0"/>
              </a:rPr>
              <a:t>给</a:t>
            </a:r>
            <a:r>
              <a:rPr kumimoji="1" lang="en-US" altLang="zh-CN" sz="2800" b="1" i="1" dirty="0" smtClean="0">
                <a:solidFill>
                  <a:srgbClr val="3333FF"/>
                </a:solidFill>
                <a:latin typeface="Consolas" pitchFamily="49" charset="0"/>
                <a:ea typeface="楷体" pitchFamily="49" charset="-122"/>
                <a:cs typeface="Consolas" pitchFamily="49" charset="0"/>
              </a:rPr>
              <a:t>m</a:t>
            </a:r>
            <a:r>
              <a:rPr kumimoji="1" lang="zh-CN" altLang="en-US" sz="2800" b="1" dirty="0" smtClean="0">
                <a:solidFill>
                  <a:srgbClr val="3333FF"/>
                </a:solidFill>
                <a:latin typeface="Consolas" pitchFamily="49" charset="0"/>
                <a:ea typeface="楷体" pitchFamily="49" charset="-122"/>
                <a:cs typeface="Consolas" pitchFamily="49" charset="0"/>
              </a:rPr>
              <a:t>（</a:t>
            </a:r>
            <a:r>
              <a:rPr kumimoji="1" lang="en-US" altLang="zh-CN" sz="2800" b="1" dirty="0" smtClean="0">
                <a:solidFill>
                  <a:srgbClr val="3333FF"/>
                </a:solidFill>
                <a:latin typeface="Consolas" pitchFamily="49" charset="0"/>
                <a:ea typeface="楷体" pitchFamily="49" charset="-122"/>
                <a:cs typeface="Consolas" pitchFamily="49" charset="0"/>
              </a:rPr>
              <a:t>m&gt;1</a:t>
            </a:r>
            <a:r>
              <a:rPr kumimoji="1" lang="zh-CN" altLang="en-US" sz="2800" b="1" dirty="0" smtClean="0">
                <a:solidFill>
                  <a:srgbClr val="3333FF"/>
                </a:solidFill>
                <a:latin typeface="Consolas" pitchFamily="49" charset="0"/>
                <a:ea typeface="楷体" pitchFamily="49" charset="-122"/>
                <a:cs typeface="Consolas" pitchFamily="49" charset="0"/>
              </a:rPr>
              <a:t>）棵</a:t>
            </a:r>
            <a:r>
              <a:rPr kumimoji="1" lang="zh-CN" altLang="en-US" sz="2800" b="1" dirty="0">
                <a:solidFill>
                  <a:srgbClr val="3333FF"/>
                </a:solidFill>
                <a:latin typeface="Consolas" pitchFamily="49" charset="0"/>
                <a:ea typeface="楷体" pitchFamily="49" charset="-122"/>
                <a:cs typeface="Consolas" pitchFamily="49" charset="0"/>
              </a:rPr>
              <a:t>独立的树加上一</a:t>
            </a:r>
            <a:r>
              <a:rPr kumimoji="1" lang="zh-CN" altLang="en-US" sz="2800" b="1" dirty="0" smtClean="0">
                <a:solidFill>
                  <a:srgbClr val="3333FF"/>
                </a:solidFill>
                <a:latin typeface="Consolas" pitchFamily="49" charset="0"/>
                <a:ea typeface="楷体" pitchFamily="49" charset="-122"/>
                <a:cs typeface="Consolas" pitchFamily="49" charset="0"/>
              </a:rPr>
              <a:t>个</a:t>
            </a:r>
            <a:r>
              <a:rPr kumimoji="1" lang="zh-CN" altLang="en-US" sz="2800" b="1" dirty="0" smtClean="0">
                <a:solidFill>
                  <a:srgbClr val="FF0000"/>
                </a:solidFill>
                <a:latin typeface="Consolas" pitchFamily="49" charset="0"/>
                <a:ea typeface="楷体" pitchFamily="49" charset="-122"/>
                <a:cs typeface="Consolas" pitchFamily="49" charset="0"/>
              </a:rPr>
              <a:t>结点</a:t>
            </a:r>
            <a:r>
              <a:rPr kumimoji="1" lang="zh-CN" altLang="en-US" sz="2800" b="1" dirty="0" smtClean="0">
                <a:solidFill>
                  <a:srgbClr val="3333FF"/>
                </a:solidFill>
                <a:latin typeface="Consolas" pitchFamily="49" charset="0"/>
                <a:ea typeface="楷体" pitchFamily="49" charset="-122"/>
                <a:cs typeface="Consolas" pitchFamily="49" charset="0"/>
              </a:rPr>
              <a:t>，并</a:t>
            </a:r>
            <a:r>
              <a:rPr kumimoji="1" lang="zh-CN" altLang="en-US" sz="2800" b="1" dirty="0">
                <a:solidFill>
                  <a:srgbClr val="3333FF"/>
                </a:solidFill>
                <a:latin typeface="Consolas" pitchFamily="49" charset="0"/>
                <a:ea typeface="楷体" pitchFamily="49" charset="-122"/>
                <a:cs typeface="Consolas" pitchFamily="49" charset="0"/>
              </a:rPr>
              <a:t>把</a:t>
            </a:r>
            <a:r>
              <a:rPr kumimoji="1" lang="zh-CN" altLang="en-US" sz="2800" b="1" dirty="0" smtClean="0">
                <a:solidFill>
                  <a:srgbClr val="3333FF"/>
                </a:solidFill>
                <a:latin typeface="Consolas" pitchFamily="49" charset="0"/>
                <a:ea typeface="楷体" pitchFamily="49" charset="-122"/>
                <a:cs typeface="Consolas" pitchFamily="49" charset="0"/>
              </a:rPr>
              <a:t>这</a:t>
            </a:r>
            <a:r>
              <a:rPr kumimoji="1" lang="en-US" altLang="zh-CN" sz="2800" b="1" i="1" dirty="0" smtClean="0">
                <a:solidFill>
                  <a:srgbClr val="3333FF"/>
                </a:solidFill>
                <a:latin typeface="Consolas" pitchFamily="49" charset="0"/>
                <a:ea typeface="楷体" pitchFamily="49" charset="-122"/>
                <a:cs typeface="Consolas" pitchFamily="49" charset="0"/>
              </a:rPr>
              <a:t>m</a:t>
            </a:r>
            <a:r>
              <a:rPr kumimoji="1" lang="zh-CN" altLang="en-US" sz="2800" b="1" dirty="0" smtClean="0">
                <a:solidFill>
                  <a:srgbClr val="3333FF"/>
                </a:solidFill>
                <a:latin typeface="Consolas" pitchFamily="49" charset="0"/>
                <a:ea typeface="楷体" pitchFamily="49" charset="-122"/>
                <a:cs typeface="Consolas" pitchFamily="49" charset="0"/>
              </a:rPr>
              <a:t>棵</a:t>
            </a:r>
            <a:r>
              <a:rPr kumimoji="1" lang="zh-CN" altLang="en-US" sz="2800" b="1" dirty="0">
                <a:solidFill>
                  <a:srgbClr val="3333FF"/>
                </a:solidFill>
                <a:latin typeface="Consolas" pitchFamily="49" charset="0"/>
                <a:ea typeface="楷体" pitchFamily="49" charset="-122"/>
                <a:cs typeface="Consolas" pitchFamily="49" charset="0"/>
              </a:rPr>
              <a:t>树作为</a:t>
            </a:r>
            <a:r>
              <a:rPr kumimoji="1" lang="zh-CN" altLang="en-US" sz="2800" b="1" dirty="0" smtClean="0">
                <a:solidFill>
                  <a:srgbClr val="3333FF"/>
                </a:solidFill>
                <a:latin typeface="Consolas" pitchFamily="49" charset="0"/>
                <a:ea typeface="楷体" pitchFamily="49" charset="-122"/>
                <a:cs typeface="Consolas" pitchFamily="49" charset="0"/>
              </a:rPr>
              <a:t>该结点的</a:t>
            </a:r>
            <a:r>
              <a:rPr kumimoji="1" lang="zh-CN" altLang="en-US" sz="2800" b="1" dirty="0">
                <a:solidFill>
                  <a:srgbClr val="3333FF"/>
                </a:solidFill>
                <a:latin typeface="Consolas" pitchFamily="49" charset="0"/>
                <a:ea typeface="楷体" pitchFamily="49" charset="-122"/>
                <a:cs typeface="Consolas" pitchFamily="49" charset="0"/>
              </a:rPr>
              <a:t>子</a:t>
            </a:r>
            <a:r>
              <a:rPr kumimoji="1" lang="zh-CN" altLang="en-US" sz="2800" b="1" dirty="0" smtClean="0">
                <a:solidFill>
                  <a:srgbClr val="3333FF"/>
                </a:solidFill>
                <a:latin typeface="Consolas" pitchFamily="49" charset="0"/>
                <a:ea typeface="楷体" pitchFamily="49" charset="-122"/>
                <a:cs typeface="Consolas" pitchFamily="49" charset="0"/>
              </a:rPr>
              <a:t>树，则森林就变成了一颗树。</a:t>
            </a:r>
            <a:endParaRPr kumimoji="1" lang="zh-CN" altLang="en-US" sz="2800" b="1" dirty="0">
              <a:solidFill>
                <a:srgbClr val="3333FF"/>
              </a:solidFill>
              <a:latin typeface="Consolas" pitchFamily="49" charset="0"/>
              <a:ea typeface="楷体" pitchFamily="49" charset="-122"/>
              <a:cs typeface="Consolas" pitchFamily="49" charset="0"/>
            </a:endParaRPr>
          </a:p>
        </p:txBody>
      </p:sp>
      <p:sp>
        <p:nvSpPr>
          <p:cNvPr id="8" name="Freeform 47"/>
          <p:cNvSpPr>
            <a:spLocks/>
          </p:cNvSpPr>
          <p:nvPr/>
        </p:nvSpPr>
        <p:spPr bwMode="auto">
          <a:xfrm>
            <a:off x="525433" y="3645767"/>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9" name="Freeform 48"/>
          <p:cNvSpPr>
            <a:spLocks/>
          </p:cNvSpPr>
          <p:nvPr/>
        </p:nvSpPr>
        <p:spPr bwMode="auto">
          <a:xfrm>
            <a:off x="950867" y="3607667"/>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10" name="Oval 31"/>
          <p:cNvSpPr>
            <a:spLocks noChangeArrowheads="1"/>
          </p:cNvSpPr>
          <p:nvPr/>
        </p:nvSpPr>
        <p:spPr bwMode="auto">
          <a:xfrm>
            <a:off x="1654145" y="2278928"/>
            <a:ext cx="360363"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srgbClr val="FF0000"/>
                </a:solidFill>
                <a:latin typeface="Consolas" pitchFamily="49" charset="0"/>
                <a:cs typeface="Consolas" pitchFamily="49" charset="0"/>
              </a:rPr>
              <a:t>A</a:t>
            </a:r>
          </a:p>
        </p:txBody>
      </p:sp>
      <p:sp>
        <p:nvSpPr>
          <p:cNvPr id="11" name="Oval 32"/>
          <p:cNvSpPr>
            <a:spLocks noChangeArrowheads="1"/>
          </p:cNvSpPr>
          <p:nvPr/>
        </p:nvSpPr>
        <p:spPr bwMode="auto">
          <a:xfrm>
            <a:off x="646083" y="3285406"/>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dirty="0">
                <a:solidFill>
                  <a:srgbClr val="3333FF"/>
                </a:solidFill>
                <a:latin typeface="Consolas" pitchFamily="49" charset="0"/>
                <a:cs typeface="Consolas" pitchFamily="49" charset="0"/>
              </a:rPr>
              <a:t>B</a:t>
            </a:r>
          </a:p>
        </p:txBody>
      </p:sp>
      <p:sp>
        <p:nvSpPr>
          <p:cNvPr id="12" name="Oval 33"/>
          <p:cNvSpPr>
            <a:spLocks noChangeArrowheads="1"/>
          </p:cNvSpPr>
          <p:nvPr/>
        </p:nvSpPr>
        <p:spPr bwMode="auto">
          <a:xfrm>
            <a:off x="1654145" y="3285406"/>
            <a:ext cx="360363" cy="36036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2000" b="1" i="1" dirty="0">
                <a:solidFill>
                  <a:srgbClr val="3333FF"/>
                </a:solidFill>
                <a:latin typeface="Consolas" pitchFamily="49" charset="0"/>
                <a:cs typeface="Consolas" pitchFamily="49" charset="0"/>
              </a:rPr>
              <a:t>C</a:t>
            </a:r>
          </a:p>
        </p:txBody>
      </p:sp>
      <p:sp>
        <p:nvSpPr>
          <p:cNvPr id="13" name="Oval 34"/>
          <p:cNvSpPr>
            <a:spLocks noChangeArrowheads="1"/>
          </p:cNvSpPr>
          <p:nvPr/>
        </p:nvSpPr>
        <p:spPr bwMode="auto">
          <a:xfrm>
            <a:off x="2662208" y="3285406"/>
            <a:ext cx="360362"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D</a:t>
            </a:r>
          </a:p>
        </p:txBody>
      </p:sp>
      <p:sp>
        <p:nvSpPr>
          <p:cNvPr id="14" name="Oval 35"/>
          <p:cNvSpPr>
            <a:spLocks noChangeArrowheads="1"/>
          </p:cNvSpPr>
          <p:nvPr/>
        </p:nvSpPr>
        <p:spPr bwMode="auto">
          <a:xfrm>
            <a:off x="285720" y="3933106"/>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E</a:t>
            </a:r>
          </a:p>
        </p:txBody>
      </p:sp>
      <p:sp>
        <p:nvSpPr>
          <p:cNvPr id="15" name="Oval 36"/>
          <p:cNvSpPr>
            <a:spLocks noChangeArrowheads="1"/>
          </p:cNvSpPr>
          <p:nvPr/>
        </p:nvSpPr>
        <p:spPr bwMode="auto">
          <a:xfrm>
            <a:off x="1004858" y="393310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F</a:t>
            </a:r>
          </a:p>
        </p:txBody>
      </p:sp>
      <p:sp>
        <p:nvSpPr>
          <p:cNvPr id="16" name="Oval 37"/>
          <p:cNvSpPr>
            <a:spLocks noChangeArrowheads="1"/>
          </p:cNvSpPr>
          <p:nvPr/>
        </p:nvSpPr>
        <p:spPr bwMode="auto">
          <a:xfrm>
            <a:off x="1654145" y="3933106"/>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G</a:t>
            </a:r>
          </a:p>
        </p:txBody>
      </p:sp>
      <p:sp>
        <p:nvSpPr>
          <p:cNvPr id="17" name="Oval 38"/>
          <p:cNvSpPr>
            <a:spLocks noChangeArrowheads="1"/>
          </p:cNvSpPr>
          <p:nvPr/>
        </p:nvSpPr>
        <p:spPr bwMode="auto">
          <a:xfrm>
            <a:off x="1654145" y="4580806"/>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J</a:t>
            </a:r>
          </a:p>
        </p:txBody>
      </p:sp>
      <p:sp>
        <p:nvSpPr>
          <p:cNvPr id="18" name="Oval 39"/>
          <p:cNvSpPr>
            <a:spLocks noChangeArrowheads="1"/>
          </p:cNvSpPr>
          <p:nvPr/>
        </p:nvSpPr>
        <p:spPr bwMode="auto">
          <a:xfrm>
            <a:off x="2301845" y="3933106"/>
            <a:ext cx="360363"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H</a:t>
            </a:r>
          </a:p>
        </p:txBody>
      </p:sp>
      <p:sp>
        <p:nvSpPr>
          <p:cNvPr id="19" name="Oval 40"/>
          <p:cNvSpPr>
            <a:spLocks noChangeArrowheads="1"/>
          </p:cNvSpPr>
          <p:nvPr/>
        </p:nvSpPr>
        <p:spPr bwMode="auto">
          <a:xfrm>
            <a:off x="3094008" y="3933106"/>
            <a:ext cx="360362"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I</a:t>
            </a:r>
          </a:p>
        </p:txBody>
      </p:sp>
      <p:sp>
        <p:nvSpPr>
          <p:cNvPr id="20" name="Oval 41"/>
          <p:cNvSpPr>
            <a:spLocks noChangeArrowheads="1"/>
          </p:cNvSpPr>
          <p:nvPr/>
        </p:nvSpPr>
        <p:spPr bwMode="auto">
          <a:xfrm>
            <a:off x="2517745" y="4580806"/>
            <a:ext cx="360363"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K</a:t>
            </a:r>
          </a:p>
        </p:txBody>
      </p:sp>
      <p:sp>
        <p:nvSpPr>
          <p:cNvPr id="21" name="Oval 42"/>
          <p:cNvSpPr>
            <a:spLocks noChangeArrowheads="1"/>
          </p:cNvSpPr>
          <p:nvPr/>
        </p:nvSpPr>
        <p:spPr bwMode="auto">
          <a:xfrm>
            <a:off x="3098770" y="4580806"/>
            <a:ext cx="360363"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L</a:t>
            </a:r>
          </a:p>
        </p:txBody>
      </p:sp>
      <p:sp>
        <p:nvSpPr>
          <p:cNvPr id="22" name="Oval 43"/>
          <p:cNvSpPr>
            <a:spLocks noChangeArrowheads="1"/>
          </p:cNvSpPr>
          <p:nvPr/>
        </p:nvSpPr>
        <p:spPr bwMode="auto">
          <a:xfrm>
            <a:off x="3741708" y="4580806"/>
            <a:ext cx="360362"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M</a:t>
            </a:r>
          </a:p>
        </p:txBody>
      </p:sp>
      <p:sp>
        <p:nvSpPr>
          <p:cNvPr id="25" name="Line 49"/>
          <p:cNvSpPr>
            <a:spLocks noChangeShapeType="1"/>
          </p:cNvSpPr>
          <p:nvPr/>
        </p:nvSpPr>
        <p:spPr bwMode="auto">
          <a:xfrm>
            <a:off x="1836708" y="3660056"/>
            <a:ext cx="0" cy="259200"/>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26" name="Line 50"/>
          <p:cNvSpPr>
            <a:spLocks noChangeShapeType="1"/>
          </p:cNvSpPr>
          <p:nvPr/>
        </p:nvSpPr>
        <p:spPr bwMode="auto">
          <a:xfrm>
            <a:off x="1836708" y="4293468"/>
            <a:ext cx="0" cy="287338"/>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27" name="Freeform 51"/>
          <p:cNvSpPr>
            <a:spLocks/>
          </p:cNvSpPr>
          <p:nvPr/>
        </p:nvSpPr>
        <p:spPr bwMode="auto">
          <a:xfrm>
            <a:off x="2533620" y="3631481"/>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28" name="Freeform 52"/>
          <p:cNvSpPr>
            <a:spLocks/>
          </p:cNvSpPr>
          <p:nvPr/>
        </p:nvSpPr>
        <p:spPr bwMode="auto">
          <a:xfrm>
            <a:off x="2973358" y="3602906"/>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29" name="Line 53"/>
          <p:cNvSpPr>
            <a:spLocks noChangeShapeType="1"/>
          </p:cNvSpPr>
          <p:nvPr/>
        </p:nvSpPr>
        <p:spPr bwMode="auto">
          <a:xfrm flipH="1">
            <a:off x="2778095" y="4222031"/>
            <a:ext cx="360363" cy="358775"/>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30" name="Line 54"/>
          <p:cNvSpPr>
            <a:spLocks noChangeShapeType="1"/>
          </p:cNvSpPr>
          <p:nvPr/>
        </p:nvSpPr>
        <p:spPr bwMode="auto">
          <a:xfrm>
            <a:off x="3281333" y="4293468"/>
            <a:ext cx="0" cy="287338"/>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31" name="Freeform 55"/>
          <p:cNvSpPr>
            <a:spLocks/>
          </p:cNvSpPr>
          <p:nvPr/>
        </p:nvSpPr>
        <p:spPr bwMode="auto">
          <a:xfrm>
            <a:off x="3421033" y="4202981"/>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grpSp>
        <p:nvGrpSpPr>
          <p:cNvPr id="2" name="组合 5"/>
          <p:cNvGrpSpPr/>
          <p:nvPr/>
        </p:nvGrpSpPr>
        <p:grpSpPr>
          <a:xfrm>
            <a:off x="4970492" y="2636118"/>
            <a:ext cx="3816350" cy="2305050"/>
            <a:chOff x="1692275" y="2276475"/>
            <a:chExt cx="3816350" cy="2305050"/>
          </a:xfrm>
        </p:grpSpPr>
        <p:sp>
          <p:nvSpPr>
            <p:cNvPr id="33" name="Line 44"/>
            <p:cNvSpPr>
              <a:spLocks noChangeShapeType="1"/>
            </p:cNvSpPr>
            <p:nvPr/>
          </p:nvSpPr>
          <p:spPr bwMode="auto">
            <a:xfrm flipH="1">
              <a:off x="2335217" y="2493963"/>
              <a:ext cx="725482" cy="496892"/>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34" name="Freeform 47"/>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35" name="Freeform 48"/>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36" name="Oval 31"/>
            <p:cNvSpPr>
              <a:spLocks noChangeArrowheads="1"/>
            </p:cNvSpPr>
            <p:nvPr/>
          </p:nvSpPr>
          <p:spPr bwMode="auto">
            <a:xfrm>
              <a:off x="3060700" y="2276475"/>
              <a:ext cx="360363"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srgbClr val="FF0000"/>
                  </a:solidFill>
                  <a:latin typeface="Consolas" pitchFamily="49" charset="0"/>
                  <a:cs typeface="Consolas" pitchFamily="49" charset="0"/>
                </a:rPr>
                <a:t>A</a:t>
              </a:r>
            </a:p>
          </p:txBody>
        </p:sp>
        <p:sp>
          <p:nvSpPr>
            <p:cNvPr id="37" name="Oval 32"/>
            <p:cNvSpPr>
              <a:spLocks noChangeArrowheads="1"/>
            </p:cNvSpPr>
            <p:nvPr/>
          </p:nvSpPr>
          <p:spPr bwMode="auto">
            <a:xfrm>
              <a:off x="2052638" y="2925763"/>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dirty="0">
                  <a:solidFill>
                    <a:srgbClr val="3333FF"/>
                  </a:solidFill>
                  <a:latin typeface="Consolas" pitchFamily="49" charset="0"/>
                  <a:cs typeface="Consolas" pitchFamily="49" charset="0"/>
                </a:rPr>
                <a:t>B</a:t>
              </a:r>
            </a:p>
          </p:txBody>
        </p:sp>
        <p:sp>
          <p:nvSpPr>
            <p:cNvPr id="38" name="Oval 33"/>
            <p:cNvSpPr>
              <a:spLocks noChangeArrowheads="1"/>
            </p:cNvSpPr>
            <p:nvPr/>
          </p:nvSpPr>
          <p:spPr bwMode="auto">
            <a:xfrm>
              <a:off x="3060700" y="2925763"/>
              <a:ext cx="360363" cy="36036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2000" b="1" i="1" dirty="0">
                  <a:solidFill>
                    <a:srgbClr val="3333FF"/>
                  </a:solidFill>
                  <a:latin typeface="Consolas" pitchFamily="49" charset="0"/>
                  <a:cs typeface="Consolas" pitchFamily="49" charset="0"/>
                </a:rPr>
                <a:t>C</a:t>
              </a:r>
            </a:p>
          </p:txBody>
        </p:sp>
        <p:sp>
          <p:nvSpPr>
            <p:cNvPr id="39" name="Oval 34"/>
            <p:cNvSpPr>
              <a:spLocks noChangeArrowheads="1"/>
            </p:cNvSpPr>
            <p:nvPr/>
          </p:nvSpPr>
          <p:spPr bwMode="auto">
            <a:xfrm>
              <a:off x="4068763" y="2925763"/>
              <a:ext cx="360362"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D</a:t>
              </a:r>
            </a:p>
          </p:txBody>
        </p:sp>
        <p:sp>
          <p:nvSpPr>
            <p:cNvPr id="40" name="Oval 35"/>
            <p:cNvSpPr>
              <a:spLocks noChangeArrowheads="1"/>
            </p:cNvSpPr>
            <p:nvPr/>
          </p:nvSpPr>
          <p:spPr bwMode="auto">
            <a:xfrm>
              <a:off x="1692275"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E</a:t>
              </a:r>
            </a:p>
          </p:txBody>
        </p:sp>
        <p:sp>
          <p:nvSpPr>
            <p:cNvPr id="41" name="Oval 36"/>
            <p:cNvSpPr>
              <a:spLocks noChangeArrowheads="1"/>
            </p:cNvSpPr>
            <p:nvPr/>
          </p:nvSpPr>
          <p:spPr bwMode="auto">
            <a:xfrm>
              <a:off x="241141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F</a:t>
              </a:r>
            </a:p>
          </p:txBody>
        </p:sp>
        <p:sp>
          <p:nvSpPr>
            <p:cNvPr id="42" name="Oval 37"/>
            <p:cNvSpPr>
              <a:spLocks noChangeArrowheads="1"/>
            </p:cNvSpPr>
            <p:nvPr/>
          </p:nvSpPr>
          <p:spPr bwMode="auto">
            <a:xfrm>
              <a:off x="3060700" y="3573463"/>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G</a:t>
              </a:r>
            </a:p>
          </p:txBody>
        </p:sp>
        <p:sp>
          <p:nvSpPr>
            <p:cNvPr id="43" name="Oval 38"/>
            <p:cNvSpPr>
              <a:spLocks noChangeArrowheads="1"/>
            </p:cNvSpPr>
            <p:nvPr/>
          </p:nvSpPr>
          <p:spPr bwMode="auto">
            <a:xfrm>
              <a:off x="3060700" y="4221163"/>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J</a:t>
              </a:r>
            </a:p>
          </p:txBody>
        </p:sp>
        <p:sp>
          <p:nvSpPr>
            <p:cNvPr id="44" name="Oval 39"/>
            <p:cNvSpPr>
              <a:spLocks noChangeArrowheads="1"/>
            </p:cNvSpPr>
            <p:nvPr/>
          </p:nvSpPr>
          <p:spPr bwMode="auto">
            <a:xfrm>
              <a:off x="3708400" y="3573463"/>
              <a:ext cx="360363"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H</a:t>
              </a:r>
            </a:p>
          </p:txBody>
        </p:sp>
        <p:sp>
          <p:nvSpPr>
            <p:cNvPr id="45" name="Oval 40"/>
            <p:cNvSpPr>
              <a:spLocks noChangeArrowheads="1"/>
            </p:cNvSpPr>
            <p:nvPr/>
          </p:nvSpPr>
          <p:spPr bwMode="auto">
            <a:xfrm>
              <a:off x="4500563" y="3573463"/>
              <a:ext cx="360362"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I</a:t>
              </a:r>
            </a:p>
          </p:txBody>
        </p:sp>
        <p:sp>
          <p:nvSpPr>
            <p:cNvPr id="46" name="Oval 41"/>
            <p:cNvSpPr>
              <a:spLocks noChangeArrowheads="1"/>
            </p:cNvSpPr>
            <p:nvPr/>
          </p:nvSpPr>
          <p:spPr bwMode="auto">
            <a:xfrm>
              <a:off x="3924300" y="4221163"/>
              <a:ext cx="360363"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K</a:t>
              </a:r>
            </a:p>
          </p:txBody>
        </p:sp>
        <p:sp>
          <p:nvSpPr>
            <p:cNvPr id="47" name="Oval 42"/>
            <p:cNvSpPr>
              <a:spLocks noChangeArrowheads="1"/>
            </p:cNvSpPr>
            <p:nvPr/>
          </p:nvSpPr>
          <p:spPr bwMode="auto">
            <a:xfrm>
              <a:off x="4505325" y="4221163"/>
              <a:ext cx="360363"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L</a:t>
              </a:r>
            </a:p>
          </p:txBody>
        </p:sp>
        <p:sp>
          <p:nvSpPr>
            <p:cNvPr id="48" name="Oval 43"/>
            <p:cNvSpPr>
              <a:spLocks noChangeArrowheads="1"/>
            </p:cNvSpPr>
            <p:nvPr/>
          </p:nvSpPr>
          <p:spPr bwMode="auto">
            <a:xfrm>
              <a:off x="5148263" y="4221163"/>
              <a:ext cx="360362"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M</a:t>
              </a:r>
            </a:p>
          </p:txBody>
        </p:sp>
        <p:sp>
          <p:nvSpPr>
            <p:cNvPr id="49" name="Line 45"/>
            <p:cNvSpPr>
              <a:spLocks noChangeShapeType="1"/>
            </p:cNvSpPr>
            <p:nvPr/>
          </p:nvSpPr>
          <p:spPr bwMode="auto">
            <a:xfrm>
              <a:off x="3238500" y="2636838"/>
              <a:ext cx="0" cy="288000"/>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0" name="Line 46"/>
            <p:cNvSpPr>
              <a:spLocks noChangeShapeType="1"/>
            </p:cNvSpPr>
            <p:nvPr/>
          </p:nvSpPr>
          <p:spPr bwMode="auto">
            <a:xfrm>
              <a:off x="3430588" y="2522538"/>
              <a:ext cx="647700" cy="503237"/>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1" name="Line 49"/>
            <p:cNvSpPr>
              <a:spLocks noChangeShapeType="1"/>
            </p:cNvSpPr>
            <p:nvPr/>
          </p:nvSpPr>
          <p:spPr bwMode="auto">
            <a:xfrm>
              <a:off x="3243263" y="3300413"/>
              <a:ext cx="0" cy="259200"/>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2" name="Line 50"/>
            <p:cNvSpPr>
              <a:spLocks noChangeShapeType="1"/>
            </p:cNvSpPr>
            <p:nvPr/>
          </p:nvSpPr>
          <p:spPr bwMode="auto">
            <a:xfrm>
              <a:off x="3243263" y="3933825"/>
              <a:ext cx="0" cy="287338"/>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3" name="Freeform 51"/>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4" name="Freeform 52"/>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5" name="Line 53"/>
            <p:cNvSpPr>
              <a:spLocks noChangeShapeType="1"/>
            </p:cNvSpPr>
            <p:nvPr/>
          </p:nvSpPr>
          <p:spPr bwMode="auto">
            <a:xfrm flipH="1">
              <a:off x="4184650" y="3862388"/>
              <a:ext cx="360363" cy="358775"/>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6" name="Line 54"/>
            <p:cNvSpPr>
              <a:spLocks noChangeShapeType="1"/>
            </p:cNvSpPr>
            <p:nvPr/>
          </p:nvSpPr>
          <p:spPr bwMode="auto">
            <a:xfrm>
              <a:off x="4687888" y="3933825"/>
              <a:ext cx="0" cy="287338"/>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7" name="Freeform 55"/>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grpSp>
      <p:sp>
        <p:nvSpPr>
          <p:cNvPr id="58" name="右箭头 57"/>
          <p:cNvSpPr/>
          <p:nvPr/>
        </p:nvSpPr>
        <p:spPr bwMode="auto">
          <a:xfrm>
            <a:off x="4143372" y="3564812"/>
            <a:ext cx="428628" cy="214314"/>
          </a:xfrm>
          <a:prstGeom prst="rightArrow">
            <a:avLst/>
          </a:prstGeom>
          <a:ln>
            <a:headEnd/>
            <a:tailEnd/>
          </a:ln>
        </p:spPr>
        <p:style>
          <a:lnRef idx="1">
            <a:schemeClr val="accent2"/>
          </a:lnRef>
          <a:fillRef idx="2">
            <a:schemeClr val="accent2"/>
          </a:fillRef>
          <a:effectRef idx="1">
            <a:schemeClr val="accent2"/>
          </a:effectRef>
          <a:fontRef idx="minor">
            <a:schemeClr val="dk1"/>
          </a:fontRef>
        </p:style>
        <p:txBody>
          <a:bodyPr wrap="none" rtlCol="0" anchor="ctr"/>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Tree>
    <p:extLst>
      <p:ext uri="{BB962C8B-B14F-4D97-AF65-F5344CB8AC3E}">
        <p14:creationId xmlns:p14="http://schemas.microsoft.com/office/powerpoint/2010/main" val="136890095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188640"/>
            <a:ext cx="8929718" cy="6669360"/>
          </a:xfrm>
        </p:spPr>
        <p:txBody>
          <a:bodyPr>
            <a:normAutofit fontScale="92500" lnSpcReduction="10000"/>
          </a:bodyPr>
          <a:lstStyle/>
          <a:p>
            <a:r>
              <a:rPr lang="zh-CN" altLang="zh-CN" sz="2800" dirty="0" smtClean="0"/>
              <a:t>二</a:t>
            </a:r>
            <a:r>
              <a:rPr lang="zh-CN" altLang="zh-CN" sz="2800" dirty="0"/>
              <a:t>叉查找树删除的</a:t>
            </a:r>
            <a:r>
              <a:rPr lang="zh-CN" altLang="en-US" sz="2800" dirty="0" smtClean="0">
                <a:solidFill>
                  <a:srgbClr val="FF0000"/>
                </a:solidFill>
              </a:rPr>
              <a:t>主程序</a:t>
            </a:r>
            <a:r>
              <a:rPr lang="zh-CN" altLang="en-US" sz="2800" dirty="0" smtClean="0"/>
              <a:t>：</a:t>
            </a:r>
            <a:endParaRPr lang="en-US" altLang="zh-CN" sz="2800" dirty="0" smtClean="0"/>
          </a:p>
          <a:p>
            <a:r>
              <a:rPr lang="en-US" altLang="zh-CN" dirty="0" smtClean="0"/>
              <a:t>1</a:t>
            </a:r>
            <a:r>
              <a:rPr lang="zh-CN" altLang="en-US" dirty="0" smtClean="0"/>
              <a:t>、递归</a:t>
            </a:r>
            <a:r>
              <a:rPr lang="zh-CN" altLang="en-US" dirty="0" smtClean="0">
                <a:solidFill>
                  <a:srgbClr val="FF0000"/>
                </a:solidFill>
              </a:rPr>
              <a:t>查找</a:t>
            </a:r>
            <a:r>
              <a:rPr lang="zh-CN" altLang="en-US" dirty="0" smtClean="0"/>
              <a:t>到被删除结点的父结点，找不到返回</a:t>
            </a:r>
            <a:r>
              <a:rPr lang="en-US" altLang="zh-CN" dirty="0" smtClean="0"/>
              <a:t>false</a:t>
            </a:r>
          </a:p>
          <a:p>
            <a:r>
              <a:rPr lang="en-US" altLang="zh-CN" dirty="0" smtClean="0"/>
              <a:t>2</a:t>
            </a:r>
            <a:r>
              <a:rPr lang="zh-CN" altLang="en-US" dirty="0" smtClean="0"/>
              <a:t>、调用</a:t>
            </a:r>
            <a:r>
              <a:rPr lang="en-US" altLang="zh-CN" dirty="0" smtClean="0"/>
              <a:t>Delete</a:t>
            </a:r>
            <a:r>
              <a:rPr lang="zh-CN" altLang="en-US" dirty="0" smtClean="0"/>
              <a:t>子程序</a:t>
            </a:r>
            <a:r>
              <a:rPr lang="zh-CN" altLang="en-US" dirty="0" smtClean="0">
                <a:solidFill>
                  <a:srgbClr val="FF0000"/>
                </a:solidFill>
              </a:rPr>
              <a:t>删除</a:t>
            </a:r>
            <a:r>
              <a:rPr lang="zh-CN" altLang="en-US" dirty="0" smtClean="0"/>
              <a:t>，返回</a:t>
            </a:r>
            <a:r>
              <a:rPr lang="en-US" altLang="zh-CN" dirty="0" smtClean="0"/>
              <a:t>true</a:t>
            </a:r>
          </a:p>
          <a:p>
            <a:r>
              <a:rPr kumimoji="1" lang="en-US" altLang="zh-CN" sz="2800" dirty="0" smtClean="0">
                <a:solidFill>
                  <a:srgbClr val="3333FF"/>
                </a:solidFill>
                <a:latin typeface="Consolas" pitchFamily="49" charset="0"/>
                <a:ea typeface="仿宋" pitchFamily="49" charset="-122"/>
                <a:cs typeface="Consolas" pitchFamily="49" charset="0"/>
              </a:rPr>
              <a:t>bool </a:t>
            </a:r>
            <a:r>
              <a:rPr kumimoji="1" lang="en-US" altLang="zh-CN" sz="2800" dirty="0" err="1">
                <a:solidFill>
                  <a:srgbClr val="3333FF"/>
                </a:solidFill>
                <a:latin typeface="Consolas" pitchFamily="49" charset="0"/>
                <a:ea typeface="仿宋" pitchFamily="49" charset="-122"/>
                <a:cs typeface="Consolas" pitchFamily="49" charset="0"/>
              </a:rPr>
              <a:t>DeleteBST</a:t>
            </a:r>
            <a:r>
              <a:rPr kumimoji="1" lang="en-US" altLang="zh-CN" sz="2800" dirty="0">
                <a:solidFill>
                  <a:srgbClr val="3333FF"/>
                </a:solidFill>
                <a:latin typeface="Consolas" pitchFamily="49" charset="0"/>
                <a:ea typeface="仿宋" pitchFamily="49" charset="-122"/>
                <a:cs typeface="Consolas" pitchFamily="49" charset="0"/>
              </a:rPr>
              <a:t>(</a:t>
            </a:r>
            <a:r>
              <a:rPr kumimoji="1" lang="en-US" altLang="zh-CN" sz="2800" dirty="0" err="1">
                <a:solidFill>
                  <a:srgbClr val="3333FF"/>
                </a:solidFill>
                <a:latin typeface="Consolas" pitchFamily="49" charset="0"/>
                <a:ea typeface="仿宋" pitchFamily="49" charset="-122"/>
                <a:cs typeface="Consolas" pitchFamily="49" charset="0"/>
              </a:rPr>
              <a:t>BSTNode</a:t>
            </a:r>
            <a:r>
              <a:rPr kumimoji="1" lang="en-US" altLang="zh-CN" sz="2800" dirty="0">
                <a:solidFill>
                  <a:srgbClr val="3333FF"/>
                </a:solidFill>
                <a:latin typeface="Consolas" pitchFamily="49" charset="0"/>
                <a:ea typeface="仿宋" pitchFamily="49" charset="-122"/>
                <a:cs typeface="Consolas" pitchFamily="49" charset="0"/>
              </a:rPr>
              <a:t> *&amp;BST, </a:t>
            </a:r>
            <a:r>
              <a:rPr kumimoji="1" lang="en-US" altLang="zh-CN" sz="2800" dirty="0" err="1">
                <a:solidFill>
                  <a:srgbClr val="3333FF"/>
                </a:solidFill>
                <a:latin typeface="Consolas" pitchFamily="49" charset="0"/>
                <a:ea typeface="仿宋" pitchFamily="49" charset="-122"/>
                <a:cs typeface="Consolas" pitchFamily="49" charset="0"/>
              </a:rPr>
              <a:t>KeyType</a:t>
            </a:r>
            <a:r>
              <a:rPr kumimoji="1" lang="en-US" altLang="zh-CN" sz="2800" dirty="0">
                <a:solidFill>
                  <a:srgbClr val="3333FF"/>
                </a:solidFill>
                <a:latin typeface="Consolas" pitchFamily="49" charset="0"/>
                <a:ea typeface="仿宋" pitchFamily="49" charset="-122"/>
                <a:cs typeface="Consolas" pitchFamily="49" charset="0"/>
              </a:rPr>
              <a:t> key){</a:t>
            </a:r>
          </a:p>
          <a:p>
            <a:pPr>
              <a:spcBef>
                <a:spcPts val="100"/>
              </a:spcBef>
            </a:pPr>
            <a:r>
              <a:rPr kumimoji="1" lang="en-US" altLang="zh-CN" sz="2800" dirty="0">
                <a:solidFill>
                  <a:srgbClr val="3333FF"/>
                </a:solidFill>
                <a:latin typeface="Consolas" pitchFamily="49" charset="0"/>
                <a:ea typeface="仿宋" pitchFamily="49" charset="-122"/>
                <a:cs typeface="Consolas" pitchFamily="49" charset="0"/>
              </a:rPr>
              <a:t>	if</a:t>
            </a:r>
            <a:r>
              <a:rPr kumimoji="1" lang="en-US" altLang="zh-CN" sz="2800" dirty="0" smtClean="0">
                <a:solidFill>
                  <a:srgbClr val="3333FF"/>
                </a:solidFill>
                <a:latin typeface="Consolas" pitchFamily="49" charset="0"/>
                <a:ea typeface="仿宋" pitchFamily="49" charset="-122"/>
                <a:cs typeface="Consolas" pitchFamily="49" charset="0"/>
              </a:rPr>
              <a:t>(!BST) </a:t>
            </a:r>
            <a:r>
              <a:rPr kumimoji="1" lang="en-US" altLang="zh-CN" sz="2800" dirty="0">
                <a:solidFill>
                  <a:srgbClr val="3333FF"/>
                </a:solidFill>
                <a:latin typeface="Consolas" pitchFamily="49" charset="0"/>
                <a:ea typeface="仿宋" pitchFamily="49" charset="-122"/>
                <a:cs typeface="Consolas" pitchFamily="49" charset="0"/>
              </a:rPr>
              <a:t>return </a:t>
            </a:r>
            <a:r>
              <a:rPr kumimoji="1" lang="en-US" altLang="zh-CN" sz="2800" dirty="0" smtClean="0">
                <a:solidFill>
                  <a:srgbClr val="3333FF"/>
                </a:solidFill>
                <a:latin typeface="Consolas" pitchFamily="49" charset="0"/>
                <a:ea typeface="仿宋" pitchFamily="49" charset="-122"/>
                <a:cs typeface="Consolas" pitchFamily="49" charset="0"/>
              </a:rPr>
              <a:t>false; </a:t>
            </a:r>
            <a:r>
              <a:rPr kumimoji="1" lang="en-US" altLang="zh-CN" sz="2800" dirty="0">
                <a:solidFill>
                  <a:srgbClr val="3333FF"/>
                </a:solidFill>
                <a:latin typeface="Consolas" pitchFamily="49" charset="0"/>
                <a:ea typeface="仿宋" pitchFamily="49" charset="-122"/>
                <a:cs typeface="Consolas" pitchFamily="49" charset="0"/>
              </a:rPr>
              <a:t>//</a:t>
            </a:r>
            <a:r>
              <a:rPr kumimoji="1" lang="zh-CN" altLang="en-US" sz="2800" dirty="0">
                <a:solidFill>
                  <a:srgbClr val="3333FF"/>
                </a:solidFill>
                <a:latin typeface="Consolas" pitchFamily="49" charset="0"/>
                <a:ea typeface="仿宋" pitchFamily="49" charset="-122"/>
                <a:cs typeface="Consolas" pitchFamily="49" charset="0"/>
              </a:rPr>
              <a:t>空树，删除失败</a:t>
            </a:r>
            <a:endParaRPr kumimoji="1" lang="en-US" altLang="zh-CN" sz="2800" dirty="0">
              <a:solidFill>
                <a:srgbClr val="3333FF"/>
              </a:solidFill>
              <a:latin typeface="Consolas" pitchFamily="49" charset="0"/>
              <a:ea typeface="仿宋" pitchFamily="49" charset="-122"/>
              <a:cs typeface="Consolas" pitchFamily="49" charset="0"/>
            </a:endParaRPr>
          </a:p>
          <a:p>
            <a:pPr>
              <a:spcBef>
                <a:spcPts val="100"/>
              </a:spcBef>
            </a:pPr>
            <a:r>
              <a:rPr kumimoji="1" lang="en-US" altLang="zh-CN" sz="2800" dirty="0">
                <a:solidFill>
                  <a:srgbClr val="3333FF"/>
                </a:solidFill>
                <a:latin typeface="Consolas" pitchFamily="49" charset="0"/>
                <a:ea typeface="仿宋" pitchFamily="49" charset="-122"/>
                <a:cs typeface="Consolas" pitchFamily="49" charset="0"/>
              </a:rPr>
              <a:t>	</a:t>
            </a:r>
            <a:r>
              <a:rPr kumimoji="1" lang="en-US" altLang="zh-CN" sz="2800" dirty="0" smtClean="0">
                <a:solidFill>
                  <a:srgbClr val="3333FF"/>
                </a:solidFill>
                <a:latin typeface="Consolas" pitchFamily="49" charset="0"/>
                <a:ea typeface="仿宋" pitchFamily="49" charset="-122"/>
                <a:cs typeface="Consolas" pitchFamily="49" charset="0"/>
              </a:rPr>
              <a:t>else</a:t>
            </a:r>
            <a:endParaRPr kumimoji="1" lang="en-US" altLang="zh-CN" sz="2800" dirty="0">
              <a:solidFill>
                <a:srgbClr val="3333FF"/>
              </a:solidFill>
              <a:latin typeface="Consolas" pitchFamily="49" charset="0"/>
              <a:ea typeface="仿宋" pitchFamily="49" charset="-122"/>
              <a:cs typeface="Consolas" pitchFamily="49" charset="0"/>
            </a:endParaRPr>
          </a:p>
          <a:p>
            <a:pPr>
              <a:spcBef>
                <a:spcPts val="100"/>
              </a:spcBef>
            </a:pPr>
            <a:r>
              <a:rPr kumimoji="1" lang="en-US" altLang="zh-CN" sz="2800" dirty="0">
                <a:solidFill>
                  <a:srgbClr val="3333FF"/>
                </a:solidFill>
                <a:latin typeface="Consolas" pitchFamily="49" charset="0"/>
                <a:ea typeface="仿宋" pitchFamily="49" charset="-122"/>
                <a:cs typeface="Consolas" pitchFamily="49" charset="0"/>
              </a:rPr>
              <a:t>		if(key</a:t>
            </a:r>
            <a:r>
              <a:rPr kumimoji="1" lang="en-US" altLang="zh-CN" sz="2800" dirty="0" smtClean="0">
                <a:solidFill>
                  <a:srgbClr val="3333FF"/>
                </a:solidFill>
                <a:latin typeface="Consolas" pitchFamily="49" charset="0"/>
                <a:ea typeface="仿宋" pitchFamily="49" charset="-122"/>
                <a:cs typeface="Consolas" pitchFamily="49" charset="0"/>
              </a:rPr>
              <a:t>==BST-&gt;key){</a:t>
            </a:r>
            <a:r>
              <a:rPr kumimoji="1" lang="en-US" altLang="zh-CN" sz="2800" dirty="0" smtClean="0">
                <a:solidFill>
                  <a:srgbClr val="FF0000"/>
                </a:solidFill>
                <a:latin typeface="Consolas" pitchFamily="49" charset="0"/>
                <a:ea typeface="仿宋" pitchFamily="49" charset="-122"/>
                <a:cs typeface="Consolas" pitchFamily="49" charset="0"/>
              </a:rPr>
              <a:t>Delete</a:t>
            </a:r>
            <a:r>
              <a:rPr kumimoji="1" lang="en-US" altLang="zh-CN" sz="2800" dirty="0">
                <a:solidFill>
                  <a:srgbClr val="3333FF"/>
                </a:solidFill>
                <a:latin typeface="Consolas" pitchFamily="49" charset="0"/>
                <a:ea typeface="仿宋" pitchFamily="49" charset="-122"/>
                <a:cs typeface="Consolas" pitchFamily="49" charset="0"/>
              </a:rPr>
              <a:t>(BST); </a:t>
            </a:r>
            <a:r>
              <a:rPr kumimoji="1" lang="en-US" altLang="zh-CN" sz="2800" dirty="0" smtClean="0">
                <a:solidFill>
                  <a:srgbClr val="3333FF"/>
                </a:solidFill>
                <a:latin typeface="Consolas" pitchFamily="49" charset="0"/>
                <a:ea typeface="仿宋" pitchFamily="49" charset="-122"/>
                <a:cs typeface="Consolas" pitchFamily="49" charset="0"/>
              </a:rPr>
              <a:t>return true;} </a:t>
            </a:r>
          </a:p>
          <a:p>
            <a:pPr>
              <a:spcBef>
                <a:spcPts val="100"/>
              </a:spcBef>
            </a:pPr>
            <a:r>
              <a:rPr kumimoji="1" lang="en-US" altLang="zh-CN" sz="2800" dirty="0" smtClean="0">
                <a:solidFill>
                  <a:srgbClr val="3333FF"/>
                </a:solidFill>
                <a:latin typeface="Consolas" pitchFamily="49" charset="0"/>
                <a:ea typeface="仿宋" pitchFamily="49" charset="-122"/>
                <a:cs typeface="Consolas" pitchFamily="49" charset="0"/>
              </a:rPr>
              <a:t>    else{</a:t>
            </a:r>
          </a:p>
          <a:p>
            <a:pPr>
              <a:spcBef>
                <a:spcPts val="100"/>
              </a:spcBef>
            </a:pPr>
            <a:r>
              <a:rPr kumimoji="1" lang="en-US" altLang="zh-CN" sz="2800" dirty="0">
                <a:solidFill>
                  <a:srgbClr val="3333FF"/>
                </a:solidFill>
                <a:latin typeface="Consolas" pitchFamily="49" charset="0"/>
                <a:ea typeface="仿宋" pitchFamily="49" charset="-122"/>
                <a:cs typeface="Consolas" pitchFamily="49" charset="0"/>
              </a:rPr>
              <a:t> </a:t>
            </a:r>
            <a:r>
              <a:rPr kumimoji="1" lang="en-US" altLang="zh-CN" sz="2800" dirty="0" smtClean="0">
                <a:solidFill>
                  <a:srgbClr val="3333FF"/>
                </a:solidFill>
                <a:latin typeface="Consolas" pitchFamily="49" charset="0"/>
                <a:ea typeface="仿宋" pitchFamily="49" charset="-122"/>
                <a:cs typeface="Consolas" pitchFamily="49" charset="0"/>
              </a:rPr>
              <a:t>      if(key&lt;BST-&gt;key</a:t>
            </a:r>
            <a:r>
              <a:rPr kumimoji="1" lang="en-US" altLang="zh-CN" sz="2800" dirty="0">
                <a:solidFill>
                  <a:srgbClr val="3333FF"/>
                </a:solidFill>
                <a:latin typeface="Consolas" pitchFamily="49" charset="0"/>
                <a:ea typeface="仿宋" pitchFamily="49" charset="-122"/>
                <a:cs typeface="Consolas" pitchFamily="49" charset="0"/>
              </a:rPr>
              <a:t>)</a:t>
            </a:r>
          </a:p>
          <a:p>
            <a:pPr>
              <a:spcBef>
                <a:spcPts val="100"/>
              </a:spcBef>
            </a:pPr>
            <a:r>
              <a:rPr kumimoji="1" lang="en-US" altLang="zh-CN" sz="2800" dirty="0">
                <a:solidFill>
                  <a:srgbClr val="3333FF"/>
                </a:solidFill>
                <a:latin typeface="Consolas" pitchFamily="49" charset="0"/>
                <a:ea typeface="仿宋" pitchFamily="49" charset="-122"/>
                <a:cs typeface="Consolas" pitchFamily="49" charset="0"/>
              </a:rPr>
              <a:t>			</a:t>
            </a:r>
            <a:r>
              <a:rPr kumimoji="1" lang="en-US" altLang="zh-CN" sz="2800" dirty="0" smtClean="0">
                <a:solidFill>
                  <a:srgbClr val="3333FF"/>
                </a:solidFill>
                <a:latin typeface="Consolas" pitchFamily="49" charset="0"/>
                <a:ea typeface="仿宋" pitchFamily="49" charset="-122"/>
                <a:cs typeface="Consolas" pitchFamily="49" charset="0"/>
              </a:rPr>
              <a:t> </a:t>
            </a:r>
            <a:r>
              <a:rPr kumimoji="1" lang="en-US" altLang="zh-CN" sz="2800" dirty="0">
                <a:solidFill>
                  <a:srgbClr val="3333FF"/>
                </a:solidFill>
                <a:latin typeface="Consolas" pitchFamily="49" charset="0"/>
                <a:ea typeface="仿宋" pitchFamily="49" charset="-122"/>
                <a:cs typeface="Consolas" pitchFamily="49" charset="0"/>
              </a:rPr>
              <a:t>return </a:t>
            </a:r>
            <a:r>
              <a:rPr kumimoji="1" lang="en-US" altLang="zh-CN" sz="2800" dirty="0" err="1">
                <a:solidFill>
                  <a:srgbClr val="3333FF"/>
                </a:solidFill>
                <a:latin typeface="Consolas" pitchFamily="49" charset="0"/>
                <a:ea typeface="仿宋" pitchFamily="49" charset="-122"/>
                <a:cs typeface="Consolas" pitchFamily="49" charset="0"/>
              </a:rPr>
              <a:t>DeleteBST</a:t>
            </a:r>
            <a:r>
              <a:rPr kumimoji="1" lang="en-US" altLang="zh-CN" sz="2800" dirty="0">
                <a:solidFill>
                  <a:srgbClr val="3333FF"/>
                </a:solidFill>
                <a:latin typeface="Consolas" pitchFamily="49" charset="0"/>
                <a:ea typeface="仿宋" pitchFamily="49" charset="-122"/>
                <a:cs typeface="Consolas" pitchFamily="49" charset="0"/>
              </a:rPr>
              <a:t>(BST-&gt;lchild, key);</a:t>
            </a:r>
          </a:p>
          <a:p>
            <a:pPr>
              <a:spcBef>
                <a:spcPts val="100"/>
              </a:spcBef>
            </a:pPr>
            <a:r>
              <a:rPr kumimoji="1" lang="en-US" altLang="zh-CN" sz="2800" dirty="0">
                <a:solidFill>
                  <a:srgbClr val="3333FF"/>
                </a:solidFill>
                <a:latin typeface="Consolas" pitchFamily="49" charset="0"/>
                <a:ea typeface="仿宋" pitchFamily="49" charset="-122"/>
                <a:cs typeface="Consolas" pitchFamily="49" charset="0"/>
              </a:rPr>
              <a:t>		  </a:t>
            </a:r>
            <a:r>
              <a:rPr kumimoji="1" lang="en-US" altLang="zh-CN" sz="2800" dirty="0" smtClean="0">
                <a:solidFill>
                  <a:srgbClr val="3333FF"/>
                </a:solidFill>
                <a:latin typeface="Consolas" pitchFamily="49" charset="0"/>
                <a:ea typeface="仿宋" pitchFamily="49" charset="-122"/>
                <a:cs typeface="Consolas" pitchFamily="49" charset="0"/>
              </a:rPr>
              <a:t>else </a:t>
            </a:r>
            <a:r>
              <a:rPr kumimoji="1" lang="en-US" altLang="zh-CN" sz="2800" dirty="0">
                <a:solidFill>
                  <a:srgbClr val="3333FF"/>
                </a:solidFill>
                <a:latin typeface="Consolas" pitchFamily="49" charset="0"/>
                <a:ea typeface="仿宋" pitchFamily="49" charset="-122"/>
                <a:cs typeface="Consolas" pitchFamily="49" charset="0"/>
              </a:rPr>
              <a:t>return </a:t>
            </a:r>
            <a:r>
              <a:rPr kumimoji="1" lang="en-US" altLang="zh-CN" sz="2800" dirty="0" err="1">
                <a:solidFill>
                  <a:srgbClr val="3333FF"/>
                </a:solidFill>
                <a:latin typeface="Consolas" pitchFamily="49" charset="0"/>
                <a:ea typeface="仿宋" pitchFamily="49" charset="-122"/>
                <a:cs typeface="Consolas" pitchFamily="49" charset="0"/>
              </a:rPr>
              <a:t>DeleteBST</a:t>
            </a:r>
            <a:r>
              <a:rPr kumimoji="1" lang="en-US" altLang="zh-CN" sz="2800" dirty="0">
                <a:solidFill>
                  <a:srgbClr val="3333FF"/>
                </a:solidFill>
                <a:latin typeface="Consolas" pitchFamily="49" charset="0"/>
                <a:ea typeface="仿宋" pitchFamily="49" charset="-122"/>
                <a:cs typeface="Consolas" pitchFamily="49" charset="0"/>
              </a:rPr>
              <a:t>(BST-&gt;rchild, key</a:t>
            </a:r>
            <a:r>
              <a:rPr kumimoji="1" lang="en-US" altLang="zh-CN" sz="2800" dirty="0" smtClean="0">
                <a:solidFill>
                  <a:srgbClr val="3333FF"/>
                </a:solidFill>
                <a:latin typeface="Consolas" pitchFamily="49" charset="0"/>
                <a:ea typeface="仿宋" pitchFamily="49" charset="-122"/>
                <a:cs typeface="Consolas" pitchFamily="49" charset="0"/>
              </a:rPr>
              <a:t>);</a:t>
            </a:r>
          </a:p>
          <a:p>
            <a:pPr>
              <a:spcBef>
                <a:spcPts val="100"/>
              </a:spcBef>
            </a:pPr>
            <a:r>
              <a:rPr kumimoji="1" lang="en-US" altLang="zh-CN" sz="2800" dirty="0">
                <a:solidFill>
                  <a:srgbClr val="3333FF"/>
                </a:solidFill>
                <a:latin typeface="Consolas" pitchFamily="49" charset="0"/>
                <a:ea typeface="仿宋" pitchFamily="49" charset="-122"/>
                <a:cs typeface="Consolas" pitchFamily="49" charset="0"/>
              </a:rPr>
              <a:t> </a:t>
            </a:r>
            <a:r>
              <a:rPr kumimoji="1" lang="en-US" altLang="zh-CN" sz="2800" dirty="0" smtClean="0">
                <a:solidFill>
                  <a:srgbClr val="3333FF"/>
                </a:solidFill>
                <a:latin typeface="Consolas" pitchFamily="49" charset="0"/>
                <a:ea typeface="仿宋" pitchFamily="49" charset="-122"/>
                <a:cs typeface="Consolas" pitchFamily="49" charset="0"/>
              </a:rPr>
              <a:t>      return false;</a:t>
            </a:r>
          </a:p>
          <a:p>
            <a:pPr>
              <a:spcBef>
                <a:spcPts val="100"/>
              </a:spcBef>
            </a:pPr>
            <a:r>
              <a:rPr kumimoji="1" lang="en-US" altLang="zh-CN" sz="2800" dirty="0">
                <a:solidFill>
                  <a:srgbClr val="3333FF"/>
                </a:solidFill>
                <a:latin typeface="Consolas" pitchFamily="49" charset="0"/>
                <a:ea typeface="仿宋" pitchFamily="49" charset="-122"/>
                <a:cs typeface="Consolas" pitchFamily="49" charset="0"/>
              </a:rPr>
              <a:t> </a:t>
            </a:r>
            <a:r>
              <a:rPr kumimoji="1" lang="en-US" altLang="zh-CN" sz="2800" dirty="0" smtClean="0">
                <a:solidFill>
                  <a:srgbClr val="3333FF"/>
                </a:solidFill>
                <a:latin typeface="Consolas" pitchFamily="49" charset="0"/>
                <a:ea typeface="仿宋" pitchFamily="49" charset="-122"/>
                <a:cs typeface="Consolas" pitchFamily="49" charset="0"/>
              </a:rPr>
              <a:t>    }</a:t>
            </a:r>
            <a:endParaRPr kumimoji="1" lang="en-US" altLang="zh-CN" sz="2800" dirty="0">
              <a:solidFill>
                <a:srgbClr val="3333FF"/>
              </a:solidFill>
              <a:latin typeface="Consolas" pitchFamily="49" charset="0"/>
              <a:ea typeface="仿宋" pitchFamily="49" charset="-122"/>
              <a:cs typeface="Consolas" pitchFamily="49" charset="0"/>
            </a:endParaRPr>
          </a:p>
          <a:p>
            <a:pPr>
              <a:spcBef>
                <a:spcPts val="100"/>
              </a:spcBef>
            </a:pPr>
            <a:r>
              <a:rPr kumimoji="1" lang="en-US" altLang="zh-CN" sz="2800" dirty="0">
                <a:solidFill>
                  <a:srgbClr val="3333FF"/>
                </a:solidFill>
                <a:latin typeface="Consolas" pitchFamily="49" charset="0"/>
                <a:ea typeface="仿宋" pitchFamily="49" charset="-122"/>
                <a:cs typeface="Consolas" pitchFamily="49" charset="0"/>
              </a:rPr>
              <a:t>}</a:t>
            </a:r>
            <a:endParaRPr kumimoji="1" lang="zh-CN" altLang="en-US" sz="2800" dirty="0">
              <a:solidFill>
                <a:srgbClr val="3333FF"/>
              </a:solidFill>
              <a:latin typeface="Consolas" pitchFamily="49" charset="0"/>
              <a:ea typeface="仿宋" pitchFamily="49" charset="-122"/>
              <a:cs typeface="Consolas" pitchFamily="49" charset="0"/>
            </a:endParaRPr>
          </a:p>
        </p:txBody>
      </p:sp>
    </p:spTree>
    <p:extLst>
      <p:ext uri="{BB962C8B-B14F-4D97-AF65-F5344CB8AC3E}">
        <p14:creationId xmlns:p14="http://schemas.microsoft.com/office/powerpoint/2010/main" val="361261690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52" y="332656"/>
            <a:ext cx="8643966" cy="6025302"/>
          </a:xfrm>
        </p:spPr>
        <p:txBody>
          <a:bodyPr>
            <a:normAutofit/>
          </a:bodyPr>
          <a:lstStyle/>
          <a:p>
            <a:r>
              <a:rPr lang="zh-CN" altLang="zh-CN" dirty="0" smtClean="0"/>
              <a:t>二</a:t>
            </a:r>
            <a:r>
              <a:rPr lang="zh-CN" altLang="zh-CN" dirty="0"/>
              <a:t>叉查找树的</a:t>
            </a:r>
            <a:r>
              <a:rPr lang="zh-CN" altLang="zh-CN" dirty="0" smtClean="0"/>
              <a:t>删除</a:t>
            </a:r>
            <a:r>
              <a:rPr lang="zh-CN" altLang="en-US" dirty="0"/>
              <a:t>子</a:t>
            </a:r>
            <a:r>
              <a:rPr lang="zh-CN" altLang="en-US" dirty="0" smtClean="0"/>
              <a:t>程序</a:t>
            </a:r>
            <a:endParaRPr lang="zh-CN" altLang="zh-CN" dirty="0"/>
          </a:p>
          <a:p>
            <a:r>
              <a:rPr kumimoji="1" lang="en-US" altLang="zh-CN" sz="2800" dirty="0" smtClean="0">
                <a:solidFill>
                  <a:srgbClr val="3333FF"/>
                </a:solidFill>
                <a:latin typeface="Consolas" pitchFamily="49" charset="0"/>
                <a:ea typeface="仿宋" pitchFamily="49" charset="-122"/>
                <a:cs typeface="Consolas" pitchFamily="49" charset="0"/>
              </a:rPr>
              <a:t>void </a:t>
            </a:r>
            <a:r>
              <a:rPr kumimoji="1" lang="en-US" altLang="zh-CN" sz="2800" dirty="0">
                <a:solidFill>
                  <a:srgbClr val="3333FF"/>
                </a:solidFill>
                <a:latin typeface="Consolas" pitchFamily="49" charset="0"/>
                <a:ea typeface="仿宋" pitchFamily="49" charset="-122"/>
                <a:cs typeface="Consolas" pitchFamily="49" charset="0"/>
              </a:rPr>
              <a:t>Delete(</a:t>
            </a:r>
            <a:r>
              <a:rPr kumimoji="1" lang="en-US" altLang="zh-CN" sz="2800" dirty="0" err="1">
                <a:solidFill>
                  <a:srgbClr val="3333FF"/>
                </a:solidFill>
                <a:latin typeface="Consolas" pitchFamily="49" charset="0"/>
                <a:ea typeface="仿宋" pitchFamily="49" charset="-122"/>
                <a:cs typeface="Consolas" pitchFamily="49" charset="0"/>
              </a:rPr>
              <a:t>BSTNode</a:t>
            </a:r>
            <a:r>
              <a:rPr kumimoji="1" lang="en-US" altLang="zh-CN" sz="2800" dirty="0">
                <a:solidFill>
                  <a:srgbClr val="3333FF"/>
                </a:solidFill>
                <a:latin typeface="Consolas" pitchFamily="49" charset="0"/>
                <a:ea typeface="仿宋" pitchFamily="49" charset="-122"/>
                <a:cs typeface="Consolas" pitchFamily="49" charset="0"/>
              </a:rPr>
              <a:t> </a:t>
            </a:r>
            <a:r>
              <a:rPr kumimoji="1" lang="en-US" altLang="zh-CN" sz="2800" dirty="0" smtClean="0">
                <a:solidFill>
                  <a:srgbClr val="3333FF"/>
                </a:solidFill>
                <a:latin typeface="Consolas" pitchFamily="49" charset="0"/>
                <a:ea typeface="仿宋" pitchFamily="49" charset="-122"/>
                <a:cs typeface="Consolas" pitchFamily="49" charset="0"/>
              </a:rPr>
              <a:t>*</a:t>
            </a:r>
            <a:r>
              <a:rPr kumimoji="1" lang="en-US" altLang="zh-CN" sz="2800" dirty="0" smtClean="0">
                <a:solidFill>
                  <a:srgbClr val="FF0000"/>
                </a:solidFill>
                <a:latin typeface="Consolas" pitchFamily="49" charset="0"/>
                <a:ea typeface="仿宋" pitchFamily="49" charset="-122"/>
                <a:cs typeface="Consolas" pitchFamily="49" charset="0"/>
              </a:rPr>
              <a:t>&amp;</a:t>
            </a:r>
            <a:r>
              <a:rPr kumimoji="1" lang="en-US" altLang="zh-CN" sz="2800" dirty="0" smtClean="0">
                <a:solidFill>
                  <a:srgbClr val="3333FF"/>
                </a:solidFill>
                <a:latin typeface="Consolas" pitchFamily="49" charset="0"/>
                <a:ea typeface="仿宋" pitchFamily="49" charset="-122"/>
                <a:cs typeface="Consolas" pitchFamily="49" charset="0"/>
              </a:rPr>
              <a:t>p</a:t>
            </a:r>
            <a:r>
              <a:rPr kumimoji="1" lang="en-US" altLang="zh-CN" sz="2800" dirty="0">
                <a:solidFill>
                  <a:srgbClr val="3333FF"/>
                </a:solidFill>
                <a:latin typeface="Consolas" pitchFamily="49" charset="0"/>
                <a:ea typeface="仿宋" pitchFamily="49" charset="-122"/>
                <a:cs typeface="Consolas" pitchFamily="49" charset="0"/>
              </a:rPr>
              <a:t>){ </a:t>
            </a:r>
            <a:r>
              <a:rPr kumimoji="1" lang="en-US" altLang="zh-CN" sz="2800" dirty="0">
                <a:solidFill>
                  <a:srgbClr val="7030A0"/>
                </a:solidFill>
                <a:latin typeface="Consolas" pitchFamily="49" charset="0"/>
                <a:ea typeface="仿宋" pitchFamily="49" charset="-122"/>
                <a:cs typeface="Consolas" pitchFamily="49" charset="0"/>
              </a:rPr>
              <a:t>//</a:t>
            </a:r>
            <a:r>
              <a:rPr kumimoji="1" lang="zh-CN" altLang="en-US" sz="2800" dirty="0">
                <a:solidFill>
                  <a:srgbClr val="7030A0"/>
                </a:solidFill>
                <a:latin typeface="Consolas" pitchFamily="49" charset="0"/>
                <a:ea typeface="仿宋" pitchFamily="49" charset="-122"/>
                <a:cs typeface="Consolas" pitchFamily="49" charset="0"/>
              </a:rPr>
              <a:t>删除*</a:t>
            </a:r>
            <a:r>
              <a:rPr kumimoji="1" lang="en-US" altLang="zh-CN" sz="2800" dirty="0">
                <a:solidFill>
                  <a:srgbClr val="7030A0"/>
                </a:solidFill>
                <a:latin typeface="Consolas" pitchFamily="49" charset="0"/>
                <a:ea typeface="仿宋" pitchFamily="49" charset="-122"/>
                <a:cs typeface="Consolas" pitchFamily="49" charset="0"/>
              </a:rPr>
              <a:t>p</a:t>
            </a:r>
            <a:r>
              <a:rPr kumimoji="1" lang="zh-CN" altLang="en-US" sz="2800" dirty="0">
                <a:solidFill>
                  <a:srgbClr val="7030A0"/>
                </a:solidFill>
                <a:latin typeface="Consolas" pitchFamily="49" charset="0"/>
                <a:ea typeface="仿宋" pitchFamily="49" charset="-122"/>
                <a:cs typeface="Consolas" pitchFamily="49" charset="0"/>
              </a:rPr>
              <a:t>指向结点</a:t>
            </a:r>
            <a:endParaRPr kumimoji="1" lang="en-US" altLang="zh-CN" sz="2800" dirty="0">
              <a:solidFill>
                <a:srgbClr val="7030A0"/>
              </a:solidFill>
              <a:latin typeface="Consolas" pitchFamily="49" charset="0"/>
              <a:ea typeface="仿宋" pitchFamily="49" charset="-122"/>
              <a:cs typeface="Consolas" pitchFamily="49" charset="0"/>
            </a:endParaRPr>
          </a:p>
          <a:p>
            <a:pPr>
              <a:spcBef>
                <a:spcPts val="100"/>
              </a:spcBef>
            </a:pPr>
            <a:r>
              <a:rPr kumimoji="1" lang="en-US" altLang="zh-CN" sz="2800" dirty="0">
                <a:solidFill>
                  <a:srgbClr val="3333FF"/>
                </a:solidFill>
                <a:latin typeface="Consolas" pitchFamily="49" charset="0"/>
                <a:ea typeface="仿宋" pitchFamily="49" charset="-122"/>
                <a:cs typeface="Consolas" pitchFamily="49" charset="0"/>
              </a:rPr>
              <a:t>	</a:t>
            </a:r>
            <a:r>
              <a:rPr kumimoji="1" lang="en-US" altLang="zh-CN" sz="2800" dirty="0" err="1">
                <a:solidFill>
                  <a:srgbClr val="3333FF"/>
                </a:solidFill>
                <a:latin typeface="Consolas" pitchFamily="49" charset="0"/>
                <a:ea typeface="仿宋" pitchFamily="49" charset="-122"/>
                <a:cs typeface="Consolas" pitchFamily="49" charset="0"/>
              </a:rPr>
              <a:t>BSTNode</a:t>
            </a:r>
            <a:r>
              <a:rPr kumimoji="1" lang="en-US" altLang="zh-CN" sz="2800" dirty="0" smtClean="0">
                <a:solidFill>
                  <a:srgbClr val="3333FF"/>
                </a:solidFill>
                <a:latin typeface="Consolas" pitchFamily="49" charset="0"/>
                <a:ea typeface="仿宋" pitchFamily="49" charset="-122"/>
                <a:cs typeface="Consolas" pitchFamily="49" charset="0"/>
              </a:rPr>
              <a:t> *q</a:t>
            </a:r>
            <a:r>
              <a:rPr kumimoji="1" lang="en-US" altLang="zh-CN" sz="2800" dirty="0">
                <a:solidFill>
                  <a:srgbClr val="3333FF"/>
                </a:solidFill>
                <a:latin typeface="Consolas" pitchFamily="49" charset="0"/>
                <a:ea typeface="仿宋" pitchFamily="49" charset="-122"/>
                <a:cs typeface="Consolas" pitchFamily="49" charset="0"/>
              </a:rPr>
              <a:t>, </a:t>
            </a:r>
            <a:r>
              <a:rPr kumimoji="1" lang="en-US" altLang="zh-CN" sz="2800" dirty="0" smtClean="0">
                <a:solidFill>
                  <a:srgbClr val="3333FF"/>
                </a:solidFill>
                <a:latin typeface="Consolas" pitchFamily="49" charset="0"/>
                <a:ea typeface="仿宋" pitchFamily="49" charset="-122"/>
                <a:cs typeface="Consolas" pitchFamily="49" charset="0"/>
              </a:rPr>
              <a:t>*s</a:t>
            </a:r>
            <a:r>
              <a:rPr kumimoji="1" lang="en-US" altLang="zh-CN" sz="2800" dirty="0">
                <a:solidFill>
                  <a:srgbClr val="3333FF"/>
                </a:solidFill>
                <a:latin typeface="Consolas" pitchFamily="49" charset="0"/>
                <a:ea typeface="仿宋" pitchFamily="49" charset="-122"/>
                <a:cs typeface="Consolas" pitchFamily="49" charset="0"/>
              </a:rPr>
              <a:t>;</a:t>
            </a:r>
          </a:p>
          <a:p>
            <a:pPr>
              <a:spcBef>
                <a:spcPts val="100"/>
              </a:spcBef>
            </a:pPr>
            <a:r>
              <a:rPr kumimoji="1" lang="en-US" altLang="zh-CN" sz="2800" dirty="0">
                <a:solidFill>
                  <a:srgbClr val="3333FF"/>
                </a:solidFill>
                <a:latin typeface="Consolas" pitchFamily="49" charset="0"/>
                <a:ea typeface="仿宋" pitchFamily="49" charset="-122"/>
                <a:cs typeface="Consolas" pitchFamily="49" charset="0"/>
              </a:rPr>
              <a:t>	if</a:t>
            </a:r>
            <a:r>
              <a:rPr kumimoji="1" lang="en-US" altLang="zh-CN" sz="2800" dirty="0" smtClean="0">
                <a:solidFill>
                  <a:srgbClr val="3333FF"/>
                </a:solidFill>
                <a:latin typeface="Consolas" pitchFamily="49" charset="0"/>
                <a:ea typeface="仿宋" pitchFamily="49" charset="-122"/>
                <a:cs typeface="Consolas" pitchFamily="49" charset="0"/>
              </a:rPr>
              <a:t>(!p-&gt;</a:t>
            </a:r>
            <a:r>
              <a:rPr kumimoji="1" lang="en-US" altLang="zh-CN" sz="2800" dirty="0" err="1">
                <a:solidFill>
                  <a:srgbClr val="3333FF"/>
                </a:solidFill>
                <a:latin typeface="Consolas" pitchFamily="49" charset="0"/>
                <a:ea typeface="仿宋" pitchFamily="49" charset="-122"/>
                <a:cs typeface="Consolas" pitchFamily="49" charset="0"/>
              </a:rPr>
              <a:t>rchild</a:t>
            </a:r>
            <a:r>
              <a:rPr kumimoji="1" lang="en-US" altLang="zh-CN" sz="2000" dirty="0" smtClean="0">
                <a:solidFill>
                  <a:srgbClr val="3333FF"/>
                </a:solidFill>
                <a:latin typeface="Consolas" pitchFamily="49" charset="0"/>
                <a:ea typeface="仿宋" pitchFamily="49" charset="-122"/>
                <a:cs typeface="Consolas" pitchFamily="49" charset="0"/>
              </a:rPr>
              <a:t>)</a:t>
            </a:r>
            <a:r>
              <a:rPr kumimoji="1" lang="en-US" altLang="zh-CN" sz="2800" dirty="0" smtClean="0">
                <a:solidFill>
                  <a:srgbClr val="3333FF"/>
                </a:solidFill>
                <a:latin typeface="Consolas" pitchFamily="49" charset="0"/>
                <a:ea typeface="仿宋" pitchFamily="49" charset="-122"/>
                <a:cs typeface="Consolas" pitchFamily="49" charset="0"/>
              </a:rPr>
              <a:t>{</a:t>
            </a:r>
            <a:r>
              <a:rPr kumimoji="1" lang="en-US" altLang="zh-CN" sz="2000" dirty="0" smtClean="0">
                <a:solidFill>
                  <a:srgbClr val="3333FF"/>
                </a:solidFill>
                <a:latin typeface="Consolas" pitchFamily="49" charset="0"/>
                <a:ea typeface="仿宋" pitchFamily="49" charset="-122"/>
                <a:cs typeface="Consolas" pitchFamily="49" charset="0"/>
              </a:rPr>
              <a:t> </a:t>
            </a:r>
            <a:r>
              <a:rPr kumimoji="1" lang="en-US" altLang="zh-CN" sz="2000" dirty="0" smtClean="0">
                <a:solidFill>
                  <a:srgbClr val="7030A0"/>
                </a:solidFill>
                <a:latin typeface="Consolas" pitchFamily="49" charset="0"/>
                <a:ea typeface="仿宋" pitchFamily="49" charset="-122"/>
                <a:cs typeface="Consolas" pitchFamily="49" charset="0"/>
              </a:rPr>
              <a:t>//</a:t>
            </a:r>
            <a:r>
              <a:rPr kumimoji="1" lang="zh-CN" altLang="en-US" sz="2000" dirty="0">
                <a:solidFill>
                  <a:srgbClr val="7030A0"/>
                </a:solidFill>
                <a:latin typeface="Consolas" pitchFamily="49" charset="0"/>
                <a:ea typeface="仿宋" pitchFamily="49" charset="-122"/>
                <a:cs typeface="Consolas" pitchFamily="49" charset="0"/>
              </a:rPr>
              <a:t>右子树空，左子树空或不空，情况</a:t>
            </a:r>
            <a:r>
              <a:rPr kumimoji="1" lang="en-US" altLang="zh-CN" sz="2000" dirty="0">
                <a:solidFill>
                  <a:srgbClr val="7030A0"/>
                </a:solidFill>
                <a:latin typeface="Consolas" pitchFamily="49" charset="0"/>
                <a:ea typeface="仿宋" pitchFamily="49" charset="-122"/>
                <a:cs typeface="Consolas" pitchFamily="49" charset="0"/>
              </a:rPr>
              <a:t>(1)(2)</a:t>
            </a:r>
          </a:p>
          <a:p>
            <a:pPr>
              <a:spcBef>
                <a:spcPts val="100"/>
              </a:spcBef>
            </a:pPr>
            <a:r>
              <a:rPr kumimoji="1" lang="en-US" altLang="zh-CN" sz="2800" dirty="0">
                <a:solidFill>
                  <a:srgbClr val="3333FF"/>
                </a:solidFill>
                <a:latin typeface="Consolas" pitchFamily="49" charset="0"/>
                <a:ea typeface="仿宋" pitchFamily="49" charset="-122"/>
                <a:cs typeface="Consolas" pitchFamily="49" charset="0"/>
              </a:rPr>
              <a:t>		q = </a:t>
            </a:r>
            <a:r>
              <a:rPr kumimoji="1" lang="en-US" altLang="zh-CN" sz="2800" dirty="0" smtClean="0">
                <a:solidFill>
                  <a:srgbClr val="3333FF"/>
                </a:solidFill>
                <a:latin typeface="Consolas" pitchFamily="49" charset="0"/>
                <a:ea typeface="仿宋" pitchFamily="49" charset="-122"/>
                <a:cs typeface="Consolas" pitchFamily="49" charset="0"/>
              </a:rPr>
              <a:t>p</a:t>
            </a:r>
            <a:r>
              <a:rPr kumimoji="1" lang="en-US" altLang="zh-CN" sz="2800" dirty="0">
                <a:solidFill>
                  <a:srgbClr val="3333FF"/>
                </a:solidFill>
                <a:latin typeface="Consolas" pitchFamily="49" charset="0"/>
                <a:ea typeface="仿宋" pitchFamily="49" charset="-122"/>
                <a:cs typeface="Consolas" pitchFamily="49" charset="0"/>
              </a:rPr>
              <a:t>;  </a:t>
            </a:r>
            <a:r>
              <a:rPr kumimoji="1" lang="en-US" altLang="zh-CN" sz="2800" dirty="0" smtClean="0">
                <a:solidFill>
                  <a:srgbClr val="FF0000"/>
                </a:solidFill>
                <a:latin typeface="Consolas" pitchFamily="49" charset="0"/>
                <a:ea typeface="仿宋" pitchFamily="49" charset="-122"/>
                <a:cs typeface="Consolas" pitchFamily="49" charset="0"/>
              </a:rPr>
              <a:t>p </a:t>
            </a:r>
            <a:r>
              <a:rPr kumimoji="1" lang="en-US" altLang="zh-CN" sz="2800" dirty="0">
                <a:solidFill>
                  <a:srgbClr val="FF0000"/>
                </a:solidFill>
                <a:latin typeface="Consolas" pitchFamily="49" charset="0"/>
                <a:ea typeface="仿宋" pitchFamily="49" charset="-122"/>
                <a:cs typeface="Consolas" pitchFamily="49" charset="0"/>
              </a:rPr>
              <a:t>= </a:t>
            </a:r>
            <a:r>
              <a:rPr kumimoji="1" lang="en-US" altLang="zh-CN" sz="2800" dirty="0" smtClean="0">
                <a:solidFill>
                  <a:srgbClr val="FF0000"/>
                </a:solidFill>
                <a:latin typeface="Consolas" pitchFamily="49" charset="0"/>
                <a:ea typeface="仿宋" pitchFamily="49" charset="-122"/>
                <a:cs typeface="Consolas" pitchFamily="49" charset="0"/>
              </a:rPr>
              <a:t>p-</a:t>
            </a:r>
            <a:r>
              <a:rPr kumimoji="1" lang="en-US" altLang="zh-CN" sz="2800" dirty="0">
                <a:solidFill>
                  <a:srgbClr val="FF0000"/>
                </a:solidFill>
                <a:latin typeface="Consolas" pitchFamily="49" charset="0"/>
                <a:ea typeface="仿宋" pitchFamily="49" charset="-122"/>
                <a:cs typeface="Consolas" pitchFamily="49" charset="0"/>
              </a:rPr>
              <a:t>&gt;lchild</a:t>
            </a:r>
            <a:r>
              <a:rPr kumimoji="1" lang="en-US" altLang="zh-CN" sz="2800" dirty="0">
                <a:solidFill>
                  <a:srgbClr val="3333FF"/>
                </a:solidFill>
                <a:latin typeface="Consolas" pitchFamily="49" charset="0"/>
                <a:ea typeface="仿宋" pitchFamily="49" charset="-122"/>
                <a:cs typeface="Consolas" pitchFamily="49" charset="0"/>
              </a:rPr>
              <a:t>;  free(q</a:t>
            </a:r>
            <a:r>
              <a:rPr kumimoji="1" lang="en-US" altLang="zh-CN" sz="2800" dirty="0" smtClean="0">
                <a:solidFill>
                  <a:srgbClr val="3333FF"/>
                </a:solidFill>
                <a:latin typeface="Consolas" pitchFamily="49" charset="0"/>
                <a:ea typeface="仿宋" pitchFamily="49" charset="-122"/>
                <a:cs typeface="Consolas" pitchFamily="49" charset="0"/>
              </a:rPr>
              <a:t>);</a:t>
            </a:r>
          </a:p>
          <a:p>
            <a:pPr>
              <a:spcBef>
                <a:spcPts val="100"/>
              </a:spcBef>
            </a:pPr>
            <a:r>
              <a:rPr kumimoji="1" lang="en-US" altLang="zh-CN" sz="2800" dirty="0">
                <a:solidFill>
                  <a:srgbClr val="3333FF"/>
                </a:solidFill>
                <a:latin typeface="Consolas" pitchFamily="49" charset="0"/>
                <a:ea typeface="仿宋" pitchFamily="49" charset="-122"/>
                <a:cs typeface="Consolas" pitchFamily="49" charset="0"/>
              </a:rPr>
              <a:t> </a:t>
            </a:r>
            <a:r>
              <a:rPr kumimoji="1" lang="en-US" altLang="zh-CN" sz="2800" dirty="0" smtClean="0">
                <a:solidFill>
                  <a:srgbClr val="3333FF"/>
                </a:solidFill>
                <a:latin typeface="Consolas" pitchFamily="49" charset="0"/>
                <a:ea typeface="仿宋" pitchFamily="49" charset="-122"/>
                <a:cs typeface="Consolas" pitchFamily="49" charset="0"/>
              </a:rPr>
              <a:t> }</a:t>
            </a:r>
            <a:endParaRPr kumimoji="1" lang="en-US" altLang="zh-CN" sz="2800" dirty="0">
              <a:solidFill>
                <a:srgbClr val="3333FF"/>
              </a:solidFill>
              <a:latin typeface="Consolas" pitchFamily="49" charset="0"/>
              <a:ea typeface="仿宋" pitchFamily="49" charset="-122"/>
              <a:cs typeface="Consolas" pitchFamily="49" charset="0"/>
            </a:endParaRPr>
          </a:p>
          <a:p>
            <a:pPr>
              <a:spcBef>
                <a:spcPts val="100"/>
              </a:spcBef>
            </a:pPr>
            <a:r>
              <a:rPr kumimoji="1" lang="en-US" altLang="zh-CN" sz="2800" dirty="0">
                <a:solidFill>
                  <a:srgbClr val="3333FF"/>
                </a:solidFill>
                <a:latin typeface="Consolas" pitchFamily="49" charset="0"/>
                <a:ea typeface="仿宋" pitchFamily="49" charset="-122"/>
                <a:cs typeface="Consolas" pitchFamily="49" charset="0"/>
              </a:rPr>
              <a:t>	else if</a:t>
            </a:r>
            <a:r>
              <a:rPr kumimoji="1" lang="en-US" altLang="zh-CN" sz="2800" dirty="0" smtClean="0">
                <a:solidFill>
                  <a:srgbClr val="3333FF"/>
                </a:solidFill>
                <a:latin typeface="Consolas" pitchFamily="49" charset="0"/>
                <a:ea typeface="仿宋" pitchFamily="49" charset="-122"/>
                <a:cs typeface="Consolas" pitchFamily="49" charset="0"/>
              </a:rPr>
              <a:t>(!p-</a:t>
            </a:r>
            <a:r>
              <a:rPr kumimoji="1" lang="en-US" altLang="zh-CN" sz="2800" dirty="0">
                <a:solidFill>
                  <a:srgbClr val="3333FF"/>
                </a:solidFill>
                <a:latin typeface="Consolas" pitchFamily="49" charset="0"/>
                <a:ea typeface="仿宋" pitchFamily="49" charset="-122"/>
                <a:cs typeface="Consolas" pitchFamily="49" charset="0"/>
              </a:rPr>
              <a:t>&gt;lchild) </a:t>
            </a:r>
            <a:r>
              <a:rPr kumimoji="1" lang="en-US" altLang="zh-CN" sz="2800" dirty="0" smtClean="0">
                <a:solidFill>
                  <a:srgbClr val="3333FF"/>
                </a:solidFill>
                <a:latin typeface="Consolas" pitchFamily="49" charset="0"/>
                <a:ea typeface="仿宋" pitchFamily="49" charset="-122"/>
                <a:cs typeface="Consolas" pitchFamily="49" charset="0"/>
              </a:rPr>
              <a:t>{</a:t>
            </a:r>
            <a:r>
              <a:rPr kumimoji="1" lang="en-US" altLang="zh-CN" sz="2000" dirty="0" smtClean="0">
                <a:solidFill>
                  <a:srgbClr val="7030A0"/>
                </a:solidFill>
                <a:latin typeface="Consolas" pitchFamily="49" charset="0"/>
                <a:ea typeface="仿宋" pitchFamily="49" charset="-122"/>
                <a:cs typeface="Consolas" pitchFamily="49" charset="0"/>
              </a:rPr>
              <a:t>//</a:t>
            </a:r>
            <a:r>
              <a:rPr kumimoji="1" lang="zh-CN" altLang="en-US" sz="2000" dirty="0" smtClean="0">
                <a:solidFill>
                  <a:srgbClr val="7030A0"/>
                </a:solidFill>
                <a:latin typeface="Consolas" pitchFamily="49" charset="0"/>
                <a:ea typeface="仿宋" pitchFamily="49" charset="-122"/>
                <a:cs typeface="Consolas" pitchFamily="49" charset="0"/>
              </a:rPr>
              <a:t>左子</a:t>
            </a:r>
            <a:r>
              <a:rPr kumimoji="1" lang="zh-CN" altLang="en-US" sz="2000" dirty="0">
                <a:solidFill>
                  <a:srgbClr val="7030A0"/>
                </a:solidFill>
                <a:latin typeface="Consolas" pitchFamily="49" charset="0"/>
                <a:ea typeface="仿宋" pitchFamily="49" charset="-122"/>
                <a:cs typeface="Consolas" pitchFamily="49" charset="0"/>
              </a:rPr>
              <a:t>树空</a:t>
            </a:r>
            <a:endParaRPr kumimoji="1" lang="en-US" altLang="zh-CN" sz="2800" dirty="0">
              <a:solidFill>
                <a:srgbClr val="3333FF"/>
              </a:solidFill>
              <a:latin typeface="Consolas" pitchFamily="49" charset="0"/>
              <a:ea typeface="仿宋" pitchFamily="49" charset="-122"/>
              <a:cs typeface="Consolas" pitchFamily="49" charset="0"/>
            </a:endParaRPr>
          </a:p>
          <a:p>
            <a:pPr>
              <a:spcBef>
                <a:spcPts val="100"/>
              </a:spcBef>
            </a:pPr>
            <a:r>
              <a:rPr kumimoji="1" lang="en-US" altLang="zh-CN" sz="2800" dirty="0">
                <a:solidFill>
                  <a:srgbClr val="3333FF"/>
                </a:solidFill>
                <a:latin typeface="Consolas" pitchFamily="49" charset="0"/>
                <a:ea typeface="仿宋" pitchFamily="49" charset="-122"/>
                <a:cs typeface="Consolas" pitchFamily="49" charset="0"/>
              </a:rPr>
              <a:t>			q = </a:t>
            </a:r>
            <a:r>
              <a:rPr kumimoji="1" lang="en-US" altLang="zh-CN" sz="2800" dirty="0" smtClean="0">
                <a:solidFill>
                  <a:srgbClr val="3333FF"/>
                </a:solidFill>
                <a:latin typeface="Consolas" pitchFamily="49" charset="0"/>
                <a:ea typeface="仿宋" pitchFamily="49" charset="-122"/>
                <a:cs typeface="Consolas" pitchFamily="49" charset="0"/>
              </a:rPr>
              <a:t>p</a:t>
            </a:r>
            <a:r>
              <a:rPr kumimoji="1" lang="en-US" altLang="zh-CN" sz="2800" dirty="0">
                <a:solidFill>
                  <a:srgbClr val="3333FF"/>
                </a:solidFill>
                <a:latin typeface="Consolas" pitchFamily="49" charset="0"/>
                <a:ea typeface="仿宋" pitchFamily="49" charset="-122"/>
                <a:cs typeface="Consolas" pitchFamily="49" charset="0"/>
              </a:rPr>
              <a:t>; </a:t>
            </a:r>
            <a:r>
              <a:rPr kumimoji="1" lang="en-US" altLang="zh-CN" sz="2800" dirty="0" smtClean="0">
                <a:solidFill>
                  <a:srgbClr val="FF0000"/>
                </a:solidFill>
                <a:latin typeface="Consolas" pitchFamily="49" charset="0"/>
                <a:ea typeface="仿宋" pitchFamily="49" charset="-122"/>
                <a:cs typeface="Consolas" pitchFamily="49" charset="0"/>
              </a:rPr>
              <a:t>p </a:t>
            </a:r>
            <a:r>
              <a:rPr kumimoji="1" lang="en-US" altLang="zh-CN" sz="2800" dirty="0">
                <a:solidFill>
                  <a:srgbClr val="FF0000"/>
                </a:solidFill>
                <a:latin typeface="Consolas" pitchFamily="49" charset="0"/>
                <a:ea typeface="仿宋" pitchFamily="49" charset="-122"/>
                <a:cs typeface="Consolas" pitchFamily="49" charset="0"/>
              </a:rPr>
              <a:t>= </a:t>
            </a:r>
            <a:r>
              <a:rPr kumimoji="1" lang="en-US" altLang="zh-CN" sz="2800" dirty="0" smtClean="0">
                <a:solidFill>
                  <a:srgbClr val="FF0000"/>
                </a:solidFill>
                <a:latin typeface="Consolas" pitchFamily="49" charset="0"/>
                <a:ea typeface="仿宋" pitchFamily="49" charset="-122"/>
                <a:cs typeface="Consolas" pitchFamily="49" charset="0"/>
              </a:rPr>
              <a:t>p-</a:t>
            </a:r>
            <a:r>
              <a:rPr kumimoji="1" lang="en-US" altLang="zh-CN" sz="2800" dirty="0">
                <a:solidFill>
                  <a:srgbClr val="FF0000"/>
                </a:solidFill>
                <a:latin typeface="Consolas" pitchFamily="49" charset="0"/>
                <a:ea typeface="仿宋" pitchFamily="49" charset="-122"/>
                <a:cs typeface="Consolas" pitchFamily="49" charset="0"/>
              </a:rPr>
              <a:t>&gt;rchild</a:t>
            </a:r>
            <a:r>
              <a:rPr kumimoji="1" lang="en-US" altLang="zh-CN" sz="2800" dirty="0">
                <a:solidFill>
                  <a:srgbClr val="3333FF"/>
                </a:solidFill>
                <a:latin typeface="Consolas" pitchFamily="49" charset="0"/>
                <a:ea typeface="仿宋" pitchFamily="49" charset="-122"/>
                <a:cs typeface="Consolas" pitchFamily="49" charset="0"/>
              </a:rPr>
              <a:t>; free(q);</a:t>
            </a:r>
          </a:p>
          <a:p>
            <a:pPr>
              <a:spcBef>
                <a:spcPts val="100"/>
              </a:spcBef>
            </a:pPr>
            <a:r>
              <a:rPr kumimoji="1" lang="en-US" altLang="zh-CN" sz="2800" dirty="0">
                <a:solidFill>
                  <a:srgbClr val="3333FF"/>
                </a:solidFill>
                <a:latin typeface="Consolas" pitchFamily="49" charset="0"/>
                <a:ea typeface="仿宋" pitchFamily="49" charset="-122"/>
                <a:cs typeface="Consolas" pitchFamily="49" charset="0"/>
              </a:rPr>
              <a:t>		 </a:t>
            </a:r>
            <a:r>
              <a:rPr kumimoji="1" lang="en-US" altLang="zh-CN" sz="2800" dirty="0" smtClean="0">
                <a:solidFill>
                  <a:srgbClr val="3333FF"/>
                </a:solidFill>
                <a:latin typeface="Consolas" pitchFamily="49" charset="0"/>
                <a:ea typeface="仿宋" pitchFamily="49" charset="-122"/>
                <a:cs typeface="Consolas" pitchFamily="49" charset="0"/>
              </a:rPr>
              <a:t>  }</a:t>
            </a:r>
            <a:endParaRPr kumimoji="1" lang="en-US" altLang="zh-CN" sz="2800" dirty="0">
              <a:solidFill>
                <a:srgbClr val="3333FF"/>
              </a:solidFill>
              <a:latin typeface="Consolas" pitchFamily="49" charset="0"/>
              <a:ea typeface="仿宋" pitchFamily="49" charset="-122"/>
              <a:cs typeface="Consolas" pitchFamily="49" charset="0"/>
            </a:endParaRPr>
          </a:p>
          <a:p>
            <a:pPr>
              <a:spcBef>
                <a:spcPts val="100"/>
              </a:spcBef>
            </a:pPr>
            <a:endParaRPr lang="zh-CN" altLang="en-US" sz="2800" b="0" dirty="0"/>
          </a:p>
        </p:txBody>
      </p:sp>
    </p:spTree>
    <p:extLst>
      <p:ext uri="{BB962C8B-B14F-4D97-AF65-F5344CB8AC3E}">
        <p14:creationId xmlns:p14="http://schemas.microsoft.com/office/powerpoint/2010/main" val="123672248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val 3"/>
          <p:cNvSpPr>
            <a:spLocks noChangeArrowheads="1"/>
          </p:cNvSpPr>
          <p:nvPr/>
        </p:nvSpPr>
        <p:spPr bwMode="auto">
          <a:xfrm>
            <a:off x="3276600" y="72008"/>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b="1" dirty="0">
                <a:solidFill>
                  <a:srgbClr val="3333FF"/>
                </a:solidFill>
                <a:latin typeface="Consolas" pitchFamily="49" charset="0"/>
                <a:ea typeface="楷体_GB2312" pitchFamily="49" charset="-122"/>
                <a:cs typeface="Consolas" pitchFamily="49" charset="0"/>
              </a:rPr>
              <a:t>50</a:t>
            </a:r>
          </a:p>
        </p:txBody>
      </p:sp>
      <p:sp>
        <p:nvSpPr>
          <p:cNvPr id="26627" name="Oval 4"/>
          <p:cNvSpPr>
            <a:spLocks noChangeArrowheads="1"/>
          </p:cNvSpPr>
          <p:nvPr/>
        </p:nvSpPr>
        <p:spPr bwMode="auto">
          <a:xfrm>
            <a:off x="1828800" y="605408"/>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b="1">
                <a:solidFill>
                  <a:srgbClr val="3333FF"/>
                </a:solidFill>
                <a:latin typeface="Consolas" pitchFamily="49" charset="0"/>
                <a:ea typeface="楷体_GB2312" pitchFamily="49" charset="-122"/>
                <a:cs typeface="Consolas" pitchFamily="49" charset="0"/>
              </a:rPr>
              <a:t>30</a:t>
            </a:r>
          </a:p>
        </p:txBody>
      </p:sp>
      <p:sp>
        <p:nvSpPr>
          <p:cNvPr id="26628" name="Oval 5"/>
          <p:cNvSpPr>
            <a:spLocks noChangeArrowheads="1"/>
          </p:cNvSpPr>
          <p:nvPr/>
        </p:nvSpPr>
        <p:spPr bwMode="auto">
          <a:xfrm>
            <a:off x="4724400" y="605408"/>
            <a:ext cx="685800" cy="533400"/>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kumimoji="1" lang="en-US" altLang="zh-CN" b="1" dirty="0">
                <a:solidFill>
                  <a:srgbClr val="3333FF"/>
                </a:solidFill>
                <a:latin typeface="Consolas" pitchFamily="49" charset="0"/>
                <a:ea typeface="楷体_GB2312" pitchFamily="49" charset="-122"/>
                <a:cs typeface="Consolas" pitchFamily="49" charset="0"/>
              </a:rPr>
              <a:t>80</a:t>
            </a:r>
          </a:p>
        </p:txBody>
      </p:sp>
      <p:sp>
        <p:nvSpPr>
          <p:cNvPr id="26629" name="Oval 6"/>
          <p:cNvSpPr>
            <a:spLocks noChangeArrowheads="1"/>
          </p:cNvSpPr>
          <p:nvPr/>
        </p:nvSpPr>
        <p:spPr bwMode="auto">
          <a:xfrm>
            <a:off x="685800" y="1291208"/>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b="1">
                <a:solidFill>
                  <a:srgbClr val="3333FF"/>
                </a:solidFill>
                <a:latin typeface="Consolas" pitchFamily="49" charset="0"/>
                <a:ea typeface="楷体_GB2312" pitchFamily="49" charset="-122"/>
                <a:cs typeface="Consolas" pitchFamily="49" charset="0"/>
              </a:rPr>
              <a:t>20</a:t>
            </a:r>
          </a:p>
        </p:txBody>
      </p:sp>
      <p:sp>
        <p:nvSpPr>
          <p:cNvPr id="26630" name="Oval 7"/>
          <p:cNvSpPr>
            <a:spLocks noChangeArrowheads="1"/>
          </p:cNvSpPr>
          <p:nvPr/>
        </p:nvSpPr>
        <p:spPr bwMode="auto">
          <a:xfrm>
            <a:off x="5867400" y="1291208"/>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b="1" dirty="0">
                <a:solidFill>
                  <a:srgbClr val="3333FF"/>
                </a:solidFill>
                <a:latin typeface="Consolas" pitchFamily="49" charset="0"/>
                <a:ea typeface="楷体_GB2312" pitchFamily="49" charset="-122"/>
                <a:cs typeface="Consolas" pitchFamily="49" charset="0"/>
              </a:rPr>
              <a:t>90</a:t>
            </a:r>
          </a:p>
        </p:txBody>
      </p:sp>
      <p:sp>
        <p:nvSpPr>
          <p:cNvPr id="26631" name="Oval 8"/>
          <p:cNvSpPr>
            <a:spLocks noChangeArrowheads="1"/>
          </p:cNvSpPr>
          <p:nvPr/>
        </p:nvSpPr>
        <p:spPr bwMode="auto">
          <a:xfrm>
            <a:off x="5029200" y="2129408"/>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b="1">
                <a:solidFill>
                  <a:srgbClr val="3333FF"/>
                </a:solidFill>
                <a:latin typeface="Consolas" pitchFamily="49" charset="0"/>
                <a:ea typeface="楷体_GB2312" pitchFamily="49" charset="-122"/>
                <a:cs typeface="Consolas" pitchFamily="49" charset="0"/>
              </a:rPr>
              <a:t>85</a:t>
            </a:r>
          </a:p>
        </p:txBody>
      </p:sp>
      <p:sp>
        <p:nvSpPr>
          <p:cNvPr id="26632" name="Oval 9"/>
          <p:cNvSpPr>
            <a:spLocks noChangeArrowheads="1"/>
          </p:cNvSpPr>
          <p:nvPr/>
        </p:nvSpPr>
        <p:spPr bwMode="auto">
          <a:xfrm>
            <a:off x="2971800" y="1291208"/>
            <a:ext cx="685800" cy="533400"/>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kumimoji="1" lang="en-US" altLang="zh-CN" b="1">
                <a:solidFill>
                  <a:srgbClr val="3333FF"/>
                </a:solidFill>
                <a:latin typeface="Consolas" pitchFamily="49" charset="0"/>
                <a:ea typeface="楷体_GB2312" pitchFamily="49" charset="-122"/>
                <a:cs typeface="Consolas" pitchFamily="49" charset="0"/>
              </a:rPr>
              <a:t>40</a:t>
            </a:r>
          </a:p>
        </p:txBody>
      </p:sp>
      <p:sp>
        <p:nvSpPr>
          <p:cNvPr id="26633" name="Oval 10"/>
          <p:cNvSpPr>
            <a:spLocks noChangeArrowheads="1"/>
          </p:cNvSpPr>
          <p:nvPr/>
        </p:nvSpPr>
        <p:spPr bwMode="auto">
          <a:xfrm>
            <a:off x="2057400" y="2129408"/>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b="1">
                <a:solidFill>
                  <a:srgbClr val="3333FF"/>
                </a:solidFill>
                <a:latin typeface="Consolas" pitchFamily="49" charset="0"/>
                <a:ea typeface="楷体_GB2312" pitchFamily="49" charset="-122"/>
                <a:cs typeface="Consolas" pitchFamily="49" charset="0"/>
              </a:rPr>
              <a:t>35</a:t>
            </a:r>
          </a:p>
        </p:txBody>
      </p:sp>
      <p:sp>
        <p:nvSpPr>
          <p:cNvPr id="26634" name="Oval 11"/>
          <p:cNvSpPr>
            <a:spLocks noChangeArrowheads="1"/>
          </p:cNvSpPr>
          <p:nvPr/>
        </p:nvSpPr>
        <p:spPr bwMode="auto">
          <a:xfrm>
            <a:off x="6324600" y="2967608"/>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b="1">
                <a:solidFill>
                  <a:srgbClr val="3333FF"/>
                </a:solidFill>
                <a:latin typeface="Consolas" pitchFamily="49" charset="0"/>
                <a:ea typeface="楷体_GB2312" pitchFamily="49" charset="-122"/>
                <a:cs typeface="Consolas" pitchFamily="49" charset="0"/>
              </a:rPr>
              <a:t>88</a:t>
            </a:r>
          </a:p>
        </p:txBody>
      </p:sp>
      <p:sp>
        <p:nvSpPr>
          <p:cNvPr id="26635" name="Line 12"/>
          <p:cNvSpPr>
            <a:spLocks noChangeShapeType="1"/>
          </p:cNvSpPr>
          <p:nvPr/>
        </p:nvSpPr>
        <p:spPr bwMode="auto">
          <a:xfrm flipH="1">
            <a:off x="2500298" y="376808"/>
            <a:ext cx="776302" cy="37623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26636" name="Freeform 13"/>
          <p:cNvSpPr>
            <a:spLocks/>
          </p:cNvSpPr>
          <p:nvPr/>
        </p:nvSpPr>
        <p:spPr bwMode="auto">
          <a:xfrm>
            <a:off x="1295400" y="986408"/>
            <a:ext cx="558800" cy="381000"/>
          </a:xfrm>
          <a:custGeom>
            <a:avLst/>
            <a:gdLst>
              <a:gd name="T0" fmla="*/ 352 w 352"/>
              <a:gd name="T1" fmla="*/ 0 h 240"/>
              <a:gd name="T2" fmla="*/ 0 w 352"/>
              <a:gd name="T3" fmla="*/ 240 h 240"/>
              <a:gd name="T4" fmla="*/ 0 60000 65536"/>
              <a:gd name="T5" fmla="*/ 0 60000 65536"/>
              <a:gd name="T6" fmla="*/ 0 w 352"/>
              <a:gd name="T7" fmla="*/ 0 h 240"/>
              <a:gd name="T8" fmla="*/ 352 w 352"/>
              <a:gd name="T9" fmla="*/ 240 h 240"/>
            </a:gdLst>
            <a:ahLst/>
            <a:cxnLst>
              <a:cxn ang="T4">
                <a:pos x="T0" y="T1"/>
              </a:cxn>
              <a:cxn ang="T5">
                <a:pos x="T2" y="T3"/>
              </a:cxn>
            </a:cxnLst>
            <a:rect l="T6" t="T7" r="T8" b="T9"/>
            <a:pathLst>
              <a:path w="352" h="240">
                <a:moveTo>
                  <a:pt x="352" y="0"/>
                </a:moveTo>
                <a:lnTo>
                  <a:pt x="0" y="240"/>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26637" name="Line 14"/>
          <p:cNvSpPr>
            <a:spLocks noChangeShapeType="1"/>
          </p:cNvSpPr>
          <p:nvPr/>
        </p:nvSpPr>
        <p:spPr bwMode="auto">
          <a:xfrm>
            <a:off x="3962400" y="376808"/>
            <a:ext cx="762000" cy="3810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26638" name="Line 15"/>
          <p:cNvSpPr>
            <a:spLocks noChangeShapeType="1"/>
          </p:cNvSpPr>
          <p:nvPr/>
        </p:nvSpPr>
        <p:spPr bwMode="auto">
          <a:xfrm>
            <a:off x="2500298" y="1038790"/>
            <a:ext cx="547702" cy="328618"/>
          </a:xfrm>
          <a:prstGeom prst="line">
            <a:avLst/>
          </a:prstGeom>
          <a:noFill/>
          <a:ln w="76200">
            <a:solidFill>
              <a:srgbClr val="FF0000"/>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26639" name="Line 16"/>
          <p:cNvSpPr>
            <a:spLocks noChangeShapeType="1"/>
          </p:cNvSpPr>
          <p:nvPr/>
        </p:nvSpPr>
        <p:spPr bwMode="auto">
          <a:xfrm flipH="1">
            <a:off x="2514600" y="1748408"/>
            <a:ext cx="533400" cy="3810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26640" name="Line 17"/>
          <p:cNvSpPr>
            <a:spLocks noChangeShapeType="1"/>
          </p:cNvSpPr>
          <p:nvPr/>
        </p:nvSpPr>
        <p:spPr bwMode="auto">
          <a:xfrm>
            <a:off x="5334000" y="1062608"/>
            <a:ext cx="609600" cy="3048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26641" name="Freeform 18"/>
          <p:cNvSpPr>
            <a:spLocks/>
          </p:cNvSpPr>
          <p:nvPr/>
        </p:nvSpPr>
        <p:spPr bwMode="auto">
          <a:xfrm>
            <a:off x="5575300" y="1697608"/>
            <a:ext cx="368300" cy="469900"/>
          </a:xfrm>
          <a:custGeom>
            <a:avLst/>
            <a:gdLst>
              <a:gd name="T0" fmla="*/ 232 w 232"/>
              <a:gd name="T1" fmla="*/ 0 h 296"/>
              <a:gd name="T2" fmla="*/ 0 w 232"/>
              <a:gd name="T3" fmla="*/ 296 h 296"/>
              <a:gd name="T4" fmla="*/ 0 60000 65536"/>
              <a:gd name="T5" fmla="*/ 0 60000 65536"/>
              <a:gd name="T6" fmla="*/ 0 w 232"/>
              <a:gd name="T7" fmla="*/ 0 h 296"/>
              <a:gd name="T8" fmla="*/ 232 w 232"/>
              <a:gd name="T9" fmla="*/ 296 h 296"/>
            </a:gdLst>
            <a:ahLst/>
            <a:cxnLst>
              <a:cxn ang="T4">
                <a:pos x="T0" y="T1"/>
              </a:cxn>
              <a:cxn ang="T5">
                <a:pos x="T2" y="T3"/>
              </a:cxn>
            </a:cxnLst>
            <a:rect l="T6" t="T7" r="T8" b="T9"/>
            <a:pathLst>
              <a:path w="232" h="296">
                <a:moveTo>
                  <a:pt x="232" y="0"/>
                </a:moveTo>
                <a:lnTo>
                  <a:pt x="0" y="296"/>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26642" name="Freeform 19"/>
          <p:cNvSpPr>
            <a:spLocks/>
          </p:cNvSpPr>
          <p:nvPr/>
        </p:nvSpPr>
        <p:spPr bwMode="auto">
          <a:xfrm>
            <a:off x="5689600" y="2510408"/>
            <a:ext cx="711200" cy="533400"/>
          </a:xfrm>
          <a:custGeom>
            <a:avLst/>
            <a:gdLst>
              <a:gd name="T0" fmla="*/ 0 w 448"/>
              <a:gd name="T1" fmla="*/ 0 h 336"/>
              <a:gd name="T2" fmla="*/ 448 w 448"/>
              <a:gd name="T3" fmla="*/ 336 h 336"/>
              <a:gd name="T4" fmla="*/ 0 60000 65536"/>
              <a:gd name="T5" fmla="*/ 0 60000 65536"/>
              <a:gd name="T6" fmla="*/ 0 w 448"/>
              <a:gd name="T7" fmla="*/ 0 h 336"/>
              <a:gd name="T8" fmla="*/ 448 w 448"/>
              <a:gd name="T9" fmla="*/ 336 h 336"/>
            </a:gdLst>
            <a:ahLst/>
            <a:cxnLst>
              <a:cxn ang="T4">
                <a:pos x="T0" y="T1"/>
              </a:cxn>
              <a:cxn ang="T5">
                <a:pos x="T2" y="T3"/>
              </a:cxn>
            </a:cxnLst>
            <a:rect l="T6" t="T7" r="T8" b="T9"/>
            <a:pathLst>
              <a:path w="448" h="336">
                <a:moveTo>
                  <a:pt x="0" y="0"/>
                </a:moveTo>
                <a:lnTo>
                  <a:pt x="448" y="336"/>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26643" name="Oval 20"/>
          <p:cNvSpPr>
            <a:spLocks noChangeArrowheads="1"/>
          </p:cNvSpPr>
          <p:nvPr/>
        </p:nvSpPr>
        <p:spPr bwMode="auto">
          <a:xfrm>
            <a:off x="1066800" y="2967608"/>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b="1">
                <a:solidFill>
                  <a:srgbClr val="3333FF"/>
                </a:solidFill>
                <a:latin typeface="Consolas" pitchFamily="49" charset="0"/>
                <a:ea typeface="楷体_GB2312" pitchFamily="49" charset="-122"/>
                <a:cs typeface="Consolas" pitchFamily="49" charset="0"/>
              </a:rPr>
              <a:t>32</a:t>
            </a:r>
          </a:p>
        </p:txBody>
      </p:sp>
      <p:sp>
        <p:nvSpPr>
          <p:cNvPr id="26644" name="Freeform 21"/>
          <p:cNvSpPr>
            <a:spLocks/>
          </p:cNvSpPr>
          <p:nvPr/>
        </p:nvSpPr>
        <p:spPr bwMode="auto">
          <a:xfrm>
            <a:off x="1574800" y="2485008"/>
            <a:ext cx="520700" cy="508000"/>
          </a:xfrm>
          <a:custGeom>
            <a:avLst/>
            <a:gdLst>
              <a:gd name="T0" fmla="*/ 328 w 328"/>
              <a:gd name="T1" fmla="*/ 0 h 320"/>
              <a:gd name="T2" fmla="*/ 0 w 328"/>
              <a:gd name="T3" fmla="*/ 320 h 320"/>
              <a:gd name="T4" fmla="*/ 0 60000 65536"/>
              <a:gd name="T5" fmla="*/ 0 60000 65536"/>
              <a:gd name="T6" fmla="*/ 0 w 328"/>
              <a:gd name="T7" fmla="*/ 0 h 320"/>
              <a:gd name="T8" fmla="*/ 328 w 328"/>
              <a:gd name="T9" fmla="*/ 320 h 320"/>
            </a:gdLst>
            <a:ahLst/>
            <a:cxnLst>
              <a:cxn ang="T4">
                <a:pos x="T0" y="T1"/>
              </a:cxn>
              <a:cxn ang="T5">
                <a:pos x="T2" y="T3"/>
              </a:cxn>
            </a:cxnLst>
            <a:rect l="T6" t="T7" r="T8" b="T9"/>
            <a:pathLst>
              <a:path w="328" h="320">
                <a:moveTo>
                  <a:pt x="328" y="0"/>
                </a:moveTo>
                <a:lnTo>
                  <a:pt x="0" y="320"/>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128026" name="Line 26"/>
          <p:cNvSpPr>
            <a:spLocks noChangeShapeType="1"/>
          </p:cNvSpPr>
          <p:nvPr/>
        </p:nvSpPr>
        <p:spPr bwMode="auto">
          <a:xfrm>
            <a:off x="3962400" y="376808"/>
            <a:ext cx="1981200" cy="990600"/>
          </a:xfrm>
          <a:prstGeom prst="line">
            <a:avLst/>
          </a:prstGeom>
          <a:noFill/>
          <a:ln w="63500">
            <a:solidFill>
              <a:srgbClr val="3333FF"/>
            </a:solidFill>
            <a:round/>
            <a:headEnd/>
            <a:tailEnd type="triangle" w="med" len="lg"/>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useBgFill="1">
        <p:nvSpPr>
          <p:cNvPr id="128027" name="Rectangle 27"/>
          <p:cNvSpPr>
            <a:spLocks noChangeArrowheads="1"/>
          </p:cNvSpPr>
          <p:nvPr/>
        </p:nvSpPr>
        <p:spPr bwMode="auto">
          <a:xfrm>
            <a:off x="4572000" y="529208"/>
            <a:ext cx="838200" cy="685800"/>
          </a:xfrm>
          <a:prstGeom prst="rect">
            <a:avLst/>
          </a:prstGeom>
          <a:ln w="9525">
            <a:solidFill>
              <a:schemeClr val="bg1"/>
            </a:solidFill>
            <a:miter lim="800000"/>
            <a:headEnd/>
            <a:tailEnd/>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128028" name="Line 28"/>
          <p:cNvSpPr>
            <a:spLocks noChangeShapeType="1"/>
          </p:cNvSpPr>
          <p:nvPr/>
        </p:nvSpPr>
        <p:spPr bwMode="auto">
          <a:xfrm>
            <a:off x="3962400" y="376808"/>
            <a:ext cx="1981200" cy="990600"/>
          </a:xfrm>
          <a:prstGeom prst="line">
            <a:avLst/>
          </a:prstGeom>
          <a:noFill/>
          <a:ln w="63500">
            <a:solidFill>
              <a:srgbClr val="3333FF"/>
            </a:solidFill>
            <a:round/>
            <a:headEnd/>
            <a:tailEnd type="triangle" w="med" len="lg"/>
          </a:ln>
        </p:spPr>
        <p:txBody>
          <a:bodyPr wrap="none" anchor="ctr"/>
          <a:lstStyle/>
          <a:p>
            <a:pPr algn="ctr" fontAlgn="base">
              <a:spcBef>
                <a:spcPct val="0"/>
              </a:spcBef>
              <a:spcAft>
                <a:spcPct val="0"/>
              </a:spcAft>
            </a:pPr>
            <a:endParaRPr kumimoji="1" lang="zh-CN" altLang="en-US">
              <a:solidFill>
                <a:srgbClr val="FF0000"/>
              </a:solidFill>
              <a:latin typeface="Consolas" pitchFamily="49" charset="0"/>
              <a:cs typeface="Consolas" pitchFamily="49" charset="0"/>
            </a:endParaRPr>
          </a:p>
        </p:txBody>
      </p:sp>
      <p:sp>
        <p:nvSpPr>
          <p:cNvPr id="128029" name="Text Box 29"/>
          <p:cNvSpPr txBox="1">
            <a:spLocks noChangeArrowheads="1"/>
          </p:cNvSpPr>
          <p:nvPr/>
        </p:nvSpPr>
        <p:spPr bwMode="auto">
          <a:xfrm>
            <a:off x="194427" y="3933056"/>
            <a:ext cx="8686800" cy="2936188"/>
          </a:xfrm>
          <a:prstGeom prst="rect">
            <a:avLst/>
          </a:prstGeom>
          <a:noFill/>
          <a:ln w="9525">
            <a:solidFill>
              <a:schemeClr val="bg1"/>
            </a:solidFill>
            <a:miter lim="800000"/>
            <a:headEnd/>
            <a:tailEnd/>
          </a:ln>
        </p:spPr>
        <p:txBody>
          <a:bodyPr>
            <a:spAutoFit/>
          </a:bodyPr>
          <a:lstStyle/>
          <a:p>
            <a:pPr fontAlgn="base">
              <a:lnSpc>
                <a:spcPct val="120000"/>
              </a:lnSpc>
              <a:spcBef>
                <a:spcPct val="50000"/>
              </a:spcBef>
              <a:spcAft>
                <a:spcPct val="0"/>
              </a:spcAft>
            </a:pPr>
            <a:r>
              <a:rPr kumimoji="1" lang="zh-CN" altLang="en-US" sz="2400" b="1" dirty="0" smtClean="0">
                <a:solidFill>
                  <a:srgbClr val="3333FF"/>
                </a:solidFill>
                <a:latin typeface="Consolas" pitchFamily="49" charset="0"/>
                <a:ea typeface="仿宋" pitchFamily="49" charset="-122"/>
                <a:cs typeface="Consolas" pitchFamily="49" charset="0"/>
              </a:rPr>
              <a:t>访问父结点</a:t>
            </a:r>
            <a:r>
              <a:rPr kumimoji="1" lang="en-US" altLang="zh-CN" sz="2400" b="1" dirty="0" smtClean="0">
                <a:solidFill>
                  <a:srgbClr val="3333FF"/>
                </a:solidFill>
                <a:latin typeface="Consolas" pitchFamily="49" charset="0"/>
                <a:ea typeface="仿宋" pitchFamily="49" charset="-122"/>
                <a:cs typeface="Consolas" pitchFamily="49" charset="0"/>
              </a:rPr>
              <a:t>30</a:t>
            </a:r>
            <a:r>
              <a:rPr kumimoji="1" lang="zh-CN" altLang="en-US" sz="2400" b="1" dirty="0" smtClean="0">
                <a:solidFill>
                  <a:srgbClr val="3333FF"/>
                </a:solidFill>
                <a:latin typeface="Consolas" pitchFamily="49" charset="0"/>
                <a:ea typeface="仿宋" pitchFamily="49" charset="-122"/>
                <a:cs typeface="Consolas" pitchFamily="49" charset="0"/>
              </a:rPr>
              <a:t>后调用</a:t>
            </a:r>
            <a:r>
              <a:rPr kumimoji="1" lang="en-US" altLang="zh-CN" sz="2400" b="1" dirty="0" err="1">
                <a:solidFill>
                  <a:srgbClr val="3333FF"/>
                </a:solidFill>
                <a:latin typeface="Consolas" pitchFamily="49" charset="0"/>
                <a:ea typeface="仿宋" pitchFamily="49" charset="-122"/>
                <a:cs typeface="Consolas" pitchFamily="49" charset="0"/>
              </a:rPr>
              <a:t>DeleteBST</a:t>
            </a:r>
            <a:r>
              <a:rPr kumimoji="1" lang="en-US" altLang="zh-CN" sz="2400" b="1" dirty="0">
                <a:solidFill>
                  <a:srgbClr val="3333FF"/>
                </a:solidFill>
                <a:latin typeface="Consolas" pitchFamily="49" charset="0"/>
                <a:ea typeface="仿宋" pitchFamily="49" charset="-122"/>
                <a:cs typeface="Consolas" pitchFamily="49" charset="0"/>
              </a:rPr>
              <a:t>(BST-</a:t>
            </a:r>
            <a:r>
              <a:rPr kumimoji="1" lang="en-US" altLang="zh-CN" sz="2400" b="1" dirty="0" smtClean="0">
                <a:solidFill>
                  <a:srgbClr val="3333FF"/>
                </a:solidFill>
                <a:latin typeface="Consolas" pitchFamily="49" charset="0"/>
                <a:ea typeface="仿宋" pitchFamily="49" charset="-122"/>
                <a:cs typeface="Consolas" pitchFamily="49" charset="0"/>
              </a:rPr>
              <a:t>&gt;</a:t>
            </a:r>
            <a:r>
              <a:rPr kumimoji="1" lang="en-US" altLang="zh-CN" sz="2400" b="1" dirty="0" err="1" smtClean="0">
                <a:solidFill>
                  <a:srgbClr val="3333FF"/>
                </a:solidFill>
                <a:latin typeface="Consolas" pitchFamily="49" charset="0"/>
                <a:ea typeface="仿宋" pitchFamily="49" charset="-122"/>
                <a:cs typeface="Consolas" pitchFamily="49" charset="0"/>
              </a:rPr>
              <a:t>rchild</a:t>
            </a:r>
            <a:r>
              <a:rPr kumimoji="1" lang="en-US" altLang="zh-CN" sz="2400" b="1" dirty="0">
                <a:solidFill>
                  <a:srgbClr val="3333FF"/>
                </a:solidFill>
                <a:latin typeface="Consolas" pitchFamily="49" charset="0"/>
                <a:ea typeface="仿宋" pitchFamily="49" charset="-122"/>
                <a:cs typeface="Consolas" pitchFamily="49" charset="0"/>
              </a:rPr>
              <a:t>, key</a:t>
            </a:r>
            <a:r>
              <a:rPr kumimoji="1" lang="en-US" altLang="zh-CN" sz="2400" b="1" dirty="0" smtClean="0">
                <a:solidFill>
                  <a:srgbClr val="3333FF"/>
                </a:solidFill>
                <a:latin typeface="Consolas" pitchFamily="49" charset="0"/>
                <a:ea typeface="仿宋" pitchFamily="49" charset="-122"/>
                <a:cs typeface="Consolas" pitchFamily="49" charset="0"/>
              </a:rPr>
              <a:t>)</a:t>
            </a:r>
            <a:r>
              <a:rPr kumimoji="1" lang="zh-CN" altLang="en-US" sz="2400" b="1" dirty="0" smtClean="0">
                <a:solidFill>
                  <a:srgbClr val="3333FF"/>
                </a:solidFill>
                <a:latin typeface="Consolas" pitchFamily="49" charset="0"/>
                <a:ea typeface="仿宋" pitchFamily="49" charset="-122"/>
                <a:cs typeface="Consolas" pitchFamily="49" charset="0"/>
              </a:rPr>
              <a:t>时找到结点</a:t>
            </a:r>
            <a:r>
              <a:rPr kumimoji="1" lang="en-US" altLang="zh-CN" sz="2400" b="1" dirty="0" smtClean="0">
                <a:solidFill>
                  <a:srgbClr val="3333FF"/>
                </a:solidFill>
                <a:latin typeface="Consolas" pitchFamily="49" charset="0"/>
                <a:ea typeface="仿宋" pitchFamily="49" charset="-122"/>
                <a:cs typeface="Consolas" pitchFamily="49" charset="0"/>
              </a:rPr>
              <a:t>40</a:t>
            </a:r>
            <a:r>
              <a:rPr kumimoji="1" lang="zh-CN" altLang="en-US" sz="2400" b="1" dirty="0" smtClean="0">
                <a:solidFill>
                  <a:srgbClr val="3333FF"/>
                </a:solidFill>
                <a:latin typeface="Consolas" pitchFamily="49" charset="0"/>
                <a:ea typeface="仿宋" pitchFamily="49" charset="-122"/>
                <a:cs typeface="Consolas" pitchFamily="49" charset="0"/>
              </a:rPr>
              <a:t>，本次调用实参是</a:t>
            </a:r>
            <a:r>
              <a:rPr kumimoji="1" lang="en-US" altLang="zh-CN" sz="2400" b="1" dirty="0" smtClean="0">
                <a:solidFill>
                  <a:srgbClr val="3333FF"/>
                </a:solidFill>
                <a:latin typeface="Consolas" pitchFamily="49" charset="0"/>
                <a:ea typeface="仿宋" pitchFamily="49" charset="-122"/>
                <a:cs typeface="Consolas" pitchFamily="49" charset="0"/>
              </a:rPr>
              <a:t>BST-&gt;</a:t>
            </a:r>
            <a:r>
              <a:rPr kumimoji="1" lang="en-US" altLang="zh-CN" sz="2400" b="1" dirty="0" err="1" smtClean="0">
                <a:solidFill>
                  <a:srgbClr val="3333FF"/>
                </a:solidFill>
                <a:latin typeface="Consolas" pitchFamily="49" charset="0"/>
                <a:ea typeface="仿宋" pitchFamily="49" charset="-122"/>
                <a:cs typeface="Consolas" pitchFamily="49" charset="0"/>
              </a:rPr>
              <a:t>rchild</a:t>
            </a:r>
            <a:r>
              <a:rPr kumimoji="1" lang="zh-CN" altLang="en-US" sz="2400" b="1" dirty="0" smtClean="0">
                <a:solidFill>
                  <a:srgbClr val="3333FF"/>
                </a:solidFill>
                <a:latin typeface="Consolas" pitchFamily="49" charset="0"/>
                <a:ea typeface="仿宋" pitchFamily="49" charset="-122"/>
                <a:cs typeface="Consolas" pitchFamily="49" charset="0"/>
              </a:rPr>
              <a:t>，进入函数后的形参是</a:t>
            </a:r>
            <a:r>
              <a:rPr kumimoji="1" lang="en-US" altLang="zh-CN" sz="2400" b="1" dirty="0" smtClean="0">
                <a:solidFill>
                  <a:srgbClr val="3333FF"/>
                </a:solidFill>
                <a:latin typeface="Consolas" pitchFamily="49" charset="0"/>
                <a:ea typeface="仿宋" pitchFamily="49" charset="-122"/>
                <a:cs typeface="Consolas" pitchFamily="49" charset="0"/>
              </a:rPr>
              <a:t>BST</a:t>
            </a:r>
            <a:r>
              <a:rPr kumimoji="1" lang="zh-CN" altLang="en-US" sz="2400" b="1" dirty="0" smtClean="0">
                <a:solidFill>
                  <a:srgbClr val="3333FF"/>
                </a:solidFill>
                <a:latin typeface="Consolas" pitchFamily="49" charset="0"/>
                <a:ea typeface="仿宋" pitchFamily="49" charset="-122"/>
                <a:cs typeface="Consolas" pitchFamily="49" charset="0"/>
              </a:rPr>
              <a:t>，实际是</a:t>
            </a:r>
            <a:r>
              <a:rPr kumimoji="1" lang="en-US" altLang="zh-CN" sz="2400" b="1" dirty="0" smtClean="0">
                <a:solidFill>
                  <a:srgbClr val="3333FF"/>
                </a:solidFill>
                <a:latin typeface="Consolas" pitchFamily="49" charset="0"/>
                <a:ea typeface="仿宋" pitchFamily="49" charset="-122"/>
                <a:cs typeface="Consolas" pitchFamily="49" charset="0"/>
              </a:rPr>
              <a:t>30</a:t>
            </a:r>
            <a:r>
              <a:rPr kumimoji="1" lang="zh-CN" altLang="en-US" sz="2400" b="1" dirty="0" smtClean="0">
                <a:solidFill>
                  <a:srgbClr val="3333FF"/>
                </a:solidFill>
                <a:latin typeface="Consolas" pitchFamily="49" charset="0"/>
                <a:ea typeface="仿宋" pitchFamily="49" charset="-122"/>
                <a:cs typeface="Consolas" pitchFamily="49" charset="0"/>
              </a:rPr>
              <a:t>的右儿子指针（红色）。</a:t>
            </a:r>
            <a:endParaRPr kumimoji="1" lang="en-US" altLang="zh-CN" sz="2400" b="1" dirty="0" smtClean="0">
              <a:solidFill>
                <a:srgbClr val="3333FF"/>
              </a:solidFill>
              <a:latin typeface="Consolas" pitchFamily="49" charset="0"/>
              <a:ea typeface="仿宋" pitchFamily="49" charset="-122"/>
              <a:cs typeface="Consolas" pitchFamily="49" charset="0"/>
            </a:endParaRPr>
          </a:p>
          <a:p>
            <a:pPr fontAlgn="base">
              <a:lnSpc>
                <a:spcPct val="120000"/>
              </a:lnSpc>
              <a:spcBef>
                <a:spcPct val="50000"/>
              </a:spcBef>
              <a:spcAft>
                <a:spcPct val="0"/>
              </a:spcAft>
            </a:pPr>
            <a:r>
              <a:rPr kumimoji="1" lang="zh-CN" altLang="en-US" sz="2400" b="1" dirty="0" smtClean="0">
                <a:solidFill>
                  <a:srgbClr val="3333FF"/>
                </a:solidFill>
                <a:latin typeface="Consolas" pitchFamily="49" charset="0"/>
                <a:ea typeface="仿宋" pitchFamily="49" charset="-122"/>
                <a:cs typeface="Consolas" pitchFamily="49" charset="0"/>
              </a:rPr>
              <a:t>又以该指针为实参调用</a:t>
            </a:r>
            <a:r>
              <a:rPr kumimoji="1" lang="en-US" altLang="zh-CN" sz="2400" b="1" dirty="0">
                <a:solidFill>
                  <a:srgbClr val="3333FF"/>
                </a:solidFill>
                <a:latin typeface="Consolas" pitchFamily="49" charset="0"/>
                <a:ea typeface="仿宋" pitchFamily="49" charset="-122"/>
                <a:cs typeface="Consolas" pitchFamily="49" charset="0"/>
              </a:rPr>
              <a:t>Delete(</a:t>
            </a:r>
            <a:r>
              <a:rPr kumimoji="1" lang="en-US" altLang="zh-CN" sz="2400" b="1" dirty="0" err="1">
                <a:solidFill>
                  <a:srgbClr val="3333FF"/>
                </a:solidFill>
                <a:latin typeface="Consolas" pitchFamily="49" charset="0"/>
                <a:ea typeface="仿宋" pitchFamily="49" charset="-122"/>
                <a:cs typeface="Consolas" pitchFamily="49" charset="0"/>
              </a:rPr>
              <a:t>BSTNode</a:t>
            </a:r>
            <a:r>
              <a:rPr kumimoji="1" lang="en-US" altLang="zh-CN" sz="2400" b="1" dirty="0">
                <a:solidFill>
                  <a:srgbClr val="3333FF"/>
                </a:solidFill>
                <a:latin typeface="Consolas" pitchFamily="49" charset="0"/>
                <a:ea typeface="仿宋" pitchFamily="49" charset="-122"/>
                <a:cs typeface="Consolas" pitchFamily="49" charset="0"/>
              </a:rPr>
              <a:t> *&amp;p</a:t>
            </a:r>
            <a:r>
              <a:rPr kumimoji="1" lang="en-US" altLang="zh-CN" sz="2400" b="1" dirty="0" smtClean="0">
                <a:solidFill>
                  <a:srgbClr val="3333FF"/>
                </a:solidFill>
                <a:latin typeface="Consolas" pitchFamily="49" charset="0"/>
                <a:ea typeface="仿宋" pitchFamily="49" charset="-122"/>
                <a:cs typeface="Consolas" pitchFamily="49" charset="0"/>
              </a:rPr>
              <a:t>)</a:t>
            </a:r>
            <a:r>
              <a:rPr kumimoji="1" lang="zh-CN" altLang="en-US" sz="2400" b="1" dirty="0" smtClean="0">
                <a:solidFill>
                  <a:srgbClr val="3333FF"/>
                </a:solidFill>
                <a:latin typeface="Consolas" pitchFamily="49" charset="0"/>
                <a:ea typeface="仿宋" pitchFamily="49" charset="-122"/>
                <a:cs typeface="Consolas" pitchFamily="49" charset="0"/>
              </a:rPr>
              <a:t>，因此</a:t>
            </a:r>
            <a:r>
              <a:rPr kumimoji="1" lang="en-US" altLang="zh-CN" sz="2400" b="1" dirty="0" smtClean="0">
                <a:solidFill>
                  <a:srgbClr val="3333FF"/>
                </a:solidFill>
                <a:latin typeface="Consolas" pitchFamily="49" charset="0"/>
                <a:ea typeface="仿宋" pitchFamily="49" charset="-122"/>
                <a:cs typeface="Consolas" pitchFamily="49" charset="0"/>
              </a:rPr>
              <a:t>p</a:t>
            </a:r>
            <a:r>
              <a:rPr kumimoji="1" lang="zh-CN" altLang="en-US" sz="2400" b="1" dirty="0" smtClean="0">
                <a:solidFill>
                  <a:srgbClr val="3333FF"/>
                </a:solidFill>
                <a:latin typeface="Consolas" pitchFamily="49" charset="0"/>
                <a:ea typeface="仿宋" pitchFamily="49" charset="-122"/>
                <a:cs typeface="Consolas" pitchFamily="49" charset="0"/>
              </a:rPr>
              <a:t>仍是</a:t>
            </a:r>
            <a:r>
              <a:rPr kumimoji="1" lang="en-US" altLang="zh-CN" sz="2400" b="1" dirty="0" smtClean="0">
                <a:solidFill>
                  <a:srgbClr val="3333FF"/>
                </a:solidFill>
                <a:latin typeface="Consolas" pitchFamily="49" charset="0"/>
                <a:ea typeface="仿宋" pitchFamily="49" charset="-122"/>
                <a:cs typeface="Consolas" pitchFamily="49" charset="0"/>
              </a:rPr>
              <a:t>30</a:t>
            </a:r>
            <a:r>
              <a:rPr kumimoji="1" lang="zh-CN" altLang="en-US" sz="2400" b="1" dirty="0" smtClean="0">
                <a:solidFill>
                  <a:srgbClr val="3333FF"/>
                </a:solidFill>
                <a:latin typeface="Consolas" pitchFamily="49" charset="0"/>
                <a:ea typeface="仿宋" pitchFamily="49" charset="-122"/>
                <a:cs typeface="Consolas" pitchFamily="49" charset="0"/>
              </a:rPr>
              <a:t>的右儿子指针。在</a:t>
            </a:r>
            <a:r>
              <a:rPr kumimoji="1" lang="en-US" altLang="zh-CN" sz="2400" b="1" dirty="0" smtClean="0">
                <a:solidFill>
                  <a:srgbClr val="3333FF"/>
                </a:solidFill>
                <a:latin typeface="Consolas" pitchFamily="49" charset="0"/>
                <a:ea typeface="仿宋" pitchFamily="49" charset="-122"/>
                <a:cs typeface="Consolas" pitchFamily="49" charset="0"/>
              </a:rPr>
              <a:t>Delete</a:t>
            </a:r>
            <a:r>
              <a:rPr kumimoji="1" lang="zh-CN" altLang="en-US" sz="2400" b="1" dirty="0" smtClean="0">
                <a:solidFill>
                  <a:srgbClr val="3333FF"/>
                </a:solidFill>
                <a:latin typeface="Consolas" pitchFamily="49" charset="0"/>
                <a:ea typeface="仿宋" pitchFamily="49" charset="-122"/>
                <a:cs typeface="Consolas" pitchFamily="49" charset="0"/>
              </a:rPr>
              <a:t>有</a:t>
            </a:r>
            <a:r>
              <a:rPr kumimoji="1" lang="en-US" altLang="zh-CN" sz="2400" b="1" dirty="0">
                <a:solidFill>
                  <a:srgbClr val="3333FF"/>
                </a:solidFill>
                <a:latin typeface="Consolas" pitchFamily="49" charset="0"/>
                <a:ea typeface="仿宋" pitchFamily="49" charset="-122"/>
                <a:cs typeface="Consolas" pitchFamily="49" charset="0"/>
              </a:rPr>
              <a:t>p = p-</a:t>
            </a:r>
            <a:r>
              <a:rPr kumimoji="1" lang="en-US" altLang="zh-CN" sz="2400" b="1" dirty="0" smtClean="0">
                <a:solidFill>
                  <a:srgbClr val="3333FF"/>
                </a:solidFill>
                <a:latin typeface="Consolas" pitchFamily="49" charset="0"/>
                <a:ea typeface="仿宋" pitchFamily="49" charset="-122"/>
                <a:cs typeface="Consolas" pitchFamily="49" charset="0"/>
              </a:rPr>
              <a:t>&gt;</a:t>
            </a:r>
            <a:r>
              <a:rPr kumimoji="1" lang="en-US" altLang="zh-CN" sz="2400" b="1" dirty="0" err="1" smtClean="0">
                <a:solidFill>
                  <a:srgbClr val="3333FF"/>
                </a:solidFill>
                <a:latin typeface="Consolas" pitchFamily="49" charset="0"/>
                <a:ea typeface="仿宋" pitchFamily="49" charset="-122"/>
                <a:cs typeface="Consolas" pitchFamily="49" charset="0"/>
              </a:rPr>
              <a:t>lchild</a:t>
            </a:r>
            <a:r>
              <a:rPr kumimoji="1" lang="zh-CN" altLang="en-US" sz="2400" b="1" dirty="0" smtClean="0">
                <a:solidFill>
                  <a:srgbClr val="3333FF"/>
                </a:solidFill>
                <a:latin typeface="Consolas" pitchFamily="49" charset="0"/>
                <a:ea typeface="仿宋" pitchFamily="49" charset="-122"/>
                <a:cs typeface="Consolas" pitchFamily="49" charset="0"/>
              </a:rPr>
              <a:t>，因此将</a:t>
            </a:r>
            <a:r>
              <a:rPr kumimoji="1" lang="en-US" altLang="zh-CN" sz="2400" b="1" dirty="0">
                <a:solidFill>
                  <a:srgbClr val="3333FF"/>
                </a:solidFill>
                <a:latin typeface="Consolas" pitchFamily="49" charset="0"/>
                <a:ea typeface="仿宋" pitchFamily="49" charset="-122"/>
                <a:cs typeface="Consolas" pitchFamily="49" charset="0"/>
              </a:rPr>
              <a:t>30</a:t>
            </a:r>
            <a:r>
              <a:rPr kumimoji="1" lang="zh-CN" altLang="en-US" sz="2400" b="1" dirty="0">
                <a:solidFill>
                  <a:srgbClr val="3333FF"/>
                </a:solidFill>
                <a:latin typeface="Consolas" pitchFamily="49" charset="0"/>
                <a:ea typeface="仿宋" pitchFamily="49" charset="-122"/>
                <a:cs typeface="Consolas" pitchFamily="49" charset="0"/>
              </a:rPr>
              <a:t>的右儿子</a:t>
            </a:r>
            <a:r>
              <a:rPr kumimoji="1" lang="zh-CN" altLang="en-US" sz="2400" b="1" dirty="0" smtClean="0">
                <a:solidFill>
                  <a:srgbClr val="3333FF"/>
                </a:solidFill>
                <a:latin typeface="Consolas" pitchFamily="49" charset="0"/>
                <a:ea typeface="仿宋" pitchFamily="49" charset="-122"/>
                <a:cs typeface="Consolas" pitchFamily="49" charset="0"/>
              </a:rPr>
              <a:t>指针修改为指向</a:t>
            </a:r>
            <a:r>
              <a:rPr kumimoji="1" lang="en-US" altLang="zh-CN" sz="2400" b="1" dirty="0" smtClean="0">
                <a:solidFill>
                  <a:srgbClr val="3333FF"/>
                </a:solidFill>
                <a:latin typeface="Consolas" pitchFamily="49" charset="0"/>
                <a:ea typeface="仿宋" pitchFamily="49" charset="-122"/>
                <a:cs typeface="Consolas" pitchFamily="49" charset="0"/>
              </a:rPr>
              <a:t>40</a:t>
            </a:r>
            <a:r>
              <a:rPr kumimoji="1" lang="zh-CN" altLang="en-US" sz="2400" b="1" dirty="0" smtClean="0">
                <a:solidFill>
                  <a:srgbClr val="3333FF"/>
                </a:solidFill>
                <a:latin typeface="Consolas" pitchFamily="49" charset="0"/>
                <a:ea typeface="仿宋" pitchFamily="49" charset="-122"/>
                <a:cs typeface="Consolas" pitchFamily="49" charset="0"/>
              </a:rPr>
              <a:t>的左儿子。</a:t>
            </a:r>
            <a:endParaRPr kumimoji="1" lang="zh-CN" altLang="en-US" sz="2400" b="1" dirty="0">
              <a:solidFill>
                <a:srgbClr val="3333FF"/>
              </a:solidFill>
              <a:latin typeface="Consolas" pitchFamily="49" charset="0"/>
              <a:ea typeface="仿宋" pitchFamily="49" charset="-122"/>
              <a:cs typeface="Consolas" pitchFamily="49" charset="0"/>
            </a:endParaRPr>
          </a:p>
        </p:txBody>
      </p:sp>
      <p:sp>
        <p:nvSpPr>
          <p:cNvPr id="128030" name="Text Box 30"/>
          <p:cNvSpPr txBox="1">
            <a:spLocks noChangeArrowheads="1"/>
          </p:cNvSpPr>
          <p:nvPr/>
        </p:nvSpPr>
        <p:spPr bwMode="auto">
          <a:xfrm>
            <a:off x="6208154" y="298375"/>
            <a:ext cx="2581156" cy="461665"/>
          </a:xfrm>
          <a:prstGeom prst="rect">
            <a:avLst/>
          </a:prstGeom>
          <a:noFill/>
          <a:ln w="9525">
            <a:solidFill>
              <a:schemeClr val="bg1"/>
            </a:solidFill>
            <a:miter lim="800000"/>
            <a:headEnd/>
            <a:tailEnd/>
          </a:ln>
        </p:spPr>
        <p:txBody>
          <a:bodyPr wrap="none">
            <a:spAutoFit/>
          </a:bodyPr>
          <a:lstStyle/>
          <a:p>
            <a:pPr fontAlgn="base">
              <a:spcBef>
                <a:spcPct val="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被删关键字 </a:t>
            </a:r>
            <a:r>
              <a:rPr kumimoji="1" lang="en-US" altLang="zh-CN" sz="2400" b="1" dirty="0">
                <a:solidFill>
                  <a:srgbClr val="3333FF"/>
                </a:solidFill>
                <a:latin typeface="Consolas" pitchFamily="49" charset="0"/>
                <a:ea typeface="楷体" pitchFamily="49" charset="-122"/>
                <a:cs typeface="Consolas" pitchFamily="49" charset="0"/>
              </a:rPr>
              <a:t>= 40</a:t>
            </a:r>
            <a:endParaRPr kumimoji="1" lang="en-US" altLang="zh-CN" sz="2400" dirty="0">
              <a:solidFill>
                <a:srgbClr val="3333FF"/>
              </a:solidFill>
              <a:latin typeface="Consolas" pitchFamily="49" charset="0"/>
              <a:ea typeface="楷体" pitchFamily="49" charset="-122"/>
              <a:cs typeface="Consolas" pitchFamily="49" charset="0"/>
            </a:endParaRPr>
          </a:p>
        </p:txBody>
      </p:sp>
    </p:spTree>
    <p:extLst>
      <p:ext uri="{BB962C8B-B14F-4D97-AF65-F5344CB8AC3E}">
        <p14:creationId xmlns:p14="http://schemas.microsoft.com/office/powerpoint/2010/main" val="8298567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29" grpId="0" animBg="1"/>
    </p:bldLst>
  </p:timing>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404664"/>
            <a:ext cx="8928992" cy="6453336"/>
          </a:xfrm>
        </p:spPr>
        <p:txBody>
          <a:bodyPr>
            <a:noAutofit/>
          </a:bodyPr>
          <a:lstStyle/>
          <a:p>
            <a:r>
              <a:rPr lang="en-US" altLang="zh-CN" b="0" dirty="0" smtClean="0"/>
              <a:t>	</a:t>
            </a:r>
            <a:r>
              <a:rPr lang="en-US" altLang="zh-CN" sz="2500" b="0" dirty="0" smtClean="0"/>
              <a:t>	</a:t>
            </a:r>
            <a:r>
              <a:rPr kumimoji="1" lang="en-US" altLang="zh-CN" sz="2500" dirty="0">
                <a:solidFill>
                  <a:srgbClr val="3333FF"/>
                </a:solidFill>
                <a:latin typeface="Consolas" pitchFamily="49" charset="0"/>
                <a:ea typeface="仿宋" pitchFamily="49" charset="-122"/>
                <a:cs typeface="Consolas" pitchFamily="49" charset="0"/>
              </a:rPr>
              <a:t>else {//</a:t>
            </a:r>
            <a:r>
              <a:rPr kumimoji="1" lang="zh-CN" altLang="en-US" sz="2500" dirty="0">
                <a:solidFill>
                  <a:srgbClr val="3333FF"/>
                </a:solidFill>
                <a:latin typeface="Consolas" pitchFamily="49" charset="0"/>
                <a:ea typeface="仿宋" pitchFamily="49" charset="-122"/>
                <a:cs typeface="Consolas" pitchFamily="49" charset="0"/>
              </a:rPr>
              <a:t>左右子树都不空，情况</a:t>
            </a:r>
            <a:r>
              <a:rPr kumimoji="1" lang="en-US" altLang="zh-CN" sz="2500" dirty="0">
                <a:solidFill>
                  <a:srgbClr val="3333FF"/>
                </a:solidFill>
                <a:latin typeface="Consolas" pitchFamily="49" charset="0"/>
                <a:ea typeface="仿宋" pitchFamily="49" charset="-122"/>
                <a:cs typeface="Consolas" pitchFamily="49" charset="0"/>
              </a:rPr>
              <a:t>(3)</a:t>
            </a:r>
          </a:p>
          <a:p>
            <a:pPr>
              <a:spcBef>
                <a:spcPts val="100"/>
              </a:spcBef>
            </a:pPr>
            <a:r>
              <a:rPr kumimoji="1" lang="en-US" altLang="zh-CN" sz="2500" dirty="0">
                <a:solidFill>
                  <a:srgbClr val="3333FF"/>
                </a:solidFill>
                <a:latin typeface="Consolas" pitchFamily="49" charset="0"/>
                <a:ea typeface="仿宋" pitchFamily="49" charset="-122"/>
                <a:cs typeface="Consolas" pitchFamily="49" charset="0"/>
              </a:rPr>
              <a:t>		     q = </a:t>
            </a:r>
            <a:r>
              <a:rPr kumimoji="1" lang="en-US" altLang="zh-CN" sz="2500" dirty="0" smtClean="0">
                <a:solidFill>
                  <a:srgbClr val="3333FF"/>
                </a:solidFill>
                <a:latin typeface="Consolas" pitchFamily="49" charset="0"/>
                <a:ea typeface="仿宋" pitchFamily="49" charset="-122"/>
                <a:cs typeface="Consolas" pitchFamily="49" charset="0"/>
              </a:rPr>
              <a:t>p; s </a:t>
            </a:r>
            <a:r>
              <a:rPr kumimoji="1" lang="en-US" altLang="zh-CN" sz="2500" dirty="0">
                <a:solidFill>
                  <a:srgbClr val="3333FF"/>
                </a:solidFill>
                <a:latin typeface="Consolas" pitchFamily="49" charset="0"/>
                <a:ea typeface="仿宋" pitchFamily="49" charset="-122"/>
                <a:cs typeface="Consolas" pitchFamily="49" charset="0"/>
              </a:rPr>
              <a:t>= </a:t>
            </a:r>
            <a:r>
              <a:rPr kumimoji="1" lang="en-US" altLang="zh-CN" sz="2500" dirty="0" smtClean="0">
                <a:solidFill>
                  <a:srgbClr val="3333FF"/>
                </a:solidFill>
                <a:latin typeface="Consolas" pitchFamily="49" charset="0"/>
                <a:ea typeface="仿宋" pitchFamily="49" charset="-122"/>
                <a:cs typeface="Consolas" pitchFamily="49" charset="0"/>
              </a:rPr>
              <a:t>p-</a:t>
            </a:r>
            <a:r>
              <a:rPr kumimoji="1" lang="en-US" altLang="zh-CN" sz="2500" dirty="0">
                <a:solidFill>
                  <a:srgbClr val="3333FF"/>
                </a:solidFill>
                <a:latin typeface="Consolas" pitchFamily="49" charset="0"/>
                <a:ea typeface="仿宋" pitchFamily="49" charset="-122"/>
                <a:cs typeface="Consolas" pitchFamily="49" charset="0"/>
              </a:rPr>
              <a:t>&gt;lchild;</a:t>
            </a:r>
          </a:p>
          <a:p>
            <a:pPr>
              <a:spcBef>
                <a:spcPts val="100"/>
              </a:spcBef>
            </a:pPr>
            <a:r>
              <a:rPr kumimoji="1" lang="en-US" altLang="zh-CN" sz="2500" dirty="0">
                <a:solidFill>
                  <a:srgbClr val="3333FF"/>
                </a:solidFill>
                <a:latin typeface="Consolas" pitchFamily="49" charset="0"/>
                <a:ea typeface="仿宋" pitchFamily="49" charset="-122"/>
                <a:cs typeface="Consolas" pitchFamily="49" charset="0"/>
              </a:rPr>
              <a:t>		     while(s-&gt;rchild) { </a:t>
            </a:r>
            <a:r>
              <a:rPr kumimoji="1" lang="en-US" altLang="zh-CN" sz="2500" dirty="0">
                <a:solidFill>
                  <a:srgbClr val="7030A0"/>
                </a:solidFill>
                <a:latin typeface="Consolas" pitchFamily="49" charset="0"/>
                <a:ea typeface="仿宋" pitchFamily="49" charset="-122"/>
                <a:cs typeface="Consolas" pitchFamily="49" charset="0"/>
              </a:rPr>
              <a:t>//</a:t>
            </a:r>
            <a:r>
              <a:rPr kumimoji="1" lang="zh-CN" altLang="en-US" sz="2500" dirty="0">
                <a:solidFill>
                  <a:srgbClr val="7030A0"/>
                </a:solidFill>
                <a:latin typeface="Consolas" pitchFamily="49" charset="0"/>
                <a:ea typeface="仿宋" pitchFamily="49" charset="-122"/>
                <a:cs typeface="Consolas" pitchFamily="49" charset="0"/>
              </a:rPr>
              <a:t>寻找左子树最右结点</a:t>
            </a:r>
            <a:r>
              <a:rPr kumimoji="1" lang="en-US" altLang="zh-CN" sz="2500" dirty="0">
                <a:solidFill>
                  <a:srgbClr val="7030A0"/>
                </a:solidFill>
                <a:latin typeface="Consolas" pitchFamily="49" charset="0"/>
                <a:ea typeface="仿宋" pitchFamily="49" charset="-122"/>
                <a:cs typeface="Consolas" pitchFamily="49" charset="0"/>
              </a:rPr>
              <a:t>s</a:t>
            </a:r>
          </a:p>
          <a:p>
            <a:pPr>
              <a:spcBef>
                <a:spcPts val="100"/>
              </a:spcBef>
            </a:pPr>
            <a:r>
              <a:rPr kumimoji="1" lang="en-US" altLang="zh-CN" sz="2500" dirty="0">
                <a:solidFill>
                  <a:srgbClr val="3333FF"/>
                </a:solidFill>
                <a:latin typeface="Consolas" pitchFamily="49" charset="0"/>
                <a:ea typeface="仿宋" pitchFamily="49" charset="-122"/>
                <a:cs typeface="Consolas" pitchFamily="49" charset="0"/>
              </a:rPr>
              <a:t>			</a:t>
            </a:r>
            <a:r>
              <a:rPr kumimoji="1" lang="en-US" altLang="zh-CN" sz="2500" dirty="0" smtClean="0">
                <a:solidFill>
                  <a:srgbClr val="3333FF"/>
                </a:solidFill>
                <a:latin typeface="Consolas" pitchFamily="49" charset="0"/>
                <a:ea typeface="仿宋" pitchFamily="49" charset="-122"/>
                <a:cs typeface="Consolas" pitchFamily="49" charset="0"/>
              </a:rPr>
              <a:t>  q </a:t>
            </a:r>
            <a:r>
              <a:rPr kumimoji="1" lang="en-US" altLang="zh-CN" sz="2500" dirty="0">
                <a:solidFill>
                  <a:srgbClr val="3333FF"/>
                </a:solidFill>
                <a:latin typeface="Consolas" pitchFamily="49" charset="0"/>
                <a:ea typeface="仿宋" pitchFamily="49" charset="-122"/>
                <a:cs typeface="Consolas" pitchFamily="49" charset="0"/>
              </a:rPr>
              <a:t>= s;		  </a:t>
            </a:r>
            <a:r>
              <a:rPr kumimoji="1" lang="en-US" altLang="zh-CN" sz="2500" dirty="0" smtClean="0">
                <a:solidFill>
                  <a:srgbClr val="7030A0"/>
                </a:solidFill>
                <a:latin typeface="Consolas" pitchFamily="49" charset="0"/>
                <a:ea typeface="仿宋" pitchFamily="49" charset="-122"/>
                <a:cs typeface="Consolas" pitchFamily="49" charset="0"/>
              </a:rPr>
              <a:t>//</a:t>
            </a:r>
            <a:r>
              <a:rPr kumimoji="1" lang="en-US" altLang="zh-CN" sz="2500" dirty="0">
                <a:solidFill>
                  <a:srgbClr val="7030A0"/>
                </a:solidFill>
                <a:latin typeface="Consolas" pitchFamily="49" charset="0"/>
                <a:ea typeface="仿宋" pitchFamily="49" charset="-122"/>
                <a:cs typeface="Consolas" pitchFamily="49" charset="0"/>
              </a:rPr>
              <a:t>q</a:t>
            </a:r>
            <a:r>
              <a:rPr kumimoji="1" lang="zh-CN" altLang="en-US" sz="2500" dirty="0">
                <a:solidFill>
                  <a:srgbClr val="7030A0"/>
                </a:solidFill>
                <a:latin typeface="Consolas" pitchFamily="49" charset="0"/>
                <a:ea typeface="仿宋" pitchFamily="49" charset="-122"/>
                <a:cs typeface="Consolas" pitchFamily="49" charset="0"/>
              </a:rPr>
              <a:t>指向</a:t>
            </a:r>
            <a:r>
              <a:rPr kumimoji="1" lang="en-US" altLang="zh-CN" sz="2500" dirty="0">
                <a:solidFill>
                  <a:srgbClr val="7030A0"/>
                </a:solidFill>
                <a:latin typeface="Consolas" pitchFamily="49" charset="0"/>
                <a:ea typeface="仿宋" pitchFamily="49" charset="-122"/>
                <a:cs typeface="Consolas" pitchFamily="49" charset="0"/>
              </a:rPr>
              <a:t>s</a:t>
            </a:r>
            <a:r>
              <a:rPr kumimoji="1" lang="zh-CN" altLang="en-US" sz="2500" dirty="0">
                <a:solidFill>
                  <a:srgbClr val="7030A0"/>
                </a:solidFill>
                <a:latin typeface="Consolas" pitchFamily="49" charset="0"/>
                <a:ea typeface="仿宋" pitchFamily="49" charset="-122"/>
                <a:cs typeface="Consolas" pitchFamily="49" charset="0"/>
              </a:rPr>
              <a:t>的</a:t>
            </a:r>
            <a:r>
              <a:rPr kumimoji="1" lang="zh-CN" altLang="en-US" sz="2500" dirty="0" smtClean="0">
                <a:solidFill>
                  <a:srgbClr val="7030A0"/>
                </a:solidFill>
                <a:latin typeface="Consolas" pitchFamily="49" charset="0"/>
                <a:ea typeface="仿宋" pitchFamily="49" charset="-122"/>
                <a:cs typeface="Consolas" pitchFamily="49" charset="0"/>
              </a:rPr>
              <a:t>父结点</a:t>
            </a:r>
            <a:r>
              <a:rPr kumimoji="1" lang="en-US" altLang="zh-CN" sz="2500" dirty="0" smtClean="0">
                <a:solidFill>
                  <a:srgbClr val="7030A0"/>
                </a:solidFill>
                <a:latin typeface="Consolas" pitchFamily="49" charset="0"/>
                <a:ea typeface="仿宋" pitchFamily="49" charset="-122"/>
                <a:cs typeface="Consolas" pitchFamily="49" charset="0"/>
              </a:rPr>
              <a:t> </a:t>
            </a:r>
            <a:endParaRPr kumimoji="1" lang="en-US" altLang="zh-CN" sz="2500" dirty="0">
              <a:solidFill>
                <a:srgbClr val="7030A0"/>
              </a:solidFill>
              <a:latin typeface="Consolas" pitchFamily="49" charset="0"/>
              <a:ea typeface="仿宋" pitchFamily="49" charset="-122"/>
              <a:cs typeface="Consolas" pitchFamily="49" charset="0"/>
            </a:endParaRPr>
          </a:p>
          <a:p>
            <a:pPr>
              <a:spcBef>
                <a:spcPts val="100"/>
              </a:spcBef>
            </a:pPr>
            <a:r>
              <a:rPr kumimoji="1" lang="en-US" altLang="zh-CN" sz="2500" dirty="0">
                <a:solidFill>
                  <a:srgbClr val="3333FF"/>
                </a:solidFill>
                <a:latin typeface="Consolas" pitchFamily="49" charset="0"/>
                <a:ea typeface="仿宋" pitchFamily="49" charset="-122"/>
                <a:cs typeface="Consolas" pitchFamily="49" charset="0"/>
              </a:rPr>
              <a:t>			</a:t>
            </a:r>
            <a:r>
              <a:rPr kumimoji="1" lang="en-US" altLang="zh-CN" sz="2500" dirty="0" smtClean="0">
                <a:solidFill>
                  <a:srgbClr val="3333FF"/>
                </a:solidFill>
                <a:latin typeface="Consolas" pitchFamily="49" charset="0"/>
                <a:ea typeface="仿宋" pitchFamily="49" charset="-122"/>
                <a:cs typeface="Consolas" pitchFamily="49" charset="0"/>
              </a:rPr>
              <a:t>  s </a:t>
            </a:r>
            <a:r>
              <a:rPr kumimoji="1" lang="en-US" altLang="zh-CN" sz="2500" dirty="0">
                <a:solidFill>
                  <a:srgbClr val="3333FF"/>
                </a:solidFill>
                <a:latin typeface="Consolas" pitchFamily="49" charset="0"/>
                <a:ea typeface="仿宋" pitchFamily="49" charset="-122"/>
                <a:cs typeface="Consolas" pitchFamily="49" charset="0"/>
              </a:rPr>
              <a:t>= s-&gt;rchild; }</a:t>
            </a:r>
          </a:p>
          <a:p>
            <a:pPr>
              <a:spcBef>
                <a:spcPts val="100"/>
              </a:spcBef>
            </a:pPr>
            <a:r>
              <a:rPr kumimoji="1" lang="en-US" altLang="zh-CN" sz="2500" dirty="0">
                <a:solidFill>
                  <a:srgbClr val="3333FF"/>
                </a:solidFill>
                <a:latin typeface="Consolas" pitchFamily="49" charset="0"/>
                <a:ea typeface="仿宋" pitchFamily="49" charset="-122"/>
                <a:cs typeface="Consolas" pitchFamily="49" charset="0"/>
              </a:rPr>
              <a:t>		     </a:t>
            </a:r>
            <a:r>
              <a:rPr kumimoji="1" lang="en-US" altLang="zh-CN" sz="2500" dirty="0" smtClean="0">
                <a:solidFill>
                  <a:srgbClr val="3333FF"/>
                </a:solidFill>
                <a:latin typeface="Consolas" pitchFamily="49" charset="0"/>
                <a:ea typeface="仿宋" pitchFamily="49" charset="-122"/>
                <a:cs typeface="Consolas" pitchFamily="49" charset="0"/>
              </a:rPr>
              <a:t>p-&gt;key </a:t>
            </a:r>
            <a:r>
              <a:rPr kumimoji="1" lang="en-US" altLang="zh-CN" sz="2500" dirty="0">
                <a:solidFill>
                  <a:srgbClr val="3333FF"/>
                </a:solidFill>
                <a:latin typeface="Consolas" pitchFamily="49" charset="0"/>
                <a:ea typeface="仿宋" pitchFamily="49" charset="-122"/>
                <a:cs typeface="Consolas" pitchFamily="49" charset="0"/>
              </a:rPr>
              <a:t>= </a:t>
            </a:r>
            <a:r>
              <a:rPr kumimoji="1" lang="en-US" altLang="zh-CN" sz="2500" dirty="0" smtClean="0">
                <a:solidFill>
                  <a:srgbClr val="3333FF"/>
                </a:solidFill>
                <a:latin typeface="Consolas" pitchFamily="49" charset="0"/>
                <a:ea typeface="仿宋" pitchFamily="49" charset="-122"/>
                <a:cs typeface="Consolas" pitchFamily="49" charset="0"/>
              </a:rPr>
              <a:t>s-&gt;key;</a:t>
            </a:r>
            <a:r>
              <a:rPr kumimoji="1" lang="en-US" altLang="zh-CN" sz="2500" dirty="0">
                <a:solidFill>
                  <a:srgbClr val="3333FF"/>
                </a:solidFill>
                <a:latin typeface="Consolas" pitchFamily="49" charset="0"/>
                <a:ea typeface="仿宋" pitchFamily="49" charset="-122"/>
                <a:cs typeface="Consolas" pitchFamily="49" charset="0"/>
              </a:rPr>
              <a:t>	</a:t>
            </a:r>
            <a:r>
              <a:rPr kumimoji="1" lang="en-US" altLang="zh-CN" sz="2500" dirty="0" smtClean="0">
                <a:solidFill>
                  <a:srgbClr val="3333FF"/>
                </a:solidFill>
                <a:latin typeface="Consolas" pitchFamily="49" charset="0"/>
                <a:ea typeface="仿宋" pitchFamily="49" charset="-122"/>
                <a:cs typeface="Consolas" pitchFamily="49" charset="0"/>
              </a:rPr>
              <a:t>  </a:t>
            </a:r>
            <a:r>
              <a:rPr kumimoji="1" lang="en-US" altLang="zh-CN" sz="2500" dirty="0" smtClean="0">
                <a:solidFill>
                  <a:srgbClr val="7030A0"/>
                </a:solidFill>
                <a:latin typeface="Consolas" pitchFamily="49" charset="0"/>
                <a:ea typeface="仿宋" pitchFamily="49" charset="-122"/>
                <a:cs typeface="Consolas" pitchFamily="49" charset="0"/>
              </a:rPr>
              <a:t>//</a:t>
            </a:r>
            <a:r>
              <a:rPr kumimoji="1" lang="zh-CN" altLang="en-US" sz="2500" dirty="0">
                <a:solidFill>
                  <a:srgbClr val="7030A0"/>
                </a:solidFill>
                <a:latin typeface="Consolas" pitchFamily="49" charset="0"/>
                <a:ea typeface="仿宋" pitchFamily="49" charset="-122"/>
                <a:cs typeface="Consolas" pitchFamily="49" charset="0"/>
              </a:rPr>
              <a:t>取代</a:t>
            </a:r>
            <a:r>
              <a:rPr kumimoji="1" lang="en-US" altLang="zh-CN" sz="2500" dirty="0">
                <a:solidFill>
                  <a:srgbClr val="7030A0"/>
                </a:solidFill>
                <a:latin typeface="Consolas" pitchFamily="49" charset="0"/>
                <a:ea typeface="仿宋" pitchFamily="49" charset="-122"/>
                <a:cs typeface="Consolas" pitchFamily="49" charset="0"/>
              </a:rPr>
              <a:t>p</a:t>
            </a:r>
            <a:r>
              <a:rPr kumimoji="1" lang="zh-CN" altLang="en-US" sz="2500" dirty="0">
                <a:solidFill>
                  <a:srgbClr val="7030A0"/>
                </a:solidFill>
                <a:latin typeface="Consolas" pitchFamily="49" charset="0"/>
                <a:ea typeface="仿宋" pitchFamily="49" charset="-122"/>
                <a:cs typeface="Consolas" pitchFamily="49" charset="0"/>
              </a:rPr>
              <a:t>的数据</a:t>
            </a:r>
            <a:endParaRPr kumimoji="1" lang="en-US" altLang="zh-CN" sz="2500" dirty="0">
              <a:solidFill>
                <a:srgbClr val="7030A0"/>
              </a:solidFill>
              <a:latin typeface="Consolas" pitchFamily="49" charset="0"/>
              <a:ea typeface="仿宋" pitchFamily="49" charset="-122"/>
              <a:cs typeface="Consolas" pitchFamily="49" charset="0"/>
            </a:endParaRPr>
          </a:p>
          <a:p>
            <a:pPr>
              <a:spcBef>
                <a:spcPts val="100"/>
              </a:spcBef>
            </a:pPr>
            <a:r>
              <a:rPr kumimoji="1" lang="en-US" altLang="zh-CN" sz="2500" dirty="0">
                <a:solidFill>
                  <a:srgbClr val="3333FF"/>
                </a:solidFill>
                <a:latin typeface="Consolas" pitchFamily="49" charset="0"/>
                <a:ea typeface="仿宋" pitchFamily="49" charset="-122"/>
                <a:cs typeface="Consolas" pitchFamily="49" charset="0"/>
              </a:rPr>
              <a:t>		     if(q</a:t>
            </a:r>
            <a:r>
              <a:rPr kumimoji="1" lang="en-US" altLang="zh-CN" sz="2500" dirty="0" smtClean="0">
                <a:solidFill>
                  <a:srgbClr val="3333FF"/>
                </a:solidFill>
                <a:latin typeface="Consolas" pitchFamily="49" charset="0"/>
                <a:ea typeface="仿宋" pitchFamily="49" charset="-122"/>
                <a:cs typeface="Consolas" pitchFamily="49" charset="0"/>
              </a:rPr>
              <a:t>!=p</a:t>
            </a:r>
            <a:r>
              <a:rPr kumimoji="1" lang="en-US" altLang="zh-CN" sz="2500" dirty="0">
                <a:solidFill>
                  <a:srgbClr val="3333FF"/>
                </a:solidFill>
                <a:latin typeface="Consolas" pitchFamily="49" charset="0"/>
                <a:ea typeface="仿宋" pitchFamily="49" charset="-122"/>
                <a:cs typeface="Consolas" pitchFamily="49" charset="0"/>
              </a:rPr>
              <a:t>)	q-&gt;rchild = s-&gt;lchild;</a:t>
            </a:r>
          </a:p>
          <a:p>
            <a:pPr>
              <a:spcBef>
                <a:spcPts val="100"/>
              </a:spcBef>
            </a:pPr>
            <a:r>
              <a:rPr kumimoji="1" lang="en-US" altLang="zh-CN" sz="2500" dirty="0">
                <a:solidFill>
                  <a:srgbClr val="3333FF"/>
                </a:solidFill>
                <a:latin typeface="Consolas" pitchFamily="49" charset="0"/>
                <a:ea typeface="仿宋" pitchFamily="49" charset="-122"/>
                <a:cs typeface="Consolas" pitchFamily="49" charset="0"/>
              </a:rPr>
              <a:t>		     else  </a:t>
            </a:r>
            <a:endParaRPr kumimoji="1" lang="en-US" altLang="zh-CN" sz="2500" dirty="0" smtClean="0">
              <a:solidFill>
                <a:srgbClr val="3333FF"/>
              </a:solidFill>
              <a:latin typeface="Consolas" pitchFamily="49" charset="0"/>
              <a:ea typeface="仿宋" pitchFamily="49" charset="-122"/>
              <a:cs typeface="Consolas" pitchFamily="49" charset="0"/>
            </a:endParaRPr>
          </a:p>
          <a:p>
            <a:pPr>
              <a:spcBef>
                <a:spcPts val="100"/>
              </a:spcBef>
            </a:pPr>
            <a:r>
              <a:rPr kumimoji="1" lang="en-US" altLang="zh-CN" sz="2500" dirty="0">
                <a:solidFill>
                  <a:srgbClr val="3333FF"/>
                </a:solidFill>
                <a:latin typeface="Consolas" pitchFamily="49" charset="0"/>
                <a:ea typeface="仿宋" pitchFamily="49" charset="-122"/>
                <a:cs typeface="Consolas" pitchFamily="49" charset="0"/>
              </a:rPr>
              <a:t> </a:t>
            </a:r>
            <a:r>
              <a:rPr kumimoji="1" lang="en-US" altLang="zh-CN" sz="2500" dirty="0" smtClean="0">
                <a:solidFill>
                  <a:srgbClr val="3333FF"/>
                </a:solidFill>
                <a:latin typeface="Consolas" pitchFamily="49" charset="0"/>
                <a:ea typeface="仿宋" pitchFamily="49" charset="-122"/>
                <a:cs typeface="Consolas" pitchFamily="49" charset="0"/>
              </a:rPr>
              <a:t>            q-</a:t>
            </a:r>
            <a:r>
              <a:rPr kumimoji="1" lang="en-US" altLang="zh-CN" sz="2500" dirty="0">
                <a:solidFill>
                  <a:srgbClr val="3333FF"/>
                </a:solidFill>
                <a:latin typeface="Consolas" pitchFamily="49" charset="0"/>
                <a:ea typeface="仿宋" pitchFamily="49" charset="-122"/>
                <a:cs typeface="Consolas" pitchFamily="49" charset="0"/>
              </a:rPr>
              <a:t>&gt;lchild = s-&gt;</a:t>
            </a:r>
            <a:r>
              <a:rPr kumimoji="1" lang="en-US" altLang="zh-CN" sz="2500" dirty="0" err="1">
                <a:solidFill>
                  <a:srgbClr val="3333FF"/>
                </a:solidFill>
                <a:latin typeface="Consolas" pitchFamily="49" charset="0"/>
                <a:ea typeface="仿宋" pitchFamily="49" charset="-122"/>
                <a:cs typeface="Consolas" pitchFamily="49" charset="0"/>
              </a:rPr>
              <a:t>lchild</a:t>
            </a:r>
            <a:r>
              <a:rPr kumimoji="1" lang="en-US" altLang="zh-CN" sz="2500" dirty="0" smtClean="0">
                <a:solidFill>
                  <a:srgbClr val="3333FF"/>
                </a:solidFill>
                <a:latin typeface="Consolas" pitchFamily="49" charset="0"/>
                <a:ea typeface="仿宋" pitchFamily="49" charset="-122"/>
                <a:cs typeface="Consolas" pitchFamily="49" charset="0"/>
              </a:rPr>
              <a:t>;</a:t>
            </a:r>
            <a:r>
              <a:rPr kumimoji="1" lang="en-US" altLang="zh-CN" sz="2500" dirty="0" smtClean="0">
                <a:solidFill>
                  <a:srgbClr val="7030A0"/>
                </a:solidFill>
                <a:latin typeface="Consolas" pitchFamily="49" charset="0"/>
                <a:ea typeface="仿宋" pitchFamily="49" charset="-122"/>
                <a:cs typeface="Consolas" pitchFamily="49" charset="0"/>
              </a:rPr>
              <a:t>//</a:t>
            </a:r>
            <a:r>
              <a:rPr kumimoji="1" lang="en-US" altLang="zh-CN" sz="2500" dirty="0">
                <a:solidFill>
                  <a:srgbClr val="7030A0"/>
                </a:solidFill>
                <a:latin typeface="Consolas" pitchFamily="49" charset="0"/>
                <a:ea typeface="仿宋" pitchFamily="49" charset="-122"/>
                <a:cs typeface="Consolas" pitchFamily="49" charset="0"/>
              </a:rPr>
              <a:t>s</a:t>
            </a:r>
            <a:r>
              <a:rPr kumimoji="1" lang="zh-CN" altLang="en-US" sz="2500" dirty="0" smtClean="0">
                <a:solidFill>
                  <a:srgbClr val="7030A0"/>
                </a:solidFill>
                <a:latin typeface="Consolas" pitchFamily="49" charset="0"/>
                <a:ea typeface="仿宋" pitchFamily="49" charset="-122"/>
                <a:cs typeface="Consolas" pitchFamily="49" charset="0"/>
              </a:rPr>
              <a:t>就是</a:t>
            </a:r>
            <a:r>
              <a:rPr kumimoji="1" lang="en-US" altLang="zh-CN" sz="2500" dirty="0" smtClean="0">
                <a:solidFill>
                  <a:srgbClr val="7030A0"/>
                </a:solidFill>
                <a:latin typeface="Consolas" pitchFamily="49" charset="0"/>
                <a:ea typeface="仿宋" pitchFamily="49" charset="-122"/>
                <a:cs typeface="Consolas" pitchFamily="49" charset="0"/>
              </a:rPr>
              <a:t>p</a:t>
            </a:r>
            <a:r>
              <a:rPr kumimoji="1" lang="zh-CN" altLang="en-US" sz="2500" dirty="0">
                <a:solidFill>
                  <a:srgbClr val="7030A0"/>
                </a:solidFill>
                <a:latin typeface="Consolas" pitchFamily="49" charset="0"/>
                <a:ea typeface="仿宋" pitchFamily="49" charset="-122"/>
                <a:cs typeface="Consolas" pitchFamily="49" charset="0"/>
              </a:rPr>
              <a:t>的左儿子</a:t>
            </a:r>
            <a:endParaRPr kumimoji="1" lang="en-US" altLang="zh-CN" sz="2500" dirty="0">
              <a:solidFill>
                <a:srgbClr val="7030A0"/>
              </a:solidFill>
              <a:latin typeface="Consolas" pitchFamily="49" charset="0"/>
              <a:ea typeface="仿宋" pitchFamily="49" charset="-122"/>
              <a:cs typeface="Consolas" pitchFamily="49" charset="0"/>
            </a:endParaRPr>
          </a:p>
          <a:p>
            <a:pPr>
              <a:spcBef>
                <a:spcPts val="100"/>
              </a:spcBef>
            </a:pPr>
            <a:r>
              <a:rPr kumimoji="1" lang="en-US" altLang="zh-CN" sz="2500" dirty="0">
                <a:solidFill>
                  <a:srgbClr val="3333FF"/>
                </a:solidFill>
                <a:latin typeface="Consolas" pitchFamily="49" charset="0"/>
                <a:ea typeface="仿宋" pitchFamily="49" charset="-122"/>
                <a:cs typeface="Consolas" pitchFamily="49" charset="0"/>
              </a:rPr>
              <a:t>			   </a:t>
            </a:r>
            <a:r>
              <a:rPr kumimoji="1" lang="en-US" altLang="zh-CN" sz="2500" dirty="0" smtClean="0">
                <a:solidFill>
                  <a:srgbClr val="3333FF"/>
                </a:solidFill>
                <a:latin typeface="Consolas" pitchFamily="49" charset="0"/>
                <a:ea typeface="仿宋" pitchFamily="49" charset="-122"/>
                <a:cs typeface="Consolas" pitchFamily="49" charset="0"/>
              </a:rPr>
              <a:t>         </a:t>
            </a:r>
            <a:r>
              <a:rPr kumimoji="1" lang="en-US" altLang="zh-CN" sz="2500" dirty="0" smtClean="0">
                <a:solidFill>
                  <a:srgbClr val="7030A0"/>
                </a:solidFill>
                <a:latin typeface="Consolas" pitchFamily="49" charset="0"/>
                <a:ea typeface="仿宋" pitchFamily="49" charset="-122"/>
                <a:cs typeface="Consolas" pitchFamily="49" charset="0"/>
              </a:rPr>
              <a:t>//</a:t>
            </a:r>
            <a:r>
              <a:rPr kumimoji="1" lang="en-US" altLang="zh-CN" sz="2500" dirty="0">
                <a:solidFill>
                  <a:srgbClr val="7030A0"/>
                </a:solidFill>
                <a:latin typeface="Consolas" pitchFamily="49" charset="0"/>
                <a:ea typeface="仿宋" pitchFamily="49" charset="-122"/>
                <a:cs typeface="Consolas" pitchFamily="49" charset="0"/>
              </a:rPr>
              <a:t>s</a:t>
            </a:r>
            <a:r>
              <a:rPr kumimoji="1" lang="zh-CN" altLang="en-US" sz="2500" dirty="0">
                <a:solidFill>
                  <a:srgbClr val="7030A0"/>
                </a:solidFill>
                <a:latin typeface="Consolas" pitchFamily="49" charset="0"/>
                <a:ea typeface="仿宋" pitchFamily="49" charset="-122"/>
                <a:cs typeface="Consolas" pitchFamily="49" charset="0"/>
              </a:rPr>
              <a:t>无右儿子，但可能要有左</a:t>
            </a:r>
            <a:r>
              <a:rPr kumimoji="1" lang="zh-CN" altLang="en-US" sz="2500" dirty="0" smtClean="0">
                <a:solidFill>
                  <a:srgbClr val="7030A0"/>
                </a:solidFill>
                <a:latin typeface="Consolas" pitchFamily="49" charset="0"/>
                <a:ea typeface="仿宋" pitchFamily="49" charset="-122"/>
                <a:cs typeface="Consolas" pitchFamily="49" charset="0"/>
              </a:rPr>
              <a:t>儿子</a:t>
            </a:r>
            <a:endParaRPr kumimoji="1" lang="en-US" altLang="zh-CN" sz="2500" dirty="0">
              <a:solidFill>
                <a:srgbClr val="3333FF"/>
              </a:solidFill>
              <a:latin typeface="Consolas" pitchFamily="49" charset="0"/>
              <a:ea typeface="仿宋" pitchFamily="49" charset="-122"/>
              <a:cs typeface="Consolas" pitchFamily="49" charset="0"/>
            </a:endParaRPr>
          </a:p>
          <a:p>
            <a:pPr>
              <a:spcBef>
                <a:spcPts val="100"/>
              </a:spcBef>
            </a:pPr>
            <a:r>
              <a:rPr kumimoji="1" lang="en-US" altLang="zh-CN" sz="2500" dirty="0">
                <a:solidFill>
                  <a:srgbClr val="3333FF"/>
                </a:solidFill>
                <a:latin typeface="Consolas" pitchFamily="49" charset="0"/>
                <a:ea typeface="仿宋" pitchFamily="49" charset="-122"/>
                <a:cs typeface="Consolas" pitchFamily="49" charset="0"/>
              </a:rPr>
              <a:t>		     free(s);</a:t>
            </a:r>
          </a:p>
          <a:p>
            <a:pPr>
              <a:spcBef>
                <a:spcPts val="100"/>
              </a:spcBef>
            </a:pPr>
            <a:r>
              <a:rPr kumimoji="1" lang="en-US" altLang="zh-CN" sz="2500" dirty="0">
                <a:solidFill>
                  <a:srgbClr val="3333FF"/>
                </a:solidFill>
                <a:latin typeface="Consolas" pitchFamily="49" charset="0"/>
                <a:ea typeface="仿宋" pitchFamily="49" charset="-122"/>
                <a:cs typeface="Consolas" pitchFamily="49" charset="0"/>
              </a:rPr>
              <a:t>	  </a:t>
            </a:r>
            <a:r>
              <a:rPr kumimoji="1" lang="en-US" altLang="zh-CN" sz="2500" dirty="0" smtClean="0">
                <a:solidFill>
                  <a:srgbClr val="3333FF"/>
                </a:solidFill>
                <a:latin typeface="Consolas" pitchFamily="49" charset="0"/>
                <a:ea typeface="仿宋" pitchFamily="49" charset="-122"/>
                <a:cs typeface="Consolas" pitchFamily="49" charset="0"/>
              </a:rPr>
              <a:t> }</a:t>
            </a:r>
          </a:p>
          <a:p>
            <a:pPr>
              <a:spcBef>
                <a:spcPts val="100"/>
              </a:spcBef>
            </a:pPr>
            <a:r>
              <a:rPr kumimoji="1" lang="en-US" altLang="zh-CN" sz="2500" dirty="0" smtClean="0">
                <a:solidFill>
                  <a:srgbClr val="3333FF"/>
                </a:solidFill>
                <a:latin typeface="Consolas" pitchFamily="49" charset="0"/>
                <a:ea typeface="仿宋" pitchFamily="49" charset="-122"/>
                <a:cs typeface="Consolas" pitchFamily="49" charset="0"/>
              </a:rPr>
              <a:t>}</a:t>
            </a:r>
            <a:endParaRPr kumimoji="1" lang="zh-CN" altLang="en-US" sz="2500" dirty="0">
              <a:solidFill>
                <a:srgbClr val="3333FF"/>
              </a:solidFill>
              <a:latin typeface="Consolas" pitchFamily="49" charset="0"/>
              <a:ea typeface="仿宋" pitchFamily="49" charset="-122"/>
              <a:cs typeface="Consolas" pitchFamily="49" charset="0"/>
            </a:endParaRPr>
          </a:p>
        </p:txBody>
      </p:sp>
    </p:spTree>
    <p:extLst>
      <p:ext uri="{BB962C8B-B14F-4D97-AF65-F5344CB8AC3E}">
        <p14:creationId xmlns:p14="http://schemas.microsoft.com/office/powerpoint/2010/main" val="306340441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Oval 4"/>
          <p:cNvSpPr>
            <a:spLocks noChangeArrowheads="1"/>
          </p:cNvSpPr>
          <p:nvPr/>
        </p:nvSpPr>
        <p:spPr bwMode="auto">
          <a:xfrm>
            <a:off x="2950096" y="2110931"/>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dirty="0" smtClean="0">
                <a:solidFill>
                  <a:srgbClr val="3333FF"/>
                </a:solidFill>
                <a:latin typeface="Consolas" pitchFamily="49" charset="0"/>
                <a:ea typeface="楷体_GB2312" pitchFamily="49" charset="-122"/>
                <a:cs typeface="Consolas" pitchFamily="49" charset="0"/>
              </a:rPr>
              <a:t>40</a:t>
            </a:r>
            <a:endParaRPr kumimoji="1" lang="en-US" altLang="zh-CN" sz="2000" b="1" dirty="0">
              <a:solidFill>
                <a:srgbClr val="3333FF"/>
              </a:solidFill>
              <a:latin typeface="Consolas" pitchFamily="49" charset="0"/>
              <a:ea typeface="楷体_GB2312" pitchFamily="49" charset="-122"/>
              <a:cs typeface="Consolas" pitchFamily="49" charset="0"/>
            </a:endParaRPr>
          </a:p>
        </p:txBody>
      </p:sp>
      <p:sp>
        <p:nvSpPr>
          <p:cNvPr id="27652" name="Oval 5"/>
          <p:cNvSpPr>
            <a:spLocks noChangeArrowheads="1"/>
          </p:cNvSpPr>
          <p:nvPr/>
        </p:nvSpPr>
        <p:spPr bwMode="auto">
          <a:xfrm>
            <a:off x="4876800" y="1456929"/>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楷体_GB2312" pitchFamily="49" charset="-122"/>
                <a:cs typeface="Consolas" pitchFamily="49" charset="0"/>
              </a:rPr>
              <a:t>80</a:t>
            </a:r>
          </a:p>
        </p:txBody>
      </p:sp>
      <p:sp>
        <p:nvSpPr>
          <p:cNvPr id="27653" name="Oval 6"/>
          <p:cNvSpPr>
            <a:spLocks noChangeArrowheads="1"/>
          </p:cNvSpPr>
          <p:nvPr/>
        </p:nvSpPr>
        <p:spPr bwMode="auto">
          <a:xfrm>
            <a:off x="838200" y="2103512"/>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楷体_GB2312" pitchFamily="49" charset="-122"/>
                <a:cs typeface="Consolas" pitchFamily="49" charset="0"/>
              </a:rPr>
              <a:t>20</a:t>
            </a:r>
          </a:p>
        </p:txBody>
      </p:sp>
      <p:sp>
        <p:nvSpPr>
          <p:cNvPr id="27654" name="Oval 7"/>
          <p:cNvSpPr>
            <a:spLocks noChangeArrowheads="1"/>
          </p:cNvSpPr>
          <p:nvPr/>
        </p:nvSpPr>
        <p:spPr bwMode="auto">
          <a:xfrm>
            <a:off x="6019800" y="2142729"/>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楷体_GB2312" pitchFamily="49" charset="-122"/>
                <a:cs typeface="Consolas" pitchFamily="49" charset="0"/>
              </a:rPr>
              <a:t>90</a:t>
            </a:r>
          </a:p>
        </p:txBody>
      </p:sp>
      <p:sp>
        <p:nvSpPr>
          <p:cNvPr id="27655" name="Oval 8"/>
          <p:cNvSpPr>
            <a:spLocks noChangeArrowheads="1"/>
          </p:cNvSpPr>
          <p:nvPr/>
        </p:nvSpPr>
        <p:spPr bwMode="auto">
          <a:xfrm>
            <a:off x="5181600" y="2980929"/>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楷体_GB2312" pitchFamily="49" charset="-122"/>
                <a:cs typeface="Consolas" pitchFamily="49" charset="0"/>
              </a:rPr>
              <a:t>85</a:t>
            </a:r>
          </a:p>
        </p:txBody>
      </p:sp>
      <p:sp>
        <p:nvSpPr>
          <p:cNvPr id="27656" name="Oval 9"/>
          <p:cNvSpPr>
            <a:spLocks noChangeArrowheads="1"/>
          </p:cNvSpPr>
          <p:nvPr/>
        </p:nvSpPr>
        <p:spPr bwMode="auto">
          <a:xfrm>
            <a:off x="2013992" y="1390851"/>
            <a:ext cx="6858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kumimoji="1" lang="en-US" altLang="zh-CN" sz="2000" b="1" dirty="0">
                <a:solidFill>
                  <a:srgbClr val="3333FF"/>
                </a:solidFill>
                <a:latin typeface="Consolas" pitchFamily="49" charset="0"/>
                <a:ea typeface="楷体_GB2312" pitchFamily="49" charset="-122"/>
                <a:cs typeface="Consolas" pitchFamily="49" charset="0"/>
              </a:rPr>
              <a:t>40</a:t>
            </a:r>
          </a:p>
        </p:txBody>
      </p:sp>
      <p:sp>
        <p:nvSpPr>
          <p:cNvPr id="27657" name="Oval 10"/>
          <p:cNvSpPr>
            <a:spLocks noChangeArrowheads="1"/>
          </p:cNvSpPr>
          <p:nvPr/>
        </p:nvSpPr>
        <p:spPr bwMode="auto">
          <a:xfrm>
            <a:off x="1869976" y="2876798"/>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dirty="0" smtClean="0">
                <a:solidFill>
                  <a:srgbClr val="3333FF"/>
                </a:solidFill>
                <a:latin typeface="Consolas" pitchFamily="49" charset="0"/>
                <a:ea typeface="楷体_GB2312" pitchFamily="49" charset="-122"/>
                <a:cs typeface="Consolas" pitchFamily="49" charset="0"/>
              </a:rPr>
              <a:t>25</a:t>
            </a:r>
            <a:endParaRPr kumimoji="1" lang="en-US" altLang="zh-CN" sz="2000" b="1" dirty="0">
              <a:solidFill>
                <a:srgbClr val="3333FF"/>
              </a:solidFill>
              <a:latin typeface="Consolas" pitchFamily="49" charset="0"/>
              <a:ea typeface="楷体_GB2312" pitchFamily="49" charset="-122"/>
              <a:cs typeface="Consolas" pitchFamily="49" charset="0"/>
            </a:endParaRPr>
          </a:p>
        </p:txBody>
      </p:sp>
      <p:sp>
        <p:nvSpPr>
          <p:cNvPr id="27658" name="Oval 11"/>
          <p:cNvSpPr>
            <a:spLocks noChangeArrowheads="1"/>
          </p:cNvSpPr>
          <p:nvPr/>
        </p:nvSpPr>
        <p:spPr bwMode="auto">
          <a:xfrm>
            <a:off x="6477000" y="3819129"/>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a:solidFill>
                  <a:srgbClr val="3333FF"/>
                </a:solidFill>
                <a:latin typeface="Consolas" pitchFamily="49" charset="0"/>
                <a:ea typeface="楷体_GB2312" pitchFamily="49" charset="-122"/>
                <a:cs typeface="Consolas" pitchFamily="49" charset="0"/>
              </a:rPr>
              <a:t>88</a:t>
            </a:r>
          </a:p>
        </p:txBody>
      </p:sp>
      <p:sp>
        <p:nvSpPr>
          <p:cNvPr id="27660" name="Line 13"/>
          <p:cNvSpPr>
            <a:spLocks noChangeShapeType="1"/>
          </p:cNvSpPr>
          <p:nvPr/>
        </p:nvSpPr>
        <p:spPr bwMode="auto">
          <a:xfrm flipH="1">
            <a:off x="1092987" y="1478884"/>
            <a:ext cx="0" cy="624628"/>
          </a:xfrm>
          <a:prstGeom prst="line">
            <a:avLst/>
          </a:prstGeom>
          <a:noFill/>
          <a:ln w="76200">
            <a:solidFill>
              <a:srgbClr val="FF0000"/>
            </a:solidFill>
            <a:round/>
            <a:headEnd/>
            <a:tailEnd type="triangle"/>
          </a:ln>
        </p:spPr>
        <p:txBody>
          <a:bodyPr wrap="none" anchor="ctr"/>
          <a:lstStyle/>
          <a:p>
            <a:pPr algn="ctr" fontAlgn="base">
              <a:spcBef>
                <a:spcPct val="0"/>
              </a:spcBef>
              <a:spcAft>
                <a:spcPct val="0"/>
              </a:spcAft>
            </a:pPr>
            <a:endParaRPr kumimoji="1" lang="zh-CN" altLang="en-US" sz="2000">
              <a:solidFill>
                <a:srgbClr val="FF0000"/>
              </a:solidFill>
              <a:latin typeface="Consolas" pitchFamily="49" charset="0"/>
              <a:cs typeface="Consolas" pitchFamily="49" charset="0"/>
            </a:endParaRPr>
          </a:p>
        </p:txBody>
      </p:sp>
      <p:sp>
        <p:nvSpPr>
          <p:cNvPr id="27661" name="Line 14"/>
          <p:cNvSpPr>
            <a:spLocks noChangeShapeType="1"/>
          </p:cNvSpPr>
          <p:nvPr/>
        </p:nvSpPr>
        <p:spPr bwMode="auto">
          <a:xfrm>
            <a:off x="4114800" y="1228329"/>
            <a:ext cx="814390" cy="390516"/>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000">
              <a:solidFill>
                <a:srgbClr val="FF0000"/>
              </a:solidFill>
              <a:latin typeface="Consolas" pitchFamily="49" charset="0"/>
              <a:cs typeface="Consolas" pitchFamily="49" charset="0"/>
            </a:endParaRPr>
          </a:p>
        </p:txBody>
      </p:sp>
      <p:sp>
        <p:nvSpPr>
          <p:cNvPr id="27662" name="Line 15"/>
          <p:cNvSpPr>
            <a:spLocks noChangeShapeType="1"/>
          </p:cNvSpPr>
          <p:nvPr/>
        </p:nvSpPr>
        <p:spPr bwMode="auto">
          <a:xfrm>
            <a:off x="2643174" y="1833159"/>
            <a:ext cx="557226" cy="38577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000">
              <a:solidFill>
                <a:srgbClr val="FF0000"/>
              </a:solidFill>
              <a:latin typeface="Consolas" pitchFamily="49" charset="0"/>
              <a:cs typeface="Consolas" pitchFamily="49" charset="0"/>
            </a:endParaRPr>
          </a:p>
        </p:txBody>
      </p:sp>
      <p:sp>
        <p:nvSpPr>
          <p:cNvPr id="27664" name="Line 17"/>
          <p:cNvSpPr>
            <a:spLocks noChangeShapeType="1"/>
          </p:cNvSpPr>
          <p:nvPr/>
        </p:nvSpPr>
        <p:spPr bwMode="auto">
          <a:xfrm>
            <a:off x="5536640" y="1863889"/>
            <a:ext cx="657236" cy="347658"/>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000">
              <a:solidFill>
                <a:srgbClr val="FF0000"/>
              </a:solidFill>
              <a:latin typeface="Consolas" pitchFamily="49" charset="0"/>
              <a:cs typeface="Consolas" pitchFamily="49" charset="0"/>
            </a:endParaRPr>
          </a:p>
        </p:txBody>
      </p:sp>
      <p:sp>
        <p:nvSpPr>
          <p:cNvPr id="27665" name="Freeform 18"/>
          <p:cNvSpPr>
            <a:spLocks/>
          </p:cNvSpPr>
          <p:nvPr/>
        </p:nvSpPr>
        <p:spPr bwMode="auto">
          <a:xfrm>
            <a:off x="5812876" y="2629823"/>
            <a:ext cx="381000" cy="444500"/>
          </a:xfrm>
          <a:custGeom>
            <a:avLst/>
            <a:gdLst>
              <a:gd name="T0" fmla="*/ 240 w 240"/>
              <a:gd name="T1" fmla="*/ 0 h 280"/>
              <a:gd name="T2" fmla="*/ 0 w 240"/>
              <a:gd name="T3" fmla="*/ 280 h 280"/>
              <a:gd name="T4" fmla="*/ 0 60000 65536"/>
              <a:gd name="T5" fmla="*/ 0 60000 65536"/>
              <a:gd name="T6" fmla="*/ 0 w 240"/>
              <a:gd name="T7" fmla="*/ 0 h 280"/>
              <a:gd name="T8" fmla="*/ 240 w 240"/>
              <a:gd name="T9" fmla="*/ 280 h 280"/>
            </a:gdLst>
            <a:ahLst/>
            <a:cxnLst>
              <a:cxn ang="T4">
                <a:pos x="T0" y="T1"/>
              </a:cxn>
              <a:cxn ang="T5">
                <a:pos x="T2" y="T3"/>
              </a:cxn>
            </a:cxnLst>
            <a:rect l="T6" t="T7" r="T8" b="T9"/>
            <a:pathLst>
              <a:path w="240" h="280">
                <a:moveTo>
                  <a:pt x="240" y="0"/>
                </a:moveTo>
                <a:lnTo>
                  <a:pt x="0" y="280"/>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000">
              <a:solidFill>
                <a:srgbClr val="FF0000"/>
              </a:solidFill>
              <a:latin typeface="Consolas" pitchFamily="49" charset="0"/>
              <a:cs typeface="Consolas" pitchFamily="49" charset="0"/>
            </a:endParaRPr>
          </a:p>
        </p:txBody>
      </p:sp>
      <p:sp>
        <p:nvSpPr>
          <p:cNvPr id="27666" name="Line 19"/>
          <p:cNvSpPr>
            <a:spLocks noChangeShapeType="1"/>
          </p:cNvSpPr>
          <p:nvPr/>
        </p:nvSpPr>
        <p:spPr bwMode="auto">
          <a:xfrm>
            <a:off x="5791200" y="3438129"/>
            <a:ext cx="762000" cy="45720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000">
              <a:solidFill>
                <a:srgbClr val="FF0000"/>
              </a:solidFill>
              <a:latin typeface="Consolas" pitchFamily="49" charset="0"/>
              <a:cs typeface="Consolas" pitchFamily="49" charset="0"/>
            </a:endParaRPr>
          </a:p>
        </p:txBody>
      </p:sp>
      <p:sp>
        <p:nvSpPr>
          <p:cNvPr id="27667" name="Oval 20"/>
          <p:cNvSpPr>
            <a:spLocks noChangeArrowheads="1"/>
          </p:cNvSpPr>
          <p:nvPr/>
        </p:nvSpPr>
        <p:spPr bwMode="auto">
          <a:xfrm>
            <a:off x="2806080" y="3666729"/>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dirty="0" smtClean="0">
                <a:solidFill>
                  <a:srgbClr val="3333FF"/>
                </a:solidFill>
                <a:latin typeface="Consolas" pitchFamily="49" charset="0"/>
                <a:ea typeface="楷体_GB2312" pitchFamily="49" charset="-122"/>
                <a:cs typeface="Consolas" pitchFamily="49" charset="0"/>
              </a:rPr>
              <a:t>27</a:t>
            </a:r>
            <a:endParaRPr kumimoji="1" lang="en-US" altLang="zh-CN" sz="2000" b="1" dirty="0">
              <a:solidFill>
                <a:srgbClr val="3333FF"/>
              </a:solidFill>
              <a:latin typeface="Consolas" pitchFamily="49" charset="0"/>
              <a:ea typeface="楷体_GB2312" pitchFamily="49" charset="-122"/>
              <a:cs typeface="Consolas" pitchFamily="49" charset="0"/>
            </a:endParaRPr>
          </a:p>
        </p:txBody>
      </p:sp>
      <p:sp>
        <p:nvSpPr>
          <p:cNvPr id="131096" name="Oval 24"/>
          <p:cNvSpPr>
            <a:spLocks noChangeArrowheads="1"/>
          </p:cNvSpPr>
          <p:nvPr/>
        </p:nvSpPr>
        <p:spPr bwMode="auto">
          <a:xfrm>
            <a:off x="2008160" y="1390851"/>
            <a:ext cx="685800" cy="533400"/>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kumimoji="1" lang="en-US" altLang="zh-CN" sz="2000" b="1" dirty="0" smtClean="0">
                <a:solidFill>
                  <a:srgbClr val="3333FF"/>
                </a:solidFill>
                <a:latin typeface="Consolas" pitchFamily="49" charset="0"/>
                <a:ea typeface="楷体_GB2312" pitchFamily="49" charset="-122"/>
                <a:cs typeface="Consolas" pitchFamily="49" charset="0"/>
              </a:rPr>
              <a:t>30</a:t>
            </a:r>
            <a:endParaRPr kumimoji="1" lang="en-US" altLang="zh-CN" sz="2000" b="1" dirty="0">
              <a:solidFill>
                <a:srgbClr val="3333FF"/>
              </a:solidFill>
              <a:latin typeface="Consolas" pitchFamily="49" charset="0"/>
              <a:ea typeface="楷体_GB2312" pitchFamily="49" charset="-122"/>
              <a:cs typeface="Consolas" pitchFamily="49" charset="0"/>
            </a:endParaRPr>
          </a:p>
        </p:txBody>
      </p:sp>
      <p:sp>
        <p:nvSpPr>
          <p:cNvPr id="131118" name="Text Box 46"/>
          <p:cNvSpPr txBox="1">
            <a:spLocks noChangeArrowheads="1"/>
          </p:cNvSpPr>
          <p:nvPr/>
        </p:nvSpPr>
        <p:spPr bwMode="auto">
          <a:xfrm>
            <a:off x="6362700" y="1068791"/>
            <a:ext cx="2686050" cy="461665"/>
          </a:xfrm>
          <a:prstGeom prst="rect">
            <a:avLst/>
          </a:prstGeom>
          <a:noFill/>
          <a:ln w="9525">
            <a:solidFill>
              <a:schemeClr val="bg1"/>
            </a:solidFill>
            <a:miter lim="800000"/>
            <a:headEnd/>
            <a:tailEnd/>
          </a:ln>
        </p:spPr>
        <p:txBody>
          <a:bodyPr>
            <a:spAutoFit/>
          </a:bodyPr>
          <a:lstStyle/>
          <a:p>
            <a:pPr fontAlgn="base">
              <a:spcBef>
                <a:spcPct val="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被删关键字 </a:t>
            </a:r>
            <a:r>
              <a:rPr kumimoji="1" lang="en-US" altLang="zh-CN" sz="2400" b="1" dirty="0">
                <a:solidFill>
                  <a:srgbClr val="3333FF"/>
                </a:solidFill>
                <a:latin typeface="Consolas" pitchFamily="49" charset="0"/>
                <a:ea typeface="楷体" pitchFamily="49" charset="-122"/>
                <a:cs typeface="Consolas" pitchFamily="49" charset="0"/>
              </a:rPr>
              <a:t>= </a:t>
            </a:r>
            <a:r>
              <a:rPr kumimoji="1" lang="en-US" altLang="zh-CN" sz="2400" b="1" dirty="0" smtClean="0">
                <a:solidFill>
                  <a:srgbClr val="3333FF"/>
                </a:solidFill>
                <a:latin typeface="Consolas" pitchFamily="49" charset="0"/>
                <a:ea typeface="楷体" pitchFamily="49" charset="-122"/>
                <a:cs typeface="Consolas" pitchFamily="49" charset="0"/>
              </a:rPr>
              <a:t>30</a:t>
            </a:r>
            <a:endParaRPr kumimoji="1" lang="en-US" altLang="zh-CN" sz="2400" b="1" dirty="0">
              <a:solidFill>
                <a:srgbClr val="3333FF"/>
              </a:solidFill>
              <a:latin typeface="Consolas" pitchFamily="49" charset="0"/>
              <a:ea typeface="楷体" pitchFamily="49" charset="-122"/>
              <a:cs typeface="Consolas" pitchFamily="49" charset="0"/>
            </a:endParaRPr>
          </a:p>
        </p:txBody>
      </p:sp>
      <p:sp>
        <p:nvSpPr>
          <p:cNvPr id="3" name="矩形 2"/>
          <p:cNvSpPr/>
          <p:nvPr/>
        </p:nvSpPr>
        <p:spPr>
          <a:xfrm>
            <a:off x="539552" y="1348187"/>
            <a:ext cx="381836" cy="523220"/>
          </a:xfrm>
          <a:prstGeom prst="rect">
            <a:avLst/>
          </a:prstGeom>
        </p:spPr>
        <p:txBody>
          <a:bodyPr wrap="none">
            <a:spAutoFit/>
          </a:bodyPr>
          <a:lstStyle/>
          <a:p>
            <a:r>
              <a:rPr kumimoji="1" lang="en-US" altLang="zh-CN" sz="2800" b="1" dirty="0" smtClean="0">
                <a:solidFill>
                  <a:srgbClr val="FF0000"/>
                </a:solidFill>
                <a:latin typeface="Consolas" pitchFamily="49" charset="0"/>
                <a:ea typeface="楷体" pitchFamily="49" charset="-122"/>
                <a:cs typeface="Consolas" pitchFamily="49" charset="0"/>
              </a:rPr>
              <a:t>s</a:t>
            </a:r>
            <a:endParaRPr lang="zh-CN" altLang="en-US" sz="2800" dirty="0">
              <a:solidFill>
                <a:srgbClr val="FF0000"/>
              </a:solidFill>
            </a:endParaRPr>
          </a:p>
        </p:txBody>
      </p:sp>
      <p:sp>
        <p:nvSpPr>
          <p:cNvPr id="30" name="Oval 5"/>
          <p:cNvSpPr>
            <a:spLocks noChangeArrowheads="1"/>
          </p:cNvSpPr>
          <p:nvPr/>
        </p:nvSpPr>
        <p:spPr bwMode="auto">
          <a:xfrm>
            <a:off x="3454152" y="814787"/>
            <a:ext cx="685800" cy="5334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kumimoji="1" lang="en-US" altLang="zh-CN" sz="2000" b="1" dirty="0" smtClean="0">
                <a:solidFill>
                  <a:srgbClr val="3333FF"/>
                </a:solidFill>
                <a:latin typeface="Consolas" pitchFamily="49" charset="0"/>
                <a:ea typeface="楷体_GB2312" pitchFamily="49" charset="-122"/>
                <a:cs typeface="Consolas" pitchFamily="49" charset="0"/>
              </a:rPr>
              <a:t>50</a:t>
            </a:r>
            <a:endParaRPr kumimoji="1" lang="en-US" altLang="zh-CN" sz="2000" b="1" dirty="0">
              <a:solidFill>
                <a:srgbClr val="3333FF"/>
              </a:solidFill>
              <a:latin typeface="Consolas" pitchFamily="49" charset="0"/>
              <a:ea typeface="楷体_GB2312" pitchFamily="49" charset="-122"/>
              <a:cs typeface="Consolas" pitchFamily="49" charset="0"/>
            </a:endParaRPr>
          </a:p>
        </p:txBody>
      </p:sp>
      <p:sp>
        <p:nvSpPr>
          <p:cNvPr id="31" name="Line 15"/>
          <p:cNvSpPr>
            <a:spLocks noChangeShapeType="1"/>
          </p:cNvSpPr>
          <p:nvPr/>
        </p:nvSpPr>
        <p:spPr bwMode="auto">
          <a:xfrm>
            <a:off x="1397787" y="2607859"/>
            <a:ext cx="557226" cy="38577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000">
              <a:solidFill>
                <a:srgbClr val="FF0000"/>
              </a:solidFill>
              <a:latin typeface="Consolas" pitchFamily="49" charset="0"/>
              <a:cs typeface="Consolas" pitchFamily="49" charset="0"/>
            </a:endParaRPr>
          </a:p>
        </p:txBody>
      </p:sp>
      <p:sp>
        <p:nvSpPr>
          <p:cNvPr id="32" name="Line 15"/>
          <p:cNvSpPr>
            <a:spLocks noChangeShapeType="1"/>
          </p:cNvSpPr>
          <p:nvPr/>
        </p:nvSpPr>
        <p:spPr bwMode="auto">
          <a:xfrm>
            <a:off x="2430598" y="3331262"/>
            <a:ext cx="557226" cy="385770"/>
          </a:xfrm>
          <a:prstGeom prst="line">
            <a:avLst/>
          </a:pr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000">
              <a:solidFill>
                <a:srgbClr val="FF0000"/>
              </a:solidFill>
              <a:latin typeface="Consolas" pitchFamily="49" charset="0"/>
              <a:cs typeface="Consolas" pitchFamily="49" charset="0"/>
            </a:endParaRPr>
          </a:p>
        </p:txBody>
      </p:sp>
      <p:sp>
        <p:nvSpPr>
          <p:cNvPr id="33" name="矩形 32"/>
          <p:cNvSpPr/>
          <p:nvPr/>
        </p:nvSpPr>
        <p:spPr>
          <a:xfrm>
            <a:off x="2911160" y="705109"/>
            <a:ext cx="381836" cy="523220"/>
          </a:xfrm>
          <a:prstGeom prst="rect">
            <a:avLst/>
          </a:prstGeom>
        </p:spPr>
        <p:txBody>
          <a:bodyPr wrap="none">
            <a:spAutoFit/>
          </a:bodyPr>
          <a:lstStyle/>
          <a:p>
            <a:r>
              <a:rPr kumimoji="1" lang="en-US" altLang="zh-CN" sz="2800" b="1" dirty="0" smtClean="0">
                <a:solidFill>
                  <a:srgbClr val="3333FF"/>
                </a:solidFill>
                <a:latin typeface="Consolas" pitchFamily="49" charset="0"/>
                <a:ea typeface="楷体" pitchFamily="49" charset="-122"/>
                <a:cs typeface="Consolas" pitchFamily="49" charset="0"/>
              </a:rPr>
              <a:t>p</a:t>
            </a:r>
            <a:endParaRPr lang="zh-CN" altLang="en-US" sz="2800" dirty="0"/>
          </a:p>
        </p:txBody>
      </p:sp>
      <p:sp>
        <p:nvSpPr>
          <p:cNvPr id="34" name="矩形 33"/>
          <p:cNvSpPr/>
          <p:nvPr/>
        </p:nvSpPr>
        <p:spPr>
          <a:xfrm>
            <a:off x="2411760" y="404664"/>
            <a:ext cx="381836" cy="523220"/>
          </a:xfrm>
          <a:prstGeom prst="rect">
            <a:avLst/>
          </a:prstGeom>
        </p:spPr>
        <p:txBody>
          <a:bodyPr wrap="none">
            <a:spAutoFit/>
          </a:bodyPr>
          <a:lstStyle/>
          <a:p>
            <a:r>
              <a:rPr kumimoji="1" lang="en-US" altLang="zh-CN" sz="2800" b="1" dirty="0" smtClean="0">
                <a:solidFill>
                  <a:srgbClr val="FF0000"/>
                </a:solidFill>
                <a:latin typeface="Consolas" pitchFamily="49" charset="0"/>
                <a:ea typeface="楷体" pitchFamily="49" charset="-122"/>
                <a:cs typeface="Consolas" pitchFamily="49" charset="0"/>
              </a:rPr>
              <a:t>q</a:t>
            </a:r>
            <a:endParaRPr lang="zh-CN" altLang="en-US" sz="2800" dirty="0">
              <a:solidFill>
                <a:srgbClr val="FF0000"/>
              </a:solidFill>
            </a:endParaRPr>
          </a:p>
        </p:txBody>
      </p:sp>
      <p:sp>
        <p:nvSpPr>
          <p:cNvPr id="35" name="Line 13"/>
          <p:cNvSpPr>
            <a:spLocks noChangeShapeType="1"/>
          </p:cNvSpPr>
          <p:nvPr/>
        </p:nvSpPr>
        <p:spPr bwMode="auto">
          <a:xfrm flipH="1">
            <a:off x="2347196" y="861707"/>
            <a:ext cx="0" cy="624628"/>
          </a:xfrm>
          <a:prstGeom prst="line">
            <a:avLst/>
          </a:prstGeom>
          <a:noFill/>
          <a:ln w="76200">
            <a:solidFill>
              <a:srgbClr val="FF0000"/>
            </a:solidFill>
            <a:round/>
            <a:headEnd/>
            <a:tailEnd type="triangle"/>
          </a:ln>
        </p:spPr>
        <p:txBody>
          <a:bodyPr wrap="none" anchor="ctr"/>
          <a:lstStyle/>
          <a:p>
            <a:pPr algn="ctr" fontAlgn="base">
              <a:spcBef>
                <a:spcPct val="0"/>
              </a:spcBef>
              <a:spcAft>
                <a:spcPct val="0"/>
              </a:spcAft>
            </a:pPr>
            <a:endParaRPr kumimoji="1" lang="zh-CN" altLang="en-US" sz="2000">
              <a:solidFill>
                <a:srgbClr val="FF0000"/>
              </a:solidFill>
              <a:latin typeface="Consolas" pitchFamily="49" charset="0"/>
              <a:cs typeface="Consolas" pitchFamily="49" charset="0"/>
            </a:endParaRPr>
          </a:p>
        </p:txBody>
      </p:sp>
      <p:sp>
        <p:nvSpPr>
          <p:cNvPr id="36" name="Freeform 18"/>
          <p:cNvSpPr>
            <a:spLocks/>
          </p:cNvSpPr>
          <p:nvPr/>
        </p:nvSpPr>
        <p:spPr bwMode="auto">
          <a:xfrm>
            <a:off x="2555776" y="1125937"/>
            <a:ext cx="874896" cy="352947"/>
          </a:xfrm>
          <a:custGeom>
            <a:avLst/>
            <a:gdLst>
              <a:gd name="T0" fmla="*/ 240 w 240"/>
              <a:gd name="T1" fmla="*/ 0 h 280"/>
              <a:gd name="T2" fmla="*/ 0 w 240"/>
              <a:gd name="T3" fmla="*/ 280 h 280"/>
              <a:gd name="T4" fmla="*/ 0 60000 65536"/>
              <a:gd name="T5" fmla="*/ 0 60000 65536"/>
              <a:gd name="T6" fmla="*/ 0 w 240"/>
              <a:gd name="T7" fmla="*/ 0 h 280"/>
              <a:gd name="T8" fmla="*/ 240 w 240"/>
              <a:gd name="T9" fmla="*/ 280 h 280"/>
            </a:gdLst>
            <a:ahLst/>
            <a:cxnLst>
              <a:cxn ang="T4">
                <a:pos x="T0" y="T1"/>
              </a:cxn>
              <a:cxn ang="T5">
                <a:pos x="T2" y="T3"/>
              </a:cxn>
            </a:cxnLst>
            <a:rect l="T6" t="T7" r="T8" b="T9"/>
            <a:pathLst>
              <a:path w="240" h="280">
                <a:moveTo>
                  <a:pt x="240" y="0"/>
                </a:moveTo>
                <a:lnTo>
                  <a:pt x="0" y="280"/>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000">
              <a:solidFill>
                <a:srgbClr val="FF0000"/>
              </a:solidFill>
              <a:latin typeface="Consolas" pitchFamily="49" charset="0"/>
              <a:cs typeface="Consolas" pitchFamily="49" charset="0"/>
            </a:endParaRPr>
          </a:p>
        </p:txBody>
      </p:sp>
      <p:sp>
        <p:nvSpPr>
          <p:cNvPr id="37" name="Freeform 18"/>
          <p:cNvSpPr>
            <a:spLocks/>
          </p:cNvSpPr>
          <p:nvPr/>
        </p:nvSpPr>
        <p:spPr bwMode="auto">
          <a:xfrm>
            <a:off x="1397786" y="1833159"/>
            <a:ext cx="716061" cy="378388"/>
          </a:xfrm>
          <a:custGeom>
            <a:avLst/>
            <a:gdLst>
              <a:gd name="T0" fmla="*/ 240 w 240"/>
              <a:gd name="T1" fmla="*/ 0 h 280"/>
              <a:gd name="T2" fmla="*/ 0 w 240"/>
              <a:gd name="T3" fmla="*/ 280 h 280"/>
              <a:gd name="T4" fmla="*/ 0 60000 65536"/>
              <a:gd name="T5" fmla="*/ 0 60000 65536"/>
              <a:gd name="T6" fmla="*/ 0 w 240"/>
              <a:gd name="T7" fmla="*/ 0 h 280"/>
              <a:gd name="T8" fmla="*/ 240 w 240"/>
              <a:gd name="T9" fmla="*/ 280 h 280"/>
            </a:gdLst>
            <a:ahLst/>
            <a:cxnLst>
              <a:cxn ang="T4">
                <a:pos x="T0" y="T1"/>
              </a:cxn>
              <a:cxn ang="T5">
                <a:pos x="T2" y="T3"/>
              </a:cxn>
            </a:cxnLst>
            <a:rect l="T6" t="T7" r="T8" b="T9"/>
            <a:pathLst>
              <a:path w="240" h="280">
                <a:moveTo>
                  <a:pt x="240" y="0"/>
                </a:moveTo>
                <a:lnTo>
                  <a:pt x="0" y="280"/>
                </a:lnTo>
              </a:path>
            </a:pathLst>
          </a:custGeom>
          <a:noFill/>
          <a:ln w="38100">
            <a:solidFill>
              <a:srgbClr val="3333FF"/>
            </a:solidFill>
            <a:round/>
            <a:headEnd/>
            <a:tailEnd/>
          </a:ln>
        </p:spPr>
        <p:txBody>
          <a:bodyPr wrap="none" anchor="ctr"/>
          <a:lstStyle/>
          <a:p>
            <a:pPr algn="ctr" fontAlgn="base">
              <a:spcBef>
                <a:spcPct val="0"/>
              </a:spcBef>
              <a:spcAft>
                <a:spcPct val="0"/>
              </a:spcAft>
            </a:pPr>
            <a:endParaRPr kumimoji="1" lang="zh-CN" altLang="en-US" sz="2000">
              <a:solidFill>
                <a:srgbClr val="FF0000"/>
              </a:solidFill>
              <a:latin typeface="Consolas" pitchFamily="49" charset="0"/>
              <a:cs typeface="Consolas" pitchFamily="49" charset="0"/>
            </a:endParaRPr>
          </a:p>
        </p:txBody>
      </p:sp>
      <p:sp>
        <p:nvSpPr>
          <p:cNvPr id="38" name="Line 13"/>
          <p:cNvSpPr>
            <a:spLocks noChangeShapeType="1"/>
          </p:cNvSpPr>
          <p:nvPr/>
        </p:nvSpPr>
        <p:spPr bwMode="auto">
          <a:xfrm flipH="1">
            <a:off x="3203848" y="3055641"/>
            <a:ext cx="0" cy="624628"/>
          </a:xfrm>
          <a:prstGeom prst="line">
            <a:avLst/>
          </a:prstGeom>
          <a:noFill/>
          <a:ln w="76200">
            <a:solidFill>
              <a:srgbClr val="FF0000"/>
            </a:solidFill>
            <a:round/>
            <a:headEnd/>
            <a:tailEnd type="triangle"/>
          </a:ln>
        </p:spPr>
        <p:txBody>
          <a:bodyPr wrap="none" anchor="ctr"/>
          <a:lstStyle/>
          <a:p>
            <a:pPr algn="ctr" fontAlgn="base">
              <a:spcBef>
                <a:spcPct val="0"/>
              </a:spcBef>
              <a:spcAft>
                <a:spcPct val="0"/>
              </a:spcAft>
            </a:pPr>
            <a:endParaRPr kumimoji="1" lang="zh-CN" altLang="en-US" sz="2000">
              <a:solidFill>
                <a:srgbClr val="FF0000"/>
              </a:solidFill>
              <a:latin typeface="Consolas" pitchFamily="49" charset="0"/>
              <a:cs typeface="Consolas" pitchFamily="49" charset="0"/>
            </a:endParaRPr>
          </a:p>
        </p:txBody>
      </p:sp>
      <p:sp>
        <p:nvSpPr>
          <p:cNvPr id="39" name="矩形 38"/>
          <p:cNvSpPr/>
          <p:nvPr/>
        </p:nvSpPr>
        <p:spPr>
          <a:xfrm>
            <a:off x="2650413" y="2924944"/>
            <a:ext cx="381836" cy="523220"/>
          </a:xfrm>
          <a:prstGeom prst="rect">
            <a:avLst/>
          </a:prstGeom>
        </p:spPr>
        <p:txBody>
          <a:bodyPr wrap="none">
            <a:spAutoFit/>
          </a:bodyPr>
          <a:lstStyle/>
          <a:p>
            <a:r>
              <a:rPr kumimoji="1" lang="en-US" altLang="zh-CN" sz="2800" b="1" dirty="0" smtClean="0">
                <a:solidFill>
                  <a:srgbClr val="FF0000"/>
                </a:solidFill>
                <a:latin typeface="Consolas" pitchFamily="49" charset="0"/>
                <a:ea typeface="楷体" pitchFamily="49" charset="-122"/>
                <a:cs typeface="Consolas" pitchFamily="49" charset="0"/>
              </a:rPr>
              <a:t>s</a:t>
            </a:r>
            <a:endParaRPr lang="zh-CN" altLang="en-US" sz="2800" dirty="0">
              <a:solidFill>
                <a:srgbClr val="FF0000"/>
              </a:solidFill>
            </a:endParaRPr>
          </a:p>
        </p:txBody>
      </p:sp>
      <p:sp>
        <p:nvSpPr>
          <p:cNvPr id="40" name="矩形 39"/>
          <p:cNvSpPr/>
          <p:nvPr/>
        </p:nvSpPr>
        <p:spPr>
          <a:xfrm>
            <a:off x="2317883" y="2041684"/>
            <a:ext cx="381836" cy="523220"/>
          </a:xfrm>
          <a:prstGeom prst="rect">
            <a:avLst/>
          </a:prstGeom>
        </p:spPr>
        <p:txBody>
          <a:bodyPr wrap="none">
            <a:spAutoFit/>
          </a:bodyPr>
          <a:lstStyle/>
          <a:p>
            <a:r>
              <a:rPr kumimoji="1" lang="en-US" altLang="zh-CN" sz="2800" b="1" dirty="0" smtClean="0">
                <a:solidFill>
                  <a:srgbClr val="FF0000"/>
                </a:solidFill>
                <a:latin typeface="Consolas" pitchFamily="49" charset="0"/>
                <a:ea typeface="楷体" pitchFamily="49" charset="-122"/>
                <a:cs typeface="Consolas" pitchFamily="49" charset="0"/>
              </a:rPr>
              <a:t>q</a:t>
            </a:r>
            <a:endParaRPr lang="zh-CN" altLang="en-US" sz="2800" dirty="0">
              <a:solidFill>
                <a:srgbClr val="FF0000"/>
              </a:solidFill>
            </a:endParaRPr>
          </a:p>
        </p:txBody>
      </p:sp>
      <p:sp>
        <p:nvSpPr>
          <p:cNvPr id="41" name="Line 13"/>
          <p:cNvSpPr>
            <a:spLocks noChangeShapeType="1"/>
          </p:cNvSpPr>
          <p:nvPr/>
        </p:nvSpPr>
        <p:spPr bwMode="auto">
          <a:xfrm flipH="1">
            <a:off x="2253319" y="2295545"/>
            <a:ext cx="0" cy="624628"/>
          </a:xfrm>
          <a:prstGeom prst="line">
            <a:avLst/>
          </a:prstGeom>
          <a:noFill/>
          <a:ln w="76200">
            <a:solidFill>
              <a:srgbClr val="FF0000"/>
            </a:solidFill>
            <a:round/>
            <a:headEnd/>
            <a:tailEnd type="triangle"/>
          </a:ln>
        </p:spPr>
        <p:txBody>
          <a:bodyPr wrap="none" anchor="ctr"/>
          <a:lstStyle/>
          <a:p>
            <a:pPr algn="ctr" fontAlgn="base">
              <a:spcBef>
                <a:spcPct val="0"/>
              </a:spcBef>
              <a:spcAft>
                <a:spcPct val="0"/>
              </a:spcAft>
            </a:pPr>
            <a:endParaRPr kumimoji="1" lang="zh-CN" altLang="en-US" sz="2000">
              <a:solidFill>
                <a:srgbClr val="FF0000"/>
              </a:solidFill>
              <a:latin typeface="Consolas" pitchFamily="49" charset="0"/>
              <a:cs typeface="Consolas" pitchFamily="49" charset="0"/>
            </a:endParaRPr>
          </a:p>
        </p:txBody>
      </p:sp>
    </p:spTree>
    <p:extLst>
      <p:ext uri="{BB962C8B-B14F-4D97-AF65-F5344CB8AC3E}">
        <p14:creationId xmlns:p14="http://schemas.microsoft.com/office/powerpoint/2010/main" val="10233164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P spid="40" grpId="0"/>
      <p:bldP spid="41"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785794"/>
            <a:ext cx="8072494" cy="487518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fontAlgn="base">
              <a:lnSpc>
                <a:spcPct val="120000"/>
              </a:lnSpc>
              <a:spcBef>
                <a:spcPts val="600"/>
              </a:spcBef>
              <a:spcAft>
                <a:spcPct val="0"/>
              </a:spcAft>
            </a:pPr>
            <a:r>
              <a:rPr kumimoji="1" lang="en-US" altLang="zh-CN" sz="2400" b="1" dirty="0" smtClean="0">
                <a:solidFill>
                  <a:srgbClr val="0000FF"/>
                </a:solidFill>
                <a:latin typeface="Consolas" pitchFamily="49" charset="0"/>
                <a:ea typeface="楷体" pitchFamily="49" charset="-122"/>
                <a:cs typeface="Consolas" pitchFamily="49" charset="0"/>
              </a:rPr>
              <a:t>    </a:t>
            </a:r>
            <a:r>
              <a:rPr kumimoji="1" lang="zh-CN" altLang="zh-CN" sz="2600" b="1" dirty="0" smtClean="0">
                <a:solidFill>
                  <a:srgbClr val="0000FF"/>
                </a:solidFill>
                <a:latin typeface="Consolas" pitchFamily="49" charset="0"/>
                <a:ea typeface="楷体" pitchFamily="49" charset="-122"/>
                <a:cs typeface="Consolas" pitchFamily="49" charset="0"/>
              </a:rPr>
              <a:t>在任意一棵非空二叉排序树</a:t>
            </a:r>
            <a:r>
              <a:rPr kumimoji="1" lang="en-US" altLang="zh-CN" sz="2600" b="1" dirty="0" smtClean="0">
                <a:solidFill>
                  <a:srgbClr val="0000FF"/>
                </a:solidFill>
                <a:latin typeface="Consolas" pitchFamily="49" charset="0"/>
                <a:ea typeface="楷体" pitchFamily="49" charset="-122"/>
                <a:cs typeface="Consolas" pitchFamily="49" charset="0"/>
              </a:rPr>
              <a:t>T</a:t>
            </a:r>
            <a:r>
              <a:rPr kumimoji="1" lang="en-US" altLang="zh-CN" sz="2600" b="1" baseline="-25000" dirty="0" smtClean="0">
                <a:solidFill>
                  <a:srgbClr val="0000FF"/>
                </a:solidFill>
                <a:latin typeface="Consolas" pitchFamily="49" charset="0"/>
                <a:ea typeface="楷体" pitchFamily="49" charset="-122"/>
                <a:cs typeface="Consolas" pitchFamily="49" charset="0"/>
              </a:rPr>
              <a:t>1</a:t>
            </a:r>
            <a:r>
              <a:rPr kumimoji="1" lang="en-US" altLang="zh-CN" sz="2600" b="1" dirty="0" smtClean="0">
                <a:solidFill>
                  <a:srgbClr val="0000FF"/>
                </a:solidFill>
                <a:latin typeface="Consolas" pitchFamily="49" charset="0"/>
                <a:ea typeface="楷体" pitchFamily="49" charset="-122"/>
                <a:cs typeface="Consolas" pitchFamily="49" charset="0"/>
              </a:rPr>
              <a:t> </a:t>
            </a:r>
            <a:r>
              <a:rPr kumimoji="1" lang="zh-CN" altLang="zh-CN" sz="2600" b="1" dirty="0" smtClean="0">
                <a:solidFill>
                  <a:srgbClr val="0000FF"/>
                </a:solidFill>
                <a:latin typeface="Consolas" pitchFamily="49" charset="0"/>
                <a:ea typeface="楷体" pitchFamily="49" charset="-122"/>
                <a:cs typeface="Consolas" pitchFamily="49" charset="0"/>
              </a:rPr>
              <a:t>中，</a:t>
            </a:r>
            <a:r>
              <a:rPr kumimoji="1" lang="zh-CN" altLang="zh-CN" sz="2600" b="1" dirty="0" smtClean="0">
                <a:solidFill>
                  <a:srgbClr val="FF0000"/>
                </a:solidFill>
                <a:latin typeface="Consolas" pitchFamily="49" charset="0"/>
                <a:ea typeface="楷体" pitchFamily="49" charset="-122"/>
                <a:cs typeface="Consolas" pitchFamily="49" charset="0"/>
              </a:rPr>
              <a:t>删除某结点</a:t>
            </a:r>
            <a:r>
              <a:rPr kumimoji="1" lang="en-US" altLang="zh-CN" sz="2600" b="1" dirty="0" smtClean="0">
                <a:solidFill>
                  <a:srgbClr val="FF0000"/>
                </a:solidFill>
                <a:latin typeface="Consolas" pitchFamily="49" charset="0"/>
                <a:ea typeface="楷体" pitchFamily="49" charset="-122"/>
                <a:cs typeface="Consolas" pitchFamily="49" charset="0"/>
              </a:rPr>
              <a:t>v</a:t>
            </a:r>
            <a:r>
              <a:rPr kumimoji="1" lang="zh-CN" altLang="zh-CN" sz="2600" b="1" dirty="0" smtClean="0">
                <a:solidFill>
                  <a:srgbClr val="0000FF"/>
                </a:solidFill>
                <a:latin typeface="Consolas" pitchFamily="49" charset="0"/>
                <a:ea typeface="楷体" pitchFamily="49" charset="-122"/>
                <a:cs typeface="Consolas" pitchFamily="49" charset="0"/>
              </a:rPr>
              <a:t>之后形成二叉排序树</a:t>
            </a:r>
            <a:r>
              <a:rPr kumimoji="1" lang="en-US" altLang="zh-CN" sz="2600" b="1" dirty="0" smtClean="0">
                <a:solidFill>
                  <a:srgbClr val="0000FF"/>
                </a:solidFill>
                <a:latin typeface="Consolas" pitchFamily="49" charset="0"/>
                <a:ea typeface="楷体" pitchFamily="49" charset="-122"/>
                <a:cs typeface="Consolas" pitchFamily="49" charset="0"/>
              </a:rPr>
              <a:t>T2</a:t>
            </a:r>
            <a:r>
              <a:rPr kumimoji="1" lang="zh-CN" altLang="zh-CN" sz="2600" b="1" dirty="0" smtClean="0">
                <a:solidFill>
                  <a:srgbClr val="0000FF"/>
                </a:solidFill>
                <a:latin typeface="Consolas" pitchFamily="49" charset="0"/>
                <a:ea typeface="楷体" pitchFamily="49" charset="-122"/>
                <a:cs typeface="Consolas" pitchFamily="49" charset="0"/>
              </a:rPr>
              <a:t>，再将</a:t>
            </a:r>
            <a:r>
              <a:rPr kumimoji="1" lang="en-US" altLang="zh-CN" sz="2600" b="1" dirty="0" smtClean="0">
                <a:solidFill>
                  <a:srgbClr val="FF0000"/>
                </a:solidFill>
                <a:latin typeface="Consolas" pitchFamily="49" charset="0"/>
                <a:ea typeface="楷体" pitchFamily="49" charset="-122"/>
                <a:cs typeface="Consolas" pitchFamily="49" charset="0"/>
              </a:rPr>
              <a:t>v</a:t>
            </a:r>
            <a:r>
              <a:rPr kumimoji="1" lang="zh-CN" altLang="zh-CN" sz="2600" b="1" dirty="0" smtClean="0">
                <a:solidFill>
                  <a:srgbClr val="FF0000"/>
                </a:solidFill>
                <a:latin typeface="Consolas" pitchFamily="49" charset="0"/>
                <a:ea typeface="楷体" pitchFamily="49" charset="-122"/>
                <a:cs typeface="Consolas" pitchFamily="49" charset="0"/>
              </a:rPr>
              <a:t>插入</a:t>
            </a:r>
            <a:r>
              <a:rPr kumimoji="1" lang="en-US" altLang="zh-CN" sz="2600" b="1" dirty="0" smtClean="0">
                <a:solidFill>
                  <a:srgbClr val="FF0000"/>
                </a:solidFill>
                <a:latin typeface="Consolas" pitchFamily="49" charset="0"/>
                <a:ea typeface="楷体" pitchFamily="49" charset="-122"/>
                <a:cs typeface="Consolas" pitchFamily="49" charset="0"/>
              </a:rPr>
              <a:t>T</a:t>
            </a:r>
            <a:r>
              <a:rPr kumimoji="1" lang="en-US" altLang="zh-CN" sz="2600" b="1" baseline="-25000" dirty="0" smtClean="0">
                <a:solidFill>
                  <a:srgbClr val="FF0000"/>
                </a:solidFill>
                <a:latin typeface="Consolas" pitchFamily="49" charset="0"/>
                <a:ea typeface="楷体" pitchFamily="49" charset="-122"/>
                <a:cs typeface="Consolas" pitchFamily="49" charset="0"/>
              </a:rPr>
              <a:t>2</a:t>
            </a:r>
            <a:r>
              <a:rPr kumimoji="1" lang="zh-CN" altLang="zh-CN" sz="2600" b="1" dirty="0" smtClean="0">
                <a:solidFill>
                  <a:srgbClr val="0000FF"/>
                </a:solidFill>
                <a:latin typeface="Consolas" pitchFamily="49" charset="0"/>
                <a:ea typeface="楷体" pitchFamily="49" charset="-122"/>
                <a:cs typeface="Consolas" pitchFamily="49" charset="0"/>
              </a:rPr>
              <a:t>形成二叉排序树</a:t>
            </a:r>
            <a:r>
              <a:rPr kumimoji="1" lang="en-US" altLang="zh-CN" sz="2600" b="1" dirty="0" smtClean="0">
                <a:solidFill>
                  <a:srgbClr val="0000FF"/>
                </a:solidFill>
                <a:latin typeface="Consolas" pitchFamily="49" charset="0"/>
                <a:ea typeface="楷体" pitchFamily="49" charset="-122"/>
                <a:cs typeface="Consolas" pitchFamily="49" charset="0"/>
              </a:rPr>
              <a:t>T</a:t>
            </a:r>
            <a:r>
              <a:rPr kumimoji="1" lang="en-US" altLang="zh-CN" sz="2600" b="1" baseline="-25000" dirty="0" smtClean="0">
                <a:solidFill>
                  <a:srgbClr val="0000FF"/>
                </a:solidFill>
                <a:latin typeface="Consolas" pitchFamily="49" charset="0"/>
                <a:ea typeface="楷体" pitchFamily="49" charset="-122"/>
                <a:cs typeface="Consolas" pitchFamily="49" charset="0"/>
              </a:rPr>
              <a:t>3</a:t>
            </a:r>
            <a:r>
              <a:rPr kumimoji="1" lang="zh-CN" altLang="zh-CN" sz="2600" b="1" dirty="0" smtClean="0">
                <a:solidFill>
                  <a:srgbClr val="0000FF"/>
                </a:solidFill>
                <a:latin typeface="Consolas" pitchFamily="49" charset="0"/>
                <a:ea typeface="楷体" pitchFamily="49" charset="-122"/>
                <a:cs typeface="Consolas" pitchFamily="49" charset="0"/>
              </a:rPr>
              <a:t>。下列关于</a:t>
            </a:r>
            <a:r>
              <a:rPr kumimoji="1" lang="en-US" altLang="zh-CN" sz="2600" b="1" dirty="0" smtClean="0">
                <a:solidFill>
                  <a:srgbClr val="0000FF"/>
                </a:solidFill>
                <a:latin typeface="Consolas" pitchFamily="49" charset="0"/>
                <a:ea typeface="楷体" pitchFamily="49" charset="-122"/>
                <a:cs typeface="Consolas" pitchFamily="49" charset="0"/>
              </a:rPr>
              <a:t>T</a:t>
            </a:r>
            <a:r>
              <a:rPr kumimoji="1" lang="en-US" altLang="zh-CN" sz="2600" b="1" baseline="-25000" dirty="0" smtClean="0">
                <a:solidFill>
                  <a:srgbClr val="0000FF"/>
                </a:solidFill>
                <a:latin typeface="Consolas" pitchFamily="49" charset="0"/>
                <a:ea typeface="楷体" pitchFamily="49" charset="-122"/>
                <a:cs typeface="Consolas" pitchFamily="49" charset="0"/>
              </a:rPr>
              <a:t>1</a:t>
            </a:r>
            <a:r>
              <a:rPr kumimoji="1" lang="zh-CN" altLang="zh-CN" sz="2600" b="1" dirty="0" smtClean="0">
                <a:solidFill>
                  <a:srgbClr val="0000FF"/>
                </a:solidFill>
                <a:latin typeface="Consolas" pitchFamily="49" charset="0"/>
                <a:ea typeface="楷体" pitchFamily="49" charset="-122"/>
                <a:cs typeface="Consolas" pitchFamily="49" charset="0"/>
              </a:rPr>
              <a:t>与</a:t>
            </a:r>
            <a:r>
              <a:rPr kumimoji="1" lang="en-US" altLang="zh-CN" sz="2600" b="1" dirty="0" smtClean="0">
                <a:solidFill>
                  <a:srgbClr val="0000FF"/>
                </a:solidFill>
                <a:latin typeface="Consolas" pitchFamily="49" charset="0"/>
                <a:ea typeface="楷体" pitchFamily="49" charset="-122"/>
                <a:cs typeface="Consolas" pitchFamily="49" charset="0"/>
              </a:rPr>
              <a:t>T</a:t>
            </a:r>
            <a:r>
              <a:rPr kumimoji="1" lang="en-US" altLang="zh-CN" sz="2600" b="1" baseline="-25000" dirty="0" smtClean="0">
                <a:solidFill>
                  <a:srgbClr val="0000FF"/>
                </a:solidFill>
                <a:latin typeface="Consolas" pitchFamily="49" charset="0"/>
                <a:ea typeface="楷体" pitchFamily="49" charset="-122"/>
                <a:cs typeface="Consolas" pitchFamily="49" charset="0"/>
              </a:rPr>
              <a:t>3</a:t>
            </a:r>
            <a:r>
              <a:rPr kumimoji="1" lang="zh-CN" altLang="zh-CN" sz="2600" b="1" dirty="0" smtClean="0">
                <a:solidFill>
                  <a:srgbClr val="0000FF"/>
                </a:solidFill>
                <a:latin typeface="Consolas" pitchFamily="49" charset="0"/>
                <a:ea typeface="楷体" pitchFamily="49" charset="-122"/>
                <a:cs typeface="Consolas" pitchFamily="49" charset="0"/>
              </a:rPr>
              <a:t>的叙述中，正确的是</a:t>
            </a:r>
            <a:r>
              <a:rPr kumimoji="1" lang="zh-CN" altLang="en-US" sz="2600" b="1" dirty="0" smtClean="0">
                <a:solidFill>
                  <a:srgbClr val="0000FF"/>
                </a:solidFill>
                <a:latin typeface="Consolas" pitchFamily="49" charset="0"/>
                <a:ea typeface="楷体" pitchFamily="49" charset="-122"/>
                <a:cs typeface="Consolas" pitchFamily="49" charset="0"/>
              </a:rPr>
              <a:t>（   ）</a:t>
            </a:r>
            <a:r>
              <a:rPr kumimoji="1" lang="zh-CN" altLang="zh-CN" sz="2600" b="1" dirty="0" smtClean="0">
                <a:solidFill>
                  <a:srgbClr val="0000FF"/>
                </a:solidFill>
                <a:latin typeface="Consolas" pitchFamily="49" charset="0"/>
                <a:ea typeface="楷体" pitchFamily="49" charset="-122"/>
                <a:cs typeface="Consolas" pitchFamily="49" charset="0"/>
              </a:rPr>
              <a:t>。</a:t>
            </a:r>
          </a:p>
          <a:p>
            <a:pPr fontAlgn="base">
              <a:lnSpc>
                <a:spcPct val="120000"/>
              </a:lnSpc>
              <a:spcBef>
                <a:spcPts val="600"/>
              </a:spcBef>
              <a:spcAft>
                <a:spcPct val="0"/>
              </a:spcAft>
            </a:pPr>
            <a:r>
              <a:rPr kumimoji="1" lang="en-US" altLang="zh-CN" sz="2600" b="1" dirty="0" smtClean="0">
                <a:solidFill>
                  <a:srgbClr val="0000FF"/>
                </a:solidFill>
                <a:latin typeface="Consolas" pitchFamily="49" charset="0"/>
                <a:ea typeface="仿宋" pitchFamily="49" charset="-122"/>
                <a:cs typeface="Consolas" pitchFamily="49" charset="0"/>
              </a:rPr>
              <a:t>   I. </a:t>
            </a:r>
            <a:r>
              <a:rPr kumimoji="1" lang="zh-CN" altLang="zh-CN" sz="2600" b="1" dirty="0" smtClean="0">
                <a:solidFill>
                  <a:srgbClr val="0000FF"/>
                </a:solidFill>
                <a:latin typeface="Consolas" pitchFamily="49" charset="0"/>
                <a:ea typeface="仿宋" pitchFamily="49" charset="-122"/>
                <a:cs typeface="Consolas" pitchFamily="49" charset="0"/>
              </a:rPr>
              <a:t>若</a:t>
            </a:r>
            <a:r>
              <a:rPr kumimoji="1" lang="en-US" altLang="zh-CN" sz="2600" b="1" dirty="0" smtClean="0">
                <a:solidFill>
                  <a:srgbClr val="0000FF"/>
                </a:solidFill>
                <a:latin typeface="Consolas" pitchFamily="49" charset="0"/>
                <a:ea typeface="仿宋" pitchFamily="49" charset="-122"/>
                <a:cs typeface="Consolas" pitchFamily="49" charset="0"/>
              </a:rPr>
              <a:t>v</a:t>
            </a:r>
            <a:r>
              <a:rPr kumimoji="1" lang="zh-CN" altLang="zh-CN" sz="2600" b="1" dirty="0" smtClean="0">
                <a:solidFill>
                  <a:srgbClr val="0000FF"/>
                </a:solidFill>
                <a:latin typeface="Consolas" pitchFamily="49" charset="0"/>
                <a:ea typeface="仿宋" pitchFamily="49" charset="-122"/>
                <a:cs typeface="Consolas" pitchFamily="49" charset="0"/>
              </a:rPr>
              <a:t>是</a:t>
            </a:r>
            <a:r>
              <a:rPr kumimoji="1" lang="en-US" altLang="zh-CN" sz="2600" b="1" dirty="0" smtClean="0">
                <a:solidFill>
                  <a:srgbClr val="0000FF"/>
                </a:solidFill>
                <a:latin typeface="Consolas" pitchFamily="49" charset="0"/>
                <a:ea typeface="仿宋" pitchFamily="49" charset="-122"/>
                <a:cs typeface="Consolas" pitchFamily="49" charset="0"/>
              </a:rPr>
              <a:t>T</a:t>
            </a:r>
            <a:r>
              <a:rPr kumimoji="1" lang="en-US" altLang="zh-CN" sz="2600" b="1" baseline="-25000" dirty="0" smtClean="0">
                <a:solidFill>
                  <a:srgbClr val="0000FF"/>
                </a:solidFill>
                <a:latin typeface="Consolas" pitchFamily="49" charset="0"/>
                <a:ea typeface="仿宋" pitchFamily="49" charset="-122"/>
                <a:cs typeface="Consolas" pitchFamily="49" charset="0"/>
              </a:rPr>
              <a:t>1</a:t>
            </a:r>
            <a:r>
              <a:rPr kumimoji="1" lang="zh-CN" altLang="zh-CN" sz="2600" b="1" dirty="0" smtClean="0">
                <a:solidFill>
                  <a:srgbClr val="0000FF"/>
                </a:solidFill>
                <a:latin typeface="Consolas" pitchFamily="49" charset="0"/>
                <a:ea typeface="仿宋" pitchFamily="49" charset="-122"/>
                <a:cs typeface="Consolas" pitchFamily="49" charset="0"/>
              </a:rPr>
              <a:t>的叶结点，则</a:t>
            </a:r>
            <a:r>
              <a:rPr kumimoji="1" lang="en-US" altLang="zh-CN" sz="2600" b="1" dirty="0" smtClean="0">
                <a:solidFill>
                  <a:srgbClr val="0000FF"/>
                </a:solidFill>
                <a:latin typeface="Consolas" pitchFamily="49" charset="0"/>
                <a:ea typeface="仿宋" pitchFamily="49" charset="-122"/>
                <a:cs typeface="Consolas" pitchFamily="49" charset="0"/>
              </a:rPr>
              <a:t>T</a:t>
            </a:r>
            <a:r>
              <a:rPr kumimoji="1" lang="en-US" altLang="zh-CN" sz="2600" b="1" baseline="-25000" dirty="0" smtClean="0">
                <a:solidFill>
                  <a:srgbClr val="0000FF"/>
                </a:solidFill>
                <a:latin typeface="Consolas" pitchFamily="49" charset="0"/>
                <a:ea typeface="仿宋" pitchFamily="49" charset="-122"/>
                <a:cs typeface="Consolas" pitchFamily="49" charset="0"/>
              </a:rPr>
              <a:t>1</a:t>
            </a:r>
            <a:r>
              <a:rPr kumimoji="1" lang="zh-CN" altLang="zh-CN" sz="2600" b="1" dirty="0" smtClean="0">
                <a:solidFill>
                  <a:srgbClr val="0000FF"/>
                </a:solidFill>
                <a:latin typeface="Consolas" pitchFamily="49" charset="0"/>
                <a:ea typeface="仿宋" pitchFamily="49" charset="-122"/>
                <a:cs typeface="Consolas" pitchFamily="49" charset="0"/>
              </a:rPr>
              <a:t>与</a:t>
            </a:r>
            <a:r>
              <a:rPr kumimoji="1" lang="en-US" altLang="zh-CN" sz="2600" b="1" dirty="0" smtClean="0">
                <a:solidFill>
                  <a:srgbClr val="0000FF"/>
                </a:solidFill>
                <a:latin typeface="Consolas" pitchFamily="49" charset="0"/>
                <a:ea typeface="仿宋" pitchFamily="49" charset="-122"/>
                <a:cs typeface="Consolas" pitchFamily="49" charset="0"/>
              </a:rPr>
              <a:t>T</a:t>
            </a:r>
            <a:r>
              <a:rPr kumimoji="1" lang="en-US" altLang="zh-CN" sz="2600" b="1" baseline="-25000" dirty="0" smtClean="0">
                <a:solidFill>
                  <a:srgbClr val="0000FF"/>
                </a:solidFill>
                <a:latin typeface="Consolas" pitchFamily="49" charset="0"/>
                <a:ea typeface="仿宋" pitchFamily="49" charset="-122"/>
                <a:cs typeface="Consolas" pitchFamily="49" charset="0"/>
              </a:rPr>
              <a:t>3</a:t>
            </a:r>
            <a:r>
              <a:rPr kumimoji="1" lang="zh-CN" altLang="zh-CN" sz="2600" b="1" dirty="0" smtClean="0">
                <a:solidFill>
                  <a:srgbClr val="0000FF"/>
                </a:solidFill>
                <a:latin typeface="Consolas" pitchFamily="49" charset="0"/>
                <a:ea typeface="仿宋" pitchFamily="49" charset="-122"/>
                <a:cs typeface="Consolas" pitchFamily="49" charset="0"/>
              </a:rPr>
              <a:t>不同</a:t>
            </a:r>
          </a:p>
          <a:p>
            <a:pPr fontAlgn="base">
              <a:lnSpc>
                <a:spcPct val="120000"/>
              </a:lnSpc>
              <a:spcBef>
                <a:spcPts val="600"/>
              </a:spcBef>
              <a:spcAft>
                <a:spcPct val="0"/>
              </a:spcAft>
            </a:pPr>
            <a:r>
              <a:rPr kumimoji="1" lang="en-US" altLang="zh-CN" sz="2600" b="1" dirty="0" smtClean="0">
                <a:solidFill>
                  <a:srgbClr val="0000FF"/>
                </a:solidFill>
                <a:latin typeface="Consolas" pitchFamily="49" charset="0"/>
                <a:ea typeface="仿宋" pitchFamily="49" charset="-122"/>
                <a:cs typeface="Consolas" pitchFamily="49" charset="0"/>
              </a:rPr>
              <a:t>   II. </a:t>
            </a:r>
            <a:r>
              <a:rPr kumimoji="1" lang="zh-CN" altLang="zh-CN" sz="2600" b="1" dirty="0" smtClean="0">
                <a:solidFill>
                  <a:srgbClr val="0000FF"/>
                </a:solidFill>
                <a:latin typeface="Consolas" pitchFamily="49" charset="0"/>
                <a:ea typeface="仿宋" pitchFamily="49" charset="-122"/>
                <a:cs typeface="Consolas" pitchFamily="49" charset="0"/>
              </a:rPr>
              <a:t>若</a:t>
            </a:r>
            <a:r>
              <a:rPr kumimoji="1" lang="en-US" altLang="zh-CN" sz="2600" b="1" dirty="0" smtClean="0">
                <a:solidFill>
                  <a:srgbClr val="0000FF"/>
                </a:solidFill>
                <a:latin typeface="Consolas" pitchFamily="49" charset="0"/>
                <a:ea typeface="仿宋" pitchFamily="49" charset="-122"/>
                <a:cs typeface="Consolas" pitchFamily="49" charset="0"/>
              </a:rPr>
              <a:t>v</a:t>
            </a:r>
            <a:r>
              <a:rPr kumimoji="1" lang="zh-CN" altLang="zh-CN" sz="2600" b="1" dirty="0" smtClean="0">
                <a:solidFill>
                  <a:srgbClr val="0000FF"/>
                </a:solidFill>
                <a:latin typeface="Consolas" pitchFamily="49" charset="0"/>
                <a:ea typeface="仿宋" pitchFamily="49" charset="-122"/>
                <a:cs typeface="Consolas" pitchFamily="49" charset="0"/>
              </a:rPr>
              <a:t>是</a:t>
            </a:r>
            <a:r>
              <a:rPr kumimoji="1" lang="en-US" altLang="zh-CN" sz="2600" b="1" dirty="0" smtClean="0">
                <a:solidFill>
                  <a:srgbClr val="0000FF"/>
                </a:solidFill>
                <a:latin typeface="Consolas" pitchFamily="49" charset="0"/>
                <a:ea typeface="仿宋" pitchFamily="49" charset="-122"/>
                <a:cs typeface="Consolas" pitchFamily="49" charset="0"/>
              </a:rPr>
              <a:t>T</a:t>
            </a:r>
            <a:r>
              <a:rPr kumimoji="1" lang="en-US" altLang="zh-CN" sz="2600" b="1" baseline="-25000" dirty="0" smtClean="0">
                <a:solidFill>
                  <a:srgbClr val="0000FF"/>
                </a:solidFill>
                <a:latin typeface="Consolas" pitchFamily="49" charset="0"/>
                <a:ea typeface="仿宋" pitchFamily="49" charset="-122"/>
                <a:cs typeface="Consolas" pitchFamily="49" charset="0"/>
              </a:rPr>
              <a:t>1</a:t>
            </a:r>
            <a:r>
              <a:rPr kumimoji="1" lang="zh-CN" altLang="zh-CN" sz="2600" b="1" dirty="0" smtClean="0">
                <a:solidFill>
                  <a:srgbClr val="0000FF"/>
                </a:solidFill>
                <a:latin typeface="Consolas" pitchFamily="49" charset="0"/>
                <a:ea typeface="仿宋" pitchFamily="49" charset="-122"/>
                <a:cs typeface="Consolas" pitchFamily="49" charset="0"/>
              </a:rPr>
              <a:t>的叶结点，则</a:t>
            </a:r>
            <a:r>
              <a:rPr kumimoji="1" lang="en-US" altLang="zh-CN" sz="2600" b="1" dirty="0" smtClean="0">
                <a:solidFill>
                  <a:srgbClr val="0000FF"/>
                </a:solidFill>
                <a:latin typeface="Consolas" pitchFamily="49" charset="0"/>
                <a:ea typeface="仿宋" pitchFamily="49" charset="-122"/>
                <a:cs typeface="Consolas" pitchFamily="49" charset="0"/>
              </a:rPr>
              <a:t>T</a:t>
            </a:r>
            <a:r>
              <a:rPr kumimoji="1" lang="en-US" altLang="zh-CN" sz="2600" b="1" baseline="-25000" dirty="0" smtClean="0">
                <a:solidFill>
                  <a:srgbClr val="0000FF"/>
                </a:solidFill>
                <a:latin typeface="Consolas" pitchFamily="49" charset="0"/>
                <a:ea typeface="仿宋" pitchFamily="49" charset="-122"/>
                <a:cs typeface="Consolas" pitchFamily="49" charset="0"/>
              </a:rPr>
              <a:t>1</a:t>
            </a:r>
            <a:r>
              <a:rPr kumimoji="1" lang="zh-CN" altLang="zh-CN" sz="2600" b="1" dirty="0" smtClean="0">
                <a:solidFill>
                  <a:srgbClr val="0000FF"/>
                </a:solidFill>
                <a:latin typeface="Consolas" pitchFamily="49" charset="0"/>
                <a:ea typeface="仿宋" pitchFamily="49" charset="-122"/>
                <a:cs typeface="Consolas" pitchFamily="49" charset="0"/>
              </a:rPr>
              <a:t>与</a:t>
            </a:r>
            <a:r>
              <a:rPr kumimoji="1" lang="en-US" altLang="zh-CN" sz="2600" b="1" dirty="0" smtClean="0">
                <a:solidFill>
                  <a:srgbClr val="0000FF"/>
                </a:solidFill>
                <a:latin typeface="Consolas" pitchFamily="49" charset="0"/>
                <a:ea typeface="仿宋" pitchFamily="49" charset="-122"/>
                <a:cs typeface="Consolas" pitchFamily="49" charset="0"/>
              </a:rPr>
              <a:t>T</a:t>
            </a:r>
            <a:r>
              <a:rPr kumimoji="1" lang="en-US" altLang="zh-CN" sz="2600" b="1" baseline="-25000" dirty="0" smtClean="0">
                <a:solidFill>
                  <a:srgbClr val="0000FF"/>
                </a:solidFill>
                <a:latin typeface="Consolas" pitchFamily="49" charset="0"/>
                <a:ea typeface="仿宋" pitchFamily="49" charset="-122"/>
                <a:cs typeface="Consolas" pitchFamily="49" charset="0"/>
              </a:rPr>
              <a:t>3</a:t>
            </a:r>
            <a:r>
              <a:rPr kumimoji="1" lang="zh-CN" altLang="zh-CN" sz="2600" b="1" dirty="0" smtClean="0">
                <a:solidFill>
                  <a:srgbClr val="0000FF"/>
                </a:solidFill>
                <a:latin typeface="Consolas" pitchFamily="49" charset="0"/>
                <a:ea typeface="仿宋" pitchFamily="49" charset="-122"/>
                <a:cs typeface="Consolas" pitchFamily="49" charset="0"/>
              </a:rPr>
              <a:t>相同</a:t>
            </a:r>
          </a:p>
          <a:p>
            <a:pPr fontAlgn="base">
              <a:lnSpc>
                <a:spcPct val="120000"/>
              </a:lnSpc>
              <a:spcBef>
                <a:spcPts val="600"/>
              </a:spcBef>
              <a:spcAft>
                <a:spcPct val="0"/>
              </a:spcAft>
            </a:pPr>
            <a:r>
              <a:rPr kumimoji="1" lang="en-US" altLang="zh-CN" sz="2600" b="1" dirty="0" smtClean="0">
                <a:solidFill>
                  <a:srgbClr val="0000FF"/>
                </a:solidFill>
                <a:latin typeface="Consolas" pitchFamily="49" charset="0"/>
                <a:ea typeface="仿宋" pitchFamily="49" charset="-122"/>
                <a:cs typeface="Consolas" pitchFamily="49" charset="0"/>
              </a:rPr>
              <a:t>   III. </a:t>
            </a:r>
            <a:r>
              <a:rPr kumimoji="1" lang="zh-CN" altLang="zh-CN" sz="2600" b="1" dirty="0" smtClean="0">
                <a:solidFill>
                  <a:srgbClr val="0000FF"/>
                </a:solidFill>
                <a:latin typeface="Consolas" pitchFamily="49" charset="0"/>
                <a:ea typeface="仿宋" pitchFamily="49" charset="-122"/>
                <a:cs typeface="Consolas" pitchFamily="49" charset="0"/>
              </a:rPr>
              <a:t>若</a:t>
            </a:r>
            <a:r>
              <a:rPr kumimoji="1" lang="en-US" altLang="zh-CN" sz="2600" b="1" dirty="0" smtClean="0">
                <a:solidFill>
                  <a:srgbClr val="0000FF"/>
                </a:solidFill>
                <a:latin typeface="Consolas" pitchFamily="49" charset="0"/>
                <a:ea typeface="仿宋" pitchFamily="49" charset="-122"/>
                <a:cs typeface="Consolas" pitchFamily="49" charset="0"/>
              </a:rPr>
              <a:t>v</a:t>
            </a:r>
            <a:r>
              <a:rPr kumimoji="1" lang="zh-CN" altLang="zh-CN" sz="2600" b="1" dirty="0" smtClean="0">
                <a:solidFill>
                  <a:srgbClr val="0000FF"/>
                </a:solidFill>
                <a:latin typeface="Consolas" pitchFamily="49" charset="0"/>
                <a:ea typeface="仿宋" pitchFamily="49" charset="-122"/>
                <a:cs typeface="Consolas" pitchFamily="49" charset="0"/>
              </a:rPr>
              <a:t>不是</a:t>
            </a:r>
            <a:r>
              <a:rPr kumimoji="1" lang="en-US" altLang="zh-CN" sz="2600" b="1" dirty="0" smtClean="0">
                <a:solidFill>
                  <a:srgbClr val="0000FF"/>
                </a:solidFill>
                <a:latin typeface="Consolas" pitchFamily="49" charset="0"/>
                <a:ea typeface="仿宋" pitchFamily="49" charset="-122"/>
                <a:cs typeface="Consolas" pitchFamily="49" charset="0"/>
              </a:rPr>
              <a:t>T</a:t>
            </a:r>
            <a:r>
              <a:rPr kumimoji="1" lang="en-US" altLang="zh-CN" sz="2600" b="1" baseline="-25000" dirty="0" smtClean="0">
                <a:solidFill>
                  <a:srgbClr val="0000FF"/>
                </a:solidFill>
                <a:latin typeface="Consolas" pitchFamily="49" charset="0"/>
                <a:ea typeface="仿宋" pitchFamily="49" charset="-122"/>
                <a:cs typeface="Consolas" pitchFamily="49" charset="0"/>
              </a:rPr>
              <a:t>1</a:t>
            </a:r>
            <a:r>
              <a:rPr kumimoji="1" lang="zh-CN" altLang="zh-CN" sz="2600" b="1" dirty="0" smtClean="0">
                <a:solidFill>
                  <a:srgbClr val="0000FF"/>
                </a:solidFill>
                <a:latin typeface="Consolas" pitchFamily="49" charset="0"/>
                <a:ea typeface="仿宋" pitchFamily="49" charset="-122"/>
                <a:cs typeface="Consolas" pitchFamily="49" charset="0"/>
              </a:rPr>
              <a:t>的叶结点，则</a:t>
            </a:r>
            <a:r>
              <a:rPr kumimoji="1" lang="en-US" altLang="zh-CN" sz="2600" b="1" dirty="0" smtClean="0">
                <a:solidFill>
                  <a:srgbClr val="0000FF"/>
                </a:solidFill>
                <a:latin typeface="Consolas" pitchFamily="49" charset="0"/>
                <a:ea typeface="仿宋" pitchFamily="49" charset="-122"/>
                <a:cs typeface="Consolas" pitchFamily="49" charset="0"/>
              </a:rPr>
              <a:t>T</a:t>
            </a:r>
            <a:r>
              <a:rPr kumimoji="1" lang="en-US" altLang="zh-CN" sz="2600" b="1" baseline="-25000" dirty="0" smtClean="0">
                <a:solidFill>
                  <a:srgbClr val="0000FF"/>
                </a:solidFill>
                <a:latin typeface="Consolas" pitchFamily="49" charset="0"/>
                <a:ea typeface="仿宋" pitchFamily="49" charset="-122"/>
                <a:cs typeface="Consolas" pitchFamily="49" charset="0"/>
              </a:rPr>
              <a:t>1</a:t>
            </a:r>
            <a:r>
              <a:rPr kumimoji="1" lang="zh-CN" altLang="zh-CN" sz="2600" b="1" dirty="0" smtClean="0">
                <a:solidFill>
                  <a:srgbClr val="0000FF"/>
                </a:solidFill>
                <a:latin typeface="Consolas" pitchFamily="49" charset="0"/>
                <a:ea typeface="仿宋" pitchFamily="49" charset="-122"/>
                <a:cs typeface="Consolas" pitchFamily="49" charset="0"/>
              </a:rPr>
              <a:t>与</a:t>
            </a:r>
            <a:r>
              <a:rPr kumimoji="1" lang="en-US" altLang="zh-CN" sz="2600" b="1" dirty="0" smtClean="0">
                <a:solidFill>
                  <a:srgbClr val="0000FF"/>
                </a:solidFill>
                <a:latin typeface="Consolas" pitchFamily="49" charset="0"/>
                <a:ea typeface="仿宋" pitchFamily="49" charset="-122"/>
                <a:cs typeface="Consolas" pitchFamily="49" charset="0"/>
              </a:rPr>
              <a:t>T</a:t>
            </a:r>
            <a:r>
              <a:rPr kumimoji="1" lang="en-US" altLang="zh-CN" sz="2600" b="1" baseline="-25000" dirty="0" smtClean="0">
                <a:solidFill>
                  <a:srgbClr val="0000FF"/>
                </a:solidFill>
                <a:latin typeface="Consolas" pitchFamily="49" charset="0"/>
                <a:ea typeface="仿宋" pitchFamily="49" charset="-122"/>
                <a:cs typeface="Consolas" pitchFamily="49" charset="0"/>
              </a:rPr>
              <a:t>3</a:t>
            </a:r>
            <a:r>
              <a:rPr kumimoji="1" lang="zh-CN" altLang="zh-CN" sz="2600" b="1" dirty="0" smtClean="0">
                <a:solidFill>
                  <a:srgbClr val="0000FF"/>
                </a:solidFill>
                <a:latin typeface="Consolas" pitchFamily="49" charset="0"/>
                <a:ea typeface="仿宋" pitchFamily="49" charset="-122"/>
                <a:cs typeface="Consolas" pitchFamily="49" charset="0"/>
              </a:rPr>
              <a:t>不同</a:t>
            </a:r>
          </a:p>
          <a:p>
            <a:pPr fontAlgn="base">
              <a:lnSpc>
                <a:spcPct val="120000"/>
              </a:lnSpc>
              <a:spcBef>
                <a:spcPts val="600"/>
              </a:spcBef>
              <a:spcAft>
                <a:spcPct val="0"/>
              </a:spcAft>
            </a:pPr>
            <a:r>
              <a:rPr kumimoji="1" lang="en-US" altLang="zh-CN" sz="2600" b="1" dirty="0" smtClean="0">
                <a:solidFill>
                  <a:srgbClr val="0000FF"/>
                </a:solidFill>
                <a:latin typeface="Consolas" pitchFamily="49" charset="0"/>
                <a:ea typeface="仿宋" pitchFamily="49" charset="-122"/>
                <a:cs typeface="Consolas" pitchFamily="49" charset="0"/>
              </a:rPr>
              <a:t>   IV. </a:t>
            </a:r>
            <a:r>
              <a:rPr kumimoji="1" lang="zh-CN" altLang="zh-CN" sz="2600" b="1" dirty="0" smtClean="0">
                <a:solidFill>
                  <a:srgbClr val="0000FF"/>
                </a:solidFill>
                <a:latin typeface="Consolas" pitchFamily="49" charset="0"/>
                <a:ea typeface="仿宋" pitchFamily="49" charset="-122"/>
                <a:cs typeface="Consolas" pitchFamily="49" charset="0"/>
              </a:rPr>
              <a:t>若</a:t>
            </a:r>
            <a:r>
              <a:rPr kumimoji="1" lang="en-US" altLang="zh-CN" sz="2600" b="1" dirty="0" smtClean="0">
                <a:solidFill>
                  <a:srgbClr val="0000FF"/>
                </a:solidFill>
                <a:latin typeface="Consolas" pitchFamily="49" charset="0"/>
                <a:ea typeface="仿宋" pitchFamily="49" charset="-122"/>
                <a:cs typeface="Consolas" pitchFamily="49" charset="0"/>
              </a:rPr>
              <a:t>v</a:t>
            </a:r>
            <a:r>
              <a:rPr kumimoji="1" lang="zh-CN" altLang="zh-CN" sz="2600" b="1" dirty="0" smtClean="0">
                <a:solidFill>
                  <a:srgbClr val="0000FF"/>
                </a:solidFill>
                <a:latin typeface="Consolas" pitchFamily="49" charset="0"/>
                <a:ea typeface="仿宋" pitchFamily="49" charset="-122"/>
                <a:cs typeface="Consolas" pitchFamily="49" charset="0"/>
              </a:rPr>
              <a:t>不是</a:t>
            </a:r>
            <a:r>
              <a:rPr kumimoji="1" lang="en-US" altLang="zh-CN" sz="2600" b="1" dirty="0" smtClean="0">
                <a:solidFill>
                  <a:srgbClr val="0000FF"/>
                </a:solidFill>
                <a:latin typeface="Consolas" pitchFamily="49" charset="0"/>
                <a:ea typeface="仿宋" pitchFamily="49" charset="-122"/>
                <a:cs typeface="Consolas" pitchFamily="49" charset="0"/>
              </a:rPr>
              <a:t>T</a:t>
            </a:r>
            <a:r>
              <a:rPr kumimoji="1" lang="en-US" altLang="zh-CN" sz="2600" b="1" baseline="-25000" dirty="0" smtClean="0">
                <a:solidFill>
                  <a:srgbClr val="0000FF"/>
                </a:solidFill>
                <a:latin typeface="Consolas" pitchFamily="49" charset="0"/>
                <a:ea typeface="仿宋" pitchFamily="49" charset="-122"/>
                <a:cs typeface="Consolas" pitchFamily="49" charset="0"/>
              </a:rPr>
              <a:t>1</a:t>
            </a:r>
            <a:r>
              <a:rPr kumimoji="1" lang="zh-CN" altLang="zh-CN" sz="2600" b="1" dirty="0" smtClean="0">
                <a:solidFill>
                  <a:srgbClr val="0000FF"/>
                </a:solidFill>
                <a:latin typeface="Consolas" pitchFamily="49" charset="0"/>
                <a:ea typeface="仿宋" pitchFamily="49" charset="-122"/>
                <a:cs typeface="Consolas" pitchFamily="49" charset="0"/>
              </a:rPr>
              <a:t>的叶结点，则</a:t>
            </a:r>
            <a:r>
              <a:rPr kumimoji="1" lang="en-US" altLang="zh-CN" sz="2600" b="1" dirty="0" smtClean="0">
                <a:solidFill>
                  <a:srgbClr val="0000FF"/>
                </a:solidFill>
                <a:latin typeface="Consolas" pitchFamily="49" charset="0"/>
                <a:ea typeface="仿宋" pitchFamily="49" charset="-122"/>
                <a:cs typeface="Consolas" pitchFamily="49" charset="0"/>
              </a:rPr>
              <a:t>T</a:t>
            </a:r>
            <a:r>
              <a:rPr kumimoji="1" lang="en-US" altLang="zh-CN" sz="2600" b="1" baseline="-25000" dirty="0" smtClean="0">
                <a:solidFill>
                  <a:srgbClr val="0000FF"/>
                </a:solidFill>
                <a:latin typeface="Consolas" pitchFamily="49" charset="0"/>
                <a:ea typeface="仿宋" pitchFamily="49" charset="-122"/>
                <a:cs typeface="Consolas" pitchFamily="49" charset="0"/>
              </a:rPr>
              <a:t>1</a:t>
            </a:r>
            <a:r>
              <a:rPr kumimoji="1" lang="zh-CN" altLang="zh-CN" sz="2600" b="1" dirty="0" smtClean="0">
                <a:solidFill>
                  <a:srgbClr val="0000FF"/>
                </a:solidFill>
                <a:latin typeface="Consolas" pitchFamily="49" charset="0"/>
                <a:ea typeface="仿宋" pitchFamily="49" charset="-122"/>
                <a:cs typeface="Consolas" pitchFamily="49" charset="0"/>
              </a:rPr>
              <a:t>与</a:t>
            </a:r>
            <a:r>
              <a:rPr kumimoji="1" lang="en-US" altLang="zh-CN" sz="2600" b="1" dirty="0" smtClean="0">
                <a:solidFill>
                  <a:srgbClr val="0000FF"/>
                </a:solidFill>
                <a:latin typeface="Consolas" pitchFamily="49" charset="0"/>
                <a:ea typeface="仿宋" pitchFamily="49" charset="-122"/>
                <a:cs typeface="Consolas" pitchFamily="49" charset="0"/>
              </a:rPr>
              <a:t>T</a:t>
            </a:r>
            <a:r>
              <a:rPr kumimoji="1" lang="en-US" altLang="zh-CN" sz="2600" b="1" baseline="-25000" dirty="0" smtClean="0">
                <a:solidFill>
                  <a:srgbClr val="0000FF"/>
                </a:solidFill>
                <a:latin typeface="Consolas" pitchFamily="49" charset="0"/>
                <a:ea typeface="仿宋" pitchFamily="49" charset="-122"/>
                <a:cs typeface="Consolas" pitchFamily="49" charset="0"/>
              </a:rPr>
              <a:t>3</a:t>
            </a:r>
            <a:r>
              <a:rPr kumimoji="1" lang="zh-CN" altLang="zh-CN" sz="2600" b="1" dirty="0" smtClean="0">
                <a:solidFill>
                  <a:srgbClr val="0000FF"/>
                </a:solidFill>
                <a:latin typeface="Consolas" pitchFamily="49" charset="0"/>
                <a:ea typeface="仿宋" pitchFamily="49" charset="-122"/>
                <a:cs typeface="Consolas" pitchFamily="49" charset="0"/>
              </a:rPr>
              <a:t>相同</a:t>
            </a:r>
          </a:p>
          <a:p>
            <a:pPr fontAlgn="base">
              <a:lnSpc>
                <a:spcPct val="120000"/>
              </a:lnSpc>
              <a:spcBef>
                <a:spcPts val="600"/>
              </a:spcBef>
              <a:spcAft>
                <a:spcPct val="0"/>
              </a:spcAft>
            </a:pPr>
            <a:r>
              <a:rPr kumimoji="1" lang="en-US" altLang="zh-CN" sz="2600" b="1" dirty="0" smtClean="0">
                <a:solidFill>
                  <a:srgbClr val="0000FF"/>
                </a:solidFill>
                <a:latin typeface="Consolas" pitchFamily="49" charset="0"/>
                <a:ea typeface="楷体" pitchFamily="49" charset="-122"/>
                <a:cs typeface="Consolas" pitchFamily="49" charset="0"/>
              </a:rPr>
              <a:t>   A.</a:t>
            </a:r>
            <a:r>
              <a:rPr kumimoji="1" lang="zh-CN" altLang="zh-CN" sz="2600" b="1" dirty="0" smtClean="0">
                <a:solidFill>
                  <a:srgbClr val="0000FF"/>
                </a:solidFill>
                <a:latin typeface="Consolas" pitchFamily="49" charset="0"/>
                <a:ea typeface="楷体" pitchFamily="49" charset="-122"/>
                <a:cs typeface="Consolas" pitchFamily="49" charset="0"/>
              </a:rPr>
              <a:t>仅</a:t>
            </a:r>
            <a:r>
              <a:rPr kumimoji="1" lang="en-US" altLang="zh-CN" sz="2600" b="1" dirty="0" smtClean="0">
                <a:solidFill>
                  <a:srgbClr val="0000FF"/>
                </a:solidFill>
                <a:latin typeface="Consolas" pitchFamily="49" charset="0"/>
                <a:ea typeface="楷体" pitchFamily="49" charset="-122"/>
                <a:cs typeface="Consolas" pitchFamily="49" charset="0"/>
              </a:rPr>
              <a:t>I</a:t>
            </a:r>
            <a:r>
              <a:rPr kumimoji="1" lang="zh-CN" altLang="zh-CN" sz="2600" b="1" dirty="0" smtClean="0">
                <a:solidFill>
                  <a:srgbClr val="0000FF"/>
                </a:solidFill>
                <a:latin typeface="Consolas" pitchFamily="49" charset="0"/>
                <a:ea typeface="楷体" pitchFamily="49" charset="-122"/>
                <a:cs typeface="Consolas" pitchFamily="49" charset="0"/>
              </a:rPr>
              <a:t>、</a:t>
            </a:r>
            <a:r>
              <a:rPr kumimoji="1" lang="en-US" altLang="zh-CN" sz="2600" b="1" dirty="0" smtClean="0">
                <a:solidFill>
                  <a:srgbClr val="0000FF"/>
                </a:solidFill>
                <a:latin typeface="Consolas" pitchFamily="49" charset="0"/>
                <a:ea typeface="楷体" pitchFamily="49" charset="-122"/>
                <a:cs typeface="Consolas" pitchFamily="49" charset="0"/>
              </a:rPr>
              <a:t>III	   B.</a:t>
            </a:r>
            <a:r>
              <a:rPr kumimoji="1" lang="zh-CN" altLang="zh-CN" sz="2600" b="1" dirty="0" smtClean="0">
                <a:solidFill>
                  <a:srgbClr val="0000FF"/>
                </a:solidFill>
                <a:latin typeface="Consolas" pitchFamily="49" charset="0"/>
                <a:ea typeface="楷体" pitchFamily="49" charset="-122"/>
                <a:cs typeface="Consolas" pitchFamily="49" charset="0"/>
              </a:rPr>
              <a:t>仅</a:t>
            </a:r>
            <a:r>
              <a:rPr kumimoji="1" lang="en-US" altLang="zh-CN" sz="2600" b="1" dirty="0" smtClean="0">
                <a:solidFill>
                  <a:srgbClr val="0000FF"/>
                </a:solidFill>
                <a:latin typeface="Consolas" pitchFamily="49" charset="0"/>
                <a:ea typeface="楷体" pitchFamily="49" charset="-122"/>
                <a:cs typeface="Consolas" pitchFamily="49" charset="0"/>
              </a:rPr>
              <a:t>I</a:t>
            </a:r>
            <a:r>
              <a:rPr kumimoji="1" lang="zh-CN" altLang="zh-CN" sz="2600" b="1" dirty="0" smtClean="0">
                <a:solidFill>
                  <a:srgbClr val="0000FF"/>
                </a:solidFill>
                <a:latin typeface="Consolas" pitchFamily="49" charset="0"/>
                <a:ea typeface="楷体" pitchFamily="49" charset="-122"/>
                <a:cs typeface="Consolas" pitchFamily="49" charset="0"/>
              </a:rPr>
              <a:t>、</a:t>
            </a:r>
            <a:r>
              <a:rPr kumimoji="1" lang="en-US" altLang="zh-CN" sz="2600" b="1" dirty="0" smtClean="0">
                <a:solidFill>
                  <a:srgbClr val="0000FF"/>
                </a:solidFill>
                <a:latin typeface="Consolas" pitchFamily="49" charset="0"/>
                <a:ea typeface="楷体" pitchFamily="49" charset="-122"/>
                <a:cs typeface="Consolas" pitchFamily="49" charset="0"/>
              </a:rPr>
              <a:t>IV</a:t>
            </a:r>
          </a:p>
          <a:p>
            <a:pPr fontAlgn="base">
              <a:lnSpc>
                <a:spcPct val="120000"/>
              </a:lnSpc>
              <a:spcBef>
                <a:spcPts val="600"/>
              </a:spcBef>
              <a:spcAft>
                <a:spcPct val="0"/>
              </a:spcAft>
            </a:pPr>
            <a:r>
              <a:rPr kumimoji="1" lang="en-US" altLang="zh-CN" sz="2600" b="1" dirty="0" smtClean="0">
                <a:solidFill>
                  <a:srgbClr val="0000FF"/>
                </a:solidFill>
                <a:latin typeface="Consolas" pitchFamily="49" charset="0"/>
                <a:ea typeface="楷体" pitchFamily="49" charset="-122"/>
                <a:cs typeface="Consolas" pitchFamily="49" charset="0"/>
              </a:rPr>
              <a:t>   C.</a:t>
            </a:r>
            <a:r>
              <a:rPr kumimoji="1" lang="zh-CN" altLang="zh-CN" sz="2600" b="1" dirty="0" smtClean="0">
                <a:solidFill>
                  <a:srgbClr val="0000FF"/>
                </a:solidFill>
                <a:latin typeface="Consolas" pitchFamily="49" charset="0"/>
                <a:ea typeface="楷体" pitchFamily="49" charset="-122"/>
                <a:cs typeface="Consolas" pitchFamily="49" charset="0"/>
              </a:rPr>
              <a:t>仅</a:t>
            </a:r>
            <a:r>
              <a:rPr kumimoji="1" lang="en-US" altLang="zh-CN" sz="2600" b="1" dirty="0" smtClean="0">
                <a:solidFill>
                  <a:srgbClr val="0000FF"/>
                </a:solidFill>
                <a:latin typeface="Consolas" pitchFamily="49" charset="0"/>
                <a:ea typeface="楷体" pitchFamily="49" charset="-122"/>
                <a:cs typeface="Consolas" pitchFamily="49" charset="0"/>
              </a:rPr>
              <a:t>II</a:t>
            </a:r>
            <a:r>
              <a:rPr kumimoji="1" lang="zh-CN" altLang="zh-CN" sz="2600" b="1" dirty="0" smtClean="0">
                <a:solidFill>
                  <a:srgbClr val="0000FF"/>
                </a:solidFill>
                <a:latin typeface="Consolas" pitchFamily="49" charset="0"/>
                <a:ea typeface="楷体" pitchFamily="49" charset="-122"/>
                <a:cs typeface="Consolas" pitchFamily="49" charset="0"/>
              </a:rPr>
              <a:t>、</a:t>
            </a:r>
            <a:r>
              <a:rPr kumimoji="1" lang="en-US" altLang="zh-CN" sz="2600" b="1" dirty="0" smtClean="0">
                <a:solidFill>
                  <a:srgbClr val="0000FF"/>
                </a:solidFill>
                <a:latin typeface="Consolas" pitchFamily="49" charset="0"/>
                <a:ea typeface="楷体" pitchFamily="49" charset="-122"/>
                <a:cs typeface="Consolas" pitchFamily="49" charset="0"/>
              </a:rPr>
              <a:t>III	   D.</a:t>
            </a:r>
            <a:r>
              <a:rPr kumimoji="1" lang="zh-CN" altLang="zh-CN" sz="2600" b="1" dirty="0" smtClean="0">
                <a:solidFill>
                  <a:srgbClr val="0000FF"/>
                </a:solidFill>
                <a:latin typeface="Consolas" pitchFamily="49" charset="0"/>
                <a:ea typeface="楷体" pitchFamily="49" charset="-122"/>
                <a:cs typeface="Consolas" pitchFamily="49" charset="0"/>
              </a:rPr>
              <a:t>仅</a:t>
            </a:r>
            <a:r>
              <a:rPr kumimoji="1" lang="en-US" altLang="zh-CN" sz="2600" b="1" dirty="0" smtClean="0">
                <a:solidFill>
                  <a:srgbClr val="0000FF"/>
                </a:solidFill>
                <a:latin typeface="Consolas" pitchFamily="49" charset="0"/>
                <a:ea typeface="楷体" pitchFamily="49" charset="-122"/>
                <a:cs typeface="Consolas" pitchFamily="49" charset="0"/>
              </a:rPr>
              <a:t>II</a:t>
            </a:r>
            <a:r>
              <a:rPr kumimoji="1" lang="zh-CN" altLang="zh-CN" sz="2600" b="1" dirty="0" smtClean="0">
                <a:solidFill>
                  <a:srgbClr val="0000FF"/>
                </a:solidFill>
                <a:latin typeface="Consolas" pitchFamily="49" charset="0"/>
                <a:ea typeface="楷体" pitchFamily="49" charset="-122"/>
                <a:cs typeface="Consolas" pitchFamily="49" charset="0"/>
              </a:rPr>
              <a:t>、</a:t>
            </a:r>
            <a:r>
              <a:rPr kumimoji="1" lang="en-US" altLang="zh-CN" sz="2600" b="1" dirty="0" smtClean="0">
                <a:solidFill>
                  <a:srgbClr val="0000FF"/>
                </a:solidFill>
                <a:latin typeface="Consolas" pitchFamily="49" charset="0"/>
                <a:ea typeface="楷体" pitchFamily="49" charset="-122"/>
                <a:cs typeface="Consolas" pitchFamily="49" charset="0"/>
              </a:rPr>
              <a:t>IV</a:t>
            </a:r>
            <a:endParaRPr kumimoji="1" lang="zh-CN" altLang="en-US" sz="2600" b="1" dirty="0" smtClean="0">
              <a:solidFill>
                <a:srgbClr val="0000FF"/>
              </a:solidFill>
              <a:latin typeface="Consolas" pitchFamily="49" charset="0"/>
              <a:ea typeface="楷体" pitchFamily="49" charset="-122"/>
              <a:cs typeface="Consolas" pitchFamily="49" charset="0"/>
            </a:endParaRPr>
          </a:p>
        </p:txBody>
      </p:sp>
      <p:grpSp>
        <p:nvGrpSpPr>
          <p:cNvPr id="2" name="组合 3"/>
          <p:cNvGrpSpPr/>
          <p:nvPr/>
        </p:nvGrpSpPr>
        <p:grpSpPr>
          <a:xfrm>
            <a:off x="357158" y="428604"/>
            <a:ext cx="1000100" cy="785817"/>
            <a:chOff x="5703182" y="3835411"/>
            <a:chExt cx="1238250" cy="1236663"/>
          </a:xfrm>
        </p:grpSpPr>
        <p:grpSp>
          <p:nvGrpSpPr>
            <p:cNvPr id="4" name="Group 19"/>
            <p:cNvGrpSpPr>
              <a:grpSpLocks/>
            </p:cNvGrpSpPr>
            <p:nvPr/>
          </p:nvGrpSpPr>
          <p:grpSpPr bwMode="auto">
            <a:xfrm>
              <a:off x="5703182" y="3835411"/>
              <a:ext cx="1238250" cy="1236663"/>
              <a:chOff x="810" y="845"/>
              <a:chExt cx="827" cy="826"/>
            </a:xfrm>
          </p:grpSpPr>
          <p:sp>
            <p:nvSpPr>
              <p:cNvPr id="7" name="Oval 20"/>
              <p:cNvSpPr>
                <a:spLocks noChangeArrowheads="1"/>
              </p:cNvSpPr>
              <p:nvPr/>
            </p:nvSpPr>
            <p:spPr bwMode="gray">
              <a:xfrm>
                <a:off x="810" y="845"/>
                <a:ext cx="827" cy="826"/>
              </a:xfrm>
              <a:prstGeom prst="ellipse">
                <a:avLst/>
              </a:prstGeom>
              <a:solidFill>
                <a:srgbClr val="F8F8F8"/>
              </a:solidFill>
              <a:ln w="38100">
                <a:solidFill>
                  <a:schemeClr val="hlink"/>
                </a:solidFill>
                <a:round/>
                <a:headEnd/>
                <a:tailEnd/>
              </a:ln>
            </p:spPr>
            <p:txBody>
              <a:bodyPr wrap="none" anchor="ctr"/>
              <a:lstStyle/>
              <a:p>
                <a:pPr algn="ctr" fontAlgn="base">
                  <a:spcBef>
                    <a:spcPct val="0"/>
                  </a:spcBef>
                  <a:spcAft>
                    <a:spcPct val="0"/>
                  </a:spcAft>
                </a:pPr>
                <a:endParaRPr kumimoji="1" lang="zh-CN" altLang="zh-CN" sz="2800">
                  <a:solidFill>
                    <a:srgbClr val="FF0000"/>
                  </a:solidFill>
                  <a:cs typeface="Arial" pitchFamily="34" charset="0"/>
                </a:endParaRPr>
              </a:p>
            </p:txBody>
          </p:sp>
          <p:sp>
            <p:nvSpPr>
              <p:cNvPr id="8"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pPr algn="ctr" fontAlgn="base">
                  <a:spcBef>
                    <a:spcPct val="0"/>
                  </a:spcBef>
                  <a:spcAft>
                    <a:spcPct val="0"/>
                  </a:spcAft>
                </a:pPr>
                <a:endParaRPr kumimoji="1" lang="zh-CN" altLang="zh-CN" sz="2800">
                  <a:solidFill>
                    <a:srgbClr val="FF0000"/>
                  </a:solidFill>
                  <a:cs typeface="Arial" pitchFamily="34" charset="0"/>
                </a:endParaRPr>
              </a:p>
            </p:txBody>
          </p:sp>
          <p:sp>
            <p:nvSpPr>
              <p:cNvPr id="9" name="Oval 22"/>
              <p:cNvSpPr>
                <a:spLocks noChangeArrowheads="1"/>
              </p:cNvSpPr>
              <p:nvPr/>
            </p:nvSpPr>
            <p:spPr bwMode="gray">
              <a:xfrm>
                <a:off x="878" y="915"/>
                <a:ext cx="690" cy="690"/>
              </a:xfrm>
              <a:prstGeom prst="ellipse">
                <a:avLst/>
              </a:prstGeom>
              <a:noFill/>
              <a:ln w="38100">
                <a:solidFill>
                  <a:schemeClr val="hlink">
                    <a:alpha val="30196"/>
                  </a:schemeClr>
                </a:solidFill>
                <a:round/>
                <a:headEnd/>
                <a:tailEnd/>
              </a:ln>
            </p:spPr>
            <p:txBody>
              <a:bodyPr wrap="none" anchor="ctr"/>
              <a:lstStyle/>
              <a:p>
                <a:pPr algn="ctr" fontAlgn="base">
                  <a:spcBef>
                    <a:spcPct val="0"/>
                  </a:spcBef>
                  <a:spcAft>
                    <a:spcPct val="0"/>
                  </a:spcAft>
                </a:pPr>
                <a:endParaRPr kumimoji="1" lang="zh-CN" altLang="zh-CN" sz="2800">
                  <a:solidFill>
                    <a:srgbClr val="FF0000"/>
                  </a:solidFill>
                  <a:cs typeface="Arial" pitchFamily="34" charset="0"/>
                </a:endParaRPr>
              </a:p>
            </p:txBody>
          </p:sp>
        </p:grpSp>
        <p:sp>
          <p:nvSpPr>
            <p:cNvPr id="6" name="Text Box 23"/>
            <p:cNvSpPr txBox="1">
              <a:spLocks noChangeArrowheads="1"/>
            </p:cNvSpPr>
            <p:nvPr/>
          </p:nvSpPr>
          <p:spPr bwMode="gray">
            <a:xfrm>
              <a:off x="5767676" y="4154859"/>
              <a:ext cx="1082674" cy="557010"/>
            </a:xfrm>
            <a:prstGeom prst="rect">
              <a:avLst/>
            </a:prstGeom>
            <a:noFill/>
            <a:ln w="9525" algn="ctr">
              <a:noFill/>
              <a:miter lim="800000"/>
              <a:headEnd/>
              <a:tailEnd/>
            </a:ln>
          </p:spPr>
          <p:txBody>
            <a:bodyPr>
              <a:spAutoFit/>
            </a:bodyPr>
            <a:lstStyle/>
            <a:p>
              <a:pPr algn="ctr" fontAlgn="base">
                <a:spcBef>
                  <a:spcPct val="50000"/>
                </a:spcBef>
                <a:spcAft>
                  <a:spcPct val="0"/>
                </a:spcAft>
              </a:pPr>
              <a:r>
                <a:rPr kumimoji="1" lang="zh-CN" altLang="en-US" sz="2000" b="1" smtClean="0">
                  <a:solidFill>
                    <a:srgbClr val="FF0000"/>
                  </a:solidFill>
                  <a:latin typeface="方正启体简体" pitchFamily="65" charset="-122"/>
                  <a:ea typeface="方正启体简体" pitchFamily="65" charset="-122"/>
                  <a:cs typeface="Consolas" pitchFamily="49" charset="0"/>
                </a:rPr>
                <a:t>示例</a:t>
              </a:r>
              <a:endParaRPr kumimoji="1"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0" name="TextBox 9"/>
          <p:cNvSpPr txBox="1"/>
          <p:nvPr/>
        </p:nvSpPr>
        <p:spPr>
          <a:xfrm>
            <a:off x="1475656" y="6093296"/>
            <a:ext cx="1857388" cy="523220"/>
          </a:xfrm>
          <a:prstGeom prst="rect">
            <a:avLst/>
          </a:prstGeom>
          <a:noFill/>
        </p:spPr>
        <p:txBody>
          <a:bodyPr wrap="square" rtlCol="0">
            <a:spAutoFit/>
          </a:bodyPr>
          <a:lstStyle/>
          <a:p>
            <a:pPr algn="ctr" fontAlgn="base">
              <a:spcBef>
                <a:spcPct val="0"/>
              </a:spcBef>
              <a:spcAft>
                <a:spcPct val="0"/>
              </a:spcAft>
            </a:pPr>
            <a:r>
              <a:rPr kumimoji="1" lang="zh-CN" altLang="zh-CN" sz="2800" b="1" dirty="0" smtClean="0">
                <a:solidFill>
                  <a:srgbClr val="0000FF"/>
                </a:solidFill>
                <a:latin typeface="Consolas" pitchFamily="49" charset="0"/>
                <a:ea typeface="楷体" pitchFamily="49" charset="-122"/>
                <a:cs typeface="Consolas" pitchFamily="49" charset="0"/>
              </a:rPr>
              <a:t>答案：</a:t>
            </a:r>
            <a:r>
              <a:rPr kumimoji="1" lang="en-US" altLang="zh-CN" sz="2800" b="1" dirty="0" smtClean="0">
                <a:solidFill>
                  <a:srgbClr val="0000FF"/>
                </a:solidFill>
                <a:latin typeface="Consolas" pitchFamily="49" charset="0"/>
                <a:ea typeface="楷体" pitchFamily="49" charset="-122"/>
                <a:cs typeface="Consolas" pitchFamily="49" charset="0"/>
              </a:rPr>
              <a:t> </a:t>
            </a:r>
            <a:r>
              <a:rPr kumimoji="1" lang="en-US" altLang="zh-CN" sz="2800" b="1" dirty="0" smtClean="0">
                <a:solidFill>
                  <a:srgbClr val="FF0000"/>
                </a:solidFill>
                <a:latin typeface="Consolas" pitchFamily="49" charset="0"/>
                <a:ea typeface="楷体" pitchFamily="49" charset="-122"/>
                <a:cs typeface="Consolas" pitchFamily="49" charset="0"/>
              </a:rPr>
              <a:t>C</a:t>
            </a:r>
            <a:r>
              <a:rPr kumimoji="1" lang="zh-CN" altLang="zh-CN" sz="2800" b="1" dirty="0" smtClean="0">
                <a:solidFill>
                  <a:srgbClr val="0000FF"/>
                </a:solidFill>
                <a:latin typeface="Consolas" pitchFamily="49" charset="0"/>
                <a:ea typeface="楷体" pitchFamily="49" charset="-122"/>
                <a:cs typeface="Consolas" pitchFamily="49" charset="0"/>
              </a:rPr>
              <a:t>。</a:t>
            </a:r>
          </a:p>
        </p:txBody>
      </p:sp>
      <p:sp>
        <p:nvSpPr>
          <p:cNvPr id="11" name="TextBox 10"/>
          <p:cNvSpPr txBox="1"/>
          <p:nvPr/>
        </p:nvSpPr>
        <p:spPr>
          <a:xfrm>
            <a:off x="7672904" y="2276872"/>
            <a:ext cx="571504" cy="523220"/>
          </a:xfrm>
          <a:prstGeom prst="rect">
            <a:avLst/>
          </a:prstGeom>
          <a:noFill/>
        </p:spPr>
        <p:txBody>
          <a:bodyPr wrap="square" rtlCol="0">
            <a:spAutoFit/>
          </a:bodyPr>
          <a:lstStyle/>
          <a:p>
            <a:pPr algn="ctr" fontAlgn="base">
              <a:spcBef>
                <a:spcPct val="0"/>
              </a:spcBef>
              <a:spcAft>
                <a:spcPct val="0"/>
              </a:spcAft>
            </a:pPr>
            <a:r>
              <a:rPr kumimoji="1" lang="en-US" altLang="zh-CN" sz="2800" b="1" dirty="0" smtClean="0">
                <a:solidFill>
                  <a:srgbClr val="FF0000"/>
                </a:solidFill>
                <a:latin typeface="楷体" pitchFamily="49" charset="-122"/>
                <a:ea typeface="楷体" pitchFamily="49" charset="-122"/>
                <a:cs typeface="Times New Roman" pitchFamily="18" charset="0"/>
              </a:rPr>
              <a:t>× </a:t>
            </a:r>
            <a:endParaRPr kumimoji="1" lang="zh-CN" altLang="en-US" sz="2800" b="1" dirty="0" smtClean="0">
              <a:solidFill>
                <a:srgbClr val="FF0000"/>
              </a:solidFill>
              <a:latin typeface="楷体" pitchFamily="49" charset="-122"/>
              <a:ea typeface="楷体" pitchFamily="49" charset="-122"/>
              <a:cs typeface="Times New Roman" pitchFamily="18" charset="0"/>
            </a:endParaRPr>
          </a:p>
        </p:txBody>
      </p:sp>
      <p:sp>
        <p:nvSpPr>
          <p:cNvPr id="12" name="TextBox 11"/>
          <p:cNvSpPr txBox="1"/>
          <p:nvPr/>
        </p:nvSpPr>
        <p:spPr>
          <a:xfrm>
            <a:off x="7688356" y="2791758"/>
            <a:ext cx="500066" cy="523220"/>
          </a:xfrm>
          <a:prstGeom prst="rect">
            <a:avLst/>
          </a:prstGeom>
          <a:noFill/>
        </p:spPr>
        <p:txBody>
          <a:bodyPr wrap="square" rtlCol="0">
            <a:spAutoFit/>
          </a:bodyPr>
          <a:lstStyle/>
          <a:p>
            <a:pPr algn="ctr" fontAlgn="base">
              <a:spcBef>
                <a:spcPct val="0"/>
              </a:spcBef>
              <a:spcAft>
                <a:spcPct val="0"/>
              </a:spcAft>
            </a:pPr>
            <a:r>
              <a:rPr kumimoji="1" lang="en-US" altLang="zh-CN" sz="2800" b="1" dirty="0" smtClean="0">
                <a:solidFill>
                  <a:srgbClr val="FF0000"/>
                </a:solidFill>
                <a:latin typeface="楷体" pitchFamily="49" charset="-122"/>
                <a:ea typeface="楷体" pitchFamily="49" charset="-122"/>
                <a:cs typeface="Times New Roman" pitchFamily="18" charset="0"/>
              </a:rPr>
              <a:t>√</a:t>
            </a:r>
            <a:endParaRPr kumimoji="1" lang="zh-CN" altLang="en-US" sz="2800" b="1" dirty="0" smtClean="0">
              <a:solidFill>
                <a:srgbClr val="FF0000"/>
              </a:solidFill>
              <a:latin typeface="楷体" pitchFamily="49" charset="-122"/>
              <a:ea typeface="楷体" pitchFamily="49" charset="-122"/>
              <a:cs typeface="Times New Roman" pitchFamily="18" charset="0"/>
            </a:endParaRPr>
          </a:p>
        </p:txBody>
      </p:sp>
      <p:sp>
        <p:nvSpPr>
          <p:cNvPr id="13" name="TextBox 12"/>
          <p:cNvSpPr txBox="1"/>
          <p:nvPr/>
        </p:nvSpPr>
        <p:spPr>
          <a:xfrm>
            <a:off x="7672904" y="3356992"/>
            <a:ext cx="500066" cy="523220"/>
          </a:xfrm>
          <a:prstGeom prst="rect">
            <a:avLst/>
          </a:prstGeom>
          <a:noFill/>
        </p:spPr>
        <p:txBody>
          <a:bodyPr wrap="square" rtlCol="0">
            <a:spAutoFit/>
          </a:bodyPr>
          <a:lstStyle/>
          <a:p>
            <a:pPr algn="ctr" fontAlgn="base">
              <a:spcBef>
                <a:spcPct val="0"/>
              </a:spcBef>
              <a:spcAft>
                <a:spcPct val="0"/>
              </a:spcAft>
            </a:pPr>
            <a:r>
              <a:rPr kumimoji="1" lang="en-US" altLang="zh-CN" sz="2800" b="1" smtClean="0">
                <a:solidFill>
                  <a:srgbClr val="FF0000"/>
                </a:solidFill>
                <a:latin typeface="楷体" pitchFamily="49" charset="-122"/>
                <a:ea typeface="楷体" pitchFamily="49" charset="-122"/>
                <a:cs typeface="Times New Roman" pitchFamily="18" charset="0"/>
              </a:rPr>
              <a:t>√</a:t>
            </a:r>
            <a:endParaRPr kumimoji="1" lang="zh-CN" altLang="en-US" sz="2800" b="1" dirty="0" smtClean="0">
              <a:solidFill>
                <a:srgbClr val="FF0000"/>
              </a:solidFill>
              <a:latin typeface="楷体" pitchFamily="49" charset="-122"/>
              <a:ea typeface="楷体" pitchFamily="49" charset="-122"/>
              <a:cs typeface="Times New Roman" pitchFamily="18" charset="0"/>
            </a:endParaRPr>
          </a:p>
        </p:txBody>
      </p:sp>
      <p:sp>
        <p:nvSpPr>
          <p:cNvPr id="14" name="TextBox 13"/>
          <p:cNvSpPr txBox="1"/>
          <p:nvPr/>
        </p:nvSpPr>
        <p:spPr>
          <a:xfrm>
            <a:off x="7672904" y="3913892"/>
            <a:ext cx="571504" cy="523220"/>
          </a:xfrm>
          <a:prstGeom prst="rect">
            <a:avLst/>
          </a:prstGeom>
          <a:noFill/>
        </p:spPr>
        <p:txBody>
          <a:bodyPr wrap="square" rtlCol="0">
            <a:spAutoFit/>
          </a:bodyPr>
          <a:lstStyle/>
          <a:p>
            <a:pPr algn="ctr" fontAlgn="base">
              <a:spcBef>
                <a:spcPct val="0"/>
              </a:spcBef>
              <a:spcAft>
                <a:spcPct val="0"/>
              </a:spcAft>
            </a:pPr>
            <a:r>
              <a:rPr kumimoji="1" lang="en-US" altLang="zh-CN" sz="2800" b="1" smtClean="0">
                <a:solidFill>
                  <a:srgbClr val="FF0000"/>
                </a:solidFill>
                <a:latin typeface="楷体" pitchFamily="49" charset="-122"/>
                <a:ea typeface="楷体" pitchFamily="49" charset="-122"/>
                <a:cs typeface="Times New Roman" pitchFamily="18" charset="0"/>
              </a:rPr>
              <a:t>× </a:t>
            </a:r>
            <a:endParaRPr kumimoji="1" lang="zh-CN" altLang="en-US" sz="2800" b="1" dirty="0" smtClean="0">
              <a:solidFill>
                <a:srgbClr val="FF0000"/>
              </a:solidFill>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358760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844153"/>
            <a:ext cx="8929718" cy="2441971"/>
          </a:xfrm>
        </p:spPr>
        <p:txBody>
          <a:bodyPr/>
          <a:lstStyle/>
          <a:p>
            <a:r>
              <a:rPr lang="en-US" altLang="zh-CN" b="0" dirty="0" smtClean="0"/>
              <a:t>	</a:t>
            </a:r>
            <a:r>
              <a:rPr lang="zh-CN" altLang="zh-CN" sz="2800" b="0" dirty="0" smtClean="0"/>
              <a:t>除</a:t>
            </a:r>
            <a:r>
              <a:rPr lang="zh-CN" altLang="zh-CN" sz="2800" dirty="0" smtClean="0">
                <a:solidFill>
                  <a:srgbClr val="FF0000"/>
                </a:solidFill>
              </a:rPr>
              <a:t>替换法</a:t>
            </a:r>
            <a:r>
              <a:rPr lang="zh-CN" altLang="zh-CN" sz="2800" b="0" dirty="0" smtClean="0"/>
              <a:t>外，还可用</a:t>
            </a:r>
            <a:r>
              <a:rPr lang="zh-CN" altLang="zh-CN" sz="2800" dirty="0">
                <a:solidFill>
                  <a:srgbClr val="FF0000"/>
                </a:solidFill>
              </a:rPr>
              <a:t>截</a:t>
            </a:r>
            <a:r>
              <a:rPr lang="zh-CN" altLang="zh-CN" sz="2800" dirty="0" smtClean="0">
                <a:solidFill>
                  <a:srgbClr val="FF0000"/>
                </a:solidFill>
              </a:rPr>
              <a:t>枝法</a:t>
            </a:r>
            <a:r>
              <a:rPr lang="zh-CN" altLang="zh-CN" sz="2800" b="0" dirty="0"/>
              <a:t>实现删除操作。</a:t>
            </a:r>
            <a:r>
              <a:rPr lang="zh-CN" altLang="zh-CN" sz="2800" dirty="0">
                <a:solidFill>
                  <a:srgbClr val="FF0000"/>
                </a:solidFill>
              </a:rPr>
              <a:t>把删除结点的左子树挂到右子树中最小</a:t>
            </a:r>
            <a:r>
              <a:rPr lang="zh-CN" altLang="zh-CN" sz="2800" dirty="0" smtClean="0">
                <a:solidFill>
                  <a:srgbClr val="FF0000"/>
                </a:solidFill>
              </a:rPr>
              <a:t>元素的左子树</a:t>
            </a:r>
            <a:r>
              <a:rPr lang="zh-CN" altLang="en-US" sz="2800" dirty="0" smtClean="0">
                <a:solidFill>
                  <a:srgbClr val="FF0000"/>
                </a:solidFill>
              </a:rPr>
              <a:t>上</a:t>
            </a:r>
            <a:r>
              <a:rPr lang="zh-CN" altLang="zh-CN" sz="2800" b="0" dirty="0" smtClean="0"/>
              <a:t>；</a:t>
            </a:r>
            <a:r>
              <a:rPr lang="zh-CN" altLang="zh-CN" sz="2800" b="0" dirty="0"/>
              <a:t>或把删除结点的右子树挂到左子树中最大元素</a:t>
            </a:r>
            <a:r>
              <a:rPr lang="zh-CN" altLang="zh-CN" sz="2800" b="0" dirty="0" smtClean="0"/>
              <a:t>的右</a:t>
            </a:r>
            <a:r>
              <a:rPr lang="zh-CN" altLang="zh-CN" sz="2800" b="0" dirty="0"/>
              <a:t>子</a:t>
            </a:r>
            <a:r>
              <a:rPr lang="zh-CN" altLang="zh-CN" sz="2800" b="0" dirty="0" smtClean="0"/>
              <a:t>树</a:t>
            </a:r>
            <a:r>
              <a:rPr lang="zh-CN" altLang="en-US" sz="2800" b="0" dirty="0" smtClean="0"/>
              <a:t>上</a:t>
            </a:r>
            <a:r>
              <a:rPr lang="zh-CN" altLang="zh-CN" sz="2800" b="0" dirty="0" smtClean="0"/>
              <a:t>。</a:t>
            </a:r>
            <a:endParaRPr lang="en-US" altLang="zh-CN" sz="2800" b="0" dirty="0" smtClean="0"/>
          </a:p>
          <a:p>
            <a:r>
              <a:rPr lang="en-US" altLang="zh-CN" sz="2800" b="0" dirty="0" smtClean="0"/>
              <a:t>    </a:t>
            </a:r>
            <a:r>
              <a:rPr lang="zh-CN" altLang="zh-CN" sz="2800" b="0" dirty="0" smtClean="0"/>
              <a:t>截</a:t>
            </a:r>
            <a:r>
              <a:rPr lang="zh-CN" altLang="zh-CN" sz="2800" b="0" dirty="0"/>
              <a:t>枝方法</a:t>
            </a:r>
            <a:r>
              <a:rPr lang="zh-CN" altLang="zh-CN" sz="2800" b="0" dirty="0" smtClean="0"/>
              <a:t>可能大幅</a:t>
            </a:r>
            <a:r>
              <a:rPr lang="zh-CN" altLang="zh-CN" sz="2800" b="0" dirty="0">
                <a:solidFill>
                  <a:srgbClr val="FF0000"/>
                </a:solidFill>
              </a:rPr>
              <a:t>改变树的形状</a:t>
            </a:r>
            <a:r>
              <a:rPr lang="zh-CN" altLang="zh-CN" sz="2800" b="0" dirty="0"/>
              <a:t>，从而影响查找速度。</a:t>
            </a:r>
          </a:p>
          <a:p>
            <a:endParaRPr lang="zh-CN" altLang="en-US" b="0" dirty="0"/>
          </a:p>
        </p:txBody>
      </p:sp>
      <p:pic>
        <p:nvPicPr>
          <p:cNvPr id="317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4414" y="3492643"/>
            <a:ext cx="6407775" cy="3365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标题 1"/>
          <p:cNvSpPr>
            <a:spLocks noGrp="1"/>
          </p:cNvSpPr>
          <p:nvPr>
            <p:ph type="title"/>
          </p:nvPr>
        </p:nvSpPr>
        <p:spPr>
          <a:xfrm>
            <a:off x="214282" y="142852"/>
            <a:ext cx="7878130" cy="548640"/>
          </a:xfrm>
        </p:spPr>
        <p:txBody>
          <a:bodyPr/>
          <a:lstStyle/>
          <a:p>
            <a:r>
              <a:rPr lang="zh-CN" altLang="en-US" sz="3000" b="1" dirty="0" smtClean="0"/>
              <a:t>另一种</a:t>
            </a:r>
            <a:r>
              <a:rPr lang="zh-CN" altLang="zh-CN" sz="3000" b="1" dirty="0" smtClean="0"/>
              <a:t>删除</a:t>
            </a:r>
            <a:r>
              <a:rPr lang="zh-CN" altLang="en-US" sz="3000" b="1" dirty="0" smtClean="0"/>
              <a:t>算法</a:t>
            </a:r>
            <a:endParaRPr lang="zh-CN" altLang="en-US" sz="3000" dirty="0"/>
          </a:p>
        </p:txBody>
      </p:sp>
      <p:sp>
        <p:nvSpPr>
          <p:cNvPr id="5" name="椭圆 4"/>
          <p:cNvSpPr/>
          <p:nvPr/>
        </p:nvSpPr>
        <p:spPr>
          <a:xfrm>
            <a:off x="1357290" y="4071942"/>
            <a:ext cx="2071702" cy="2214578"/>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6" name="椭圆 5"/>
          <p:cNvSpPr/>
          <p:nvPr/>
        </p:nvSpPr>
        <p:spPr>
          <a:xfrm>
            <a:off x="4643438" y="4572008"/>
            <a:ext cx="2071702" cy="2214578"/>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306453579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1214422"/>
            <a:ext cx="8143932" cy="5143536"/>
          </a:xfrm>
        </p:spPr>
        <p:txBody>
          <a:bodyPr/>
          <a:lstStyle/>
          <a:p>
            <a:pPr marL="514350" indent="-514350">
              <a:buAutoNum type="arabicParenBoth"/>
            </a:pPr>
            <a:r>
              <a:rPr lang="en-US" altLang="zh-CN" sz="3200" b="0" dirty="0" smtClean="0"/>
              <a:t>BST</a:t>
            </a:r>
            <a:r>
              <a:rPr lang="zh-CN" altLang="zh-CN" sz="3200" b="0" dirty="0"/>
              <a:t>树的</a:t>
            </a:r>
            <a:r>
              <a:rPr lang="zh-CN" altLang="zh-CN" sz="3200" dirty="0">
                <a:solidFill>
                  <a:srgbClr val="FF0000"/>
                </a:solidFill>
              </a:rPr>
              <a:t>查找</a:t>
            </a:r>
            <a:r>
              <a:rPr lang="zh-CN" altLang="zh-CN" sz="3200" b="0" dirty="0"/>
              <a:t>代价：</a:t>
            </a:r>
            <a:r>
              <a:rPr lang="zh-CN" altLang="zh-CN" sz="3200" dirty="0">
                <a:solidFill>
                  <a:srgbClr val="FF0000"/>
                </a:solidFill>
              </a:rPr>
              <a:t>至少为</a:t>
            </a:r>
            <a:r>
              <a:rPr lang="en-US" altLang="zh-CN" sz="3200" dirty="0">
                <a:solidFill>
                  <a:srgbClr val="FF0000"/>
                </a:solidFill>
              </a:rPr>
              <a:t>log</a:t>
            </a:r>
            <a:r>
              <a:rPr lang="en-US" altLang="zh-CN" sz="3200" baseline="-25000" dirty="0">
                <a:solidFill>
                  <a:srgbClr val="FF0000"/>
                </a:solidFill>
              </a:rPr>
              <a:t>2</a:t>
            </a:r>
            <a:r>
              <a:rPr lang="en-US" altLang="zh-CN" sz="3200" dirty="0">
                <a:solidFill>
                  <a:srgbClr val="FF0000"/>
                </a:solidFill>
              </a:rPr>
              <a:t>n</a:t>
            </a:r>
            <a:r>
              <a:rPr lang="zh-CN" altLang="zh-CN" sz="3200" b="0" dirty="0"/>
              <a:t>；平均查找代价为</a:t>
            </a:r>
            <a:r>
              <a:rPr lang="en-US" altLang="zh-CN" sz="3200" b="0" dirty="0"/>
              <a:t>O(log</a:t>
            </a:r>
            <a:r>
              <a:rPr lang="en-US" altLang="zh-CN" sz="3200" b="0" baseline="-25000" dirty="0"/>
              <a:t>2</a:t>
            </a:r>
            <a:r>
              <a:rPr lang="en-US" altLang="zh-CN" sz="3200" b="0" i="1" dirty="0"/>
              <a:t>n</a:t>
            </a:r>
            <a:r>
              <a:rPr lang="en-US" altLang="zh-CN" sz="3200" b="0" dirty="0"/>
              <a:t>)</a:t>
            </a:r>
            <a:r>
              <a:rPr lang="zh-CN" altLang="zh-CN" sz="3200" b="0" dirty="0"/>
              <a:t>。</a:t>
            </a:r>
          </a:p>
          <a:p>
            <a:pPr marL="514350" indent="-514350">
              <a:buAutoNum type="arabicParenBoth"/>
            </a:pPr>
            <a:r>
              <a:rPr lang="en-US" altLang="zh-CN" sz="3200" b="0" dirty="0" smtClean="0"/>
              <a:t> </a:t>
            </a:r>
            <a:r>
              <a:rPr lang="en-US" altLang="zh-CN" sz="3200" b="0" dirty="0"/>
              <a:t>BST</a:t>
            </a:r>
            <a:r>
              <a:rPr lang="zh-CN" altLang="zh-CN" sz="3200" b="0" dirty="0"/>
              <a:t>树的</a:t>
            </a:r>
            <a:r>
              <a:rPr lang="zh-CN" altLang="zh-CN" sz="3200" dirty="0">
                <a:solidFill>
                  <a:srgbClr val="FF0000"/>
                </a:solidFill>
              </a:rPr>
              <a:t>插入</a:t>
            </a:r>
            <a:r>
              <a:rPr lang="zh-CN" altLang="zh-CN" sz="3200" b="0" dirty="0"/>
              <a:t>代价：与查找代价相同，平均插入代价为</a:t>
            </a:r>
            <a:r>
              <a:rPr lang="en-US" altLang="zh-CN" sz="3200" b="0" dirty="0"/>
              <a:t>O(log</a:t>
            </a:r>
            <a:r>
              <a:rPr lang="en-US" altLang="zh-CN" sz="3200" b="0" baseline="-25000" dirty="0"/>
              <a:t>2</a:t>
            </a:r>
            <a:r>
              <a:rPr lang="en-US" altLang="zh-CN" sz="3200" b="0" i="1" dirty="0"/>
              <a:t>n</a:t>
            </a:r>
            <a:r>
              <a:rPr lang="en-US" altLang="zh-CN" sz="3200" b="0" dirty="0"/>
              <a:t>)</a:t>
            </a:r>
            <a:r>
              <a:rPr lang="zh-CN" altLang="zh-CN" sz="3200" b="0" dirty="0"/>
              <a:t>。</a:t>
            </a:r>
          </a:p>
          <a:p>
            <a:r>
              <a:rPr lang="en-US" altLang="zh-CN" sz="3200" b="0" dirty="0" smtClean="0"/>
              <a:t>(</a:t>
            </a:r>
            <a:r>
              <a:rPr lang="en-US" altLang="zh-CN" sz="3200" b="0" dirty="0"/>
              <a:t>3) BST</a:t>
            </a:r>
            <a:r>
              <a:rPr lang="zh-CN" altLang="zh-CN" sz="3200" b="0" dirty="0"/>
              <a:t>树的</a:t>
            </a:r>
            <a:r>
              <a:rPr lang="zh-CN" altLang="zh-CN" sz="3200" dirty="0">
                <a:solidFill>
                  <a:srgbClr val="FF0000"/>
                </a:solidFill>
              </a:rPr>
              <a:t>删除</a:t>
            </a:r>
            <a:r>
              <a:rPr lang="zh-CN" altLang="zh-CN" sz="3200" b="0" dirty="0"/>
              <a:t>代价：也同查找代价相同，平均删除代价为</a:t>
            </a:r>
            <a:r>
              <a:rPr lang="en-US" altLang="zh-CN" sz="3200" b="0" dirty="0"/>
              <a:t>O(log</a:t>
            </a:r>
            <a:r>
              <a:rPr lang="en-US" altLang="zh-CN" sz="3200" b="0" baseline="-25000" dirty="0"/>
              <a:t>2</a:t>
            </a:r>
            <a:r>
              <a:rPr lang="en-US" altLang="zh-CN" sz="3200" b="0" i="1" dirty="0"/>
              <a:t>n</a:t>
            </a:r>
            <a:r>
              <a:rPr lang="en-US" altLang="zh-CN" sz="3200" b="0" dirty="0"/>
              <a:t>)</a:t>
            </a:r>
            <a:r>
              <a:rPr lang="zh-CN" altLang="zh-CN" sz="3200" b="0" dirty="0" smtClean="0"/>
              <a:t>。</a:t>
            </a:r>
            <a:endParaRPr lang="en-US" altLang="zh-CN" sz="3200" b="0" dirty="0" smtClean="0"/>
          </a:p>
          <a:p>
            <a:r>
              <a:rPr lang="en-US" altLang="zh-CN" sz="3200" b="0" dirty="0" smtClean="0"/>
              <a:t>(4) </a:t>
            </a:r>
            <a:r>
              <a:rPr lang="zh-CN" altLang="en-US" sz="3200" b="0" dirty="0" smtClean="0"/>
              <a:t>不平衡会降低</a:t>
            </a:r>
            <a:r>
              <a:rPr lang="en-US" altLang="zh-CN" sz="3200" b="0" dirty="0" smtClean="0"/>
              <a:t>BST</a:t>
            </a:r>
            <a:r>
              <a:rPr lang="zh-CN" altLang="en-US" sz="3200" b="0" dirty="0" smtClean="0"/>
              <a:t>的性能，因此有</a:t>
            </a:r>
            <a:r>
              <a:rPr lang="en-US" altLang="zh-CN" sz="3200" dirty="0" smtClean="0">
                <a:solidFill>
                  <a:srgbClr val="FF0000"/>
                </a:solidFill>
              </a:rPr>
              <a:t>AVL</a:t>
            </a:r>
            <a:r>
              <a:rPr lang="zh-CN" altLang="en-US" sz="3200" b="0" dirty="0" smtClean="0"/>
              <a:t>、</a:t>
            </a:r>
            <a:r>
              <a:rPr lang="zh-CN" altLang="en-US" sz="3200" dirty="0" smtClean="0">
                <a:solidFill>
                  <a:srgbClr val="FF0000"/>
                </a:solidFill>
              </a:rPr>
              <a:t>红黑树</a:t>
            </a:r>
            <a:r>
              <a:rPr lang="zh-CN" altLang="en-US" sz="3200" b="0" dirty="0" smtClean="0"/>
              <a:t>解决不平衡问题。</a:t>
            </a:r>
            <a:endParaRPr lang="zh-CN" altLang="zh-CN" sz="3200" b="0" dirty="0"/>
          </a:p>
          <a:p>
            <a:endParaRPr lang="zh-CN" altLang="en-US" dirty="0"/>
          </a:p>
        </p:txBody>
      </p:sp>
      <p:sp>
        <p:nvSpPr>
          <p:cNvPr id="4" name="标题 1"/>
          <p:cNvSpPr>
            <a:spLocks noGrp="1"/>
          </p:cNvSpPr>
          <p:nvPr>
            <p:ph type="title"/>
          </p:nvPr>
        </p:nvSpPr>
        <p:spPr>
          <a:xfrm>
            <a:off x="214282" y="142852"/>
            <a:ext cx="7878130" cy="548640"/>
          </a:xfrm>
        </p:spPr>
        <p:txBody>
          <a:bodyPr/>
          <a:lstStyle/>
          <a:p>
            <a:r>
              <a:rPr lang="zh-CN" altLang="zh-CN" sz="3200" b="1" dirty="0" smtClean="0">
                <a:solidFill>
                  <a:srgbClr val="FF0000"/>
                </a:solidFill>
              </a:rPr>
              <a:t>结论：</a:t>
            </a:r>
            <a:r>
              <a:rPr lang="zh-CN" altLang="zh-CN" sz="3200" b="1" dirty="0" smtClean="0"/>
              <a:t>（具有</a:t>
            </a:r>
            <a:r>
              <a:rPr lang="en-US" altLang="zh-CN" sz="3200" b="1" dirty="0" smtClean="0"/>
              <a:t>n</a:t>
            </a:r>
            <a:r>
              <a:rPr lang="zh-CN" altLang="zh-CN" sz="3200" b="1" dirty="0" smtClean="0"/>
              <a:t>个结点的</a:t>
            </a:r>
            <a:r>
              <a:rPr lang="en-US" altLang="zh-CN" sz="3200" b="1" dirty="0" smtClean="0"/>
              <a:t>BST</a:t>
            </a:r>
            <a:r>
              <a:rPr lang="zh-CN" altLang="zh-CN" sz="3200" b="1" dirty="0" smtClean="0"/>
              <a:t>树）</a:t>
            </a:r>
            <a:endParaRPr lang="zh-CN" altLang="zh-CN" sz="3200" b="1" dirty="0"/>
          </a:p>
        </p:txBody>
      </p:sp>
    </p:spTree>
    <p:extLst>
      <p:ext uri="{BB962C8B-B14F-4D97-AF65-F5344CB8AC3E}">
        <p14:creationId xmlns:p14="http://schemas.microsoft.com/office/powerpoint/2010/main" val="20916845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p:cNvSpPr>
            <a:spLocks noGrp="1" noChangeArrowheads="1"/>
          </p:cNvSpPr>
          <p:nvPr>
            <p:ph type="title"/>
          </p:nvPr>
        </p:nvSpPr>
        <p:spPr>
          <a:xfrm>
            <a:off x="493872" y="285728"/>
            <a:ext cx="8183880" cy="763528"/>
          </a:xfrm>
        </p:spPr>
        <p:txBody>
          <a:bodyPr>
            <a:normAutofit/>
          </a:bodyPr>
          <a:lstStyle/>
          <a:p>
            <a:r>
              <a:rPr lang="zh-CN" altLang="en-US" dirty="0" smtClean="0">
                <a:solidFill>
                  <a:schemeClr val="tx1"/>
                </a:solidFill>
                <a:effectLst/>
                <a:latin typeface="+mj-ea"/>
              </a:rPr>
              <a:t>本章提要</a:t>
            </a:r>
          </a:p>
        </p:txBody>
      </p:sp>
      <p:sp>
        <p:nvSpPr>
          <p:cNvPr id="1570819" name="Rectangle 3"/>
          <p:cNvSpPr>
            <a:spLocks noGrp="1" noChangeArrowheads="1"/>
          </p:cNvSpPr>
          <p:nvPr>
            <p:ph sz="quarter" idx="4294967295"/>
          </p:nvPr>
        </p:nvSpPr>
        <p:spPr>
          <a:xfrm>
            <a:off x="525463" y="1071547"/>
            <a:ext cx="8186737" cy="5786454"/>
          </a:xfrm>
          <a:prstGeom prst="rect">
            <a:avLst/>
          </a:prstGeom>
        </p:spPr>
        <p:txBody>
          <a:bodyPr>
            <a:normAutofit/>
          </a:bodyPr>
          <a:lstStyle/>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7.1 </a:t>
            </a:r>
            <a:r>
              <a:rPr lang="zh-CN" altLang="en-US" sz="3300" dirty="0" smtClean="0">
                <a:latin typeface="黑体" panose="02010609060101010101" pitchFamily="49" charset="-122"/>
                <a:ea typeface="黑体" panose="02010609060101010101" pitchFamily="49" charset="-122"/>
              </a:rPr>
              <a:t>树的定义与基本术语</a:t>
            </a: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7.2 </a:t>
            </a:r>
            <a:r>
              <a:rPr lang="zh-CN" altLang="en-US" sz="3300" dirty="0" smtClean="0">
                <a:latin typeface="黑体" panose="02010609060101010101" pitchFamily="49" charset="-122"/>
                <a:ea typeface="黑体" panose="02010609060101010101" pitchFamily="49" charset="-122"/>
              </a:rPr>
              <a:t>二叉树的定义、性质和存储结构</a:t>
            </a:r>
            <a:endParaRPr lang="en-US" altLang="zh-CN" sz="3300" dirty="0" smtClean="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7.3 </a:t>
            </a:r>
            <a:r>
              <a:rPr lang="zh-CN" altLang="en-US" sz="3300" dirty="0" smtClean="0">
                <a:latin typeface="黑体" panose="02010609060101010101" pitchFamily="49" charset="-122"/>
                <a:ea typeface="黑体" panose="02010609060101010101" pitchFamily="49" charset="-122"/>
              </a:rPr>
              <a:t>二叉树的遍历</a:t>
            </a:r>
            <a:endParaRPr lang="en-US" altLang="zh-CN" sz="3300" dirty="0" smtClean="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7.4 </a:t>
            </a:r>
            <a:r>
              <a:rPr lang="zh-CN" altLang="en-US" sz="3300" dirty="0" smtClean="0">
                <a:latin typeface="黑体" panose="02010609060101010101" pitchFamily="49" charset="-122"/>
                <a:ea typeface="黑体" panose="02010609060101010101" pitchFamily="49" charset="-122"/>
              </a:rPr>
              <a:t>二叉树应用</a:t>
            </a:r>
            <a:r>
              <a:rPr lang="en-US" altLang="zh-CN" sz="3300" dirty="0" smtClean="0">
                <a:latin typeface="黑体" panose="02010609060101010101" pitchFamily="49" charset="-122"/>
                <a:ea typeface="黑体" panose="02010609060101010101" pitchFamily="49" charset="-122"/>
              </a:rPr>
              <a:t>1</a:t>
            </a:r>
            <a:r>
              <a:rPr lang="zh-CN" altLang="en-US" sz="3300" dirty="0" smtClean="0">
                <a:latin typeface="黑体" panose="02010609060101010101" pitchFamily="49" charset="-122"/>
                <a:ea typeface="黑体" panose="02010609060101010101" pitchFamily="49" charset="-122"/>
              </a:rPr>
              <a:t>：哈夫曼树</a:t>
            </a:r>
            <a:endParaRPr lang="en-US" altLang="zh-CN" sz="3300" dirty="0" smtClean="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7.5 </a:t>
            </a:r>
            <a:r>
              <a:rPr lang="zh-CN" altLang="en-US" sz="3300" dirty="0">
                <a:latin typeface="黑体" panose="02010609060101010101" pitchFamily="49" charset="-122"/>
                <a:ea typeface="黑体" panose="02010609060101010101" pitchFamily="49" charset="-122"/>
              </a:rPr>
              <a:t>二叉树</a:t>
            </a:r>
            <a:r>
              <a:rPr lang="zh-CN" altLang="en-US" sz="3300" dirty="0" smtClean="0">
                <a:latin typeface="黑体" panose="02010609060101010101" pitchFamily="49" charset="-122"/>
                <a:ea typeface="黑体" panose="02010609060101010101" pitchFamily="49" charset="-122"/>
              </a:rPr>
              <a:t>应用</a:t>
            </a:r>
            <a:r>
              <a:rPr lang="en-US" altLang="zh-CN" sz="3300" dirty="0" smtClean="0">
                <a:latin typeface="黑体" panose="02010609060101010101" pitchFamily="49" charset="-122"/>
                <a:ea typeface="黑体" panose="02010609060101010101" pitchFamily="49" charset="-122"/>
              </a:rPr>
              <a:t>2</a:t>
            </a:r>
            <a:r>
              <a:rPr lang="zh-CN" altLang="en-US" sz="3300" dirty="0" smtClean="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二叉查找树</a:t>
            </a:r>
            <a:endParaRPr lang="en-US" altLang="zh-CN" sz="3300" dirty="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solidFill>
                  <a:srgbClr val="FF0000"/>
                </a:solidFill>
                <a:latin typeface="黑体" panose="02010609060101010101" pitchFamily="49" charset="-122"/>
                <a:ea typeface="黑体" panose="02010609060101010101" pitchFamily="49" charset="-122"/>
              </a:rPr>
              <a:t>7.6 </a:t>
            </a:r>
            <a:r>
              <a:rPr lang="zh-CN" altLang="en-US" sz="3300" dirty="0" smtClean="0">
                <a:solidFill>
                  <a:srgbClr val="FF0000"/>
                </a:solidFill>
                <a:latin typeface="黑体" panose="02010609060101010101" pitchFamily="49" charset="-122"/>
                <a:ea typeface="黑体" panose="02010609060101010101" pitchFamily="49" charset="-122"/>
              </a:rPr>
              <a:t>二叉树应用</a:t>
            </a:r>
            <a:r>
              <a:rPr lang="en-US" altLang="zh-CN" sz="3300" dirty="0" smtClean="0">
                <a:solidFill>
                  <a:srgbClr val="FF0000"/>
                </a:solidFill>
                <a:latin typeface="黑体" panose="02010609060101010101" pitchFamily="49" charset="-122"/>
                <a:ea typeface="黑体" panose="02010609060101010101" pitchFamily="49" charset="-122"/>
              </a:rPr>
              <a:t>3</a:t>
            </a:r>
            <a:r>
              <a:rPr lang="zh-CN" altLang="en-US" sz="3300" dirty="0" smtClean="0">
                <a:solidFill>
                  <a:srgbClr val="FF0000"/>
                </a:solidFill>
                <a:latin typeface="黑体" panose="02010609060101010101" pitchFamily="49" charset="-122"/>
                <a:ea typeface="黑体" panose="02010609060101010101" pitchFamily="49" charset="-122"/>
              </a:rPr>
              <a:t>：堆</a:t>
            </a:r>
            <a:r>
              <a:rPr lang="zh-CN" altLang="en-US" sz="3300" dirty="0">
                <a:solidFill>
                  <a:srgbClr val="FF0000"/>
                </a:solidFill>
                <a:latin typeface="黑体" panose="02010609060101010101" pitchFamily="49" charset="-122"/>
                <a:ea typeface="黑体" panose="02010609060101010101" pitchFamily="49" charset="-122"/>
              </a:rPr>
              <a:t>与优先队列</a:t>
            </a:r>
            <a:endParaRPr lang="en-US" altLang="zh-CN" sz="3300" dirty="0">
              <a:solidFill>
                <a:srgbClr val="FF0000"/>
              </a:solidFill>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5.7 </a:t>
            </a:r>
            <a:r>
              <a:rPr lang="zh-CN" altLang="en-US" sz="3300" dirty="0" smtClean="0">
                <a:latin typeface="黑体" panose="02010609060101010101" pitchFamily="49" charset="-122"/>
                <a:ea typeface="黑体" panose="02010609060101010101" pitchFamily="49" charset="-122"/>
              </a:rPr>
              <a:t>树与森林</a:t>
            </a:r>
            <a:endParaRPr lang="en-US" altLang="zh-CN" sz="33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5334770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71414"/>
            <a:ext cx="7520940" cy="548640"/>
          </a:xfrm>
        </p:spPr>
        <p:txBody>
          <a:bodyPr/>
          <a:lstStyle/>
          <a:p>
            <a:r>
              <a:rPr lang="zh-CN" altLang="en-US" b="1" dirty="0" smtClean="0"/>
              <a:t>一、优先队列</a:t>
            </a:r>
            <a:r>
              <a:rPr lang="en-US" altLang="zh-CN" b="1" dirty="0" smtClean="0"/>
              <a:t>——</a:t>
            </a:r>
            <a:r>
              <a:rPr lang="zh-CN" altLang="en-US" b="1" dirty="0" smtClean="0"/>
              <a:t>问题提出</a:t>
            </a:r>
            <a:endParaRPr lang="zh-CN" altLang="en-US" dirty="0"/>
          </a:p>
        </p:txBody>
      </p:sp>
      <p:sp>
        <p:nvSpPr>
          <p:cNvPr id="3" name="内容占位符 2"/>
          <p:cNvSpPr>
            <a:spLocks noGrp="1"/>
          </p:cNvSpPr>
          <p:nvPr>
            <p:ph idx="1"/>
          </p:nvPr>
        </p:nvSpPr>
        <p:spPr>
          <a:xfrm>
            <a:off x="428596" y="3643314"/>
            <a:ext cx="8535892" cy="2666006"/>
          </a:xfrm>
        </p:spPr>
        <p:txBody>
          <a:bodyPr>
            <a:normAutofit/>
          </a:bodyPr>
          <a:lstStyle/>
          <a:p>
            <a:r>
              <a:rPr lang="en-US" altLang="zh-CN" dirty="0" smtClean="0"/>
              <a:t>	</a:t>
            </a:r>
            <a:endParaRPr lang="zh-CN" altLang="zh-CN" b="0" dirty="0"/>
          </a:p>
        </p:txBody>
      </p:sp>
      <p:sp>
        <p:nvSpPr>
          <p:cNvPr id="5" name="Rectangle 3"/>
          <p:cNvSpPr txBox="1">
            <a:spLocks noChangeArrowheads="1"/>
          </p:cNvSpPr>
          <p:nvPr/>
        </p:nvSpPr>
        <p:spPr>
          <a:xfrm>
            <a:off x="214283" y="785818"/>
            <a:ext cx="8497918" cy="5786454"/>
          </a:xfrm>
          <a:prstGeom prst="rect">
            <a:avLst/>
          </a:prstGeom>
        </p:spPr>
        <p:txBody>
          <a:bodyPr vert="horz" lIns="182880" tIns="91440">
            <a:noAutofit/>
          </a:bodyPr>
          <a:lstStyle/>
          <a:p>
            <a:pPr marL="265176" indent="-265176" algn="just">
              <a:lnSpc>
                <a:spcPct val="140000"/>
              </a:lnSpc>
              <a:spcBef>
                <a:spcPts val="600"/>
              </a:spcBef>
              <a:buClr>
                <a:srgbClr val="C00000"/>
              </a:buClr>
              <a:buSzPct val="80000"/>
              <a:buFont typeface="Wingdings 2"/>
              <a:buChar char=""/>
            </a:pPr>
            <a:r>
              <a:rPr lang="zh-CN" altLang="en-US" sz="3200" dirty="0" smtClean="0">
                <a:solidFill>
                  <a:sysClr val="windowText" lastClr="000000"/>
                </a:solidFill>
                <a:latin typeface="楷体" pitchFamily="49" charset="-122"/>
                <a:ea typeface="楷体" pitchFamily="49" charset="-122"/>
              </a:rPr>
              <a:t>假定每个对象都包含一个</a:t>
            </a:r>
            <a:r>
              <a:rPr lang="zh-CN" altLang="en-US" sz="3200" b="1" dirty="0" smtClean="0">
                <a:solidFill>
                  <a:srgbClr val="FF0000"/>
                </a:solidFill>
                <a:latin typeface="楷体" pitchFamily="49" charset="-122"/>
                <a:ea typeface="楷体" pitchFamily="49" charset="-122"/>
              </a:rPr>
              <a:t>关键值</a:t>
            </a:r>
            <a:r>
              <a:rPr lang="zh-CN" altLang="en-US" sz="3200" dirty="0" smtClean="0">
                <a:solidFill>
                  <a:sysClr val="windowText" lastClr="000000"/>
                </a:solidFill>
                <a:latin typeface="楷体" pitchFamily="49" charset="-122"/>
                <a:ea typeface="楷体" pitchFamily="49" charset="-122"/>
              </a:rPr>
              <a:t>，称为对象的</a:t>
            </a:r>
            <a:r>
              <a:rPr lang="zh-CN" altLang="en-US" sz="3200" b="1" dirty="0" smtClean="0">
                <a:solidFill>
                  <a:srgbClr val="FF0000"/>
                </a:solidFill>
                <a:latin typeface="楷体" pitchFamily="49" charset="-122"/>
                <a:ea typeface="楷体" pitchFamily="49" charset="-122"/>
              </a:rPr>
              <a:t>优先级</a:t>
            </a:r>
            <a:r>
              <a:rPr lang="zh-CN" altLang="en-US" sz="3200" dirty="0" smtClean="0">
                <a:solidFill>
                  <a:sysClr val="windowText" lastClr="000000"/>
                </a:solidFill>
                <a:latin typeface="楷体" pitchFamily="49" charset="-122"/>
                <a:ea typeface="楷体" pitchFamily="49" charset="-122"/>
              </a:rPr>
              <a:t>，按照优先级</a:t>
            </a:r>
            <a:r>
              <a:rPr lang="en-US" altLang="zh-CN" sz="3200" dirty="0" smtClean="0">
                <a:solidFill>
                  <a:sysClr val="windowText" lastClr="000000"/>
                </a:solidFill>
                <a:latin typeface="楷体" pitchFamily="49" charset="-122"/>
                <a:ea typeface="楷体" pitchFamily="49" charset="-122"/>
              </a:rPr>
              <a:t>(</a:t>
            </a:r>
            <a:r>
              <a:rPr lang="zh-CN" altLang="en-US" sz="3200" dirty="0" smtClean="0">
                <a:solidFill>
                  <a:sysClr val="windowText" lastClr="000000"/>
                </a:solidFill>
                <a:latin typeface="楷体" pitchFamily="49" charset="-122"/>
                <a:ea typeface="楷体" pitchFamily="49" charset="-122"/>
              </a:rPr>
              <a:t>重要性</a:t>
            </a:r>
            <a:r>
              <a:rPr lang="en-US" altLang="zh-CN" sz="3200" dirty="0" smtClean="0">
                <a:solidFill>
                  <a:sysClr val="windowText" lastClr="000000"/>
                </a:solidFill>
                <a:latin typeface="楷体" pitchFamily="49" charset="-122"/>
                <a:ea typeface="楷体" pitchFamily="49" charset="-122"/>
              </a:rPr>
              <a:t>)</a:t>
            </a:r>
            <a:r>
              <a:rPr lang="zh-CN" altLang="en-US" sz="3200" dirty="0" smtClean="0">
                <a:solidFill>
                  <a:sysClr val="windowText" lastClr="000000"/>
                </a:solidFill>
                <a:latin typeface="楷体" pitchFamily="49" charset="-122"/>
                <a:ea typeface="楷体" pitchFamily="49" charset="-122"/>
              </a:rPr>
              <a:t>来组织的对象被称为</a:t>
            </a:r>
            <a:r>
              <a:rPr lang="zh-CN" altLang="en-US" sz="3200" b="1" dirty="0" smtClean="0">
                <a:solidFill>
                  <a:srgbClr val="FF0000"/>
                </a:solidFill>
                <a:latin typeface="楷体" pitchFamily="49" charset="-122"/>
                <a:ea typeface="楷体" pitchFamily="49" charset="-122"/>
              </a:rPr>
              <a:t>优先队列</a:t>
            </a:r>
            <a:r>
              <a:rPr lang="en-US" altLang="zh-CN" sz="3200" dirty="0" smtClean="0">
                <a:solidFill>
                  <a:sysClr val="windowText" lastClr="000000"/>
                </a:solidFill>
                <a:latin typeface="楷体" pitchFamily="49" charset="-122"/>
                <a:ea typeface="楷体" pitchFamily="49" charset="-122"/>
              </a:rPr>
              <a:t>(Priority Queue)</a:t>
            </a:r>
            <a:r>
              <a:rPr lang="zh-CN" altLang="en-US" sz="3200" dirty="0" smtClean="0">
                <a:solidFill>
                  <a:sysClr val="windowText" lastClr="000000"/>
                </a:solidFill>
                <a:latin typeface="楷体" pitchFamily="49" charset="-122"/>
                <a:ea typeface="楷体" pitchFamily="49" charset="-122"/>
              </a:rPr>
              <a:t>。</a:t>
            </a:r>
            <a:endParaRPr lang="en-US" altLang="zh-CN" sz="3200" dirty="0" smtClean="0">
              <a:solidFill>
                <a:sysClr val="windowText" lastClr="000000"/>
              </a:solidFill>
              <a:latin typeface="楷体" pitchFamily="49" charset="-122"/>
              <a:ea typeface="楷体" pitchFamily="49" charset="-122"/>
            </a:endParaRPr>
          </a:p>
          <a:p>
            <a:pPr marL="265176" indent="-265176" algn="just">
              <a:lnSpc>
                <a:spcPct val="140000"/>
              </a:lnSpc>
              <a:spcBef>
                <a:spcPts val="600"/>
              </a:spcBef>
              <a:buClr>
                <a:srgbClr val="C00000"/>
              </a:buClr>
              <a:buSzPct val="80000"/>
              <a:buFont typeface="Wingdings 2"/>
              <a:buChar char=""/>
            </a:pPr>
            <a:r>
              <a:rPr lang="zh-CN" altLang="en-US" sz="3200" dirty="0" smtClean="0">
                <a:solidFill>
                  <a:sysClr val="windowText" lastClr="000000"/>
                </a:solidFill>
                <a:latin typeface="楷体" pitchFamily="49" charset="-122"/>
                <a:ea typeface="楷体" pitchFamily="49" charset="-122"/>
              </a:rPr>
              <a:t>也就是数据对象</a:t>
            </a:r>
            <a:r>
              <a:rPr lang="zh-CN" altLang="en-US" sz="3200" dirty="0">
                <a:solidFill>
                  <a:sysClr val="windowText" lastClr="000000"/>
                </a:solidFill>
                <a:latin typeface="楷体" pitchFamily="49" charset="-122"/>
                <a:ea typeface="楷体" pitchFamily="49" charset="-122"/>
              </a:rPr>
              <a:t>入队尾后</a:t>
            </a:r>
            <a:r>
              <a:rPr lang="zh-CN" altLang="en-US" sz="3200" dirty="0" smtClean="0">
                <a:solidFill>
                  <a:sysClr val="windowText" lastClr="000000"/>
                </a:solidFill>
                <a:latin typeface="楷体" pitchFamily="49" charset="-122"/>
                <a:ea typeface="楷体" pitchFamily="49" charset="-122"/>
              </a:rPr>
              <a:t>，会根据其优先级排到相应位置，而不是必须在队尾。</a:t>
            </a:r>
            <a:endParaRPr lang="zh-CN" altLang="en-US" sz="3200" dirty="0">
              <a:solidFill>
                <a:sysClr val="windowText" lastClr="000000"/>
              </a:solidFill>
              <a:latin typeface="楷体" pitchFamily="49" charset="-122"/>
              <a:ea typeface="楷体" pitchFamily="49" charset="-122"/>
            </a:endParaRPr>
          </a:p>
        </p:txBody>
      </p:sp>
    </p:spTree>
    <p:extLst>
      <p:ext uri="{BB962C8B-B14F-4D97-AF65-F5344CB8AC3E}">
        <p14:creationId xmlns:p14="http://schemas.microsoft.com/office/powerpoint/2010/main" val="1607802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14282" y="1039159"/>
            <a:ext cx="8534182" cy="652486"/>
          </a:xfrm>
          <a:prstGeom prst="rect">
            <a:avLst/>
          </a:prstGeom>
          <a:noFill/>
          <a:ln w="9525">
            <a:noFill/>
            <a:miter lim="800000"/>
            <a:headEnd/>
            <a:tailEnd/>
          </a:ln>
          <a:effectLst/>
        </p:spPr>
        <p:txBody>
          <a:bodyPr wrap="square">
            <a:spAutoFit/>
          </a:bodyPr>
          <a:lstStyle/>
          <a:p>
            <a:pPr fontAlgn="base">
              <a:lnSpc>
                <a:spcPct val="130000"/>
              </a:lnSpc>
              <a:spcBef>
                <a:spcPct val="50000"/>
              </a:spcBef>
              <a:spcAft>
                <a:spcPct val="0"/>
              </a:spcAft>
            </a:pPr>
            <a:r>
              <a:rPr lang="zh-CN" altLang="en-US" sz="2800" b="1" dirty="0" smtClean="0">
                <a:solidFill>
                  <a:srgbClr val="FF0000"/>
                </a:solidFill>
                <a:latin typeface="Consolas" pitchFamily="49" charset="0"/>
                <a:ea typeface="微软雅黑" pitchFamily="34" charset="-122"/>
                <a:cs typeface="Consolas" pitchFamily="49" charset="0"/>
                <a:sym typeface="Wingdings"/>
              </a:rPr>
              <a:t>性质</a:t>
            </a:r>
            <a:r>
              <a:rPr kumimoji="1" lang="en-US" altLang="zh-CN" sz="2800" b="1" dirty="0" smtClean="0">
                <a:solidFill>
                  <a:srgbClr val="FF0000"/>
                </a:solidFill>
                <a:latin typeface="Consolas" pitchFamily="49" charset="0"/>
                <a:ea typeface="方正启体简体" pitchFamily="65" charset="-122"/>
                <a:cs typeface="Consolas" pitchFamily="49" charset="0"/>
              </a:rPr>
              <a:t>1  </a:t>
            </a:r>
            <a:r>
              <a:rPr kumimoji="1" lang="zh-CN" altLang="en-US" sz="2800" b="1" dirty="0">
                <a:solidFill>
                  <a:srgbClr val="3333FF"/>
                </a:solidFill>
                <a:latin typeface="Consolas" pitchFamily="49" charset="0"/>
                <a:ea typeface="方正启体简体" pitchFamily="65" charset="-122"/>
                <a:cs typeface="Consolas" pitchFamily="49" charset="0"/>
              </a:rPr>
              <a:t>树中</a:t>
            </a:r>
            <a:r>
              <a:rPr kumimoji="1" lang="zh-CN" altLang="en-US" sz="2800" b="1" dirty="0" smtClean="0">
                <a:solidFill>
                  <a:srgbClr val="3333FF"/>
                </a:solidFill>
                <a:latin typeface="Consolas" pitchFamily="49" charset="0"/>
                <a:ea typeface="方正启体简体" pitchFamily="65" charset="-122"/>
                <a:cs typeface="Consolas" pitchFamily="49" charset="0"/>
              </a:rPr>
              <a:t>的</a:t>
            </a:r>
            <a:r>
              <a:rPr kumimoji="1" lang="zh-CN" altLang="en-US" sz="2800" b="1" dirty="0" smtClean="0">
                <a:solidFill>
                  <a:srgbClr val="FF0000"/>
                </a:solidFill>
                <a:latin typeface="Consolas" pitchFamily="49" charset="0"/>
                <a:ea typeface="方正启体简体" pitchFamily="65" charset="-122"/>
                <a:cs typeface="Consolas" pitchFamily="49" charset="0"/>
              </a:rPr>
              <a:t>结点数</a:t>
            </a:r>
            <a:r>
              <a:rPr kumimoji="1" lang="zh-CN" altLang="en-US" sz="2800" b="1" dirty="0">
                <a:solidFill>
                  <a:srgbClr val="3333FF"/>
                </a:solidFill>
                <a:latin typeface="Consolas" pitchFamily="49" charset="0"/>
                <a:ea typeface="方正启体简体" pitchFamily="65" charset="-122"/>
                <a:cs typeface="Consolas" pitchFamily="49" charset="0"/>
              </a:rPr>
              <a:t>等于</a:t>
            </a:r>
            <a:r>
              <a:rPr kumimoji="1" lang="zh-CN" altLang="en-US" sz="2800" b="1" dirty="0" smtClean="0">
                <a:solidFill>
                  <a:srgbClr val="3333FF"/>
                </a:solidFill>
                <a:latin typeface="Consolas" pitchFamily="49" charset="0"/>
                <a:ea typeface="方正启体简体" pitchFamily="65" charset="-122"/>
                <a:cs typeface="Consolas" pitchFamily="49" charset="0"/>
              </a:rPr>
              <a:t>所有结点的</a:t>
            </a:r>
            <a:r>
              <a:rPr kumimoji="1" lang="zh-CN" altLang="en-US" sz="2800" b="1" dirty="0" smtClean="0">
                <a:solidFill>
                  <a:srgbClr val="FF0000"/>
                </a:solidFill>
                <a:latin typeface="Consolas" pitchFamily="49" charset="0"/>
                <a:ea typeface="方正启体简体" pitchFamily="65" charset="-122"/>
                <a:cs typeface="Consolas" pitchFamily="49" charset="0"/>
              </a:rPr>
              <a:t>度数之和加</a:t>
            </a:r>
            <a:r>
              <a:rPr kumimoji="1" lang="en-US" altLang="zh-CN" sz="2800" b="1" dirty="0">
                <a:solidFill>
                  <a:srgbClr val="FF0000"/>
                </a:solidFill>
                <a:latin typeface="Consolas" pitchFamily="49" charset="0"/>
                <a:ea typeface="方正启体简体" pitchFamily="65" charset="-122"/>
                <a:cs typeface="Consolas" pitchFamily="49" charset="0"/>
              </a:rPr>
              <a:t>1</a:t>
            </a:r>
            <a:r>
              <a:rPr kumimoji="1" lang="zh-CN" altLang="en-US" sz="2800" b="1" dirty="0" smtClean="0">
                <a:solidFill>
                  <a:srgbClr val="3333FF"/>
                </a:solidFill>
                <a:latin typeface="Consolas" pitchFamily="49" charset="0"/>
                <a:ea typeface="方正启体简体" pitchFamily="65" charset="-122"/>
                <a:cs typeface="Consolas" pitchFamily="49" charset="0"/>
              </a:rPr>
              <a:t>。</a:t>
            </a:r>
            <a:endParaRPr kumimoji="1" lang="zh-CN" altLang="en-US" sz="2800" b="1" dirty="0">
              <a:solidFill>
                <a:srgbClr val="3333FF"/>
              </a:solidFill>
              <a:latin typeface="Consolas" pitchFamily="49" charset="0"/>
              <a:ea typeface="方正启体简体" pitchFamily="65" charset="-122"/>
              <a:cs typeface="Consolas" pitchFamily="49" charset="0"/>
            </a:endParaRPr>
          </a:p>
        </p:txBody>
      </p:sp>
      <p:sp>
        <p:nvSpPr>
          <p:cNvPr id="62" name="TextBox 61"/>
          <p:cNvSpPr txBox="1"/>
          <p:nvPr/>
        </p:nvSpPr>
        <p:spPr>
          <a:xfrm>
            <a:off x="225258" y="1916832"/>
            <a:ext cx="8358246" cy="1126462"/>
          </a:xfrm>
          <a:prstGeom prst="rect">
            <a:avLst/>
          </a:prstGeom>
          <a:noFill/>
          <a:ln>
            <a:solidFill>
              <a:schemeClr val="accent1"/>
            </a:solidFill>
          </a:ln>
        </p:spPr>
        <p:txBody>
          <a:bodyPr wrap="square" rtlCol="0">
            <a:spAutoFit/>
          </a:bodyPr>
          <a:lstStyle/>
          <a:p>
            <a:pPr fontAlgn="base">
              <a:lnSpc>
                <a:spcPct val="120000"/>
              </a:lnSpc>
              <a:spcBef>
                <a:spcPct val="0"/>
              </a:spcBef>
              <a:spcAft>
                <a:spcPct val="0"/>
              </a:spcAft>
            </a:pPr>
            <a:r>
              <a:rPr lang="zh-CN" altLang="en-US" sz="2800" b="1" dirty="0" smtClean="0">
                <a:solidFill>
                  <a:srgbClr val="FF0000"/>
                </a:solidFill>
                <a:latin typeface="Consolas" pitchFamily="49" charset="0"/>
                <a:ea typeface="微软雅黑" pitchFamily="34" charset="-122"/>
                <a:cs typeface="Consolas" pitchFamily="49" charset="0"/>
                <a:sym typeface="Wingdings"/>
              </a:rPr>
              <a:t>证明</a:t>
            </a:r>
            <a:r>
              <a:rPr lang="zh-CN" altLang="en-US" sz="2800" b="1" dirty="0" smtClean="0">
                <a:solidFill>
                  <a:srgbClr val="3333FF"/>
                </a:solidFill>
                <a:latin typeface="Consolas" pitchFamily="49" charset="0"/>
                <a:ea typeface="微软雅黑" pitchFamily="34" charset="-122"/>
                <a:cs typeface="Consolas" pitchFamily="49" charset="0"/>
                <a:sym typeface="Wingdings"/>
              </a:rPr>
              <a:t>  </a:t>
            </a:r>
            <a:r>
              <a:rPr lang="zh-CN" altLang="en-US" sz="2800" b="1" dirty="0">
                <a:solidFill>
                  <a:srgbClr val="0000FF"/>
                </a:solidFill>
                <a:latin typeface="Consolas" pitchFamily="49" charset="0"/>
                <a:ea typeface="楷体" pitchFamily="49" charset="-122"/>
                <a:cs typeface="Consolas" pitchFamily="49" charset="0"/>
              </a:rPr>
              <a:t>树中每个度对应一条边，</a:t>
            </a:r>
            <a:r>
              <a:rPr lang="zh-CN" altLang="en-US" sz="2800" b="1" dirty="0" smtClean="0">
                <a:solidFill>
                  <a:srgbClr val="0000FF"/>
                </a:solidFill>
                <a:latin typeface="Consolas" pitchFamily="49" charset="0"/>
                <a:ea typeface="楷体" pitchFamily="49" charset="-122"/>
                <a:cs typeface="Consolas" pitchFamily="49" charset="0"/>
              </a:rPr>
              <a:t>并引出一</a:t>
            </a:r>
            <a:r>
              <a:rPr lang="zh-CN" altLang="en-US" sz="2800" b="1" dirty="0">
                <a:solidFill>
                  <a:srgbClr val="0000FF"/>
                </a:solidFill>
                <a:latin typeface="Consolas" pitchFamily="49" charset="0"/>
                <a:ea typeface="楷体" pitchFamily="49" charset="-122"/>
                <a:cs typeface="Consolas" pitchFamily="49" charset="0"/>
              </a:rPr>
              <a:t>个结点</a:t>
            </a:r>
            <a:r>
              <a:rPr lang="zh-CN" altLang="en-US" sz="2800" b="1" dirty="0" smtClean="0">
                <a:solidFill>
                  <a:srgbClr val="0000FF"/>
                </a:solidFill>
                <a:latin typeface="Consolas" pitchFamily="49" charset="0"/>
                <a:ea typeface="楷体" pitchFamily="49" charset="-122"/>
                <a:cs typeface="Consolas" pitchFamily="49" charset="0"/>
              </a:rPr>
              <a:t>，也就是：所有</a:t>
            </a:r>
            <a:r>
              <a:rPr lang="zh-CN" altLang="en-US" sz="2800" b="1" dirty="0">
                <a:solidFill>
                  <a:srgbClr val="0000FF"/>
                </a:solidFill>
                <a:latin typeface="Consolas" pitchFamily="49" charset="0"/>
                <a:ea typeface="楷体" pitchFamily="49" charset="-122"/>
                <a:cs typeface="Consolas" pitchFamily="49" charset="0"/>
              </a:rPr>
              <a:t>结点的度之和</a:t>
            </a:r>
            <a:r>
              <a:rPr lang="zh-CN" altLang="en-US" sz="2800" b="1" dirty="0" smtClean="0">
                <a:solidFill>
                  <a:srgbClr val="0000FF"/>
                </a:solidFill>
                <a:latin typeface="Consolas" pitchFamily="49" charset="0"/>
                <a:ea typeface="楷体" pitchFamily="49" charset="-122"/>
                <a:cs typeface="Consolas" pitchFamily="49" charset="0"/>
              </a:rPr>
              <a:t>＝</a:t>
            </a:r>
            <a:r>
              <a:rPr lang="zh-CN" altLang="en-US" sz="2800" b="1" dirty="0">
                <a:solidFill>
                  <a:srgbClr val="0000FF"/>
                </a:solidFill>
                <a:latin typeface="Consolas" pitchFamily="49" charset="0"/>
                <a:ea typeface="楷体" pitchFamily="49" charset="-122"/>
                <a:cs typeface="Consolas" pitchFamily="49" charset="0"/>
              </a:rPr>
              <a:t>边</a:t>
            </a:r>
            <a:r>
              <a:rPr lang="zh-CN" altLang="en-US" sz="2800" b="1" dirty="0" smtClean="0">
                <a:solidFill>
                  <a:srgbClr val="0000FF"/>
                </a:solidFill>
                <a:latin typeface="Consolas" pitchFamily="49" charset="0"/>
                <a:ea typeface="楷体" pitchFamily="49" charset="-122"/>
                <a:cs typeface="Consolas" pitchFamily="49" charset="0"/>
              </a:rPr>
              <a:t>数。再加上根。</a:t>
            </a:r>
            <a:r>
              <a:rPr lang="zh-CN" altLang="en-US" sz="2800" b="1" dirty="0" smtClean="0">
                <a:solidFill>
                  <a:srgbClr val="0000FF"/>
                </a:solidFill>
                <a:latin typeface="Consolas" pitchFamily="49" charset="0"/>
                <a:ea typeface="微软雅黑" pitchFamily="34" charset="-122"/>
                <a:cs typeface="Consolas" pitchFamily="49" charset="0"/>
                <a:sym typeface="Wingdings"/>
              </a:rPr>
              <a:t>         </a:t>
            </a:r>
            <a:endParaRPr lang="zh-CN" altLang="en-US" sz="2800" b="1" dirty="0" smtClean="0">
              <a:solidFill>
                <a:srgbClr val="0000FF"/>
              </a:solidFill>
              <a:latin typeface="Consolas" pitchFamily="49" charset="0"/>
              <a:ea typeface="微软雅黑" pitchFamily="34" charset="-122"/>
              <a:cs typeface="Consolas" pitchFamily="49" charset="0"/>
            </a:endParaRPr>
          </a:p>
        </p:txBody>
      </p:sp>
      <p:sp>
        <p:nvSpPr>
          <p:cNvPr id="60" name="TextBox 59"/>
          <p:cNvSpPr txBox="1"/>
          <p:nvPr/>
        </p:nvSpPr>
        <p:spPr>
          <a:xfrm>
            <a:off x="5214942" y="4239841"/>
            <a:ext cx="3368562" cy="1200329"/>
          </a:xfrm>
          <a:prstGeom prst="rect">
            <a:avLst/>
          </a:prstGeom>
          <a:noFill/>
        </p:spPr>
        <p:txBody>
          <a:bodyPr wrap="square" rtlCol="0">
            <a:spAutoFit/>
          </a:bodyPr>
          <a:lstStyle/>
          <a:p>
            <a:pPr marL="342900" indent="-342900" fontAlgn="base">
              <a:lnSpc>
                <a:spcPct val="150000"/>
              </a:lnSpc>
              <a:spcBef>
                <a:spcPct val="0"/>
              </a:spcBef>
              <a:spcAft>
                <a:spcPct val="0"/>
              </a:spcAft>
              <a:buFontTx/>
              <a:buBlip>
                <a:blip r:embed="rId3"/>
              </a:buBlip>
            </a:pPr>
            <a:r>
              <a:rPr lang="zh-CN" altLang="en-US" sz="2400" b="1" smtClean="0">
                <a:solidFill>
                  <a:srgbClr val="0000FF"/>
                </a:solidFill>
                <a:latin typeface="Consolas" pitchFamily="49" charset="0"/>
                <a:ea typeface="仿宋" pitchFamily="49" charset="-122"/>
                <a:cs typeface="Consolas" pitchFamily="49" charset="0"/>
              </a:rPr>
              <a:t>分支数</a:t>
            </a:r>
            <a:r>
              <a:rPr lang="en-US" altLang="zh-CN" sz="2400" b="1" smtClean="0">
                <a:solidFill>
                  <a:srgbClr val="0000FF"/>
                </a:solidFill>
                <a:latin typeface="Consolas" pitchFamily="49" charset="0"/>
                <a:ea typeface="仿宋" pitchFamily="49" charset="-122"/>
                <a:cs typeface="Consolas" pitchFamily="49" charset="0"/>
              </a:rPr>
              <a:t>=12</a:t>
            </a:r>
          </a:p>
          <a:p>
            <a:pPr marL="342900" indent="-342900" fontAlgn="base">
              <a:lnSpc>
                <a:spcPct val="150000"/>
              </a:lnSpc>
              <a:spcBef>
                <a:spcPct val="0"/>
              </a:spcBef>
              <a:spcAft>
                <a:spcPct val="0"/>
              </a:spcAft>
              <a:buFontTx/>
              <a:buBlip>
                <a:blip r:embed="rId3"/>
              </a:buBlip>
            </a:pPr>
            <a:r>
              <a:rPr lang="zh-CN" altLang="en-US" sz="2400" b="1" smtClean="0">
                <a:solidFill>
                  <a:srgbClr val="0000FF"/>
                </a:solidFill>
                <a:latin typeface="Consolas" pitchFamily="49" charset="0"/>
                <a:ea typeface="仿宋" pitchFamily="49" charset="-122"/>
                <a:cs typeface="Consolas" pitchFamily="49" charset="0"/>
              </a:rPr>
              <a:t>结点的度之和</a:t>
            </a:r>
            <a:r>
              <a:rPr lang="en-US" altLang="zh-CN" sz="2400" b="1" smtClean="0">
                <a:solidFill>
                  <a:srgbClr val="0000FF"/>
                </a:solidFill>
                <a:latin typeface="Consolas" pitchFamily="49" charset="0"/>
                <a:ea typeface="仿宋" pitchFamily="49" charset="-122"/>
                <a:cs typeface="Consolas" pitchFamily="49" charset="0"/>
              </a:rPr>
              <a:t>=12</a:t>
            </a:r>
            <a:endParaRPr lang="zh-CN" altLang="en-US" sz="2400" b="1">
              <a:solidFill>
                <a:srgbClr val="3333FF"/>
              </a:solidFill>
              <a:latin typeface="Consolas" pitchFamily="49" charset="0"/>
              <a:ea typeface="仿宋" pitchFamily="49" charset="-122"/>
              <a:cs typeface="Consolas" pitchFamily="49" charset="0"/>
            </a:endParaRPr>
          </a:p>
        </p:txBody>
      </p:sp>
      <p:sp>
        <p:nvSpPr>
          <p:cNvPr id="88" name="右大括号 87"/>
          <p:cNvSpPr/>
          <p:nvPr/>
        </p:nvSpPr>
        <p:spPr>
          <a:xfrm>
            <a:off x="4929190" y="3596899"/>
            <a:ext cx="214314" cy="2214578"/>
          </a:xfrm>
          <a:prstGeom prst="rightBrace">
            <a:avLst/>
          </a:prstGeom>
          <a:ln w="19050">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fontAlgn="base">
              <a:spcBef>
                <a:spcPct val="0"/>
              </a:spcBef>
              <a:spcAft>
                <a:spcPct val="0"/>
              </a:spcAft>
            </a:pPr>
            <a:endParaRPr lang="zh-CN" altLang="en-US" sz="2400" b="1">
              <a:solidFill>
                <a:prstClr val="black"/>
              </a:solidFill>
            </a:endParaRPr>
          </a:p>
        </p:txBody>
      </p:sp>
      <p:grpSp>
        <p:nvGrpSpPr>
          <p:cNvPr id="2" name="组合 90"/>
          <p:cNvGrpSpPr/>
          <p:nvPr/>
        </p:nvGrpSpPr>
        <p:grpSpPr>
          <a:xfrm>
            <a:off x="898526" y="3525461"/>
            <a:ext cx="3816350" cy="2305050"/>
            <a:chOff x="214282" y="2714620"/>
            <a:chExt cx="3816350" cy="2305050"/>
          </a:xfrm>
        </p:grpSpPr>
        <p:sp>
          <p:nvSpPr>
            <p:cNvPr id="58" name="Oval 35"/>
            <p:cNvSpPr>
              <a:spLocks noChangeArrowheads="1"/>
            </p:cNvSpPr>
            <p:nvPr/>
          </p:nvSpPr>
          <p:spPr bwMode="auto">
            <a:xfrm>
              <a:off x="214282" y="401160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E</a:t>
              </a:r>
            </a:p>
          </p:txBody>
        </p:sp>
        <p:sp>
          <p:nvSpPr>
            <p:cNvPr id="59" name="Freeform 47"/>
            <p:cNvSpPr>
              <a:spLocks/>
            </p:cNvSpPr>
            <p:nvPr/>
          </p:nvSpPr>
          <p:spPr bwMode="auto">
            <a:xfrm>
              <a:off x="453995" y="3724269"/>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arrow"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61" name="Freeform 48"/>
            <p:cNvSpPr>
              <a:spLocks/>
            </p:cNvSpPr>
            <p:nvPr/>
          </p:nvSpPr>
          <p:spPr bwMode="auto">
            <a:xfrm>
              <a:off x="879429" y="3686169"/>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arrow"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63" name="Oval 31"/>
            <p:cNvSpPr>
              <a:spLocks noChangeArrowheads="1"/>
            </p:cNvSpPr>
            <p:nvPr/>
          </p:nvSpPr>
          <p:spPr bwMode="auto">
            <a:xfrm>
              <a:off x="1582707" y="2714620"/>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dirty="0">
                  <a:solidFill>
                    <a:srgbClr val="3333FF"/>
                  </a:solidFill>
                  <a:latin typeface="Consolas" pitchFamily="49" charset="0"/>
                  <a:cs typeface="Consolas" pitchFamily="49" charset="0"/>
                </a:rPr>
                <a:t>A</a:t>
              </a:r>
            </a:p>
          </p:txBody>
        </p:sp>
        <p:sp>
          <p:nvSpPr>
            <p:cNvPr id="64" name="Oval 32"/>
            <p:cNvSpPr>
              <a:spLocks noChangeArrowheads="1"/>
            </p:cNvSpPr>
            <p:nvPr/>
          </p:nvSpPr>
          <p:spPr bwMode="auto">
            <a:xfrm>
              <a:off x="574645" y="3363908"/>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dirty="0">
                  <a:solidFill>
                    <a:srgbClr val="3333FF"/>
                  </a:solidFill>
                  <a:latin typeface="Consolas" pitchFamily="49" charset="0"/>
                  <a:cs typeface="Consolas" pitchFamily="49" charset="0"/>
                </a:rPr>
                <a:t>B</a:t>
              </a:r>
            </a:p>
          </p:txBody>
        </p:sp>
        <p:sp>
          <p:nvSpPr>
            <p:cNvPr id="65" name="Oval 33"/>
            <p:cNvSpPr>
              <a:spLocks noChangeArrowheads="1"/>
            </p:cNvSpPr>
            <p:nvPr/>
          </p:nvSpPr>
          <p:spPr bwMode="auto">
            <a:xfrm>
              <a:off x="1582707" y="3363908"/>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C</a:t>
              </a:r>
            </a:p>
          </p:txBody>
        </p:sp>
        <p:sp>
          <p:nvSpPr>
            <p:cNvPr id="66" name="Oval 34"/>
            <p:cNvSpPr>
              <a:spLocks noChangeArrowheads="1"/>
            </p:cNvSpPr>
            <p:nvPr/>
          </p:nvSpPr>
          <p:spPr bwMode="auto">
            <a:xfrm>
              <a:off x="2590770" y="336390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D</a:t>
              </a:r>
            </a:p>
          </p:txBody>
        </p:sp>
        <p:sp>
          <p:nvSpPr>
            <p:cNvPr id="67" name="Oval 36"/>
            <p:cNvSpPr>
              <a:spLocks noChangeArrowheads="1"/>
            </p:cNvSpPr>
            <p:nvPr/>
          </p:nvSpPr>
          <p:spPr bwMode="auto">
            <a:xfrm>
              <a:off x="933420" y="401160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F</a:t>
              </a:r>
            </a:p>
          </p:txBody>
        </p:sp>
        <p:sp>
          <p:nvSpPr>
            <p:cNvPr id="68" name="Oval 37"/>
            <p:cNvSpPr>
              <a:spLocks noChangeArrowheads="1"/>
            </p:cNvSpPr>
            <p:nvPr/>
          </p:nvSpPr>
          <p:spPr bwMode="auto">
            <a:xfrm>
              <a:off x="1582707" y="401160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G</a:t>
              </a:r>
            </a:p>
          </p:txBody>
        </p:sp>
        <p:sp>
          <p:nvSpPr>
            <p:cNvPr id="69" name="Oval 38"/>
            <p:cNvSpPr>
              <a:spLocks noChangeArrowheads="1"/>
            </p:cNvSpPr>
            <p:nvPr/>
          </p:nvSpPr>
          <p:spPr bwMode="auto">
            <a:xfrm>
              <a:off x="1582707" y="465930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dirty="0">
                  <a:solidFill>
                    <a:srgbClr val="3333FF"/>
                  </a:solidFill>
                  <a:latin typeface="Consolas" pitchFamily="49" charset="0"/>
                  <a:cs typeface="Consolas" pitchFamily="49" charset="0"/>
                </a:rPr>
                <a:t>J</a:t>
              </a:r>
            </a:p>
          </p:txBody>
        </p:sp>
        <p:sp>
          <p:nvSpPr>
            <p:cNvPr id="70" name="Oval 39"/>
            <p:cNvSpPr>
              <a:spLocks noChangeArrowheads="1"/>
            </p:cNvSpPr>
            <p:nvPr/>
          </p:nvSpPr>
          <p:spPr bwMode="auto">
            <a:xfrm>
              <a:off x="2230407" y="401160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H</a:t>
              </a:r>
            </a:p>
          </p:txBody>
        </p:sp>
        <p:sp>
          <p:nvSpPr>
            <p:cNvPr id="71" name="Oval 40"/>
            <p:cNvSpPr>
              <a:spLocks noChangeArrowheads="1"/>
            </p:cNvSpPr>
            <p:nvPr/>
          </p:nvSpPr>
          <p:spPr bwMode="auto">
            <a:xfrm>
              <a:off x="3022570" y="401160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I</a:t>
              </a:r>
            </a:p>
          </p:txBody>
        </p:sp>
        <p:sp>
          <p:nvSpPr>
            <p:cNvPr id="72" name="Oval 41"/>
            <p:cNvSpPr>
              <a:spLocks noChangeArrowheads="1"/>
            </p:cNvSpPr>
            <p:nvPr/>
          </p:nvSpPr>
          <p:spPr bwMode="auto">
            <a:xfrm>
              <a:off x="2446307" y="465930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K</a:t>
              </a:r>
            </a:p>
          </p:txBody>
        </p:sp>
        <p:sp>
          <p:nvSpPr>
            <p:cNvPr id="73" name="Oval 42"/>
            <p:cNvSpPr>
              <a:spLocks noChangeArrowheads="1"/>
            </p:cNvSpPr>
            <p:nvPr/>
          </p:nvSpPr>
          <p:spPr bwMode="auto">
            <a:xfrm>
              <a:off x="3027332" y="4659308"/>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L</a:t>
              </a:r>
            </a:p>
          </p:txBody>
        </p:sp>
        <p:sp>
          <p:nvSpPr>
            <p:cNvPr id="74" name="Oval 43"/>
            <p:cNvSpPr>
              <a:spLocks noChangeArrowheads="1"/>
            </p:cNvSpPr>
            <p:nvPr/>
          </p:nvSpPr>
          <p:spPr bwMode="auto">
            <a:xfrm>
              <a:off x="3670270" y="465930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M</a:t>
              </a:r>
            </a:p>
          </p:txBody>
        </p:sp>
        <p:sp>
          <p:nvSpPr>
            <p:cNvPr id="75" name="Line 44"/>
            <p:cNvSpPr>
              <a:spLocks noChangeShapeType="1"/>
            </p:cNvSpPr>
            <p:nvPr/>
          </p:nvSpPr>
          <p:spPr bwMode="auto">
            <a:xfrm flipH="1">
              <a:off x="869924" y="2944808"/>
              <a:ext cx="725482" cy="444488"/>
            </a:xfrm>
            <a:prstGeom prst="line">
              <a:avLst/>
            </a:prstGeom>
            <a:ln>
              <a:headEnd/>
              <a:tailEnd type="arrow"/>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76" name="Line 45"/>
            <p:cNvSpPr>
              <a:spLocks noChangeShapeType="1"/>
            </p:cNvSpPr>
            <p:nvPr/>
          </p:nvSpPr>
          <p:spPr bwMode="auto">
            <a:xfrm>
              <a:off x="1760507" y="3074983"/>
              <a:ext cx="0" cy="288000"/>
            </a:xfrm>
            <a:prstGeom prst="line">
              <a:avLst/>
            </a:prstGeom>
            <a:ln>
              <a:headEnd/>
              <a:tailEnd type="arrow"/>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77" name="Line 46"/>
            <p:cNvSpPr>
              <a:spLocks noChangeShapeType="1"/>
            </p:cNvSpPr>
            <p:nvPr/>
          </p:nvSpPr>
          <p:spPr bwMode="auto">
            <a:xfrm>
              <a:off x="1952595" y="2960683"/>
              <a:ext cx="647700" cy="503237"/>
            </a:xfrm>
            <a:prstGeom prst="line">
              <a:avLst/>
            </a:prstGeom>
            <a:ln>
              <a:headEnd/>
              <a:tailEnd type="arrow"/>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78" name="Line 49"/>
            <p:cNvSpPr>
              <a:spLocks noChangeShapeType="1"/>
            </p:cNvSpPr>
            <p:nvPr/>
          </p:nvSpPr>
          <p:spPr bwMode="auto">
            <a:xfrm>
              <a:off x="1765270" y="3751258"/>
              <a:ext cx="0" cy="259200"/>
            </a:xfrm>
            <a:prstGeom prst="line">
              <a:avLst/>
            </a:prstGeom>
            <a:ln>
              <a:headEnd/>
              <a:tailEnd type="arrow"/>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79" name="Line 50"/>
            <p:cNvSpPr>
              <a:spLocks noChangeShapeType="1"/>
            </p:cNvSpPr>
            <p:nvPr/>
          </p:nvSpPr>
          <p:spPr bwMode="auto">
            <a:xfrm>
              <a:off x="1765270" y="4371970"/>
              <a:ext cx="0" cy="287338"/>
            </a:xfrm>
            <a:prstGeom prst="line">
              <a:avLst/>
            </a:prstGeom>
            <a:ln>
              <a:headEnd/>
              <a:tailEnd type="arrow"/>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80" name="Freeform 51"/>
            <p:cNvSpPr>
              <a:spLocks/>
            </p:cNvSpPr>
            <p:nvPr/>
          </p:nvSpPr>
          <p:spPr bwMode="auto">
            <a:xfrm>
              <a:off x="2462182" y="3709983"/>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arrow"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81" name="Freeform 52"/>
            <p:cNvSpPr>
              <a:spLocks/>
            </p:cNvSpPr>
            <p:nvPr/>
          </p:nvSpPr>
          <p:spPr bwMode="auto">
            <a:xfrm>
              <a:off x="2901920" y="3681408"/>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arrow"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82" name="Line 53"/>
            <p:cNvSpPr>
              <a:spLocks noChangeShapeType="1"/>
            </p:cNvSpPr>
            <p:nvPr/>
          </p:nvSpPr>
          <p:spPr bwMode="auto">
            <a:xfrm flipH="1">
              <a:off x="2706657" y="4300533"/>
              <a:ext cx="360363" cy="358775"/>
            </a:xfrm>
            <a:prstGeom prst="line">
              <a:avLst/>
            </a:prstGeom>
            <a:ln>
              <a:headEnd/>
              <a:tailEnd type="arrow"/>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83" name="Line 54"/>
            <p:cNvSpPr>
              <a:spLocks noChangeShapeType="1"/>
            </p:cNvSpPr>
            <p:nvPr/>
          </p:nvSpPr>
          <p:spPr bwMode="auto">
            <a:xfrm>
              <a:off x="3209895" y="4371970"/>
              <a:ext cx="0" cy="287338"/>
            </a:xfrm>
            <a:prstGeom prst="line">
              <a:avLst/>
            </a:prstGeom>
            <a:ln>
              <a:headEnd/>
              <a:tailEnd type="arrow"/>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84" name="Freeform 55"/>
            <p:cNvSpPr>
              <a:spLocks/>
            </p:cNvSpPr>
            <p:nvPr/>
          </p:nvSpPr>
          <p:spPr bwMode="auto">
            <a:xfrm>
              <a:off x="3349595" y="4281483"/>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arrow"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grpSp>
      <p:sp>
        <p:nvSpPr>
          <p:cNvPr id="35" name="Rectangle 2"/>
          <p:cNvSpPr txBox="1">
            <a:spLocks noChangeArrowheads="1"/>
          </p:cNvSpPr>
          <p:nvPr/>
        </p:nvSpPr>
        <p:spPr>
          <a:xfrm>
            <a:off x="251520" y="116632"/>
            <a:ext cx="7200900" cy="609600"/>
          </a:xfrm>
          <a:prstGeom prst="rect">
            <a:avLst/>
          </a:prstGeo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anchor="ctr">
            <a:normAutofit/>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200" b="1" i="0" u="none" strike="noStrike" kern="1200" cap="none" spc="0" normalizeH="0" baseline="0" noProof="0" dirty="0" smtClean="0">
                <a:ln>
                  <a:noFill/>
                </a:ln>
                <a:solidFill>
                  <a:sysClr val="windowText" lastClr="000000"/>
                </a:solidFill>
                <a:effectLst/>
                <a:uLnTx/>
                <a:uFillTx/>
                <a:latin typeface="微软雅黑"/>
                <a:ea typeface="微软雅黑"/>
                <a:cs typeface="+mj-cs"/>
              </a:rPr>
              <a:t>三、树的性质</a:t>
            </a:r>
          </a:p>
        </p:txBody>
      </p:sp>
    </p:spTree>
    <p:extLst>
      <p:ext uri="{BB962C8B-B14F-4D97-AF65-F5344CB8AC3E}">
        <p14:creationId xmlns:p14="http://schemas.microsoft.com/office/powerpoint/2010/main" val="155017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88" grpId="0" animBg="1"/>
    </p:bldLst>
  </p:timing>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71414"/>
            <a:ext cx="7520940" cy="548640"/>
          </a:xfrm>
        </p:spPr>
        <p:txBody>
          <a:bodyPr/>
          <a:lstStyle/>
          <a:p>
            <a:r>
              <a:rPr lang="zh-CN" altLang="en-US" b="1" dirty="0" smtClean="0"/>
              <a:t>优先队列的实现考虑</a:t>
            </a:r>
            <a:endParaRPr lang="zh-CN" altLang="en-US" dirty="0"/>
          </a:p>
        </p:txBody>
      </p:sp>
      <p:sp>
        <p:nvSpPr>
          <p:cNvPr id="3" name="内容占位符 2"/>
          <p:cNvSpPr>
            <a:spLocks noGrp="1"/>
          </p:cNvSpPr>
          <p:nvPr>
            <p:ph idx="1"/>
          </p:nvPr>
        </p:nvSpPr>
        <p:spPr>
          <a:xfrm>
            <a:off x="428596" y="3643314"/>
            <a:ext cx="8535892" cy="2666006"/>
          </a:xfrm>
        </p:spPr>
        <p:txBody>
          <a:bodyPr>
            <a:normAutofit/>
          </a:bodyPr>
          <a:lstStyle/>
          <a:p>
            <a:r>
              <a:rPr lang="en-US" altLang="zh-CN" dirty="0" smtClean="0"/>
              <a:t>	</a:t>
            </a:r>
            <a:endParaRPr lang="zh-CN" altLang="zh-CN" b="0" dirty="0"/>
          </a:p>
        </p:txBody>
      </p:sp>
      <p:sp>
        <p:nvSpPr>
          <p:cNvPr id="5" name="Rectangle 3"/>
          <p:cNvSpPr txBox="1">
            <a:spLocks noChangeArrowheads="1"/>
          </p:cNvSpPr>
          <p:nvPr/>
        </p:nvSpPr>
        <p:spPr>
          <a:xfrm>
            <a:off x="214283" y="571480"/>
            <a:ext cx="8497918" cy="6286520"/>
          </a:xfrm>
          <a:prstGeom prst="rect">
            <a:avLst/>
          </a:prstGeom>
        </p:spPr>
        <p:txBody>
          <a:bodyPr vert="horz" lIns="182880" tIns="91440">
            <a:noAutofit/>
          </a:bodyPr>
          <a:lstStyle/>
          <a:p>
            <a:pPr marL="265176" indent="-265176" algn="just">
              <a:lnSpc>
                <a:spcPct val="140000"/>
              </a:lnSpc>
              <a:spcBef>
                <a:spcPts val="600"/>
              </a:spcBef>
              <a:buClr>
                <a:srgbClr val="C00000"/>
              </a:buClr>
              <a:buSzPct val="80000"/>
              <a:buFont typeface="Wingdings 2"/>
              <a:buChar char=""/>
            </a:pPr>
            <a:r>
              <a:rPr lang="zh-CN" altLang="en-US" sz="2800" dirty="0" smtClean="0">
                <a:solidFill>
                  <a:sysClr val="windowText" lastClr="000000"/>
                </a:solidFill>
                <a:latin typeface="楷体" pitchFamily="49" charset="-122"/>
                <a:ea typeface="楷体" pitchFamily="49" charset="-122"/>
              </a:rPr>
              <a:t>优先队列可以通过几种已经介绍过的数据结构实现：</a:t>
            </a:r>
          </a:p>
          <a:p>
            <a:pPr marL="265176" indent="-265176" algn="just">
              <a:lnSpc>
                <a:spcPct val="140000"/>
              </a:lnSpc>
              <a:spcBef>
                <a:spcPts val="600"/>
              </a:spcBef>
              <a:buClr>
                <a:srgbClr val="C00000"/>
              </a:buClr>
              <a:buSzPct val="80000"/>
            </a:pPr>
            <a:r>
              <a:rPr lang="zh-CN" altLang="en-US" sz="2800" dirty="0" smtClean="0">
                <a:solidFill>
                  <a:sysClr val="windowText" lastClr="000000"/>
                </a:solidFill>
                <a:latin typeface="楷体" pitchFamily="49" charset="-122"/>
                <a:ea typeface="楷体" pitchFamily="49" charset="-122"/>
              </a:rPr>
              <a:t>  </a:t>
            </a:r>
            <a:r>
              <a:rPr lang="en-US" altLang="zh-CN" sz="2800" dirty="0" smtClean="0">
                <a:solidFill>
                  <a:sysClr val="windowText" lastClr="000000"/>
                </a:solidFill>
                <a:latin typeface="楷体" pitchFamily="49" charset="-122"/>
                <a:ea typeface="楷体" pitchFamily="49" charset="-122"/>
              </a:rPr>
              <a:t>(1) </a:t>
            </a:r>
            <a:r>
              <a:rPr lang="zh-CN" altLang="en-US" sz="2800" dirty="0" smtClean="0">
                <a:solidFill>
                  <a:sysClr val="windowText" lastClr="000000"/>
                </a:solidFill>
                <a:latin typeface="楷体" pitchFamily="49" charset="-122"/>
                <a:ea typeface="楷体" pitchFamily="49" charset="-122"/>
              </a:rPr>
              <a:t>使用</a:t>
            </a:r>
            <a:r>
              <a:rPr lang="zh-CN" altLang="en-US" sz="2800" b="1" dirty="0" smtClean="0">
                <a:solidFill>
                  <a:srgbClr val="FF0000"/>
                </a:solidFill>
                <a:latin typeface="楷体" pitchFamily="49" charset="-122"/>
                <a:ea typeface="楷体" pitchFamily="49" charset="-122"/>
              </a:rPr>
              <a:t>有序链表</a:t>
            </a:r>
            <a:r>
              <a:rPr lang="zh-CN" altLang="en-US" sz="2800" dirty="0" smtClean="0">
                <a:solidFill>
                  <a:sysClr val="windowText" lastClr="000000"/>
                </a:solidFill>
                <a:latin typeface="楷体" pitchFamily="49" charset="-122"/>
                <a:ea typeface="楷体" pitchFamily="49" charset="-122"/>
              </a:rPr>
              <a:t>，插入时找到合适位置，时间代价为</a:t>
            </a:r>
            <a:r>
              <a:rPr lang="en-US" altLang="zh-CN" sz="2800" i="1" dirty="0" smtClean="0">
                <a:solidFill>
                  <a:srgbClr val="FF0000"/>
                </a:solidFill>
                <a:latin typeface="楷体" pitchFamily="49" charset="-122"/>
                <a:ea typeface="楷体" pitchFamily="49" charset="-122"/>
              </a:rPr>
              <a:t>O</a:t>
            </a:r>
            <a:r>
              <a:rPr lang="en-US" altLang="zh-CN" sz="2800" dirty="0" smtClean="0">
                <a:solidFill>
                  <a:srgbClr val="FF0000"/>
                </a:solidFill>
                <a:latin typeface="楷体" pitchFamily="49" charset="-122"/>
                <a:ea typeface="楷体" pitchFamily="49" charset="-122"/>
              </a:rPr>
              <a:t>(n)</a:t>
            </a:r>
            <a:r>
              <a:rPr lang="zh-CN" altLang="en-US" sz="2800" dirty="0" smtClean="0">
                <a:solidFill>
                  <a:sysClr val="windowText" lastClr="000000"/>
                </a:solidFill>
                <a:latin typeface="楷体" pitchFamily="49" charset="-122"/>
                <a:ea typeface="楷体" pitchFamily="49" charset="-122"/>
              </a:rPr>
              <a:t>；删除元素时代价为</a:t>
            </a:r>
            <a:r>
              <a:rPr lang="en-US" altLang="zh-CN" sz="2800" i="1" dirty="0" smtClean="0">
                <a:solidFill>
                  <a:srgbClr val="FF0000"/>
                </a:solidFill>
                <a:latin typeface="楷体" pitchFamily="49" charset="-122"/>
                <a:ea typeface="楷体" pitchFamily="49" charset="-122"/>
              </a:rPr>
              <a:t>O</a:t>
            </a:r>
            <a:r>
              <a:rPr lang="en-US" altLang="zh-CN" sz="2800" dirty="0" smtClean="0">
                <a:solidFill>
                  <a:srgbClr val="FF0000"/>
                </a:solidFill>
                <a:latin typeface="楷体" pitchFamily="49" charset="-122"/>
                <a:ea typeface="楷体" pitchFamily="49" charset="-122"/>
              </a:rPr>
              <a:t>(1)</a:t>
            </a:r>
            <a:r>
              <a:rPr lang="zh-CN" altLang="en-US" sz="2800" dirty="0" smtClean="0">
                <a:solidFill>
                  <a:sysClr val="windowText" lastClr="000000"/>
                </a:solidFill>
                <a:latin typeface="楷体" pitchFamily="49" charset="-122"/>
                <a:ea typeface="楷体" pitchFamily="49" charset="-122"/>
              </a:rPr>
              <a:t>。</a:t>
            </a:r>
          </a:p>
          <a:p>
            <a:pPr marL="265176" indent="-265176" algn="just">
              <a:lnSpc>
                <a:spcPct val="140000"/>
              </a:lnSpc>
              <a:spcBef>
                <a:spcPts val="600"/>
              </a:spcBef>
              <a:buClr>
                <a:srgbClr val="C00000"/>
              </a:buClr>
              <a:buSzPct val="80000"/>
            </a:pPr>
            <a:r>
              <a:rPr lang="zh-CN" altLang="en-US" sz="2800" dirty="0" smtClean="0">
                <a:solidFill>
                  <a:sysClr val="windowText" lastClr="000000"/>
                </a:solidFill>
                <a:latin typeface="楷体" pitchFamily="49" charset="-122"/>
                <a:ea typeface="楷体" pitchFamily="49" charset="-122"/>
              </a:rPr>
              <a:t>	</a:t>
            </a:r>
            <a:r>
              <a:rPr lang="en-US" altLang="zh-CN" sz="2800" dirty="0" smtClean="0">
                <a:solidFill>
                  <a:sysClr val="windowText" lastClr="000000"/>
                </a:solidFill>
                <a:latin typeface="楷体" pitchFamily="49" charset="-122"/>
                <a:ea typeface="楷体" pitchFamily="49" charset="-122"/>
              </a:rPr>
              <a:t>(2) </a:t>
            </a:r>
            <a:r>
              <a:rPr lang="zh-CN" altLang="en-US" sz="2800" dirty="0" smtClean="0">
                <a:solidFill>
                  <a:sysClr val="windowText" lastClr="000000"/>
                </a:solidFill>
                <a:latin typeface="楷体" pitchFamily="49" charset="-122"/>
                <a:ea typeface="楷体" pitchFamily="49" charset="-122"/>
              </a:rPr>
              <a:t>使用</a:t>
            </a:r>
            <a:r>
              <a:rPr lang="zh-CN" altLang="en-US" sz="2800" b="1" dirty="0" smtClean="0">
                <a:solidFill>
                  <a:srgbClr val="FF0000"/>
                </a:solidFill>
                <a:latin typeface="楷体" pitchFamily="49" charset="-122"/>
                <a:ea typeface="楷体" pitchFamily="49" charset="-122"/>
              </a:rPr>
              <a:t>简单链表</a:t>
            </a:r>
            <a:r>
              <a:rPr lang="zh-CN" altLang="en-US" sz="2800" dirty="0" smtClean="0">
                <a:solidFill>
                  <a:srgbClr val="000000"/>
                </a:solidFill>
                <a:latin typeface="楷体" pitchFamily="49" charset="-122"/>
                <a:ea typeface="楷体" pitchFamily="49" charset="-122"/>
              </a:rPr>
              <a:t>（无序）</a:t>
            </a:r>
            <a:r>
              <a:rPr lang="zh-CN" altLang="en-US" sz="2800" dirty="0" smtClean="0">
                <a:solidFill>
                  <a:sysClr val="windowText" lastClr="000000"/>
                </a:solidFill>
                <a:latin typeface="楷体" pitchFamily="49" charset="-122"/>
                <a:ea typeface="楷体" pitchFamily="49" charset="-122"/>
              </a:rPr>
              <a:t>，在表头（或尾）进行插入，时间代价为</a:t>
            </a:r>
            <a:r>
              <a:rPr lang="en-US" altLang="zh-CN" sz="2800" i="1" dirty="0" smtClean="0">
                <a:solidFill>
                  <a:srgbClr val="FF0000"/>
                </a:solidFill>
                <a:latin typeface="楷体" pitchFamily="49" charset="-122"/>
                <a:ea typeface="楷体" pitchFamily="49" charset="-122"/>
              </a:rPr>
              <a:t>O</a:t>
            </a:r>
            <a:r>
              <a:rPr lang="en-US" altLang="zh-CN" sz="2800" dirty="0" smtClean="0">
                <a:solidFill>
                  <a:srgbClr val="FF0000"/>
                </a:solidFill>
                <a:latin typeface="楷体" pitchFamily="49" charset="-122"/>
                <a:ea typeface="楷体" pitchFamily="49" charset="-122"/>
              </a:rPr>
              <a:t>(1)</a:t>
            </a:r>
            <a:r>
              <a:rPr lang="zh-CN" altLang="en-US" sz="2800" dirty="0" smtClean="0">
                <a:solidFill>
                  <a:sysClr val="windowText" lastClr="000000"/>
                </a:solidFill>
                <a:latin typeface="楷体" pitchFamily="49" charset="-122"/>
                <a:ea typeface="楷体" pitchFamily="49" charset="-122"/>
              </a:rPr>
              <a:t>；删除元素时找到最小值需遍历该链表，需</a:t>
            </a:r>
            <a:r>
              <a:rPr lang="en-US" altLang="zh-CN" sz="2800" i="1" dirty="0" smtClean="0">
                <a:solidFill>
                  <a:srgbClr val="FF0000"/>
                </a:solidFill>
                <a:latin typeface="楷体" pitchFamily="49" charset="-122"/>
                <a:ea typeface="楷体" pitchFamily="49" charset="-122"/>
              </a:rPr>
              <a:t>O</a:t>
            </a:r>
            <a:r>
              <a:rPr lang="en-US" altLang="zh-CN" sz="2800" dirty="0" smtClean="0">
                <a:solidFill>
                  <a:srgbClr val="FF0000"/>
                </a:solidFill>
                <a:latin typeface="楷体" pitchFamily="49" charset="-122"/>
                <a:ea typeface="楷体" pitchFamily="49" charset="-122"/>
              </a:rPr>
              <a:t>(n)</a:t>
            </a:r>
            <a:r>
              <a:rPr lang="zh-CN" altLang="en-US" sz="2800" dirty="0" smtClean="0">
                <a:solidFill>
                  <a:sysClr val="windowText" lastClr="000000"/>
                </a:solidFill>
                <a:latin typeface="楷体" pitchFamily="49" charset="-122"/>
                <a:ea typeface="楷体" pitchFamily="49" charset="-122"/>
              </a:rPr>
              <a:t>花费时间。</a:t>
            </a:r>
          </a:p>
          <a:p>
            <a:pPr marL="265176" indent="-265176" algn="just">
              <a:lnSpc>
                <a:spcPct val="140000"/>
              </a:lnSpc>
              <a:spcBef>
                <a:spcPts val="600"/>
              </a:spcBef>
              <a:buClr>
                <a:srgbClr val="C00000"/>
              </a:buClr>
              <a:buSzPct val="80000"/>
            </a:pPr>
            <a:r>
              <a:rPr lang="zh-CN" altLang="en-US" sz="2800" dirty="0" smtClean="0">
                <a:solidFill>
                  <a:sysClr val="windowText" lastClr="000000"/>
                </a:solidFill>
                <a:latin typeface="楷体" pitchFamily="49" charset="-122"/>
                <a:ea typeface="楷体" pitchFamily="49" charset="-122"/>
              </a:rPr>
              <a:t>  </a:t>
            </a:r>
            <a:r>
              <a:rPr lang="en-US" altLang="zh-CN" sz="2800" dirty="0" smtClean="0">
                <a:solidFill>
                  <a:sysClr val="windowText" lastClr="000000"/>
                </a:solidFill>
                <a:latin typeface="楷体" pitchFamily="49" charset="-122"/>
                <a:ea typeface="楷体" pitchFamily="49" charset="-122"/>
              </a:rPr>
              <a:t>(3) </a:t>
            </a:r>
            <a:r>
              <a:rPr lang="zh-CN" altLang="en-US" sz="2800" dirty="0" smtClean="0">
                <a:solidFill>
                  <a:sysClr val="windowText" lastClr="000000"/>
                </a:solidFill>
                <a:latin typeface="楷体" pitchFamily="49" charset="-122"/>
                <a:ea typeface="楷体" pitchFamily="49" charset="-122"/>
              </a:rPr>
              <a:t>使用</a:t>
            </a:r>
            <a:r>
              <a:rPr lang="zh-CN" altLang="en-US" sz="2800" b="1" dirty="0" smtClean="0">
                <a:solidFill>
                  <a:srgbClr val="FF0000"/>
                </a:solidFill>
                <a:latin typeface="楷体" pitchFamily="49" charset="-122"/>
                <a:ea typeface="楷体" pitchFamily="49" charset="-122"/>
              </a:rPr>
              <a:t>二叉查找树</a:t>
            </a:r>
            <a:r>
              <a:rPr lang="zh-CN" altLang="en-US" sz="2800" dirty="0" smtClean="0">
                <a:solidFill>
                  <a:sysClr val="windowText" lastClr="000000"/>
                </a:solidFill>
                <a:latin typeface="楷体" pitchFamily="49" charset="-122"/>
                <a:ea typeface="楷体" pitchFamily="49" charset="-122"/>
              </a:rPr>
              <a:t>，平均情况下插入和删除操作的时间代价均为</a:t>
            </a:r>
            <a:r>
              <a:rPr lang="en-US" altLang="zh-CN" sz="2800" i="1" dirty="0" smtClean="0">
                <a:solidFill>
                  <a:srgbClr val="FF0000"/>
                </a:solidFill>
                <a:latin typeface="楷体" pitchFamily="49" charset="-122"/>
                <a:ea typeface="楷体" pitchFamily="49" charset="-122"/>
              </a:rPr>
              <a:t>O</a:t>
            </a:r>
            <a:r>
              <a:rPr lang="en-US" altLang="zh-CN" sz="2800" dirty="0" smtClean="0">
                <a:solidFill>
                  <a:srgbClr val="FF0000"/>
                </a:solidFill>
                <a:latin typeface="楷体" pitchFamily="49" charset="-122"/>
                <a:ea typeface="楷体" pitchFamily="49" charset="-122"/>
              </a:rPr>
              <a:t>(</a:t>
            </a:r>
            <a:r>
              <a:rPr lang="en-US" altLang="zh-CN" sz="2800" dirty="0" err="1" smtClean="0">
                <a:solidFill>
                  <a:srgbClr val="FF0000"/>
                </a:solidFill>
                <a:latin typeface="楷体" pitchFamily="49" charset="-122"/>
                <a:ea typeface="楷体" pitchFamily="49" charset="-122"/>
              </a:rPr>
              <a:t>logn</a:t>
            </a:r>
            <a:r>
              <a:rPr lang="en-US" altLang="zh-CN" sz="2800" dirty="0" smtClean="0">
                <a:solidFill>
                  <a:srgbClr val="FF0000"/>
                </a:solidFill>
                <a:latin typeface="楷体" pitchFamily="49" charset="-122"/>
                <a:ea typeface="楷体" pitchFamily="49" charset="-122"/>
              </a:rPr>
              <a:t>)</a:t>
            </a:r>
            <a:r>
              <a:rPr lang="zh-CN" altLang="en-US" sz="2800" dirty="0" smtClean="0">
                <a:solidFill>
                  <a:sysClr val="windowText" lastClr="000000"/>
                </a:solidFill>
                <a:latin typeface="楷体" pitchFamily="49" charset="-122"/>
                <a:ea typeface="楷体" pitchFamily="49" charset="-122"/>
              </a:rPr>
              <a:t>。但是由于插入和删除操作可能导致二叉查找树失去平衡，这将导致二叉查找树的性能变得很差。</a:t>
            </a:r>
            <a:endParaRPr lang="zh-CN" altLang="en-US" sz="2800" dirty="0">
              <a:solidFill>
                <a:sysClr val="windowText" lastClr="000000"/>
              </a:solidFill>
              <a:latin typeface="楷体" pitchFamily="49" charset="-122"/>
              <a:ea typeface="楷体" pitchFamily="49" charset="-122"/>
            </a:endParaRPr>
          </a:p>
        </p:txBody>
      </p:sp>
    </p:spTree>
    <p:extLst>
      <p:ext uri="{BB962C8B-B14F-4D97-AF65-F5344CB8AC3E}">
        <p14:creationId xmlns:p14="http://schemas.microsoft.com/office/powerpoint/2010/main" val="385227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a:spLocks noGrp="1"/>
          </p:cNvSpPr>
          <p:nvPr>
            <p:ph type="title"/>
          </p:nvPr>
        </p:nvSpPr>
        <p:spPr>
          <a:xfrm>
            <a:off x="285720" y="71414"/>
            <a:ext cx="7806692" cy="548640"/>
          </a:xfrm>
        </p:spPr>
        <p:txBody>
          <a:bodyPr/>
          <a:lstStyle/>
          <a:p>
            <a:r>
              <a:rPr lang="zh-CN" altLang="en-US" b="1" dirty="0" smtClean="0"/>
              <a:t>二、优先队列的存储实现</a:t>
            </a:r>
            <a:r>
              <a:rPr lang="en-US" altLang="zh-CN" b="1" dirty="0" smtClean="0"/>
              <a:t>---</a:t>
            </a:r>
            <a:r>
              <a:rPr lang="zh-CN" altLang="en-US" b="1" dirty="0" smtClean="0"/>
              <a:t>堆</a:t>
            </a:r>
            <a:endParaRPr lang="zh-CN" altLang="en-US" dirty="0"/>
          </a:p>
        </p:txBody>
      </p:sp>
      <p:sp>
        <p:nvSpPr>
          <p:cNvPr id="5" name="Rectangle 3"/>
          <p:cNvSpPr txBox="1">
            <a:spLocks noChangeArrowheads="1"/>
          </p:cNvSpPr>
          <p:nvPr/>
        </p:nvSpPr>
        <p:spPr>
          <a:xfrm>
            <a:off x="214282" y="857256"/>
            <a:ext cx="8643997" cy="5786454"/>
          </a:xfrm>
          <a:prstGeom prst="rect">
            <a:avLst/>
          </a:prstGeom>
        </p:spPr>
        <p:txBody>
          <a:bodyPr vert="horz" lIns="182880" tIns="91440">
            <a:noAutofit/>
          </a:bodyPr>
          <a:lstStyle/>
          <a:p>
            <a:pPr lvl="0"/>
            <a:r>
              <a:rPr lang="zh-CN" altLang="en-US" sz="2900" dirty="0" smtClean="0">
                <a:solidFill>
                  <a:sysClr val="windowText" lastClr="000000"/>
                </a:solidFill>
                <a:latin typeface="楷体" pitchFamily="49" charset="-122"/>
                <a:ea typeface="楷体" pitchFamily="49" charset="-122"/>
              </a:rPr>
              <a:t>为了保证较高的</a:t>
            </a:r>
            <a:r>
              <a:rPr lang="zh-CN" altLang="en-US" sz="2900" b="1" dirty="0" smtClean="0">
                <a:solidFill>
                  <a:srgbClr val="FF0000"/>
                </a:solidFill>
                <a:latin typeface="楷体" pitchFamily="49" charset="-122"/>
                <a:ea typeface="楷体" pitchFamily="49" charset="-122"/>
              </a:rPr>
              <a:t>操作效率</a:t>
            </a:r>
            <a:r>
              <a:rPr lang="zh-CN" altLang="en-US" sz="2900" dirty="0" smtClean="0">
                <a:solidFill>
                  <a:sysClr val="windowText" lastClr="000000"/>
                </a:solidFill>
                <a:latin typeface="楷体" pitchFamily="49" charset="-122"/>
                <a:ea typeface="楷体" pitchFamily="49" charset="-122"/>
              </a:rPr>
              <a:t>，提出一种新的数据结构</a:t>
            </a:r>
            <a:r>
              <a:rPr lang="en-US" altLang="zh-CN" sz="2900" dirty="0" smtClean="0">
                <a:solidFill>
                  <a:sysClr val="windowText" lastClr="000000"/>
                </a:solidFill>
                <a:latin typeface="楷体" pitchFamily="49" charset="-122"/>
                <a:ea typeface="楷体" pitchFamily="49" charset="-122"/>
              </a:rPr>
              <a:t>——</a:t>
            </a:r>
            <a:r>
              <a:rPr lang="zh-CN" altLang="en-US" sz="2900" dirty="0" smtClean="0">
                <a:solidFill>
                  <a:sysClr val="windowText" lastClr="000000"/>
                </a:solidFill>
                <a:latin typeface="楷体" pitchFamily="49" charset="-122"/>
                <a:ea typeface="楷体" pitchFamily="49" charset="-122"/>
              </a:rPr>
              <a:t>堆</a:t>
            </a:r>
            <a:r>
              <a:rPr lang="en-US" altLang="zh-CN" sz="2900" dirty="0" smtClean="0">
                <a:solidFill>
                  <a:sysClr val="windowText" lastClr="000000"/>
                </a:solidFill>
                <a:latin typeface="楷体" pitchFamily="49" charset="-122"/>
                <a:ea typeface="楷体" pitchFamily="49" charset="-122"/>
              </a:rPr>
              <a:t>(Heap)</a:t>
            </a:r>
            <a:r>
              <a:rPr lang="zh-CN" altLang="en-US" sz="2900" dirty="0" smtClean="0">
                <a:solidFill>
                  <a:sysClr val="windowText" lastClr="000000"/>
                </a:solidFill>
                <a:latin typeface="楷体" pitchFamily="49" charset="-122"/>
                <a:ea typeface="楷体" pitchFamily="49" charset="-122"/>
              </a:rPr>
              <a:t>，</a:t>
            </a: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插入、删除均为</a:t>
            </a:r>
            <a:r>
              <a:rPr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8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logn</a:t>
            </a:r>
            <a:r>
              <a:rPr lang="en-US" altLang="zh-CN"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900" dirty="0" smtClean="0">
                <a:solidFill>
                  <a:sysClr val="windowText" lastClr="000000"/>
                </a:solidFill>
                <a:latin typeface="楷体" pitchFamily="49" charset="-122"/>
                <a:ea typeface="楷体" pitchFamily="49" charset="-122"/>
              </a:rPr>
              <a:t>。</a:t>
            </a:r>
            <a:endParaRPr lang="en-US" altLang="zh-CN" sz="2900" dirty="0" smtClean="0">
              <a:solidFill>
                <a:sysClr val="windowText" lastClr="000000"/>
              </a:solidFill>
              <a:latin typeface="楷体" pitchFamily="49" charset="-122"/>
              <a:ea typeface="楷体" pitchFamily="49" charset="-122"/>
            </a:endParaRPr>
          </a:p>
          <a:p>
            <a:pPr lvl="0">
              <a:spcBef>
                <a:spcPts val="1000"/>
              </a:spcBef>
            </a:pPr>
            <a:r>
              <a:rPr lang="zh-CN" altLang="en-US" sz="2900" dirty="0" smtClean="0">
                <a:solidFill>
                  <a:sysClr val="windowText" lastClr="000000"/>
                </a:solidFill>
                <a:latin typeface="楷体" pitchFamily="49" charset="-122"/>
                <a:ea typeface="楷体" pitchFamily="49" charset="-122"/>
              </a:rPr>
              <a:t>此外，堆还可以用于</a:t>
            </a:r>
            <a:r>
              <a:rPr lang="zh-CN" altLang="en-US" sz="2900" dirty="0" smtClean="0">
                <a:solidFill>
                  <a:srgbClr val="FF0000"/>
                </a:solidFill>
                <a:latin typeface="楷体" pitchFamily="49" charset="-122"/>
                <a:ea typeface="楷体" pitchFamily="49" charset="-122"/>
              </a:rPr>
              <a:t>排序</a:t>
            </a:r>
            <a:r>
              <a:rPr lang="zh-CN" altLang="en-US" sz="2900" dirty="0" smtClean="0">
                <a:solidFill>
                  <a:sysClr val="windowText" lastClr="000000"/>
                </a:solidFill>
                <a:latin typeface="楷体" pitchFamily="49" charset="-122"/>
                <a:ea typeface="楷体" pitchFamily="49" charset="-122"/>
              </a:rPr>
              <a:t>。</a:t>
            </a:r>
          </a:p>
          <a:p>
            <a:pPr marL="265176" indent="-265176" algn="just">
              <a:lnSpc>
                <a:spcPct val="140000"/>
              </a:lnSpc>
              <a:spcBef>
                <a:spcPts val="600"/>
              </a:spcBef>
              <a:buClr>
                <a:srgbClr val="C00000"/>
              </a:buClr>
              <a:buSzPct val="80000"/>
              <a:buFont typeface="Wingdings 2"/>
              <a:buChar char=""/>
            </a:pPr>
            <a:r>
              <a:rPr lang="zh-CN" altLang="en-US" sz="2900" dirty="0" smtClean="0">
                <a:solidFill>
                  <a:sysClr val="windowText" lastClr="000000"/>
                </a:solidFill>
                <a:latin typeface="楷体" pitchFamily="49" charset="-122"/>
                <a:ea typeface="楷体" pitchFamily="49" charset="-122"/>
              </a:rPr>
              <a:t>堆的定义如下：</a:t>
            </a:r>
          </a:p>
          <a:p>
            <a:pPr marL="265176" indent="-265176" algn="just">
              <a:lnSpc>
                <a:spcPct val="140000"/>
              </a:lnSpc>
              <a:spcBef>
                <a:spcPts val="600"/>
              </a:spcBef>
              <a:buClr>
                <a:srgbClr val="C00000"/>
              </a:buClr>
              <a:buSzPct val="80000"/>
            </a:pPr>
            <a:r>
              <a:rPr lang="zh-CN" altLang="en-US" sz="2900" dirty="0" smtClean="0">
                <a:solidFill>
                  <a:sysClr val="windowText" lastClr="000000"/>
                </a:solidFill>
                <a:latin typeface="楷体" pitchFamily="49" charset="-122"/>
                <a:ea typeface="楷体" pitchFamily="49" charset="-122"/>
              </a:rPr>
              <a:t>	</a:t>
            </a:r>
            <a:r>
              <a:rPr lang="en-US" altLang="zh-CN" sz="2900" dirty="0" smtClean="0">
                <a:solidFill>
                  <a:sysClr val="windowText" lastClr="000000"/>
                </a:solidFill>
                <a:latin typeface="楷体" pitchFamily="49" charset="-122"/>
                <a:ea typeface="楷体" pitchFamily="49" charset="-122"/>
              </a:rPr>
              <a:t>(1) </a:t>
            </a:r>
            <a:r>
              <a:rPr lang="zh-CN" altLang="en-US" sz="2900" dirty="0" smtClean="0">
                <a:solidFill>
                  <a:sysClr val="windowText" lastClr="000000"/>
                </a:solidFill>
                <a:latin typeface="楷体" pitchFamily="49" charset="-122"/>
                <a:ea typeface="楷体" pitchFamily="49" charset="-122"/>
              </a:rPr>
              <a:t>堆是一个有限序列</a:t>
            </a:r>
            <a:r>
              <a:rPr lang="en-US" altLang="zh-CN" sz="2900" dirty="0" smtClean="0">
                <a:solidFill>
                  <a:sysClr val="windowText" lastClr="000000"/>
                </a:solidFill>
                <a:latin typeface="楷体" pitchFamily="49" charset="-122"/>
                <a:ea typeface="楷体" pitchFamily="49" charset="-122"/>
              </a:rPr>
              <a:t>H ={h[0],h[1],…h[n-1]}</a:t>
            </a:r>
            <a:r>
              <a:rPr lang="zh-CN" altLang="en-US" sz="2900" dirty="0" smtClean="0">
                <a:solidFill>
                  <a:sysClr val="windowText" lastClr="000000"/>
                </a:solidFill>
                <a:latin typeface="楷体" pitchFamily="49" charset="-122"/>
                <a:ea typeface="楷体" pitchFamily="49" charset="-122"/>
              </a:rPr>
              <a:t>；</a:t>
            </a:r>
          </a:p>
          <a:p>
            <a:pPr marL="265176" indent="-265176" algn="just">
              <a:lnSpc>
                <a:spcPct val="140000"/>
              </a:lnSpc>
              <a:spcBef>
                <a:spcPts val="600"/>
              </a:spcBef>
              <a:buClr>
                <a:srgbClr val="C00000"/>
              </a:buClr>
              <a:buSzPct val="80000"/>
            </a:pPr>
            <a:r>
              <a:rPr lang="en-US" altLang="zh-CN" sz="2900" dirty="0" smtClean="0">
                <a:solidFill>
                  <a:sysClr val="windowText" lastClr="000000"/>
                </a:solidFill>
                <a:latin typeface="楷体" pitchFamily="49" charset="-122"/>
                <a:ea typeface="楷体" pitchFamily="49" charset="-122"/>
              </a:rPr>
              <a:t>(2) </a:t>
            </a:r>
            <a:r>
              <a:rPr lang="zh-CN" altLang="en-US" sz="2900" dirty="0" smtClean="0">
                <a:solidFill>
                  <a:sysClr val="windowText" lastClr="000000"/>
                </a:solidFill>
                <a:latin typeface="楷体" pitchFamily="49" charset="-122"/>
                <a:ea typeface="楷体" pitchFamily="49" charset="-122"/>
              </a:rPr>
              <a:t>堆中任意元素</a:t>
            </a:r>
            <a:r>
              <a:rPr lang="en-US" altLang="zh-CN" sz="2900" b="1" dirty="0" smtClean="0">
                <a:solidFill>
                  <a:srgbClr val="FF0000"/>
                </a:solidFill>
                <a:latin typeface="楷体" pitchFamily="49" charset="-122"/>
                <a:ea typeface="楷体" pitchFamily="49" charset="-122"/>
              </a:rPr>
              <a:t>h[</a:t>
            </a:r>
            <a:r>
              <a:rPr lang="en-US" altLang="zh-CN" sz="2900" b="1" dirty="0" err="1" smtClean="0">
                <a:solidFill>
                  <a:srgbClr val="FF0000"/>
                </a:solidFill>
                <a:latin typeface="楷体" pitchFamily="49" charset="-122"/>
                <a:ea typeface="楷体" pitchFamily="49" charset="-122"/>
              </a:rPr>
              <a:t>i</a:t>
            </a:r>
            <a:r>
              <a:rPr lang="en-US" altLang="zh-CN" sz="2900" b="1" dirty="0" smtClean="0">
                <a:solidFill>
                  <a:srgbClr val="FF0000"/>
                </a:solidFill>
                <a:latin typeface="楷体" pitchFamily="49" charset="-122"/>
                <a:ea typeface="楷体" pitchFamily="49" charset="-122"/>
              </a:rPr>
              <a:t>]</a:t>
            </a:r>
            <a:r>
              <a:rPr lang="zh-CN" altLang="en-US" sz="2900" dirty="0" smtClean="0">
                <a:solidFill>
                  <a:sysClr val="windowText" lastClr="000000"/>
                </a:solidFill>
                <a:latin typeface="楷体" pitchFamily="49" charset="-122"/>
                <a:ea typeface="楷体" pitchFamily="49" charset="-122"/>
              </a:rPr>
              <a:t>的值</a:t>
            </a:r>
            <a:r>
              <a:rPr lang="zh-CN" altLang="en-US" sz="2900" b="1" dirty="0" smtClean="0">
                <a:solidFill>
                  <a:srgbClr val="FF0000"/>
                </a:solidFill>
                <a:latin typeface="楷体" pitchFamily="49" charset="-122"/>
                <a:ea typeface="楷体" pitchFamily="49" charset="-122"/>
              </a:rPr>
              <a:t>大于等于</a:t>
            </a:r>
            <a:r>
              <a:rPr lang="zh-CN" altLang="en-US" sz="2900" dirty="0" smtClean="0">
                <a:solidFill>
                  <a:sysClr val="windowText" lastClr="000000"/>
                </a:solidFill>
                <a:latin typeface="楷体" pitchFamily="49" charset="-122"/>
                <a:ea typeface="楷体" pitchFamily="49" charset="-122"/>
              </a:rPr>
              <a:t>（或小于等于）</a:t>
            </a:r>
            <a:r>
              <a:rPr lang="en-US" altLang="zh-CN" sz="2900" b="1" dirty="0" smtClean="0">
                <a:solidFill>
                  <a:srgbClr val="FF0000"/>
                </a:solidFill>
                <a:latin typeface="楷体" pitchFamily="49" charset="-122"/>
                <a:ea typeface="楷体" pitchFamily="49" charset="-122"/>
              </a:rPr>
              <a:t>h[2i+1]</a:t>
            </a:r>
            <a:r>
              <a:rPr lang="en-US" altLang="zh-CN" sz="2900" dirty="0" smtClean="0">
                <a:solidFill>
                  <a:sysClr val="windowText" lastClr="000000"/>
                </a:solidFill>
                <a:latin typeface="楷体" pitchFamily="49" charset="-122"/>
                <a:ea typeface="楷体" pitchFamily="49" charset="-122"/>
              </a:rPr>
              <a:t> (2i+1&lt;n)</a:t>
            </a:r>
            <a:r>
              <a:rPr lang="zh-CN" altLang="en-US" sz="2900" dirty="0" smtClean="0">
                <a:solidFill>
                  <a:sysClr val="windowText" lastClr="000000"/>
                </a:solidFill>
                <a:latin typeface="楷体" pitchFamily="49" charset="-122"/>
                <a:ea typeface="楷体" pitchFamily="49" charset="-122"/>
              </a:rPr>
              <a:t>和</a:t>
            </a:r>
            <a:r>
              <a:rPr lang="en-US" altLang="zh-CN" sz="2900" b="1" dirty="0" smtClean="0">
                <a:solidFill>
                  <a:srgbClr val="FF0000"/>
                </a:solidFill>
                <a:latin typeface="楷体" pitchFamily="49" charset="-122"/>
                <a:ea typeface="楷体" pitchFamily="49" charset="-122"/>
              </a:rPr>
              <a:t>h[2i+2]</a:t>
            </a:r>
            <a:r>
              <a:rPr lang="en-US" altLang="zh-CN" sz="2900" dirty="0" smtClean="0">
                <a:solidFill>
                  <a:sysClr val="windowText" lastClr="000000"/>
                </a:solidFill>
                <a:latin typeface="楷体" pitchFamily="49" charset="-122"/>
                <a:ea typeface="楷体" pitchFamily="49" charset="-122"/>
              </a:rPr>
              <a:t> (2i+2&lt;n) </a:t>
            </a:r>
            <a:r>
              <a:rPr lang="zh-CN" altLang="en-US" sz="2900" dirty="0" smtClean="0">
                <a:solidFill>
                  <a:sysClr val="windowText" lastClr="000000"/>
                </a:solidFill>
                <a:latin typeface="楷体" pitchFamily="49" charset="-122"/>
                <a:ea typeface="楷体" pitchFamily="49" charset="-122"/>
              </a:rPr>
              <a:t>。</a:t>
            </a:r>
          </a:p>
          <a:p>
            <a:pPr marL="265176" indent="-265176" algn="just">
              <a:lnSpc>
                <a:spcPct val="140000"/>
              </a:lnSpc>
              <a:spcBef>
                <a:spcPts val="600"/>
              </a:spcBef>
              <a:buClr>
                <a:srgbClr val="C00000"/>
              </a:buClr>
              <a:buSzPct val="80000"/>
              <a:buFont typeface="Wingdings 2"/>
              <a:buChar char=""/>
            </a:pPr>
            <a:r>
              <a:rPr lang="zh-CN" altLang="en-US" sz="2900" dirty="0" smtClean="0">
                <a:solidFill>
                  <a:sysClr val="windowText" lastClr="000000"/>
                </a:solidFill>
                <a:latin typeface="楷体" pitchFamily="49" charset="-122"/>
                <a:ea typeface="楷体" pitchFamily="49" charset="-122"/>
              </a:rPr>
              <a:t>根据大于等于或小于等于，堆分为</a:t>
            </a:r>
            <a:r>
              <a:rPr lang="zh-CN" altLang="en-US" sz="2900" b="1" dirty="0" smtClean="0">
                <a:solidFill>
                  <a:srgbClr val="FF0000"/>
                </a:solidFill>
                <a:latin typeface="楷体" pitchFamily="49" charset="-122"/>
                <a:ea typeface="楷体" pitchFamily="49" charset="-122"/>
              </a:rPr>
              <a:t>大顶堆</a:t>
            </a:r>
            <a:r>
              <a:rPr lang="zh-CN" altLang="en-US" sz="2900" dirty="0" smtClean="0">
                <a:solidFill>
                  <a:sysClr val="windowText" lastClr="000000"/>
                </a:solidFill>
                <a:latin typeface="楷体" pitchFamily="49" charset="-122"/>
                <a:ea typeface="楷体" pitchFamily="49" charset="-122"/>
              </a:rPr>
              <a:t>和</a:t>
            </a:r>
            <a:r>
              <a:rPr lang="zh-CN" altLang="en-US" sz="2900" b="1" dirty="0" smtClean="0">
                <a:solidFill>
                  <a:srgbClr val="FF0000"/>
                </a:solidFill>
                <a:latin typeface="楷体" pitchFamily="49" charset="-122"/>
                <a:ea typeface="楷体" pitchFamily="49" charset="-122"/>
              </a:rPr>
              <a:t>小顶堆</a:t>
            </a:r>
            <a:r>
              <a:rPr lang="zh-CN" altLang="en-US" sz="2900" dirty="0" smtClean="0">
                <a:solidFill>
                  <a:sysClr val="windowText" lastClr="000000"/>
                </a:solidFill>
                <a:latin typeface="楷体" pitchFamily="49" charset="-122"/>
                <a:ea typeface="楷体" pitchFamily="49" charset="-122"/>
              </a:rPr>
              <a:t>。</a:t>
            </a:r>
          </a:p>
          <a:p>
            <a:pPr marL="265176" indent="-265176" algn="just">
              <a:lnSpc>
                <a:spcPct val="140000"/>
              </a:lnSpc>
              <a:spcBef>
                <a:spcPts val="600"/>
              </a:spcBef>
              <a:buClr>
                <a:srgbClr val="C00000"/>
              </a:buClr>
              <a:buSzPct val="80000"/>
              <a:buFont typeface="Wingdings 2"/>
              <a:buChar char=""/>
            </a:pPr>
            <a:endParaRPr lang="zh-CN" altLang="en-US" sz="3000" dirty="0">
              <a:solidFill>
                <a:sysClr val="windowText" lastClr="000000"/>
              </a:solidFill>
              <a:latin typeface="楷体" pitchFamily="49" charset="-122"/>
              <a:ea typeface="楷体" pitchFamily="49" charset="-122"/>
            </a:endParaRPr>
          </a:p>
        </p:txBody>
      </p:sp>
      <p:sp>
        <p:nvSpPr>
          <p:cNvPr id="6" name="矩形 5"/>
          <p:cNvSpPr/>
          <p:nvPr/>
        </p:nvSpPr>
        <p:spPr>
          <a:xfrm>
            <a:off x="2771800" y="6218148"/>
            <a:ext cx="4257897" cy="523220"/>
          </a:xfrm>
          <a:prstGeom prst="rect">
            <a:avLst/>
          </a:prstGeom>
        </p:spPr>
        <p:txBody>
          <a:bodyPr wrap="none">
            <a:spAutoFit/>
          </a:bodyPr>
          <a:lstStyle/>
          <a:p>
            <a:r>
              <a:rPr lang="en-US" altLang="zh-CN" sz="2800" b="1"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与</a:t>
            </a:r>
            <a:r>
              <a:rPr lang="en-US" altLang="zh-CN" sz="2800" b="1" dirty="0" smtClean="0">
                <a:solidFill>
                  <a:srgbClr val="FF0000"/>
                </a:solidFill>
                <a:latin typeface="楷体" pitchFamily="49" charset="-122"/>
                <a:ea typeface="楷体" pitchFamily="49" charset="-122"/>
              </a:rPr>
              <a:t>2i+1</a:t>
            </a:r>
            <a:r>
              <a:rPr lang="zh-CN" altLang="en-US" sz="2800" b="1" dirty="0" smtClean="0">
                <a:solidFill>
                  <a:srgbClr val="FF0000"/>
                </a:solidFill>
                <a:latin typeface="楷体" pitchFamily="49" charset="-122"/>
                <a:ea typeface="楷体" pitchFamily="49" charset="-122"/>
              </a:rPr>
              <a:t>、</a:t>
            </a:r>
            <a:r>
              <a:rPr lang="en-US" altLang="zh-CN" sz="2800" b="1" dirty="0" smtClean="0">
                <a:solidFill>
                  <a:srgbClr val="FF0000"/>
                </a:solidFill>
                <a:latin typeface="楷体" pitchFamily="49" charset="-122"/>
                <a:ea typeface="楷体" pitchFamily="49" charset="-122"/>
              </a:rPr>
              <a:t>2i+2</a:t>
            </a:r>
            <a:r>
              <a:rPr lang="zh-CN" altLang="en-US" sz="2800" b="1" dirty="0" smtClean="0">
                <a:solidFill>
                  <a:srgbClr val="FF0000"/>
                </a:solidFill>
                <a:latin typeface="楷体" pitchFamily="49" charset="-122"/>
                <a:ea typeface="楷体" pitchFamily="49" charset="-122"/>
              </a:rPr>
              <a:t>什么关系？</a:t>
            </a:r>
            <a:endParaRPr lang="zh-CN" altLang="en-US" dirty="0"/>
          </a:p>
        </p:txBody>
      </p:sp>
    </p:spTree>
    <p:extLst>
      <p:ext uri="{BB962C8B-B14F-4D97-AF65-F5344CB8AC3E}">
        <p14:creationId xmlns:p14="http://schemas.microsoft.com/office/powerpoint/2010/main" val="427166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000108"/>
            <a:ext cx="8358246" cy="5857892"/>
          </a:xfrm>
        </p:spPr>
        <p:txBody>
          <a:bodyPr>
            <a:normAutofit/>
          </a:bodyPr>
          <a:lstStyle/>
          <a:p>
            <a:pPr>
              <a:buFont typeface="Arial" pitchFamily="34" charset="0"/>
              <a:buChar char="•"/>
            </a:pPr>
            <a:r>
              <a:rPr lang="zh-CN" altLang="en-US" sz="2800" dirty="0" smtClean="0">
                <a:solidFill>
                  <a:srgbClr val="FF0000"/>
                </a:solidFill>
              </a:rPr>
              <a:t>大顶堆</a:t>
            </a:r>
            <a:r>
              <a:rPr lang="zh-CN" altLang="en-US" sz="2800" b="0" dirty="0" smtClean="0"/>
              <a:t>中的每一个结点</a:t>
            </a:r>
            <a:r>
              <a:rPr lang="en-US" altLang="zh-CN" sz="2800" b="0" dirty="0" smtClean="0"/>
              <a:t>h[</a:t>
            </a:r>
            <a:r>
              <a:rPr lang="en-US" altLang="zh-CN" sz="2800" b="0" dirty="0" err="1" smtClean="0"/>
              <a:t>i</a:t>
            </a:r>
            <a:r>
              <a:rPr lang="en-US" altLang="zh-CN" sz="2800" b="0" dirty="0" smtClean="0"/>
              <a:t>]</a:t>
            </a:r>
            <a:r>
              <a:rPr lang="zh-CN" altLang="en-US" sz="2800" b="0" dirty="0" smtClean="0"/>
              <a:t>的值都满足：</a:t>
            </a:r>
            <a:endParaRPr lang="en-US" altLang="zh-CN" sz="2800" b="0" dirty="0" smtClean="0"/>
          </a:p>
          <a:p>
            <a:r>
              <a:rPr lang="en-US" altLang="zh-CN" sz="2800" b="0" dirty="0" smtClean="0"/>
              <a:t>         ①  h[</a:t>
            </a:r>
            <a:r>
              <a:rPr lang="en-US" altLang="zh-CN" sz="2800" b="0" dirty="0" err="1" smtClean="0"/>
              <a:t>i</a:t>
            </a:r>
            <a:r>
              <a:rPr lang="en-US" altLang="zh-CN" sz="2800" b="0" dirty="0" smtClean="0"/>
              <a:t>] ≥h[2i+1]    (2i+1&lt;n)</a:t>
            </a:r>
          </a:p>
          <a:p>
            <a:r>
              <a:rPr lang="en-US" altLang="zh-CN" sz="2800" b="0" dirty="0" smtClean="0"/>
              <a:t>         ②  h[</a:t>
            </a:r>
            <a:r>
              <a:rPr lang="en-US" altLang="zh-CN" sz="2800" b="0" dirty="0" err="1" smtClean="0"/>
              <a:t>i</a:t>
            </a:r>
            <a:r>
              <a:rPr lang="en-US" altLang="zh-CN" sz="2800" b="0" dirty="0" smtClean="0"/>
              <a:t>] ≥h[2i+2]    (2i+2&lt;n)</a:t>
            </a:r>
          </a:p>
          <a:p>
            <a:endParaRPr lang="en-US" altLang="zh-CN" sz="2800" b="0" dirty="0" smtClean="0"/>
          </a:p>
          <a:p>
            <a:pPr>
              <a:buFont typeface="Arial" pitchFamily="34" charset="0"/>
              <a:buChar char="•"/>
            </a:pPr>
            <a:r>
              <a:rPr lang="zh-CN" altLang="en-US" sz="2800" dirty="0" smtClean="0">
                <a:solidFill>
                  <a:srgbClr val="FF0000"/>
                </a:solidFill>
              </a:rPr>
              <a:t>小顶堆</a:t>
            </a:r>
            <a:r>
              <a:rPr lang="zh-CN" altLang="en-US" sz="2800" b="0" dirty="0" smtClean="0"/>
              <a:t>中的每一个非终结点</a:t>
            </a:r>
            <a:r>
              <a:rPr lang="en-US" sz="2800" b="0" dirty="0" smtClean="0"/>
              <a:t>A</a:t>
            </a:r>
            <a:r>
              <a:rPr lang="zh-CN" altLang="en-US" sz="2800" b="0" dirty="0" smtClean="0"/>
              <a:t>的关键值都小于或等于其任意一个子结点的关键值：</a:t>
            </a:r>
            <a:endParaRPr lang="en-US" altLang="zh-CN" sz="2800" b="0" dirty="0" smtClean="0"/>
          </a:p>
          <a:p>
            <a:r>
              <a:rPr lang="en-US" altLang="zh-CN" sz="2800" b="0" dirty="0" smtClean="0"/>
              <a:t>         ①  h[</a:t>
            </a:r>
            <a:r>
              <a:rPr lang="en-US" altLang="zh-CN" sz="2800" b="0" dirty="0" err="1" smtClean="0"/>
              <a:t>i</a:t>
            </a:r>
            <a:r>
              <a:rPr lang="en-US" altLang="zh-CN" sz="2800" b="0" dirty="0" smtClean="0"/>
              <a:t>] ≤h[2i+1]    (2i+1&lt;n)</a:t>
            </a:r>
          </a:p>
          <a:p>
            <a:r>
              <a:rPr lang="en-US" altLang="zh-CN" sz="2800" b="0" dirty="0" smtClean="0"/>
              <a:t>         ②  h[</a:t>
            </a:r>
            <a:r>
              <a:rPr lang="en-US" altLang="zh-CN" sz="2800" b="0" dirty="0" err="1" smtClean="0"/>
              <a:t>i</a:t>
            </a:r>
            <a:r>
              <a:rPr lang="en-US" altLang="zh-CN" sz="2800" b="0" dirty="0" smtClean="0"/>
              <a:t>] ≤ h[2i+2]    (2i+2&lt;n)</a:t>
            </a:r>
            <a:endParaRPr lang="zh-CN" altLang="en-US" sz="2800" b="0" dirty="0" smtClean="0"/>
          </a:p>
          <a:p>
            <a:endParaRPr lang="zh-CN" altLang="en-US" dirty="0" smtClean="0"/>
          </a:p>
          <a:p>
            <a:endParaRPr lang="zh-CN" altLang="en-US" dirty="0"/>
          </a:p>
        </p:txBody>
      </p:sp>
      <p:sp>
        <p:nvSpPr>
          <p:cNvPr id="4" name="标题 1"/>
          <p:cNvSpPr>
            <a:spLocks noGrp="1"/>
          </p:cNvSpPr>
          <p:nvPr>
            <p:ph type="title"/>
          </p:nvPr>
        </p:nvSpPr>
        <p:spPr>
          <a:xfrm>
            <a:off x="285720" y="71414"/>
            <a:ext cx="7806692" cy="548640"/>
          </a:xfrm>
        </p:spPr>
        <p:txBody>
          <a:bodyPr/>
          <a:lstStyle/>
          <a:p>
            <a:r>
              <a:rPr lang="zh-CN" altLang="en-US" b="1" dirty="0" smtClean="0"/>
              <a:t>大顶堆</a:t>
            </a:r>
            <a:r>
              <a:rPr lang="en-US" altLang="zh-CN" b="1" dirty="0" smtClean="0"/>
              <a:t>(Max-Heap)</a:t>
            </a:r>
            <a:r>
              <a:rPr lang="zh-CN" altLang="en-US" b="1" dirty="0" smtClean="0"/>
              <a:t>和小顶堆</a:t>
            </a:r>
            <a:r>
              <a:rPr lang="en-US" altLang="zh-CN" b="1" dirty="0" smtClean="0"/>
              <a:t>(Min-Heap)</a:t>
            </a:r>
            <a:endParaRPr lang="zh-CN" altLang="en-US" dirty="0"/>
          </a:p>
        </p:txBody>
      </p:sp>
    </p:spTree>
    <p:extLst>
      <p:ext uri="{BB962C8B-B14F-4D97-AF65-F5344CB8AC3E}">
        <p14:creationId xmlns:p14="http://schemas.microsoft.com/office/powerpoint/2010/main" val="360659002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06" y="78278"/>
            <a:ext cx="8929718" cy="2564904"/>
          </a:xfrm>
        </p:spPr>
        <p:txBody>
          <a:bodyPr>
            <a:normAutofit/>
          </a:bodyPr>
          <a:lstStyle/>
          <a:p>
            <a:r>
              <a:rPr lang="en-US" altLang="zh-CN" b="0" dirty="0" smtClean="0"/>
              <a:t>	</a:t>
            </a:r>
            <a:r>
              <a:rPr lang="zh-CN" altLang="zh-CN" sz="2800" dirty="0" smtClean="0">
                <a:solidFill>
                  <a:srgbClr val="0000FF"/>
                </a:solidFill>
              </a:rPr>
              <a:t>堆</a:t>
            </a:r>
            <a:r>
              <a:rPr lang="zh-CN" altLang="en-US" sz="2800" dirty="0" smtClean="0">
                <a:solidFill>
                  <a:srgbClr val="0000FF"/>
                </a:solidFill>
              </a:rPr>
              <a:t>可以用</a:t>
            </a:r>
            <a:r>
              <a:rPr lang="zh-CN" altLang="zh-CN" sz="2800" dirty="0" smtClean="0">
                <a:solidFill>
                  <a:srgbClr val="0000FF"/>
                </a:solidFill>
              </a:rPr>
              <a:t>一</a:t>
            </a:r>
            <a:r>
              <a:rPr lang="zh-CN" altLang="zh-CN" sz="2800" dirty="0">
                <a:solidFill>
                  <a:srgbClr val="0000FF"/>
                </a:solidFill>
              </a:rPr>
              <a:t>棵完全</a:t>
            </a:r>
            <a:r>
              <a:rPr lang="zh-CN" altLang="zh-CN" sz="2800" dirty="0" smtClean="0">
                <a:solidFill>
                  <a:srgbClr val="0000FF"/>
                </a:solidFill>
              </a:rPr>
              <a:t>二叉树</a:t>
            </a:r>
            <a:r>
              <a:rPr lang="zh-CN" altLang="en-US" sz="2800" dirty="0" smtClean="0">
                <a:solidFill>
                  <a:srgbClr val="0000FF"/>
                </a:solidFill>
              </a:rPr>
              <a:t>来描述</a:t>
            </a:r>
            <a:r>
              <a:rPr lang="zh-CN" altLang="zh-CN" sz="2800" b="0" dirty="0" smtClean="0"/>
              <a:t>。</a:t>
            </a:r>
            <a:endParaRPr lang="en-US" altLang="zh-CN" sz="2800" b="0" dirty="0" smtClean="0"/>
          </a:p>
          <a:p>
            <a:r>
              <a:rPr lang="en-US" altLang="zh-CN" sz="2800" b="0" dirty="0"/>
              <a:t>	</a:t>
            </a:r>
            <a:r>
              <a:rPr lang="en-US" altLang="zh-CN" sz="2800" b="0" dirty="0" smtClean="0"/>
              <a:t>	</a:t>
            </a:r>
            <a:r>
              <a:rPr lang="zh-CN" altLang="en-US" sz="2800" b="0" dirty="0" smtClean="0"/>
              <a:t>堆中元素满足完全二叉树的</a:t>
            </a:r>
            <a:r>
              <a:rPr lang="zh-CN" altLang="en-US" sz="2800" dirty="0" smtClean="0">
                <a:solidFill>
                  <a:srgbClr val="FF0000"/>
                </a:solidFill>
              </a:rPr>
              <a:t>性质</a:t>
            </a:r>
            <a:r>
              <a:rPr lang="en-US" altLang="zh-CN" sz="2800" dirty="0" smtClean="0">
                <a:solidFill>
                  <a:srgbClr val="FF0000"/>
                </a:solidFill>
              </a:rPr>
              <a:t>5</a:t>
            </a:r>
            <a:r>
              <a:rPr lang="zh-CN" altLang="en-US" sz="2800" b="0" dirty="0" smtClean="0"/>
              <a:t>。</a:t>
            </a:r>
            <a:r>
              <a:rPr lang="zh-CN" altLang="zh-CN" sz="2800" b="0" dirty="0" smtClean="0"/>
              <a:t>如果</a:t>
            </a:r>
            <a:r>
              <a:rPr lang="zh-CN" altLang="zh-CN" sz="2800" b="0" dirty="0"/>
              <a:t>一个结点在数组中的位置为</a:t>
            </a:r>
            <a:r>
              <a:rPr lang="en-US" altLang="zh-CN" sz="2800" b="0" dirty="0"/>
              <a:t>k</a:t>
            </a:r>
            <a:r>
              <a:rPr lang="zh-CN" altLang="zh-CN" sz="2800" b="0" dirty="0"/>
              <a:t>，则其左孩子的位置为</a:t>
            </a:r>
            <a:r>
              <a:rPr lang="en-US" altLang="zh-CN" sz="2800" b="0" dirty="0"/>
              <a:t>2k+1</a:t>
            </a:r>
            <a:r>
              <a:rPr lang="zh-CN" altLang="zh-CN" sz="2800" b="0" dirty="0"/>
              <a:t>，其右孩子的位置为</a:t>
            </a:r>
            <a:r>
              <a:rPr lang="en-US" altLang="zh-CN" sz="2800" b="0" dirty="0"/>
              <a:t>2k+2</a:t>
            </a:r>
            <a:r>
              <a:rPr lang="zh-CN" altLang="zh-CN" sz="2800" b="0" dirty="0"/>
              <a:t>，而其双亲结点的位置</a:t>
            </a:r>
            <a:r>
              <a:rPr lang="zh-CN" altLang="zh-CN" sz="2800" b="0" dirty="0" smtClean="0"/>
              <a:t>为</a:t>
            </a:r>
            <a:r>
              <a:rPr lang="zh-CN" altLang="en-US" sz="2800" b="0" dirty="0" smtClean="0">
                <a:solidFill>
                  <a:srgbClr val="FF0000"/>
                </a:solidFill>
                <a:latin typeface="Cambria Math"/>
              </a:rPr>
              <a:t>⌊</a:t>
            </a:r>
            <a:r>
              <a:rPr lang="en-US" altLang="zh-CN" sz="2800" b="0" dirty="0" smtClean="0">
                <a:solidFill>
                  <a:srgbClr val="FF0000"/>
                </a:solidFill>
              </a:rPr>
              <a:t>(</a:t>
            </a:r>
            <a:r>
              <a:rPr lang="en-US" altLang="zh-CN" sz="2800" b="0" dirty="0">
                <a:solidFill>
                  <a:srgbClr val="FF0000"/>
                </a:solidFill>
              </a:rPr>
              <a:t>k-1)/</a:t>
            </a:r>
            <a:r>
              <a:rPr lang="en-US" altLang="zh-CN" sz="2800" b="0" dirty="0" smtClean="0">
                <a:solidFill>
                  <a:srgbClr val="FF0000"/>
                </a:solidFill>
              </a:rPr>
              <a:t>2</a:t>
            </a:r>
            <a:r>
              <a:rPr lang="zh-CN" altLang="en-US" sz="2800" b="0" dirty="0">
                <a:solidFill>
                  <a:srgbClr val="FF0000"/>
                </a:solidFill>
                <a:latin typeface="Cambria Math"/>
              </a:rPr>
              <a:t>⌋</a:t>
            </a:r>
            <a:r>
              <a:rPr lang="zh-CN" altLang="zh-CN" sz="2800" b="0" dirty="0" smtClean="0"/>
              <a:t>。</a:t>
            </a:r>
            <a:endParaRPr lang="zh-CN" altLang="zh-CN" sz="2800" b="0" dirty="0"/>
          </a:p>
          <a:p>
            <a:endParaRPr lang="zh-CN" altLang="en-US" b="0" dirty="0"/>
          </a:p>
        </p:txBody>
      </p:sp>
      <p:pic>
        <p:nvPicPr>
          <p:cNvPr id="450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2472" y="2285993"/>
            <a:ext cx="6999990" cy="4572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660232" y="2636912"/>
            <a:ext cx="2698175" cy="800219"/>
          </a:xfrm>
          <a:prstGeom prst="rect">
            <a:avLst/>
          </a:prstGeom>
        </p:spPr>
        <p:txBody>
          <a:bodyPr wrap="none">
            <a:spAutoFit/>
          </a:bodyPr>
          <a:lstStyle/>
          <a:p>
            <a:r>
              <a:rPr lang="zh-CN" altLang="en-US" sz="2800"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堆</a:t>
            </a:r>
            <a:r>
              <a:rPr lang="zh-CN" altLang="en-US" sz="28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的逻辑</a:t>
            </a:r>
            <a:r>
              <a:rPr lang="zh-CN" altLang="en-US" sz="2800"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结构？</a:t>
            </a:r>
            <a:endParaRPr lang="zh-CN" altLang="en-US" sz="28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b="1" dirty="0"/>
          </a:p>
        </p:txBody>
      </p:sp>
      <p:sp>
        <p:nvSpPr>
          <p:cNvPr id="6" name="矩形 5"/>
          <p:cNvSpPr/>
          <p:nvPr/>
        </p:nvSpPr>
        <p:spPr>
          <a:xfrm>
            <a:off x="6660232" y="3589531"/>
            <a:ext cx="2709396" cy="800219"/>
          </a:xfrm>
          <a:prstGeom prst="rect">
            <a:avLst/>
          </a:prstGeom>
        </p:spPr>
        <p:txBody>
          <a:bodyPr wrap="none">
            <a:spAutoFit/>
          </a:bodyPr>
          <a:lstStyle/>
          <a:p>
            <a:r>
              <a:rPr lang="zh-CN" altLang="en-US" sz="2800"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堆的存储结构？</a:t>
            </a:r>
            <a:endParaRPr lang="zh-CN" altLang="en-US" sz="28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b="1" dirty="0"/>
          </a:p>
        </p:txBody>
      </p:sp>
    </p:spTree>
    <p:extLst>
      <p:ext uri="{BB962C8B-B14F-4D97-AF65-F5344CB8AC3E}">
        <p14:creationId xmlns:p14="http://schemas.microsoft.com/office/powerpoint/2010/main" val="335212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0"/>
            <a:ext cx="8286808" cy="6643710"/>
          </a:xfrm>
        </p:spPr>
        <p:txBody>
          <a:bodyPr>
            <a:normAutofit/>
          </a:bodyPr>
          <a:lstStyle/>
          <a:p>
            <a:r>
              <a:rPr lang="zh-CN" altLang="zh-CN" sz="2800" dirty="0" smtClean="0">
                <a:solidFill>
                  <a:srgbClr val="0000FF"/>
                </a:solidFill>
              </a:rPr>
              <a:t>堆</a:t>
            </a:r>
            <a:r>
              <a:rPr lang="zh-CN" altLang="en-US" sz="2800" dirty="0" smtClean="0">
                <a:solidFill>
                  <a:srgbClr val="0000FF"/>
                </a:solidFill>
              </a:rPr>
              <a:t>中每个结点</a:t>
            </a:r>
            <a:r>
              <a:rPr lang="zh-CN" altLang="en-US" sz="2800" dirty="0"/>
              <a:t>的</a:t>
            </a:r>
            <a:r>
              <a:rPr lang="zh-CN" altLang="zh-CN" sz="2800" dirty="0" smtClean="0"/>
              <a:t>定义</a:t>
            </a:r>
            <a:endParaRPr lang="zh-CN" altLang="zh-CN" sz="2800" dirty="0"/>
          </a:p>
          <a:p>
            <a:pPr>
              <a:spcBef>
                <a:spcPts val="0"/>
              </a:spcBef>
            </a:pPr>
            <a:r>
              <a:rPr lang="en-US" altLang="zh-CN" sz="2800" b="0" dirty="0" smtClean="0"/>
              <a:t>Typedef  </a:t>
            </a:r>
            <a:r>
              <a:rPr lang="en-US" altLang="zh-CN" sz="2800" b="0" dirty="0" err="1"/>
              <a:t>struct</a:t>
            </a:r>
            <a:r>
              <a:rPr lang="en-US" altLang="zh-CN" sz="2800" b="0" dirty="0"/>
              <a:t> {  </a:t>
            </a:r>
            <a:r>
              <a:rPr lang="en-US" altLang="zh-CN" sz="2800" b="0" dirty="0" smtClean="0"/>
              <a:t>        	//</a:t>
            </a:r>
            <a:r>
              <a:rPr lang="zh-CN" altLang="en-US" sz="2800" b="0" dirty="0" smtClean="0"/>
              <a:t>每个数据元素的定义</a:t>
            </a:r>
            <a:endParaRPr lang="en-US" altLang="zh-CN" sz="2800" b="0" dirty="0" smtClean="0"/>
          </a:p>
          <a:p>
            <a:pPr>
              <a:spcBef>
                <a:spcPts val="0"/>
              </a:spcBef>
            </a:pPr>
            <a:r>
              <a:rPr lang="zh-CN" altLang="en-US" sz="2800" b="0" dirty="0" smtClean="0"/>
              <a:t>    </a:t>
            </a:r>
            <a:r>
              <a:rPr lang="en-US" altLang="zh-CN" sz="2800" b="0" dirty="0" err="1"/>
              <a:t>KeyType</a:t>
            </a:r>
            <a:r>
              <a:rPr lang="en-US" altLang="zh-CN" sz="2800" b="0" dirty="0"/>
              <a:t>      key ;  </a:t>
            </a:r>
            <a:r>
              <a:rPr lang="en-US" altLang="zh-CN" sz="2800" b="0" dirty="0" smtClean="0"/>
              <a:t>	//</a:t>
            </a:r>
            <a:r>
              <a:rPr lang="zh-CN" altLang="en-US" sz="2800" b="0" dirty="0"/>
              <a:t>关键字 </a:t>
            </a:r>
          </a:p>
          <a:p>
            <a:pPr>
              <a:spcBef>
                <a:spcPts val="0"/>
              </a:spcBef>
            </a:pPr>
            <a:r>
              <a:rPr lang="zh-CN" altLang="en-US" sz="2800" b="0" dirty="0"/>
              <a:t>    </a:t>
            </a:r>
            <a:r>
              <a:rPr lang="en-US" altLang="zh-CN" sz="2800" b="0" dirty="0" err="1"/>
              <a:t>InfoType</a:t>
            </a:r>
            <a:r>
              <a:rPr lang="en-US" altLang="zh-CN" sz="2800" b="0" dirty="0"/>
              <a:t>     </a:t>
            </a:r>
            <a:r>
              <a:rPr lang="en-US" altLang="zh-CN" sz="2800" b="0" dirty="0" err="1"/>
              <a:t>otherinfo</a:t>
            </a:r>
            <a:r>
              <a:rPr lang="en-US" altLang="zh-CN" sz="2800" b="0" dirty="0"/>
              <a:t>;	//</a:t>
            </a:r>
            <a:r>
              <a:rPr lang="zh-CN" altLang="en-US" sz="2800" b="0" dirty="0"/>
              <a:t>其它数据项</a:t>
            </a:r>
          </a:p>
          <a:p>
            <a:pPr>
              <a:spcBef>
                <a:spcPts val="0"/>
              </a:spcBef>
            </a:pPr>
            <a:r>
              <a:rPr lang="en-US" altLang="zh-CN" sz="2800" b="0" dirty="0" smtClean="0"/>
              <a:t>}</a:t>
            </a:r>
            <a:r>
              <a:rPr kumimoji="1" lang="en-US" altLang="zh-CN" sz="2800" dirty="0" err="1" smtClean="0">
                <a:solidFill>
                  <a:srgbClr val="1000E4"/>
                </a:solidFill>
                <a:latin typeface="Consolas" pitchFamily="49" charset="0"/>
                <a:ea typeface="仿宋" pitchFamily="49" charset="-122"/>
                <a:cs typeface="Consolas" pitchFamily="49" charset="0"/>
              </a:rPr>
              <a:t>RecType</a:t>
            </a:r>
            <a:r>
              <a:rPr lang="en-US" altLang="zh-CN" sz="2800" b="0" dirty="0" smtClean="0"/>
              <a:t> ;</a:t>
            </a:r>
          </a:p>
          <a:p>
            <a:pPr>
              <a:spcBef>
                <a:spcPts val="2800"/>
              </a:spcBef>
            </a:pPr>
            <a:r>
              <a:rPr lang="zh-CN" altLang="zh-CN" sz="2800" dirty="0" smtClean="0">
                <a:solidFill>
                  <a:srgbClr val="0000FF"/>
                </a:solidFill>
              </a:rPr>
              <a:t>堆</a:t>
            </a:r>
            <a:r>
              <a:rPr lang="zh-CN" altLang="en-US" sz="2800" dirty="0" smtClean="0"/>
              <a:t>的</a:t>
            </a:r>
            <a:r>
              <a:rPr lang="zh-CN" altLang="zh-CN" sz="2800" dirty="0" smtClean="0"/>
              <a:t>定义</a:t>
            </a:r>
            <a:endParaRPr lang="en-US" altLang="zh-CN" sz="2800" b="0" dirty="0"/>
          </a:p>
          <a:p>
            <a:pPr>
              <a:spcBef>
                <a:spcPts val="0"/>
              </a:spcBef>
            </a:pPr>
            <a:r>
              <a:rPr lang="en-US" altLang="zh-CN" sz="2800" b="0" dirty="0" err="1" smtClean="0"/>
              <a:t>Typedef</a:t>
            </a:r>
            <a:r>
              <a:rPr lang="en-US" altLang="zh-CN" sz="2800" b="0" dirty="0" smtClean="0"/>
              <a:t>  </a:t>
            </a:r>
            <a:r>
              <a:rPr lang="en-US" altLang="zh-CN" sz="2800" b="0" dirty="0" err="1" smtClean="0"/>
              <a:t>struct</a:t>
            </a:r>
            <a:r>
              <a:rPr lang="en-US" altLang="zh-CN" sz="2800" b="0" dirty="0" smtClean="0"/>
              <a:t> {</a:t>
            </a:r>
          </a:p>
          <a:p>
            <a:pPr>
              <a:spcBef>
                <a:spcPts val="0"/>
              </a:spcBef>
            </a:pPr>
            <a:r>
              <a:rPr kumimoji="1" lang="en-US" altLang="zh-CN" sz="2800" b="0" dirty="0">
                <a:solidFill>
                  <a:srgbClr val="1000E4"/>
                </a:solidFill>
                <a:latin typeface="Consolas" pitchFamily="49" charset="0"/>
                <a:ea typeface="仿宋" pitchFamily="49" charset="-122"/>
                <a:cs typeface="Consolas" pitchFamily="49" charset="0"/>
              </a:rPr>
              <a:t> </a:t>
            </a:r>
            <a:r>
              <a:rPr kumimoji="1" lang="en-US" altLang="zh-CN" sz="2800" b="0" dirty="0" smtClean="0">
                <a:solidFill>
                  <a:srgbClr val="1000E4"/>
                </a:solidFill>
                <a:latin typeface="Consolas" pitchFamily="49" charset="0"/>
                <a:ea typeface="仿宋" pitchFamily="49" charset="-122"/>
                <a:cs typeface="Consolas" pitchFamily="49" charset="0"/>
              </a:rPr>
              <a:t> </a:t>
            </a:r>
            <a:r>
              <a:rPr kumimoji="1" lang="en-US" altLang="zh-CN" sz="2800" dirty="0" err="1" smtClean="0">
                <a:solidFill>
                  <a:srgbClr val="1000E4"/>
                </a:solidFill>
                <a:latin typeface="Consolas" pitchFamily="49" charset="0"/>
                <a:ea typeface="仿宋" pitchFamily="49" charset="-122"/>
                <a:cs typeface="Consolas" pitchFamily="49" charset="0"/>
              </a:rPr>
              <a:t>RecType</a:t>
            </a:r>
            <a:r>
              <a:rPr lang="en-US" altLang="zh-CN" sz="2800" b="0" dirty="0" smtClean="0"/>
              <a:t>  R [ MAXSIZE];   </a:t>
            </a:r>
            <a:endParaRPr lang="zh-CN" altLang="en-US" sz="2800" b="0" dirty="0" smtClean="0"/>
          </a:p>
          <a:p>
            <a:pPr>
              <a:spcBef>
                <a:spcPts val="0"/>
              </a:spcBef>
            </a:pPr>
            <a:r>
              <a:rPr lang="zh-CN" altLang="en-US" sz="2800" b="0" dirty="0" smtClean="0"/>
              <a:t>    </a:t>
            </a:r>
            <a:r>
              <a:rPr lang="en-US" altLang="zh-CN" sz="2800" b="0" dirty="0"/>
              <a:t>int length ; </a:t>
            </a:r>
            <a:endParaRPr lang="zh-CN" altLang="en-US" sz="2800" b="0" dirty="0"/>
          </a:p>
          <a:p>
            <a:pPr>
              <a:spcBef>
                <a:spcPts val="0"/>
              </a:spcBef>
            </a:pPr>
            <a:r>
              <a:rPr lang="en-US" altLang="zh-CN" sz="2800" b="0" dirty="0" smtClean="0"/>
              <a:t>}heap ;</a:t>
            </a:r>
          </a:p>
          <a:p>
            <a:pPr>
              <a:spcBef>
                <a:spcPts val="0"/>
              </a:spcBef>
            </a:pPr>
            <a:endParaRPr lang="en-US" altLang="zh-CN" sz="2800" b="0" dirty="0"/>
          </a:p>
          <a:p>
            <a:pPr>
              <a:spcBef>
                <a:spcPts val="0"/>
              </a:spcBef>
            </a:pPr>
            <a:r>
              <a:rPr lang="en-US" altLang="zh-CN" sz="2800" b="0" dirty="0"/>
              <a:t>typedef  int  </a:t>
            </a:r>
            <a:r>
              <a:rPr lang="en-US" altLang="zh-CN" sz="2800" b="0" dirty="0" err="1"/>
              <a:t>KeyType</a:t>
            </a:r>
            <a:r>
              <a:rPr lang="en-US" altLang="zh-CN" sz="2800" b="0" dirty="0"/>
              <a:t> ;     </a:t>
            </a:r>
            <a:r>
              <a:rPr lang="en-US" altLang="zh-CN" sz="2800" b="0" dirty="0" smtClean="0"/>
              <a:t>	//</a:t>
            </a:r>
            <a:r>
              <a:rPr lang="zh-CN" altLang="en-US" sz="2800" b="0" dirty="0"/>
              <a:t>关键字</a:t>
            </a:r>
            <a:r>
              <a:rPr lang="zh-CN" altLang="en-US" sz="2800" b="0" dirty="0" smtClean="0"/>
              <a:t>类型</a:t>
            </a:r>
            <a:endParaRPr lang="en-US" altLang="zh-CN" sz="2800" b="0" dirty="0" smtClean="0"/>
          </a:p>
          <a:p>
            <a:pPr>
              <a:spcBef>
                <a:spcPts val="0"/>
              </a:spcBef>
            </a:pPr>
            <a:endParaRPr lang="zh-CN" altLang="en-US" b="0" dirty="0"/>
          </a:p>
          <a:p>
            <a:pPr>
              <a:spcBef>
                <a:spcPts val="0"/>
              </a:spcBef>
            </a:pPr>
            <a:endParaRPr lang="en-US" altLang="zh-CN" b="0" dirty="0"/>
          </a:p>
        </p:txBody>
      </p:sp>
    </p:spTree>
    <p:extLst>
      <p:ext uri="{BB962C8B-B14F-4D97-AF65-F5344CB8AC3E}">
        <p14:creationId xmlns:p14="http://schemas.microsoft.com/office/powerpoint/2010/main" val="101302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85728"/>
            <a:ext cx="7520940" cy="548640"/>
          </a:xfrm>
        </p:spPr>
        <p:txBody>
          <a:bodyPr/>
          <a:lstStyle/>
          <a:p>
            <a:r>
              <a:rPr lang="zh-CN" altLang="en-US" b="1" dirty="0" smtClean="0"/>
              <a:t>三、</a:t>
            </a:r>
            <a:r>
              <a:rPr lang="en-US" altLang="zh-CN" b="1" dirty="0" smtClean="0"/>
              <a:t> </a:t>
            </a:r>
            <a:r>
              <a:rPr lang="zh-CN" altLang="en-US" b="1" dirty="0" smtClean="0"/>
              <a:t>建堆算法</a:t>
            </a:r>
            <a:r>
              <a:rPr lang="en-US" altLang="zh-CN" b="1" dirty="0" smtClean="0"/>
              <a:t>1——</a:t>
            </a:r>
            <a:r>
              <a:rPr lang="zh-CN" altLang="zh-CN" b="1" dirty="0" smtClean="0"/>
              <a:t>插入</a:t>
            </a:r>
            <a:r>
              <a:rPr lang="zh-CN" altLang="en-US" b="1" dirty="0" smtClean="0"/>
              <a:t>法</a:t>
            </a:r>
            <a:endParaRPr lang="zh-CN" altLang="en-US" dirty="0"/>
          </a:p>
        </p:txBody>
      </p:sp>
      <p:sp>
        <p:nvSpPr>
          <p:cNvPr id="3" name="内容占位符 2"/>
          <p:cNvSpPr>
            <a:spLocks noGrp="1"/>
          </p:cNvSpPr>
          <p:nvPr>
            <p:ph idx="1"/>
          </p:nvPr>
        </p:nvSpPr>
        <p:spPr>
          <a:xfrm>
            <a:off x="571472" y="1214422"/>
            <a:ext cx="7777052" cy="4286280"/>
          </a:xfrm>
        </p:spPr>
        <p:txBody>
          <a:bodyPr>
            <a:normAutofit lnSpcReduction="10000"/>
          </a:bodyPr>
          <a:lstStyle/>
          <a:p>
            <a:r>
              <a:rPr lang="zh-CN" altLang="zh-CN" sz="3200" b="0" dirty="0" smtClean="0"/>
              <a:t>在</a:t>
            </a:r>
            <a:r>
              <a:rPr lang="zh-CN" altLang="zh-CN" sz="3200" b="0" dirty="0"/>
              <a:t>有</a:t>
            </a:r>
            <a:r>
              <a:rPr lang="en-US" altLang="zh-CN" sz="3200" b="0" dirty="0"/>
              <a:t>n</a:t>
            </a:r>
            <a:r>
              <a:rPr lang="zh-CN" altLang="zh-CN" sz="3200" b="0" dirty="0"/>
              <a:t>个元素的堆中</a:t>
            </a:r>
            <a:r>
              <a:rPr lang="zh-CN" altLang="zh-CN" sz="3200" dirty="0">
                <a:solidFill>
                  <a:srgbClr val="FF0000"/>
                </a:solidFill>
              </a:rPr>
              <a:t>插入一个新元素需要两步</a:t>
            </a:r>
            <a:r>
              <a:rPr lang="zh-CN" altLang="zh-CN" sz="3200" b="0" dirty="0"/>
              <a:t>：</a:t>
            </a:r>
          </a:p>
          <a:p>
            <a:pPr marL="457200" indent="-457200">
              <a:buAutoNum type="arabicParenBoth"/>
            </a:pPr>
            <a:r>
              <a:rPr lang="en-US" altLang="zh-CN" sz="3200" b="0" dirty="0" smtClean="0"/>
              <a:t> </a:t>
            </a:r>
            <a:r>
              <a:rPr lang="zh-CN" altLang="zh-CN" sz="3200" b="0" dirty="0" smtClean="0"/>
              <a:t>将</a:t>
            </a:r>
            <a:r>
              <a:rPr lang="zh-CN" altLang="zh-CN" sz="3200" b="0" dirty="0"/>
              <a:t>该元素</a:t>
            </a:r>
            <a:r>
              <a:rPr lang="zh-CN" altLang="zh-CN" sz="3200" dirty="0">
                <a:solidFill>
                  <a:srgbClr val="FF0000"/>
                </a:solidFill>
              </a:rPr>
              <a:t>插入</a:t>
            </a:r>
            <a:r>
              <a:rPr lang="zh-CN" altLang="zh-CN" sz="3200" b="0" dirty="0"/>
              <a:t>到</a:t>
            </a:r>
            <a:r>
              <a:rPr lang="zh-CN" altLang="zh-CN" sz="3200" b="0" dirty="0" smtClean="0"/>
              <a:t>数组</a:t>
            </a:r>
            <a:r>
              <a:rPr lang="zh-CN" altLang="en-US" sz="3200" b="0" dirty="0" smtClean="0"/>
              <a:t>（</a:t>
            </a:r>
            <a:r>
              <a:rPr lang="en-US" altLang="zh-CN" sz="3200" b="0" dirty="0" smtClean="0"/>
              <a:t>R[0]</a:t>
            </a:r>
            <a:r>
              <a:rPr lang="zh-CN" altLang="en-US" sz="3200" b="0" dirty="0" smtClean="0"/>
              <a:t>至</a:t>
            </a:r>
            <a:r>
              <a:rPr lang="en-US" altLang="zh-CN" sz="3200" b="0" dirty="0" smtClean="0"/>
              <a:t>R[n-1]</a:t>
            </a:r>
            <a:r>
              <a:rPr lang="zh-CN" altLang="en-US" sz="3200" b="0" dirty="0" smtClean="0"/>
              <a:t>）</a:t>
            </a:r>
            <a:r>
              <a:rPr lang="zh-CN" altLang="zh-CN" sz="3200" b="0" dirty="0" smtClean="0"/>
              <a:t>的</a:t>
            </a:r>
            <a:r>
              <a:rPr lang="zh-CN" altLang="zh-CN" sz="3200" dirty="0">
                <a:solidFill>
                  <a:srgbClr val="FF0000"/>
                </a:solidFill>
              </a:rPr>
              <a:t>末尾</a:t>
            </a:r>
            <a:r>
              <a:rPr lang="zh-CN" altLang="zh-CN" sz="3200" b="0" dirty="0" smtClean="0"/>
              <a:t>位置</a:t>
            </a:r>
            <a:r>
              <a:rPr lang="en-US" altLang="zh-CN" sz="3200" b="0" dirty="0" smtClean="0"/>
              <a:t>R[n</a:t>
            </a:r>
            <a:r>
              <a:rPr lang="en-US" altLang="zh-CN" sz="3200" b="0" dirty="0"/>
              <a:t>] </a:t>
            </a:r>
            <a:r>
              <a:rPr lang="zh-CN" altLang="zh-CN" sz="3200" b="0" dirty="0" smtClean="0"/>
              <a:t>处</a:t>
            </a:r>
            <a:r>
              <a:rPr lang="zh-CN" altLang="zh-CN" sz="3200" b="0" dirty="0"/>
              <a:t>；</a:t>
            </a:r>
          </a:p>
          <a:p>
            <a:pPr marL="457200" indent="-457200">
              <a:buAutoNum type="arabicParenBoth"/>
            </a:pPr>
            <a:r>
              <a:rPr lang="en-US" altLang="zh-CN" sz="3200" b="0" dirty="0" smtClean="0"/>
              <a:t> </a:t>
            </a:r>
            <a:r>
              <a:rPr lang="zh-CN" altLang="zh-CN" sz="3200" b="0" dirty="0" smtClean="0"/>
              <a:t>插入</a:t>
            </a:r>
            <a:r>
              <a:rPr lang="zh-CN" altLang="zh-CN" sz="3200" b="0" dirty="0"/>
              <a:t>之后该元素很可能不在正确的位置，需要与其双亲结点进行比较，并将该元素</a:t>
            </a:r>
            <a:r>
              <a:rPr lang="zh-CN" altLang="zh-CN" sz="3200" dirty="0">
                <a:solidFill>
                  <a:srgbClr val="FF0000"/>
                </a:solidFill>
              </a:rPr>
              <a:t>移动到正确的位置</a:t>
            </a:r>
            <a:r>
              <a:rPr lang="zh-CN" altLang="zh-CN" sz="3200" b="0" dirty="0"/>
              <a:t>。</a:t>
            </a:r>
          </a:p>
          <a:p>
            <a:endParaRPr lang="zh-CN" altLang="en-US" dirty="0"/>
          </a:p>
        </p:txBody>
      </p:sp>
    </p:spTree>
    <p:extLst>
      <p:ext uri="{BB962C8B-B14F-4D97-AF65-F5344CB8AC3E}">
        <p14:creationId xmlns:p14="http://schemas.microsoft.com/office/powerpoint/2010/main" val="41475520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571480"/>
            <a:ext cx="7858180" cy="5643602"/>
          </a:xfrm>
        </p:spPr>
        <p:txBody>
          <a:bodyPr>
            <a:noAutofit/>
          </a:bodyPr>
          <a:lstStyle/>
          <a:p>
            <a:pPr>
              <a:lnSpc>
                <a:spcPct val="160000"/>
              </a:lnSpc>
              <a:buFont typeface="Arial" panose="020B0604020202020204" pitchFamily="34" charset="0"/>
              <a:buChar char="•"/>
            </a:pPr>
            <a:r>
              <a:rPr lang="zh-CN" altLang="en-US" sz="3000" b="0" dirty="0" smtClean="0"/>
              <a:t>以</a:t>
            </a:r>
            <a:r>
              <a:rPr lang="zh-CN" altLang="zh-CN" sz="3000" b="0" dirty="0" smtClean="0"/>
              <a:t>大</a:t>
            </a:r>
            <a:r>
              <a:rPr lang="zh-CN" altLang="zh-CN" sz="3000" b="0" dirty="0"/>
              <a:t>顶</a:t>
            </a:r>
            <a:r>
              <a:rPr lang="zh-CN" altLang="zh-CN" sz="3000" b="0" dirty="0" smtClean="0"/>
              <a:t>堆</a:t>
            </a:r>
            <a:r>
              <a:rPr lang="zh-CN" altLang="en-US" sz="3000" b="0" dirty="0" smtClean="0"/>
              <a:t>为例：</a:t>
            </a:r>
            <a:endParaRPr lang="en-US" altLang="zh-CN" sz="3000" b="0" dirty="0" smtClean="0"/>
          </a:p>
          <a:p>
            <a:pPr>
              <a:lnSpc>
                <a:spcPct val="160000"/>
              </a:lnSpc>
              <a:buFont typeface="Arial" panose="020B0604020202020204" pitchFamily="34" charset="0"/>
              <a:buChar char="•"/>
            </a:pPr>
            <a:r>
              <a:rPr lang="zh-CN" altLang="zh-CN" sz="3000" b="0" dirty="0" smtClean="0"/>
              <a:t>如果</a:t>
            </a:r>
            <a:r>
              <a:rPr lang="zh-CN" altLang="zh-CN" sz="3000" b="0" dirty="0"/>
              <a:t>该元素的关键值小于或等于其双亲结点的关键值，说明此时该元素已经位于正确的位置，插入成功</a:t>
            </a:r>
            <a:r>
              <a:rPr lang="zh-CN" altLang="zh-CN" sz="3000" b="0" dirty="0" smtClean="0"/>
              <a:t>；</a:t>
            </a:r>
            <a:endParaRPr lang="en-US" altLang="zh-CN" sz="3000" b="0" dirty="0" smtClean="0"/>
          </a:p>
          <a:p>
            <a:pPr>
              <a:lnSpc>
                <a:spcPct val="160000"/>
              </a:lnSpc>
              <a:buFont typeface="Arial" panose="020B0604020202020204" pitchFamily="34" charset="0"/>
              <a:buChar char="•"/>
            </a:pPr>
            <a:r>
              <a:rPr lang="zh-CN" altLang="zh-CN" sz="3000" b="0" dirty="0" smtClean="0"/>
              <a:t>如果</a:t>
            </a:r>
            <a:r>
              <a:rPr lang="zh-CN" altLang="zh-CN" sz="3000" b="0" dirty="0"/>
              <a:t>该元素的关键值大于其双亲结点的关键值，则</a:t>
            </a:r>
            <a:r>
              <a:rPr lang="zh-CN" altLang="zh-CN" sz="3000" dirty="0">
                <a:solidFill>
                  <a:srgbClr val="FF0000"/>
                </a:solidFill>
              </a:rPr>
              <a:t>交换</a:t>
            </a:r>
            <a:r>
              <a:rPr lang="zh-CN" altLang="zh-CN" sz="3000" b="0" dirty="0"/>
              <a:t>两个元素的位置，持续上述过程直到该元素位于正确位置</a:t>
            </a:r>
            <a:r>
              <a:rPr lang="zh-CN" altLang="zh-CN" sz="3000" b="0" dirty="0" smtClean="0"/>
              <a:t>。</a:t>
            </a:r>
            <a:endParaRPr lang="zh-CN" altLang="en-US" sz="3000" b="0" dirty="0"/>
          </a:p>
        </p:txBody>
      </p:sp>
    </p:spTree>
    <p:extLst>
      <p:ext uri="{BB962C8B-B14F-4D97-AF65-F5344CB8AC3E}">
        <p14:creationId xmlns:p14="http://schemas.microsoft.com/office/powerpoint/2010/main" val="200564250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082"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71406" y="1412776"/>
            <a:ext cx="9036496" cy="4302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115616" y="5229200"/>
            <a:ext cx="902811" cy="523220"/>
          </a:xfrm>
          <a:prstGeom prst="rect">
            <a:avLst/>
          </a:prstGeom>
        </p:spPr>
        <p:txBody>
          <a:bodyPr wrap="none">
            <a:spAutoFit/>
          </a:bodyPr>
          <a:lstStyle/>
          <a:p>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至</a:t>
            </a:r>
            <a:r>
              <a:rPr lang="en-US" altLang="zh-CN" sz="2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8</a:t>
            </a:r>
            <a:endParaRPr lang="zh-CN" altLang="en-US" sz="2800" dirty="0"/>
          </a:p>
        </p:txBody>
      </p:sp>
      <p:sp>
        <p:nvSpPr>
          <p:cNvPr id="5" name="矩形 4"/>
          <p:cNvSpPr/>
          <p:nvPr/>
        </p:nvSpPr>
        <p:spPr>
          <a:xfrm>
            <a:off x="3923928" y="5858108"/>
            <a:ext cx="1840568" cy="954107"/>
          </a:xfrm>
          <a:prstGeom prst="rect">
            <a:avLst/>
          </a:prstGeom>
        </p:spPr>
        <p:txBody>
          <a:bodyPr wrap="none">
            <a:spAutoFit/>
          </a:bodyPr>
          <a:lstStyle/>
          <a:p>
            <a:r>
              <a:rPr lang="zh-CN" altLang="en-US"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插入</a:t>
            </a:r>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n=9</a:t>
            </a:r>
          </a:p>
          <a:p>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a:rPr>
              <a:t>(9-1)/2=4</a:t>
            </a:r>
            <a:endParaRPr lang="zh-CN" altLang="en-US" sz="2800" dirty="0"/>
          </a:p>
        </p:txBody>
      </p:sp>
    </p:spTree>
    <p:extLst>
      <p:ext uri="{BB962C8B-B14F-4D97-AF65-F5344CB8AC3E}">
        <p14:creationId xmlns:p14="http://schemas.microsoft.com/office/powerpoint/2010/main" val="204154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285728"/>
            <a:ext cx="8535892" cy="6572272"/>
          </a:xfrm>
        </p:spPr>
        <p:txBody>
          <a:bodyPr>
            <a:normAutofit lnSpcReduction="10000"/>
          </a:bodyPr>
          <a:lstStyle/>
          <a:p>
            <a:pPr>
              <a:spcBef>
                <a:spcPts val="0"/>
              </a:spcBef>
            </a:pPr>
            <a:r>
              <a:rPr lang="zh-CN" altLang="zh-CN" dirty="0"/>
              <a:t>向大顶堆中插入一个新</a:t>
            </a:r>
            <a:r>
              <a:rPr lang="zh-CN" altLang="zh-CN" dirty="0" smtClean="0"/>
              <a:t>元素</a:t>
            </a:r>
            <a:r>
              <a:rPr lang="en-US" altLang="zh-CN" dirty="0" smtClean="0"/>
              <a:t>T</a:t>
            </a:r>
            <a:r>
              <a:rPr lang="zh-CN" altLang="zh-CN" dirty="0" smtClean="0"/>
              <a:t>的算法：</a:t>
            </a:r>
          </a:p>
          <a:p>
            <a:pPr>
              <a:spcBef>
                <a:spcPts val="1000"/>
              </a:spcBef>
            </a:pPr>
            <a:r>
              <a:rPr lang="en-US" altLang="zh-CN" sz="2700" b="0" dirty="0" smtClean="0"/>
              <a:t>bool </a:t>
            </a:r>
            <a:r>
              <a:rPr lang="en-US" altLang="zh-CN" sz="2700" b="0" dirty="0" err="1" smtClean="0"/>
              <a:t>Heap</a:t>
            </a:r>
            <a:r>
              <a:rPr lang="en-US" altLang="zh-CN" sz="2700" b="0" dirty="0" err="1" smtClean="0">
                <a:solidFill>
                  <a:srgbClr val="FF0000"/>
                </a:solidFill>
              </a:rPr>
              <a:t>Insert</a:t>
            </a:r>
            <a:r>
              <a:rPr lang="en-US" altLang="zh-CN" sz="2700" b="0" dirty="0" smtClean="0"/>
              <a:t>(heap *H, </a:t>
            </a:r>
            <a:r>
              <a:rPr lang="en-US" altLang="zh-CN" sz="2700" b="0" dirty="0" err="1" smtClean="0"/>
              <a:t>RecType</a:t>
            </a:r>
            <a:r>
              <a:rPr lang="en-US" altLang="zh-CN" sz="2700" b="0" dirty="0" smtClean="0"/>
              <a:t> T){</a:t>
            </a:r>
            <a:endParaRPr lang="zh-CN" altLang="zh-CN" sz="2700" b="0" dirty="0" smtClean="0"/>
          </a:p>
          <a:p>
            <a:pPr>
              <a:spcBef>
                <a:spcPts val="0"/>
              </a:spcBef>
            </a:pPr>
            <a:r>
              <a:rPr lang="en-US" altLang="zh-CN" sz="2700" b="0" dirty="0"/>
              <a:t>	</a:t>
            </a:r>
            <a:r>
              <a:rPr lang="en-US" altLang="zh-CN" sz="2700" b="0" dirty="0" smtClean="0"/>
              <a:t>int </a:t>
            </a:r>
            <a:r>
              <a:rPr lang="en-US" altLang="zh-CN" sz="2700" b="0" dirty="0" err="1" smtClean="0"/>
              <a:t>curr</a:t>
            </a:r>
            <a:r>
              <a:rPr lang="en-US" altLang="zh-CN" sz="2700" b="0" dirty="0" smtClean="0"/>
              <a:t>, p ;</a:t>
            </a:r>
          </a:p>
          <a:p>
            <a:pPr>
              <a:spcBef>
                <a:spcPts val="0"/>
              </a:spcBef>
            </a:pPr>
            <a:r>
              <a:rPr lang="en-US" altLang="zh-CN" sz="2700" b="0" dirty="0"/>
              <a:t>	</a:t>
            </a:r>
            <a:r>
              <a:rPr lang="en-US" altLang="zh-CN" sz="2700" b="0" dirty="0" smtClean="0"/>
              <a:t>if (H-&gt;length </a:t>
            </a:r>
            <a:r>
              <a:rPr lang="en-US" altLang="zh-CN" sz="2700" b="0" dirty="0"/>
              <a:t>== </a:t>
            </a:r>
            <a:r>
              <a:rPr lang="en-US" altLang="zh-CN" sz="2700" b="0" dirty="0" smtClean="0"/>
              <a:t>MAXSIZE) </a:t>
            </a:r>
            <a:r>
              <a:rPr lang="en-US" altLang="zh-CN" sz="2700" b="0" dirty="0"/>
              <a:t>return false;	</a:t>
            </a:r>
            <a:r>
              <a:rPr lang="en-US" altLang="zh-CN" sz="2700" b="0" dirty="0" smtClean="0">
                <a:solidFill>
                  <a:srgbClr val="7030A0"/>
                </a:solidFill>
              </a:rPr>
              <a:t>//</a:t>
            </a:r>
            <a:r>
              <a:rPr lang="zh-CN" altLang="zh-CN" sz="2700" b="0" dirty="0">
                <a:solidFill>
                  <a:srgbClr val="7030A0"/>
                </a:solidFill>
              </a:rPr>
              <a:t>堆已</a:t>
            </a:r>
            <a:r>
              <a:rPr lang="zh-CN" altLang="zh-CN" sz="2700" b="0" dirty="0" smtClean="0">
                <a:solidFill>
                  <a:srgbClr val="7030A0"/>
                </a:solidFill>
              </a:rPr>
              <a:t>满</a:t>
            </a:r>
            <a:endParaRPr lang="en-US" altLang="zh-CN" sz="2700" b="0" dirty="0" smtClean="0">
              <a:solidFill>
                <a:srgbClr val="7030A0"/>
              </a:solidFill>
            </a:endParaRPr>
          </a:p>
          <a:p>
            <a:pPr>
              <a:spcBef>
                <a:spcPts val="0"/>
              </a:spcBef>
            </a:pPr>
            <a:r>
              <a:rPr lang="en-US" altLang="zh-CN" sz="2700" b="0" dirty="0"/>
              <a:t> </a:t>
            </a:r>
            <a:r>
              <a:rPr lang="en-US" altLang="zh-CN" sz="2700" b="0" dirty="0" smtClean="0"/>
              <a:t>	</a:t>
            </a:r>
            <a:r>
              <a:rPr lang="en-US" altLang="zh-CN" sz="2700" b="0" dirty="0" err="1" smtClean="0"/>
              <a:t>curr</a:t>
            </a:r>
            <a:r>
              <a:rPr lang="en-US" altLang="zh-CN" sz="2700" b="0" dirty="0" smtClean="0"/>
              <a:t>= H-&gt;length</a:t>
            </a:r>
            <a:r>
              <a:rPr lang="en-US" altLang="zh-CN" sz="2700" b="0" dirty="0"/>
              <a:t>++;</a:t>
            </a:r>
            <a:r>
              <a:rPr lang="en-US" altLang="zh-CN" sz="2700" b="0" dirty="0" smtClean="0"/>
              <a:t>		</a:t>
            </a:r>
            <a:r>
              <a:rPr lang="en-US" altLang="zh-CN" sz="2700" b="0" dirty="0" smtClean="0">
                <a:solidFill>
                  <a:srgbClr val="7030A0"/>
                </a:solidFill>
              </a:rPr>
              <a:t>// length</a:t>
            </a:r>
            <a:r>
              <a:rPr lang="zh-CN" altLang="en-US" sz="2700" b="0" dirty="0" smtClean="0">
                <a:solidFill>
                  <a:srgbClr val="7030A0"/>
                </a:solidFill>
              </a:rPr>
              <a:t>赋值后再加</a:t>
            </a:r>
            <a:r>
              <a:rPr lang="en-US" altLang="zh-CN" sz="2700" b="0" dirty="0" smtClean="0">
                <a:solidFill>
                  <a:srgbClr val="7030A0"/>
                </a:solidFill>
              </a:rPr>
              <a:t>1</a:t>
            </a:r>
          </a:p>
          <a:p>
            <a:pPr>
              <a:spcBef>
                <a:spcPts val="0"/>
              </a:spcBef>
            </a:pPr>
            <a:r>
              <a:rPr lang="en-US" altLang="zh-CN" sz="2700" b="0" dirty="0"/>
              <a:t>	</a:t>
            </a:r>
            <a:r>
              <a:rPr lang="en-US" altLang="zh-CN" sz="2700" b="0" dirty="0" smtClean="0"/>
              <a:t>H-&gt;R[</a:t>
            </a:r>
            <a:r>
              <a:rPr lang="en-US" altLang="zh-CN" sz="2700" b="0" dirty="0" err="1" smtClean="0"/>
              <a:t>curr</a:t>
            </a:r>
            <a:r>
              <a:rPr lang="en-US" altLang="zh-CN" sz="2700" b="0" dirty="0"/>
              <a:t>] = </a:t>
            </a:r>
            <a:r>
              <a:rPr lang="en-US" altLang="zh-CN" sz="2700" b="0" dirty="0" smtClean="0"/>
              <a:t>T;			</a:t>
            </a:r>
            <a:r>
              <a:rPr lang="en-US" altLang="zh-CN" sz="2700" b="0" dirty="0" smtClean="0">
                <a:solidFill>
                  <a:srgbClr val="7030A0"/>
                </a:solidFill>
              </a:rPr>
              <a:t>//</a:t>
            </a:r>
            <a:r>
              <a:rPr lang="zh-CN" altLang="en-US" sz="2700" b="0" dirty="0" smtClean="0">
                <a:solidFill>
                  <a:srgbClr val="7030A0"/>
                </a:solidFill>
              </a:rPr>
              <a:t>先插入尾部</a:t>
            </a:r>
            <a:endParaRPr lang="zh-CN" altLang="zh-CN" sz="2700" b="0" dirty="0">
              <a:solidFill>
                <a:srgbClr val="7030A0"/>
              </a:solidFill>
            </a:endParaRPr>
          </a:p>
          <a:p>
            <a:pPr>
              <a:spcBef>
                <a:spcPts val="0"/>
              </a:spcBef>
            </a:pPr>
            <a:r>
              <a:rPr lang="en-US" altLang="zh-CN" sz="2700" b="0" dirty="0"/>
              <a:t>	</a:t>
            </a:r>
            <a:r>
              <a:rPr lang="en-US" altLang="zh-CN" sz="2700" b="0" dirty="0" smtClean="0"/>
              <a:t>p </a:t>
            </a:r>
            <a:r>
              <a:rPr lang="en-US" altLang="zh-CN" sz="2700" b="0" dirty="0"/>
              <a:t>= parent(</a:t>
            </a:r>
            <a:r>
              <a:rPr lang="en-US" altLang="zh-CN" sz="2700" b="0" dirty="0" err="1"/>
              <a:t>curr</a:t>
            </a:r>
            <a:r>
              <a:rPr lang="en-US" altLang="zh-CN" sz="2700" b="0" dirty="0" smtClean="0"/>
              <a:t>); 			</a:t>
            </a:r>
            <a:r>
              <a:rPr lang="en-US" altLang="zh-CN" sz="2700" b="0" dirty="0" smtClean="0">
                <a:solidFill>
                  <a:srgbClr val="7030A0"/>
                </a:solidFill>
              </a:rPr>
              <a:t>// ⌊(k-1)/2⌋</a:t>
            </a:r>
            <a:endParaRPr lang="zh-CN" altLang="zh-CN" sz="2700" b="0" dirty="0">
              <a:solidFill>
                <a:srgbClr val="7030A0"/>
              </a:solidFill>
            </a:endParaRPr>
          </a:p>
          <a:p>
            <a:pPr>
              <a:spcBef>
                <a:spcPts val="0"/>
              </a:spcBef>
            </a:pPr>
            <a:r>
              <a:rPr lang="en-US" altLang="zh-CN" sz="2700" b="0" dirty="0"/>
              <a:t>	while </a:t>
            </a:r>
            <a:r>
              <a:rPr lang="en-US" altLang="zh-CN" sz="2700" b="0" dirty="0" smtClean="0"/>
              <a:t>(</a:t>
            </a:r>
            <a:r>
              <a:rPr lang="en-US" altLang="zh-CN" sz="2700" b="0" dirty="0" err="1" smtClean="0"/>
              <a:t>curr</a:t>
            </a:r>
            <a:r>
              <a:rPr lang="en-US" altLang="zh-CN" sz="2700" b="0" dirty="0" smtClean="0"/>
              <a:t> </a:t>
            </a:r>
            <a:r>
              <a:rPr lang="en-US" altLang="zh-CN" sz="2700" b="0" dirty="0"/>
              <a:t>!= 0 &amp;&amp; </a:t>
            </a:r>
            <a:r>
              <a:rPr lang="en-US" altLang="zh-CN" sz="2700" b="0" dirty="0" smtClean="0"/>
              <a:t>((H-&gt;R[p]).key&lt;</a:t>
            </a:r>
            <a:r>
              <a:rPr lang="en-US" altLang="zh-CN" sz="2700" b="0" dirty="0" err="1" smtClean="0"/>
              <a:t>T.key</a:t>
            </a:r>
            <a:r>
              <a:rPr lang="en-US" altLang="zh-CN" sz="2700" b="0" dirty="0" smtClean="0"/>
              <a:t>){</a:t>
            </a:r>
            <a:endParaRPr lang="zh-CN" altLang="zh-CN" sz="2700" b="0" dirty="0"/>
          </a:p>
          <a:p>
            <a:pPr>
              <a:spcBef>
                <a:spcPts val="0"/>
              </a:spcBef>
            </a:pPr>
            <a:r>
              <a:rPr lang="en-US" altLang="zh-CN" sz="2700" b="0" dirty="0"/>
              <a:t>		</a:t>
            </a:r>
            <a:r>
              <a:rPr lang="en-US" altLang="zh-CN" sz="2700" b="0" dirty="0" smtClean="0"/>
              <a:t>swap(H-&gt;R[p]</a:t>
            </a:r>
            <a:r>
              <a:rPr lang="en-US" altLang="zh-CN" sz="2700" b="0" dirty="0"/>
              <a:t>, </a:t>
            </a:r>
            <a:r>
              <a:rPr lang="en-US" altLang="zh-CN" sz="2700" b="0" dirty="0" smtClean="0"/>
              <a:t>H-&gt;R[</a:t>
            </a:r>
            <a:r>
              <a:rPr lang="en-US" altLang="zh-CN" sz="2700" b="0" dirty="0" err="1" smtClean="0"/>
              <a:t>curr</a:t>
            </a:r>
            <a:r>
              <a:rPr lang="en-US" altLang="zh-CN" sz="2700" b="0" dirty="0" smtClean="0"/>
              <a:t>]);     </a:t>
            </a:r>
            <a:r>
              <a:rPr lang="en-US" altLang="zh-CN" sz="2700" b="0" dirty="0" smtClean="0">
                <a:solidFill>
                  <a:srgbClr val="7030A0"/>
                </a:solidFill>
              </a:rPr>
              <a:t>//</a:t>
            </a:r>
            <a:r>
              <a:rPr lang="en-US" altLang="zh-CN" sz="2700" b="0" dirty="0" err="1">
                <a:solidFill>
                  <a:srgbClr val="7030A0"/>
                </a:solidFill>
              </a:rPr>
              <a:t>curr</a:t>
            </a:r>
            <a:r>
              <a:rPr lang="zh-CN" altLang="zh-CN" sz="2700" b="0" dirty="0">
                <a:solidFill>
                  <a:srgbClr val="7030A0"/>
                </a:solidFill>
              </a:rPr>
              <a:t>与其</a:t>
            </a:r>
            <a:r>
              <a:rPr lang="zh-CN" altLang="zh-CN" sz="2700" b="0" dirty="0" smtClean="0">
                <a:solidFill>
                  <a:srgbClr val="7030A0"/>
                </a:solidFill>
              </a:rPr>
              <a:t>双亲交换</a:t>
            </a:r>
            <a:endParaRPr lang="zh-CN" altLang="zh-CN" sz="2700" b="0" dirty="0">
              <a:solidFill>
                <a:srgbClr val="7030A0"/>
              </a:solidFill>
            </a:endParaRPr>
          </a:p>
          <a:p>
            <a:pPr>
              <a:spcBef>
                <a:spcPts val="0"/>
              </a:spcBef>
            </a:pPr>
            <a:r>
              <a:rPr lang="en-US" altLang="zh-CN" sz="2700" b="0" dirty="0"/>
              <a:t>		</a:t>
            </a:r>
            <a:r>
              <a:rPr lang="en-US" altLang="zh-CN" sz="2700" b="0" dirty="0" err="1"/>
              <a:t>curr</a:t>
            </a:r>
            <a:r>
              <a:rPr lang="en-US" altLang="zh-CN" sz="2700" b="0" dirty="0"/>
              <a:t> = p;</a:t>
            </a:r>
            <a:endParaRPr lang="zh-CN" altLang="zh-CN" sz="2700" b="0" dirty="0"/>
          </a:p>
          <a:p>
            <a:pPr>
              <a:spcBef>
                <a:spcPts val="0"/>
              </a:spcBef>
            </a:pPr>
            <a:r>
              <a:rPr lang="en-US" altLang="zh-CN" sz="2700" b="0" dirty="0"/>
              <a:t>		p = parent(</a:t>
            </a:r>
            <a:r>
              <a:rPr lang="en-US" altLang="zh-CN" sz="2700" b="0" dirty="0" err="1"/>
              <a:t>curr</a:t>
            </a:r>
            <a:r>
              <a:rPr lang="en-US" altLang="zh-CN" sz="2700" b="0" dirty="0"/>
              <a:t>);</a:t>
            </a:r>
            <a:endParaRPr lang="zh-CN" altLang="zh-CN" sz="2700" b="0" dirty="0"/>
          </a:p>
          <a:p>
            <a:pPr>
              <a:spcBef>
                <a:spcPts val="0"/>
              </a:spcBef>
            </a:pPr>
            <a:r>
              <a:rPr lang="en-US" altLang="zh-CN" sz="2700" b="0" dirty="0"/>
              <a:t>	}</a:t>
            </a:r>
            <a:endParaRPr lang="zh-CN" altLang="zh-CN" sz="2700" b="0" dirty="0"/>
          </a:p>
          <a:p>
            <a:pPr>
              <a:spcBef>
                <a:spcPts val="0"/>
              </a:spcBef>
            </a:pPr>
            <a:r>
              <a:rPr lang="en-US" altLang="zh-CN" sz="2700" b="0" dirty="0"/>
              <a:t>	return true;</a:t>
            </a:r>
            <a:endParaRPr lang="zh-CN" altLang="zh-CN" sz="2700" b="0" dirty="0"/>
          </a:p>
          <a:p>
            <a:pPr>
              <a:spcBef>
                <a:spcPts val="0"/>
              </a:spcBef>
            </a:pPr>
            <a:r>
              <a:rPr lang="en-US" altLang="zh-CN" sz="2700" b="0" dirty="0" smtClean="0"/>
              <a:t>}</a:t>
            </a:r>
            <a:endParaRPr lang="zh-CN" altLang="en-US" sz="2700" dirty="0"/>
          </a:p>
        </p:txBody>
      </p:sp>
    </p:spTree>
    <p:extLst>
      <p:ext uri="{BB962C8B-B14F-4D97-AF65-F5344CB8AC3E}">
        <p14:creationId xmlns:p14="http://schemas.microsoft.com/office/powerpoint/2010/main" val="359076985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571480"/>
            <a:ext cx="7848490" cy="5233784"/>
          </a:xfrm>
        </p:spPr>
        <p:txBody>
          <a:bodyPr>
            <a:normAutofit/>
          </a:bodyPr>
          <a:lstStyle/>
          <a:p>
            <a:pPr>
              <a:buFont typeface="Arial" panose="020B0604020202020204" pitchFamily="34" charset="0"/>
              <a:buChar char="•"/>
            </a:pPr>
            <a:r>
              <a:rPr lang="zh-CN" altLang="en-US" sz="2800" b="0" dirty="0" smtClean="0"/>
              <a:t>可以从空堆开始，</a:t>
            </a:r>
            <a:r>
              <a:rPr lang="zh-CN" altLang="zh-CN" sz="2800" b="0" dirty="0" smtClean="0"/>
              <a:t>向</a:t>
            </a:r>
            <a:r>
              <a:rPr lang="zh-CN" altLang="zh-CN" sz="2800" b="0" dirty="0"/>
              <a:t>堆</a:t>
            </a:r>
            <a:r>
              <a:rPr lang="zh-CN" altLang="zh-CN" sz="2800" b="0" dirty="0" smtClean="0"/>
              <a:t>中一</a:t>
            </a:r>
            <a:r>
              <a:rPr lang="zh-CN" altLang="zh-CN" sz="2800" b="0" dirty="0"/>
              <a:t>个接一个</a:t>
            </a:r>
            <a:r>
              <a:rPr lang="zh-CN" altLang="zh-CN" sz="2800" b="0" dirty="0" smtClean="0"/>
              <a:t>插入</a:t>
            </a:r>
            <a:r>
              <a:rPr lang="zh-CN" altLang="en-US" sz="2800" b="0" dirty="0" smtClean="0"/>
              <a:t>数据元素，</a:t>
            </a:r>
            <a:r>
              <a:rPr lang="zh-CN" altLang="zh-CN" sz="2800" b="0" dirty="0" smtClean="0"/>
              <a:t>实现</a:t>
            </a:r>
            <a:r>
              <a:rPr lang="zh-CN" altLang="zh-CN" sz="2800" dirty="0" smtClean="0">
                <a:solidFill>
                  <a:srgbClr val="FF0000"/>
                </a:solidFill>
              </a:rPr>
              <a:t>建</a:t>
            </a:r>
            <a:r>
              <a:rPr lang="zh-CN" altLang="zh-CN" sz="2800" dirty="0">
                <a:solidFill>
                  <a:srgbClr val="FF0000"/>
                </a:solidFill>
              </a:rPr>
              <a:t>堆</a:t>
            </a:r>
            <a:r>
              <a:rPr lang="zh-CN" altLang="zh-CN" sz="2800" b="0" dirty="0" smtClean="0"/>
              <a:t>。</a:t>
            </a:r>
            <a:endParaRPr lang="en-US" altLang="zh-CN" sz="2800" b="0" dirty="0" smtClean="0"/>
          </a:p>
          <a:p>
            <a:pPr>
              <a:buFont typeface="Arial" panose="020B0604020202020204" pitchFamily="34" charset="0"/>
              <a:buChar char="•"/>
            </a:pPr>
            <a:r>
              <a:rPr lang="zh-CN" altLang="zh-CN" sz="2800" b="0" dirty="0" smtClean="0"/>
              <a:t>但是</a:t>
            </a:r>
            <a:r>
              <a:rPr lang="zh-CN" altLang="zh-CN" sz="2800" b="0" dirty="0"/>
              <a:t>最坏情况下，插入一个新元素的值可能要从树的最底层一直交换到顶端，这种</a:t>
            </a:r>
            <a:r>
              <a:rPr lang="zh-CN" altLang="zh-CN" sz="2800" dirty="0">
                <a:solidFill>
                  <a:srgbClr val="FF0000"/>
                </a:solidFill>
              </a:rPr>
              <a:t>插入</a:t>
            </a:r>
            <a:r>
              <a:rPr lang="zh-CN" altLang="zh-CN" sz="2800" b="0" dirty="0"/>
              <a:t>的时间代价为</a:t>
            </a:r>
            <a:r>
              <a:rPr lang="en-US" altLang="zh-CN" sz="2800" dirty="0">
                <a:solidFill>
                  <a:srgbClr val="FF0000"/>
                </a:solidFill>
              </a:rPr>
              <a:t>O(</a:t>
            </a:r>
            <a:r>
              <a:rPr lang="en-US" altLang="zh-CN" sz="2800" dirty="0" err="1">
                <a:solidFill>
                  <a:srgbClr val="FF0000"/>
                </a:solidFill>
              </a:rPr>
              <a:t>logn</a:t>
            </a:r>
            <a:r>
              <a:rPr lang="en-US" altLang="zh-CN" sz="2800" dirty="0" smtClean="0">
                <a:solidFill>
                  <a:srgbClr val="FF0000"/>
                </a:solidFill>
              </a:rPr>
              <a:t>)</a:t>
            </a:r>
            <a:r>
              <a:rPr lang="zh-CN" altLang="en-US" sz="2800" b="0" dirty="0" smtClean="0"/>
              <a:t>。</a:t>
            </a:r>
            <a:r>
              <a:rPr lang="zh-CN" altLang="zh-CN" sz="2800" b="0" dirty="0" smtClean="0"/>
              <a:t>插入</a:t>
            </a:r>
            <a:r>
              <a:rPr lang="en-US" altLang="zh-CN" sz="2800" b="0" dirty="0"/>
              <a:t>n</a:t>
            </a:r>
            <a:r>
              <a:rPr lang="zh-CN" altLang="zh-CN" sz="2800" b="0" dirty="0"/>
              <a:t>个元素的时间代价就为</a:t>
            </a:r>
            <a:r>
              <a:rPr lang="en-US" altLang="zh-CN" sz="2800" dirty="0">
                <a:solidFill>
                  <a:srgbClr val="FF0000"/>
                </a:solidFill>
              </a:rPr>
              <a:t>O(</a:t>
            </a:r>
            <a:r>
              <a:rPr lang="en-US" altLang="zh-CN" sz="2800" dirty="0" err="1">
                <a:solidFill>
                  <a:srgbClr val="FF0000"/>
                </a:solidFill>
              </a:rPr>
              <a:t>nlogn</a:t>
            </a:r>
            <a:r>
              <a:rPr lang="en-US" altLang="zh-CN" sz="2800" dirty="0">
                <a:solidFill>
                  <a:srgbClr val="FF0000"/>
                </a:solidFill>
              </a:rPr>
              <a:t>)</a:t>
            </a:r>
            <a:r>
              <a:rPr lang="zh-CN" altLang="zh-CN" sz="2800" b="0" dirty="0" smtClean="0"/>
              <a:t>。</a:t>
            </a:r>
            <a:endParaRPr lang="en-US" altLang="zh-CN" sz="2800" b="0" dirty="0" smtClean="0"/>
          </a:p>
          <a:p>
            <a:pPr>
              <a:buFont typeface="Arial" panose="020B0604020202020204" pitchFamily="34" charset="0"/>
              <a:buChar char="•"/>
            </a:pPr>
            <a:r>
              <a:rPr lang="zh-CN" altLang="zh-CN" sz="2800" b="0" dirty="0" smtClean="0"/>
              <a:t>如果</a:t>
            </a:r>
            <a:r>
              <a:rPr lang="zh-CN" altLang="zh-CN" sz="2800" b="0" dirty="0"/>
              <a:t>在建堆时全部</a:t>
            </a:r>
            <a:r>
              <a:rPr lang="en-US" altLang="zh-CN" sz="2800" b="0" dirty="0"/>
              <a:t>n</a:t>
            </a:r>
            <a:r>
              <a:rPr lang="zh-CN" altLang="zh-CN" sz="2800" b="0" dirty="0"/>
              <a:t>个关键值都已知，可以使用</a:t>
            </a:r>
            <a:r>
              <a:rPr lang="zh-CN" altLang="zh-CN" sz="2800" dirty="0">
                <a:solidFill>
                  <a:srgbClr val="FF0000"/>
                </a:solidFill>
              </a:rPr>
              <a:t>筛选法</a:t>
            </a:r>
            <a:r>
              <a:rPr lang="en-US" altLang="zh-CN" sz="2800" b="0" dirty="0"/>
              <a:t>(Sifting)</a:t>
            </a:r>
            <a:r>
              <a:rPr lang="zh-CN" altLang="zh-CN" sz="2800" b="0" dirty="0"/>
              <a:t>更高效的建堆。</a:t>
            </a:r>
            <a:endParaRPr lang="zh-CN" altLang="en-US" sz="2800" b="0" dirty="0"/>
          </a:p>
        </p:txBody>
      </p:sp>
    </p:spTree>
    <p:extLst>
      <p:ext uri="{BB962C8B-B14F-4D97-AF65-F5344CB8AC3E}">
        <p14:creationId xmlns:p14="http://schemas.microsoft.com/office/powerpoint/2010/main" val="284567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Text Box 3"/>
          <p:cNvSpPr txBox="1">
            <a:spLocks noChangeArrowheads="1"/>
          </p:cNvSpPr>
          <p:nvPr/>
        </p:nvSpPr>
        <p:spPr bwMode="auto">
          <a:xfrm>
            <a:off x="1000100" y="630634"/>
            <a:ext cx="7929618" cy="2409890"/>
          </a:xfrm>
          <a:prstGeom prst="rect">
            <a:avLst/>
          </a:prstGeom>
          <a:noFill/>
          <a:ln w="9525">
            <a:noFill/>
            <a:miter lim="800000"/>
            <a:headEnd/>
            <a:tailEnd/>
          </a:ln>
          <a:effectLst/>
        </p:spPr>
        <p:txBody>
          <a:bodyPr wrap="square">
            <a:spAutoFit/>
          </a:bodyPr>
          <a:lstStyle/>
          <a:p>
            <a:pPr fontAlgn="base">
              <a:lnSpc>
                <a:spcPct val="130000"/>
              </a:lnSpc>
              <a:spcBef>
                <a:spcPts val="600"/>
              </a:spcBef>
              <a:spcAft>
                <a:spcPct val="0"/>
              </a:spcAft>
            </a:pPr>
            <a:r>
              <a:rPr lang="zh-CN" altLang="en-US" sz="2800" b="1" dirty="0" smtClean="0">
                <a:solidFill>
                  <a:srgbClr val="3333FF"/>
                </a:solidFill>
                <a:latin typeface="Consolas" pitchFamily="49" charset="0"/>
                <a:ea typeface="楷体" pitchFamily="49" charset="-122"/>
                <a:cs typeface="Consolas" pitchFamily="49" charset="0"/>
              </a:rPr>
              <a:t>一</a:t>
            </a:r>
            <a:r>
              <a:rPr lang="zh-CN" altLang="en-US" sz="2800" b="1" dirty="0">
                <a:solidFill>
                  <a:srgbClr val="3333FF"/>
                </a:solidFill>
                <a:latin typeface="Consolas" pitchFamily="49" charset="0"/>
                <a:ea typeface="楷体" pitchFamily="49" charset="-122"/>
                <a:cs typeface="Consolas" pitchFamily="49" charset="0"/>
              </a:rPr>
              <a:t>棵度为</a:t>
            </a:r>
            <a:r>
              <a:rPr lang="en-US" altLang="zh-CN" sz="2800" b="1" dirty="0">
                <a:solidFill>
                  <a:srgbClr val="3333FF"/>
                </a:solidFill>
                <a:latin typeface="Consolas" pitchFamily="49" charset="0"/>
                <a:ea typeface="楷体" pitchFamily="49" charset="-122"/>
                <a:cs typeface="Consolas" pitchFamily="49" charset="0"/>
              </a:rPr>
              <a:t>4</a:t>
            </a:r>
            <a:r>
              <a:rPr lang="zh-CN" altLang="en-US" sz="2800" b="1" dirty="0">
                <a:solidFill>
                  <a:srgbClr val="3333FF"/>
                </a:solidFill>
                <a:latin typeface="Consolas" pitchFamily="49" charset="0"/>
                <a:ea typeface="楷体" pitchFamily="49" charset="-122"/>
                <a:cs typeface="Consolas" pitchFamily="49" charset="0"/>
              </a:rPr>
              <a:t>的树</a:t>
            </a:r>
            <a:r>
              <a:rPr lang="en-US" altLang="zh-CN" sz="2800" b="1" dirty="0">
                <a:solidFill>
                  <a:srgbClr val="3333FF"/>
                </a:solidFill>
                <a:latin typeface="Consolas" pitchFamily="49" charset="0"/>
                <a:ea typeface="楷体" pitchFamily="49" charset="-122"/>
                <a:cs typeface="Consolas" pitchFamily="49" charset="0"/>
              </a:rPr>
              <a:t>T</a:t>
            </a:r>
            <a:r>
              <a:rPr lang="zh-CN" altLang="en-US" sz="2800" b="1" dirty="0" smtClean="0">
                <a:solidFill>
                  <a:srgbClr val="3333FF"/>
                </a:solidFill>
                <a:latin typeface="Consolas" pitchFamily="49" charset="0"/>
                <a:ea typeface="楷体" pitchFamily="49" charset="-122"/>
                <a:cs typeface="Consolas" pitchFamily="49" charset="0"/>
              </a:rPr>
              <a:t>中，若</a:t>
            </a:r>
            <a:r>
              <a:rPr lang="zh-CN" altLang="en-US" sz="2800" b="1" dirty="0">
                <a:solidFill>
                  <a:srgbClr val="3333FF"/>
                </a:solidFill>
                <a:latin typeface="Consolas" pitchFamily="49" charset="0"/>
                <a:ea typeface="楷体" pitchFamily="49" charset="-122"/>
                <a:cs typeface="Consolas" pitchFamily="49" charset="0"/>
              </a:rPr>
              <a:t>有</a:t>
            </a:r>
            <a:r>
              <a:rPr lang="en-US" altLang="zh-CN" sz="2800" b="1" dirty="0">
                <a:solidFill>
                  <a:srgbClr val="FF0000"/>
                </a:solidFill>
                <a:latin typeface="Consolas" pitchFamily="49" charset="0"/>
                <a:ea typeface="楷体" pitchFamily="49" charset="-122"/>
                <a:cs typeface="Consolas" pitchFamily="49" charset="0"/>
              </a:rPr>
              <a:t>20</a:t>
            </a:r>
            <a:r>
              <a:rPr lang="zh-CN" altLang="en-US" sz="2800" b="1" dirty="0">
                <a:solidFill>
                  <a:srgbClr val="FF0000"/>
                </a:solidFill>
                <a:latin typeface="Consolas" pitchFamily="49" charset="0"/>
                <a:ea typeface="楷体" pitchFamily="49" charset="-122"/>
                <a:cs typeface="Consolas" pitchFamily="49" charset="0"/>
              </a:rPr>
              <a:t>个度为</a:t>
            </a:r>
            <a:r>
              <a:rPr lang="en-US" altLang="zh-CN" sz="2800" b="1" dirty="0">
                <a:solidFill>
                  <a:srgbClr val="FF0000"/>
                </a:solidFill>
                <a:latin typeface="Consolas" pitchFamily="49" charset="0"/>
                <a:ea typeface="楷体" pitchFamily="49" charset="-122"/>
                <a:cs typeface="Consolas" pitchFamily="49" charset="0"/>
              </a:rPr>
              <a:t>4</a:t>
            </a:r>
            <a:r>
              <a:rPr lang="zh-CN" altLang="en-US" sz="2800" b="1" dirty="0" smtClean="0">
                <a:solidFill>
                  <a:srgbClr val="3333FF"/>
                </a:solidFill>
                <a:latin typeface="Consolas" pitchFamily="49" charset="0"/>
                <a:ea typeface="楷体" pitchFamily="49" charset="-122"/>
                <a:cs typeface="Consolas" pitchFamily="49" charset="0"/>
              </a:rPr>
              <a:t>的结点，</a:t>
            </a:r>
            <a:r>
              <a:rPr lang="en-US" altLang="zh-CN" sz="2800" b="1" dirty="0" smtClean="0">
                <a:solidFill>
                  <a:srgbClr val="FF0000"/>
                </a:solidFill>
                <a:latin typeface="Consolas" pitchFamily="49" charset="0"/>
                <a:ea typeface="楷体" pitchFamily="49" charset="-122"/>
                <a:cs typeface="Consolas" pitchFamily="49" charset="0"/>
              </a:rPr>
              <a:t>10</a:t>
            </a:r>
            <a:r>
              <a:rPr lang="zh-CN" altLang="en-US" sz="2800" b="1" dirty="0">
                <a:solidFill>
                  <a:srgbClr val="FF0000"/>
                </a:solidFill>
                <a:latin typeface="Consolas" pitchFamily="49" charset="0"/>
                <a:ea typeface="楷体" pitchFamily="49" charset="-122"/>
                <a:cs typeface="Consolas" pitchFamily="49" charset="0"/>
              </a:rPr>
              <a:t>个度为</a:t>
            </a:r>
            <a:r>
              <a:rPr lang="en-US" altLang="zh-CN" sz="2800" b="1" dirty="0">
                <a:solidFill>
                  <a:srgbClr val="FF0000"/>
                </a:solidFill>
                <a:latin typeface="Consolas" pitchFamily="49" charset="0"/>
                <a:ea typeface="楷体" pitchFamily="49" charset="-122"/>
                <a:cs typeface="Consolas" pitchFamily="49" charset="0"/>
              </a:rPr>
              <a:t>3</a:t>
            </a:r>
            <a:r>
              <a:rPr lang="zh-CN" altLang="en-US" sz="2800" b="1" dirty="0" smtClean="0">
                <a:solidFill>
                  <a:srgbClr val="3333FF"/>
                </a:solidFill>
                <a:latin typeface="Consolas" pitchFamily="49" charset="0"/>
                <a:ea typeface="楷体" pitchFamily="49" charset="-122"/>
                <a:cs typeface="Consolas" pitchFamily="49" charset="0"/>
              </a:rPr>
              <a:t>的结点，</a:t>
            </a:r>
            <a:r>
              <a:rPr lang="en-US" altLang="zh-CN" sz="2800" b="1" dirty="0" smtClean="0">
                <a:solidFill>
                  <a:srgbClr val="FF0000"/>
                </a:solidFill>
                <a:latin typeface="Consolas" pitchFamily="49" charset="0"/>
                <a:ea typeface="楷体" pitchFamily="49" charset="-122"/>
                <a:cs typeface="Consolas" pitchFamily="49" charset="0"/>
              </a:rPr>
              <a:t>1</a:t>
            </a:r>
            <a:r>
              <a:rPr lang="zh-CN" altLang="en-US" sz="2800" b="1" dirty="0">
                <a:solidFill>
                  <a:srgbClr val="FF0000"/>
                </a:solidFill>
                <a:latin typeface="Consolas" pitchFamily="49" charset="0"/>
                <a:ea typeface="楷体" pitchFamily="49" charset="-122"/>
                <a:cs typeface="Consolas" pitchFamily="49" charset="0"/>
              </a:rPr>
              <a:t>个度为</a:t>
            </a:r>
            <a:r>
              <a:rPr lang="en-US" altLang="zh-CN" sz="2800" b="1" dirty="0">
                <a:solidFill>
                  <a:srgbClr val="FF0000"/>
                </a:solidFill>
                <a:latin typeface="Consolas" pitchFamily="49" charset="0"/>
                <a:ea typeface="楷体" pitchFamily="49" charset="-122"/>
                <a:cs typeface="Consolas" pitchFamily="49" charset="0"/>
              </a:rPr>
              <a:t>2</a:t>
            </a:r>
            <a:r>
              <a:rPr lang="zh-CN" altLang="en-US" sz="2800" b="1" dirty="0" smtClean="0">
                <a:solidFill>
                  <a:srgbClr val="3333FF"/>
                </a:solidFill>
                <a:latin typeface="Consolas" pitchFamily="49" charset="0"/>
                <a:ea typeface="楷体" pitchFamily="49" charset="-122"/>
                <a:cs typeface="Consolas" pitchFamily="49" charset="0"/>
              </a:rPr>
              <a:t>的结点，</a:t>
            </a:r>
            <a:r>
              <a:rPr lang="en-US" altLang="zh-CN" sz="2800" b="1" dirty="0" smtClean="0">
                <a:solidFill>
                  <a:srgbClr val="FF0000"/>
                </a:solidFill>
                <a:latin typeface="Consolas" pitchFamily="49" charset="0"/>
                <a:ea typeface="楷体" pitchFamily="49" charset="-122"/>
                <a:cs typeface="Consolas" pitchFamily="49" charset="0"/>
              </a:rPr>
              <a:t>10</a:t>
            </a:r>
            <a:r>
              <a:rPr lang="zh-CN" altLang="en-US" sz="2800" b="1" dirty="0">
                <a:solidFill>
                  <a:srgbClr val="FF0000"/>
                </a:solidFill>
                <a:latin typeface="Consolas" pitchFamily="49" charset="0"/>
                <a:ea typeface="楷体" pitchFamily="49" charset="-122"/>
                <a:cs typeface="Consolas" pitchFamily="49" charset="0"/>
              </a:rPr>
              <a:t>个度为</a:t>
            </a:r>
            <a:r>
              <a:rPr lang="en-US" altLang="zh-CN" sz="2800" b="1" dirty="0">
                <a:solidFill>
                  <a:srgbClr val="FF0000"/>
                </a:solidFill>
                <a:latin typeface="Consolas" pitchFamily="49" charset="0"/>
                <a:ea typeface="楷体" pitchFamily="49" charset="-122"/>
                <a:cs typeface="Consolas" pitchFamily="49" charset="0"/>
              </a:rPr>
              <a:t>1</a:t>
            </a:r>
            <a:r>
              <a:rPr lang="zh-CN" altLang="en-US" sz="2800" b="1" dirty="0" smtClean="0">
                <a:solidFill>
                  <a:srgbClr val="3333FF"/>
                </a:solidFill>
                <a:latin typeface="Consolas" pitchFamily="49" charset="0"/>
                <a:ea typeface="楷体" pitchFamily="49" charset="-122"/>
                <a:cs typeface="Consolas" pitchFamily="49" charset="0"/>
              </a:rPr>
              <a:t>的结点，则</a:t>
            </a:r>
            <a:r>
              <a:rPr lang="zh-CN" altLang="en-US" sz="2800" b="1" dirty="0">
                <a:solidFill>
                  <a:srgbClr val="3333FF"/>
                </a:solidFill>
                <a:latin typeface="Consolas" pitchFamily="49" charset="0"/>
                <a:ea typeface="楷体" pitchFamily="49" charset="-122"/>
                <a:cs typeface="Consolas" pitchFamily="49" charset="0"/>
              </a:rPr>
              <a:t>树</a:t>
            </a:r>
            <a:r>
              <a:rPr lang="en-US" altLang="zh-CN" sz="2800" b="1" dirty="0">
                <a:solidFill>
                  <a:srgbClr val="3333FF"/>
                </a:solidFill>
                <a:latin typeface="Consolas" pitchFamily="49" charset="0"/>
                <a:ea typeface="楷体" pitchFamily="49" charset="-122"/>
                <a:cs typeface="Consolas" pitchFamily="49" charset="0"/>
              </a:rPr>
              <a:t>T</a:t>
            </a:r>
            <a:r>
              <a:rPr lang="zh-CN" altLang="en-US" sz="2800" b="1" dirty="0">
                <a:solidFill>
                  <a:srgbClr val="3333FF"/>
                </a:solidFill>
                <a:latin typeface="Consolas" pitchFamily="49" charset="0"/>
                <a:ea typeface="楷体" pitchFamily="49" charset="-122"/>
                <a:cs typeface="Consolas" pitchFamily="49" charset="0"/>
              </a:rPr>
              <a:t>的</a:t>
            </a:r>
            <a:r>
              <a:rPr lang="zh-CN" altLang="en-US" sz="2800" b="1" dirty="0" smtClean="0">
                <a:solidFill>
                  <a:srgbClr val="3333FF"/>
                </a:solidFill>
                <a:latin typeface="Consolas" pitchFamily="49" charset="0"/>
                <a:ea typeface="楷体" pitchFamily="49" charset="-122"/>
                <a:cs typeface="Consolas" pitchFamily="49" charset="0"/>
              </a:rPr>
              <a:t>叶子结点个数是</a:t>
            </a:r>
            <a:r>
              <a:rPr lang="en-US" altLang="zh-CN" sz="2800" b="1" dirty="0" smtClean="0">
                <a:solidFill>
                  <a:srgbClr val="3333FF"/>
                </a:solidFill>
                <a:latin typeface="Consolas" pitchFamily="49" charset="0"/>
                <a:ea typeface="楷体" pitchFamily="49" charset="-122"/>
                <a:cs typeface="Consolas" pitchFamily="49" charset="0"/>
              </a:rPr>
              <a:t>(   )</a:t>
            </a:r>
            <a:r>
              <a:rPr lang="zh-CN" altLang="en-US" sz="2800" b="1" dirty="0" smtClean="0">
                <a:solidFill>
                  <a:srgbClr val="3333FF"/>
                </a:solidFill>
                <a:latin typeface="Consolas" pitchFamily="49" charset="0"/>
                <a:ea typeface="楷体" pitchFamily="49" charset="-122"/>
                <a:cs typeface="Consolas" pitchFamily="49" charset="0"/>
              </a:rPr>
              <a:t>。</a:t>
            </a:r>
            <a:endParaRPr lang="zh-CN" altLang="en-US" sz="2800" b="1" dirty="0">
              <a:solidFill>
                <a:srgbClr val="3333FF"/>
              </a:solidFill>
              <a:latin typeface="Consolas" pitchFamily="49" charset="0"/>
              <a:ea typeface="楷体" pitchFamily="49" charset="-122"/>
              <a:cs typeface="Consolas" pitchFamily="49" charset="0"/>
            </a:endParaRPr>
          </a:p>
          <a:p>
            <a:pPr fontAlgn="base">
              <a:lnSpc>
                <a:spcPct val="130000"/>
              </a:lnSpc>
              <a:spcBef>
                <a:spcPts val="600"/>
              </a:spcBef>
              <a:spcAft>
                <a:spcPct val="0"/>
              </a:spcAft>
            </a:pPr>
            <a:r>
              <a:rPr lang="zh-CN" altLang="en-US" sz="2800" b="1" dirty="0">
                <a:solidFill>
                  <a:srgbClr val="3333FF"/>
                </a:solidFill>
                <a:latin typeface="Consolas" pitchFamily="49" charset="0"/>
                <a:ea typeface="楷体" pitchFamily="49" charset="-122"/>
                <a:cs typeface="Consolas" pitchFamily="49" charset="0"/>
              </a:rPr>
              <a:t> </a:t>
            </a:r>
            <a:r>
              <a:rPr lang="en-US" altLang="zh-CN" sz="2800" b="1" dirty="0" smtClean="0">
                <a:solidFill>
                  <a:srgbClr val="3333FF"/>
                </a:solidFill>
                <a:latin typeface="Consolas" pitchFamily="49" charset="0"/>
                <a:ea typeface="楷体" pitchFamily="49" charset="-122"/>
                <a:cs typeface="Consolas" pitchFamily="49" charset="0"/>
              </a:rPr>
              <a:t>A.41 </a:t>
            </a:r>
            <a:r>
              <a:rPr lang="en-US" altLang="zh-CN" sz="2800" b="1" dirty="0" smtClean="0">
                <a:solidFill>
                  <a:srgbClr val="0000FF"/>
                </a:solidFill>
                <a:latin typeface="Consolas" pitchFamily="49" charset="0"/>
                <a:ea typeface="楷体" pitchFamily="49" charset="-122"/>
                <a:cs typeface="Consolas" pitchFamily="49" charset="0"/>
              </a:rPr>
              <a:t>   B.82    </a:t>
            </a:r>
            <a:r>
              <a:rPr lang="en-US" altLang="zh-CN" sz="2800" b="1" dirty="0" smtClean="0">
                <a:solidFill>
                  <a:srgbClr val="3333FF"/>
                </a:solidFill>
                <a:latin typeface="Consolas" pitchFamily="49" charset="0"/>
                <a:ea typeface="楷体" pitchFamily="49" charset="-122"/>
                <a:cs typeface="Consolas" pitchFamily="49" charset="0"/>
              </a:rPr>
              <a:t>C.113    D.122</a:t>
            </a:r>
            <a:endParaRPr lang="en-US" altLang="zh-CN" sz="2800" b="1" dirty="0">
              <a:solidFill>
                <a:srgbClr val="3333FF"/>
              </a:solidFill>
              <a:latin typeface="Consolas" pitchFamily="49" charset="0"/>
              <a:ea typeface="楷体" pitchFamily="49" charset="-122"/>
              <a:cs typeface="Consolas" pitchFamily="49" charset="0"/>
            </a:endParaRPr>
          </a:p>
        </p:txBody>
      </p:sp>
      <p:sp>
        <p:nvSpPr>
          <p:cNvPr id="279556" name="Text Box 4"/>
          <p:cNvSpPr txBox="1">
            <a:spLocks noChangeArrowheads="1"/>
          </p:cNvSpPr>
          <p:nvPr/>
        </p:nvSpPr>
        <p:spPr bwMode="auto">
          <a:xfrm>
            <a:off x="4179916" y="89470"/>
            <a:ext cx="4464050" cy="40011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ctr" fontAlgn="base">
              <a:spcBef>
                <a:spcPct val="50000"/>
              </a:spcBef>
              <a:spcAft>
                <a:spcPct val="0"/>
              </a:spcAft>
            </a:pPr>
            <a:r>
              <a:rPr lang="zh-CN" altLang="en-US" sz="2000" b="1" dirty="0">
                <a:solidFill>
                  <a:srgbClr val="FF3300"/>
                </a:solidFill>
                <a:latin typeface="Consolas" pitchFamily="49" charset="0"/>
                <a:ea typeface="华文中宋" pitchFamily="2" charset="-122"/>
                <a:cs typeface="Consolas" pitchFamily="49" charset="0"/>
              </a:rPr>
              <a:t>注：本题为</a:t>
            </a:r>
            <a:r>
              <a:rPr lang="en-US" altLang="zh-CN" sz="2000" b="1" dirty="0">
                <a:solidFill>
                  <a:srgbClr val="FF3300"/>
                </a:solidFill>
                <a:latin typeface="Consolas" pitchFamily="49" charset="0"/>
                <a:ea typeface="华文中宋" pitchFamily="2" charset="-122"/>
                <a:cs typeface="Consolas" pitchFamily="49" charset="0"/>
              </a:rPr>
              <a:t>2010</a:t>
            </a:r>
            <a:r>
              <a:rPr lang="zh-CN" altLang="en-US" sz="2000" b="1" dirty="0">
                <a:solidFill>
                  <a:srgbClr val="FF3300"/>
                </a:solidFill>
                <a:latin typeface="Consolas" pitchFamily="49" charset="0"/>
                <a:ea typeface="华文中宋" pitchFamily="2" charset="-122"/>
                <a:cs typeface="Consolas" pitchFamily="49" charset="0"/>
              </a:rPr>
              <a:t>年全国考研题</a:t>
            </a:r>
          </a:p>
        </p:txBody>
      </p:sp>
      <p:sp>
        <p:nvSpPr>
          <p:cNvPr id="8" name="TextBox 7"/>
          <p:cNvSpPr txBox="1"/>
          <p:nvPr/>
        </p:nvSpPr>
        <p:spPr>
          <a:xfrm>
            <a:off x="1034030" y="5498068"/>
            <a:ext cx="6706322" cy="523220"/>
          </a:xfrm>
          <a:prstGeom prst="rect">
            <a:avLst/>
          </a:prstGeom>
          <a:noFill/>
        </p:spPr>
        <p:txBody>
          <a:bodyPr wrap="square" rtlCol="0">
            <a:spAutoFit/>
          </a:bodyPr>
          <a:lstStyle/>
          <a:p>
            <a:pPr fontAlgn="base">
              <a:spcBef>
                <a:spcPct val="0"/>
              </a:spcBef>
              <a:spcAft>
                <a:spcPct val="0"/>
              </a:spcAft>
            </a:pPr>
            <a:r>
              <a:rPr lang="zh-CN" altLang="en-US" sz="2800" b="1" dirty="0" smtClean="0">
                <a:solidFill>
                  <a:srgbClr val="3333FF"/>
                </a:solidFill>
                <a:latin typeface="Consolas" pitchFamily="49" charset="0"/>
                <a:ea typeface="仿宋" pitchFamily="49" charset="-122"/>
                <a:cs typeface="Consolas" pitchFamily="49" charset="0"/>
              </a:rPr>
              <a:t>则</a:t>
            </a:r>
            <a:r>
              <a:rPr lang="en-US" altLang="zh-CN" sz="2800" b="1" i="1" dirty="0" smtClean="0">
                <a:solidFill>
                  <a:srgbClr val="3333FF"/>
                </a:solidFill>
                <a:latin typeface="Consolas" pitchFamily="49" charset="0"/>
                <a:ea typeface="仿宋" pitchFamily="49" charset="-122"/>
                <a:cs typeface="Consolas" pitchFamily="49" charset="0"/>
              </a:rPr>
              <a:t>n</a:t>
            </a:r>
            <a:r>
              <a:rPr lang="en-US" altLang="zh-CN" sz="2800" b="1" baseline="-25000" dirty="0" smtClean="0">
                <a:solidFill>
                  <a:srgbClr val="3333FF"/>
                </a:solidFill>
                <a:latin typeface="Consolas" pitchFamily="49" charset="0"/>
                <a:ea typeface="仿宋" pitchFamily="49" charset="-122"/>
                <a:cs typeface="Consolas" pitchFamily="49" charset="0"/>
              </a:rPr>
              <a:t>0  </a:t>
            </a:r>
            <a:r>
              <a:rPr lang="en-US" altLang="zh-CN" sz="2800" b="1" dirty="0" smtClean="0">
                <a:solidFill>
                  <a:srgbClr val="3333FF"/>
                </a:solidFill>
                <a:latin typeface="Consolas" pitchFamily="49" charset="0"/>
                <a:ea typeface="仿宋" pitchFamily="49" charset="-122"/>
                <a:cs typeface="Consolas" pitchFamily="49" charset="0"/>
              </a:rPr>
              <a:t>= </a:t>
            </a:r>
            <a:r>
              <a:rPr lang="en-US" altLang="zh-CN" sz="2800" b="1" i="1" dirty="0" smtClean="0">
                <a:solidFill>
                  <a:srgbClr val="3333FF"/>
                </a:solidFill>
                <a:latin typeface="Consolas" pitchFamily="49" charset="0"/>
                <a:ea typeface="仿宋" pitchFamily="49" charset="-122"/>
                <a:cs typeface="Consolas" pitchFamily="49" charset="0"/>
              </a:rPr>
              <a:t>n</a:t>
            </a:r>
            <a:r>
              <a:rPr lang="en-US" altLang="zh-CN" sz="2800" b="1" dirty="0" smtClean="0">
                <a:solidFill>
                  <a:srgbClr val="3333FF"/>
                </a:solidFill>
                <a:latin typeface="Consolas" pitchFamily="49" charset="0"/>
                <a:ea typeface="仿宋" pitchFamily="49" charset="-122"/>
                <a:cs typeface="Consolas" pitchFamily="49" charset="0"/>
              </a:rPr>
              <a:t>-41 = 123-41 = 82</a:t>
            </a:r>
            <a:r>
              <a:rPr lang="zh-CN" altLang="en-US" sz="2800" b="1" dirty="0" smtClean="0">
                <a:solidFill>
                  <a:srgbClr val="3333FF"/>
                </a:solidFill>
                <a:latin typeface="Consolas" pitchFamily="49" charset="0"/>
                <a:ea typeface="仿宋" pitchFamily="49" charset="-122"/>
                <a:cs typeface="Consolas" pitchFamily="49" charset="0"/>
              </a:rPr>
              <a:t>。</a:t>
            </a:r>
            <a:endParaRPr lang="zh-CN" altLang="en-US" sz="2800" b="1" dirty="0">
              <a:solidFill>
                <a:srgbClr val="3333FF"/>
              </a:solidFill>
              <a:latin typeface="Consolas" pitchFamily="49" charset="0"/>
              <a:ea typeface="仿宋" pitchFamily="49" charset="-122"/>
              <a:cs typeface="Consolas" pitchFamily="49" charset="0"/>
            </a:endParaRPr>
          </a:p>
        </p:txBody>
      </p:sp>
      <p:grpSp>
        <p:nvGrpSpPr>
          <p:cNvPr id="2" name="组合 11"/>
          <p:cNvGrpSpPr/>
          <p:nvPr/>
        </p:nvGrpSpPr>
        <p:grpSpPr>
          <a:xfrm>
            <a:off x="251520" y="116632"/>
            <a:ext cx="1000100" cy="785817"/>
            <a:chOff x="5691204" y="3835411"/>
            <a:chExt cx="1238250" cy="1236663"/>
          </a:xfrm>
        </p:grpSpPr>
        <p:grpSp>
          <p:nvGrpSpPr>
            <p:cNvPr id="3" name="Group 19"/>
            <p:cNvGrpSpPr>
              <a:grpSpLocks/>
            </p:cNvGrpSpPr>
            <p:nvPr/>
          </p:nvGrpSpPr>
          <p:grpSpPr bwMode="auto">
            <a:xfrm>
              <a:off x="5691204" y="3835411"/>
              <a:ext cx="1238250" cy="1236663"/>
              <a:chOff x="802" y="845"/>
              <a:chExt cx="827" cy="826"/>
            </a:xfrm>
          </p:grpSpPr>
          <p:sp>
            <p:nvSpPr>
              <p:cNvPr id="15"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pPr algn="ctr" fontAlgn="base">
                  <a:spcBef>
                    <a:spcPct val="0"/>
                  </a:spcBef>
                  <a:spcAft>
                    <a:spcPct val="0"/>
                  </a:spcAft>
                </a:pPr>
                <a:endParaRPr lang="zh-CN" altLang="zh-CN" sz="2400" b="1">
                  <a:solidFill>
                    <a:srgbClr val="3333FF"/>
                  </a:solidFill>
                  <a:ea typeface="楷体_GB2312" pitchFamily="49" charset="-122"/>
                  <a:cs typeface="Arial" pitchFamily="34" charset="0"/>
                </a:endParaRPr>
              </a:p>
            </p:txBody>
          </p:sp>
          <p:sp>
            <p:nvSpPr>
              <p:cNvPr id="16"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pPr algn="ctr" fontAlgn="base">
                  <a:spcBef>
                    <a:spcPct val="0"/>
                  </a:spcBef>
                  <a:spcAft>
                    <a:spcPct val="0"/>
                  </a:spcAft>
                </a:pPr>
                <a:endParaRPr lang="zh-CN" altLang="zh-CN" sz="2400" b="1">
                  <a:solidFill>
                    <a:srgbClr val="3333FF"/>
                  </a:solidFill>
                  <a:ea typeface="楷体_GB2312" pitchFamily="49" charset="-122"/>
                  <a:cs typeface="Arial" pitchFamily="34" charset="0"/>
                </a:endParaRPr>
              </a:p>
            </p:txBody>
          </p:sp>
          <p:sp>
            <p:nvSpPr>
              <p:cNvPr id="17"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pPr algn="ctr" fontAlgn="base">
                  <a:spcBef>
                    <a:spcPct val="0"/>
                  </a:spcBef>
                  <a:spcAft>
                    <a:spcPct val="0"/>
                  </a:spcAft>
                </a:pPr>
                <a:endParaRPr lang="zh-CN" altLang="zh-CN" sz="2400" b="1">
                  <a:solidFill>
                    <a:srgbClr val="3333FF"/>
                  </a:solidFill>
                  <a:ea typeface="楷体_GB2312" pitchFamily="49" charset="-122"/>
                  <a:cs typeface="Arial" pitchFamily="34" charset="0"/>
                </a:endParaRPr>
              </a:p>
            </p:txBody>
          </p:sp>
        </p:grpSp>
        <p:sp>
          <p:nvSpPr>
            <p:cNvPr id="14" name="Text Box 23"/>
            <p:cNvSpPr txBox="1">
              <a:spLocks noChangeArrowheads="1"/>
            </p:cNvSpPr>
            <p:nvPr/>
          </p:nvSpPr>
          <p:spPr bwMode="gray">
            <a:xfrm>
              <a:off x="5762641" y="4214818"/>
              <a:ext cx="1082674" cy="557010"/>
            </a:xfrm>
            <a:prstGeom prst="rect">
              <a:avLst/>
            </a:prstGeom>
            <a:noFill/>
            <a:ln w="9525" algn="ctr">
              <a:noFill/>
              <a:miter lim="800000"/>
              <a:headEnd/>
              <a:tailEnd/>
            </a:ln>
          </p:spPr>
          <p:txBody>
            <a:bodyPr>
              <a:spAutoFit/>
            </a:bodyPr>
            <a:lstStyle/>
            <a:p>
              <a:pPr algn="ctr" fontAlgn="base">
                <a:spcBef>
                  <a:spcPct val="50000"/>
                </a:spcBef>
                <a:spcAft>
                  <a:spcPct val="0"/>
                </a:spcAft>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9" name="Text Box 6"/>
          <p:cNvSpPr txBox="1">
            <a:spLocks noChangeArrowheads="1"/>
          </p:cNvSpPr>
          <p:nvPr/>
        </p:nvSpPr>
        <p:spPr bwMode="auto">
          <a:xfrm>
            <a:off x="971600" y="4182760"/>
            <a:ext cx="7560840" cy="523220"/>
          </a:xfrm>
          <a:prstGeom prst="rect">
            <a:avLst/>
          </a:prstGeom>
          <a:noFill/>
          <a:ln w="28575" algn="ctr">
            <a:noFill/>
            <a:miter lim="800000"/>
            <a:headEnd/>
            <a:tailEnd type="none" w="med" len="lg"/>
          </a:ln>
          <a:effectLst/>
        </p:spPr>
        <p:txBody>
          <a:bodyPr wrap="square">
            <a:spAutoFit/>
          </a:bodyPr>
          <a:lstStyle/>
          <a:p>
            <a:pPr fontAlgn="base">
              <a:spcBef>
                <a:spcPct val="50000"/>
              </a:spcBef>
              <a:spcAft>
                <a:spcPct val="0"/>
              </a:spcAft>
            </a:pPr>
            <a:r>
              <a:rPr lang="zh-CN" altLang="en-US" sz="2800" b="1" dirty="0" smtClean="0">
                <a:solidFill>
                  <a:srgbClr val="3333FF"/>
                </a:solidFill>
                <a:latin typeface="Consolas" pitchFamily="49" charset="0"/>
                <a:ea typeface="仿宋" pitchFamily="49" charset="-122"/>
                <a:cs typeface="Consolas" pitchFamily="49" charset="0"/>
              </a:rPr>
              <a:t>总度数 </a:t>
            </a:r>
            <a:r>
              <a:rPr lang="en-US" altLang="zh-CN" sz="2800" b="1" dirty="0" smtClean="0">
                <a:solidFill>
                  <a:srgbClr val="3333FF"/>
                </a:solidFill>
                <a:latin typeface="Consolas" pitchFamily="49" charset="0"/>
                <a:ea typeface="仿宋" pitchFamily="49" charset="-122"/>
                <a:cs typeface="Consolas" pitchFamily="49" charset="0"/>
              </a:rPr>
              <a:t>= </a:t>
            </a:r>
            <a:r>
              <a:rPr lang="en-US" altLang="zh-CN" sz="2800" b="1" i="1" dirty="0" smtClean="0">
                <a:solidFill>
                  <a:srgbClr val="3333FF"/>
                </a:solidFill>
                <a:latin typeface="Consolas" pitchFamily="49" charset="0"/>
                <a:ea typeface="仿宋" pitchFamily="49" charset="-122"/>
                <a:cs typeface="Consolas" pitchFamily="49" charset="0"/>
              </a:rPr>
              <a:t>n</a:t>
            </a:r>
            <a:r>
              <a:rPr lang="en-US" altLang="zh-CN" sz="2800" b="1" baseline="-25000" dirty="0" smtClean="0">
                <a:solidFill>
                  <a:srgbClr val="3333FF"/>
                </a:solidFill>
                <a:latin typeface="Consolas" pitchFamily="49" charset="0"/>
                <a:ea typeface="仿宋" pitchFamily="49" charset="-122"/>
                <a:cs typeface="Consolas" pitchFamily="49" charset="0"/>
              </a:rPr>
              <a:t>1</a:t>
            </a:r>
            <a:r>
              <a:rPr lang="en-US" altLang="zh-CN" sz="2800" b="1" dirty="0" smtClean="0">
                <a:solidFill>
                  <a:srgbClr val="3333FF"/>
                </a:solidFill>
                <a:latin typeface="Consolas" pitchFamily="49" charset="0"/>
                <a:ea typeface="仿宋" pitchFamily="49" charset="-122"/>
                <a:cs typeface="Consolas" pitchFamily="49" charset="0"/>
              </a:rPr>
              <a:t>+2</a:t>
            </a:r>
            <a:r>
              <a:rPr lang="en-US" altLang="zh-CN" sz="2800" b="1" i="1" dirty="0" smtClean="0">
                <a:solidFill>
                  <a:srgbClr val="3333FF"/>
                </a:solidFill>
                <a:latin typeface="Consolas" pitchFamily="49" charset="0"/>
                <a:ea typeface="仿宋" pitchFamily="49" charset="-122"/>
                <a:cs typeface="Consolas" pitchFamily="49" charset="0"/>
              </a:rPr>
              <a:t>n</a:t>
            </a:r>
            <a:r>
              <a:rPr lang="en-US" altLang="zh-CN" sz="2800" b="1" baseline="-25000" dirty="0" smtClean="0">
                <a:solidFill>
                  <a:srgbClr val="3333FF"/>
                </a:solidFill>
                <a:latin typeface="Consolas" pitchFamily="49" charset="0"/>
                <a:ea typeface="仿宋" pitchFamily="49" charset="-122"/>
                <a:cs typeface="Consolas" pitchFamily="49" charset="0"/>
              </a:rPr>
              <a:t>2</a:t>
            </a:r>
            <a:r>
              <a:rPr lang="en-US" altLang="zh-CN" sz="2800" b="1" dirty="0" smtClean="0">
                <a:solidFill>
                  <a:srgbClr val="3333FF"/>
                </a:solidFill>
                <a:latin typeface="Consolas" pitchFamily="49" charset="0"/>
                <a:ea typeface="仿宋" pitchFamily="49" charset="-122"/>
                <a:cs typeface="Consolas" pitchFamily="49" charset="0"/>
              </a:rPr>
              <a:t>+3</a:t>
            </a:r>
            <a:r>
              <a:rPr lang="en-US" altLang="zh-CN" sz="2800" b="1" i="1" dirty="0" smtClean="0">
                <a:solidFill>
                  <a:srgbClr val="3333FF"/>
                </a:solidFill>
                <a:latin typeface="Consolas" pitchFamily="49" charset="0"/>
                <a:ea typeface="仿宋" pitchFamily="49" charset="-122"/>
                <a:cs typeface="Consolas" pitchFamily="49" charset="0"/>
              </a:rPr>
              <a:t>n</a:t>
            </a:r>
            <a:r>
              <a:rPr lang="en-US" altLang="zh-CN" sz="2800" b="1" baseline="-25000" dirty="0" smtClean="0">
                <a:solidFill>
                  <a:srgbClr val="3333FF"/>
                </a:solidFill>
                <a:latin typeface="Consolas" pitchFamily="49" charset="0"/>
                <a:ea typeface="仿宋" pitchFamily="49" charset="-122"/>
                <a:cs typeface="Consolas" pitchFamily="49" charset="0"/>
              </a:rPr>
              <a:t>3</a:t>
            </a:r>
            <a:r>
              <a:rPr lang="en-US" altLang="zh-CN" sz="2800" b="1" dirty="0" smtClean="0">
                <a:solidFill>
                  <a:srgbClr val="3333FF"/>
                </a:solidFill>
                <a:latin typeface="Consolas" pitchFamily="49" charset="0"/>
                <a:ea typeface="仿宋" pitchFamily="49" charset="-122"/>
                <a:cs typeface="Consolas" pitchFamily="49" charset="0"/>
              </a:rPr>
              <a:t>+4</a:t>
            </a:r>
            <a:r>
              <a:rPr lang="en-US" altLang="zh-CN" sz="2800" b="1" i="1" dirty="0" smtClean="0">
                <a:solidFill>
                  <a:srgbClr val="3333FF"/>
                </a:solidFill>
                <a:latin typeface="Consolas" pitchFamily="49" charset="0"/>
                <a:ea typeface="仿宋" pitchFamily="49" charset="-122"/>
                <a:cs typeface="Consolas" pitchFamily="49" charset="0"/>
              </a:rPr>
              <a:t>n</a:t>
            </a:r>
            <a:r>
              <a:rPr lang="en-US" altLang="zh-CN" sz="2800" b="1" baseline="-25000" dirty="0" smtClean="0">
                <a:solidFill>
                  <a:srgbClr val="3333FF"/>
                </a:solidFill>
                <a:latin typeface="Consolas" pitchFamily="49" charset="0"/>
                <a:ea typeface="仿宋" pitchFamily="49" charset="-122"/>
                <a:cs typeface="Consolas" pitchFamily="49" charset="0"/>
              </a:rPr>
              <a:t>4  </a:t>
            </a:r>
            <a:r>
              <a:rPr lang="en-US" altLang="zh-CN" sz="2800" b="1" dirty="0">
                <a:solidFill>
                  <a:srgbClr val="3333FF"/>
                </a:solidFill>
                <a:latin typeface="Consolas" pitchFamily="49" charset="0"/>
                <a:ea typeface="仿宋" pitchFamily="49" charset="-122"/>
                <a:cs typeface="Consolas" pitchFamily="49" charset="0"/>
              </a:rPr>
              <a:t>= 122</a:t>
            </a:r>
            <a:endParaRPr lang="zh-CN" altLang="en-US" sz="2800" b="1" dirty="0">
              <a:solidFill>
                <a:srgbClr val="3333FF"/>
              </a:solidFill>
              <a:latin typeface="Consolas" pitchFamily="49" charset="0"/>
              <a:ea typeface="仿宋" pitchFamily="49" charset="-122"/>
              <a:cs typeface="Consolas" pitchFamily="49" charset="0"/>
            </a:endParaRPr>
          </a:p>
        </p:txBody>
      </p:sp>
      <p:sp>
        <p:nvSpPr>
          <p:cNvPr id="20" name="Text Box 6"/>
          <p:cNvSpPr txBox="1">
            <a:spLocks noChangeArrowheads="1"/>
          </p:cNvSpPr>
          <p:nvPr/>
        </p:nvSpPr>
        <p:spPr bwMode="auto">
          <a:xfrm>
            <a:off x="971600" y="4801215"/>
            <a:ext cx="7560840" cy="523220"/>
          </a:xfrm>
          <a:prstGeom prst="rect">
            <a:avLst/>
          </a:prstGeom>
          <a:noFill/>
          <a:ln w="28575" algn="ctr">
            <a:noFill/>
            <a:miter lim="800000"/>
            <a:headEnd/>
            <a:tailEnd type="none" w="med" len="lg"/>
          </a:ln>
          <a:effectLst/>
        </p:spPr>
        <p:txBody>
          <a:bodyPr wrap="square">
            <a:spAutoFit/>
          </a:bodyPr>
          <a:lstStyle/>
          <a:p>
            <a:pPr fontAlgn="base">
              <a:spcBef>
                <a:spcPct val="50000"/>
              </a:spcBef>
              <a:spcAft>
                <a:spcPct val="0"/>
              </a:spcAft>
            </a:pPr>
            <a:r>
              <a:rPr lang="zh-CN" altLang="en-US" sz="2800" b="1" dirty="0" smtClean="0">
                <a:solidFill>
                  <a:srgbClr val="3333FF"/>
                </a:solidFill>
                <a:latin typeface="Consolas" pitchFamily="49" charset="0"/>
                <a:ea typeface="仿宋" pitchFamily="49" charset="-122"/>
                <a:cs typeface="Consolas" pitchFamily="49" charset="0"/>
              </a:rPr>
              <a:t>总结点数</a:t>
            </a:r>
            <a:r>
              <a:rPr lang="en-US" altLang="zh-CN" sz="2800" b="1" i="1" dirty="0" smtClean="0">
                <a:solidFill>
                  <a:srgbClr val="3333FF"/>
                </a:solidFill>
                <a:latin typeface="Consolas" pitchFamily="49" charset="0"/>
                <a:ea typeface="仿宋" pitchFamily="49" charset="-122"/>
                <a:cs typeface="Consolas" pitchFamily="49" charset="0"/>
              </a:rPr>
              <a:t>n</a:t>
            </a:r>
            <a:r>
              <a:rPr lang="zh-CN" altLang="en-US" sz="2800" b="1" dirty="0" smtClean="0">
                <a:solidFill>
                  <a:srgbClr val="3333FF"/>
                </a:solidFill>
                <a:latin typeface="Consolas" pitchFamily="49" charset="0"/>
                <a:ea typeface="仿宋" pitchFamily="49" charset="-122"/>
                <a:cs typeface="Consolas" pitchFamily="49" charset="0"/>
              </a:rPr>
              <a:t> </a:t>
            </a:r>
            <a:r>
              <a:rPr lang="en-US" altLang="zh-CN" sz="2800" b="1" dirty="0" smtClean="0">
                <a:solidFill>
                  <a:srgbClr val="3333FF"/>
                </a:solidFill>
                <a:latin typeface="Consolas" pitchFamily="49" charset="0"/>
                <a:ea typeface="仿宋" pitchFamily="49" charset="-122"/>
                <a:cs typeface="Consolas" pitchFamily="49" charset="0"/>
              </a:rPr>
              <a:t>= </a:t>
            </a:r>
            <a:r>
              <a:rPr lang="en-US" altLang="zh-CN" sz="2800" b="1" i="1" dirty="0" smtClean="0">
                <a:solidFill>
                  <a:srgbClr val="3333FF"/>
                </a:solidFill>
                <a:latin typeface="Consolas" pitchFamily="49" charset="0"/>
                <a:ea typeface="仿宋" pitchFamily="49" charset="-122"/>
                <a:cs typeface="Consolas" pitchFamily="49" charset="0"/>
              </a:rPr>
              <a:t>n</a:t>
            </a:r>
            <a:r>
              <a:rPr lang="en-US" altLang="zh-CN" sz="2800" b="1" baseline="-25000" dirty="0" smtClean="0">
                <a:solidFill>
                  <a:srgbClr val="3333FF"/>
                </a:solidFill>
                <a:latin typeface="Consolas" pitchFamily="49" charset="0"/>
                <a:ea typeface="仿宋" pitchFamily="49" charset="-122"/>
                <a:cs typeface="Consolas" pitchFamily="49" charset="0"/>
              </a:rPr>
              <a:t>0</a:t>
            </a:r>
            <a:r>
              <a:rPr lang="en-US" altLang="zh-CN" sz="2800" b="1" dirty="0" smtClean="0">
                <a:solidFill>
                  <a:srgbClr val="3333FF"/>
                </a:solidFill>
                <a:latin typeface="Consolas" pitchFamily="49" charset="0"/>
                <a:ea typeface="仿宋" pitchFamily="49" charset="-122"/>
                <a:cs typeface="Consolas" pitchFamily="49" charset="0"/>
              </a:rPr>
              <a:t>+ </a:t>
            </a:r>
            <a:r>
              <a:rPr lang="en-US" altLang="zh-CN" sz="2800" b="1" i="1" dirty="0" smtClean="0">
                <a:solidFill>
                  <a:srgbClr val="3333FF"/>
                </a:solidFill>
                <a:latin typeface="Consolas" pitchFamily="49" charset="0"/>
                <a:ea typeface="仿宋" pitchFamily="49" charset="-122"/>
                <a:cs typeface="Consolas" pitchFamily="49" charset="0"/>
              </a:rPr>
              <a:t>n</a:t>
            </a:r>
            <a:r>
              <a:rPr lang="en-US" altLang="zh-CN" sz="2800" b="1" baseline="-25000" dirty="0" smtClean="0">
                <a:solidFill>
                  <a:srgbClr val="3333FF"/>
                </a:solidFill>
                <a:latin typeface="Consolas" pitchFamily="49" charset="0"/>
                <a:ea typeface="仿宋" pitchFamily="49" charset="-122"/>
                <a:cs typeface="Consolas" pitchFamily="49" charset="0"/>
              </a:rPr>
              <a:t>1</a:t>
            </a:r>
            <a:r>
              <a:rPr lang="en-US" altLang="zh-CN" sz="2800" b="1" dirty="0" smtClean="0">
                <a:solidFill>
                  <a:srgbClr val="3333FF"/>
                </a:solidFill>
                <a:latin typeface="Consolas" pitchFamily="49" charset="0"/>
                <a:ea typeface="仿宋" pitchFamily="49" charset="-122"/>
                <a:cs typeface="Consolas" pitchFamily="49" charset="0"/>
              </a:rPr>
              <a:t>+</a:t>
            </a:r>
            <a:r>
              <a:rPr lang="en-US" altLang="zh-CN" sz="2800" b="1" i="1" dirty="0" smtClean="0">
                <a:solidFill>
                  <a:srgbClr val="3333FF"/>
                </a:solidFill>
                <a:latin typeface="Consolas" pitchFamily="49" charset="0"/>
                <a:ea typeface="仿宋" pitchFamily="49" charset="-122"/>
                <a:cs typeface="Consolas" pitchFamily="49" charset="0"/>
              </a:rPr>
              <a:t>n</a:t>
            </a:r>
            <a:r>
              <a:rPr lang="en-US" altLang="zh-CN" sz="2800" b="1" baseline="-25000" dirty="0" smtClean="0">
                <a:solidFill>
                  <a:srgbClr val="3333FF"/>
                </a:solidFill>
                <a:latin typeface="Consolas" pitchFamily="49" charset="0"/>
                <a:ea typeface="仿宋" pitchFamily="49" charset="-122"/>
                <a:cs typeface="Consolas" pitchFamily="49" charset="0"/>
              </a:rPr>
              <a:t>2</a:t>
            </a:r>
            <a:r>
              <a:rPr lang="en-US" altLang="zh-CN" sz="2800" b="1" dirty="0" smtClean="0">
                <a:solidFill>
                  <a:srgbClr val="3333FF"/>
                </a:solidFill>
                <a:latin typeface="Consolas" pitchFamily="49" charset="0"/>
                <a:ea typeface="仿宋" pitchFamily="49" charset="-122"/>
                <a:cs typeface="Consolas" pitchFamily="49" charset="0"/>
              </a:rPr>
              <a:t>+</a:t>
            </a:r>
            <a:r>
              <a:rPr lang="en-US" altLang="zh-CN" sz="2800" b="1" i="1" dirty="0" smtClean="0">
                <a:solidFill>
                  <a:srgbClr val="3333FF"/>
                </a:solidFill>
                <a:latin typeface="Consolas" pitchFamily="49" charset="0"/>
                <a:ea typeface="仿宋" pitchFamily="49" charset="-122"/>
                <a:cs typeface="Consolas" pitchFamily="49" charset="0"/>
              </a:rPr>
              <a:t>n</a:t>
            </a:r>
            <a:r>
              <a:rPr lang="en-US" altLang="zh-CN" sz="2800" b="1" baseline="-25000" dirty="0" smtClean="0">
                <a:solidFill>
                  <a:srgbClr val="3333FF"/>
                </a:solidFill>
                <a:latin typeface="Consolas" pitchFamily="49" charset="0"/>
                <a:ea typeface="仿宋" pitchFamily="49" charset="-122"/>
                <a:cs typeface="Consolas" pitchFamily="49" charset="0"/>
              </a:rPr>
              <a:t>3</a:t>
            </a:r>
            <a:r>
              <a:rPr lang="en-US" altLang="zh-CN" sz="2800" b="1" dirty="0" smtClean="0">
                <a:solidFill>
                  <a:srgbClr val="3333FF"/>
                </a:solidFill>
                <a:latin typeface="Consolas" pitchFamily="49" charset="0"/>
                <a:ea typeface="仿宋" pitchFamily="49" charset="-122"/>
                <a:cs typeface="Consolas" pitchFamily="49" charset="0"/>
              </a:rPr>
              <a:t>+</a:t>
            </a:r>
            <a:r>
              <a:rPr lang="en-US" altLang="zh-CN" sz="2800" b="1" i="1" dirty="0" smtClean="0">
                <a:solidFill>
                  <a:srgbClr val="3333FF"/>
                </a:solidFill>
                <a:latin typeface="Consolas" pitchFamily="49" charset="0"/>
                <a:ea typeface="仿宋" pitchFamily="49" charset="-122"/>
                <a:cs typeface="Consolas" pitchFamily="49" charset="0"/>
              </a:rPr>
              <a:t>n</a:t>
            </a:r>
            <a:r>
              <a:rPr lang="en-US" altLang="zh-CN" sz="2800" b="1" baseline="-25000" dirty="0" smtClean="0">
                <a:solidFill>
                  <a:srgbClr val="3333FF"/>
                </a:solidFill>
                <a:latin typeface="Consolas" pitchFamily="49" charset="0"/>
                <a:ea typeface="仿宋" pitchFamily="49" charset="-122"/>
                <a:cs typeface="Consolas" pitchFamily="49" charset="0"/>
              </a:rPr>
              <a:t>4  </a:t>
            </a:r>
            <a:r>
              <a:rPr lang="en-US" altLang="zh-CN" sz="2800" b="1" dirty="0">
                <a:solidFill>
                  <a:srgbClr val="3333FF"/>
                </a:solidFill>
                <a:latin typeface="Consolas" pitchFamily="49" charset="0"/>
                <a:ea typeface="仿宋" pitchFamily="49" charset="-122"/>
                <a:cs typeface="Consolas" pitchFamily="49" charset="0"/>
              </a:rPr>
              <a:t>= </a:t>
            </a:r>
            <a:r>
              <a:rPr lang="en-US" altLang="zh-CN" sz="2800" b="1" dirty="0" smtClean="0">
                <a:solidFill>
                  <a:srgbClr val="3333FF"/>
                </a:solidFill>
                <a:latin typeface="Consolas" pitchFamily="49" charset="0"/>
                <a:ea typeface="仿宋" pitchFamily="49" charset="-122"/>
                <a:cs typeface="Consolas" pitchFamily="49" charset="0"/>
              </a:rPr>
              <a:t>122+1</a:t>
            </a:r>
            <a:endParaRPr lang="zh-CN" altLang="en-US" sz="2800" b="1" dirty="0">
              <a:solidFill>
                <a:srgbClr val="3333FF"/>
              </a:solidFill>
              <a:latin typeface="Consolas" pitchFamily="49" charset="0"/>
              <a:ea typeface="仿宋" pitchFamily="49" charset="-122"/>
              <a:cs typeface="Consolas" pitchFamily="49" charset="0"/>
            </a:endParaRPr>
          </a:p>
        </p:txBody>
      </p:sp>
      <p:sp>
        <p:nvSpPr>
          <p:cNvPr id="21" name="Text Box 6"/>
          <p:cNvSpPr txBox="1">
            <a:spLocks noChangeArrowheads="1"/>
          </p:cNvSpPr>
          <p:nvPr/>
        </p:nvSpPr>
        <p:spPr bwMode="auto">
          <a:xfrm>
            <a:off x="971600" y="3587532"/>
            <a:ext cx="8101593" cy="523220"/>
          </a:xfrm>
          <a:prstGeom prst="rect">
            <a:avLst/>
          </a:prstGeom>
          <a:noFill/>
          <a:ln w="28575" algn="ctr">
            <a:noFill/>
            <a:miter lim="800000"/>
            <a:headEnd/>
            <a:tailEnd type="none" w="med" len="lg"/>
          </a:ln>
          <a:effectLst/>
        </p:spPr>
        <p:txBody>
          <a:bodyPr wrap="square">
            <a:spAutoFit/>
          </a:bodyPr>
          <a:lstStyle/>
          <a:p>
            <a:pPr fontAlgn="base">
              <a:spcBef>
                <a:spcPct val="50000"/>
              </a:spcBef>
              <a:spcAft>
                <a:spcPct val="0"/>
              </a:spcAft>
            </a:pPr>
            <a:r>
              <a:rPr lang="zh-CN" altLang="en-US" sz="2800" b="1" dirty="0" smtClean="0">
                <a:solidFill>
                  <a:srgbClr val="3333FF"/>
                </a:solidFill>
                <a:latin typeface="Consolas" pitchFamily="49" charset="0"/>
                <a:ea typeface="仿宋" pitchFamily="49" charset="-122"/>
                <a:cs typeface="Consolas" pitchFamily="49" charset="0"/>
              </a:rPr>
              <a:t>令度为</a:t>
            </a:r>
            <a:r>
              <a:rPr lang="en-US" altLang="zh-CN" sz="2800" b="1" dirty="0" smtClean="0">
                <a:solidFill>
                  <a:srgbClr val="3333FF"/>
                </a:solidFill>
                <a:latin typeface="Consolas" pitchFamily="49" charset="0"/>
                <a:ea typeface="仿宋" pitchFamily="49" charset="-122"/>
                <a:cs typeface="Consolas" pitchFamily="49" charset="0"/>
              </a:rPr>
              <a:t>0</a:t>
            </a:r>
            <a:r>
              <a:rPr lang="zh-CN" altLang="en-US" sz="2800" b="1" dirty="0" smtClean="0">
                <a:solidFill>
                  <a:srgbClr val="3333FF"/>
                </a:solidFill>
                <a:latin typeface="Consolas" pitchFamily="49" charset="0"/>
                <a:ea typeface="仿宋" pitchFamily="49" charset="-122"/>
                <a:cs typeface="Consolas" pitchFamily="49" charset="0"/>
              </a:rPr>
              <a:t>到</a:t>
            </a:r>
            <a:r>
              <a:rPr lang="en-US" altLang="zh-CN" sz="2800" b="1" dirty="0" smtClean="0">
                <a:solidFill>
                  <a:srgbClr val="3333FF"/>
                </a:solidFill>
                <a:latin typeface="Consolas" pitchFamily="49" charset="0"/>
                <a:ea typeface="仿宋" pitchFamily="49" charset="-122"/>
                <a:cs typeface="Consolas" pitchFamily="49" charset="0"/>
              </a:rPr>
              <a:t>4</a:t>
            </a:r>
            <a:r>
              <a:rPr lang="zh-CN" altLang="en-US" sz="2800" b="1" dirty="0" smtClean="0">
                <a:solidFill>
                  <a:srgbClr val="3333FF"/>
                </a:solidFill>
                <a:latin typeface="Consolas" pitchFamily="49" charset="0"/>
                <a:ea typeface="仿宋" pitchFamily="49" charset="-122"/>
                <a:cs typeface="Consolas" pitchFamily="49" charset="0"/>
              </a:rPr>
              <a:t>的结点数分别为：</a:t>
            </a:r>
            <a:r>
              <a:rPr lang="en-US" altLang="zh-CN" sz="2800" b="1" i="1" dirty="0" smtClean="0">
                <a:solidFill>
                  <a:srgbClr val="3333FF"/>
                </a:solidFill>
                <a:latin typeface="Consolas" pitchFamily="49" charset="0"/>
                <a:ea typeface="仿宋" pitchFamily="49" charset="-122"/>
                <a:cs typeface="Consolas" pitchFamily="49" charset="0"/>
              </a:rPr>
              <a:t>n</a:t>
            </a:r>
            <a:r>
              <a:rPr lang="en-US" altLang="zh-CN" sz="2800" b="1" baseline="-25000" dirty="0" smtClean="0">
                <a:solidFill>
                  <a:srgbClr val="3333FF"/>
                </a:solidFill>
                <a:latin typeface="Consolas" pitchFamily="49" charset="0"/>
                <a:ea typeface="仿宋" pitchFamily="49" charset="-122"/>
                <a:cs typeface="Consolas" pitchFamily="49" charset="0"/>
              </a:rPr>
              <a:t>0</a:t>
            </a:r>
            <a:r>
              <a:rPr lang="zh-CN" altLang="en-US" sz="2800" b="1" dirty="0" smtClean="0">
                <a:solidFill>
                  <a:srgbClr val="3333FF"/>
                </a:solidFill>
                <a:latin typeface="Consolas" pitchFamily="49" charset="0"/>
                <a:ea typeface="仿宋" pitchFamily="49" charset="-122"/>
                <a:cs typeface="Consolas" pitchFamily="49" charset="0"/>
              </a:rPr>
              <a:t>、</a:t>
            </a:r>
            <a:r>
              <a:rPr lang="en-US" altLang="zh-CN" sz="2800" b="1" i="1" dirty="0" smtClean="0">
                <a:solidFill>
                  <a:srgbClr val="3333FF"/>
                </a:solidFill>
                <a:latin typeface="Consolas" pitchFamily="49" charset="0"/>
                <a:ea typeface="仿宋" pitchFamily="49" charset="-122"/>
                <a:cs typeface="Consolas" pitchFamily="49" charset="0"/>
              </a:rPr>
              <a:t>n</a:t>
            </a:r>
            <a:r>
              <a:rPr lang="en-US" altLang="zh-CN" sz="2800" b="1" baseline="-25000" dirty="0" smtClean="0">
                <a:solidFill>
                  <a:srgbClr val="3333FF"/>
                </a:solidFill>
                <a:latin typeface="Consolas" pitchFamily="49" charset="0"/>
                <a:ea typeface="仿宋" pitchFamily="49" charset="-122"/>
                <a:cs typeface="Consolas" pitchFamily="49" charset="0"/>
              </a:rPr>
              <a:t>1</a:t>
            </a:r>
            <a:r>
              <a:rPr lang="zh-CN" altLang="en-US" sz="2800" b="1" dirty="0" smtClean="0">
                <a:solidFill>
                  <a:srgbClr val="3333FF"/>
                </a:solidFill>
                <a:latin typeface="Consolas" pitchFamily="49" charset="0"/>
                <a:ea typeface="仿宋" pitchFamily="49" charset="-122"/>
                <a:cs typeface="Consolas" pitchFamily="49" charset="0"/>
              </a:rPr>
              <a:t>、</a:t>
            </a:r>
            <a:r>
              <a:rPr lang="en-US" altLang="zh-CN" sz="2800" b="1" i="1" dirty="0" smtClean="0">
                <a:solidFill>
                  <a:srgbClr val="3333FF"/>
                </a:solidFill>
                <a:latin typeface="Consolas" pitchFamily="49" charset="0"/>
                <a:ea typeface="仿宋" pitchFamily="49" charset="-122"/>
                <a:cs typeface="Consolas" pitchFamily="49" charset="0"/>
              </a:rPr>
              <a:t>n</a:t>
            </a:r>
            <a:r>
              <a:rPr lang="en-US" altLang="zh-CN" sz="2800" b="1" baseline="-25000" dirty="0" smtClean="0">
                <a:solidFill>
                  <a:srgbClr val="3333FF"/>
                </a:solidFill>
                <a:latin typeface="Consolas" pitchFamily="49" charset="0"/>
                <a:ea typeface="仿宋" pitchFamily="49" charset="-122"/>
                <a:cs typeface="Consolas" pitchFamily="49" charset="0"/>
              </a:rPr>
              <a:t>2</a:t>
            </a:r>
            <a:r>
              <a:rPr lang="zh-CN" altLang="en-US" sz="2800" b="1" dirty="0" smtClean="0">
                <a:solidFill>
                  <a:srgbClr val="3333FF"/>
                </a:solidFill>
                <a:latin typeface="Consolas" pitchFamily="49" charset="0"/>
                <a:ea typeface="仿宋" pitchFamily="49" charset="-122"/>
                <a:cs typeface="Consolas" pitchFamily="49" charset="0"/>
              </a:rPr>
              <a:t>、</a:t>
            </a:r>
            <a:r>
              <a:rPr lang="en-US" altLang="zh-CN" sz="2800" b="1" i="1" dirty="0" smtClean="0">
                <a:solidFill>
                  <a:srgbClr val="3333FF"/>
                </a:solidFill>
                <a:latin typeface="Consolas" pitchFamily="49" charset="0"/>
                <a:ea typeface="仿宋" pitchFamily="49" charset="-122"/>
                <a:cs typeface="Consolas" pitchFamily="49" charset="0"/>
              </a:rPr>
              <a:t>n</a:t>
            </a:r>
            <a:r>
              <a:rPr lang="en-US" altLang="zh-CN" sz="2800" b="1" baseline="-25000" dirty="0" smtClean="0">
                <a:solidFill>
                  <a:srgbClr val="3333FF"/>
                </a:solidFill>
                <a:latin typeface="Consolas" pitchFamily="49" charset="0"/>
                <a:ea typeface="仿宋" pitchFamily="49" charset="-122"/>
                <a:cs typeface="Consolas" pitchFamily="49" charset="0"/>
              </a:rPr>
              <a:t>3</a:t>
            </a:r>
            <a:r>
              <a:rPr lang="zh-CN" altLang="en-US" sz="2800" b="1" dirty="0" smtClean="0">
                <a:solidFill>
                  <a:srgbClr val="3333FF"/>
                </a:solidFill>
                <a:latin typeface="Consolas" pitchFamily="49" charset="0"/>
                <a:ea typeface="仿宋" pitchFamily="49" charset="-122"/>
                <a:cs typeface="Consolas" pitchFamily="49" charset="0"/>
              </a:rPr>
              <a:t>、</a:t>
            </a:r>
            <a:r>
              <a:rPr lang="en-US" altLang="zh-CN" sz="2800" b="1" i="1" dirty="0" smtClean="0">
                <a:solidFill>
                  <a:srgbClr val="3333FF"/>
                </a:solidFill>
                <a:latin typeface="Consolas" pitchFamily="49" charset="0"/>
                <a:ea typeface="仿宋" pitchFamily="49" charset="-122"/>
                <a:cs typeface="Consolas" pitchFamily="49" charset="0"/>
              </a:rPr>
              <a:t>n</a:t>
            </a:r>
            <a:r>
              <a:rPr lang="en-US" altLang="zh-CN" sz="2800" b="1" baseline="-25000" dirty="0" smtClean="0">
                <a:solidFill>
                  <a:srgbClr val="3333FF"/>
                </a:solidFill>
                <a:latin typeface="Consolas" pitchFamily="49" charset="0"/>
                <a:ea typeface="仿宋" pitchFamily="49" charset="-122"/>
                <a:cs typeface="Consolas" pitchFamily="49" charset="0"/>
              </a:rPr>
              <a:t>4</a:t>
            </a:r>
            <a:endParaRPr lang="zh-CN" altLang="en-US" sz="2800" b="1" dirty="0">
              <a:solidFill>
                <a:srgbClr val="3333FF"/>
              </a:solidFill>
              <a:latin typeface="Consolas" pitchFamily="49" charset="0"/>
              <a:ea typeface="仿宋" pitchFamily="49" charset="-122"/>
              <a:cs typeface="Consolas" pitchFamily="49" charset="0"/>
            </a:endParaRPr>
          </a:p>
        </p:txBody>
      </p:sp>
    </p:spTree>
    <p:extLst>
      <p:ext uri="{BB962C8B-B14F-4D97-AF65-F5344CB8AC3E}">
        <p14:creationId xmlns:p14="http://schemas.microsoft.com/office/powerpoint/2010/main" val="63665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P spid="20" grpId="0"/>
      <p:bldP spid="21" grpId="0"/>
    </p:bld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908721"/>
            <a:ext cx="8858280" cy="2376264"/>
          </a:xfrm>
        </p:spPr>
        <p:txBody>
          <a:bodyPr>
            <a:normAutofit fontScale="92500"/>
          </a:bodyPr>
          <a:lstStyle/>
          <a:p>
            <a:pPr>
              <a:lnSpc>
                <a:spcPct val="100000"/>
              </a:lnSpc>
              <a:spcBef>
                <a:spcPts val="0"/>
              </a:spcBef>
            </a:pPr>
            <a:r>
              <a:rPr lang="zh-CN" altLang="en-US" sz="2800" dirty="0" smtClean="0">
                <a:solidFill>
                  <a:srgbClr val="FF0000"/>
                </a:solidFill>
              </a:rPr>
              <a:t>思想</a:t>
            </a:r>
            <a:r>
              <a:rPr lang="zh-CN" altLang="en-US" sz="2800" dirty="0" smtClean="0"/>
              <a:t>：</a:t>
            </a:r>
            <a:r>
              <a:rPr lang="zh-CN" altLang="zh-CN" sz="2800" b="0" dirty="0" smtClean="0"/>
              <a:t>如果一个结点</a:t>
            </a:r>
            <a:r>
              <a:rPr lang="en-US" altLang="zh-CN" sz="2800" b="0" dirty="0" smtClean="0"/>
              <a:t>R</a:t>
            </a:r>
            <a:r>
              <a:rPr lang="zh-CN" altLang="zh-CN" sz="2800" b="0" dirty="0" smtClean="0"/>
              <a:t>的左子树</a:t>
            </a:r>
            <a:r>
              <a:rPr lang="zh-CN" altLang="zh-CN" sz="2800" b="0" dirty="0"/>
              <a:t>和右子树都已经是堆</a:t>
            </a:r>
            <a:r>
              <a:rPr lang="zh-CN" altLang="zh-CN" sz="2800" b="0" dirty="0" smtClean="0"/>
              <a:t>，</a:t>
            </a:r>
            <a:r>
              <a:rPr lang="zh-CN" altLang="en-US" sz="2800" b="0" dirty="0" smtClean="0"/>
              <a:t>但</a:t>
            </a:r>
            <a:r>
              <a:rPr lang="en-US" altLang="zh-CN" sz="2800" b="0" dirty="0" smtClean="0"/>
              <a:t>R</a:t>
            </a:r>
            <a:r>
              <a:rPr lang="zh-CN" altLang="en-US" sz="2800" b="0" dirty="0" smtClean="0"/>
              <a:t>不能做树根，</a:t>
            </a:r>
            <a:r>
              <a:rPr lang="zh-CN" altLang="zh-CN" sz="2800" b="0" dirty="0" smtClean="0"/>
              <a:t>则</a:t>
            </a:r>
            <a:r>
              <a:rPr lang="zh-CN" altLang="en-US" sz="2800" b="0" dirty="0" smtClean="0"/>
              <a:t>可</a:t>
            </a:r>
            <a:r>
              <a:rPr lang="zh-CN" altLang="zh-CN" sz="2800" b="0" dirty="0" smtClean="0"/>
              <a:t>将</a:t>
            </a:r>
            <a:r>
              <a:rPr lang="zh-CN" altLang="zh-CN" sz="2800" b="0" dirty="0"/>
              <a:t>结点</a:t>
            </a:r>
            <a:r>
              <a:rPr lang="en-US" altLang="zh-CN" sz="2800" b="0" dirty="0"/>
              <a:t>R</a:t>
            </a:r>
            <a:r>
              <a:rPr lang="zh-CN" altLang="zh-CN" sz="2800" b="0" dirty="0"/>
              <a:t>中的关键值向下</a:t>
            </a:r>
            <a:r>
              <a:rPr lang="zh-CN" altLang="zh-CN" sz="2800" b="0" dirty="0" smtClean="0"/>
              <a:t>筛选</a:t>
            </a:r>
            <a:r>
              <a:rPr lang="zh-CN" altLang="en-US" sz="2800" b="0" dirty="0" smtClean="0"/>
              <a:t>，将以</a:t>
            </a:r>
            <a:r>
              <a:rPr lang="en-US" altLang="zh-CN" sz="2800" b="0" dirty="0" smtClean="0"/>
              <a:t>R</a:t>
            </a:r>
            <a:r>
              <a:rPr lang="zh-CN" altLang="en-US" sz="2800" b="0" dirty="0" smtClean="0"/>
              <a:t>为</a:t>
            </a:r>
            <a:r>
              <a:rPr lang="zh-CN" altLang="zh-CN" sz="2800" b="0" dirty="0" smtClean="0"/>
              <a:t>根的</a:t>
            </a:r>
            <a:r>
              <a:rPr lang="zh-CN" altLang="zh-CN" sz="2800" b="0" dirty="0"/>
              <a:t>树调整为堆</a:t>
            </a:r>
            <a:r>
              <a:rPr lang="zh-CN" altLang="zh-CN" sz="2800" b="0" dirty="0" smtClean="0"/>
              <a:t>。</a:t>
            </a:r>
            <a:endParaRPr lang="en-US" altLang="zh-CN" sz="2800" b="0" dirty="0" smtClean="0"/>
          </a:p>
          <a:p>
            <a:pPr>
              <a:lnSpc>
                <a:spcPct val="100000"/>
              </a:lnSpc>
              <a:spcBef>
                <a:spcPts val="500"/>
              </a:spcBef>
            </a:pPr>
            <a:r>
              <a:rPr lang="zh-CN" altLang="zh-CN" sz="2800" b="0" dirty="0" smtClean="0"/>
              <a:t>如</a:t>
            </a:r>
            <a:r>
              <a:rPr lang="zh-CN" altLang="en-US" sz="2800" b="0" dirty="0" smtClean="0"/>
              <a:t>下</a:t>
            </a:r>
            <a:r>
              <a:rPr lang="zh-CN" altLang="zh-CN" sz="2800" b="0" dirty="0" smtClean="0"/>
              <a:t>图，</a:t>
            </a:r>
            <a:r>
              <a:rPr lang="en-US" altLang="zh-CN" sz="2800" dirty="0" smtClean="0">
                <a:solidFill>
                  <a:srgbClr val="FF0000"/>
                </a:solidFill>
              </a:rPr>
              <a:t>R=3</a:t>
            </a:r>
            <a:r>
              <a:rPr lang="zh-CN" altLang="zh-CN" sz="2800" b="0" dirty="0"/>
              <a:t>，其左右子树均已成大顶堆，只需将结点</a:t>
            </a:r>
            <a:r>
              <a:rPr lang="en-US" altLang="zh-CN" sz="2800" b="0" dirty="0"/>
              <a:t>3</a:t>
            </a:r>
            <a:r>
              <a:rPr lang="zh-CN" altLang="zh-CN" sz="2800" b="0" dirty="0"/>
              <a:t>通过</a:t>
            </a:r>
            <a:r>
              <a:rPr lang="en-US" altLang="zh-CN" sz="2800" b="0" dirty="0"/>
              <a:t>3</a:t>
            </a:r>
            <a:r>
              <a:rPr lang="zh-CN" altLang="zh-CN" sz="2800" b="0" dirty="0"/>
              <a:t>次向下筛选，即可将初始根结点为</a:t>
            </a:r>
            <a:r>
              <a:rPr lang="en-US" altLang="zh-CN" sz="2800" b="0" dirty="0"/>
              <a:t>3</a:t>
            </a:r>
            <a:r>
              <a:rPr lang="zh-CN" altLang="zh-CN" sz="2800" b="0" dirty="0"/>
              <a:t>的树调整为大顶堆。</a:t>
            </a:r>
          </a:p>
          <a:p>
            <a:pPr>
              <a:lnSpc>
                <a:spcPct val="100000"/>
              </a:lnSpc>
              <a:spcBef>
                <a:spcPts val="0"/>
              </a:spcBef>
            </a:pPr>
            <a:endParaRPr lang="zh-CN" altLang="en-US" dirty="0"/>
          </a:p>
        </p:txBody>
      </p:sp>
      <p:pic>
        <p:nvPicPr>
          <p:cNvPr id="4710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4414" y="3405408"/>
            <a:ext cx="6357982" cy="3452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标题 1"/>
          <p:cNvSpPr>
            <a:spLocks noGrp="1"/>
          </p:cNvSpPr>
          <p:nvPr>
            <p:ph type="title"/>
          </p:nvPr>
        </p:nvSpPr>
        <p:spPr>
          <a:xfrm>
            <a:off x="357158" y="142852"/>
            <a:ext cx="7520940" cy="548640"/>
          </a:xfrm>
        </p:spPr>
        <p:txBody>
          <a:bodyPr/>
          <a:lstStyle/>
          <a:p>
            <a:r>
              <a:rPr lang="zh-CN" altLang="en-US" b="1" dirty="0" smtClean="0"/>
              <a:t>四、建堆算法</a:t>
            </a:r>
            <a:r>
              <a:rPr lang="en-US" altLang="zh-CN" b="1" dirty="0" smtClean="0"/>
              <a:t>2——</a:t>
            </a:r>
            <a:r>
              <a:rPr lang="zh-CN" altLang="en-US" b="1" dirty="0"/>
              <a:t>筛选法</a:t>
            </a:r>
            <a:endParaRPr lang="zh-CN" altLang="en-US" dirty="0"/>
          </a:p>
        </p:txBody>
      </p:sp>
    </p:spTree>
    <p:extLst>
      <p:ext uri="{BB962C8B-B14F-4D97-AF65-F5344CB8AC3E}">
        <p14:creationId xmlns:p14="http://schemas.microsoft.com/office/powerpoint/2010/main" val="199971188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9724" y="857232"/>
            <a:ext cx="7919928" cy="5164055"/>
          </a:xfrm>
        </p:spPr>
        <p:txBody>
          <a:bodyPr>
            <a:normAutofit fontScale="92500" lnSpcReduction="20000"/>
          </a:bodyPr>
          <a:lstStyle/>
          <a:p>
            <a:r>
              <a:rPr lang="zh-CN" altLang="zh-CN" sz="3200" dirty="0">
                <a:solidFill>
                  <a:srgbClr val="FF0000"/>
                </a:solidFill>
              </a:rPr>
              <a:t>筛选法建堆的步骤：</a:t>
            </a:r>
          </a:p>
          <a:p>
            <a:r>
              <a:rPr lang="en-US" altLang="zh-CN" sz="3200" b="0" dirty="0"/>
              <a:t>	(1) </a:t>
            </a:r>
            <a:r>
              <a:rPr lang="zh-CN" altLang="zh-CN" sz="3200" b="0" dirty="0"/>
              <a:t>将所有</a:t>
            </a:r>
            <a:r>
              <a:rPr lang="en-US" altLang="zh-CN" sz="3200" b="0" dirty="0"/>
              <a:t>n</a:t>
            </a:r>
            <a:r>
              <a:rPr lang="zh-CN" altLang="zh-CN" sz="3200" b="0" dirty="0"/>
              <a:t>个已知的关键值保存到数组中，此时</a:t>
            </a:r>
            <a:r>
              <a:rPr lang="zh-CN" altLang="zh-CN" sz="3200" b="0" dirty="0" smtClean="0"/>
              <a:t>形成</a:t>
            </a:r>
            <a:r>
              <a:rPr lang="zh-CN" altLang="en-US" sz="3200" b="0" dirty="0" smtClean="0"/>
              <a:t>也许</a:t>
            </a:r>
            <a:r>
              <a:rPr lang="zh-CN" altLang="zh-CN" sz="3200" b="0" dirty="0" smtClean="0"/>
              <a:t>不</a:t>
            </a:r>
            <a:r>
              <a:rPr lang="zh-CN" altLang="zh-CN" sz="3200" b="0" dirty="0"/>
              <a:t>满足堆特性的</a:t>
            </a:r>
            <a:r>
              <a:rPr lang="zh-CN" altLang="zh-CN" sz="3200" dirty="0"/>
              <a:t>完全二叉树</a:t>
            </a:r>
            <a:r>
              <a:rPr lang="zh-CN" altLang="zh-CN" sz="3200" b="0" dirty="0"/>
              <a:t>；</a:t>
            </a:r>
          </a:p>
          <a:p>
            <a:pPr>
              <a:spcBef>
                <a:spcPts val="2000"/>
              </a:spcBef>
            </a:pPr>
            <a:r>
              <a:rPr lang="en-US" altLang="zh-CN" sz="3200" b="0" dirty="0" smtClean="0"/>
              <a:t>(</a:t>
            </a:r>
            <a:r>
              <a:rPr lang="en-US" altLang="zh-CN" sz="3200" b="0" dirty="0"/>
              <a:t>2) </a:t>
            </a:r>
            <a:r>
              <a:rPr lang="zh-CN" altLang="en-US" sz="3200" b="0" dirty="0" smtClean="0"/>
              <a:t>每个叶子结点已经是堆，</a:t>
            </a:r>
            <a:endParaRPr lang="en-US" altLang="zh-CN" sz="3200" b="0" dirty="0" smtClean="0"/>
          </a:p>
          <a:p>
            <a:pPr>
              <a:spcBef>
                <a:spcPts val="2000"/>
              </a:spcBef>
            </a:pPr>
            <a:r>
              <a:rPr lang="en-US" altLang="zh-CN" sz="3200" b="0" dirty="0"/>
              <a:t> </a:t>
            </a:r>
            <a:r>
              <a:rPr lang="en-US" altLang="zh-CN" sz="3200" b="0" dirty="0" smtClean="0"/>
              <a:t>     </a:t>
            </a:r>
            <a:r>
              <a:rPr lang="zh-CN" altLang="en-US" sz="3200" b="0" dirty="0" smtClean="0"/>
              <a:t>所以</a:t>
            </a:r>
            <a:r>
              <a:rPr lang="zh-CN" altLang="zh-CN" sz="3200" b="0" dirty="0" smtClean="0">
                <a:solidFill>
                  <a:srgbClr val="FF0000"/>
                </a:solidFill>
              </a:rPr>
              <a:t>从</a:t>
            </a:r>
            <a:r>
              <a:rPr lang="zh-CN" altLang="zh-CN" sz="3200" dirty="0" smtClean="0">
                <a:solidFill>
                  <a:srgbClr val="FF0000"/>
                </a:solidFill>
              </a:rPr>
              <a:t>最后一个内部结点</a:t>
            </a:r>
            <a:r>
              <a:rPr lang="zh-CN" altLang="zh-CN" sz="3200" b="0" dirty="0"/>
              <a:t>（该结点位于完全二叉树的倒数第二层，在数组中的位置</a:t>
            </a:r>
            <a:r>
              <a:rPr lang="zh-CN" altLang="zh-CN" sz="3200" b="0" dirty="0" smtClean="0"/>
              <a:t>为</a:t>
            </a:r>
            <a:r>
              <a:rPr lang="zh-CN" altLang="en-US" sz="3200" dirty="0" smtClean="0">
                <a:solidFill>
                  <a:srgbClr val="FF0000"/>
                </a:solidFill>
                <a:latin typeface="Cambria Math"/>
              </a:rPr>
              <a:t>⌊</a:t>
            </a:r>
            <a:r>
              <a:rPr lang="en-US" altLang="zh-CN" sz="3200" dirty="0" smtClean="0">
                <a:solidFill>
                  <a:srgbClr val="FF0000"/>
                </a:solidFill>
              </a:rPr>
              <a:t>n/2</a:t>
            </a:r>
            <a:r>
              <a:rPr lang="zh-CN" altLang="en-US" sz="3200" dirty="0">
                <a:solidFill>
                  <a:srgbClr val="FF0000"/>
                </a:solidFill>
                <a:latin typeface="Cambria Math"/>
              </a:rPr>
              <a:t>⌋</a:t>
            </a:r>
            <a:r>
              <a:rPr lang="en-US" altLang="zh-CN" sz="3200" dirty="0" smtClean="0">
                <a:solidFill>
                  <a:srgbClr val="FF0000"/>
                </a:solidFill>
              </a:rPr>
              <a:t>-1</a:t>
            </a:r>
            <a:r>
              <a:rPr lang="zh-CN" altLang="zh-CN" sz="3200" b="0" dirty="0"/>
              <a:t>）</a:t>
            </a:r>
            <a:r>
              <a:rPr lang="zh-CN" altLang="zh-CN" sz="3200" b="0" dirty="0">
                <a:solidFill>
                  <a:srgbClr val="FF0000"/>
                </a:solidFill>
              </a:rPr>
              <a:t>开始，用筛选法从右至左从下到上依次调整</a:t>
            </a:r>
            <a:r>
              <a:rPr lang="zh-CN" altLang="zh-CN" sz="3200" dirty="0">
                <a:solidFill>
                  <a:srgbClr val="FF0000"/>
                </a:solidFill>
              </a:rPr>
              <a:t>每个内部节点</a:t>
            </a:r>
            <a:r>
              <a:rPr lang="zh-CN" altLang="zh-CN" sz="3200" b="0" dirty="0">
                <a:solidFill>
                  <a:srgbClr val="FF0000"/>
                </a:solidFill>
              </a:rPr>
              <a:t>，直到到达根结点，整棵完全二叉树就成为一个堆</a:t>
            </a:r>
            <a:r>
              <a:rPr lang="zh-CN" altLang="zh-CN" sz="3200" b="0" dirty="0"/>
              <a:t>。</a:t>
            </a:r>
            <a:endParaRPr lang="zh-CN" altLang="en-US" sz="3200" b="0" dirty="0"/>
          </a:p>
        </p:txBody>
      </p:sp>
    </p:spTree>
    <p:extLst>
      <p:ext uri="{BB962C8B-B14F-4D97-AF65-F5344CB8AC3E}">
        <p14:creationId xmlns:p14="http://schemas.microsoft.com/office/powerpoint/2010/main" val="316449751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214290"/>
            <a:ext cx="8286809" cy="1785950"/>
          </a:xfrm>
        </p:spPr>
        <p:txBody>
          <a:bodyPr/>
          <a:lstStyle/>
          <a:p>
            <a:r>
              <a:rPr lang="en-US" altLang="zh-CN" sz="3200" b="0" dirty="0" smtClean="0"/>
              <a:t>	</a:t>
            </a:r>
            <a:r>
              <a:rPr lang="zh-CN" altLang="zh-CN" sz="3200" b="0" dirty="0" smtClean="0"/>
              <a:t>为</a:t>
            </a:r>
            <a:r>
              <a:rPr lang="zh-CN" altLang="zh-CN" sz="3200" b="0" dirty="0"/>
              <a:t>给定一组关键值</a:t>
            </a:r>
            <a:r>
              <a:rPr lang="en-US" altLang="zh-CN" sz="3200" dirty="0"/>
              <a:t>{14, 16, 21, 18, 30, 35}</a:t>
            </a:r>
            <a:r>
              <a:rPr lang="zh-CN" altLang="zh-CN" sz="3200" b="0" dirty="0"/>
              <a:t>建大顶堆的过程如图</a:t>
            </a:r>
            <a:r>
              <a:rPr lang="en-US" altLang="zh-CN" sz="3200" b="0" dirty="0"/>
              <a:t>5-48</a:t>
            </a:r>
            <a:r>
              <a:rPr lang="zh-CN" altLang="zh-CN" sz="3200" b="0" dirty="0"/>
              <a:t>所示。</a:t>
            </a:r>
          </a:p>
          <a:p>
            <a:endParaRPr lang="zh-CN" altLang="en-US" b="0" dirty="0"/>
          </a:p>
        </p:txBody>
      </p:sp>
      <p:pic>
        <p:nvPicPr>
          <p:cNvPr id="481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282" y="1782752"/>
            <a:ext cx="8713927" cy="5075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018190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571480"/>
            <a:ext cx="8321578" cy="5715040"/>
          </a:xfrm>
        </p:spPr>
        <p:txBody>
          <a:bodyPr>
            <a:normAutofit/>
          </a:bodyPr>
          <a:lstStyle/>
          <a:p>
            <a:r>
              <a:rPr lang="zh-CN" altLang="zh-CN" sz="2800" dirty="0">
                <a:solidFill>
                  <a:srgbClr val="FF0000"/>
                </a:solidFill>
              </a:rPr>
              <a:t>筛选法建堆</a:t>
            </a:r>
            <a:r>
              <a:rPr lang="zh-CN" altLang="zh-CN" sz="2800" dirty="0"/>
              <a:t>的</a:t>
            </a:r>
            <a:r>
              <a:rPr lang="zh-CN" altLang="zh-CN" sz="2800" dirty="0" smtClean="0"/>
              <a:t>算法</a:t>
            </a:r>
            <a:endParaRPr lang="zh-CN" altLang="zh-CN" sz="2800" dirty="0"/>
          </a:p>
          <a:p>
            <a:pPr>
              <a:spcBef>
                <a:spcPts val="1800"/>
              </a:spcBef>
            </a:pPr>
            <a:r>
              <a:rPr lang="en-US" altLang="zh-CN" sz="2800" b="0" dirty="0" smtClean="0"/>
              <a:t>void </a:t>
            </a:r>
            <a:r>
              <a:rPr lang="en-US" altLang="zh-CN" sz="2800" b="0" dirty="0" err="1" smtClean="0">
                <a:solidFill>
                  <a:srgbClr val="FF0000"/>
                </a:solidFill>
              </a:rPr>
              <a:t>BuildHeap</a:t>
            </a:r>
            <a:r>
              <a:rPr lang="en-US" altLang="zh-CN" sz="2800" b="0" dirty="0" smtClean="0"/>
              <a:t>(Heap </a:t>
            </a:r>
            <a:r>
              <a:rPr lang="en-US" altLang="zh-CN" sz="2800" b="0" dirty="0"/>
              <a:t>*H){</a:t>
            </a:r>
            <a:endParaRPr lang="zh-CN" altLang="zh-CN" sz="2800" b="0" dirty="0"/>
          </a:p>
          <a:p>
            <a:r>
              <a:rPr lang="en-US" altLang="zh-CN" sz="2800" b="0" dirty="0"/>
              <a:t>	for (int </a:t>
            </a:r>
            <a:r>
              <a:rPr lang="en-US" altLang="zh-CN" sz="2800" b="0" dirty="0" err="1"/>
              <a:t>i</a:t>
            </a:r>
            <a:r>
              <a:rPr lang="en-US" altLang="zh-CN" sz="2800" b="0" dirty="0"/>
              <a:t> = </a:t>
            </a:r>
            <a:r>
              <a:rPr lang="en-US" altLang="zh-CN" sz="2800" b="0" dirty="0" smtClean="0">
                <a:solidFill>
                  <a:srgbClr val="FF0000"/>
                </a:solidFill>
              </a:rPr>
              <a:t>H-&gt;length/2-1</a:t>
            </a:r>
            <a:r>
              <a:rPr lang="en-US" altLang="zh-CN" sz="2800" b="0" dirty="0"/>
              <a:t>; </a:t>
            </a:r>
            <a:r>
              <a:rPr lang="en-US" altLang="zh-CN" sz="2800" b="0" dirty="0" err="1"/>
              <a:t>i</a:t>
            </a:r>
            <a:r>
              <a:rPr lang="en-US" altLang="zh-CN" sz="2800" b="0" dirty="0"/>
              <a:t> &gt;= 0; </a:t>
            </a:r>
            <a:r>
              <a:rPr lang="en-US" altLang="zh-CN" sz="2800" b="0" dirty="0" err="1"/>
              <a:t>i</a:t>
            </a:r>
            <a:r>
              <a:rPr lang="en-US" altLang="zh-CN" sz="2800" b="0" dirty="0"/>
              <a:t>--)</a:t>
            </a:r>
            <a:endParaRPr lang="zh-CN" altLang="zh-CN" sz="2800" b="0" dirty="0"/>
          </a:p>
          <a:p>
            <a:r>
              <a:rPr lang="en-US" altLang="zh-CN" sz="2800" b="0" dirty="0" smtClean="0"/>
              <a:t>		</a:t>
            </a:r>
            <a:r>
              <a:rPr lang="en-US" altLang="zh-CN" sz="2800" b="0" dirty="0" err="1">
                <a:solidFill>
                  <a:srgbClr val="FF0000"/>
                </a:solidFill>
              </a:rPr>
              <a:t>SiftDown</a:t>
            </a:r>
            <a:r>
              <a:rPr lang="en-US" altLang="zh-CN" sz="2800" b="0" dirty="0">
                <a:solidFill>
                  <a:srgbClr val="FF0000"/>
                </a:solidFill>
              </a:rPr>
              <a:t> </a:t>
            </a:r>
            <a:r>
              <a:rPr lang="en-US" altLang="zh-CN" sz="2800" b="0" dirty="0" smtClean="0"/>
              <a:t>(H, </a:t>
            </a:r>
            <a:r>
              <a:rPr lang="en-US" altLang="zh-CN" sz="2800" b="0" dirty="0" err="1" smtClean="0"/>
              <a:t>i</a:t>
            </a:r>
            <a:r>
              <a:rPr lang="en-US" altLang="zh-CN" sz="2800" b="0" dirty="0" smtClean="0"/>
              <a:t>);  //</a:t>
            </a:r>
            <a:r>
              <a:rPr lang="zh-CN" altLang="en-US" sz="2800" b="0" dirty="0"/>
              <a:t>筛选以内部</a:t>
            </a:r>
            <a:r>
              <a:rPr lang="zh-CN" altLang="en-US" sz="2800" b="0" dirty="0" smtClean="0"/>
              <a:t>结点</a:t>
            </a:r>
            <a:r>
              <a:rPr lang="en-US" altLang="zh-CN" sz="2800" b="0" dirty="0" err="1" smtClean="0"/>
              <a:t>i</a:t>
            </a:r>
            <a:r>
              <a:rPr lang="zh-CN" altLang="en-US" sz="2800" b="0" dirty="0" smtClean="0"/>
              <a:t>为</a:t>
            </a:r>
            <a:r>
              <a:rPr lang="zh-CN" altLang="en-US" sz="2800" b="0" dirty="0"/>
              <a:t>根的子</a:t>
            </a:r>
            <a:r>
              <a:rPr lang="zh-CN" altLang="en-US" sz="2800" b="0" dirty="0" smtClean="0"/>
              <a:t>树</a:t>
            </a:r>
            <a:endParaRPr lang="zh-CN" altLang="zh-CN" sz="2800" b="0" dirty="0" smtClean="0"/>
          </a:p>
          <a:p>
            <a:r>
              <a:rPr lang="en-US" altLang="zh-CN" sz="2800" b="0" dirty="0" smtClean="0"/>
              <a:t>}</a:t>
            </a:r>
            <a:endParaRPr lang="zh-CN" altLang="zh-CN" sz="2800" b="0" dirty="0"/>
          </a:p>
          <a:p>
            <a:r>
              <a:rPr lang="en-US" altLang="zh-CN" sz="2800" b="0" dirty="0"/>
              <a:t> </a:t>
            </a:r>
            <a:endParaRPr lang="zh-CN" altLang="zh-CN" sz="2800" b="0" dirty="0"/>
          </a:p>
          <a:p>
            <a:endParaRPr lang="zh-CN" altLang="en-US" dirty="0"/>
          </a:p>
        </p:txBody>
      </p:sp>
    </p:spTree>
    <p:extLst>
      <p:ext uri="{BB962C8B-B14F-4D97-AF65-F5344CB8AC3E}">
        <p14:creationId xmlns:p14="http://schemas.microsoft.com/office/powerpoint/2010/main" val="282680954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964488" cy="6572272"/>
          </a:xfrm>
        </p:spPr>
        <p:txBody>
          <a:bodyPr>
            <a:noAutofit/>
          </a:bodyPr>
          <a:lstStyle/>
          <a:p>
            <a:pPr>
              <a:spcBef>
                <a:spcPts val="0"/>
              </a:spcBef>
            </a:pPr>
            <a:r>
              <a:rPr lang="zh-CN" altLang="zh-CN" dirty="0" smtClean="0"/>
              <a:t>筛选</a:t>
            </a:r>
            <a:r>
              <a:rPr lang="zh-CN" altLang="zh-CN" dirty="0"/>
              <a:t>法</a:t>
            </a:r>
            <a:r>
              <a:rPr lang="zh-CN" altLang="zh-CN" dirty="0" smtClean="0"/>
              <a:t>调整</a:t>
            </a:r>
            <a:r>
              <a:rPr lang="zh-CN" altLang="en-US" dirty="0" smtClean="0"/>
              <a:t>算法：</a:t>
            </a:r>
            <a:endParaRPr lang="zh-CN" altLang="zh-CN" dirty="0"/>
          </a:p>
          <a:p>
            <a:pPr>
              <a:spcBef>
                <a:spcPts val="1000"/>
              </a:spcBef>
            </a:pPr>
            <a:r>
              <a:rPr lang="en-US" altLang="zh-CN" b="0" dirty="0" smtClean="0"/>
              <a:t>void </a:t>
            </a:r>
            <a:r>
              <a:rPr lang="en-US" altLang="zh-CN" b="0" dirty="0" err="1" smtClean="0"/>
              <a:t>SiftDown</a:t>
            </a:r>
            <a:r>
              <a:rPr lang="en-US" altLang="zh-CN" b="0" dirty="0" smtClean="0"/>
              <a:t>(Heap </a:t>
            </a:r>
            <a:r>
              <a:rPr lang="en-US" altLang="zh-CN" b="0" dirty="0"/>
              <a:t>*</a:t>
            </a:r>
            <a:r>
              <a:rPr lang="en-US" altLang="zh-CN" b="0" dirty="0" smtClean="0"/>
              <a:t>H, </a:t>
            </a:r>
            <a:r>
              <a:rPr lang="en-US" altLang="zh-CN" b="0" dirty="0"/>
              <a:t>int </a:t>
            </a:r>
            <a:r>
              <a:rPr lang="en-US" altLang="zh-CN" b="0" dirty="0" err="1"/>
              <a:t>pos</a:t>
            </a:r>
            <a:r>
              <a:rPr lang="en-US" altLang="zh-CN" b="0" dirty="0" smtClean="0"/>
              <a:t>){ //</a:t>
            </a:r>
            <a:r>
              <a:rPr lang="zh-CN" altLang="en-US" b="0" dirty="0" smtClean="0"/>
              <a:t>筛选以内部结点</a:t>
            </a:r>
            <a:r>
              <a:rPr lang="en-US" altLang="zh-CN" b="0" dirty="0" err="1" smtClean="0"/>
              <a:t>pos</a:t>
            </a:r>
            <a:r>
              <a:rPr lang="zh-CN" altLang="en-US" b="0" dirty="0" smtClean="0"/>
              <a:t>为根的子树</a:t>
            </a:r>
            <a:endParaRPr lang="zh-CN" altLang="zh-CN" b="0" dirty="0"/>
          </a:p>
          <a:p>
            <a:pPr>
              <a:spcBef>
                <a:spcPts val="0"/>
              </a:spcBef>
            </a:pPr>
            <a:r>
              <a:rPr lang="en-US" altLang="zh-CN" b="0" dirty="0"/>
              <a:t>	</a:t>
            </a:r>
            <a:r>
              <a:rPr lang="en-US" altLang="zh-CN" b="0" dirty="0" err="1"/>
              <a:t>RecType</a:t>
            </a:r>
            <a:r>
              <a:rPr lang="en-US" altLang="zh-CN" b="0" dirty="0"/>
              <a:t> temp = </a:t>
            </a:r>
            <a:r>
              <a:rPr lang="en-US" altLang="zh-CN" b="0" dirty="0" smtClean="0"/>
              <a:t>H-&gt;R[</a:t>
            </a:r>
            <a:r>
              <a:rPr lang="en-US" altLang="zh-CN" b="0" dirty="0" err="1" smtClean="0"/>
              <a:t>pos</a:t>
            </a:r>
            <a:r>
              <a:rPr lang="en-US" altLang="zh-CN" b="0" dirty="0" smtClean="0"/>
              <a:t>];</a:t>
            </a:r>
          </a:p>
          <a:p>
            <a:pPr>
              <a:spcBef>
                <a:spcPts val="0"/>
              </a:spcBef>
            </a:pPr>
            <a:r>
              <a:rPr lang="en-US" altLang="zh-CN" b="0" dirty="0"/>
              <a:t> </a:t>
            </a:r>
            <a:r>
              <a:rPr lang="en-US" altLang="zh-CN" b="0" dirty="0" smtClean="0"/>
              <a:t>    </a:t>
            </a:r>
            <a:r>
              <a:rPr lang="en-US" altLang="zh-CN" b="0" dirty="0" err="1" smtClean="0"/>
              <a:t>int</a:t>
            </a:r>
            <a:r>
              <a:rPr lang="en-US" altLang="zh-CN" b="0" dirty="0" smtClean="0"/>
              <a:t> </a:t>
            </a:r>
            <a:r>
              <a:rPr lang="en-US" altLang="zh-CN" b="0" dirty="0" err="1" smtClean="0"/>
              <a:t>lc</a:t>
            </a:r>
            <a:r>
              <a:rPr lang="en-US" altLang="zh-CN" b="0" dirty="0" smtClean="0"/>
              <a:t>=2</a:t>
            </a:r>
            <a:r>
              <a:rPr lang="zh-CN" altLang="en-US" b="0" dirty="0" smtClean="0"/>
              <a:t>*</a:t>
            </a:r>
            <a:r>
              <a:rPr lang="en-US" altLang="zh-CN" b="0" dirty="0" smtClean="0"/>
              <a:t>pos+1;	</a:t>
            </a:r>
            <a:r>
              <a:rPr lang="en-US" altLang="zh-CN" b="0" dirty="0" smtClean="0">
                <a:solidFill>
                  <a:srgbClr val="7030A0"/>
                </a:solidFill>
              </a:rPr>
              <a:t>//</a:t>
            </a:r>
            <a:r>
              <a:rPr lang="en-US" altLang="zh-CN" b="0" dirty="0" err="1" smtClean="0">
                <a:solidFill>
                  <a:srgbClr val="7030A0"/>
                </a:solidFill>
              </a:rPr>
              <a:t>lc</a:t>
            </a:r>
            <a:r>
              <a:rPr lang="zh-CN" altLang="en-US" b="0" dirty="0" smtClean="0">
                <a:solidFill>
                  <a:srgbClr val="7030A0"/>
                </a:solidFill>
              </a:rPr>
              <a:t>指向</a:t>
            </a:r>
            <a:r>
              <a:rPr lang="en-US" altLang="zh-CN" b="0" dirty="0" err="1" smtClean="0">
                <a:solidFill>
                  <a:srgbClr val="7030A0"/>
                </a:solidFill>
              </a:rPr>
              <a:t>pos</a:t>
            </a:r>
            <a:r>
              <a:rPr lang="zh-CN" altLang="en-US" b="0" dirty="0" smtClean="0">
                <a:solidFill>
                  <a:srgbClr val="7030A0"/>
                </a:solidFill>
              </a:rPr>
              <a:t>的左</a:t>
            </a:r>
            <a:r>
              <a:rPr lang="zh-CN" altLang="en-US" b="0" dirty="0">
                <a:solidFill>
                  <a:srgbClr val="7030A0"/>
                </a:solidFill>
              </a:rPr>
              <a:t>儿子</a:t>
            </a:r>
            <a:endParaRPr lang="en-US" altLang="zh-CN" b="0" dirty="0" smtClean="0">
              <a:solidFill>
                <a:srgbClr val="7030A0"/>
              </a:solidFill>
            </a:endParaRPr>
          </a:p>
          <a:p>
            <a:pPr>
              <a:spcBef>
                <a:spcPts val="0"/>
              </a:spcBef>
            </a:pPr>
            <a:r>
              <a:rPr lang="en-US" altLang="zh-CN" b="0" dirty="0"/>
              <a:t>	</a:t>
            </a:r>
            <a:r>
              <a:rPr lang="en-US" altLang="zh-CN" b="0" dirty="0" smtClean="0"/>
              <a:t>while (</a:t>
            </a:r>
            <a:r>
              <a:rPr lang="en-US" altLang="zh-CN" b="0" dirty="0" err="1" smtClean="0"/>
              <a:t>lc</a:t>
            </a:r>
            <a:r>
              <a:rPr lang="en-US" altLang="zh-CN" b="0" dirty="0"/>
              <a:t>&lt; H-</a:t>
            </a:r>
            <a:r>
              <a:rPr lang="en-US" altLang="zh-CN" b="0" dirty="0" smtClean="0"/>
              <a:t>&gt;length){</a:t>
            </a:r>
            <a:endParaRPr lang="zh-CN" altLang="zh-CN" b="0" dirty="0"/>
          </a:p>
          <a:p>
            <a:pPr>
              <a:spcBef>
                <a:spcPts val="0"/>
              </a:spcBef>
            </a:pPr>
            <a:r>
              <a:rPr lang="en-US" altLang="zh-CN" b="0" dirty="0"/>
              <a:t>		if ((</a:t>
            </a:r>
            <a:r>
              <a:rPr lang="en-US" altLang="zh-CN" b="0" dirty="0" err="1"/>
              <a:t>lc</a:t>
            </a:r>
            <a:r>
              <a:rPr lang="en-US" altLang="zh-CN" b="0" dirty="0"/>
              <a:t> &lt; H-&gt;</a:t>
            </a:r>
            <a:r>
              <a:rPr lang="en-US" altLang="zh-CN" b="0" dirty="0" smtClean="0"/>
              <a:t>length-1) </a:t>
            </a:r>
            <a:r>
              <a:rPr lang="en-US" altLang="zh-CN" b="0" dirty="0"/>
              <a:t>&amp;&amp; </a:t>
            </a:r>
            <a:r>
              <a:rPr lang="en-US" altLang="zh-CN" b="0" dirty="0" smtClean="0"/>
              <a:t>(H-&gt;R[</a:t>
            </a:r>
            <a:r>
              <a:rPr lang="en-US" altLang="zh-CN" b="0" dirty="0" err="1" smtClean="0"/>
              <a:t>lc</a:t>
            </a:r>
            <a:r>
              <a:rPr lang="en-US" altLang="zh-CN" b="0" dirty="0" smtClean="0"/>
              <a:t>]).key </a:t>
            </a:r>
            <a:r>
              <a:rPr lang="en-US" altLang="zh-CN" b="0" dirty="0"/>
              <a:t>&lt; </a:t>
            </a:r>
            <a:r>
              <a:rPr lang="en-US" altLang="zh-CN" b="0" dirty="0" smtClean="0"/>
              <a:t>(H-&gt;R[lc+1]).key </a:t>
            </a:r>
          </a:p>
          <a:p>
            <a:pPr>
              <a:spcBef>
                <a:spcPts val="0"/>
              </a:spcBef>
            </a:pPr>
            <a:r>
              <a:rPr lang="en-US" altLang="zh-CN" b="0" dirty="0"/>
              <a:t> </a:t>
            </a:r>
            <a:r>
              <a:rPr lang="en-US" altLang="zh-CN" b="0" dirty="0" smtClean="0"/>
              <a:t>                 </a:t>
            </a:r>
            <a:r>
              <a:rPr lang="en-US" altLang="zh-CN" b="0" dirty="0" err="1" smtClean="0"/>
              <a:t>lc</a:t>
            </a:r>
            <a:r>
              <a:rPr lang="en-US" altLang="zh-CN" b="0" dirty="0" smtClean="0"/>
              <a:t>++;	</a:t>
            </a:r>
            <a:r>
              <a:rPr lang="en-US" altLang="zh-CN" b="0" dirty="0" smtClean="0">
                <a:solidFill>
                  <a:srgbClr val="7030A0"/>
                </a:solidFill>
              </a:rPr>
              <a:t>//</a:t>
            </a:r>
            <a:r>
              <a:rPr lang="zh-CN" altLang="en-US" b="0" dirty="0" smtClean="0">
                <a:solidFill>
                  <a:srgbClr val="7030A0"/>
                </a:solidFill>
              </a:rPr>
              <a:t>有右儿子且大于左儿子，则</a:t>
            </a:r>
            <a:r>
              <a:rPr lang="en-US" altLang="zh-CN" b="0" dirty="0" err="1" smtClean="0">
                <a:solidFill>
                  <a:srgbClr val="7030A0"/>
                </a:solidFill>
              </a:rPr>
              <a:t>lc</a:t>
            </a:r>
            <a:r>
              <a:rPr lang="zh-CN" altLang="en-US" b="0" dirty="0" smtClean="0">
                <a:solidFill>
                  <a:srgbClr val="7030A0"/>
                </a:solidFill>
              </a:rPr>
              <a:t>指向右儿子</a:t>
            </a:r>
            <a:endParaRPr lang="zh-CN" altLang="zh-CN" b="0" dirty="0">
              <a:solidFill>
                <a:srgbClr val="7030A0"/>
              </a:solidFill>
            </a:endParaRPr>
          </a:p>
          <a:p>
            <a:pPr>
              <a:spcBef>
                <a:spcPts val="0"/>
              </a:spcBef>
            </a:pPr>
            <a:r>
              <a:rPr lang="en-US" altLang="zh-CN" b="0" dirty="0"/>
              <a:t>		if (</a:t>
            </a:r>
            <a:r>
              <a:rPr lang="en-US" altLang="zh-CN" b="0" dirty="0" err="1" smtClean="0"/>
              <a:t>temp.key</a:t>
            </a:r>
            <a:r>
              <a:rPr lang="en-US" altLang="zh-CN" b="0" dirty="0" smtClean="0"/>
              <a:t> &lt; (H-&gt;R[</a:t>
            </a:r>
            <a:r>
              <a:rPr lang="en-US" altLang="zh-CN" b="0" dirty="0" err="1" smtClean="0"/>
              <a:t>lc</a:t>
            </a:r>
            <a:r>
              <a:rPr lang="en-US" altLang="zh-CN" b="0" dirty="0" smtClean="0"/>
              <a:t>]).key){</a:t>
            </a:r>
            <a:endParaRPr lang="zh-CN" altLang="zh-CN" b="0" dirty="0">
              <a:solidFill>
                <a:srgbClr val="7030A0"/>
              </a:solidFill>
            </a:endParaRPr>
          </a:p>
          <a:p>
            <a:pPr>
              <a:spcBef>
                <a:spcPts val="0"/>
              </a:spcBef>
            </a:pPr>
            <a:r>
              <a:rPr lang="en-US" altLang="zh-CN" b="0" dirty="0"/>
              <a:t>		 </a:t>
            </a:r>
            <a:r>
              <a:rPr lang="en-US" altLang="zh-CN" b="0" dirty="0" smtClean="0"/>
              <a:t>    H-&gt;R[</a:t>
            </a:r>
            <a:r>
              <a:rPr lang="en-US" altLang="zh-CN" b="0" dirty="0" err="1" smtClean="0"/>
              <a:t>pos</a:t>
            </a:r>
            <a:r>
              <a:rPr lang="en-US" altLang="zh-CN" b="0" dirty="0"/>
              <a:t>] = </a:t>
            </a:r>
            <a:r>
              <a:rPr lang="en-US" altLang="zh-CN" b="0" dirty="0" smtClean="0"/>
              <a:t>H-&gt;R[</a:t>
            </a:r>
            <a:r>
              <a:rPr lang="en-US" altLang="zh-CN" b="0" dirty="0" err="1" smtClean="0"/>
              <a:t>lc</a:t>
            </a:r>
            <a:r>
              <a:rPr lang="en-US" altLang="zh-CN" b="0" dirty="0" smtClean="0"/>
              <a:t>];     //</a:t>
            </a:r>
            <a:r>
              <a:rPr lang="zh-CN" altLang="en-US" b="0" dirty="0" smtClean="0"/>
              <a:t>否则左或右儿子与父亲交换</a:t>
            </a:r>
            <a:endParaRPr lang="zh-CN" altLang="zh-CN" b="0" dirty="0"/>
          </a:p>
          <a:p>
            <a:pPr>
              <a:spcBef>
                <a:spcPts val="0"/>
              </a:spcBef>
            </a:pPr>
            <a:r>
              <a:rPr lang="en-US" altLang="zh-CN" b="0" dirty="0"/>
              <a:t>		</a:t>
            </a:r>
            <a:r>
              <a:rPr lang="en-US" altLang="zh-CN" b="0" dirty="0" smtClean="0"/>
              <a:t>     </a:t>
            </a:r>
            <a:r>
              <a:rPr lang="en-US" altLang="zh-CN" b="0" dirty="0" err="1" smtClean="0"/>
              <a:t>pos</a:t>
            </a:r>
            <a:r>
              <a:rPr lang="en-US" altLang="zh-CN" b="0" dirty="0" smtClean="0"/>
              <a:t> </a:t>
            </a:r>
            <a:r>
              <a:rPr lang="en-US" altLang="zh-CN" b="0" dirty="0"/>
              <a:t>= </a:t>
            </a:r>
            <a:r>
              <a:rPr lang="en-US" altLang="zh-CN" b="0" dirty="0" err="1"/>
              <a:t>lc</a:t>
            </a:r>
            <a:r>
              <a:rPr lang="en-US" altLang="zh-CN" b="0" dirty="0"/>
              <a:t>; </a:t>
            </a:r>
            <a:r>
              <a:rPr lang="en-US" altLang="zh-CN" b="0" dirty="0" smtClean="0"/>
              <a:t>     </a:t>
            </a:r>
            <a:r>
              <a:rPr lang="en-US" altLang="zh-CN" b="0" dirty="0" err="1" smtClean="0"/>
              <a:t>lc</a:t>
            </a:r>
            <a:r>
              <a:rPr lang="en-US" altLang="zh-CN" b="0" dirty="0" smtClean="0"/>
              <a:t> = 2*pos+1;</a:t>
            </a:r>
          </a:p>
          <a:p>
            <a:pPr>
              <a:spcBef>
                <a:spcPts val="0"/>
              </a:spcBef>
            </a:pPr>
            <a:r>
              <a:rPr lang="en-US" altLang="zh-CN" b="0" dirty="0" smtClean="0"/>
              <a:t>            }</a:t>
            </a:r>
          </a:p>
          <a:p>
            <a:pPr>
              <a:spcBef>
                <a:spcPts val="0"/>
              </a:spcBef>
            </a:pPr>
            <a:r>
              <a:rPr lang="en-US" altLang="zh-CN" b="0" dirty="0" smtClean="0"/>
              <a:t>            else break</a:t>
            </a:r>
            <a:r>
              <a:rPr lang="en-US" altLang="zh-CN" b="0" dirty="0"/>
              <a:t>;   </a:t>
            </a:r>
            <a:r>
              <a:rPr lang="en-US" altLang="zh-CN" b="0" dirty="0">
                <a:solidFill>
                  <a:srgbClr val="7030A0"/>
                </a:solidFill>
              </a:rPr>
              <a:t>//</a:t>
            </a:r>
            <a:r>
              <a:rPr lang="zh-CN" altLang="en-US" b="0" dirty="0">
                <a:solidFill>
                  <a:srgbClr val="7030A0"/>
                </a:solidFill>
              </a:rPr>
              <a:t>不用</a:t>
            </a:r>
            <a:r>
              <a:rPr lang="zh-CN" altLang="en-US" b="0" dirty="0" smtClean="0">
                <a:solidFill>
                  <a:srgbClr val="7030A0"/>
                </a:solidFill>
              </a:rPr>
              <a:t>交换，结束筛选</a:t>
            </a:r>
            <a:endParaRPr lang="zh-CN" altLang="zh-CN" b="0" dirty="0"/>
          </a:p>
          <a:p>
            <a:pPr>
              <a:spcBef>
                <a:spcPts val="0"/>
              </a:spcBef>
            </a:pPr>
            <a:r>
              <a:rPr lang="en-US" altLang="zh-CN" b="0" dirty="0"/>
              <a:t>	}</a:t>
            </a:r>
            <a:endParaRPr lang="zh-CN" altLang="zh-CN" b="0" dirty="0"/>
          </a:p>
          <a:p>
            <a:pPr>
              <a:spcBef>
                <a:spcPts val="0"/>
              </a:spcBef>
            </a:pPr>
            <a:r>
              <a:rPr lang="en-US" altLang="zh-CN" b="0" dirty="0"/>
              <a:t>	 </a:t>
            </a:r>
            <a:r>
              <a:rPr lang="en-US" altLang="zh-CN" b="0" dirty="0" smtClean="0"/>
              <a:t>H-&gt;R[</a:t>
            </a:r>
            <a:r>
              <a:rPr lang="en-US" altLang="zh-CN" b="0" dirty="0" err="1" smtClean="0"/>
              <a:t>pos</a:t>
            </a:r>
            <a:r>
              <a:rPr lang="en-US" altLang="zh-CN" b="0" dirty="0"/>
              <a:t>] = temp</a:t>
            </a:r>
            <a:r>
              <a:rPr lang="en-US" altLang="zh-CN" b="0" dirty="0" smtClean="0"/>
              <a:t>;  </a:t>
            </a:r>
            <a:r>
              <a:rPr lang="en-US" altLang="zh-CN" b="0" dirty="0" smtClean="0">
                <a:solidFill>
                  <a:srgbClr val="7030A0"/>
                </a:solidFill>
              </a:rPr>
              <a:t>//</a:t>
            </a:r>
            <a:r>
              <a:rPr lang="zh-CN" altLang="en-US" b="0" dirty="0" smtClean="0">
                <a:solidFill>
                  <a:srgbClr val="7030A0"/>
                </a:solidFill>
              </a:rPr>
              <a:t>不用每次交换都赋值</a:t>
            </a:r>
            <a:endParaRPr lang="zh-CN" altLang="zh-CN" b="0" dirty="0">
              <a:solidFill>
                <a:srgbClr val="7030A0"/>
              </a:solidFill>
            </a:endParaRPr>
          </a:p>
          <a:p>
            <a:pPr>
              <a:spcBef>
                <a:spcPts val="0"/>
              </a:spcBef>
            </a:pPr>
            <a:r>
              <a:rPr lang="en-US" altLang="zh-CN" b="0" dirty="0" smtClean="0"/>
              <a:t>}</a:t>
            </a:r>
            <a:endParaRPr lang="zh-CN" altLang="zh-CN" b="0" dirty="0"/>
          </a:p>
        </p:txBody>
      </p:sp>
    </p:spTree>
    <p:extLst>
      <p:ext uri="{BB962C8B-B14F-4D97-AF65-F5344CB8AC3E}">
        <p14:creationId xmlns:p14="http://schemas.microsoft.com/office/powerpoint/2010/main" val="244046666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645229"/>
            <a:ext cx="8640960" cy="3503851"/>
          </a:xfrm>
        </p:spPr>
        <p:txBody>
          <a:bodyPr>
            <a:normAutofit/>
          </a:bodyPr>
          <a:lstStyle/>
          <a:p>
            <a:r>
              <a:rPr lang="en-US" altLang="zh-CN" b="0" dirty="0" smtClean="0"/>
              <a:t>n</a:t>
            </a:r>
            <a:r>
              <a:rPr lang="zh-CN" altLang="en-US" b="0" dirty="0" smtClean="0"/>
              <a:t>个</a:t>
            </a:r>
            <a:r>
              <a:rPr lang="zh-CN" altLang="en-US" b="0" dirty="0"/>
              <a:t>结点</a:t>
            </a:r>
            <a:r>
              <a:rPr lang="zh-CN" altLang="en-US" b="0" dirty="0" smtClean="0"/>
              <a:t>，高度为</a:t>
            </a:r>
            <a:r>
              <a:rPr lang="en-US" altLang="zh-CN" b="0" dirty="0" smtClean="0"/>
              <a:t>h=</a:t>
            </a:r>
            <a:r>
              <a:rPr lang="en-US" altLang="zh-CN" dirty="0">
                <a:solidFill>
                  <a:srgbClr val="FF0000"/>
                </a:solidFill>
              </a:rPr>
              <a:t> </a:t>
            </a:r>
            <a:r>
              <a:rPr lang="zh-CN" altLang="en-US" dirty="0" smtClean="0">
                <a:latin typeface="Lucida Sans Unicode"/>
                <a:cs typeface="Lucida Sans Unicode"/>
              </a:rPr>
              <a:t>⌊</a:t>
            </a:r>
            <a:r>
              <a:rPr lang="en-US" altLang="zh-CN" dirty="0"/>
              <a:t>log</a:t>
            </a:r>
            <a:r>
              <a:rPr lang="zh-CN" altLang="en-US" dirty="0"/>
              <a:t> </a:t>
            </a:r>
            <a:r>
              <a:rPr lang="en-US" altLang="zh-CN" baseline="-25000" dirty="0"/>
              <a:t>2</a:t>
            </a:r>
            <a:r>
              <a:rPr lang="en-US" altLang="zh-CN" dirty="0"/>
              <a:t>n</a:t>
            </a:r>
            <a:r>
              <a:rPr lang="en-US" altLang="zh-CN" dirty="0">
                <a:latin typeface="Lucida Sans Unicode"/>
                <a:cs typeface="Lucida Sans Unicode"/>
              </a:rPr>
              <a:t>⌋+1 </a:t>
            </a:r>
            <a:r>
              <a:rPr lang="zh-CN" altLang="en-US" b="0" dirty="0" smtClean="0"/>
              <a:t>。</a:t>
            </a:r>
            <a:endParaRPr lang="en-US" altLang="zh-CN" b="0" dirty="0" smtClean="0"/>
          </a:p>
          <a:p>
            <a:pPr>
              <a:spcBef>
                <a:spcPts val="200"/>
              </a:spcBef>
            </a:pPr>
            <a:r>
              <a:rPr lang="zh-CN" altLang="en-US" b="0" dirty="0"/>
              <a:t>倒数第二层结点</a:t>
            </a:r>
            <a:r>
              <a:rPr lang="zh-CN" altLang="en-US" b="0" dirty="0" smtClean="0"/>
              <a:t>最多</a:t>
            </a:r>
            <a:r>
              <a:rPr lang="zh-CN" altLang="en-US" b="0" dirty="0"/>
              <a:t>只需要下调</a:t>
            </a:r>
            <a:r>
              <a:rPr lang="en-US" altLang="zh-CN" b="0" dirty="0"/>
              <a:t>1</a:t>
            </a:r>
            <a:r>
              <a:rPr lang="zh-CN" altLang="en-US" b="0" dirty="0"/>
              <a:t>次，倒数</a:t>
            </a:r>
            <a:r>
              <a:rPr lang="zh-CN" altLang="en-US" b="0" dirty="0" smtClean="0"/>
              <a:t>第</a:t>
            </a:r>
            <a:r>
              <a:rPr lang="zh-CN" altLang="en-US" b="0" dirty="0"/>
              <a:t>三</a:t>
            </a:r>
            <a:r>
              <a:rPr lang="zh-CN" altLang="en-US" b="0" dirty="0" smtClean="0"/>
              <a:t>层</a:t>
            </a:r>
            <a:r>
              <a:rPr lang="zh-CN" altLang="en-US" b="0" dirty="0"/>
              <a:t>最多只需要下调</a:t>
            </a:r>
            <a:r>
              <a:rPr lang="en-US" altLang="zh-CN" b="0" dirty="0"/>
              <a:t>2</a:t>
            </a:r>
            <a:r>
              <a:rPr lang="zh-CN" altLang="en-US" b="0" dirty="0"/>
              <a:t>次，顶点最多需要</a:t>
            </a:r>
            <a:r>
              <a:rPr lang="zh-CN" altLang="en-US" b="0" dirty="0" smtClean="0"/>
              <a:t>下调</a:t>
            </a:r>
            <a:r>
              <a:rPr lang="en-US" altLang="zh-CN" b="0" dirty="0" smtClean="0"/>
              <a:t>h-1</a:t>
            </a:r>
            <a:r>
              <a:rPr lang="zh-CN" altLang="en-US" b="0" dirty="0" smtClean="0"/>
              <a:t>次；</a:t>
            </a:r>
            <a:endParaRPr lang="en-US" altLang="zh-CN" b="0" dirty="0" smtClean="0"/>
          </a:p>
          <a:p>
            <a:pPr>
              <a:spcBef>
                <a:spcPts val="200"/>
              </a:spcBef>
            </a:pPr>
            <a:r>
              <a:rPr lang="zh-CN" altLang="en-US" b="0" dirty="0"/>
              <a:t>倒数第二层结点</a:t>
            </a:r>
            <a:r>
              <a:rPr lang="zh-CN" altLang="en-US" b="0" dirty="0" smtClean="0"/>
              <a:t>共有</a:t>
            </a:r>
            <a:r>
              <a:rPr lang="en-US" altLang="zh-CN" b="0" dirty="0" smtClean="0"/>
              <a:t>2</a:t>
            </a:r>
            <a:r>
              <a:rPr lang="en-US" altLang="zh-CN" b="0" baseline="30000" dirty="0" smtClean="0"/>
              <a:t>h-2</a:t>
            </a:r>
            <a:r>
              <a:rPr lang="zh-CN" altLang="en-US" b="0" dirty="0" smtClean="0"/>
              <a:t>个，倒数第三层共有</a:t>
            </a:r>
            <a:r>
              <a:rPr lang="en-US" altLang="zh-CN" b="0" dirty="0" smtClean="0"/>
              <a:t>2</a:t>
            </a:r>
            <a:r>
              <a:rPr lang="en-US" altLang="zh-CN" b="0" baseline="30000" dirty="0" smtClean="0"/>
              <a:t>h-3</a:t>
            </a:r>
            <a:r>
              <a:rPr lang="zh-CN" altLang="en-US" b="0" dirty="0" smtClean="0"/>
              <a:t> </a:t>
            </a:r>
            <a:r>
              <a:rPr lang="zh-CN" altLang="en-US" b="0" dirty="0"/>
              <a:t>，</a:t>
            </a:r>
            <a:r>
              <a:rPr lang="zh-CN" altLang="en-US" b="0" dirty="0" smtClean="0"/>
              <a:t>顶层有</a:t>
            </a:r>
            <a:r>
              <a:rPr lang="en-US" altLang="zh-CN" b="0" dirty="0" smtClean="0"/>
              <a:t>2</a:t>
            </a:r>
            <a:r>
              <a:rPr lang="en-US" altLang="zh-CN" b="0" baseline="30000" dirty="0" smtClean="0"/>
              <a:t>0</a:t>
            </a:r>
            <a:r>
              <a:rPr lang="zh-CN" altLang="en-US" b="0" dirty="0" smtClean="0"/>
              <a:t>个；</a:t>
            </a:r>
            <a:endParaRPr lang="en-US" altLang="zh-CN" b="0" dirty="0" smtClean="0"/>
          </a:p>
          <a:p>
            <a:pPr>
              <a:spcBef>
                <a:spcPts val="200"/>
              </a:spcBef>
            </a:pPr>
            <a:r>
              <a:rPr lang="zh-CN" altLang="en-US" b="0" dirty="0" smtClean="0"/>
              <a:t>所以总时间</a:t>
            </a:r>
            <a:r>
              <a:rPr lang="zh-CN" altLang="en-US" b="0" dirty="0"/>
              <a:t>复杂度</a:t>
            </a:r>
            <a:r>
              <a:rPr lang="zh-CN" altLang="en-US" b="0" dirty="0" smtClean="0"/>
              <a:t>为</a:t>
            </a:r>
            <a:r>
              <a:rPr lang="en-US" altLang="zh-CN" b="0" dirty="0" smtClean="0"/>
              <a:t>T(n) </a:t>
            </a:r>
            <a:r>
              <a:rPr lang="en-US" altLang="zh-CN" b="0" dirty="0"/>
              <a:t>= 1 * </a:t>
            </a:r>
            <a:r>
              <a:rPr lang="en-US" altLang="zh-CN" b="0" dirty="0" smtClean="0"/>
              <a:t>2</a:t>
            </a:r>
            <a:r>
              <a:rPr lang="en-US" altLang="zh-CN" b="0" baseline="30000" dirty="0" smtClean="0"/>
              <a:t>h-2 </a:t>
            </a:r>
            <a:r>
              <a:rPr lang="en-US" altLang="zh-CN" b="0" dirty="0" smtClean="0"/>
              <a:t>+ </a:t>
            </a:r>
            <a:r>
              <a:rPr lang="en-US" altLang="zh-CN" b="0" dirty="0"/>
              <a:t>2 * </a:t>
            </a:r>
            <a:r>
              <a:rPr lang="en-US" altLang="zh-CN" b="0" dirty="0" smtClean="0"/>
              <a:t>2</a:t>
            </a:r>
            <a:r>
              <a:rPr lang="en-US" altLang="zh-CN" b="0" baseline="30000" dirty="0" smtClean="0"/>
              <a:t>h-3 </a:t>
            </a:r>
            <a:r>
              <a:rPr lang="en-US" altLang="zh-CN" b="0" dirty="0" smtClean="0"/>
              <a:t>+ </a:t>
            </a:r>
            <a:r>
              <a:rPr lang="en-US" altLang="zh-CN" b="0" dirty="0"/>
              <a:t>... + </a:t>
            </a:r>
            <a:r>
              <a:rPr lang="en-US" altLang="zh-CN" b="0" dirty="0" smtClean="0"/>
              <a:t>(h-1</a:t>
            </a:r>
            <a:r>
              <a:rPr lang="en-US" altLang="zh-CN" b="0" dirty="0"/>
              <a:t>) * </a:t>
            </a:r>
            <a:r>
              <a:rPr lang="en-US" altLang="zh-CN" b="0" dirty="0" smtClean="0"/>
              <a:t>2</a:t>
            </a:r>
            <a:r>
              <a:rPr lang="en-US" altLang="zh-CN" b="0" baseline="30000" dirty="0" smtClean="0"/>
              <a:t>0</a:t>
            </a:r>
            <a:r>
              <a:rPr lang="en-US" altLang="zh-CN" b="0" dirty="0" smtClean="0"/>
              <a:t> </a:t>
            </a:r>
            <a:r>
              <a:rPr lang="zh-CN" altLang="en-US" b="0" dirty="0" smtClean="0"/>
              <a:t>。</a:t>
            </a:r>
            <a:endParaRPr lang="en-US" altLang="zh-CN" b="0" dirty="0" smtClean="0"/>
          </a:p>
          <a:p>
            <a:pPr>
              <a:spcBef>
                <a:spcPts val="200"/>
              </a:spcBef>
            </a:pPr>
            <a:r>
              <a:rPr lang="zh-CN" altLang="en-US" b="0" dirty="0" smtClean="0"/>
              <a:t>所以</a:t>
            </a:r>
            <a:r>
              <a:rPr lang="zh-CN" altLang="en-US" b="0" dirty="0"/>
              <a:t>是</a:t>
            </a:r>
            <a:r>
              <a:rPr lang="en-US" altLang="zh-CN" sz="2800" b="0" dirty="0" smtClean="0">
                <a:solidFill>
                  <a:srgbClr val="FF0000"/>
                </a:solidFill>
              </a:rPr>
              <a:t>O(n)</a:t>
            </a:r>
            <a:endParaRPr lang="zh-CN" altLang="en-US" sz="2800" b="0"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8662" y="3527798"/>
            <a:ext cx="8286626" cy="3357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标题 1"/>
          <p:cNvSpPr>
            <a:spLocks noGrp="1"/>
          </p:cNvSpPr>
          <p:nvPr>
            <p:ph type="title"/>
          </p:nvPr>
        </p:nvSpPr>
        <p:spPr>
          <a:xfrm>
            <a:off x="251520" y="44624"/>
            <a:ext cx="7520940" cy="548640"/>
          </a:xfrm>
        </p:spPr>
        <p:txBody>
          <a:bodyPr/>
          <a:lstStyle/>
          <a:p>
            <a:r>
              <a:rPr lang="zh-CN" altLang="en-US" sz="2400" b="1" dirty="0" smtClean="0"/>
              <a:t>筛选法性能分析</a:t>
            </a:r>
            <a:endParaRPr lang="zh-CN" altLang="en-US" sz="2400" dirty="0"/>
          </a:p>
        </p:txBody>
      </p:sp>
    </p:spTree>
    <p:extLst>
      <p:ext uri="{BB962C8B-B14F-4D97-AF65-F5344CB8AC3E}">
        <p14:creationId xmlns:p14="http://schemas.microsoft.com/office/powerpoint/2010/main" val="228144099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348" y="1000108"/>
            <a:ext cx="8072494" cy="4643470"/>
          </a:xfrm>
        </p:spPr>
        <p:txBody>
          <a:bodyPr>
            <a:normAutofit/>
          </a:bodyPr>
          <a:lstStyle/>
          <a:p>
            <a:pPr>
              <a:buFont typeface="Arial" panose="020B0604020202020204" pitchFamily="34" charset="0"/>
              <a:buChar char="•"/>
            </a:pPr>
            <a:r>
              <a:rPr lang="zh-CN" altLang="zh-CN" sz="3200" b="0" dirty="0"/>
              <a:t>堆</a:t>
            </a:r>
            <a:r>
              <a:rPr lang="zh-CN" altLang="zh-CN" sz="3200" b="0" dirty="0" smtClean="0"/>
              <a:t>还有</a:t>
            </a:r>
            <a:r>
              <a:rPr lang="zh-CN" altLang="en-US" sz="3200" b="0" dirty="0" smtClean="0"/>
              <a:t>删除</a:t>
            </a:r>
            <a:r>
              <a:rPr lang="zh-CN" altLang="zh-CN" sz="3200" b="0" dirty="0" smtClean="0"/>
              <a:t>操作</a:t>
            </a:r>
            <a:r>
              <a:rPr lang="en-US" altLang="zh-CN" sz="3200" b="0" dirty="0"/>
              <a:t>——</a:t>
            </a:r>
            <a:r>
              <a:rPr lang="zh-CN" altLang="zh-CN" sz="3200" dirty="0">
                <a:solidFill>
                  <a:srgbClr val="FF0000"/>
                </a:solidFill>
              </a:rPr>
              <a:t>删除堆的根结点</a:t>
            </a:r>
            <a:r>
              <a:rPr lang="zh-CN" altLang="zh-CN" sz="3200" b="0" dirty="0"/>
              <a:t>，即删除堆中最大（或最小）的关键值结点</a:t>
            </a:r>
            <a:r>
              <a:rPr lang="zh-CN" altLang="zh-CN" sz="3200" b="0" dirty="0" smtClean="0"/>
              <a:t>。</a:t>
            </a:r>
            <a:endParaRPr lang="en-US" altLang="zh-CN" sz="3200" b="0" dirty="0" smtClean="0"/>
          </a:p>
          <a:p>
            <a:pPr>
              <a:spcBef>
                <a:spcPts val="1800"/>
              </a:spcBef>
              <a:buFont typeface="Arial" panose="020B0604020202020204" pitchFamily="34" charset="0"/>
              <a:buChar char="•"/>
            </a:pPr>
            <a:r>
              <a:rPr lang="zh-CN" altLang="zh-CN" sz="3200" b="0" dirty="0" smtClean="0"/>
              <a:t>删除</a:t>
            </a:r>
            <a:r>
              <a:rPr lang="zh-CN" altLang="en-US" sz="3200" b="0" dirty="0" smtClean="0"/>
              <a:t>根</a:t>
            </a:r>
            <a:r>
              <a:rPr lang="zh-CN" altLang="zh-CN" sz="3200" b="0" dirty="0" smtClean="0"/>
              <a:t>结点后</a:t>
            </a:r>
            <a:r>
              <a:rPr lang="zh-CN" altLang="en-US" sz="3200" b="0" dirty="0"/>
              <a:t>，用最后一个元素</a:t>
            </a:r>
            <a:r>
              <a:rPr lang="zh-CN" altLang="en-US" sz="3200" b="0" dirty="0" smtClean="0"/>
              <a:t>替代</a:t>
            </a:r>
            <a:r>
              <a:rPr lang="zh-CN" altLang="en-US" sz="3200" b="0" dirty="0"/>
              <a:t>根</a:t>
            </a:r>
            <a:r>
              <a:rPr lang="zh-CN" altLang="zh-CN" sz="3200" b="0" dirty="0" smtClean="0"/>
              <a:t>结点</a:t>
            </a:r>
            <a:r>
              <a:rPr lang="zh-CN" altLang="en-US" sz="3200" b="0" dirty="0" smtClean="0"/>
              <a:t>，再</a:t>
            </a:r>
            <a:r>
              <a:rPr lang="zh-CN" altLang="zh-CN" sz="3200" b="0" dirty="0" smtClean="0"/>
              <a:t>通</a:t>
            </a:r>
            <a:r>
              <a:rPr lang="zh-CN" altLang="zh-CN" sz="3200" b="0" dirty="0"/>
              <a:t>过</a:t>
            </a:r>
            <a:r>
              <a:rPr lang="zh-CN" altLang="zh-CN" sz="3200" b="0" dirty="0" smtClean="0"/>
              <a:t>筛选</a:t>
            </a:r>
            <a:r>
              <a:rPr lang="zh-CN" altLang="zh-CN" sz="3200" b="0" dirty="0"/>
              <a:t>算法</a:t>
            </a:r>
            <a:r>
              <a:rPr lang="en-US" altLang="zh-CN" sz="3200" b="0" dirty="0" err="1" smtClean="0"/>
              <a:t>SiftDown</a:t>
            </a:r>
            <a:r>
              <a:rPr lang="zh-CN" altLang="zh-CN" sz="3200" b="0" dirty="0"/>
              <a:t>来保持</a:t>
            </a:r>
            <a:r>
              <a:rPr lang="zh-CN" altLang="zh-CN" sz="3200" b="0" dirty="0" smtClean="0"/>
              <a:t>堆</a:t>
            </a:r>
            <a:r>
              <a:rPr lang="zh-CN" altLang="zh-CN" sz="3200" b="0" dirty="0"/>
              <a:t>的</a:t>
            </a:r>
            <a:r>
              <a:rPr lang="zh-CN" altLang="zh-CN" sz="3200" b="0" dirty="0" smtClean="0"/>
              <a:t>特性。</a:t>
            </a:r>
            <a:endParaRPr lang="zh-CN" altLang="zh-CN" sz="3200" b="0" dirty="0"/>
          </a:p>
          <a:p>
            <a:endParaRPr lang="zh-CN" altLang="en-US" dirty="0"/>
          </a:p>
        </p:txBody>
      </p:sp>
      <p:sp>
        <p:nvSpPr>
          <p:cNvPr id="4" name="标题 1"/>
          <p:cNvSpPr>
            <a:spLocks noGrp="1"/>
          </p:cNvSpPr>
          <p:nvPr>
            <p:ph type="title"/>
          </p:nvPr>
        </p:nvSpPr>
        <p:spPr>
          <a:xfrm>
            <a:off x="357158" y="142852"/>
            <a:ext cx="7520940" cy="548640"/>
          </a:xfrm>
        </p:spPr>
        <p:txBody>
          <a:bodyPr/>
          <a:lstStyle/>
          <a:p>
            <a:r>
              <a:rPr lang="zh-CN" altLang="en-US" b="1" dirty="0" smtClean="0"/>
              <a:t>五、</a:t>
            </a:r>
            <a:r>
              <a:rPr lang="en-US" altLang="zh-CN" b="1" dirty="0" smtClean="0"/>
              <a:t> </a:t>
            </a:r>
            <a:r>
              <a:rPr lang="zh-CN" altLang="zh-CN" b="1" dirty="0"/>
              <a:t>堆</a:t>
            </a:r>
            <a:r>
              <a:rPr lang="zh-CN" altLang="zh-CN" b="1" dirty="0" smtClean="0"/>
              <a:t>的</a:t>
            </a:r>
            <a:r>
              <a:rPr lang="zh-CN" altLang="en-US" b="1" dirty="0" smtClean="0"/>
              <a:t>删除</a:t>
            </a:r>
            <a:endParaRPr lang="zh-CN" altLang="en-US" dirty="0"/>
          </a:p>
        </p:txBody>
      </p:sp>
    </p:spTree>
    <p:extLst>
      <p:ext uri="{BB962C8B-B14F-4D97-AF65-F5344CB8AC3E}">
        <p14:creationId xmlns:p14="http://schemas.microsoft.com/office/powerpoint/2010/main" val="88544513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0178"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71406" y="1006403"/>
            <a:ext cx="8954677" cy="5806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79512" y="116632"/>
            <a:ext cx="6408712" cy="523220"/>
          </a:xfrm>
          <a:prstGeom prst="rect">
            <a:avLst/>
          </a:prstGeom>
        </p:spPr>
        <p:txBody>
          <a:bodyPr wrap="square">
            <a:spAutoFit/>
          </a:bodyPr>
          <a:lstStyle/>
          <a:p>
            <a:r>
              <a:rPr lang="zh-CN" altLang="zh-CN" sz="2800"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删除</a:t>
            </a:r>
            <a:r>
              <a:rPr lang="zh-CN" altLang="zh-CN" sz="28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大顶</a:t>
            </a:r>
            <a:r>
              <a:rPr lang="zh-CN" altLang="zh-CN" sz="2800"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堆</a:t>
            </a:r>
            <a:r>
              <a:rPr lang="zh-CN" altLang="en-US" sz="2800"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根结点</a:t>
            </a:r>
            <a:r>
              <a:rPr lang="en-US" altLang="zh-CN" sz="2800"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38</a:t>
            </a:r>
            <a:r>
              <a:rPr lang="zh-CN" altLang="zh-CN" sz="28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zh-CN" sz="2800"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过程</a:t>
            </a:r>
            <a:r>
              <a:rPr lang="zh-CN" altLang="en-US" sz="2800"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800" b="1" dirty="0"/>
          </a:p>
        </p:txBody>
      </p:sp>
    </p:spTree>
    <p:extLst>
      <p:ext uri="{BB962C8B-B14F-4D97-AF65-F5344CB8AC3E}">
        <p14:creationId xmlns:p14="http://schemas.microsoft.com/office/powerpoint/2010/main" val="59017209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285728"/>
            <a:ext cx="8535322" cy="6572272"/>
          </a:xfrm>
        </p:spPr>
        <p:txBody>
          <a:bodyPr>
            <a:normAutofit/>
          </a:bodyPr>
          <a:lstStyle/>
          <a:p>
            <a:r>
              <a:rPr lang="zh-CN" altLang="en-US" dirty="0" smtClean="0"/>
              <a:t>删除大顶堆中最大关键值元素的算法</a:t>
            </a:r>
            <a:endParaRPr lang="en-US" dirty="0" smtClean="0"/>
          </a:p>
          <a:p>
            <a:r>
              <a:rPr lang="en-US" altLang="zh-CN" sz="2800" b="0" dirty="0" err="1" smtClean="0"/>
              <a:t>RecType</a:t>
            </a:r>
            <a:r>
              <a:rPr lang="en-US" sz="2800" b="0" dirty="0" smtClean="0"/>
              <a:t> </a:t>
            </a:r>
            <a:r>
              <a:rPr lang="en-US" sz="2800" b="0" dirty="0" err="1" smtClean="0">
                <a:solidFill>
                  <a:srgbClr val="FF0000"/>
                </a:solidFill>
              </a:rPr>
              <a:t>RemoveMax</a:t>
            </a:r>
            <a:r>
              <a:rPr lang="en-US" sz="2800" b="0" dirty="0" smtClean="0"/>
              <a:t>(</a:t>
            </a:r>
            <a:r>
              <a:rPr lang="en-US" altLang="zh-CN" sz="2800" b="0" dirty="0" smtClean="0"/>
              <a:t>Heap </a:t>
            </a:r>
            <a:r>
              <a:rPr lang="en-US" altLang="zh-CN" sz="2800" b="0" dirty="0"/>
              <a:t>*H</a:t>
            </a:r>
            <a:r>
              <a:rPr lang="en-US" sz="2800" b="0" dirty="0" smtClean="0"/>
              <a:t>){</a:t>
            </a:r>
            <a:endParaRPr lang="zh-CN" altLang="en-US" sz="2800" b="0" dirty="0" smtClean="0"/>
          </a:p>
          <a:p>
            <a:pPr lvl="3">
              <a:buNone/>
            </a:pPr>
            <a:r>
              <a:rPr lang="en-US" sz="2800" dirty="0" smtClean="0"/>
              <a:t>if (H</a:t>
            </a:r>
            <a:r>
              <a:rPr lang="en-US" altLang="zh-CN" sz="2800" dirty="0" smtClean="0"/>
              <a:t>-&gt;</a:t>
            </a:r>
            <a:r>
              <a:rPr lang="en-US" sz="2800" dirty="0" smtClean="0"/>
              <a:t>length == 0) </a:t>
            </a:r>
            <a:r>
              <a:rPr lang="en-US" sz="2800" dirty="0" err="1" smtClean="0"/>
              <a:t>cout</a:t>
            </a:r>
            <a:r>
              <a:rPr lang="en-US" sz="2800" dirty="0" smtClean="0"/>
              <a:t> &lt;&lt; “empty Heap!” &lt;&lt; </a:t>
            </a:r>
            <a:r>
              <a:rPr lang="en-US" sz="2800" dirty="0" err="1" smtClean="0"/>
              <a:t>endl</a:t>
            </a:r>
            <a:r>
              <a:rPr lang="en-US" sz="2800" dirty="0" smtClean="0"/>
              <a:t>;</a:t>
            </a:r>
            <a:endParaRPr lang="zh-CN" altLang="en-US" sz="2800" dirty="0" smtClean="0"/>
          </a:p>
          <a:p>
            <a:pPr lvl="3">
              <a:buNone/>
            </a:pPr>
            <a:r>
              <a:rPr lang="en-US" altLang="zh-CN" sz="2800" dirty="0" err="1"/>
              <a:t>RecType</a:t>
            </a:r>
            <a:r>
              <a:rPr lang="en-US" sz="2800" dirty="0" smtClean="0"/>
              <a:t> temp = </a:t>
            </a:r>
            <a:r>
              <a:rPr lang="en-US" altLang="zh-CN" sz="2800" dirty="0" smtClean="0"/>
              <a:t>H-&gt;R</a:t>
            </a:r>
            <a:r>
              <a:rPr lang="en-US" sz="2800" dirty="0" smtClean="0"/>
              <a:t>[0];  </a:t>
            </a:r>
            <a:r>
              <a:rPr lang="en-US" sz="2800" dirty="0" smtClean="0">
                <a:solidFill>
                  <a:srgbClr val="7030A0"/>
                </a:solidFill>
              </a:rPr>
              <a:t>//</a:t>
            </a:r>
            <a:r>
              <a:rPr lang="zh-CN" altLang="en-US" sz="2800" dirty="0" smtClean="0">
                <a:solidFill>
                  <a:srgbClr val="7030A0"/>
                </a:solidFill>
              </a:rPr>
              <a:t>取树根</a:t>
            </a:r>
          </a:p>
          <a:p>
            <a:pPr lvl="3">
              <a:buNone/>
            </a:pPr>
            <a:r>
              <a:rPr lang="en-US" sz="2800" dirty="0" smtClean="0"/>
              <a:t>if (--</a:t>
            </a:r>
            <a:r>
              <a:rPr lang="en-US" altLang="zh-CN" sz="2800" dirty="0"/>
              <a:t> </a:t>
            </a:r>
            <a:r>
              <a:rPr lang="en-US" altLang="zh-CN" sz="2800" dirty="0" smtClean="0"/>
              <a:t>(H-&gt;length)</a:t>
            </a:r>
            <a:r>
              <a:rPr lang="en-US" sz="2800" dirty="0" smtClean="0"/>
              <a:t> != 0){ </a:t>
            </a:r>
            <a:r>
              <a:rPr lang="en-US" sz="2800" dirty="0" smtClean="0">
                <a:solidFill>
                  <a:srgbClr val="7030A0"/>
                </a:solidFill>
              </a:rPr>
              <a:t>//</a:t>
            </a:r>
            <a:r>
              <a:rPr lang="zh-CN" altLang="en-US" sz="2800" dirty="0" smtClean="0">
                <a:solidFill>
                  <a:srgbClr val="7030A0"/>
                </a:solidFill>
              </a:rPr>
              <a:t>只有</a:t>
            </a:r>
            <a:r>
              <a:rPr lang="en-US" altLang="zh-CN" sz="2800" dirty="0" smtClean="0">
                <a:solidFill>
                  <a:srgbClr val="7030A0"/>
                </a:solidFill>
              </a:rPr>
              <a:t>1</a:t>
            </a:r>
            <a:r>
              <a:rPr lang="zh-CN" altLang="en-US" sz="2800" dirty="0" smtClean="0">
                <a:solidFill>
                  <a:srgbClr val="7030A0"/>
                </a:solidFill>
              </a:rPr>
              <a:t>个结点则不必筛选</a:t>
            </a:r>
          </a:p>
          <a:p>
            <a:pPr lvl="3">
              <a:buNone/>
            </a:pPr>
            <a:r>
              <a:rPr lang="en-US" sz="2800" dirty="0" smtClean="0"/>
              <a:t>		</a:t>
            </a:r>
            <a:r>
              <a:rPr lang="en-US" altLang="zh-CN" sz="2800" dirty="0"/>
              <a:t> </a:t>
            </a:r>
            <a:r>
              <a:rPr lang="en-US" altLang="zh-CN" sz="2800" dirty="0" smtClean="0"/>
              <a:t>H-&gt;R</a:t>
            </a:r>
            <a:r>
              <a:rPr lang="en-US" sz="2800" dirty="0" smtClean="0"/>
              <a:t>[0] = </a:t>
            </a:r>
            <a:r>
              <a:rPr lang="en-US" altLang="zh-CN" sz="2800" dirty="0" smtClean="0"/>
              <a:t>H-&gt;R</a:t>
            </a:r>
            <a:r>
              <a:rPr lang="en-US" sz="2800" dirty="0" smtClean="0"/>
              <a:t>[</a:t>
            </a:r>
            <a:r>
              <a:rPr lang="en-US" altLang="zh-CN" sz="2800" dirty="0" smtClean="0"/>
              <a:t>H-&gt;length</a:t>
            </a:r>
            <a:r>
              <a:rPr lang="en-US" sz="2800" dirty="0" smtClean="0"/>
              <a:t>];   </a:t>
            </a:r>
            <a:r>
              <a:rPr lang="en-US" sz="2800" dirty="0" smtClean="0">
                <a:solidFill>
                  <a:srgbClr val="7030A0"/>
                </a:solidFill>
              </a:rPr>
              <a:t>//</a:t>
            </a:r>
            <a:r>
              <a:rPr lang="en-US" altLang="zh-CN" sz="2800" dirty="0" smtClean="0">
                <a:solidFill>
                  <a:srgbClr val="7030A0"/>
                </a:solidFill>
              </a:rPr>
              <a:t>length</a:t>
            </a:r>
            <a:r>
              <a:rPr lang="zh-CN" altLang="en-US" sz="2800" dirty="0" smtClean="0">
                <a:solidFill>
                  <a:srgbClr val="7030A0"/>
                </a:solidFill>
              </a:rPr>
              <a:t>减过</a:t>
            </a:r>
            <a:r>
              <a:rPr lang="en-US" altLang="zh-CN" sz="2800" dirty="0" smtClean="0">
                <a:solidFill>
                  <a:srgbClr val="7030A0"/>
                </a:solidFill>
              </a:rPr>
              <a:t>1</a:t>
            </a:r>
            <a:endParaRPr lang="zh-CN" altLang="en-US" sz="2800" dirty="0" smtClean="0">
              <a:solidFill>
                <a:srgbClr val="7030A0"/>
              </a:solidFill>
            </a:endParaRPr>
          </a:p>
          <a:p>
            <a:pPr lvl="3">
              <a:buNone/>
            </a:pPr>
            <a:r>
              <a:rPr lang="en-US" sz="2800" dirty="0" smtClean="0"/>
              <a:t>		</a:t>
            </a:r>
            <a:r>
              <a:rPr lang="en-US" sz="2800" dirty="0" err="1" smtClean="0"/>
              <a:t>SiftDown</a:t>
            </a:r>
            <a:r>
              <a:rPr lang="en-US" sz="2800" dirty="0" smtClean="0"/>
              <a:t>(H, 0);</a:t>
            </a:r>
            <a:endParaRPr lang="zh-CN" altLang="en-US" sz="2800" dirty="0" smtClean="0"/>
          </a:p>
          <a:p>
            <a:pPr lvl="3">
              <a:buNone/>
            </a:pPr>
            <a:r>
              <a:rPr lang="en-US" sz="2800" dirty="0" smtClean="0"/>
              <a:t>}</a:t>
            </a:r>
            <a:endParaRPr lang="zh-CN" altLang="en-US" sz="2800" dirty="0" smtClean="0"/>
          </a:p>
          <a:p>
            <a:pPr lvl="3">
              <a:buNone/>
            </a:pPr>
            <a:r>
              <a:rPr lang="en-US" sz="2800" dirty="0" smtClean="0"/>
              <a:t>return temp;</a:t>
            </a:r>
          </a:p>
          <a:p>
            <a:pPr marL="0" lvl="3">
              <a:buNone/>
            </a:pPr>
            <a:r>
              <a:rPr lang="en-US" sz="2800" dirty="0" smtClean="0"/>
              <a:t>}</a:t>
            </a:r>
          </a:p>
          <a:p>
            <a:pPr lvl="3">
              <a:buNone/>
            </a:pPr>
            <a:endParaRPr lang="en-US" dirty="0" smtClean="0"/>
          </a:p>
          <a:p>
            <a:endParaRPr lang="zh-CN" altLang="en-US" dirty="0"/>
          </a:p>
        </p:txBody>
      </p:sp>
      <p:sp>
        <p:nvSpPr>
          <p:cNvPr id="4" name="矩形 3"/>
          <p:cNvSpPr/>
          <p:nvPr/>
        </p:nvSpPr>
        <p:spPr>
          <a:xfrm>
            <a:off x="4716016" y="5269842"/>
            <a:ext cx="4214810" cy="1126462"/>
          </a:xfrm>
          <a:prstGeom prst="rect">
            <a:avLst/>
          </a:prstGeom>
        </p:spPr>
        <p:txBody>
          <a:bodyPr wrap="square">
            <a:spAutoFit/>
          </a:bodyPr>
          <a:lstStyle/>
          <a:p>
            <a:pPr marL="0" lvl="3" indent="-164592">
              <a:lnSpc>
                <a:spcPct val="120000"/>
              </a:lnSpc>
              <a:spcBef>
                <a:spcPts val="300"/>
              </a:spcBef>
              <a:buClr>
                <a:srgbClr val="F96A1B"/>
              </a:buClr>
            </a:pPr>
            <a:r>
              <a:rPr lang="zh-CN" altLang="en-US" sz="2800"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代价</a:t>
            </a:r>
            <a:r>
              <a:rPr lang="zh-CN" altLang="en-US"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：一次筛选，故为</a:t>
            </a:r>
            <a:r>
              <a:rPr 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O(</a:t>
            </a:r>
            <a:r>
              <a:rPr lang="en-US" sz="2800" b="1"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logn</a:t>
            </a:r>
            <a:r>
              <a:rPr 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069223989"/>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348" y="1000108"/>
            <a:ext cx="8072494" cy="4643470"/>
          </a:xfrm>
        </p:spPr>
        <p:txBody>
          <a:bodyPr>
            <a:normAutofit/>
          </a:bodyPr>
          <a:lstStyle/>
          <a:p>
            <a:pPr>
              <a:buFont typeface="Arial" panose="020B0604020202020204" pitchFamily="34" charset="0"/>
              <a:buChar char="•"/>
            </a:pPr>
            <a:r>
              <a:rPr lang="zh-CN" altLang="en-US" sz="3200" b="0" dirty="0" smtClean="0"/>
              <a:t>筛选法建堆</a:t>
            </a:r>
            <a:r>
              <a:rPr lang="en-US" altLang="zh-CN" sz="3200" b="0" dirty="0" smtClean="0">
                <a:solidFill>
                  <a:srgbClr val="FF0000"/>
                </a:solidFill>
              </a:rPr>
              <a:t>O(n) </a:t>
            </a:r>
            <a:r>
              <a:rPr lang="zh-CN" altLang="zh-CN" sz="3200" b="0" dirty="0" smtClean="0"/>
              <a:t>。</a:t>
            </a:r>
            <a:endParaRPr lang="en-US" altLang="zh-CN" sz="3200" b="0" dirty="0" smtClean="0"/>
          </a:p>
          <a:p>
            <a:pPr>
              <a:spcBef>
                <a:spcPts val="1800"/>
              </a:spcBef>
              <a:buFont typeface="Arial" panose="020B0604020202020204" pitchFamily="34" charset="0"/>
              <a:buChar char="•"/>
            </a:pPr>
            <a:r>
              <a:rPr lang="zh-CN" altLang="en-US" sz="3200" b="0" dirty="0" smtClean="0"/>
              <a:t>插入</a:t>
            </a:r>
            <a:r>
              <a:rPr lang="zh-CN" altLang="zh-CN" sz="3200" b="0" dirty="0" smtClean="0"/>
              <a:t>结点</a:t>
            </a:r>
            <a:r>
              <a:rPr lang="zh-CN" altLang="en-US" sz="3200" b="0" dirty="0" smtClean="0"/>
              <a:t>、</a:t>
            </a:r>
            <a:r>
              <a:rPr lang="zh-CN" altLang="zh-CN" sz="3200" b="0" dirty="0" smtClean="0"/>
              <a:t>删除</a:t>
            </a:r>
            <a:r>
              <a:rPr lang="zh-CN" altLang="en-US" sz="3200" b="0" dirty="0" smtClean="0"/>
              <a:t>根</a:t>
            </a:r>
            <a:r>
              <a:rPr lang="zh-CN" altLang="zh-CN" sz="3200" b="0" dirty="0" smtClean="0"/>
              <a:t>结点</a:t>
            </a:r>
            <a:r>
              <a:rPr lang="en-US" altLang="zh-CN" sz="3200" b="0" dirty="0" smtClean="0">
                <a:solidFill>
                  <a:srgbClr val="FF0000"/>
                </a:solidFill>
              </a:rPr>
              <a:t>O(</a:t>
            </a:r>
            <a:r>
              <a:rPr lang="en-US" altLang="zh-CN" sz="3200" b="0" dirty="0" err="1" smtClean="0">
                <a:solidFill>
                  <a:srgbClr val="FF0000"/>
                </a:solidFill>
              </a:rPr>
              <a:t>logn</a:t>
            </a:r>
            <a:r>
              <a:rPr lang="en-US" altLang="zh-CN" sz="3200" b="0" dirty="0" smtClean="0">
                <a:solidFill>
                  <a:srgbClr val="FF0000"/>
                </a:solidFill>
              </a:rPr>
              <a:t>)</a:t>
            </a:r>
            <a:r>
              <a:rPr lang="zh-CN" altLang="zh-CN" sz="3200" b="0" dirty="0" smtClean="0"/>
              <a:t> 。</a:t>
            </a:r>
            <a:endParaRPr lang="en-US" altLang="zh-CN" sz="3200" b="0" dirty="0" smtClean="0"/>
          </a:p>
          <a:p>
            <a:pPr>
              <a:spcBef>
                <a:spcPts val="1800"/>
              </a:spcBef>
              <a:buFont typeface="Arial" panose="020B0604020202020204" pitchFamily="34" charset="0"/>
              <a:buChar char="•"/>
            </a:pPr>
            <a:r>
              <a:rPr lang="zh-CN" altLang="en-US" sz="3200" b="0" dirty="0"/>
              <a:t>筛选</a:t>
            </a:r>
            <a:r>
              <a:rPr lang="zh-CN" altLang="en-US" sz="3200" b="0" dirty="0" smtClean="0"/>
              <a:t>法</a:t>
            </a:r>
            <a:r>
              <a:rPr lang="zh-CN" altLang="en-US" sz="3200" b="0" dirty="0"/>
              <a:t>可</a:t>
            </a:r>
            <a:r>
              <a:rPr lang="zh-CN" altLang="en-US" sz="3200" b="0" dirty="0" smtClean="0"/>
              <a:t>实现</a:t>
            </a:r>
            <a:r>
              <a:rPr lang="zh-CN" altLang="en-US" sz="3200" dirty="0">
                <a:solidFill>
                  <a:srgbClr val="FF0000"/>
                </a:solidFill>
              </a:rPr>
              <a:t>优先</a:t>
            </a:r>
            <a:r>
              <a:rPr lang="zh-CN" altLang="en-US" sz="3200" dirty="0" smtClean="0">
                <a:solidFill>
                  <a:srgbClr val="FF0000"/>
                </a:solidFill>
              </a:rPr>
              <a:t>队列</a:t>
            </a:r>
            <a:r>
              <a:rPr lang="en-US" altLang="zh-CN" sz="3200" b="0" dirty="0" smtClean="0"/>
              <a:t>——</a:t>
            </a:r>
            <a:r>
              <a:rPr lang="zh-CN" altLang="en-US" sz="3200" dirty="0" smtClean="0"/>
              <a:t>插入法、删除</a:t>
            </a:r>
            <a:endParaRPr lang="en-US" altLang="zh-CN" sz="3200" dirty="0" smtClean="0"/>
          </a:p>
          <a:p>
            <a:pPr>
              <a:spcBef>
                <a:spcPts val="1800"/>
              </a:spcBef>
              <a:buFont typeface="Arial" panose="020B0604020202020204" pitchFamily="34" charset="0"/>
              <a:buChar char="•"/>
            </a:pPr>
            <a:r>
              <a:rPr lang="zh-CN" altLang="en-US" sz="3200" b="0" dirty="0" smtClean="0"/>
              <a:t>也</a:t>
            </a:r>
            <a:r>
              <a:rPr lang="zh-CN" altLang="en-US" sz="3200" b="0" dirty="0"/>
              <a:t>可用于</a:t>
            </a:r>
            <a:r>
              <a:rPr lang="zh-CN" altLang="en-US" sz="3200" dirty="0" smtClean="0">
                <a:solidFill>
                  <a:srgbClr val="FF0000"/>
                </a:solidFill>
              </a:rPr>
              <a:t>排序</a:t>
            </a:r>
            <a:r>
              <a:rPr lang="en-US" altLang="zh-CN" sz="3200" b="0" dirty="0" smtClean="0"/>
              <a:t>——</a:t>
            </a:r>
            <a:r>
              <a:rPr lang="zh-CN" altLang="en-US" sz="3200" dirty="0" smtClean="0"/>
              <a:t>堆排序</a:t>
            </a:r>
            <a:r>
              <a:rPr lang="zh-CN" altLang="en-US" sz="3200" b="0" dirty="0" smtClean="0"/>
              <a:t>，</a:t>
            </a:r>
            <a:r>
              <a:rPr lang="zh-CN" altLang="en-US" sz="3200" dirty="0" smtClean="0"/>
              <a:t>筛选法</a:t>
            </a:r>
            <a:r>
              <a:rPr lang="zh-CN" altLang="en-US" sz="3200" b="0" dirty="0" smtClean="0"/>
              <a:t>。</a:t>
            </a:r>
            <a:endParaRPr lang="zh-CN" altLang="en-US" sz="3200" b="0" dirty="0"/>
          </a:p>
          <a:p>
            <a:pPr>
              <a:spcBef>
                <a:spcPts val="1800"/>
              </a:spcBef>
              <a:buFont typeface="Arial" panose="020B0604020202020204" pitchFamily="34" charset="0"/>
              <a:buChar char="•"/>
            </a:pPr>
            <a:endParaRPr lang="en-US" altLang="zh-CN" sz="3200" b="0" dirty="0" smtClean="0"/>
          </a:p>
        </p:txBody>
      </p:sp>
      <p:sp>
        <p:nvSpPr>
          <p:cNvPr id="4" name="标题 1"/>
          <p:cNvSpPr>
            <a:spLocks noGrp="1"/>
          </p:cNvSpPr>
          <p:nvPr>
            <p:ph type="title"/>
          </p:nvPr>
        </p:nvSpPr>
        <p:spPr>
          <a:xfrm>
            <a:off x="357158" y="142852"/>
            <a:ext cx="7520940" cy="548640"/>
          </a:xfrm>
        </p:spPr>
        <p:txBody>
          <a:bodyPr/>
          <a:lstStyle/>
          <a:p>
            <a:r>
              <a:rPr lang="zh-CN" altLang="en-US" dirty="0"/>
              <a:t>筛选法</a:t>
            </a:r>
            <a:r>
              <a:rPr lang="zh-CN" altLang="en-US" dirty="0" smtClean="0"/>
              <a:t>总结</a:t>
            </a:r>
            <a:endParaRPr lang="zh-CN" altLang="en-US" dirty="0"/>
          </a:p>
        </p:txBody>
      </p:sp>
    </p:spTree>
    <p:extLst>
      <p:ext uri="{BB962C8B-B14F-4D97-AF65-F5344CB8AC3E}">
        <p14:creationId xmlns:p14="http://schemas.microsoft.com/office/powerpoint/2010/main" val="889650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642910" y="764704"/>
            <a:ext cx="8177562" cy="954107"/>
          </a:xfrm>
          <a:prstGeom prst="rect">
            <a:avLst/>
          </a:prstGeom>
          <a:noFill/>
          <a:ln w="9525">
            <a:noFill/>
            <a:miter lim="800000"/>
            <a:headEnd/>
            <a:tailEnd/>
          </a:ln>
          <a:effectLst/>
        </p:spPr>
        <p:txBody>
          <a:bodyPr wrap="square">
            <a:spAutoFit/>
          </a:bodyPr>
          <a:lstStyle/>
          <a:p>
            <a:pPr algn="just" fontAlgn="base">
              <a:spcBef>
                <a:spcPct val="50000"/>
              </a:spcBef>
              <a:spcAft>
                <a:spcPct val="0"/>
              </a:spcAft>
            </a:pPr>
            <a:r>
              <a:rPr kumimoji="1" lang="zh-CN" altLang="en-US" sz="2800" b="1" dirty="0" smtClean="0">
                <a:solidFill>
                  <a:srgbClr val="FF0000"/>
                </a:solidFill>
                <a:latin typeface="微软雅黑" panose="020B0503020204020204" pitchFamily="34" charset="-122"/>
                <a:ea typeface="微软雅黑" panose="020B0503020204020204" pitchFamily="34" charset="-122"/>
                <a:cs typeface="Consolas" pitchFamily="49" charset="0"/>
              </a:rPr>
              <a:t>性质</a:t>
            </a:r>
            <a:r>
              <a:rPr kumimoji="1" lang="en-US" altLang="zh-CN" sz="2800" b="1" dirty="0">
                <a:solidFill>
                  <a:srgbClr val="FF0000"/>
                </a:solidFill>
                <a:latin typeface="Consolas" pitchFamily="49" charset="0"/>
                <a:ea typeface="方正启体简体" pitchFamily="65" charset="-122"/>
                <a:cs typeface="Consolas" pitchFamily="49" charset="0"/>
              </a:rPr>
              <a:t>2 </a:t>
            </a:r>
            <a:r>
              <a:rPr kumimoji="1" lang="zh-CN" altLang="en-US" sz="2800" b="1" dirty="0" smtClean="0">
                <a:solidFill>
                  <a:srgbClr val="3333FF"/>
                </a:solidFill>
                <a:latin typeface="Consolas" pitchFamily="49" charset="0"/>
                <a:ea typeface="方正启体简体" pitchFamily="65" charset="-122"/>
                <a:cs typeface="Consolas" pitchFamily="49" charset="0"/>
              </a:rPr>
              <a:t>度</a:t>
            </a:r>
            <a:r>
              <a:rPr kumimoji="1" lang="zh-CN" altLang="en-US" sz="2800" b="1" dirty="0">
                <a:solidFill>
                  <a:srgbClr val="3333FF"/>
                </a:solidFill>
                <a:latin typeface="Consolas" pitchFamily="49" charset="0"/>
                <a:ea typeface="方正启体简体" pitchFamily="65" charset="-122"/>
                <a:cs typeface="Consolas" pitchFamily="49" charset="0"/>
              </a:rPr>
              <a:t>为</a:t>
            </a:r>
            <a:r>
              <a:rPr kumimoji="1" lang="en-US" altLang="zh-CN" sz="2800" b="1" i="1" dirty="0">
                <a:solidFill>
                  <a:srgbClr val="3333FF"/>
                </a:solidFill>
                <a:latin typeface="Consolas" pitchFamily="49" charset="0"/>
                <a:ea typeface="方正启体简体" pitchFamily="65" charset="-122"/>
                <a:cs typeface="Consolas" pitchFamily="49" charset="0"/>
              </a:rPr>
              <a:t>m</a:t>
            </a:r>
            <a:r>
              <a:rPr kumimoji="1" lang="zh-CN" altLang="en-US" sz="2800" b="1" dirty="0">
                <a:solidFill>
                  <a:srgbClr val="3333FF"/>
                </a:solidFill>
                <a:latin typeface="Consolas" pitchFamily="49" charset="0"/>
                <a:ea typeface="方正启体简体" pitchFamily="65" charset="-122"/>
                <a:cs typeface="Consolas" pitchFamily="49" charset="0"/>
              </a:rPr>
              <a:t>的树中</a:t>
            </a:r>
            <a:r>
              <a:rPr kumimoji="1" lang="zh-CN" altLang="en-US" sz="2800" b="1" dirty="0">
                <a:solidFill>
                  <a:srgbClr val="FF0000"/>
                </a:solidFill>
                <a:latin typeface="Consolas" pitchFamily="49" charset="0"/>
                <a:ea typeface="方正启体简体" pitchFamily="65" charset="-122"/>
                <a:cs typeface="Consolas" pitchFamily="49" charset="0"/>
              </a:rPr>
              <a:t>第</a:t>
            </a:r>
            <a:r>
              <a:rPr kumimoji="1" lang="en-US" altLang="zh-CN" sz="2800" b="1" i="1" dirty="0" err="1">
                <a:solidFill>
                  <a:srgbClr val="FF0000"/>
                </a:solidFill>
                <a:latin typeface="Consolas" pitchFamily="49" charset="0"/>
                <a:ea typeface="方正启体简体" pitchFamily="65" charset="-122"/>
                <a:cs typeface="Consolas" pitchFamily="49" charset="0"/>
              </a:rPr>
              <a:t>i</a:t>
            </a:r>
            <a:r>
              <a:rPr kumimoji="1" lang="zh-CN" altLang="en-US" sz="2800" b="1" dirty="0">
                <a:solidFill>
                  <a:srgbClr val="3333FF"/>
                </a:solidFill>
                <a:latin typeface="Consolas" pitchFamily="49" charset="0"/>
                <a:ea typeface="方正启体简体" pitchFamily="65" charset="-122"/>
                <a:cs typeface="Consolas" pitchFamily="49" charset="0"/>
              </a:rPr>
              <a:t>层上至多有</a:t>
            </a:r>
            <a:r>
              <a:rPr kumimoji="1" lang="en-US" altLang="zh-CN" sz="2800" b="1" i="1" dirty="0">
                <a:solidFill>
                  <a:srgbClr val="FF0000"/>
                </a:solidFill>
                <a:latin typeface="Consolas" pitchFamily="49" charset="0"/>
                <a:ea typeface="方正启体简体" pitchFamily="65" charset="-122"/>
                <a:cs typeface="Consolas" pitchFamily="49" charset="0"/>
              </a:rPr>
              <a:t>m</a:t>
            </a:r>
            <a:r>
              <a:rPr kumimoji="1" lang="en-US" altLang="zh-CN" sz="2800" b="1" i="1" baseline="30000" dirty="0">
                <a:solidFill>
                  <a:srgbClr val="FF0000"/>
                </a:solidFill>
                <a:latin typeface="Consolas" pitchFamily="49" charset="0"/>
                <a:ea typeface="方正启体简体" pitchFamily="65" charset="-122"/>
                <a:cs typeface="Consolas" pitchFamily="49" charset="0"/>
              </a:rPr>
              <a:t>i</a:t>
            </a:r>
            <a:r>
              <a:rPr kumimoji="1" lang="en-US" altLang="zh-CN" sz="2800" b="1" baseline="30000" dirty="0">
                <a:solidFill>
                  <a:srgbClr val="FF0000"/>
                </a:solidFill>
                <a:latin typeface="Consolas" pitchFamily="49" charset="0"/>
                <a:ea typeface="方正启体简体" pitchFamily="65" charset="-122"/>
                <a:cs typeface="Consolas" pitchFamily="49" charset="0"/>
              </a:rPr>
              <a:t>-1</a:t>
            </a:r>
            <a:r>
              <a:rPr kumimoji="1" lang="zh-CN" altLang="en-US" sz="2800" b="1" dirty="0" smtClean="0">
                <a:solidFill>
                  <a:srgbClr val="3333FF"/>
                </a:solidFill>
                <a:latin typeface="Consolas" pitchFamily="49" charset="0"/>
                <a:ea typeface="方正启体简体" pitchFamily="65" charset="-122"/>
                <a:cs typeface="Consolas" pitchFamily="49" charset="0"/>
              </a:rPr>
              <a:t>个结点（</a:t>
            </a:r>
            <a:r>
              <a:rPr kumimoji="1" lang="en-US" altLang="zh-CN" sz="2800" b="1" i="1" dirty="0" smtClean="0">
                <a:solidFill>
                  <a:srgbClr val="3333FF"/>
                </a:solidFill>
                <a:latin typeface="Consolas" pitchFamily="49" charset="0"/>
                <a:ea typeface="方正启体简体" pitchFamily="65" charset="-122"/>
                <a:cs typeface="Consolas" pitchFamily="49" charset="0"/>
              </a:rPr>
              <a:t>i</a:t>
            </a:r>
            <a:r>
              <a:rPr kumimoji="1" lang="en-US" altLang="zh-CN" sz="2800" b="1" dirty="0">
                <a:solidFill>
                  <a:srgbClr val="3333FF"/>
                </a:solidFill>
                <a:latin typeface="宋体" pitchFamily="2" charset="-122"/>
                <a:cs typeface="Consolas" pitchFamily="49" charset="0"/>
              </a:rPr>
              <a:t>≥</a:t>
            </a:r>
            <a:r>
              <a:rPr kumimoji="1" lang="en-US" altLang="zh-CN" sz="2800" b="1" dirty="0" smtClean="0">
                <a:solidFill>
                  <a:srgbClr val="3333FF"/>
                </a:solidFill>
                <a:latin typeface="Consolas" pitchFamily="49" charset="0"/>
                <a:ea typeface="方正启体简体" pitchFamily="65" charset="-122"/>
                <a:cs typeface="Consolas" pitchFamily="49" charset="0"/>
              </a:rPr>
              <a:t>1</a:t>
            </a:r>
            <a:r>
              <a:rPr kumimoji="1" lang="zh-CN" altLang="en-US" sz="2800" b="1" dirty="0" smtClean="0">
                <a:solidFill>
                  <a:srgbClr val="3333FF"/>
                </a:solidFill>
                <a:latin typeface="Consolas" pitchFamily="49" charset="0"/>
                <a:ea typeface="方正启体简体" pitchFamily="65" charset="-122"/>
                <a:cs typeface="Consolas" pitchFamily="49" charset="0"/>
              </a:rPr>
              <a:t>）。</a:t>
            </a:r>
            <a:endParaRPr kumimoji="1" lang="zh-CN" altLang="en-US" sz="2800" b="1" dirty="0">
              <a:solidFill>
                <a:srgbClr val="3333FF"/>
              </a:solidFill>
              <a:latin typeface="Consolas" pitchFamily="49" charset="0"/>
              <a:ea typeface="方正启体简体" pitchFamily="65" charset="-122"/>
              <a:cs typeface="Consolas" pitchFamily="49" charset="0"/>
            </a:endParaRPr>
          </a:p>
        </p:txBody>
      </p:sp>
      <p:sp>
        <p:nvSpPr>
          <p:cNvPr id="4" name="Line 20"/>
          <p:cNvSpPr>
            <a:spLocks noChangeShapeType="1"/>
          </p:cNvSpPr>
          <p:nvPr/>
        </p:nvSpPr>
        <p:spPr bwMode="auto">
          <a:xfrm flipH="1">
            <a:off x="3286115" y="2643106"/>
            <a:ext cx="793749" cy="506411"/>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endParaRPr>
          </a:p>
        </p:txBody>
      </p:sp>
      <p:sp>
        <p:nvSpPr>
          <p:cNvPr id="6" name="Line 21"/>
          <p:cNvSpPr>
            <a:spLocks noChangeShapeType="1"/>
          </p:cNvSpPr>
          <p:nvPr/>
        </p:nvSpPr>
        <p:spPr bwMode="auto">
          <a:xfrm>
            <a:off x="4224327" y="2826660"/>
            <a:ext cx="0" cy="358775"/>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endParaRPr>
          </a:p>
        </p:txBody>
      </p:sp>
      <p:sp>
        <p:nvSpPr>
          <p:cNvPr id="7" name="Line 22"/>
          <p:cNvSpPr>
            <a:spLocks noChangeShapeType="1"/>
          </p:cNvSpPr>
          <p:nvPr/>
        </p:nvSpPr>
        <p:spPr bwMode="auto">
          <a:xfrm>
            <a:off x="4295765" y="2643106"/>
            <a:ext cx="919178" cy="506411"/>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endParaRPr>
          </a:p>
        </p:txBody>
      </p:sp>
      <p:sp>
        <p:nvSpPr>
          <p:cNvPr id="8" name="Oval 7"/>
          <p:cNvSpPr>
            <a:spLocks noChangeArrowheads="1"/>
          </p:cNvSpPr>
          <p:nvPr/>
        </p:nvSpPr>
        <p:spPr bwMode="auto">
          <a:xfrm>
            <a:off x="4079864" y="2500232"/>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endParaRPr lang="zh-CN" altLang="en-US" sz="2000" b="1">
              <a:solidFill>
                <a:prstClr val="black"/>
              </a:solidFill>
            </a:endParaRPr>
          </a:p>
        </p:txBody>
      </p:sp>
      <p:sp>
        <p:nvSpPr>
          <p:cNvPr id="9" name="Oval 8"/>
          <p:cNvSpPr>
            <a:spLocks noChangeArrowheads="1"/>
          </p:cNvSpPr>
          <p:nvPr/>
        </p:nvSpPr>
        <p:spPr bwMode="auto">
          <a:xfrm>
            <a:off x="3071802" y="3147933"/>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endParaRPr lang="zh-CN" altLang="en-US" sz="2000" b="1">
              <a:solidFill>
                <a:prstClr val="black"/>
              </a:solidFill>
            </a:endParaRPr>
          </a:p>
        </p:txBody>
      </p:sp>
      <p:sp>
        <p:nvSpPr>
          <p:cNvPr id="10" name="Oval 9"/>
          <p:cNvSpPr>
            <a:spLocks noChangeArrowheads="1"/>
          </p:cNvSpPr>
          <p:nvPr/>
        </p:nvSpPr>
        <p:spPr bwMode="auto">
          <a:xfrm>
            <a:off x="4081452" y="3147933"/>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endParaRPr lang="zh-CN" altLang="en-US" sz="2000" b="1">
              <a:solidFill>
                <a:prstClr val="black"/>
              </a:solidFill>
            </a:endParaRPr>
          </a:p>
        </p:txBody>
      </p:sp>
      <p:sp>
        <p:nvSpPr>
          <p:cNvPr id="11" name="Oval 10"/>
          <p:cNvSpPr>
            <a:spLocks noChangeArrowheads="1"/>
          </p:cNvSpPr>
          <p:nvPr/>
        </p:nvSpPr>
        <p:spPr bwMode="auto">
          <a:xfrm>
            <a:off x="5087927" y="3147933"/>
            <a:ext cx="288925" cy="287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endParaRPr lang="zh-CN" altLang="en-US" sz="2000" b="1">
              <a:solidFill>
                <a:prstClr val="black"/>
              </a:solidFill>
            </a:endParaRPr>
          </a:p>
        </p:txBody>
      </p:sp>
      <p:sp>
        <p:nvSpPr>
          <p:cNvPr id="12" name="TextBox 11"/>
          <p:cNvSpPr txBox="1"/>
          <p:nvPr/>
        </p:nvSpPr>
        <p:spPr>
          <a:xfrm>
            <a:off x="2195736" y="3851756"/>
            <a:ext cx="5400600" cy="523220"/>
          </a:xfrm>
          <a:prstGeom prst="rect">
            <a:avLst/>
          </a:prstGeom>
          <a:noFill/>
        </p:spPr>
        <p:txBody>
          <a:bodyPr wrap="square" rtlCol="0">
            <a:spAutoFit/>
          </a:bodyPr>
          <a:lstStyle/>
          <a:p>
            <a:pPr fontAlgn="base">
              <a:spcBef>
                <a:spcPct val="0"/>
              </a:spcBef>
              <a:spcAft>
                <a:spcPct val="0"/>
              </a:spcAft>
            </a:pPr>
            <a:r>
              <a:rPr lang="zh-CN" altLang="en-US" sz="2800" b="1" dirty="0" smtClean="0">
                <a:solidFill>
                  <a:srgbClr val="3333FF"/>
                </a:solidFill>
                <a:latin typeface="Consolas" pitchFamily="49" charset="0"/>
                <a:ea typeface="仿宋" pitchFamily="49" charset="-122"/>
                <a:cs typeface="Consolas" pitchFamily="49" charset="0"/>
              </a:rPr>
              <a:t>度为</a:t>
            </a:r>
            <a:r>
              <a:rPr lang="en-US" altLang="zh-CN" sz="2800" b="1" dirty="0" smtClean="0">
                <a:solidFill>
                  <a:srgbClr val="3333FF"/>
                </a:solidFill>
                <a:latin typeface="Consolas" pitchFamily="49" charset="0"/>
                <a:ea typeface="仿宋" pitchFamily="49" charset="-122"/>
                <a:cs typeface="Consolas" pitchFamily="49" charset="0"/>
              </a:rPr>
              <a:t>3</a:t>
            </a:r>
            <a:r>
              <a:rPr lang="zh-CN" altLang="en-US" sz="2800" b="1" dirty="0" smtClean="0">
                <a:solidFill>
                  <a:srgbClr val="3333FF"/>
                </a:solidFill>
                <a:latin typeface="Consolas" pitchFamily="49" charset="0"/>
                <a:ea typeface="仿宋" pitchFamily="49" charset="-122"/>
                <a:cs typeface="Consolas" pitchFamily="49" charset="0"/>
              </a:rPr>
              <a:t>的树第</a:t>
            </a:r>
            <a:r>
              <a:rPr lang="en-US" altLang="zh-CN" sz="2800" b="1" dirty="0" smtClean="0">
                <a:solidFill>
                  <a:srgbClr val="3333FF"/>
                </a:solidFill>
                <a:latin typeface="Consolas" pitchFamily="49" charset="0"/>
                <a:ea typeface="仿宋" pitchFamily="49" charset="-122"/>
                <a:cs typeface="Consolas" pitchFamily="49" charset="0"/>
              </a:rPr>
              <a:t>2</a:t>
            </a:r>
            <a:r>
              <a:rPr lang="zh-CN" altLang="en-US" sz="2800" b="1" dirty="0" smtClean="0">
                <a:solidFill>
                  <a:srgbClr val="3333FF"/>
                </a:solidFill>
                <a:latin typeface="Consolas" pitchFamily="49" charset="0"/>
                <a:ea typeface="仿宋" pitchFamily="49" charset="-122"/>
                <a:cs typeface="Consolas" pitchFamily="49" charset="0"/>
              </a:rPr>
              <a:t>层</a:t>
            </a:r>
            <a:r>
              <a:rPr kumimoji="1" lang="zh-CN" altLang="en-US" sz="2800" b="1" dirty="0" smtClean="0">
                <a:solidFill>
                  <a:srgbClr val="3333FF"/>
                </a:solidFill>
                <a:latin typeface="Consolas" pitchFamily="49" charset="0"/>
                <a:ea typeface="仿宋" pitchFamily="49" charset="-122"/>
                <a:cs typeface="Consolas" pitchFamily="49" charset="0"/>
              </a:rPr>
              <a:t>至多有</a:t>
            </a:r>
            <a:r>
              <a:rPr kumimoji="1" lang="en-US" altLang="zh-CN" sz="2800" b="1" dirty="0" smtClean="0">
                <a:solidFill>
                  <a:srgbClr val="3333FF"/>
                </a:solidFill>
                <a:latin typeface="Consolas" pitchFamily="49" charset="0"/>
                <a:ea typeface="仿宋" pitchFamily="49" charset="-122"/>
                <a:cs typeface="Consolas" pitchFamily="49" charset="0"/>
              </a:rPr>
              <a:t>3</a:t>
            </a:r>
            <a:r>
              <a:rPr kumimoji="1" lang="zh-CN" altLang="en-US" sz="2800" b="1" dirty="0" smtClean="0">
                <a:solidFill>
                  <a:srgbClr val="3333FF"/>
                </a:solidFill>
                <a:latin typeface="Consolas" pitchFamily="49" charset="0"/>
                <a:ea typeface="仿宋" pitchFamily="49" charset="-122"/>
                <a:cs typeface="Consolas" pitchFamily="49" charset="0"/>
              </a:rPr>
              <a:t>个结点</a:t>
            </a:r>
            <a:endParaRPr lang="zh-CN" altLang="en-US" sz="2800" b="1" dirty="0">
              <a:solidFill>
                <a:srgbClr val="3333FF"/>
              </a:solidFill>
              <a:latin typeface="Consolas" pitchFamily="49" charset="0"/>
              <a:ea typeface="仿宋" pitchFamily="49" charset="-122"/>
              <a:cs typeface="Consolas" pitchFamily="49" charset="0"/>
            </a:endParaRPr>
          </a:p>
        </p:txBody>
      </p:sp>
      <p:sp>
        <p:nvSpPr>
          <p:cNvPr id="3" name="矩形 2"/>
          <p:cNvSpPr/>
          <p:nvPr/>
        </p:nvSpPr>
        <p:spPr>
          <a:xfrm>
            <a:off x="6084168" y="1718811"/>
            <a:ext cx="2579552" cy="954107"/>
          </a:xfrm>
          <a:prstGeom prst="rect">
            <a:avLst/>
          </a:prstGeom>
        </p:spPr>
        <p:txBody>
          <a:bodyPr wrap="none">
            <a:spAutoFit/>
          </a:bodyPr>
          <a:lstStyle/>
          <a:p>
            <a:r>
              <a:rPr kumimoji="1" lang="zh-CN" altLang="en-US" sz="2800" b="1" dirty="0" smtClean="0">
                <a:solidFill>
                  <a:srgbClr val="3333FF"/>
                </a:solidFill>
                <a:latin typeface="Consolas" pitchFamily="49" charset="0"/>
                <a:ea typeface="方正启体简体" pitchFamily="65" charset="-122"/>
                <a:cs typeface="Consolas" pitchFamily="49" charset="0"/>
              </a:rPr>
              <a:t>经常用到</a:t>
            </a:r>
            <a:r>
              <a:rPr kumimoji="1" lang="en-US" altLang="zh-CN" sz="2800" b="1" dirty="0" smtClean="0">
                <a:solidFill>
                  <a:srgbClr val="FF0000"/>
                </a:solidFill>
                <a:latin typeface="Consolas" pitchFamily="49" charset="0"/>
                <a:ea typeface="方正启体简体" pitchFamily="65" charset="-122"/>
                <a:cs typeface="Consolas" pitchFamily="49" charset="0"/>
              </a:rPr>
              <a:t>m=2</a:t>
            </a:r>
            <a:r>
              <a:rPr kumimoji="1" lang="zh-CN" altLang="en-US" sz="2800" b="1" dirty="0">
                <a:solidFill>
                  <a:srgbClr val="3333FF"/>
                </a:solidFill>
                <a:latin typeface="Consolas" pitchFamily="49" charset="0"/>
                <a:ea typeface="方正启体简体" pitchFamily="65" charset="-122"/>
                <a:cs typeface="Consolas" pitchFamily="49" charset="0"/>
              </a:rPr>
              <a:t>：</a:t>
            </a:r>
            <a:endParaRPr kumimoji="1" lang="en-US" altLang="zh-CN" sz="2800" b="1" dirty="0" smtClean="0">
              <a:solidFill>
                <a:srgbClr val="FF0000"/>
              </a:solidFill>
              <a:latin typeface="Consolas" pitchFamily="49" charset="0"/>
              <a:ea typeface="方正启体简体" pitchFamily="65" charset="-122"/>
              <a:cs typeface="Consolas" pitchFamily="49" charset="0"/>
            </a:endParaRPr>
          </a:p>
          <a:p>
            <a:r>
              <a:rPr kumimoji="1" lang="en-US" altLang="zh-CN" sz="2800" b="1" i="1" dirty="0" smtClean="0">
                <a:solidFill>
                  <a:srgbClr val="FF0000"/>
                </a:solidFill>
                <a:latin typeface="Consolas" pitchFamily="49" charset="0"/>
                <a:ea typeface="方正启体简体" pitchFamily="65" charset="-122"/>
                <a:cs typeface="Consolas" pitchFamily="49" charset="0"/>
              </a:rPr>
              <a:t>2</a:t>
            </a:r>
            <a:r>
              <a:rPr kumimoji="1" lang="en-US" altLang="zh-CN" sz="2800" b="1" i="1" baseline="30000" dirty="0" smtClean="0">
                <a:solidFill>
                  <a:srgbClr val="FF0000"/>
                </a:solidFill>
                <a:latin typeface="Consolas" pitchFamily="49" charset="0"/>
                <a:ea typeface="方正启体简体" pitchFamily="65" charset="-122"/>
                <a:cs typeface="Consolas" pitchFamily="49" charset="0"/>
              </a:rPr>
              <a:t>i</a:t>
            </a:r>
            <a:r>
              <a:rPr kumimoji="1" lang="en-US" altLang="zh-CN" sz="2800" b="1" baseline="30000" dirty="0" smtClean="0">
                <a:solidFill>
                  <a:srgbClr val="FF0000"/>
                </a:solidFill>
                <a:latin typeface="Consolas" pitchFamily="49" charset="0"/>
                <a:ea typeface="方正启体简体" pitchFamily="65" charset="-122"/>
                <a:cs typeface="Consolas" pitchFamily="49" charset="0"/>
              </a:rPr>
              <a:t>-1</a:t>
            </a:r>
            <a:endParaRPr lang="zh-CN" altLang="en-US" dirty="0">
              <a:solidFill>
                <a:srgbClr val="FF0000"/>
              </a:solidFill>
            </a:endParaRPr>
          </a:p>
        </p:txBody>
      </p:sp>
    </p:spTree>
    <p:extLst>
      <p:ext uri="{BB962C8B-B14F-4D97-AF65-F5344CB8AC3E}">
        <p14:creationId xmlns:p14="http://schemas.microsoft.com/office/powerpoint/2010/main" val="285681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p:cNvSpPr>
            <a:spLocks noGrp="1" noChangeArrowheads="1"/>
          </p:cNvSpPr>
          <p:nvPr>
            <p:ph type="title"/>
          </p:nvPr>
        </p:nvSpPr>
        <p:spPr>
          <a:xfrm>
            <a:off x="493872" y="285728"/>
            <a:ext cx="8183880" cy="763528"/>
          </a:xfrm>
        </p:spPr>
        <p:txBody>
          <a:bodyPr>
            <a:normAutofit/>
          </a:bodyPr>
          <a:lstStyle/>
          <a:p>
            <a:r>
              <a:rPr lang="zh-CN" altLang="en-US" dirty="0" smtClean="0">
                <a:solidFill>
                  <a:schemeClr val="tx1"/>
                </a:solidFill>
                <a:effectLst/>
                <a:latin typeface="+mj-ea"/>
              </a:rPr>
              <a:t>本章提要</a:t>
            </a:r>
          </a:p>
        </p:txBody>
      </p:sp>
      <p:sp>
        <p:nvSpPr>
          <p:cNvPr id="1570819" name="Rectangle 3"/>
          <p:cNvSpPr>
            <a:spLocks noGrp="1" noChangeArrowheads="1"/>
          </p:cNvSpPr>
          <p:nvPr>
            <p:ph sz="quarter" idx="4294967295"/>
          </p:nvPr>
        </p:nvSpPr>
        <p:spPr>
          <a:xfrm>
            <a:off x="525463" y="1071547"/>
            <a:ext cx="8186737" cy="5786454"/>
          </a:xfrm>
          <a:prstGeom prst="rect">
            <a:avLst/>
          </a:prstGeom>
        </p:spPr>
        <p:txBody>
          <a:bodyPr>
            <a:normAutofit/>
          </a:bodyPr>
          <a:lstStyle/>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7.1 </a:t>
            </a:r>
            <a:r>
              <a:rPr lang="zh-CN" altLang="en-US" sz="3300" dirty="0" smtClean="0">
                <a:latin typeface="黑体" panose="02010609060101010101" pitchFamily="49" charset="-122"/>
                <a:ea typeface="黑体" panose="02010609060101010101" pitchFamily="49" charset="-122"/>
              </a:rPr>
              <a:t>树的定义与基本术语</a:t>
            </a: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7.2 </a:t>
            </a:r>
            <a:r>
              <a:rPr lang="zh-CN" altLang="en-US" sz="3300" dirty="0" smtClean="0">
                <a:latin typeface="黑体" panose="02010609060101010101" pitchFamily="49" charset="-122"/>
                <a:ea typeface="黑体" panose="02010609060101010101" pitchFamily="49" charset="-122"/>
              </a:rPr>
              <a:t>二叉树的定义、性质和存储结构</a:t>
            </a:r>
            <a:endParaRPr lang="en-US" altLang="zh-CN" sz="3300" dirty="0" smtClean="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7.3 </a:t>
            </a:r>
            <a:r>
              <a:rPr lang="zh-CN" altLang="en-US" sz="3300" dirty="0" smtClean="0">
                <a:latin typeface="黑体" panose="02010609060101010101" pitchFamily="49" charset="-122"/>
                <a:ea typeface="黑体" panose="02010609060101010101" pitchFamily="49" charset="-122"/>
              </a:rPr>
              <a:t>二叉树的遍历</a:t>
            </a:r>
            <a:endParaRPr lang="en-US" altLang="zh-CN" sz="3300" dirty="0" smtClean="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7.4 </a:t>
            </a:r>
            <a:r>
              <a:rPr lang="zh-CN" altLang="en-US" sz="3300" dirty="0" smtClean="0">
                <a:latin typeface="黑体" panose="02010609060101010101" pitchFamily="49" charset="-122"/>
                <a:ea typeface="黑体" panose="02010609060101010101" pitchFamily="49" charset="-122"/>
              </a:rPr>
              <a:t>二叉树应用</a:t>
            </a:r>
            <a:r>
              <a:rPr lang="en-US" altLang="zh-CN" sz="3300" dirty="0" smtClean="0">
                <a:latin typeface="黑体" panose="02010609060101010101" pitchFamily="49" charset="-122"/>
                <a:ea typeface="黑体" panose="02010609060101010101" pitchFamily="49" charset="-122"/>
              </a:rPr>
              <a:t>1</a:t>
            </a:r>
            <a:r>
              <a:rPr lang="zh-CN" altLang="en-US" sz="3300" dirty="0" smtClean="0">
                <a:latin typeface="黑体" panose="02010609060101010101" pitchFamily="49" charset="-122"/>
                <a:ea typeface="黑体" panose="02010609060101010101" pitchFamily="49" charset="-122"/>
              </a:rPr>
              <a:t>：哈夫曼树</a:t>
            </a:r>
            <a:endParaRPr lang="en-US" altLang="zh-CN" sz="3300" dirty="0" smtClean="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7.5 </a:t>
            </a:r>
            <a:r>
              <a:rPr lang="zh-CN" altLang="en-US" sz="3300" dirty="0">
                <a:latin typeface="黑体" panose="02010609060101010101" pitchFamily="49" charset="-122"/>
                <a:ea typeface="黑体" panose="02010609060101010101" pitchFamily="49" charset="-122"/>
              </a:rPr>
              <a:t>二叉树</a:t>
            </a:r>
            <a:r>
              <a:rPr lang="zh-CN" altLang="en-US" sz="3300" dirty="0" smtClean="0">
                <a:latin typeface="黑体" panose="02010609060101010101" pitchFamily="49" charset="-122"/>
                <a:ea typeface="黑体" panose="02010609060101010101" pitchFamily="49" charset="-122"/>
              </a:rPr>
              <a:t>应用</a:t>
            </a:r>
            <a:r>
              <a:rPr lang="en-US" altLang="zh-CN" sz="3300" dirty="0" smtClean="0">
                <a:latin typeface="黑体" panose="02010609060101010101" pitchFamily="49" charset="-122"/>
                <a:ea typeface="黑体" panose="02010609060101010101" pitchFamily="49" charset="-122"/>
              </a:rPr>
              <a:t>2</a:t>
            </a:r>
            <a:r>
              <a:rPr lang="zh-CN" altLang="en-US" sz="3300" dirty="0" smtClean="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二叉查找树</a:t>
            </a:r>
            <a:endParaRPr lang="en-US" altLang="zh-CN" sz="3300" dirty="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7.6 </a:t>
            </a:r>
            <a:r>
              <a:rPr lang="zh-CN" altLang="en-US" sz="3300" dirty="0" smtClean="0">
                <a:latin typeface="黑体" panose="02010609060101010101" pitchFamily="49" charset="-122"/>
                <a:ea typeface="黑体" panose="02010609060101010101" pitchFamily="49" charset="-122"/>
              </a:rPr>
              <a:t>二叉树应用</a:t>
            </a:r>
            <a:r>
              <a:rPr lang="en-US" altLang="zh-CN" sz="3300" dirty="0" smtClean="0">
                <a:latin typeface="黑体" panose="02010609060101010101" pitchFamily="49" charset="-122"/>
                <a:ea typeface="黑体" panose="02010609060101010101" pitchFamily="49" charset="-122"/>
              </a:rPr>
              <a:t>3</a:t>
            </a:r>
            <a:r>
              <a:rPr lang="zh-CN" altLang="en-US" sz="3300" dirty="0" smtClean="0">
                <a:latin typeface="黑体" panose="02010609060101010101" pitchFamily="49" charset="-122"/>
                <a:ea typeface="黑体" panose="02010609060101010101" pitchFamily="49" charset="-122"/>
              </a:rPr>
              <a:t>：堆</a:t>
            </a:r>
            <a:r>
              <a:rPr lang="zh-CN" altLang="en-US" sz="3300" dirty="0">
                <a:latin typeface="黑体" panose="02010609060101010101" pitchFamily="49" charset="-122"/>
                <a:ea typeface="黑体" panose="02010609060101010101" pitchFamily="49" charset="-122"/>
              </a:rPr>
              <a:t>与优先队列</a:t>
            </a:r>
            <a:endParaRPr lang="en-US" altLang="zh-CN" sz="3300" dirty="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solidFill>
                  <a:srgbClr val="FF0000"/>
                </a:solidFill>
                <a:latin typeface="黑体" panose="02010609060101010101" pitchFamily="49" charset="-122"/>
                <a:ea typeface="黑体" panose="02010609060101010101" pitchFamily="49" charset="-122"/>
              </a:rPr>
              <a:t>7.7 </a:t>
            </a:r>
            <a:r>
              <a:rPr lang="zh-CN" altLang="en-US" sz="3300" dirty="0" smtClean="0">
                <a:solidFill>
                  <a:srgbClr val="FF0000"/>
                </a:solidFill>
                <a:latin typeface="黑体" panose="02010609060101010101" pitchFamily="49" charset="-122"/>
                <a:ea typeface="黑体" panose="02010609060101010101" pitchFamily="49" charset="-122"/>
              </a:rPr>
              <a:t>树与森林</a:t>
            </a:r>
            <a:endParaRPr lang="en-US" altLang="zh-CN" sz="3300" dirty="0" smtClean="0">
              <a:solidFill>
                <a:srgbClr val="FF0000"/>
              </a:solidFill>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7468400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a:spLocks noGrp="1"/>
          </p:cNvSpPr>
          <p:nvPr>
            <p:ph type="title"/>
          </p:nvPr>
        </p:nvSpPr>
        <p:spPr>
          <a:xfrm>
            <a:off x="357158" y="142852"/>
            <a:ext cx="7520940" cy="548640"/>
          </a:xfrm>
        </p:spPr>
        <p:txBody>
          <a:bodyPr/>
          <a:lstStyle/>
          <a:p>
            <a:r>
              <a:rPr lang="zh-CN" altLang="en-US" sz="3200" b="1" dirty="0" smtClean="0"/>
              <a:t>一、树的存储结构</a:t>
            </a:r>
            <a:endParaRPr lang="zh-CN" altLang="en-US" sz="3200" dirty="0"/>
          </a:p>
        </p:txBody>
      </p:sp>
      <p:sp>
        <p:nvSpPr>
          <p:cNvPr id="6" name="内容占位符 2"/>
          <p:cNvSpPr>
            <a:spLocks noGrp="1"/>
          </p:cNvSpPr>
          <p:nvPr>
            <p:ph idx="1"/>
          </p:nvPr>
        </p:nvSpPr>
        <p:spPr>
          <a:xfrm>
            <a:off x="428596" y="1000108"/>
            <a:ext cx="7919928" cy="4208541"/>
          </a:xfrm>
        </p:spPr>
        <p:txBody>
          <a:bodyPr/>
          <a:lstStyle/>
          <a:p>
            <a:r>
              <a:rPr lang="en-US" altLang="zh-CN" sz="3000" dirty="0" smtClean="0"/>
              <a:t>1</a:t>
            </a:r>
            <a:r>
              <a:rPr lang="zh-CN" altLang="zh-CN" sz="3000" dirty="0"/>
              <a:t>．</a:t>
            </a:r>
            <a:r>
              <a:rPr lang="zh-CN" altLang="zh-CN" sz="3000" dirty="0">
                <a:solidFill>
                  <a:srgbClr val="FF0000"/>
                </a:solidFill>
              </a:rPr>
              <a:t>双亲表示</a:t>
            </a:r>
            <a:r>
              <a:rPr lang="zh-CN" altLang="zh-CN" sz="3000" dirty="0" smtClean="0">
                <a:solidFill>
                  <a:srgbClr val="FF0000"/>
                </a:solidFill>
              </a:rPr>
              <a:t>法</a:t>
            </a:r>
            <a:r>
              <a:rPr lang="en-US" altLang="zh-CN" sz="3000" dirty="0" smtClean="0">
                <a:solidFill>
                  <a:srgbClr val="FF0000"/>
                </a:solidFill>
              </a:rPr>
              <a:t>     </a:t>
            </a:r>
            <a:r>
              <a:rPr lang="zh-CN" altLang="en-US" sz="3000" dirty="0" smtClean="0">
                <a:solidFill>
                  <a:srgbClr val="FF0000"/>
                </a:solidFill>
              </a:rPr>
              <a:t>父亲表示法</a:t>
            </a:r>
            <a:endParaRPr lang="zh-CN" altLang="zh-CN" sz="3000" dirty="0">
              <a:solidFill>
                <a:srgbClr val="FF0000"/>
              </a:solidFill>
            </a:endParaRPr>
          </a:p>
          <a:p>
            <a:r>
              <a:rPr lang="en-US" altLang="zh-CN" sz="2800" dirty="0"/>
              <a:t>	</a:t>
            </a:r>
            <a:r>
              <a:rPr lang="zh-CN" altLang="en-US" sz="2800" b="0" dirty="0" smtClean="0"/>
              <a:t>每个结点存放其父亲，以保留树逻辑结构。</a:t>
            </a:r>
            <a:endParaRPr lang="en-US" altLang="zh-CN" sz="2800" b="0" dirty="0" smtClean="0"/>
          </a:p>
          <a:p>
            <a:r>
              <a:rPr lang="en-US" altLang="zh-CN" sz="2800" b="0" dirty="0"/>
              <a:t> </a:t>
            </a:r>
            <a:r>
              <a:rPr lang="en-US" altLang="zh-CN" sz="2800" b="0" dirty="0" smtClean="0"/>
              <a:t>   </a:t>
            </a:r>
            <a:r>
              <a:rPr lang="zh-CN" altLang="en-US" sz="2800" b="0" dirty="0" smtClean="0"/>
              <a:t>这种情况用链式结构无意义</a:t>
            </a:r>
            <a:r>
              <a:rPr lang="zh-CN" altLang="en-US" sz="2800" b="0" dirty="0"/>
              <a:t>！</a:t>
            </a:r>
            <a:endParaRPr lang="zh-CN" altLang="zh-CN" sz="2800" b="0" dirty="0"/>
          </a:p>
          <a:p>
            <a:endParaRPr lang="zh-CN" altLang="en-US" dirty="0"/>
          </a:p>
        </p:txBody>
      </p:sp>
    </p:spTree>
    <p:extLst>
      <p:ext uri="{BB962C8B-B14F-4D97-AF65-F5344CB8AC3E}">
        <p14:creationId xmlns:p14="http://schemas.microsoft.com/office/powerpoint/2010/main" val="99630799"/>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285728"/>
            <a:ext cx="8501122" cy="4922921"/>
          </a:xfrm>
        </p:spPr>
        <p:txBody>
          <a:bodyPr>
            <a:normAutofit/>
          </a:bodyPr>
          <a:lstStyle/>
          <a:p>
            <a:r>
              <a:rPr lang="en-US" altLang="zh-CN" sz="2800" b="0" dirty="0" smtClean="0"/>
              <a:t>	</a:t>
            </a:r>
            <a:r>
              <a:rPr lang="zh-CN" altLang="en-US" sz="2800" b="0" dirty="0" smtClean="0"/>
              <a:t>树存放在</a:t>
            </a:r>
            <a:r>
              <a:rPr lang="zh-CN" altLang="zh-CN" sz="2800" dirty="0" smtClean="0">
                <a:solidFill>
                  <a:srgbClr val="FF0000"/>
                </a:solidFill>
              </a:rPr>
              <a:t>数组</a:t>
            </a:r>
            <a:r>
              <a:rPr lang="zh-CN" altLang="en-US" sz="2800" b="0" dirty="0" smtClean="0"/>
              <a:t>中</a:t>
            </a:r>
            <a:r>
              <a:rPr lang="zh-CN" altLang="zh-CN" sz="2800" b="0" dirty="0" smtClean="0"/>
              <a:t>。</a:t>
            </a:r>
            <a:r>
              <a:rPr lang="zh-CN" altLang="en-US" sz="2800" b="0" dirty="0" smtClean="0"/>
              <a:t>顺序存储</a:t>
            </a:r>
            <a:endParaRPr lang="en-US" altLang="zh-CN" sz="2800" b="0" dirty="0" smtClean="0"/>
          </a:p>
          <a:p>
            <a:r>
              <a:rPr lang="en-US" altLang="zh-CN" sz="2800" b="0" dirty="0"/>
              <a:t> </a:t>
            </a:r>
            <a:r>
              <a:rPr lang="en-US" altLang="zh-CN" sz="2800" b="0" dirty="0" smtClean="0"/>
              <a:t>   </a:t>
            </a:r>
            <a:r>
              <a:rPr lang="zh-CN" altLang="en-US" sz="2800" b="0" dirty="0" smtClean="0"/>
              <a:t>每个结点的</a:t>
            </a:r>
            <a:r>
              <a:rPr lang="zh-CN" altLang="zh-CN" sz="2800" b="0" dirty="0" smtClean="0"/>
              <a:t>父</a:t>
            </a:r>
            <a:r>
              <a:rPr lang="zh-CN" altLang="en-US" sz="2800" b="0" dirty="0" smtClean="0"/>
              <a:t>结点用</a:t>
            </a:r>
            <a:r>
              <a:rPr lang="zh-CN" altLang="zh-CN" sz="2800" b="0" dirty="0" smtClean="0"/>
              <a:t>下标</a:t>
            </a:r>
            <a:r>
              <a:rPr lang="zh-CN" altLang="en-US" sz="2800" b="0" dirty="0" smtClean="0"/>
              <a:t>表示。</a:t>
            </a:r>
            <a:r>
              <a:rPr lang="zh-CN" altLang="zh-CN" sz="2800" b="0" dirty="0" smtClean="0"/>
              <a:t>根</a:t>
            </a:r>
            <a:r>
              <a:rPr lang="zh-CN" altLang="zh-CN" sz="2800" b="0" dirty="0"/>
              <a:t>结点</a:t>
            </a:r>
            <a:r>
              <a:rPr lang="en-US" altLang="zh-CN" sz="2800" b="0" dirty="0"/>
              <a:t>A</a:t>
            </a:r>
            <a:r>
              <a:rPr lang="zh-CN" altLang="zh-CN" sz="2800" b="0" dirty="0"/>
              <a:t>无双亲，设其</a:t>
            </a:r>
            <a:r>
              <a:rPr lang="en-US" altLang="zh-CN" sz="2800" b="0" dirty="0"/>
              <a:t>parent</a:t>
            </a:r>
            <a:r>
              <a:rPr lang="zh-CN" altLang="zh-CN" sz="2800" b="0" dirty="0"/>
              <a:t>的值为</a:t>
            </a:r>
            <a:r>
              <a:rPr lang="en-US" altLang="zh-CN" sz="2800" b="0" dirty="0"/>
              <a:t>-1</a:t>
            </a:r>
            <a:r>
              <a:rPr lang="zh-CN" altLang="zh-CN" sz="2800" b="0" dirty="0"/>
              <a:t>。</a:t>
            </a:r>
            <a:endParaRPr lang="zh-CN" altLang="en-US" sz="2800" b="0" dirty="0"/>
          </a:p>
        </p:txBody>
      </p:sp>
      <p:pic>
        <p:nvPicPr>
          <p:cNvPr id="522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0100" y="1928803"/>
            <a:ext cx="7326813" cy="4216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285720" y="6068817"/>
            <a:ext cx="8429684" cy="830997"/>
          </a:xfrm>
          <a:prstGeom prst="rect">
            <a:avLst/>
          </a:prstGeom>
        </p:spPr>
        <p:txBody>
          <a:bodyPr wrap="square">
            <a:spAutoFit/>
          </a:bodyPr>
          <a:lstStyle/>
          <a:p>
            <a:r>
              <a:rPr lang="zh-CN" altLang="zh-CN" sz="2400" dirty="0">
                <a:latin typeface="楷体" pitchFamily="49" charset="-122"/>
                <a:ea typeface="楷体" pitchFamily="49" charset="-122"/>
              </a:rPr>
              <a:t>双亲表示法是实现树的最简单方法，使用这种方法在寻找树中某一结点的双亲时只需要</a:t>
            </a:r>
            <a:r>
              <a:rPr lang="en-US" altLang="zh-CN" sz="2400" dirty="0">
                <a:latin typeface="楷体" pitchFamily="49" charset="-122"/>
                <a:ea typeface="楷体" pitchFamily="49" charset="-122"/>
              </a:rPr>
              <a:t>O(1)</a:t>
            </a:r>
            <a:r>
              <a:rPr lang="zh-CN" altLang="zh-CN" sz="2400" dirty="0">
                <a:latin typeface="楷体" pitchFamily="49" charset="-122"/>
                <a:ea typeface="楷体" pitchFamily="49" charset="-122"/>
              </a:rPr>
              <a:t>时间</a:t>
            </a:r>
            <a:endParaRPr lang="zh-CN" altLang="en-US" sz="2400" dirty="0">
              <a:latin typeface="楷体" pitchFamily="49" charset="-122"/>
              <a:ea typeface="楷体" pitchFamily="49" charset="-122"/>
            </a:endParaRPr>
          </a:p>
        </p:txBody>
      </p:sp>
    </p:spTree>
    <p:extLst>
      <p:ext uri="{BB962C8B-B14F-4D97-AF65-F5344CB8AC3E}">
        <p14:creationId xmlns:p14="http://schemas.microsoft.com/office/powerpoint/2010/main" val="1303842442"/>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357166"/>
            <a:ext cx="8572560" cy="4143403"/>
          </a:xfrm>
        </p:spPr>
        <p:txBody>
          <a:bodyPr>
            <a:normAutofit/>
          </a:bodyPr>
          <a:lstStyle/>
          <a:p>
            <a:r>
              <a:rPr lang="en-US" altLang="zh-CN" sz="3000" dirty="0"/>
              <a:t>2. </a:t>
            </a:r>
            <a:r>
              <a:rPr lang="zh-CN" altLang="zh-CN" sz="3000" dirty="0">
                <a:solidFill>
                  <a:srgbClr val="FF0000"/>
                </a:solidFill>
              </a:rPr>
              <a:t>孩子表示法</a:t>
            </a:r>
          </a:p>
          <a:p>
            <a:r>
              <a:rPr lang="zh-CN" altLang="zh-CN" sz="2800" b="0" dirty="0" smtClean="0"/>
              <a:t>树</a:t>
            </a:r>
            <a:r>
              <a:rPr lang="zh-CN" altLang="zh-CN" sz="2800" b="0" dirty="0"/>
              <a:t>中的每个结点可能有多个孩子，所以可以对树中的每个结点用一个包含结点本身数据的</a:t>
            </a:r>
            <a:r>
              <a:rPr lang="zh-CN" altLang="zh-CN" sz="2800" b="0" dirty="0">
                <a:solidFill>
                  <a:srgbClr val="FF0000"/>
                </a:solidFill>
              </a:rPr>
              <a:t>数据域</a:t>
            </a:r>
            <a:r>
              <a:rPr lang="zh-CN" altLang="zh-CN" sz="2800" b="0" dirty="0"/>
              <a:t>和</a:t>
            </a:r>
            <a:r>
              <a:rPr lang="zh-CN" altLang="zh-CN" sz="2800" b="0" dirty="0">
                <a:solidFill>
                  <a:srgbClr val="FF0000"/>
                </a:solidFill>
              </a:rPr>
              <a:t>多个</a:t>
            </a:r>
            <a:r>
              <a:rPr lang="zh-CN" altLang="zh-CN" sz="2800" b="0" dirty="0"/>
              <a:t>指向该结点孩子的</a:t>
            </a:r>
            <a:r>
              <a:rPr lang="zh-CN" altLang="zh-CN" sz="2800" b="0" dirty="0">
                <a:solidFill>
                  <a:srgbClr val="FF0000"/>
                </a:solidFill>
              </a:rPr>
              <a:t>指针域</a:t>
            </a:r>
            <a:r>
              <a:rPr lang="zh-CN" altLang="zh-CN" sz="2800" b="0" dirty="0"/>
              <a:t>来表示一棵树，各指针域反映了树中结点与结点之间的关系。其结点结构图如图</a:t>
            </a:r>
            <a:r>
              <a:rPr lang="en-US" altLang="zh-CN" sz="2800" b="0" dirty="0"/>
              <a:t>5-53</a:t>
            </a:r>
            <a:r>
              <a:rPr lang="zh-CN" altLang="zh-CN" sz="2800" b="0" dirty="0"/>
              <a:t>所示，其中</a:t>
            </a:r>
            <a:r>
              <a:rPr lang="en-US" altLang="zh-CN" sz="2800" b="0" dirty="0"/>
              <a:t>n</a:t>
            </a:r>
            <a:r>
              <a:rPr lang="zh-CN" altLang="zh-CN" sz="2800" b="0" dirty="0"/>
              <a:t>为树的度。</a:t>
            </a:r>
          </a:p>
          <a:p>
            <a:endParaRPr lang="zh-CN" altLang="en-US" dirty="0"/>
          </a:p>
        </p:txBody>
      </p:sp>
      <p:pic>
        <p:nvPicPr>
          <p:cNvPr id="532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29" y="4839689"/>
            <a:ext cx="9097103" cy="1804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888816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357167"/>
            <a:ext cx="8501122" cy="1000132"/>
          </a:xfrm>
        </p:spPr>
        <p:txBody>
          <a:bodyPr>
            <a:normAutofit/>
          </a:bodyPr>
          <a:lstStyle/>
          <a:p>
            <a:r>
              <a:rPr lang="zh-CN" altLang="zh-CN" sz="2800" b="0" dirty="0"/>
              <a:t>图</a:t>
            </a:r>
            <a:r>
              <a:rPr lang="en-US" altLang="zh-CN" sz="2800" b="0" dirty="0"/>
              <a:t>5-54</a:t>
            </a:r>
            <a:r>
              <a:rPr lang="zh-CN" altLang="zh-CN" sz="2800" b="0" dirty="0"/>
              <a:t>为图</a:t>
            </a:r>
            <a:r>
              <a:rPr lang="en-US" altLang="zh-CN" sz="2800" b="0" dirty="0"/>
              <a:t>5-52(a)</a:t>
            </a:r>
            <a:r>
              <a:rPr lang="zh-CN" altLang="zh-CN" sz="2800" b="0" dirty="0"/>
              <a:t>所示的树的孩子表示法的结构图</a:t>
            </a:r>
            <a:r>
              <a:rPr lang="zh-CN" altLang="zh-CN" sz="2800" b="0" dirty="0" smtClean="0"/>
              <a:t>。</a:t>
            </a:r>
            <a:endParaRPr lang="zh-CN" altLang="en-US" sz="2800" b="0" dirty="0"/>
          </a:p>
        </p:txBody>
      </p:sp>
      <p:pic>
        <p:nvPicPr>
          <p:cNvPr id="542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7357" y="1571613"/>
            <a:ext cx="7179140" cy="4947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720" y="928670"/>
            <a:ext cx="2811888" cy="2143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675718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285728"/>
            <a:ext cx="8391306" cy="4274849"/>
          </a:xfrm>
        </p:spPr>
        <p:txBody>
          <a:bodyPr>
            <a:normAutofit/>
          </a:bodyPr>
          <a:lstStyle/>
          <a:p>
            <a:r>
              <a:rPr lang="zh-CN" altLang="en-US" sz="2800" b="0" dirty="0" smtClean="0"/>
              <a:t>问题：儿子数目不定，指针域浪费！</a:t>
            </a:r>
            <a:endParaRPr lang="en-US" altLang="zh-CN" sz="2800" b="0" dirty="0" smtClean="0"/>
          </a:p>
          <a:p>
            <a:r>
              <a:rPr lang="zh-CN" altLang="en-US" sz="2800" b="0" dirty="0" smtClean="0"/>
              <a:t>改进：</a:t>
            </a:r>
            <a:r>
              <a:rPr lang="zh-CN" altLang="zh-CN" sz="2800" b="0" dirty="0" smtClean="0"/>
              <a:t>将</a:t>
            </a:r>
            <a:r>
              <a:rPr lang="zh-CN" altLang="zh-CN" sz="2800" b="0" dirty="0"/>
              <a:t>每个结点</a:t>
            </a:r>
            <a:r>
              <a:rPr lang="zh-CN" altLang="zh-CN" sz="2800" b="0" dirty="0" smtClean="0"/>
              <a:t>的</a:t>
            </a:r>
            <a:r>
              <a:rPr lang="zh-CN" altLang="en-US" sz="2800" b="0" dirty="0" smtClean="0">
                <a:solidFill>
                  <a:srgbClr val="FF0000"/>
                </a:solidFill>
              </a:rPr>
              <a:t>儿子</a:t>
            </a:r>
            <a:r>
              <a:rPr lang="zh-CN" altLang="zh-CN" sz="2800" b="0" dirty="0" smtClean="0"/>
              <a:t>结点</a:t>
            </a:r>
            <a:r>
              <a:rPr lang="zh-CN" altLang="zh-CN" sz="2800" b="0" dirty="0"/>
              <a:t>按照从左到右的顺序以</a:t>
            </a:r>
            <a:r>
              <a:rPr lang="zh-CN" altLang="zh-CN" sz="2800" b="0" dirty="0">
                <a:solidFill>
                  <a:srgbClr val="FF0000"/>
                </a:solidFill>
              </a:rPr>
              <a:t>单链表</a:t>
            </a:r>
            <a:r>
              <a:rPr lang="zh-CN" altLang="zh-CN" sz="2800" b="0" dirty="0"/>
              <a:t>的形式存储</a:t>
            </a:r>
            <a:r>
              <a:rPr lang="zh-CN" altLang="zh-CN" sz="2800" b="0" dirty="0" smtClean="0"/>
              <a:t>起来。</a:t>
            </a:r>
            <a:endParaRPr lang="zh-CN" altLang="en-US" sz="2800" b="0" dirty="0"/>
          </a:p>
        </p:txBody>
      </p:sp>
      <p:pic>
        <p:nvPicPr>
          <p:cNvPr id="552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6116" y="2547876"/>
            <a:ext cx="5857556" cy="4310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06" y="3140968"/>
            <a:ext cx="2908609" cy="2216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679338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142853"/>
            <a:ext cx="8572560" cy="2286016"/>
          </a:xfrm>
        </p:spPr>
        <p:txBody>
          <a:bodyPr/>
          <a:lstStyle/>
          <a:p>
            <a:r>
              <a:rPr lang="en-US" altLang="zh-CN" sz="2800" b="0" dirty="0" smtClean="0"/>
              <a:t>	</a:t>
            </a:r>
            <a:r>
              <a:rPr lang="zh-CN" altLang="zh-CN" sz="2800" b="0" dirty="0" smtClean="0"/>
              <a:t>与</a:t>
            </a:r>
            <a:r>
              <a:rPr lang="zh-CN" altLang="zh-CN" sz="2800" b="0" dirty="0"/>
              <a:t>双亲表示法相反，孩子表示法在实现</a:t>
            </a:r>
            <a:r>
              <a:rPr lang="zh-CN" altLang="zh-CN" sz="2800" b="0" dirty="0">
                <a:solidFill>
                  <a:srgbClr val="FF0000"/>
                </a:solidFill>
              </a:rPr>
              <a:t>涉及孩子结点及其子孙的操作中较为方便</a:t>
            </a:r>
            <a:r>
              <a:rPr lang="zh-CN" altLang="zh-CN" sz="2800" b="0" dirty="0"/>
              <a:t>，但</a:t>
            </a:r>
            <a:r>
              <a:rPr lang="zh-CN" altLang="zh-CN" sz="2800" b="0" dirty="0">
                <a:solidFill>
                  <a:srgbClr val="FF0000"/>
                </a:solidFill>
              </a:rPr>
              <a:t>不便于实现与双亲有关的运算</a:t>
            </a:r>
            <a:r>
              <a:rPr lang="zh-CN" altLang="zh-CN" sz="2800" b="0" dirty="0"/>
              <a:t>。我们可以将双亲表示法和孩子表示法结合起来，形成</a:t>
            </a:r>
            <a:r>
              <a:rPr lang="zh-CN" altLang="zh-CN" sz="2800" dirty="0">
                <a:solidFill>
                  <a:srgbClr val="FF0000"/>
                </a:solidFill>
              </a:rPr>
              <a:t>双亲孩子表示法</a:t>
            </a:r>
            <a:r>
              <a:rPr lang="zh-CN" altLang="zh-CN" sz="2800" b="0" dirty="0" smtClean="0"/>
              <a:t>。</a:t>
            </a:r>
            <a:endParaRPr lang="zh-CN" altLang="zh-CN" sz="2800" b="0" dirty="0"/>
          </a:p>
          <a:p>
            <a:endParaRPr lang="zh-CN" altLang="en-US" dirty="0"/>
          </a:p>
        </p:txBody>
      </p:sp>
      <p:pic>
        <p:nvPicPr>
          <p:cNvPr id="563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89599" y="2428868"/>
            <a:ext cx="5468681" cy="4378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7" y="3214686"/>
            <a:ext cx="3021035" cy="2302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885859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285728"/>
            <a:ext cx="8429684" cy="4922921"/>
          </a:xfrm>
        </p:spPr>
        <p:txBody>
          <a:bodyPr/>
          <a:lstStyle/>
          <a:p>
            <a:r>
              <a:rPr lang="en-US" altLang="zh-CN" sz="3000" dirty="0"/>
              <a:t>3. </a:t>
            </a:r>
            <a:r>
              <a:rPr lang="zh-CN" altLang="zh-CN" sz="3000" dirty="0">
                <a:solidFill>
                  <a:srgbClr val="FF0000"/>
                </a:solidFill>
              </a:rPr>
              <a:t>左孩子</a:t>
            </a:r>
            <a:r>
              <a:rPr lang="en-US" altLang="zh-CN" sz="3000" dirty="0">
                <a:solidFill>
                  <a:srgbClr val="FF0000"/>
                </a:solidFill>
              </a:rPr>
              <a:t>/</a:t>
            </a:r>
            <a:r>
              <a:rPr lang="zh-CN" altLang="zh-CN" sz="3000" dirty="0">
                <a:solidFill>
                  <a:srgbClr val="FF0000"/>
                </a:solidFill>
              </a:rPr>
              <a:t>右兄弟表示法</a:t>
            </a:r>
          </a:p>
          <a:p>
            <a:r>
              <a:rPr lang="en-US" altLang="zh-CN" sz="2800" dirty="0" smtClean="0"/>
              <a:t>	</a:t>
            </a:r>
            <a:r>
              <a:rPr lang="zh-CN" altLang="en-US" sz="2800" dirty="0" smtClean="0"/>
              <a:t>解决孩子表示法中指针数目不定问题：</a:t>
            </a:r>
            <a:r>
              <a:rPr lang="zh-CN" altLang="zh-CN" sz="2800" b="0" dirty="0" smtClean="0"/>
              <a:t>将</a:t>
            </a:r>
            <a:r>
              <a:rPr lang="zh-CN" altLang="zh-CN" sz="2800" b="0" dirty="0"/>
              <a:t>每个结点用一个包含该结点的数据域、一个指向该结点最左孩子结点的指针域和右兄弟结点的指针域来表示，其结点结构图如图</a:t>
            </a:r>
            <a:r>
              <a:rPr lang="en-US" altLang="zh-CN" sz="2800" b="0" dirty="0"/>
              <a:t>5-57</a:t>
            </a:r>
            <a:r>
              <a:rPr lang="zh-CN" altLang="zh-CN" sz="2800" b="0" dirty="0"/>
              <a:t>所示</a:t>
            </a:r>
            <a:r>
              <a:rPr lang="zh-CN" altLang="zh-CN" b="0" dirty="0"/>
              <a:t>。</a:t>
            </a:r>
          </a:p>
          <a:p>
            <a:endParaRPr lang="zh-CN" altLang="en-US" dirty="0"/>
          </a:p>
        </p:txBody>
      </p:sp>
      <p:pic>
        <p:nvPicPr>
          <p:cNvPr id="573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0166" y="3500438"/>
            <a:ext cx="6748254" cy="17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25644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214290"/>
            <a:ext cx="8429684" cy="1357322"/>
          </a:xfrm>
        </p:spPr>
        <p:txBody>
          <a:bodyPr>
            <a:normAutofit/>
          </a:bodyPr>
          <a:lstStyle/>
          <a:p>
            <a:r>
              <a:rPr lang="en-US" altLang="zh-CN" sz="2800" b="0" dirty="0" smtClean="0"/>
              <a:t>	</a:t>
            </a:r>
            <a:r>
              <a:rPr lang="zh-CN" altLang="zh-CN" sz="2800" b="0" dirty="0" smtClean="0"/>
              <a:t>图</a:t>
            </a:r>
            <a:r>
              <a:rPr lang="en-US" altLang="zh-CN" sz="2800" b="0" dirty="0"/>
              <a:t>5-58</a:t>
            </a:r>
            <a:r>
              <a:rPr lang="zh-CN" altLang="zh-CN" sz="2800" b="0" dirty="0"/>
              <a:t>为图</a:t>
            </a:r>
            <a:r>
              <a:rPr lang="en-US" altLang="zh-CN" sz="2800" b="0" dirty="0"/>
              <a:t>5-52(a)</a:t>
            </a:r>
            <a:r>
              <a:rPr lang="zh-CN" altLang="zh-CN" sz="2800" b="0" dirty="0"/>
              <a:t>所示的树的左孩子</a:t>
            </a:r>
            <a:r>
              <a:rPr lang="en-US" altLang="zh-CN" sz="2800" b="0" dirty="0"/>
              <a:t>/</a:t>
            </a:r>
            <a:r>
              <a:rPr lang="zh-CN" altLang="zh-CN" sz="2800" b="0" dirty="0"/>
              <a:t>右兄弟表示法的链表存储结构。</a:t>
            </a:r>
            <a:endParaRPr lang="zh-CN" altLang="en-US" sz="2800" b="0" dirty="0"/>
          </a:p>
        </p:txBody>
      </p:sp>
      <p:pic>
        <p:nvPicPr>
          <p:cNvPr id="583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0577" y="1428737"/>
            <a:ext cx="6397700" cy="4929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399816"/>
            <a:ext cx="2956448" cy="2253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681328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14"/>
            <a:ext cx="7878130" cy="548640"/>
          </a:xfrm>
        </p:spPr>
        <p:txBody>
          <a:bodyPr/>
          <a:lstStyle/>
          <a:p>
            <a:r>
              <a:rPr lang="zh-CN" altLang="en-US" sz="3200" b="1" dirty="0" smtClean="0"/>
              <a:t>二、</a:t>
            </a:r>
            <a:r>
              <a:rPr lang="en-US" altLang="zh-CN" sz="3200" b="1" dirty="0" smtClean="0"/>
              <a:t> </a:t>
            </a:r>
            <a:r>
              <a:rPr lang="zh-CN" altLang="zh-CN" sz="3200" b="1" dirty="0"/>
              <a:t>树、森林与二叉树的</a:t>
            </a:r>
            <a:r>
              <a:rPr lang="zh-CN" altLang="zh-CN" sz="3200" b="1" dirty="0" smtClean="0"/>
              <a:t>转换</a:t>
            </a:r>
            <a:endParaRPr lang="zh-CN" altLang="en-US" sz="3200" dirty="0"/>
          </a:p>
        </p:txBody>
      </p:sp>
      <p:sp>
        <p:nvSpPr>
          <p:cNvPr id="3" name="内容占位符 2"/>
          <p:cNvSpPr>
            <a:spLocks noGrp="1"/>
          </p:cNvSpPr>
          <p:nvPr>
            <p:ph idx="1"/>
          </p:nvPr>
        </p:nvSpPr>
        <p:spPr>
          <a:xfrm>
            <a:off x="785786" y="1000108"/>
            <a:ext cx="7562738" cy="4929222"/>
          </a:xfrm>
        </p:spPr>
        <p:txBody>
          <a:bodyPr/>
          <a:lstStyle/>
          <a:p>
            <a:r>
              <a:rPr lang="en-US" altLang="zh-CN" sz="3000" dirty="0"/>
              <a:t>1. </a:t>
            </a:r>
            <a:r>
              <a:rPr lang="zh-CN" altLang="zh-CN" sz="3000" dirty="0">
                <a:solidFill>
                  <a:srgbClr val="FF0000"/>
                </a:solidFill>
              </a:rPr>
              <a:t>树转换为二叉树</a:t>
            </a:r>
          </a:p>
          <a:p>
            <a:r>
              <a:rPr lang="zh-CN" altLang="zh-CN" sz="2800" b="0" dirty="0"/>
              <a:t>转换方法如下：</a:t>
            </a:r>
          </a:p>
          <a:p>
            <a:r>
              <a:rPr lang="zh-CN" altLang="en-US" sz="2800" b="0" dirty="0" smtClean="0"/>
              <a:t>（</a:t>
            </a:r>
            <a:r>
              <a:rPr lang="en-US" altLang="zh-CN" sz="2800" b="0" dirty="0" smtClean="0"/>
              <a:t>1</a:t>
            </a:r>
            <a:r>
              <a:rPr lang="zh-CN" altLang="en-US" sz="2800" b="0" dirty="0" smtClean="0"/>
              <a:t>）</a:t>
            </a:r>
            <a:r>
              <a:rPr lang="zh-CN" altLang="zh-CN" sz="2800" b="0" dirty="0" smtClean="0"/>
              <a:t>在</a:t>
            </a:r>
            <a:r>
              <a:rPr lang="zh-CN" altLang="zh-CN" sz="2800" b="0" dirty="0"/>
              <a:t>所有兄弟结点之间</a:t>
            </a:r>
            <a:r>
              <a:rPr lang="zh-CN" altLang="zh-CN" sz="2800" dirty="0">
                <a:solidFill>
                  <a:srgbClr val="FF0000"/>
                </a:solidFill>
              </a:rPr>
              <a:t>加一条线</a:t>
            </a:r>
            <a:r>
              <a:rPr lang="zh-CN" altLang="zh-CN" sz="2800" b="0" dirty="0"/>
              <a:t>；</a:t>
            </a:r>
          </a:p>
          <a:p>
            <a:r>
              <a:rPr lang="zh-CN" altLang="en-US" sz="2800" b="0" dirty="0" smtClean="0"/>
              <a:t>（</a:t>
            </a:r>
            <a:r>
              <a:rPr lang="en-US" altLang="zh-CN" sz="2800" b="0" dirty="0" smtClean="0"/>
              <a:t>2</a:t>
            </a:r>
            <a:r>
              <a:rPr lang="zh-CN" altLang="en-US" sz="2800" b="0" dirty="0" smtClean="0"/>
              <a:t>）</a:t>
            </a:r>
            <a:r>
              <a:rPr lang="zh-CN" altLang="zh-CN" sz="2800" b="0" dirty="0" smtClean="0"/>
              <a:t>对</a:t>
            </a:r>
            <a:r>
              <a:rPr lang="zh-CN" altLang="zh-CN" sz="2800" b="0" dirty="0"/>
              <a:t>树中的每个结点，只保留它与最</a:t>
            </a:r>
            <a:r>
              <a:rPr lang="zh-CN" altLang="zh-CN" sz="2800" b="0" dirty="0" smtClean="0"/>
              <a:t>左</a:t>
            </a:r>
            <a:r>
              <a:rPr lang="zh-CN" altLang="en-US" sz="2800" b="0" dirty="0" smtClean="0"/>
              <a:t>儿子结点</a:t>
            </a:r>
            <a:r>
              <a:rPr lang="zh-CN" altLang="zh-CN" sz="2800" b="0" dirty="0" smtClean="0"/>
              <a:t>的连</a:t>
            </a:r>
            <a:r>
              <a:rPr lang="zh-CN" altLang="zh-CN" sz="2800" b="0" dirty="0"/>
              <a:t>线，</a:t>
            </a:r>
            <a:r>
              <a:rPr lang="zh-CN" altLang="zh-CN" sz="2800" dirty="0">
                <a:solidFill>
                  <a:srgbClr val="FF0000"/>
                </a:solidFill>
              </a:rPr>
              <a:t>删除该结点与其</a:t>
            </a:r>
            <a:r>
              <a:rPr lang="zh-CN" altLang="zh-CN" sz="2800" dirty="0" smtClean="0">
                <a:solidFill>
                  <a:srgbClr val="FF0000"/>
                </a:solidFill>
              </a:rPr>
              <a:t>他</a:t>
            </a:r>
            <a:r>
              <a:rPr lang="zh-CN" altLang="en-US" sz="2800" dirty="0" smtClean="0">
                <a:solidFill>
                  <a:srgbClr val="FF0000"/>
                </a:solidFill>
              </a:rPr>
              <a:t>儿子</a:t>
            </a:r>
            <a:r>
              <a:rPr lang="zh-CN" altLang="zh-CN" sz="2800" dirty="0" smtClean="0">
                <a:solidFill>
                  <a:srgbClr val="FF0000"/>
                </a:solidFill>
              </a:rPr>
              <a:t>的</a:t>
            </a:r>
            <a:r>
              <a:rPr lang="zh-CN" altLang="en-US" sz="2800" dirty="0" smtClean="0">
                <a:solidFill>
                  <a:srgbClr val="FF0000"/>
                </a:solidFill>
              </a:rPr>
              <a:t>边</a:t>
            </a:r>
            <a:r>
              <a:rPr lang="zh-CN" altLang="zh-CN" sz="2800" b="0" dirty="0" smtClean="0"/>
              <a:t>；</a:t>
            </a:r>
            <a:endParaRPr lang="zh-CN" altLang="zh-CN" sz="2800" b="0" dirty="0"/>
          </a:p>
          <a:p>
            <a:r>
              <a:rPr lang="zh-CN" altLang="en-US" sz="2800" b="0" dirty="0" smtClean="0"/>
              <a:t>（</a:t>
            </a:r>
            <a:r>
              <a:rPr lang="en-US" altLang="zh-CN" sz="2800" b="0" dirty="0" smtClean="0"/>
              <a:t>3</a:t>
            </a:r>
            <a:r>
              <a:rPr lang="zh-CN" altLang="en-US" sz="2800" b="0" dirty="0" smtClean="0"/>
              <a:t>）</a:t>
            </a:r>
            <a:r>
              <a:rPr lang="zh-CN" altLang="zh-CN" sz="2800" b="0" dirty="0" smtClean="0"/>
              <a:t>以</a:t>
            </a:r>
            <a:r>
              <a:rPr lang="zh-CN" altLang="zh-CN" sz="2800" b="0" dirty="0"/>
              <a:t>树根为轴心，对结点进行</a:t>
            </a:r>
            <a:r>
              <a:rPr lang="zh-CN" altLang="zh-CN" sz="2800" dirty="0">
                <a:solidFill>
                  <a:srgbClr val="FF0000"/>
                </a:solidFill>
              </a:rPr>
              <a:t>旋转处理</a:t>
            </a:r>
            <a:r>
              <a:rPr lang="zh-CN" altLang="zh-CN" sz="2800" b="0" dirty="0"/>
              <a:t>即可得到相应的二叉树</a:t>
            </a:r>
            <a:r>
              <a:rPr lang="zh-CN" altLang="zh-CN" sz="2800" b="0" dirty="0" smtClean="0"/>
              <a:t>。</a:t>
            </a:r>
            <a:r>
              <a:rPr lang="zh-CN" altLang="en-US" sz="2800" b="0" dirty="0" smtClean="0"/>
              <a:t>加的线成为指向右儿子的边</a:t>
            </a:r>
            <a:r>
              <a:rPr lang="zh-CN" altLang="en-US" sz="2800" b="0" dirty="0" smtClean="0">
                <a:solidFill>
                  <a:srgbClr val="FF0000"/>
                </a:solidFill>
              </a:rPr>
              <a:t>。</a:t>
            </a:r>
            <a:endParaRPr lang="zh-CN" altLang="zh-CN" sz="2800" b="0" dirty="0">
              <a:solidFill>
                <a:srgbClr val="FF0000"/>
              </a:solidFill>
            </a:endParaRPr>
          </a:p>
          <a:p>
            <a:endParaRPr lang="zh-CN" altLang="en-US" dirty="0"/>
          </a:p>
        </p:txBody>
      </p:sp>
    </p:spTree>
    <p:extLst>
      <p:ext uri="{BB962C8B-B14F-4D97-AF65-F5344CB8AC3E}">
        <p14:creationId xmlns:p14="http://schemas.microsoft.com/office/powerpoint/2010/main" val="2167289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Text Box 5"/>
          <p:cNvSpPr txBox="1">
            <a:spLocks noChangeArrowheads="1"/>
          </p:cNvSpPr>
          <p:nvPr/>
        </p:nvSpPr>
        <p:spPr bwMode="auto">
          <a:xfrm>
            <a:off x="381000" y="590545"/>
            <a:ext cx="8583488" cy="609398"/>
          </a:xfrm>
          <a:prstGeom prst="rect">
            <a:avLst/>
          </a:prstGeom>
          <a:noFill/>
          <a:ln w="9525">
            <a:noFill/>
            <a:miter lim="800000"/>
            <a:headEnd/>
            <a:tailEnd/>
          </a:ln>
          <a:effectLst/>
        </p:spPr>
        <p:txBody>
          <a:bodyPr wrap="square">
            <a:spAutoFit/>
          </a:bodyPr>
          <a:lstStyle/>
          <a:p>
            <a:pPr algn="just" fontAlgn="base">
              <a:lnSpc>
                <a:spcPct val="120000"/>
              </a:lnSpc>
              <a:spcBef>
                <a:spcPct val="50000"/>
              </a:spcBef>
              <a:spcAft>
                <a:spcPct val="0"/>
              </a:spcAft>
            </a:pPr>
            <a:r>
              <a:rPr kumimoji="1" lang="zh-CN" altLang="en-US" sz="2800" b="1" dirty="0" smtClean="0">
                <a:solidFill>
                  <a:srgbClr val="FF0000"/>
                </a:solidFill>
                <a:latin typeface="微软雅黑" panose="020B0503020204020204" pitchFamily="34" charset="-122"/>
                <a:ea typeface="微软雅黑" panose="020B0503020204020204" pitchFamily="34" charset="-122"/>
                <a:cs typeface="Consolas" pitchFamily="49" charset="0"/>
              </a:rPr>
              <a:t>性质</a:t>
            </a:r>
            <a:r>
              <a:rPr kumimoji="1" lang="en-US" altLang="zh-CN" sz="2800" b="1" dirty="0">
                <a:solidFill>
                  <a:srgbClr val="FF0000"/>
                </a:solidFill>
                <a:latin typeface="Consolas" pitchFamily="49" charset="0"/>
                <a:ea typeface="方正启体简体" pitchFamily="65" charset="-122"/>
                <a:cs typeface="Consolas" pitchFamily="49" charset="0"/>
              </a:rPr>
              <a:t>3  </a:t>
            </a:r>
            <a:r>
              <a:rPr kumimoji="1" lang="zh-CN" altLang="en-US" sz="2800" b="1" dirty="0">
                <a:solidFill>
                  <a:srgbClr val="3333FF"/>
                </a:solidFill>
                <a:latin typeface="Consolas" pitchFamily="49" charset="0"/>
                <a:ea typeface="方正启体简体" pitchFamily="65" charset="-122"/>
                <a:cs typeface="Consolas" pitchFamily="49" charset="0"/>
              </a:rPr>
              <a:t>高度为</a:t>
            </a:r>
            <a:r>
              <a:rPr kumimoji="1" lang="en-US" altLang="zh-CN" sz="2800" b="1" i="1" dirty="0">
                <a:solidFill>
                  <a:srgbClr val="3333FF"/>
                </a:solidFill>
                <a:latin typeface="Consolas" pitchFamily="49" charset="0"/>
                <a:ea typeface="方正启体简体" pitchFamily="65" charset="-122"/>
                <a:cs typeface="Consolas" pitchFamily="49" charset="0"/>
              </a:rPr>
              <a:t>h</a:t>
            </a:r>
            <a:r>
              <a:rPr kumimoji="1" lang="zh-CN" altLang="en-US" sz="2800" b="1" dirty="0">
                <a:solidFill>
                  <a:srgbClr val="3333FF"/>
                </a:solidFill>
                <a:latin typeface="Consolas" pitchFamily="49" charset="0"/>
                <a:ea typeface="方正启体简体" pitchFamily="65" charset="-122"/>
                <a:cs typeface="Consolas" pitchFamily="49" charset="0"/>
              </a:rPr>
              <a:t>的</a:t>
            </a:r>
            <a:r>
              <a:rPr kumimoji="1" lang="en-US" altLang="zh-CN" sz="2800" b="1" i="1" dirty="0">
                <a:solidFill>
                  <a:srgbClr val="3333FF"/>
                </a:solidFill>
                <a:latin typeface="Consolas" pitchFamily="49" charset="0"/>
                <a:ea typeface="方正启体简体" pitchFamily="65" charset="-122"/>
                <a:cs typeface="Consolas" pitchFamily="49" charset="0"/>
              </a:rPr>
              <a:t>m</a:t>
            </a:r>
            <a:r>
              <a:rPr kumimoji="1" lang="zh-CN" altLang="en-US" sz="2800" b="1" dirty="0">
                <a:solidFill>
                  <a:srgbClr val="3333FF"/>
                </a:solidFill>
                <a:latin typeface="Consolas" pitchFamily="49" charset="0"/>
                <a:ea typeface="方正启体简体" pitchFamily="65" charset="-122"/>
                <a:cs typeface="Consolas" pitchFamily="49" charset="0"/>
              </a:rPr>
              <a:t>次树至多</a:t>
            </a:r>
            <a:r>
              <a:rPr kumimoji="1" lang="zh-CN" altLang="en-US" sz="2800" b="1" dirty="0" smtClean="0">
                <a:solidFill>
                  <a:srgbClr val="3333FF"/>
                </a:solidFill>
                <a:latin typeface="Consolas" pitchFamily="49" charset="0"/>
                <a:ea typeface="方正启体简体" pitchFamily="65" charset="-122"/>
                <a:cs typeface="Consolas" pitchFamily="49" charset="0"/>
              </a:rPr>
              <a:t>有      个结点。</a:t>
            </a:r>
            <a:endParaRPr kumimoji="1" lang="zh-CN" altLang="en-US" sz="2800" b="1" dirty="0">
              <a:solidFill>
                <a:srgbClr val="3333FF"/>
              </a:solidFill>
              <a:latin typeface="Consolas" pitchFamily="49" charset="0"/>
              <a:ea typeface="方正启体简体" pitchFamily="65" charset="-122"/>
              <a:cs typeface="Consolas" pitchFamily="49" charset="0"/>
            </a:endParaRPr>
          </a:p>
        </p:txBody>
      </p:sp>
      <p:graphicFrame>
        <p:nvGraphicFramePr>
          <p:cNvPr id="57350" name="Object 6"/>
          <p:cNvGraphicFramePr>
            <a:graphicFrameLocks noChangeAspect="1"/>
          </p:cNvGraphicFramePr>
          <p:nvPr>
            <p:extLst>
              <p:ext uri="{D42A27DB-BD31-4B8C-83A1-F6EECF244321}">
                <p14:modId xmlns:p14="http://schemas.microsoft.com/office/powerpoint/2010/main" val="582642784"/>
              </p:ext>
            </p:extLst>
          </p:nvPr>
        </p:nvGraphicFramePr>
        <p:xfrm>
          <a:off x="5443506" y="500041"/>
          <a:ext cx="1072710" cy="992507"/>
        </p:xfrm>
        <a:graphic>
          <a:graphicData uri="http://schemas.openxmlformats.org/presentationml/2006/ole">
            <mc:AlternateContent xmlns:mc="http://schemas.openxmlformats.org/markup-compatibility/2006">
              <mc:Choice xmlns:v="urn:schemas-microsoft-com:vml" Requires="v">
                <p:oleObj spid="_x0000_s381418" name="Equation" r:id="rId4" imgW="457200" imgH="419040" progId="">
                  <p:embed/>
                </p:oleObj>
              </mc:Choice>
              <mc:Fallback>
                <p:oleObj name="Equation" r:id="rId4" imgW="457200" imgH="4190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3506" y="500041"/>
                        <a:ext cx="1072710" cy="992507"/>
                      </a:xfrm>
                      <a:prstGeom prst="rect">
                        <a:avLst/>
                      </a:prstGeom>
                      <a:noFill/>
                    </p:spPr>
                  </p:pic>
                </p:oleObj>
              </mc:Fallback>
            </mc:AlternateContent>
          </a:graphicData>
        </a:graphic>
      </p:graphicFrame>
      <p:grpSp>
        <p:nvGrpSpPr>
          <p:cNvPr id="2" name="组合 9"/>
          <p:cNvGrpSpPr/>
          <p:nvPr/>
        </p:nvGrpSpPr>
        <p:grpSpPr>
          <a:xfrm>
            <a:off x="928662" y="1916832"/>
            <a:ext cx="4723458" cy="3108747"/>
            <a:chOff x="928662" y="1500174"/>
            <a:chExt cx="3571900" cy="2428892"/>
          </a:xfrm>
        </p:grpSpPr>
        <p:sp>
          <p:nvSpPr>
            <p:cNvPr id="5" name="TextBox 4"/>
            <p:cNvSpPr txBox="1"/>
            <p:nvPr/>
          </p:nvSpPr>
          <p:spPr>
            <a:xfrm>
              <a:off x="928662" y="1500174"/>
              <a:ext cx="3571900" cy="369332"/>
            </a:xfrm>
            <a:prstGeom prst="rect">
              <a:avLst/>
            </a:prstGeom>
            <a:noFill/>
          </p:spPr>
          <p:txBody>
            <a:bodyPr wrap="square" rtlCol="0">
              <a:spAutoFit/>
            </a:bodyPr>
            <a:lstStyle/>
            <a:p>
              <a:pPr fontAlgn="base">
                <a:spcBef>
                  <a:spcPct val="0"/>
                </a:spcBef>
                <a:spcAft>
                  <a:spcPct val="0"/>
                </a:spcAft>
              </a:pPr>
              <a:r>
                <a:rPr kumimoji="1" lang="en-US" altLang="zh-CN" sz="2400" b="1" i="1" smtClean="0">
                  <a:solidFill>
                    <a:srgbClr val="3333FF"/>
                  </a:solidFill>
                  <a:latin typeface="Consolas" pitchFamily="49" charset="0"/>
                  <a:ea typeface="楷体" pitchFamily="49" charset="-122"/>
                  <a:cs typeface="Consolas" pitchFamily="49" charset="0"/>
                </a:rPr>
                <a:t>m</a:t>
              </a:r>
              <a:r>
                <a:rPr kumimoji="1" lang="zh-CN" altLang="en-US" sz="2400" b="1" smtClean="0">
                  <a:solidFill>
                    <a:srgbClr val="3333FF"/>
                  </a:solidFill>
                  <a:latin typeface="Consolas" pitchFamily="49" charset="0"/>
                  <a:ea typeface="楷体" pitchFamily="49" charset="-122"/>
                  <a:cs typeface="Consolas" pitchFamily="49" charset="0"/>
                </a:rPr>
                <a:t>次树每层最多结点数：</a:t>
              </a:r>
              <a:endParaRPr lang="zh-CN" altLang="en-US" sz="2400" b="1">
                <a:solidFill>
                  <a:srgbClr val="3333FF"/>
                </a:solidFill>
                <a:latin typeface="Consolas" pitchFamily="49" charset="0"/>
                <a:ea typeface="楷体_GB2312" pitchFamily="49" charset="-122"/>
                <a:cs typeface="Consolas" pitchFamily="49" charset="0"/>
              </a:endParaRPr>
            </a:p>
          </p:txBody>
        </p:sp>
        <p:sp>
          <p:nvSpPr>
            <p:cNvPr id="7" name="TextBox 6"/>
            <p:cNvSpPr txBox="1"/>
            <p:nvPr/>
          </p:nvSpPr>
          <p:spPr>
            <a:xfrm>
              <a:off x="1000100" y="2000240"/>
              <a:ext cx="2571768" cy="1675265"/>
            </a:xfrm>
            <a:prstGeom prst="rect">
              <a:avLst/>
            </a:prstGeom>
            <a:noFill/>
          </p:spPr>
          <p:txBody>
            <a:bodyPr wrap="square" rtlCol="0">
              <a:spAutoFit/>
            </a:bodyPr>
            <a:lstStyle/>
            <a:p>
              <a:pPr marL="457200" indent="-457200" fontAlgn="base">
                <a:lnSpc>
                  <a:spcPts val="3200"/>
                </a:lnSpc>
                <a:spcBef>
                  <a:spcPct val="0"/>
                </a:spcBef>
                <a:spcAft>
                  <a:spcPct val="0"/>
                </a:spcAft>
                <a:buFontTx/>
                <a:buBlip>
                  <a:blip r:embed="rId6"/>
                </a:buBlip>
              </a:pPr>
              <a:r>
                <a:rPr lang="zh-CN" altLang="en-US" sz="2400" b="1" smtClean="0">
                  <a:solidFill>
                    <a:srgbClr val="3333FF"/>
                  </a:solidFill>
                  <a:latin typeface="Consolas" pitchFamily="49" charset="0"/>
                  <a:ea typeface="楷体" pitchFamily="49" charset="-122"/>
                  <a:cs typeface="Consolas" pitchFamily="49" charset="0"/>
                </a:rPr>
                <a:t>第</a:t>
              </a:r>
              <a:r>
                <a:rPr lang="en-US" altLang="zh-CN" sz="2400" b="1" smtClean="0">
                  <a:solidFill>
                    <a:srgbClr val="3333FF"/>
                  </a:solidFill>
                  <a:latin typeface="Consolas" pitchFamily="49" charset="0"/>
                  <a:ea typeface="楷体" pitchFamily="49" charset="-122"/>
                  <a:cs typeface="Consolas" pitchFamily="49" charset="0"/>
                </a:rPr>
                <a:t>1</a:t>
              </a:r>
              <a:r>
                <a:rPr lang="zh-CN" altLang="en-US" sz="2400" b="1" smtClean="0">
                  <a:solidFill>
                    <a:srgbClr val="3333FF"/>
                  </a:solidFill>
                  <a:latin typeface="Consolas" pitchFamily="49" charset="0"/>
                  <a:ea typeface="楷体" pitchFamily="49" charset="-122"/>
                  <a:cs typeface="Consolas" pitchFamily="49" charset="0"/>
                </a:rPr>
                <a:t>层：</a:t>
              </a:r>
              <a:r>
                <a:rPr lang="en-US" altLang="zh-CN" sz="2400" b="1" smtClean="0">
                  <a:solidFill>
                    <a:srgbClr val="3333FF"/>
                  </a:solidFill>
                  <a:latin typeface="Consolas" pitchFamily="49" charset="0"/>
                  <a:ea typeface="楷体" pitchFamily="49" charset="-122"/>
                  <a:cs typeface="Consolas" pitchFamily="49" charset="0"/>
                </a:rPr>
                <a:t>1</a:t>
              </a:r>
            </a:p>
            <a:p>
              <a:pPr marL="457200" indent="-457200" fontAlgn="base">
                <a:lnSpc>
                  <a:spcPts val="3200"/>
                </a:lnSpc>
                <a:spcBef>
                  <a:spcPct val="0"/>
                </a:spcBef>
                <a:spcAft>
                  <a:spcPct val="0"/>
                </a:spcAft>
                <a:buFontTx/>
                <a:buBlip>
                  <a:blip r:embed="rId6"/>
                </a:buBlip>
              </a:pPr>
              <a:r>
                <a:rPr lang="zh-CN" altLang="en-US" sz="2400" b="1" smtClean="0">
                  <a:solidFill>
                    <a:srgbClr val="3333FF"/>
                  </a:solidFill>
                  <a:latin typeface="Consolas" pitchFamily="49" charset="0"/>
                  <a:ea typeface="楷体" pitchFamily="49" charset="-122"/>
                  <a:cs typeface="Consolas" pitchFamily="49" charset="0"/>
                </a:rPr>
                <a:t>第</a:t>
              </a:r>
              <a:r>
                <a:rPr lang="en-US" altLang="zh-CN" sz="2400" b="1" smtClean="0">
                  <a:solidFill>
                    <a:srgbClr val="3333FF"/>
                  </a:solidFill>
                  <a:latin typeface="Consolas" pitchFamily="49" charset="0"/>
                  <a:ea typeface="楷体" pitchFamily="49" charset="-122"/>
                  <a:cs typeface="Consolas" pitchFamily="49" charset="0"/>
                </a:rPr>
                <a:t>2</a:t>
              </a:r>
              <a:r>
                <a:rPr lang="zh-CN" altLang="en-US" sz="2400" b="1" smtClean="0">
                  <a:solidFill>
                    <a:srgbClr val="3333FF"/>
                  </a:solidFill>
                  <a:latin typeface="Consolas" pitchFamily="49" charset="0"/>
                  <a:ea typeface="楷体" pitchFamily="49" charset="-122"/>
                  <a:cs typeface="Consolas" pitchFamily="49" charset="0"/>
                </a:rPr>
                <a:t>层：</a:t>
              </a:r>
              <a:r>
                <a:rPr lang="en-US" altLang="zh-CN" sz="2400" b="1" i="1" smtClean="0">
                  <a:solidFill>
                    <a:srgbClr val="3333FF"/>
                  </a:solidFill>
                  <a:latin typeface="Consolas" pitchFamily="49" charset="0"/>
                  <a:ea typeface="楷体" pitchFamily="49" charset="-122"/>
                  <a:cs typeface="Consolas" pitchFamily="49" charset="0"/>
                </a:rPr>
                <a:t>m</a:t>
              </a:r>
              <a:r>
                <a:rPr lang="en-US" altLang="zh-CN" sz="2400" b="1" baseline="30000" smtClean="0">
                  <a:solidFill>
                    <a:srgbClr val="3333FF"/>
                  </a:solidFill>
                  <a:latin typeface="Consolas" pitchFamily="49" charset="0"/>
                  <a:ea typeface="楷体" pitchFamily="49" charset="-122"/>
                  <a:cs typeface="Consolas" pitchFamily="49" charset="0"/>
                </a:rPr>
                <a:t>1</a:t>
              </a:r>
            </a:p>
            <a:p>
              <a:pPr marL="457200" indent="-457200" fontAlgn="base">
                <a:lnSpc>
                  <a:spcPts val="3200"/>
                </a:lnSpc>
                <a:spcBef>
                  <a:spcPct val="0"/>
                </a:spcBef>
                <a:spcAft>
                  <a:spcPct val="0"/>
                </a:spcAft>
                <a:buFontTx/>
                <a:buBlip>
                  <a:blip r:embed="rId6"/>
                </a:buBlip>
              </a:pPr>
              <a:r>
                <a:rPr lang="zh-CN" altLang="en-US" sz="2400" b="1" smtClean="0">
                  <a:solidFill>
                    <a:srgbClr val="3333FF"/>
                  </a:solidFill>
                  <a:latin typeface="Consolas" pitchFamily="49" charset="0"/>
                  <a:ea typeface="楷体" pitchFamily="49" charset="-122"/>
                  <a:cs typeface="Consolas" pitchFamily="49" charset="0"/>
                </a:rPr>
                <a:t>第</a:t>
              </a:r>
              <a:r>
                <a:rPr lang="en-US" altLang="zh-CN" sz="2400" b="1" smtClean="0">
                  <a:solidFill>
                    <a:srgbClr val="3333FF"/>
                  </a:solidFill>
                  <a:latin typeface="Consolas" pitchFamily="49" charset="0"/>
                  <a:ea typeface="楷体" pitchFamily="49" charset="-122"/>
                  <a:cs typeface="Consolas" pitchFamily="49" charset="0"/>
                </a:rPr>
                <a:t>3</a:t>
              </a:r>
              <a:r>
                <a:rPr lang="zh-CN" altLang="en-US" sz="2400" b="1" smtClean="0">
                  <a:solidFill>
                    <a:srgbClr val="3333FF"/>
                  </a:solidFill>
                  <a:latin typeface="Consolas" pitchFamily="49" charset="0"/>
                  <a:ea typeface="楷体" pitchFamily="49" charset="-122"/>
                  <a:cs typeface="Consolas" pitchFamily="49" charset="0"/>
                </a:rPr>
                <a:t>层：</a:t>
              </a:r>
              <a:r>
                <a:rPr lang="en-US" altLang="zh-CN" sz="2400" b="1" i="1" smtClean="0">
                  <a:solidFill>
                    <a:srgbClr val="3333FF"/>
                  </a:solidFill>
                  <a:latin typeface="Consolas" pitchFamily="49" charset="0"/>
                  <a:ea typeface="楷体" pitchFamily="49" charset="-122"/>
                  <a:cs typeface="Consolas" pitchFamily="49" charset="0"/>
                </a:rPr>
                <a:t>m</a:t>
              </a:r>
              <a:r>
                <a:rPr lang="en-US" altLang="zh-CN" sz="2400" b="1" baseline="30000" smtClean="0">
                  <a:solidFill>
                    <a:srgbClr val="3333FF"/>
                  </a:solidFill>
                  <a:latin typeface="Consolas" pitchFamily="49" charset="0"/>
                  <a:ea typeface="楷体" pitchFamily="49" charset="-122"/>
                  <a:cs typeface="Consolas" pitchFamily="49" charset="0"/>
                </a:rPr>
                <a:t>2</a:t>
              </a:r>
              <a:endParaRPr lang="en-US" altLang="zh-CN" sz="2400" b="1" smtClean="0">
                <a:solidFill>
                  <a:srgbClr val="3333FF"/>
                </a:solidFill>
                <a:latin typeface="Consolas" pitchFamily="49" charset="0"/>
                <a:ea typeface="楷体" pitchFamily="49" charset="-122"/>
                <a:cs typeface="Consolas" pitchFamily="49" charset="0"/>
              </a:endParaRPr>
            </a:p>
            <a:p>
              <a:pPr marL="457200" indent="-457200" fontAlgn="base">
                <a:lnSpc>
                  <a:spcPts val="3200"/>
                </a:lnSpc>
                <a:spcBef>
                  <a:spcPct val="0"/>
                </a:spcBef>
                <a:spcAft>
                  <a:spcPct val="0"/>
                </a:spcAft>
                <a:buFontTx/>
                <a:buBlip>
                  <a:blip r:embed="rId6"/>
                </a:buBlip>
              </a:pPr>
              <a:r>
                <a:rPr lang="en-US" altLang="zh-CN" sz="2400" b="1" smtClean="0">
                  <a:solidFill>
                    <a:srgbClr val="3333FF"/>
                  </a:solidFill>
                  <a:latin typeface="Consolas" pitchFamily="49" charset="0"/>
                  <a:ea typeface="楷体" pitchFamily="49" charset="-122"/>
                  <a:cs typeface="Consolas" pitchFamily="49" charset="0"/>
                  <a:sym typeface="Symbol"/>
                </a:rPr>
                <a:t></a:t>
              </a:r>
              <a:endParaRPr lang="en-US" altLang="zh-CN" sz="2400" b="1" smtClean="0">
                <a:solidFill>
                  <a:srgbClr val="3333FF"/>
                </a:solidFill>
                <a:latin typeface="Consolas" pitchFamily="49" charset="0"/>
                <a:ea typeface="楷体" pitchFamily="49" charset="-122"/>
                <a:cs typeface="Consolas" pitchFamily="49" charset="0"/>
              </a:endParaRPr>
            </a:p>
            <a:p>
              <a:pPr marL="457200" indent="-457200" fontAlgn="base">
                <a:lnSpc>
                  <a:spcPts val="3200"/>
                </a:lnSpc>
                <a:spcBef>
                  <a:spcPct val="0"/>
                </a:spcBef>
                <a:spcAft>
                  <a:spcPct val="0"/>
                </a:spcAft>
                <a:buFontTx/>
                <a:buBlip>
                  <a:blip r:embed="rId6"/>
                </a:buBlip>
              </a:pPr>
              <a:r>
                <a:rPr lang="zh-CN" altLang="en-US" sz="2400" b="1" smtClean="0">
                  <a:solidFill>
                    <a:srgbClr val="3333FF"/>
                  </a:solidFill>
                  <a:latin typeface="Consolas" pitchFamily="49" charset="0"/>
                  <a:ea typeface="楷体" pitchFamily="49" charset="-122"/>
                  <a:cs typeface="Consolas" pitchFamily="49" charset="0"/>
                </a:rPr>
                <a:t>第</a:t>
              </a:r>
              <a:r>
                <a:rPr lang="en-US" altLang="zh-CN" sz="2400" b="1" i="1" smtClean="0">
                  <a:solidFill>
                    <a:srgbClr val="3333FF"/>
                  </a:solidFill>
                  <a:latin typeface="Consolas" pitchFamily="49" charset="0"/>
                  <a:ea typeface="楷体" pitchFamily="49" charset="-122"/>
                  <a:cs typeface="Consolas" pitchFamily="49" charset="0"/>
                </a:rPr>
                <a:t>h</a:t>
              </a:r>
              <a:r>
                <a:rPr lang="zh-CN" altLang="en-US" sz="2400" b="1" smtClean="0">
                  <a:solidFill>
                    <a:srgbClr val="3333FF"/>
                  </a:solidFill>
                  <a:latin typeface="Consolas" pitchFamily="49" charset="0"/>
                  <a:ea typeface="楷体" pitchFamily="49" charset="-122"/>
                  <a:cs typeface="Consolas" pitchFamily="49" charset="0"/>
                </a:rPr>
                <a:t>层：</a:t>
              </a:r>
              <a:r>
                <a:rPr lang="en-US" altLang="zh-CN" sz="2400" b="1" smtClean="0">
                  <a:solidFill>
                    <a:srgbClr val="3333FF"/>
                  </a:solidFill>
                  <a:latin typeface="Consolas" pitchFamily="49" charset="0"/>
                  <a:ea typeface="楷体" pitchFamily="49" charset="-122"/>
                  <a:cs typeface="Consolas" pitchFamily="49" charset="0"/>
                </a:rPr>
                <a:t> </a:t>
              </a:r>
              <a:r>
                <a:rPr lang="en-US" altLang="zh-CN" sz="2400" b="1" i="1" smtClean="0">
                  <a:solidFill>
                    <a:srgbClr val="3333FF"/>
                  </a:solidFill>
                  <a:latin typeface="Consolas" pitchFamily="49" charset="0"/>
                  <a:ea typeface="楷体" pitchFamily="49" charset="-122"/>
                  <a:cs typeface="Consolas" pitchFamily="49" charset="0"/>
                </a:rPr>
                <a:t>m</a:t>
              </a:r>
              <a:r>
                <a:rPr lang="en-US" altLang="zh-CN" sz="2400" b="1" i="1" baseline="30000" smtClean="0">
                  <a:solidFill>
                    <a:srgbClr val="3333FF"/>
                  </a:solidFill>
                  <a:latin typeface="Consolas" pitchFamily="49" charset="0"/>
                  <a:ea typeface="楷体" pitchFamily="49" charset="-122"/>
                  <a:cs typeface="Consolas" pitchFamily="49" charset="0"/>
                </a:rPr>
                <a:t>h</a:t>
              </a:r>
              <a:r>
                <a:rPr lang="en-US" altLang="zh-CN" sz="2400" b="1" baseline="30000" smtClean="0">
                  <a:solidFill>
                    <a:srgbClr val="3333FF"/>
                  </a:solidFill>
                  <a:latin typeface="Consolas" pitchFamily="49" charset="0"/>
                  <a:ea typeface="楷体" pitchFamily="49" charset="-122"/>
                  <a:cs typeface="Consolas" pitchFamily="49" charset="0"/>
                </a:rPr>
                <a:t>-1</a:t>
              </a:r>
              <a:endParaRPr lang="zh-CN" altLang="en-US" sz="2400" b="1">
                <a:solidFill>
                  <a:srgbClr val="3333FF"/>
                </a:solidFill>
                <a:latin typeface="Consolas" pitchFamily="49" charset="0"/>
                <a:ea typeface="楷体" pitchFamily="49" charset="-122"/>
                <a:cs typeface="Consolas" pitchFamily="49" charset="0"/>
              </a:endParaRPr>
            </a:p>
          </p:txBody>
        </p:sp>
        <p:sp>
          <p:nvSpPr>
            <p:cNvPr id="8" name="右大括号 7"/>
            <p:cNvSpPr/>
            <p:nvPr/>
          </p:nvSpPr>
          <p:spPr>
            <a:xfrm>
              <a:off x="3000364" y="2143116"/>
              <a:ext cx="142876" cy="1785950"/>
            </a:xfrm>
            <a:prstGeom prst="rightBrace">
              <a:avLst/>
            </a:prstGeom>
            <a:ln/>
          </p:spPr>
          <p:style>
            <a:lnRef idx="2">
              <a:schemeClr val="accent5"/>
            </a:lnRef>
            <a:fillRef idx="0">
              <a:schemeClr val="accent5"/>
            </a:fillRef>
            <a:effectRef idx="1">
              <a:schemeClr val="accent5"/>
            </a:effectRef>
            <a:fontRef idx="minor">
              <a:schemeClr val="tx1"/>
            </a:fontRef>
          </p:style>
          <p:txBody>
            <a:bodyPr rtlCol="0" anchor="ctr"/>
            <a:lstStyle/>
            <a:p>
              <a:pPr algn="ctr" fontAlgn="base">
                <a:spcBef>
                  <a:spcPct val="0"/>
                </a:spcBef>
                <a:spcAft>
                  <a:spcPct val="0"/>
                </a:spcAft>
              </a:pPr>
              <a:endParaRPr lang="zh-CN" altLang="en-US" sz="2400" b="1">
                <a:solidFill>
                  <a:prstClr val="black"/>
                </a:solidFill>
              </a:endParaRPr>
            </a:p>
          </p:txBody>
        </p:sp>
        <p:pic>
          <p:nvPicPr>
            <p:cNvPr id="57352" name="Picture 8"/>
            <p:cNvPicPr>
              <a:picLocks noChangeAspect="1" noChangeArrowheads="1"/>
            </p:cNvPicPr>
            <p:nvPr/>
          </p:nvPicPr>
          <p:blipFill>
            <a:blip r:embed="rId7" cstate="print"/>
            <a:srcRect/>
            <a:stretch>
              <a:fillRect/>
            </a:stretch>
          </p:blipFill>
          <p:spPr bwMode="auto">
            <a:xfrm>
              <a:off x="3214678" y="2643182"/>
              <a:ext cx="847725" cy="657225"/>
            </a:xfrm>
            <a:prstGeom prst="rect">
              <a:avLst/>
            </a:prstGeom>
            <a:noFill/>
            <a:ln w="9525">
              <a:noFill/>
              <a:miter lim="800000"/>
              <a:headEnd/>
              <a:tailEnd/>
            </a:ln>
          </p:spPr>
        </p:pic>
      </p:grpSp>
      <p:sp>
        <p:nvSpPr>
          <p:cNvPr id="9" name="矩形 8"/>
          <p:cNvSpPr/>
          <p:nvPr/>
        </p:nvSpPr>
        <p:spPr>
          <a:xfrm>
            <a:off x="5436096" y="2153186"/>
            <a:ext cx="2579552" cy="954107"/>
          </a:xfrm>
          <a:prstGeom prst="rect">
            <a:avLst/>
          </a:prstGeom>
        </p:spPr>
        <p:txBody>
          <a:bodyPr wrap="none">
            <a:spAutoFit/>
          </a:bodyPr>
          <a:lstStyle/>
          <a:p>
            <a:r>
              <a:rPr kumimoji="1" lang="zh-CN" altLang="en-US" sz="2800" b="1" dirty="0" smtClean="0">
                <a:solidFill>
                  <a:srgbClr val="3333FF"/>
                </a:solidFill>
                <a:latin typeface="Consolas" pitchFamily="49" charset="0"/>
                <a:ea typeface="方正启体简体" pitchFamily="65" charset="-122"/>
                <a:cs typeface="Consolas" pitchFamily="49" charset="0"/>
              </a:rPr>
              <a:t>经常用到</a:t>
            </a:r>
            <a:r>
              <a:rPr kumimoji="1" lang="en-US" altLang="zh-CN" sz="2800" b="1" dirty="0" smtClean="0">
                <a:solidFill>
                  <a:srgbClr val="FF0000"/>
                </a:solidFill>
                <a:latin typeface="Consolas" pitchFamily="49" charset="0"/>
                <a:ea typeface="方正启体简体" pitchFamily="65" charset="-122"/>
                <a:cs typeface="Consolas" pitchFamily="49" charset="0"/>
              </a:rPr>
              <a:t>m=2</a:t>
            </a:r>
            <a:r>
              <a:rPr kumimoji="1" lang="zh-CN" altLang="en-US" sz="2800" b="1" dirty="0" smtClean="0">
                <a:solidFill>
                  <a:srgbClr val="3333FF"/>
                </a:solidFill>
                <a:latin typeface="Consolas" pitchFamily="49" charset="0"/>
                <a:ea typeface="方正启体简体" pitchFamily="65" charset="-122"/>
                <a:cs typeface="Consolas" pitchFamily="49" charset="0"/>
              </a:rPr>
              <a:t>：</a:t>
            </a:r>
            <a:endParaRPr kumimoji="1" lang="en-US" altLang="zh-CN" sz="2800" b="1" dirty="0" smtClean="0">
              <a:solidFill>
                <a:srgbClr val="FF0000"/>
              </a:solidFill>
              <a:latin typeface="Consolas" pitchFamily="49" charset="0"/>
              <a:ea typeface="方正启体简体" pitchFamily="65" charset="-122"/>
              <a:cs typeface="Consolas" pitchFamily="49" charset="0"/>
            </a:endParaRPr>
          </a:p>
          <a:p>
            <a:r>
              <a:rPr kumimoji="1" lang="en-US" altLang="zh-CN" sz="2800" b="1" i="1" dirty="0" smtClean="0">
                <a:solidFill>
                  <a:srgbClr val="FF0000"/>
                </a:solidFill>
                <a:latin typeface="Consolas" pitchFamily="49" charset="0"/>
                <a:ea typeface="方正启体简体" pitchFamily="65" charset="-122"/>
                <a:cs typeface="Consolas" pitchFamily="49" charset="0"/>
              </a:rPr>
              <a:t>2</a:t>
            </a:r>
            <a:r>
              <a:rPr kumimoji="1" lang="en-US" altLang="zh-CN" sz="2800" b="1" i="1" baseline="30000" dirty="0" smtClean="0">
                <a:solidFill>
                  <a:srgbClr val="FF0000"/>
                </a:solidFill>
                <a:latin typeface="Consolas" pitchFamily="49" charset="0"/>
                <a:ea typeface="方正启体简体" pitchFamily="65" charset="-122"/>
                <a:cs typeface="Consolas" pitchFamily="49" charset="0"/>
              </a:rPr>
              <a:t>h</a:t>
            </a:r>
            <a:r>
              <a:rPr kumimoji="1" lang="en-US" altLang="zh-CN" sz="2800" b="1" dirty="0">
                <a:solidFill>
                  <a:srgbClr val="FF0000"/>
                </a:solidFill>
                <a:latin typeface="Consolas" pitchFamily="49" charset="0"/>
                <a:ea typeface="方正启体简体" pitchFamily="65" charset="-122"/>
                <a:cs typeface="Consolas" pitchFamily="49" charset="0"/>
              </a:rPr>
              <a:t>-1</a:t>
            </a:r>
            <a:endParaRPr lang="zh-CN" altLang="en-US" dirty="0">
              <a:solidFill>
                <a:srgbClr val="FF0000"/>
              </a:solidFill>
            </a:endParaRPr>
          </a:p>
        </p:txBody>
      </p:sp>
    </p:spTree>
    <p:extLst>
      <p:ext uri="{BB962C8B-B14F-4D97-AF65-F5344CB8AC3E}">
        <p14:creationId xmlns:p14="http://schemas.microsoft.com/office/powerpoint/2010/main" val="75862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8" name="Oval 4"/>
          <p:cNvSpPr>
            <a:spLocks noChangeArrowheads="1"/>
          </p:cNvSpPr>
          <p:nvPr/>
        </p:nvSpPr>
        <p:spPr bwMode="auto">
          <a:xfrm>
            <a:off x="2817835" y="2219312"/>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A</a:t>
            </a:r>
          </a:p>
        </p:txBody>
      </p:sp>
      <p:sp>
        <p:nvSpPr>
          <p:cNvPr id="379909" name="Oval 5"/>
          <p:cNvSpPr>
            <a:spLocks noChangeArrowheads="1"/>
          </p:cNvSpPr>
          <p:nvPr/>
        </p:nvSpPr>
        <p:spPr bwMode="auto">
          <a:xfrm>
            <a:off x="2025672" y="293845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B</a:t>
            </a:r>
          </a:p>
        </p:txBody>
      </p:sp>
      <p:sp>
        <p:nvSpPr>
          <p:cNvPr id="379910" name="Oval 6"/>
          <p:cNvSpPr>
            <a:spLocks noChangeArrowheads="1"/>
          </p:cNvSpPr>
          <p:nvPr/>
        </p:nvSpPr>
        <p:spPr bwMode="auto">
          <a:xfrm>
            <a:off x="2817835" y="293845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C</a:t>
            </a:r>
          </a:p>
        </p:txBody>
      </p:sp>
      <p:sp>
        <p:nvSpPr>
          <p:cNvPr id="379911" name="Oval 7"/>
          <p:cNvSpPr>
            <a:spLocks noChangeArrowheads="1"/>
          </p:cNvSpPr>
          <p:nvPr/>
        </p:nvSpPr>
        <p:spPr bwMode="auto">
          <a:xfrm>
            <a:off x="3605235" y="293845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D</a:t>
            </a:r>
          </a:p>
        </p:txBody>
      </p:sp>
      <p:sp>
        <p:nvSpPr>
          <p:cNvPr id="379912" name="Freeform 8"/>
          <p:cNvSpPr>
            <a:spLocks/>
          </p:cNvSpPr>
          <p:nvPr/>
        </p:nvSpPr>
        <p:spPr bwMode="auto">
          <a:xfrm>
            <a:off x="2355872" y="2508237"/>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9916" name="Oval 12"/>
          <p:cNvSpPr>
            <a:spLocks noChangeArrowheads="1"/>
          </p:cNvSpPr>
          <p:nvPr/>
        </p:nvSpPr>
        <p:spPr bwMode="auto">
          <a:xfrm>
            <a:off x="2025672" y="3702037"/>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E</a:t>
            </a:r>
          </a:p>
        </p:txBody>
      </p:sp>
      <p:sp>
        <p:nvSpPr>
          <p:cNvPr id="379917" name="Oval 13"/>
          <p:cNvSpPr>
            <a:spLocks noChangeArrowheads="1"/>
          </p:cNvSpPr>
          <p:nvPr/>
        </p:nvSpPr>
        <p:spPr bwMode="auto">
          <a:xfrm>
            <a:off x="2817835" y="3702037"/>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F</a:t>
            </a:r>
          </a:p>
        </p:txBody>
      </p:sp>
      <p:sp>
        <p:nvSpPr>
          <p:cNvPr id="379918" name="Oval 14"/>
          <p:cNvSpPr>
            <a:spLocks noChangeArrowheads="1"/>
          </p:cNvSpPr>
          <p:nvPr/>
        </p:nvSpPr>
        <p:spPr bwMode="auto">
          <a:xfrm>
            <a:off x="3605235" y="3702037"/>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G</a:t>
            </a:r>
          </a:p>
        </p:txBody>
      </p:sp>
      <p:sp>
        <p:nvSpPr>
          <p:cNvPr id="379919" name="Freeform 15"/>
          <p:cNvSpPr>
            <a:spLocks/>
          </p:cNvSpPr>
          <p:nvPr/>
        </p:nvSpPr>
        <p:spPr bwMode="auto">
          <a:xfrm>
            <a:off x="2355872" y="3271825"/>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grpSp>
        <p:nvGrpSpPr>
          <p:cNvPr id="2" name="Group 45"/>
          <p:cNvGrpSpPr>
            <a:grpSpLocks/>
          </p:cNvGrpSpPr>
          <p:nvPr/>
        </p:nvGrpSpPr>
        <p:grpSpPr bwMode="auto">
          <a:xfrm>
            <a:off x="3033735" y="2508237"/>
            <a:ext cx="712787" cy="1201738"/>
            <a:chOff x="1519" y="1208"/>
            <a:chExt cx="449" cy="757"/>
          </a:xfrm>
        </p:grpSpPr>
        <p:sp>
          <p:nvSpPr>
            <p:cNvPr id="379913" name="Line 9"/>
            <p:cNvSpPr>
              <a:spLocks noChangeShapeType="1"/>
            </p:cNvSpPr>
            <p:nvPr/>
          </p:nvSpPr>
          <p:spPr bwMode="auto">
            <a:xfrm>
              <a:off x="1519" y="1298"/>
              <a:ext cx="0" cy="181"/>
            </a:xfrm>
            <a:prstGeom prst="line">
              <a:avLst/>
            </a:prstGeom>
            <a:noFill/>
            <a:ln w="28575">
              <a:solidFill>
                <a:schemeClr val="tx1"/>
              </a:solidFill>
              <a:round/>
              <a:headEn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9914" name="Freeform 10"/>
            <p:cNvSpPr>
              <a:spLocks/>
            </p:cNvSpPr>
            <p:nvPr/>
          </p:nvSpPr>
          <p:spPr bwMode="auto">
            <a:xfrm>
              <a:off x="1648" y="1208"/>
              <a:ext cx="320" cy="276"/>
            </a:xfrm>
            <a:custGeom>
              <a:avLst/>
              <a:gdLst/>
              <a:ahLst/>
              <a:cxnLst>
                <a:cxn ang="0">
                  <a:pos x="0" y="0"/>
                </a:cxn>
                <a:cxn ang="0">
                  <a:pos x="320" y="276"/>
                </a:cxn>
              </a:cxnLst>
              <a:rect l="0" t="0" r="r" b="b"/>
              <a:pathLst>
                <a:path w="320" h="276">
                  <a:moveTo>
                    <a:pt x="0" y="0"/>
                  </a:moveTo>
                  <a:lnTo>
                    <a:pt x="320" y="276"/>
                  </a:lnTo>
                </a:path>
              </a:pathLst>
            </a:custGeom>
            <a:noFill/>
            <a:ln w="28575" cap="flat" cmpd="sng">
              <a:solidFill>
                <a:schemeClr val="tx1"/>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9920" name="Freeform 16"/>
            <p:cNvSpPr>
              <a:spLocks/>
            </p:cNvSpPr>
            <p:nvPr/>
          </p:nvSpPr>
          <p:spPr bwMode="auto">
            <a:xfrm>
              <a:off x="1526" y="1745"/>
              <a:ext cx="1" cy="216"/>
            </a:xfrm>
            <a:custGeom>
              <a:avLst/>
              <a:gdLst/>
              <a:ahLst/>
              <a:cxnLst>
                <a:cxn ang="0">
                  <a:pos x="0" y="0"/>
                </a:cxn>
                <a:cxn ang="0">
                  <a:pos x="0" y="216"/>
                </a:cxn>
              </a:cxnLst>
              <a:rect l="0" t="0" r="r" b="b"/>
              <a:pathLst>
                <a:path w="1" h="216">
                  <a:moveTo>
                    <a:pt x="0" y="0"/>
                  </a:moveTo>
                  <a:lnTo>
                    <a:pt x="0" y="216"/>
                  </a:lnTo>
                </a:path>
              </a:pathLst>
            </a:custGeom>
            <a:noFill/>
            <a:ln w="28575" cap="flat" cmpd="sng">
              <a:solidFill>
                <a:schemeClr val="tx1"/>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9921" name="Freeform 17"/>
            <p:cNvSpPr>
              <a:spLocks/>
            </p:cNvSpPr>
            <p:nvPr/>
          </p:nvSpPr>
          <p:spPr bwMode="auto">
            <a:xfrm>
              <a:off x="1642" y="1677"/>
              <a:ext cx="326" cy="288"/>
            </a:xfrm>
            <a:custGeom>
              <a:avLst/>
              <a:gdLst/>
              <a:ahLst/>
              <a:cxnLst>
                <a:cxn ang="0">
                  <a:pos x="0" y="0"/>
                </a:cxn>
                <a:cxn ang="0">
                  <a:pos x="326" y="288"/>
                </a:cxn>
              </a:cxnLst>
              <a:rect l="0" t="0" r="r" b="b"/>
              <a:pathLst>
                <a:path w="326" h="288">
                  <a:moveTo>
                    <a:pt x="0" y="0"/>
                  </a:moveTo>
                  <a:lnTo>
                    <a:pt x="326" y="288"/>
                  </a:lnTo>
                </a:path>
              </a:pathLst>
            </a:custGeom>
            <a:noFill/>
            <a:ln w="28575" cap="flat" cmpd="sng">
              <a:solidFill>
                <a:schemeClr val="tx1"/>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grpSp>
      <p:sp>
        <p:nvSpPr>
          <p:cNvPr id="379922" name="Oval 18"/>
          <p:cNvSpPr>
            <a:spLocks noChangeArrowheads="1"/>
          </p:cNvSpPr>
          <p:nvPr/>
        </p:nvSpPr>
        <p:spPr bwMode="auto">
          <a:xfrm>
            <a:off x="2819422" y="4464037"/>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H</a:t>
            </a:r>
          </a:p>
        </p:txBody>
      </p:sp>
      <p:sp>
        <p:nvSpPr>
          <p:cNvPr id="379923" name="Freeform 19"/>
          <p:cNvSpPr>
            <a:spLocks/>
          </p:cNvSpPr>
          <p:nvPr/>
        </p:nvSpPr>
        <p:spPr bwMode="auto">
          <a:xfrm>
            <a:off x="3046435" y="4122725"/>
            <a:ext cx="1587" cy="342900"/>
          </a:xfrm>
          <a:custGeom>
            <a:avLst/>
            <a:gdLst/>
            <a:ahLst/>
            <a:cxnLst>
              <a:cxn ang="0">
                <a:pos x="0" y="0"/>
              </a:cxn>
              <a:cxn ang="0">
                <a:pos x="0" y="216"/>
              </a:cxn>
            </a:cxnLst>
            <a:rect l="0" t="0" r="r" b="b"/>
            <a:pathLst>
              <a:path w="1" h="216">
                <a:moveTo>
                  <a:pt x="0" y="0"/>
                </a:moveTo>
                <a:lnTo>
                  <a:pt x="0" y="216"/>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grpSp>
        <p:nvGrpSpPr>
          <p:cNvPr id="3" name="Group 44"/>
          <p:cNvGrpSpPr>
            <a:grpSpLocks/>
          </p:cNvGrpSpPr>
          <p:nvPr/>
        </p:nvGrpSpPr>
        <p:grpSpPr bwMode="auto">
          <a:xfrm>
            <a:off x="2452710" y="3154350"/>
            <a:ext cx="1165225" cy="754062"/>
            <a:chOff x="1153" y="1615"/>
            <a:chExt cx="734" cy="475"/>
          </a:xfrm>
        </p:grpSpPr>
        <p:sp>
          <p:nvSpPr>
            <p:cNvPr id="379945" name="Line 41"/>
            <p:cNvSpPr>
              <a:spLocks noChangeShapeType="1"/>
            </p:cNvSpPr>
            <p:nvPr/>
          </p:nvSpPr>
          <p:spPr bwMode="auto">
            <a:xfrm>
              <a:off x="1153" y="1615"/>
              <a:ext cx="726" cy="0"/>
            </a:xfrm>
            <a:prstGeom prst="line">
              <a:avLst/>
            </a:prstGeom>
            <a:noFill/>
            <a:ln w="28575">
              <a:solidFill>
                <a:srgbClr val="0000CC"/>
              </a:solidFill>
              <a:prstDash val="sysDot"/>
              <a:round/>
              <a:headEn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9946" name="Line 42"/>
            <p:cNvSpPr>
              <a:spLocks noChangeShapeType="1"/>
            </p:cNvSpPr>
            <p:nvPr/>
          </p:nvSpPr>
          <p:spPr bwMode="auto">
            <a:xfrm>
              <a:off x="1161" y="2090"/>
              <a:ext cx="726" cy="0"/>
            </a:xfrm>
            <a:prstGeom prst="line">
              <a:avLst/>
            </a:prstGeom>
            <a:noFill/>
            <a:ln w="28575">
              <a:solidFill>
                <a:srgbClr val="0000CC"/>
              </a:solidFill>
              <a:prstDash val="sysDot"/>
              <a:round/>
              <a:headEn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grpSp>
      <p:grpSp>
        <p:nvGrpSpPr>
          <p:cNvPr id="4" name="Group 47"/>
          <p:cNvGrpSpPr>
            <a:grpSpLocks/>
          </p:cNvGrpSpPr>
          <p:nvPr/>
        </p:nvGrpSpPr>
        <p:grpSpPr bwMode="auto">
          <a:xfrm>
            <a:off x="4762522" y="1571612"/>
            <a:ext cx="3024188" cy="3959225"/>
            <a:chOff x="2608" y="618"/>
            <a:chExt cx="1905" cy="2494"/>
          </a:xfrm>
        </p:grpSpPr>
        <p:grpSp>
          <p:nvGrpSpPr>
            <p:cNvPr id="5" name="Group 46"/>
            <p:cNvGrpSpPr>
              <a:grpSpLocks/>
            </p:cNvGrpSpPr>
            <p:nvPr/>
          </p:nvGrpSpPr>
          <p:grpSpPr bwMode="auto">
            <a:xfrm>
              <a:off x="3518" y="618"/>
              <a:ext cx="995" cy="2494"/>
              <a:chOff x="3518" y="618"/>
              <a:chExt cx="995" cy="2494"/>
            </a:xfrm>
          </p:grpSpPr>
          <p:sp>
            <p:nvSpPr>
              <p:cNvPr id="379925" name="Oval 21"/>
              <p:cNvSpPr>
                <a:spLocks noChangeArrowheads="1"/>
              </p:cNvSpPr>
              <p:nvPr/>
            </p:nvSpPr>
            <p:spPr bwMode="auto">
              <a:xfrm>
                <a:off x="4017" y="618"/>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dirty="0">
                    <a:solidFill>
                      <a:srgbClr val="3333FF"/>
                    </a:solidFill>
                    <a:latin typeface="Consolas" pitchFamily="49" charset="0"/>
                    <a:cs typeface="Consolas" pitchFamily="49" charset="0"/>
                  </a:rPr>
                  <a:t>A</a:t>
                </a:r>
              </a:p>
            </p:txBody>
          </p:sp>
          <p:sp>
            <p:nvSpPr>
              <p:cNvPr id="379926" name="Oval 22"/>
              <p:cNvSpPr>
                <a:spLocks noChangeArrowheads="1"/>
              </p:cNvSpPr>
              <p:nvPr/>
            </p:nvSpPr>
            <p:spPr bwMode="auto">
              <a:xfrm>
                <a:off x="3518" y="1071"/>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B</a:t>
                </a:r>
              </a:p>
            </p:txBody>
          </p:sp>
          <p:sp>
            <p:nvSpPr>
              <p:cNvPr id="379927" name="Oval 23"/>
              <p:cNvSpPr>
                <a:spLocks noChangeArrowheads="1"/>
              </p:cNvSpPr>
              <p:nvPr/>
            </p:nvSpPr>
            <p:spPr bwMode="auto">
              <a:xfrm>
                <a:off x="3878" y="1570"/>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C</a:t>
                </a:r>
              </a:p>
            </p:txBody>
          </p:sp>
          <p:sp>
            <p:nvSpPr>
              <p:cNvPr id="379928" name="Oval 24"/>
              <p:cNvSpPr>
                <a:spLocks noChangeArrowheads="1"/>
              </p:cNvSpPr>
              <p:nvPr/>
            </p:nvSpPr>
            <p:spPr bwMode="auto">
              <a:xfrm>
                <a:off x="4196" y="2024"/>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D</a:t>
                </a:r>
              </a:p>
            </p:txBody>
          </p:sp>
          <p:sp>
            <p:nvSpPr>
              <p:cNvPr id="379929" name="Freeform 25"/>
              <p:cNvSpPr>
                <a:spLocks/>
              </p:cNvSpPr>
              <p:nvPr/>
            </p:nvSpPr>
            <p:spPr bwMode="auto">
              <a:xfrm>
                <a:off x="3726" y="800"/>
                <a:ext cx="308" cy="292"/>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9931" name="Freeform 27"/>
              <p:cNvSpPr>
                <a:spLocks/>
              </p:cNvSpPr>
              <p:nvPr/>
            </p:nvSpPr>
            <p:spPr bwMode="auto">
              <a:xfrm>
                <a:off x="4101" y="1803"/>
                <a:ext cx="216" cy="222"/>
              </a:xfrm>
              <a:custGeom>
                <a:avLst/>
                <a:gdLst/>
                <a:ahLst/>
                <a:cxnLst>
                  <a:cxn ang="0">
                    <a:pos x="0" y="0"/>
                  </a:cxn>
                  <a:cxn ang="0">
                    <a:pos x="216" y="222"/>
                  </a:cxn>
                </a:cxnLst>
                <a:rect l="0" t="0" r="r" b="b"/>
                <a:pathLst>
                  <a:path w="216" h="222">
                    <a:moveTo>
                      <a:pt x="0" y="0"/>
                    </a:moveTo>
                    <a:lnTo>
                      <a:pt x="216" y="222"/>
                    </a:lnTo>
                  </a:path>
                </a:pathLst>
              </a:custGeom>
              <a:noFill/>
              <a:ln w="28575" cap="flat" cmpd="sng">
                <a:solidFill>
                  <a:srgbClr val="0000CC"/>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9932" name="Oval 28"/>
              <p:cNvSpPr>
                <a:spLocks noChangeArrowheads="1"/>
              </p:cNvSpPr>
              <p:nvPr/>
            </p:nvSpPr>
            <p:spPr bwMode="auto">
              <a:xfrm>
                <a:off x="3561" y="2024"/>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E</a:t>
                </a:r>
              </a:p>
            </p:txBody>
          </p:sp>
          <p:sp>
            <p:nvSpPr>
              <p:cNvPr id="379933" name="Oval 29"/>
              <p:cNvSpPr>
                <a:spLocks noChangeArrowheads="1"/>
              </p:cNvSpPr>
              <p:nvPr/>
            </p:nvSpPr>
            <p:spPr bwMode="auto">
              <a:xfrm>
                <a:off x="3923" y="2432"/>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F</a:t>
                </a:r>
              </a:p>
            </p:txBody>
          </p:sp>
          <p:sp>
            <p:nvSpPr>
              <p:cNvPr id="379934" name="Oval 30"/>
              <p:cNvSpPr>
                <a:spLocks noChangeArrowheads="1"/>
              </p:cNvSpPr>
              <p:nvPr/>
            </p:nvSpPr>
            <p:spPr bwMode="auto">
              <a:xfrm>
                <a:off x="4241" y="2840"/>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G</a:t>
                </a:r>
              </a:p>
            </p:txBody>
          </p:sp>
          <p:sp>
            <p:nvSpPr>
              <p:cNvPr id="379937" name="Freeform 33"/>
              <p:cNvSpPr>
                <a:spLocks/>
              </p:cNvSpPr>
              <p:nvPr/>
            </p:nvSpPr>
            <p:spPr bwMode="auto">
              <a:xfrm>
                <a:off x="3735" y="1317"/>
                <a:ext cx="216" cy="270"/>
              </a:xfrm>
              <a:custGeom>
                <a:avLst/>
                <a:gdLst/>
                <a:ahLst/>
                <a:cxnLst>
                  <a:cxn ang="0">
                    <a:pos x="0" y="0"/>
                  </a:cxn>
                  <a:cxn ang="0">
                    <a:pos x="216" y="270"/>
                  </a:cxn>
                </a:cxnLst>
                <a:rect l="0" t="0" r="r" b="b"/>
                <a:pathLst>
                  <a:path w="216" h="270">
                    <a:moveTo>
                      <a:pt x="0" y="0"/>
                    </a:moveTo>
                    <a:lnTo>
                      <a:pt x="216" y="270"/>
                    </a:lnTo>
                  </a:path>
                </a:pathLst>
              </a:custGeom>
              <a:noFill/>
              <a:ln w="28575" cap="flat" cmpd="sng">
                <a:solidFill>
                  <a:srgbClr val="0000CC"/>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9938" name="Oval 34"/>
              <p:cNvSpPr>
                <a:spLocks noChangeArrowheads="1"/>
              </p:cNvSpPr>
              <p:nvPr/>
            </p:nvSpPr>
            <p:spPr bwMode="auto">
              <a:xfrm>
                <a:off x="3651" y="2840"/>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H</a:t>
                </a:r>
              </a:p>
            </p:txBody>
          </p:sp>
          <p:sp>
            <p:nvSpPr>
              <p:cNvPr id="379940" name="Freeform 36"/>
              <p:cNvSpPr>
                <a:spLocks/>
              </p:cNvSpPr>
              <p:nvPr/>
            </p:nvSpPr>
            <p:spPr bwMode="auto">
              <a:xfrm>
                <a:off x="3741" y="1797"/>
                <a:ext cx="183" cy="234"/>
              </a:xfrm>
              <a:custGeom>
                <a:avLst/>
                <a:gdLst/>
                <a:ahLst/>
                <a:cxnLst>
                  <a:cxn ang="0">
                    <a:pos x="183" y="0"/>
                  </a:cxn>
                  <a:cxn ang="0">
                    <a:pos x="0" y="234"/>
                  </a:cxn>
                </a:cxnLst>
                <a:rect l="0" t="0" r="r" b="b"/>
                <a:pathLst>
                  <a:path w="183" h="234">
                    <a:moveTo>
                      <a:pt x="183" y="0"/>
                    </a:moveTo>
                    <a:lnTo>
                      <a:pt x="0" y="234"/>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9942" name="Line 38"/>
              <p:cNvSpPr>
                <a:spLocks noChangeShapeType="1"/>
              </p:cNvSpPr>
              <p:nvPr/>
            </p:nvSpPr>
            <p:spPr bwMode="auto">
              <a:xfrm>
                <a:off x="3787" y="2251"/>
                <a:ext cx="182" cy="226"/>
              </a:xfrm>
              <a:prstGeom prst="line">
                <a:avLst/>
              </a:prstGeom>
              <a:noFill/>
              <a:ln w="28575">
                <a:solidFill>
                  <a:srgbClr val="0000CC"/>
                </a:solidFill>
                <a:round/>
                <a:headEn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9943" name="Freeform 39"/>
              <p:cNvSpPr>
                <a:spLocks/>
              </p:cNvSpPr>
              <p:nvPr/>
            </p:nvSpPr>
            <p:spPr bwMode="auto">
              <a:xfrm>
                <a:off x="3837" y="2659"/>
                <a:ext cx="132" cy="188"/>
              </a:xfrm>
              <a:custGeom>
                <a:avLst/>
                <a:gdLst/>
                <a:ahLst/>
                <a:cxnLst>
                  <a:cxn ang="0">
                    <a:pos x="132" y="0"/>
                  </a:cxn>
                  <a:cxn ang="0">
                    <a:pos x="0" y="188"/>
                  </a:cxn>
                </a:cxnLst>
                <a:rect l="0" t="0" r="r" b="b"/>
                <a:pathLst>
                  <a:path w="132" h="188">
                    <a:moveTo>
                      <a:pt x="132" y="0"/>
                    </a:moveTo>
                    <a:lnTo>
                      <a:pt x="0" y="188"/>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9944" name="Freeform 40"/>
              <p:cNvSpPr>
                <a:spLocks/>
              </p:cNvSpPr>
              <p:nvPr/>
            </p:nvSpPr>
            <p:spPr bwMode="auto">
              <a:xfrm>
                <a:off x="4150" y="2659"/>
                <a:ext cx="167" cy="194"/>
              </a:xfrm>
              <a:custGeom>
                <a:avLst/>
                <a:gdLst/>
                <a:ahLst/>
                <a:cxnLst>
                  <a:cxn ang="0">
                    <a:pos x="0" y="0"/>
                  </a:cxn>
                  <a:cxn ang="0">
                    <a:pos x="167" y="194"/>
                  </a:cxn>
                </a:cxnLst>
                <a:rect l="0" t="0" r="r" b="b"/>
                <a:pathLst>
                  <a:path w="167" h="194">
                    <a:moveTo>
                      <a:pt x="0" y="0"/>
                    </a:moveTo>
                    <a:lnTo>
                      <a:pt x="167" y="194"/>
                    </a:lnTo>
                  </a:path>
                </a:pathLst>
              </a:custGeom>
              <a:noFill/>
              <a:ln w="28575" cap="flat" cmpd="sng">
                <a:solidFill>
                  <a:srgbClr val="0000CC"/>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grpSp>
        <p:sp>
          <p:nvSpPr>
            <p:cNvPr id="379947" name="AutoShape 43"/>
            <p:cNvSpPr>
              <a:spLocks noChangeArrowheads="1"/>
            </p:cNvSpPr>
            <p:nvPr/>
          </p:nvSpPr>
          <p:spPr bwMode="auto">
            <a:xfrm>
              <a:off x="2608" y="1661"/>
              <a:ext cx="544" cy="227"/>
            </a:xfrm>
            <a:prstGeom prst="rightArrow">
              <a:avLst>
                <a:gd name="adj1" fmla="val 50000"/>
                <a:gd name="adj2" fmla="val 42767"/>
              </a:avLst>
            </a:prstGeom>
            <a:ln>
              <a:headEnd/>
              <a:tailEnd type="none" w="med" len="lg"/>
            </a:ln>
          </p:spPr>
          <p:style>
            <a:lnRef idx="1">
              <a:schemeClr val="accent2"/>
            </a:lnRef>
            <a:fillRef idx="3">
              <a:schemeClr val="accent2"/>
            </a:fillRef>
            <a:effectRef idx="2">
              <a:schemeClr val="accent2"/>
            </a:effectRef>
            <a:fontRef idx="minor">
              <a:schemeClr val="lt1"/>
            </a:fontRef>
          </p:style>
          <p:txBody>
            <a:bodyPr wrap="none" anchor="ctr"/>
            <a:lstStyle/>
            <a:p>
              <a:pPr algn="ctr" fontAlgn="base">
                <a:spcBef>
                  <a:spcPct val="0"/>
                </a:spcBef>
                <a:spcAft>
                  <a:spcPct val="0"/>
                </a:spcAft>
              </a:pPr>
              <a:endParaRPr lang="zh-CN" altLang="en-US" sz="1600" b="1">
                <a:solidFill>
                  <a:prstClr val="white"/>
                </a:solidFill>
                <a:latin typeface="Consolas" pitchFamily="49" charset="0"/>
                <a:cs typeface="Consolas" pitchFamily="49" charset="0"/>
              </a:endParaRPr>
            </a:p>
          </p:txBody>
        </p:sp>
      </p:grpSp>
      <p:grpSp>
        <p:nvGrpSpPr>
          <p:cNvPr id="6" name="组合 47"/>
          <p:cNvGrpSpPr/>
          <p:nvPr/>
        </p:nvGrpSpPr>
        <p:grpSpPr>
          <a:xfrm>
            <a:off x="6286512" y="5715016"/>
            <a:ext cx="2029904" cy="828738"/>
            <a:chOff x="6286512" y="5715016"/>
            <a:chExt cx="2029904" cy="828738"/>
          </a:xfrm>
        </p:grpSpPr>
        <p:sp>
          <p:nvSpPr>
            <p:cNvPr id="379953" name="Text Box 49"/>
            <p:cNvSpPr txBox="1">
              <a:spLocks noChangeArrowheads="1"/>
            </p:cNvSpPr>
            <p:nvPr/>
          </p:nvSpPr>
          <p:spPr bwMode="auto">
            <a:xfrm>
              <a:off x="6286512" y="6143644"/>
              <a:ext cx="2029904" cy="400110"/>
            </a:xfrm>
            <a:prstGeom prst="rect">
              <a:avLst/>
            </a:prstGeom>
            <a:noFill/>
            <a:ln w="28575" algn="ctr">
              <a:noFill/>
              <a:miter lim="800000"/>
              <a:headEnd/>
              <a:tailEnd type="none" w="med" len="lg"/>
            </a:ln>
            <a:effectLst/>
          </p:spPr>
          <p:txBody>
            <a:bodyPr wrap="square">
              <a:spAutoFit/>
            </a:bodyPr>
            <a:lstStyle/>
            <a:p>
              <a:pPr fontAlgn="base">
                <a:spcBef>
                  <a:spcPct val="50000"/>
                </a:spcBef>
                <a:spcAft>
                  <a:spcPct val="0"/>
                </a:spcAft>
              </a:pPr>
              <a:r>
                <a:rPr lang="zh-CN" altLang="en-US" sz="2000" b="1" dirty="0">
                  <a:solidFill>
                    <a:srgbClr val="3333FF"/>
                  </a:solidFill>
                  <a:latin typeface="仿宋" pitchFamily="49" charset="-122"/>
                  <a:ea typeface="仿宋" pitchFamily="49" charset="-122"/>
                </a:rPr>
                <a:t>对应的二叉树</a:t>
              </a:r>
            </a:p>
          </p:txBody>
        </p:sp>
        <p:sp>
          <p:nvSpPr>
            <p:cNvPr id="47" name="上箭头 46"/>
            <p:cNvSpPr/>
            <p:nvPr/>
          </p:nvSpPr>
          <p:spPr>
            <a:xfrm>
              <a:off x="6929454" y="5715016"/>
              <a:ext cx="142876" cy="357190"/>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fontAlgn="base">
                <a:spcBef>
                  <a:spcPct val="0"/>
                </a:spcBef>
                <a:spcAft>
                  <a:spcPct val="0"/>
                </a:spcAft>
              </a:pPr>
              <a:endParaRPr lang="zh-CN" altLang="en-US" sz="2400" b="1">
                <a:solidFill>
                  <a:prstClr val="white"/>
                </a:solidFill>
              </a:endParaRPr>
            </a:p>
          </p:txBody>
        </p:sp>
      </p:grpSp>
      <p:sp>
        <p:nvSpPr>
          <p:cNvPr id="49" name="TextBox 48"/>
          <p:cNvSpPr txBox="1"/>
          <p:nvPr/>
        </p:nvSpPr>
        <p:spPr>
          <a:xfrm>
            <a:off x="1043608" y="5286388"/>
            <a:ext cx="4814276" cy="810478"/>
          </a:xfrm>
          <a:prstGeom prst="rect">
            <a:avLst/>
          </a:prstGeom>
          <a:noFill/>
        </p:spPr>
        <p:txBody>
          <a:bodyPr wrap="square" rtlCol="0">
            <a:spAutoFit/>
          </a:bodyPr>
          <a:lstStyle/>
          <a:p>
            <a:pPr marL="457200" indent="-457200" fontAlgn="base">
              <a:lnSpc>
                <a:spcPts val="2800"/>
              </a:lnSpc>
              <a:spcBef>
                <a:spcPct val="0"/>
              </a:spcBef>
              <a:spcAft>
                <a:spcPct val="0"/>
              </a:spcAft>
              <a:buFontTx/>
              <a:buBlip>
                <a:blip r:embed="rId2"/>
              </a:buBlip>
            </a:pPr>
            <a:r>
              <a:rPr lang="zh-CN" altLang="en-US" sz="2400" b="1" dirty="0" smtClean="0">
                <a:solidFill>
                  <a:srgbClr val="3333FF"/>
                </a:solidFill>
                <a:latin typeface="方正硬笔楷书简体" pitchFamily="65" charset="-122"/>
                <a:ea typeface="方正硬笔楷书简体" pitchFamily="65" charset="-122"/>
              </a:rPr>
              <a:t>长子转换为左孩子</a:t>
            </a:r>
            <a:endParaRPr lang="en-US" altLang="zh-CN" sz="2400" b="1" dirty="0" smtClean="0">
              <a:solidFill>
                <a:srgbClr val="3333FF"/>
              </a:solidFill>
              <a:latin typeface="方正硬笔楷书简体" pitchFamily="65" charset="-122"/>
              <a:ea typeface="方正硬笔楷书简体" pitchFamily="65" charset="-122"/>
            </a:endParaRPr>
          </a:p>
          <a:p>
            <a:pPr marL="457200" indent="-457200" fontAlgn="base">
              <a:lnSpc>
                <a:spcPts val="2800"/>
              </a:lnSpc>
              <a:spcBef>
                <a:spcPct val="0"/>
              </a:spcBef>
              <a:spcAft>
                <a:spcPct val="0"/>
              </a:spcAft>
              <a:buFontTx/>
              <a:buBlip>
                <a:blip r:embed="rId2"/>
              </a:buBlip>
            </a:pPr>
            <a:r>
              <a:rPr lang="zh-CN" altLang="en-US" sz="2400" b="1" dirty="0" smtClean="0">
                <a:solidFill>
                  <a:srgbClr val="3333FF"/>
                </a:solidFill>
                <a:latin typeface="方正硬笔楷书简体" pitchFamily="65" charset="-122"/>
                <a:ea typeface="方正硬笔楷书简体" pitchFamily="65" charset="-122"/>
              </a:rPr>
              <a:t>兄弟转换为右孩子</a:t>
            </a:r>
            <a:endParaRPr lang="zh-CN" altLang="en-US" sz="2400" b="1" dirty="0">
              <a:solidFill>
                <a:srgbClr val="3333FF"/>
              </a:solidFill>
              <a:latin typeface="方正硬笔楷书简体" pitchFamily="65" charset="-122"/>
              <a:ea typeface="方正硬笔楷书简体" pitchFamily="65" charset="-122"/>
            </a:endParaRPr>
          </a:p>
        </p:txBody>
      </p:sp>
    </p:spTree>
    <p:extLst>
      <p:ext uri="{BB962C8B-B14F-4D97-AF65-F5344CB8AC3E}">
        <p14:creationId xmlns:p14="http://schemas.microsoft.com/office/powerpoint/2010/main" val="52396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285728"/>
            <a:ext cx="8572560" cy="5786478"/>
          </a:xfrm>
        </p:spPr>
        <p:txBody>
          <a:bodyPr/>
          <a:lstStyle/>
          <a:p>
            <a:r>
              <a:rPr lang="en-US" altLang="zh-CN" sz="3200" dirty="0"/>
              <a:t>2</a:t>
            </a:r>
            <a:r>
              <a:rPr lang="zh-CN" altLang="zh-CN" sz="3200" dirty="0"/>
              <a:t>． </a:t>
            </a:r>
            <a:r>
              <a:rPr lang="zh-CN" altLang="zh-CN" sz="3200" dirty="0">
                <a:solidFill>
                  <a:srgbClr val="FF0000"/>
                </a:solidFill>
              </a:rPr>
              <a:t>森林转换为二叉树</a:t>
            </a:r>
          </a:p>
          <a:p>
            <a:r>
              <a:rPr lang="zh-CN" altLang="zh-CN" sz="2800" b="0" dirty="0"/>
              <a:t>转换方法如下：</a:t>
            </a:r>
          </a:p>
          <a:p>
            <a:r>
              <a:rPr lang="zh-CN" altLang="en-US" sz="2800" b="0" dirty="0" smtClean="0"/>
              <a:t>（</a:t>
            </a:r>
            <a:r>
              <a:rPr lang="en-US" altLang="zh-CN" sz="2800" b="0" dirty="0" smtClean="0"/>
              <a:t>1</a:t>
            </a:r>
            <a:r>
              <a:rPr lang="zh-CN" altLang="en-US" sz="2800" b="0" dirty="0" smtClean="0"/>
              <a:t>）</a:t>
            </a:r>
            <a:r>
              <a:rPr lang="zh-CN" altLang="zh-CN" sz="2800" b="0" dirty="0" smtClean="0"/>
              <a:t>将每</a:t>
            </a:r>
            <a:r>
              <a:rPr lang="zh-CN" altLang="zh-CN" sz="2800" b="0" dirty="0"/>
              <a:t>棵树转换为二叉树</a:t>
            </a:r>
            <a:r>
              <a:rPr lang="zh-CN" altLang="zh-CN" sz="2800" b="0" dirty="0" smtClean="0"/>
              <a:t>；</a:t>
            </a:r>
            <a:r>
              <a:rPr lang="zh-CN" altLang="en-US" sz="2800" b="0" dirty="0" smtClean="0"/>
              <a:t>树根没有右儿子。</a:t>
            </a:r>
            <a:endParaRPr lang="zh-CN" altLang="zh-CN" sz="2800" b="0" dirty="0"/>
          </a:p>
          <a:p>
            <a:r>
              <a:rPr lang="zh-CN" altLang="en-US" sz="2800" b="0" dirty="0" smtClean="0"/>
              <a:t>（</a:t>
            </a:r>
            <a:r>
              <a:rPr lang="en-US" altLang="zh-CN" sz="2800" b="0" dirty="0" smtClean="0"/>
              <a:t>2</a:t>
            </a:r>
            <a:r>
              <a:rPr lang="zh-CN" altLang="en-US" sz="2800" b="0" dirty="0" smtClean="0"/>
              <a:t>）把这些</a:t>
            </a:r>
            <a:r>
              <a:rPr lang="zh-CN" altLang="zh-CN" sz="2800" b="0" dirty="0" smtClean="0"/>
              <a:t>二叉树的</a:t>
            </a:r>
            <a:r>
              <a:rPr lang="zh-CN" altLang="zh-CN" sz="2800" b="0" dirty="0"/>
              <a:t>根</a:t>
            </a:r>
            <a:r>
              <a:rPr lang="zh-CN" altLang="zh-CN" sz="2800" b="0" dirty="0" smtClean="0"/>
              <a:t>结点</a:t>
            </a:r>
            <a:r>
              <a:rPr lang="zh-CN" altLang="en-US" sz="2800" b="0" dirty="0" smtClean="0"/>
              <a:t>看出兄弟关系，则后一棵</a:t>
            </a:r>
            <a:r>
              <a:rPr lang="zh-CN" altLang="zh-CN" sz="2800" b="0" dirty="0"/>
              <a:t>二叉树根</a:t>
            </a:r>
            <a:r>
              <a:rPr lang="zh-CN" altLang="zh-CN" sz="2800" b="0" dirty="0" smtClean="0"/>
              <a:t>结点</a:t>
            </a:r>
            <a:r>
              <a:rPr lang="zh-CN" altLang="en-US" sz="2800" b="0" dirty="0"/>
              <a:t>成为</a:t>
            </a:r>
            <a:r>
              <a:rPr lang="zh-CN" altLang="zh-CN" sz="2800" b="0" dirty="0" smtClean="0"/>
              <a:t>前</a:t>
            </a:r>
            <a:r>
              <a:rPr lang="zh-CN" altLang="zh-CN" sz="2800" b="0" dirty="0"/>
              <a:t>一棵二叉树根结点</a:t>
            </a:r>
            <a:r>
              <a:rPr lang="zh-CN" altLang="zh-CN" sz="2800" b="0" dirty="0" smtClean="0"/>
              <a:t>的右孩子；</a:t>
            </a:r>
            <a:endParaRPr lang="zh-CN" altLang="zh-CN" sz="2800" b="0" dirty="0"/>
          </a:p>
          <a:p>
            <a:r>
              <a:rPr lang="zh-CN" altLang="en-US" sz="2800" b="0" dirty="0" smtClean="0"/>
              <a:t>（</a:t>
            </a:r>
            <a:r>
              <a:rPr lang="en-US" altLang="zh-CN" sz="2800" b="0" dirty="0" smtClean="0"/>
              <a:t>3</a:t>
            </a:r>
            <a:r>
              <a:rPr lang="zh-CN" altLang="en-US" sz="2800" b="0" dirty="0" smtClean="0"/>
              <a:t>）</a:t>
            </a:r>
            <a:r>
              <a:rPr lang="zh-CN" altLang="zh-CN" sz="2800" b="0" dirty="0" smtClean="0"/>
              <a:t>以</a:t>
            </a:r>
            <a:r>
              <a:rPr lang="zh-CN" altLang="zh-CN" sz="2800" b="0" dirty="0"/>
              <a:t>第一棵二叉树的树根为轴心，对结点进行旋转处理即可得到相应的二叉树。</a:t>
            </a:r>
          </a:p>
          <a:p>
            <a:endParaRPr lang="zh-CN" altLang="en-US" dirty="0"/>
          </a:p>
        </p:txBody>
      </p:sp>
    </p:spTree>
    <p:extLst>
      <p:ext uri="{BB962C8B-B14F-4D97-AF65-F5344CB8AC3E}">
        <p14:creationId xmlns:p14="http://schemas.microsoft.com/office/powerpoint/2010/main" val="18658782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Oval 4"/>
          <p:cNvSpPr>
            <a:spLocks noChangeArrowheads="1"/>
          </p:cNvSpPr>
          <p:nvPr/>
        </p:nvSpPr>
        <p:spPr bwMode="auto">
          <a:xfrm>
            <a:off x="2889273" y="188913"/>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A</a:t>
            </a:r>
          </a:p>
        </p:txBody>
      </p:sp>
      <p:sp>
        <p:nvSpPr>
          <p:cNvPr id="378885" name="Oval 5"/>
          <p:cNvSpPr>
            <a:spLocks noChangeArrowheads="1"/>
          </p:cNvSpPr>
          <p:nvPr/>
        </p:nvSpPr>
        <p:spPr bwMode="auto">
          <a:xfrm>
            <a:off x="2097110" y="90805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B</a:t>
            </a:r>
          </a:p>
        </p:txBody>
      </p:sp>
      <p:sp>
        <p:nvSpPr>
          <p:cNvPr id="378886" name="Oval 6"/>
          <p:cNvSpPr>
            <a:spLocks noChangeArrowheads="1"/>
          </p:cNvSpPr>
          <p:nvPr/>
        </p:nvSpPr>
        <p:spPr bwMode="auto">
          <a:xfrm>
            <a:off x="2889273" y="90805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C</a:t>
            </a:r>
          </a:p>
        </p:txBody>
      </p:sp>
      <p:sp>
        <p:nvSpPr>
          <p:cNvPr id="378887" name="Oval 7"/>
          <p:cNvSpPr>
            <a:spLocks noChangeArrowheads="1"/>
          </p:cNvSpPr>
          <p:nvPr/>
        </p:nvSpPr>
        <p:spPr bwMode="auto">
          <a:xfrm>
            <a:off x="3676673" y="90805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D</a:t>
            </a:r>
          </a:p>
        </p:txBody>
      </p:sp>
      <p:sp>
        <p:nvSpPr>
          <p:cNvPr id="378888" name="Oval 8"/>
          <p:cNvSpPr>
            <a:spLocks noChangeArrowheads="1"/>
          </p:cNvSpPr>
          <p:nvPr/>
        </p:nvSpPr>
        <p:spPr bwMode="auto">
          <a:xfrm>
            <a:off x="4905398" y="188913"/>
            <a:ext cx="431800" cy="4318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1600" b="1" i="1" dirty="0">
                <a:solidFill>
                  <a:srgbClr val="3333FF"/>
                </a:solidFill>
                <a:latin typeface="Consolas" pitchFamily="49" charset="0"/>
                <a:cs typeface="Consolas" pitchFamily="49" charset="0"/>
              </a:rPr>
              <a:t>E</a:t>
            </a:r>
          </a:p>
        </p:txBody>
      </p:sp>
      <p:sp>
        <p:nvSpPr>
          <p:cNvPr id="378889" name="Oval 9"/>
          <p:cNvSpPr>
            <a:spLocks noChangeArrowheads="1"/>
          </p:cNvSpPr>
          <p:nvPr/>
        </p:nvSpPr>
        <p:spPr bwMode="auto">
          <a:xfrm>
            <a:off x="4905398" y="908050"/>
            <a:ext cx="431800" cy="4318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F</a:t>
            </a:r>
          </a:p>
        </p:txBody>
      </p:sp>
      <p:sp>
        <p:nvSpPr>
          <p:cNvPr id="378890" name="Oval 10"/>
          <p:cNvSpPr>
            <a:spLocks noChangeArrowheads="1"/>
          </p:cNvSpPr>
          <p:nvPr/>
        </p:nvSpPr>
        <p:spPr bwMode="auto">
          <a:xfrm>
            <a:off x="6850085" y="188913"/>
            <a:ext cx="431800"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1600" b="1" i="1" dirty="0">
                <a:solidFill>
                  <a:srgbClr val="3333FF"/>
                </a:solidFill>
                <a:latin typeface="Consolas" pitchFamily="49" charset="0"/>
                <a:cs typeface="Consolas" pitchFamily="49" charset="0"/>
              </a:rPr>
              <a:t>G</a:t>
            </a:r>
          </a:p>
        </p:txBody>
      </p:sp>
      <p:sp>
        <p:nvSpPr>
          <p:cNvPr id="378892" name="Oval 12"/>
          <p:cNvSpPr>
            <a:spLocks noChangeArrowheads="1"/>
          </p:cNvSpPr>
          <p:nvPr/>
        </p:nvSpPr>
        <p:spPr bwMode="auto">
          <a:xfrm>
            <a:off x="6345260" y="908050"/>
            <a:ext cx="431800"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H</a:t>
            </a:r>
          </a:p>
        </p:txBody>
      </p:sp>
      <p:sp>
        <p:nvSpPr>
          <p:cNvPr id="378893" name="Oval 13"/>
          <p:cNvSpPr>
            <a:spLocks noChangeArrowheads="1"/>
          </p:cNvSpPr>
          <p:nvPr/>
        </p:nvSpPr>
        <p:spPr bwMode="auto">
          <a:xfrm>
            <a:off x="7426348" y="908050"/>
            <a:ext cx="431800" cy="431800"/>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I</a:t>
            </a:r>
          </a:p>
        </p:txBody>
      </p:sp>
      <p:sp>
        <p:nvSpPr>
          <p:cNvPr id="378894" name="Freeform 14"/>
          <p:cNvSpPr>
            <a:spLocks/>
          </p:cNvSpPr>
          <p:nvPr/>
        </p:nvSpPr>
        <p:spPr bwMode="auto">
          <a:xfrm>
            <a:off x="2427310" y="477838"/>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8897" name="Line 17"/>
          <p:cNvSpPr>
            <a:spLocks noChangeShapeType="1"/>
          </p:cNvSpPr>
          <p:nvPr/>
        </p:nvSpPr>
        <p:spPr bwMode="auto">
          <a:xfrm>
            <a:off x="5121298" y="620713"/>
            <a:ext cx="0" cy="287337"/>
          </a:xfrm>
          <a:prstGeom prst="line">
            <a:avLst/>
          </a:prstGeom>
          <a:noFill/>
          <a:ln w="28575">
            <a:solidFill>
              <a:srgbClr val="FF0000"/>
            </a:solidFill>
            <a:round/>
            <a:headEn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8898" name="Freeform 18"/>
          <p:cNvSpPr>
            <a:spLocks/>
          </p:cNvSpPr>
          <p:nvPr/>
        </p:nvSpPr>
        <p:spPr bwMode="auto">
          <a:xfrm>
            <a:off x="6618310" y="549275"/>
            <a:ext cx="304800" cy="373063"/>
          </a:xfrm>
          <a:custGeom>
            <a:avLst/>
            <a:gdLst/>
            <a:ahLst/>
            <a:cxnLst>
              <a:cxn ang="0">
                <a:pos x="192" y="0"/>
              </a:cxn>
              <a:cxn ang="0">
                <a:pos x="0" y="235"/>
              </a:cxn>
            </a:cxnLst>
            <a:rect l="0" t="0" r="r" b="b"/>
            <a:pathLst>
              <a:path w="192" h="235">
                <a:moveTo>
                  <a:pt x="192" y="0"/>
                </a:moveTo>
                <a:lnTo>
                  <a:pt x="0" y="235"/>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grpSp>
        <p:nvGrpSpPr>
          <p:cNvPr id="2" name="Group 60"/>
          <p:cNvGrpSpPr>
            <a:grpSpLocks/>
          </p:cNvGrpSpPr>
          <p:nvPr/>
        </p:nvGrpSpPr>
        <p:grpSpPr bwMode="auto">
          <a:xfrm>
            <a:off x="3105173" y="477838"/>
            <a:ext cx="4483100" cy="438150"/>
            <a:chOff x="1383" y="301"/>
            <a:chExt cx="2824" cy="276"/>
          </a:xfrm>
        </p:grpSpPr>
        <p:sp>
          <p:nvSpPr>
            <p:cNvPr id="378895" name="Line 15"/>
            <p:cNvSpPr>
              <a:spLocks noChangeShapeType="1"/>
            </p:cNvSpPr>
            <p:nvPr/>
          </p:nvSpPr>
          <p:spPr bwMode="auto">
            <a:xfrm>
              <a:off x="1383" y="391"/>
              <a:ext cx="0" cy="181"/>
            </a:xfrm>
            <a:prstGeom prst="line">
              <a:avLst/>
            </a:prstGeom>
            <a:noFill/>
            <a:ln w="28575">
              <a:solidFill>
                <a:schemeClr val="tx1"/>
              </a:solidFill>
              <a:round/>
              <a:headEn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8896" name="Freeform 16"/>
            <p:cNvSpPr>
              <a:spLocks/>
            </p:cNvSpPr>
            <p:nvPr/>
          </p:nvSpPr>
          <p:spPr bwMode="auto">
            <a:xfrm>
              <a:off x="1512" y="301"/>
              <a:ext cx="320" cy="276"/>
            </a:xfrm>
            <a:custGeom>
              <a:avLst/>
              <a:gdLst/>
              <a:ahLst/>
              <a:cxnLst>
                <a:cxn ang="0">
                  <a:pos x="0" y="0"/>
                </a:cxn>
                <a:cxn ang="0">
                  <a:pos x="320" y="276"/>
                </a:cxn>
              </a:cxnLst>
              <a:rect l="0" t="0" r="r" b="b"/>
              <a:pathLst>
                <a:path w="320" h="276">
                  <a:moveTo>
                    <a:pt x="0" y="0"/>
                  </a:moveTo>
                  <a:lnTo>
                    <a:pt x="320" y="276"/>
                  </a:lnTo>
                </a:path>
              </a:pathLst>
            </a:custGeom>
            <a:noFill/>
            <a:ln w="28575" cap="flat" cmpd="sng">
              <a:solidFill>
                <a:schemeClr val="tx1"/>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8899" name="Line 19"/>
            <p:cNvSpPr>
              <a:spLocks noChangeShapeType="1"/>
            </p:cNvSpPr>
            <p:nvPr/>
          </p:nvSpPr>
          <p:spPr bwMode="auto">
            <a:xfrm>
              <a:off x="3981" y="350"/>
              <a:ext cx="226" cy="226"/>
            </a:xfrm>
            <a:prstGeom prst="line">
              <a:avLst/>
            </a:prstGeom>
            <a:noFill/>
            <a:ln w="28575">
              <a:solidFill>
                <a:schemeClr val="tx1"/>
              </a:solidFill>
              <a:round/>
              <a:headEn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grpSp>
      <p:grpSp>
        <p:nvGrpSpPr>
          <p:cNvPr id="3" name="Group 59"/>
          <p:cNvGrpSpPr>
            <a:grpSpLocks/>
          </p:cNvGrpSpPr>
          <p:nvPr/>
        </p:nvGrpSpPr>
        <p:grpSpPr bwMode="auto">
          <a:xfrm>
            <a:off x="2528910" y="1123950"/>
            <a:ext cx="4897438" cy="0"/>
            <a:chOff x="2528910" y="1123950"/>
            <a:chExt cx="4897438" cy="0"/>
          </a:xfrm>
        </p:grpSpPr>
        <p:sp>
          <p:nvSpPr>
            <p:cNvPr id="378900" name="Line 20"/>
            <p:cNvSpPr>
              <a:spLocks noChangeShapeType="1"/>
            </p:cNvSpPr>
            <p:nvPr/>
          </p:nvSpPr>
          <p:spPr bwMode="auto">
            <a:xfrm>
              <a:off x="1020" y="708"/>
              <a:ext cx="726" cy="0"/>
            </a:xfrm>
            <a:prstGeom prst="line">
              <a:avLst/>
            </a:prstGeom>
            <a:noFill/>
            <a:ln w="28575">
              <a:solidFill>
                <a:srgbClr val="FF00FF"/>
              </a:solidFill>
              <a:prstDash val="sysDot"/>
              <a:round/>
              <a:headEn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8901" name="Line 21"/>
            <p:cNvSpPr>
              <a:spLocks noChangeShapeType="1"/>
            </p:cNvSpPr>
            <p:nvPr/>
          </p:nvSpPr>
          <p:spPr bwMode="auto">
            <a:xfrm>
              <a:off x="3696" y="708"/>
              <a:ext cx="409" cy="0"/>
            </a:xfrm>
            <a:prstGeom prst="line">
              <a:avLst/>
            </a:prstGeom>
            <a:noFill/>
            <a:ln w="28575">
              <a:solidFill>
                <a:srgbClr val="FF00FF"/>
              </a:solidFill>
              <a:prstDash val="sysDot"/>
              <a:round/>
              <a:headEn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grpSp>
      <p:grpSp>
        <p:nvGrpSpPr>
          <p:cNvPr id="4" name="Group 61"/>
          <p:cNvGrpSpPr>
            <a:grpSpLocks/>
          </p:cNvGrpSpPr>
          <p:nvPr/>
        </p:nvGrpSpPr>
        <p:grpSpPr bwMode="auto">
          <a:xfrm>
            <a:off x="2097110" y="1597025"/>
            <a:ext cx="5472113" cy="2119313"/>
            <a:chOff x="748" y="1006"/>
            <a:chExt cx="3447" cy="1335"/>
          </a:xfrm>
        </p:grpSpPr>
        <p:sp>
          <p:nvSpPr>
            <p:cNvPr id="378902" name="AutoShape 22"/>
            <p:cNvSpPr>
              <a:spLocks noChangeArrowheads="1"/>
            </p:cNvSpPr>
            <p:nvPr/>
          </p:nvSpPr>
          <p:spPr bwMode="auto">
            <a:xfrm>
              <a:off x="2562" y="1006"/>
              <a:ext cx="195" cy="189"/>
            </a:xfrm>
            <a:prstGeom prst="downArrow">
              <a:avLst>
                <a:gd name="adj1" fmla="val 50000"/>
                <a:gd name="adj2" fmla="val 25000"/>
              </a:avLst>
            </a:prstGeom>
            <a:ln>
              <a:headEnd/>
              <a:tailEnd type="none" w="med" len="lg"/>
            </a:ln>
          </p:spPr>
          <p:style>
            <a:lnRef idx="1">
              <a:schemeClr val="accent2"/>
            </a:lnRef>
            <a:fillRef idx="3">
              <a:schemeClr val="accent2"/>
            </a:fillRef>
            <a:effectRef idx="2">
              <a:schemeClr val="accent2"/>
            </a:effectRef>
            <a:fontRef idx="minor">
              <a:schemeClr val="lt1"/>
            </a:fontRef>
          </p:style>
          <p:txBody>
            <a:bodyPr wrap="none" anchor="ctr"/>
            <a:lstStyle/>
            <a:p>
              <a:pPr algn="ctr" fontAlgn="base">
                <a:spcBef>
                  <a:spcPct val="0"/>
                </a:spcBef>
                <a:spcAft>
                  <a:spcPct val="0"/>
                </a:spcAft>
              </a:pPr>
              <a:endParaRPr lang="zh-CN" altLang="en-US" sz="1600" b="1">
                <a:solidFill>
                  <a:prstClr val="white"/>
                </a:solidFill>
                <a:latin typeface="Consolas" pitchFamily="49" charset="0"/>
                <a:cs typeface="Consolas" pitchFamily="49" charset="0"/>
              </a:endParaRPr>
            </a:p>
          </p:txBody>
        </p:sp>
        <p:sp>
          <p:nvSpPr>
            <p:cNvPr id="378903" name="Oval 23"/>
            <p:cNvSpPr>
              <a:spLocks noChangeArrowheads="1"/>
            </p:cNvSpPr>
            <p:nvPr/>
          </p:nvSpPr>
          <p:spPr bwMode="auto">
            <a:xfrm>
              <a:off x="1247" y="1071"/>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dirty="0">
                  <a:solidFill>
                    <a:srgbClr val="3333FF"/>
                  </a:solidFill>
                  <a:latin typeface="Consolas" pitchFamily="49" charset="0"/>
                  <a:cs typeface="Consolas" pitchFamily="49" charset="0"/>
                </a:rPr>
                <a:t>A</a:t>
              </a:r>
            </a:p>
          </p:txBody>
        </p:sp>
        <p:sp>
          <p:nvSpPr>
            <p:cNvPr id="378904" name="Oval 24"/>
            <p:cNvSpPr>
              <a:spLocks noChangeArrowheads="1"/>
            </p:cNvSpPr>
            <p:nvPr/>
          </p:nvSpPr>
          <p:spPr bwMode="auto">
            <a:xfrm>
              <a:off x="748" y="1524"/>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B</a:t>
              </a:r>
            </a:p>
          </p:txBody>
        </p:sp>
        <p:sp>
          <p:nvSpPr>
            <p:cNvPr id="378905" name="Oval 25"/>
            <p:cNvSpPr>
              <a:spLocks noChangeArrowheads="1"/>
            </p:cNvSpPr>
            <p:nvPr/>
          </p:nvSpPr>
          <p:spPr bwMode="auto">
            <a:xfrm>
              <a:off x="1156" y="1797"/>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C</a:t>
              </a:r>
            </a:p>
          </p:txBody>
        </p:sp>
        <p:sp>
          <p:nvSpPr>
            <p:cNvPr id="378906" name="Oval 26"/>
            <p:cNvSpPr>
              <a:spLocks noChangeArrowheads="1"/>
            </p:cNvSpPr>
            <p:nvPr/>
          </p:nvSpPr>
          <p:spPr bwMode="auto">
            <a:xfrm>
              <a:off x="1565" y="2069"/>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D</a:t>
              </a:r>
            </a:p>
          </p:txBody>
        </p:sp>
        <p:sp>
          <p:nvSpPr>
            <p:cNvPr id="378907" name="Oval 27"/>
            <p:cNvSpPr>
              <a:spLocks noChangeArrowheads="1"/>
            </p:cNvSpPr>
            <p:nvPr/>
          </p:nvSpPr>
          <p:spPr bwMode="auto">
            <a:xfrm>
              <a:off x="2517" y="1298"/>
              <a:ext cx="272" cy="272"/>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1600" b="1" i="1" dirty="0">
                  <a:solidFill>
                    <a:srgbClr val="3333FF"/>
                  </a:solidFill>
                  <a:latin typeface="Consolas" pitchFamily="49" charset="0"/>
                  <a:cs typeface="Consolas" pitchFamily="49" charset="0"/>
                </a:rPr>
                <a:t>E</a:t>
              </a:r>
            </a:p>
          </p:txBody>
        </p:sp>
        <p:sp>
          <p:nvSpPr>
            <p:cNvPr id="378908" name="Oval 28"/>
            <p:cNvSpPr>
              <a:spLocks noChangeArrowheads="1"/>
            </p:cNvSpPr>
            <p:nvPr/>
          </p:nvSpPr>
          <p:spPr bwMode="auto">
            <a:xfrm>
              <a:off x="2290" y="1751"/>
              <a:ext cx="272" cy="272"/>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F</a:t>
              </a:r>
            </a:p>
          </p:txBody>
        </p:sp>
        <p:sp>
          <p:nvSpPr>
            <p:cNvPr id="378912" name="Freeform 32"/>
            <p:cNvSpPr>
              <a:spLocks/>
            </p:cNvSpPr>
            <p:nvPr/>
          </p:nvSpPr>
          <p:spPr bwMode="auto">
            <a:xfrm>
              <a:off x="956" y="1253"/>
              <a:ext cx="308" cy="292"/>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8914" name="Freeform 34"/>
            <p:cNvSpPr>
              <a:spLocks/>
            </p:cNvSpPr>
            <p:nvPr/>
          </p:nvSpPr>
          <p:spPr bwMode="auto">
            <a:xfrm>
              <a:off x="1000" y="1729"/>
              <a:ext cx="176" cy="144"/>
            </a:xfrm>
            <a:custGeom>
              <a:avLst/>
              <a:gdLst/>
              <a:ahLst/>
              <a:cxnLst>
                <a:cxn ang="0">
                  <a:pos x="0" y="0"/>
                </a:cxn>
                <a:cxn ang="0">
                  <a:pos x="176" y="144"/>
                </a:cxn>
              </a:cxnLst>
              <a:rect l="0" t="0" r="r" b="b"/>
              <a:pathLst>
                <a:path w="176" h="144">
                  <a:moveTo>
                    <a:pt x="0" y="0"/>
                  </a:moveTo>
                  <a:lnTo>
                    <a:pt x="176" y="144"/>
                  </a:lnTo>
                </a:path>
              </a:pathLst>
            </a:custGeom>
            <a:noFill/>
            <a:ln w="28575" cap="flat" cmpd="sng">
              <a:solidFill>
                <a:schemeClr val="tx1"/>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8915" name="Freeform 35"/>
            <p:cNvSpPr>
              <a:spLocks/>
            </p:cNvSpPr>
            <p:nvPr/>
          </p:nvSpPr>
          <p:spPr bwMode="auto">
            <a:xfrm>
              <a:off x="2472" y="1560"/>
              <a:ext cx="120" cy="200"/>
            </a:xfrm>
            <a:custGeom>
              <a:avLst/>
              <a:gdLst/>
              <a:ahLst/>
              <a:cxnLst>
                <a:cxn ang="0">
                  <a:pos x="120" y="0"/>
                </a:cxn>
                <a:cxn ang="0">
                  <a:pos x="0" y="200"/>
                </a:cxn>
              </a:cxnLst>
              <a:rect l="0" t="0" r="r" b="b"/>
              <a:pathLst>
                <a:path w="120" h="200">
                  <a:moveTo>
                    <a:pt x="120" y="0"/>
                  </a:moveTo>
                  <a:lnTo>
                    <a:pt x="0" y="200"/>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8920" name="Line 40"/>
            <p:cNvSpPr>
              <a:spLocks noChangeShapeType="1"/>
            </p:cNvSpPr>
            <p:nvPr/>
          </p:nvSpPr>
          <p:spPr bwMode="auto">
            <a:xfrm>
              <a:off x="1403" y="2002"/>
              <a:ext cx="182" cy="137"/>
            </a:xfrm>
            <a:prstGeom prst="line">
              <a:avLst/>
            </a:prstGeom>
            <a:noFill/>
            <a:ln w="28575">
              <a:solidFill>
                <a:schemeClr val="tx1"/>
              </a:solidFill>
              <a:round/>
              <a:headEn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8931" name="Oval 51"/>
            <p:cNvSpPr>
              <a:spLocks noChangeArrowheads="1"/>
            </p:cNvSpPr>
            <p:nvPr/>
          </p:nvSpPr>
          <p:spPr bwMode="auto">
            <a:xfrm>
              <a:off x="3469" y="1484"/>
              <a:ext cx="272" cy="272"/>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H</a:t>
              </a:r>
            </a:p>
          </p:txBody>
        </p:sp>
        <p:sp>
          <p:nvSpPr>
            <p:cNvPr id="378932" name="Oval 52"/>
            <p:cNvSpPr>
              <a:spLocks noChangeArrowheads="1"/>
            </p:cNvSpPr>
            <p:nvPr/>
          </p:nvSpPr>
          <p:spPr bwMode="auto">
            <a:xfrm>
              <a:off x="3923" y="1757"/>
              <a:ext cx="272" cy="272"/>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I</a:t>
              </a:r>
            </a:p>
          </p:txBody>
        </p:sp>
        <p:sp>
          <p:nvSpPr>
            <p:cNvPr id="378933" name="Freeform 53"/>
            <p:cNvSpPr>
              <a:spLocks/>
            </p:cNvSpPr>
            <p:nvPr/>
          </p:nvSpPr>
          <p:spPr bwMode="auto">
            <a:xfrm>
              <a:off x="3690" y="1284"/>
              <a:ext cx="210" cy="234"/>
            </a:xfrm>
            <a:custGeom>
              <a:avLst/>
              <a:gdLst/>
              <a:ahLst/>
              <a:cxnLst>
                <a:cxn ang="0">
                  <a:pos x="210" y="0"/>
                </a:cxn>
                <a:cxn ang="0">
                  <a:pos x="0" y="234"/>
                </a:cxn>
              </a:cxnLst>
              <a:rect l="0" t="0" r="r" b="b"/>
              <a:pathLst>
                <a:path w="210" h="234">
                  <a:moveTo>
                    <a:pt x="210" y="0"/>
                  </a:moveTo>
                  <a:lnTo>
                    <a:pt x="0" y="234"/>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8934" name="Freeform 54"/>
            <p:cNvSpPr>
              <a:spLocks/>
            </p:cNvSpPr>
            <p:nvPr/>
          </p:nvSpPr>
          <p:spPr bwMode="auto">
            <a:xfrm>
              <a:off x="3732" y="1674"/>
              <a:ext cx="198" cy="168"/>
            </a:xfrm>
            <a:custGeom>
              <a:avLst/>
              <a:gdLst/>
              <a:ahLst/>
              <a:cxnLst>
                <a:cxn ang="0">
                  <a:pos x="0" y="0"/>
                </a:cxn>
                <a:cxn ang="0">
                  <a:pos x="198" y="168"/>
                </a:cxn>
              </a:cxnLst>
              <a:rect l="0" t="0" r="r" b="b"/>
              <a:pathLst>
                <a:path w="198" h="168">
                  <a:moveTo>
                    <a:pt x="0" y="0"/>
                  </a:moveTo>
                  <a:lnTo>
                    <a:pt x="198" y="168"/>
                  </a:lnTo>
                </a:path>
              </a:pathLst>
            </a:custGeom>
            <a:noFill/>
            <a:ln w="28575" cap="flat" cmpd="sng">
              <a:solidFill>
                <a:schemeClr val="tx1"/>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8935" name="Oval 55"/>
            <p:cNvSpPr>
              <a:spLocks noChangeArrowheads="1"/>
            </p:cNvSpPr>
            <p:nvPr/>
          </p:nvSpPr>
          <p:spPr bwMode="auto">
            <a:xfrm>
              <a:off x="3878" y="1072"/>
              <a:ext cx="272" cy="272"/>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1600" b="1" i="1" dirty="0">
                  <a:solidFill>
                    <a:srgbClr val="3333FF"/>
                  </a:solidFill>
                  <a:latin typeface="Consolas" pitchFamily="49" charset="0"/>
                  <a:cs typeface="Consolas" pitchFamily="49" charset="0"/>
                </a:rPr>
                <a:t>G</a:t>
              </a:r>
            </a:p>
          </p:txBody>
        </p:sp>
      </p:grpSp>
      <p:grpSp>
        <p:nvGrpSpPr>
          <p:cNvPr id="5" name="Group 68"/>
          <p:cNvGrpSpPr>
            <a:grpSpLocks/>
          </p:cNvGrpSpPr>
          <p:nvPr/>
        </p:nvGrpSpPr>
        <p:grpSpPr bwMode="auto">
          <a:xfrm>
            <a:off x="4400576" y="2636838"/>
            <a:ext cx="3298826" cy="3960812"/>
            <a:chOff x="2199" y="1661"/>
            <a:chExt cx="2078" cy="2495"/>
          </a:xfrm>
        </p:grpSpPr>
        <p:sp>
          <p:nvSpPr>
            <p:cNvPr id="378909" name="Oval 29"/>
            <p:cNvSpPr>
              <a:spLocks noChangeArrowheads="1"/>
            </p:cNvSpPr>
            <p:nvPr/>
          </p:nvSpPr>
          <p:spPr bwMode="auto">
            <a:xfrm>
              <a:off x="3651" y="3158"/>
              <a:ext cx="272" cy="272"/>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1600" b="1" i="1" dirty="0">
                  <a:solidFill>
                    <a:srgbClr val="3333FF"/>
                  </a:solidFill>
                  <a:latin typeface="Consolas" pitchFamily="49" charset="0"/>
                  <a:cs typeface="Consolas" pitchFamily="49" charset="0"/>
                </a:rPr>
                <a:t>G</a:t>
              </a:r>
            </a:p>
          </p:txBody>
        </p:sp>
        <p:sp>
          <p:nvSpPr>
            <p:cNvPr id="378910" name="Oval 30"/>
            <p:cNvSpPr>
              <a:spLocks noChangeArrowheads="1"/>
            </p:cNvSpPr>
            <p:nvPr/>
          </p:nvSpPr>
          <p:spPr bwMode="auto">
            <a:xfrm>
              <a:off x="3333" y="3566"/>
              <a:ext cx="272" cy="272"/>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H</a:t>
              </a:r>
            </a:p>
          </p:txBody>
        </p:sp>
        <p:sp>
          <p:nvSpPr>
            <p:cNvPr id="378911" name="Oval 31"/>
            <p:cNvSpPr>
              <a:spLocks noChangeArrowheads="1"/>
            </p:cNvSpPr>
            <p:nvPr/>
          </p:nvSpPr>
          <p:spPr bwMode="auto">
            <a:xfrm>
              <a:off x="3742" y="3884"/>
              <a:ext cx="272" cy="272"/>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I</a:t>
              </a:r>
            </a:p>
          </p:txBody>
        </p:sp>
        <p:sp>
          <p:nvSpPr>
            <p:cNvPr id="378916" name="Freeform 36"/>
            <p:cNvSpPr>
              <a:spLocks/>
            </p:cNvSpPr>
            <p:nvPr/>
          </p:nvSpPr>
          <p:spPr bwMode="auto">
            <a:xfrm>
              <a:off x="3528" y="3378"/>
              <a:ext cx="150" cy="210"/>
            </a:xfrm>
            <a:custGeom>
              <a:avLst/>
              <a:gdLst/>
              <a:ahLst/>
              <a:cxnLst>
                <a:cxn ang="0">
                  <a:pos x="150" y="0"/>
                </a:cxn>
                <a:cxn ang="0">
                  <a:pos x="0" y="210"/>
                </a:cxn>
              </a:cxnLst>
              <a:rect l="0" t="0" r="r" b="b"/>
              <a:pathLst>
                <a:path w="150" h="210">
                  <a:moveTo>
                    <a:pt x="150" y="0"/>
                  </a:moveTo>
                  <a:lnTo>
                    <a:pt x="0" y="210"/>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8917" name="Freeform 37"/>
            <p:cNvSpPr>
              <a:spLocks/>
            </p:cNvSpPr>
            <p:nvPr/>
          </p:nvSpPr>
          <p:spPr bwMode="auto">
            <a:xfrm>
              <a:off x="3600" y="3762"/>
              <a:ext cx="192" cy="150"/>
            </a:xfrm>
            <a:custGeom>
              <a:avLst/>
              <a:gdLst/>
              <a:ahLst/>
              <a:cxnLst>
                <a:cxn ang="0">
                  <a:pos x="0" y="0"/>
                </a:cxn>
                <a:cxn ang="0">
                  <a:pos x="192" y="150"/>
                </a:cxn>
              </a:cxnLst>
              <a:rect l="0" t="0" r="r" b="b"/>
              <a:pathLst>
                <a:path w="192" h="150">
                  <a:moveTo>
                    <a:pt x="0" y="0"/>
                  </a:moveTo>
                  <a:lnTo>
                    <a:pt x="192" y="150"/>
                  </a:lnTo>
                </a:path>
              </a:pathLst>
            </a:custGeom>
            <a:noFill/>
            <a:ln w="28575" cap="flat" cmpd="sng">
              <a:solidFill>
                <a:schemeClr val="tx1"/>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8921" name="Oval 41"/>
            <p:cNvSpPr>
              <a:spLocks noChangeArrowheads="1"/>
            </p:cNvSpPr>
            <p:nvPr/>
          </p:nvSpPr>
          <p:spPr bwMode="auto">
            <a:xfrm>
              <a:off x="2699" y="2296"/>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A</a:t>
              </a:r>
            </a:p>
          </p:txBody>
        </p:sp>
        <p:sp>
          <p:nvSpPr>
            <p:cNvPr id="378922" name="Oval 42"/>
            <p:cNvSpPr>
              <a:spLocks noChangeArrowheads="1"/>
            </p:cNvSpPr>
            <p:nvPr/>
          </p:nvSpPr>
          <p:spPr bwMode="auto">
            <a:xfrm>
              <a:off x="2199" y="2749"/>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B</a:t>
              </a:r>
            </a:p>
          </p:txBody>
        </p:sp>
        <p:sp>
          <p:nvSpPr>
            <p:cNvPr id="378923" name="Oval 43"/>
            <p:cNvSpPr>
              <a:spLocks noChangeArrowheads="1"/>
            </p:cNvSpPr>
            <p:nvPr/>
          </p:nvSpPr>
          <p:spPr bwMode="auto">
            <a:xfrm>
              <a:off x="2471" y="3204"/>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C</a:t>
              </a:r>
            </a:p>
          </p:txBody>
        </p:sp>
        <p:sp>
          <p:nvSpPr>
            <p:cNvPr id="378924" name="Oval 44"/>
            <p:cNvSpPr>
              <a:spLocks noChangeArrowheads="1"/>
            </p:cNvSpPr>
            <p:nvPr/>
          </p:nvSpPr>
          <p:spPr bwMode="auto">
            <a:xfrm>
              <a:off x="2789" y="3566"/>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D</a:t>
              </a:r>
            </a:p>
          </p:txBody>
        </p:sp>
        <p:sp>
          <p:nvSpPr>
            <p:cNvPr id="378925" name="Freeform 45"/>
            <p:cNvSpPr>
              <a:spLocks/>
            </p:cNvSpPr>
            <p:nvPr/>
          </p:nvSpPr>
          <p:spPr bwMode="auto">
            <a:xfrm>
              <a:off x="2436" y="2502"/>
              <a:ext cx="288" cy="288"/>
            </a:xfrm>
            <a:custGeom>
              <a:avLst/>
              <a:gdLst/>
              <a:ahLst/>
              <a:cxnLst>
                <a:cxn ang="0">
                  <a:pos x="288" y="0"/>
                </a:cxn>
                <a:cxn ang="0">
                  <a:pos x="0" y="288"/>
                </a:cxn>
              </a:cxnLst>
              <a:rect l="0" t="0" r="r" b="b"/>
              <a:pathLst>
                <a:path w="288" h="288">
                  <a:moveTo>
                    <a:pt x="288" y="0"/>
                  </a:moveTo>
                  <a:lnTo>
                    <a:pt x="0" y="288"/>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8926" name="Freeform 46"/>
            <p:cNvSpPr>
              <a:spLocks/>
            </p:cNvSpPr>
            <p:nvPr/>
          </p:nvSpPr>
          <p:spPr bwMode="auto">
            <a:xfrm>
              <a:off x="2412" y="2994"/>
              <a:ext cx="156" cy="210"/>
            </a:xfrm>
            <a:custGeom>
              <a:avLst/>
              <a:gdLst/>
              <a:ahLst/>
              <a:cxnLst>
                <a:cxn ang="0">
                  <a:pos x="0" y="0"/>
                </a:cxn>
                <a:cxn ang="0">
                  <a:pos x="156" y="210"/>
                </a:cxn>
              </a:cxnLst>
              <a:rect l="0" t="0" r="r" b="b"/>
              <a:pathLst>
                <a:path w="156" h="210">
                  <a:moveTo>
                    <a:pt x="0" y="0"/>
                  </a:moveTo>
                  <a:lnTo>
                    <a:pt x="156" y="210"/>
                  </a:lnTo>
                </a:path>
              </a:pathLst>
            </a:custGeom>
            <a:noFill/>
            <a:ln w="28575" cap="flat" cmpd="sng">
              <a:solidFill>
                <a:schemeClr val="tx1"/>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8927" name="Freeform 47"/>
            <p:cNvSpPr>
              <a:spLocks/>
            </p:cNvSpPr>
            <p:nvPr/>
          </p:nvSpPr>
          <p:spPr bwMode="auto">
            <a:xfrm>
              <a:off x="2706" y="3426"/>
              <a:ext cx="126" cy="168"/>
            </a:xfrm>
            <a:custGeom>
              <a:avLst/>
              <a:gdLst/>
              <a:ahLst/>
              <a:cxnLst>
                <a:cxn ang="0">
                  <a:pos x="0" y="0"/>
                </a:cxn>
                <a:cxn ang="0">
                  <a:pos x="126" y="168"/>
                </a:cxn>
              </a:cxnLst>
              <a:rect l="0" t="0" r="r" b="b"/>
              <a:pathLst>
                <a:path w="126" h="168">
                  <a:moveTo>
                    <a:pt x="0" y="0"/>
                  </a:moveTo>
                  <a:lnTo>
                    <a:pt x="126" y="168"/>
                  </a:lnTo>
                </a:path>
              </a:pathLst>
            </a:custGeom>
            <a:noFill/>
            <a:ln w="28575" cap="flat" cmpd="sng">
              <a:solidFill>
                <a:schemeClr val="tx1"/>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8928" name="Oval 48"/>
            <p:cNvSpPr>
              <a:spLocks noChangeArrowheads="1"/>
            </p:cNvSpPr>
            <p:nvPr/>
          </p:nvSpPr>
          <p:spPr bwMode="auto">
            <a:xfrm>
              <a:off x="3197" y="2750"/>
              <a:ext cx="272" cy="272"/>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1600" b="1" i="1" dirty="0">
                  <a:solidFill>
                    <a:srgbClr val="3333FF"/>
                  </a:solidFill>
                  <a:latin typeface="Consolas" pitchFamily="49" charset="0"/>
                  <a:cs typeface="Consolas" pitchFamily="49" charset="0"/>
                </a:rPr>
                <a:t>E</a:t>
              </a:r>
            </a:p>
          </p:txBody>
        </p:sp>
        <p:sp>
          <p:nvSpPr>
            <p:cNvPr id="378929" name="Oval 49"/>
            <p:cNvSpPr>
              <a:spLocks noChangeArrowheads="1"/>
            </p:cNvSpPr>
            <p:nvPr/>
          </p:nvSpPr>
          <p:spPr bwMode="auto">
            <a:xfrm>
              <a:off x="2970" y="3203"/>
              <a:ext cx="272" cy="272"/>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F</a:t>
              </a:r>
            </a:p>
          </p:txBody>
        </p:sp>
        <p:sp>
          <p:nvSpPr>
            <p:cNvPr id="378930" name="Freeform 50"/>
            <p:cNvSpPr>
              <a:spLocks/>
            </p:cNvSpPr>
            <p:nvPr/>
          </p:nvSpPr>
          <p:spPr bwMode="auto">
            <a:xfrm>
              <a:off x="3152" y="3012"/>
              <a:ext cx="120" cy="200"/>
            </a:xfrm>
            <a:custGeom>
              <a:avLst/>
              <a:gdLst/>
              <a:ahLst/>
              <a:cxnLst>
                <a:cxn ang="0">
                  <a:pos x="120" y="0"/>
                </a:cxn>
                <a:cxn ang="0">
                  <a:pos x="0" y="200"/>
                </a:cxn>
              </a:cxnLst>
              <a:rect l="0" t="0" r="r" b="b"/>
              <a:pathLst>
                <a:path w="120" h="200">
                  <a:moveTo>
                    <a:pt x="120" y="0"/>
                  </a:moveTo>
                  <a:lnTo>
                    <a:pt x="0" y="200"/>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8936" name="Freeform 56"/>
            <p:cNvSpPr>
              <a:spLocks/>
            </p:cNvSpPr>
            <p:nvPr/>
          </p:nvSpPr>
          <p:spPr bwMode="auto">
            <a:xfrm>
              <a:off x="2958" y="2496"/>
              <a:ext cx="300" cy="270"/>
            </a:xfrm>
            <a:custGeom>
              <a:avLst/>
              <a:gdLst/>
              <a:ahLst/>
              <a:cxnLst>
                <a:cxn ang="0">
                  <a:pos x="0" y="0"/>
                </a:cxn>
                <a:cxn ang="0">
                  <a:pos x="300" y="270"/>
                </a:cxn>
              </a:cxnLst>
              <a:rect l="0" t="0" r="r" b="b"/>
              <a:pathLst>
                <a:path w="300" h="270">
                  <a:moveTo>
                    <a:pt x="0" y="0"/>
                  </a:moveTo>
                  <a:lnTo>
                    <a:pt x="300" y="270"/>
                  </a:lnTo>
                </a:path>
              </a:pathLst>
            </a:custGeom>
            <a:noFill/>
            <a:ln w="28575" cap="flat" cmpd="sng">
              <a:solidFill>
                <a:schemeClr val="tx1"/>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8937" name="Freeform 57"/>
            <p:cNvSpPr>
              <a:spLocks/>
            </p:cNvSpPr>
            <p:nvPr/>
          </p:nvSpPr>
          <p:spPr bwMode="auto">
            <a:xfrm>
              <a:off x="3444" y="2958"/>
              <a:ext cx="252" cy="245"/>
            </a:xfrm>
            <a:custGeom>
              <a:avLst/>
              <a:gdLst/>
              <a:ahLst/>
              <a:cxnLst>
                <a:cxn ang="0">
                  <a:pos x="0" y="0"/>
                </a:cxn>
                <a:cxn ang="0">
                  <a:pos x="252" y="245"/>
                </a:cxn>
              </a:cxnLst>
              <a:rect l="0" t="0" r="r" b="b"/>
              <a:pathLst>
                <a:path w="252" h="245">
                  <a:moveTo>
                    <a:pt x="0" y="0"/>
                  </a:moveTo>
                  <a:lnTo>
                    <a:pt x="252" y="245"/>
                  </a:lnTo>
                </a:path>
              </a:pathLst>
            </a:custGeom>
            <a:noFill/>
            <a:ln w="28575" cap="flat" cmpd="sng">
              <a:solidFill>
                <a:schemeClr val="tx1"/>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8938" name="AutoShape 58"/>
            <p:cNvSpPr>
              <a:spLocks noChangeArrowheads="1"/>
            </p:cNvSpPr>
            <p:nvPr/>
          </p:nvSpPr>
          <p:spPr bwMode="auto">
            <a:xfrm>
              <a:off x="2622" y="2061"/>
              <a:ext cx="144" cy="189"/>
            </a:xfrm>
            <a:prstGeom prst="downArrow">
              <a:avLst>
                <a:gd name="adj1" fmla="val 50000"/>
                <a:gd name="adj2" fmla="val 25000"/>
              </a:avLst>
            </a:prstGeom>
            <a:ln>
              <a:headEnd/>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pPr algn="ctr" fontAlgn="base">
                <a:spcBef>
                  <a:spcPct val="0"/>
                </a:spcBef>
                <a:spcAft>
                  <a:spcPct val="0"/>
                </a:spcAft>
              </a:pPr>
              <a:endParaRPr lang="zh-CN" altLang="en-US" sz="1600" b="1">
                <a:solidFill>
                  <a:prstClr val="white"/>
                </a:solidFill>
                <a:latin typeface="Consolas" pitchFamily="49" charset="0"/>
                <a:cs typeface="Consolas" pitchFamily="49" charset="0"/>
              </a:endParaRPr>
            </a:p>
          </p:txBody>
        </p:sp>
        <p:sp>
          <p:nvSpPr>
            <p:cNvPr id="378943" name="Oval 63"/>
            <p:cNvSpPr>
              <a:spLocks noChangeArrowheads="1"/>
            </p:cNvSpPr>
            <p:nvPr/>
          </p:nvSpPr>
          <p:spPr bwMode="auto">
            <a:xfrm rot="2049258">
              <a:off x="2957" y="2660"/>
              <a:ext cx="537" cy="862"/>
            </a:xfrm>
            <a:prstGeom prst="ellipse">
              <a:avLst/>
            </a:prstGeom>
            <a:solidFill>
              <a:srgbClr val="FFFFFF">
                <a:alpha val="0"/>
              </a:srgbClr>
            </a:solidFill>
            <a:ln w="28575" algn="ctr">
              <a:solidFill>
                <a:schemeClr val="tx1"/>
              </a:solidFill>
              <a:prstDash val="sysDot"/>
              <a:round/>
              <a:headEnd/>
              <a:tailEnd type="none" w="med" len="lg"/>
            </a:ln>
            <a:effectLst/>
          </p:spPr>
          <p:txBody>
            <a:bodyPr wrap="none" anchor="ctr"/>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8944" name="Oval 64"/>
            <p:cNvSpPr>
              <a:spLocks noChangeArrowheads="1"/>
            </p:cNvSpPr>
            <p:nvPr/>
          </p:nvSpPr>
          <p:spPr bwMode="auto">
            <a:xfrm rot="2049258">
              <a:off x="3284" y="3197"/>
              <a:ext cx="993" cy="944"/>
            </a:xfrm>
            <a:prstGeom prst="ellipse">
              <a:avLst/>
            </a:prstGeom>
            <a:solidFill>
              <a:srgbClr val="FFFFFF">
                <a:alpha val="0"/>
              </a:srgbClr>
            </a:solidFill>
            <a:ln w="28575" algn="ctr">
              <a:solidFill>
                <a:schemeClr val="tx1"/>
              </a:solidFill>
              <a:prstDash val="sysDot"/>
              <a:round/>
              <a:headEnd/>
              <a:tailEnd type="none" w="med" len="lg"/>
            </a:ln>
            <a:effectLst/>
          </p:spPr>
          <p:txBody>
            <a:bodyPr wrap="none" anchor="ctr"/>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78945" name="Line 65"/>
            <p:cNvSpPr>
              <a:spLocks noChangeShapeType="1"/>
            </p:cNvSpPr>
            <p:nvPr/>
          </p:nvSpPr>
          <p:spPr bwMode="auto">
            <a:xfrm>
              <a:off x="3379" y="2478"/>
              <a:ext cx="0" cy="272"/>
            </a:xfrm>
            <a:prstGeom prst="line">
              <a:avLst/>
            </a:prstGeom>
            <a:ln>
              <a:headEnd/>
              <a:tailEnd type="triangle" w="med" len="lg"/>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1600" b="1">
                <a:solidFill>
                  <a:prstClr val="black"/>
                </a:solidFill>
                <a:latin typeface="Consolas" pitchFamily="49" charset="0"/>
                <a:cs typeface="Consolas" pitchFamily="49" charset="0"/>
              </a:endParaRPr>
            </a:p>
          </p:txBody>
        </p:sp>
        <p:sp>
          <p:nvSpPr>
            <p:cNvPr id="378946" name="Freeform 66"/>
            <p:cNvSpPr>
              <a:spLocks/>
            </p:cNvSpPr>
            <p:nvPr/>
          </p:nvSpPr>
          <p:spPr bwMode="auto">
            <a:xfrm>
              <a:off x="2789" y="1661"/>
              <a:ext cx="595" cy="827"/>
            </a:xfrm>
            <a:custGeom>
              <a:avLst/>
              <a:gdLst/>
              <a:ahLst/>
              <a:cxnLst>
                <a:cxn ang="0">
                  <a:pos x="595" y="827"/>
                </a:cxn>
                <a:cxn ang="0">
                  <a:pos x="0" y="0"/>
                </a:cxn>
              </a:cxnLst>
              <a:rect l="0" t="0" r="r" b="b"/>
              <a:pathLst>
                <a:path w="595" h="827">
                  <a:moveTo>
                    <a:pt x="595" y="827"/>
                  </a:moveTo>
                  <a:lnTo>
                    <a:pt x="0" y="0"/>
                  </a:lnTo>
                </a:path>
              </a:pathLst>
            </a:custGeom>
            <a:ln>
              <a:headEnd type="none" w="med" len="med"/>
              <a:tailEnd type="none" w="med" len="lg"/>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1600" b="1">
                <a:solidFill>
                  <a:prstClr val="black"/>
                </a:solidFill>
                <a:latin typeface="Consolas" pitchFamily="49" charset="0"/>
                <a:cs typeface="Consolas" pitchFamily="49" charset="0"/>
              </a:endParaRPr>
            </a:p>
          </p:txBody>
        </p:sp>
        <p:sp>
          <p:nvSpPr>
            <p:cNvPr id="378947" name="Line 67"/>
            <p:cNvSpPr>
              <a:spLocks noChangeShapeType="1"/>
            </p:cNvSpPr>
            <p:nvPr/>
          </p:nvSpPr>
          <p:spPr bwMode="auto">
            <a:xfrm>
              <a:off x="4014" y="2091"/>
              <a:ext cx="0" cy="1088"/>
            </a:xfrm>
            <a:prstGeom prst="line">
              <a:avLst/>
            </a:prstGeom>
            <a:ln>
              <a:headEnd/>
              <a:tailEnd type="triangle" w="med" len="lg"/>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1600" b="1">
                <a:solidFill>
                  <a:prstClr val="black"/>
                </a:solidFill>
                <a:latin typeface="Consolas" pitchFamily="49" charset="0"/>
                <a:cs typeface="Consolas" pitchFamily="49" charset="0"/>
              </a:endParaRPr>
            </a:p>
          </p:txBody>
        </p:sp>
      </p:grpSp>
      <p:sp>
        <p:nvSpPr>
          <p:cNvPr id="378949" name="Text Box 69"/>
          <p:cNvSpPr txBox="1">
            <a:spLocks noChangeArrowheads="1"/>
          </p:cNvSpPr>
          <p:nvPr/>
        </p:nvSpPr>
        <p:spPr bwMode="auto">
          <a:xfrm>
            <a:off x="721972" y="765175"/>
            <a:ext cx="492443" cy="3806833"/>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vert="eaVert" wrap="square">
            <a:spAutoFit/>
          </a:bodyPr>
          <a:lstStyle/>
          <a:p>
            <a:pPr marL="457200" indent="-457200" algn="ctr" fontAlgn="base">
              <a:spcBef>
                <a:spcPct val="50000"/>
              </a:spcBef>
              <a:spcAft>
                <a:spcPct val="0"/>
              </a:spcAft>
              <a:buFontTx/>
              <a:buBlip>
                <a:blip r:embed="rId2"/>
              </a:buBlip>
            </a:pPr>
            <a:r>
              <a:rPr lang="zh-CN" altLang="en-US" sz="2000" b="1" dirty="0" smtClean="0">
                <a:solidFill>
                  <a:srgbClr val="3333FF"/>
                </a:solidFill>
                <a:latin typeface="方正启体简体" pitchFamily="65" charset="-122"/>
                <a:ea typeface="方正启体简体" pitchFamily="65" charset="-122"/>
                <a:cs typeface="Consolas" pitchFamily="49" charset="0"/>
              </a:rPr>
              <a:t>多颗</a:t>
            </a:r>
            <a:r>
              <a:rPr kumimoji="1" lang="zh-CN" altLang="en-US" sz="2000" b="1" dirty="0" smtClean="0">
                <a:solidFill>
                  <a:srgbClr val="3333FF"/>
                </a:solidFill>
                <a:latin typeface="方正启体简体" pitchFamily="65" charset="-122"/>
                <a:ea typeface="方正启体简体" pitchFamily="65" charset="-122"/>
                <a:cs typeface="Consolas" pitchFamily="49" charset="0"/>
              </a:rPr>
              <a:t>树转换为</a:t>
            </a:r>
            <a:r>
              <a:rPr lang="zh-CN" altLang="en-US" sz="2000" b="1" dirty="0" smtClean="0">
                <a:solidFill>
                  <a:srgbClr val="3333FF"/>
                </a:solidFill>
                <a:latin typeface="方正启体简体" pitchFamily="65" charset="-122"/>
                <a:ea typeface="方正启体简体" pitchFamily="65" charset="-122"/>
                <a:cs typeface="Consolas" pitchFamily="49" charset="0"/>
              </a:rPr>
              <a:t>一颗</a:t>
            </a:r>
            <a:r>
              <a:rPr kumimoji="1" lang="zh-CN" altLang="en-US" sz="2000" b="1" dirty="0" smtClean="0">
                <a:solidFill>
                  <a:srgbClr val="3333FF"/>
                </a:solidFill>
                <a:latin typeface="方正启体简体" pitchFamily="65" charset="-122"/>
                <a:ea typeface="方正启体简体" pitchFamily="65" charset="-122"/>
                <a:cs typeface="Consolas" pitchFamily="49" charset="0"/>
              </a:rPr>
              <a:t>二叉树</a:t>
            </a:r>
            <a:endParaRPr kumimoji="1" lang="zh-CN" altLang="en-US" sz="2000" b="1" dirty="0">
              <a:solidFill>
                <a:srgbClr val="3333FF"/>
              </a:solidFill>
              <a:latin typeface="方正启体简体" pitchFamily="65" charset="-122"/>
              <a:ea typeface="方正启体简体" pitchFamily="65" charset="-122"/>
              <a:cs typeface="Consolas" pitchFamily="49" charset="0"/>
            </a:endParaRPr>
          </a:p>
        </p:txBody>
      </p:sp>
      <p:grpSp>
        <p:nvGrpSpPr>
          <p:cNvPr id="6" name="组合 68"/>
          <p:cNvGrpSpPr/>
          <p:nvPr/>
        </p:nvGrpSpPr>
        <p:grpSpPr>
          <a:xfrm>
            <a:off x="2528910" y="1123950"/>
            <a:ext cx="4955562" cy="20622"/>
            <a:chOff x="2528910" y="1123950"/>
            <a:chExt cx="4955562" cy="20622"/>
          </a:xfrm>
        </p:grpSpPr>
        <p:cxnSp>
          <p:nvCxnSpPr>
            <p:cNvPr id="67" name="直接连接符 66"/>
            <p:cNvCxnSpPr>
              <a:stCxn id="378885" idx="6"/>
              <a:endCxn id="378887" idx="2"/>
            </p:cNvCxnSpPr>
            <p:nvPr/>
          </p:nvCxnSpPr>
          <p:spPr>
            <a:xfrm>
              <a:off x="2528910" y="1123950"/>
              <a:ext cx="1147763" cy="1588"/>
            </a:xfrm>
            <a:prstGeom prst="line">
              <a:avLst/>
            </a:prstGeom>
            <a:ln w="28575">
              <a:solidFill>
                <a:srgbClr val="663300"/>
              </a:solidFill>
              <a:prstDash val="dashDot"/>
              <a:tailEnd type="none"/>
            </a:ln>
          </p:spPr>
          <p:style>
            <a:lnRef idx="1">
              <a:schemeClr val="dk1"/>
            </a:lnRef>
            <a:fillRef idx="0">
              <a:schemeClr val="dk1"/>
            </a:fillRef>
            <a:effectRef idx="0">
              <a:schemeClr val="dk1"/>
            </a:effectRef>
            <a:fontRef idx="minor">
              <a:schemeClr val="tx1"/>
            </a:fontRef>
          </p:style>
        </p:cxnSp>
        <p:cxnSp>
          <p:nvCxnSpPr>
            <p:cNvPr id="68" name="直接连接符 67"/>
            <p:cNvCxnSpPr/>
            <p:nvPr/>
          </p:nvCxnSpPr>
          <p:spPr>
            <a:xfrm>
              <a:off x="6764472" y="1142984"/>
              <a:ext cx="720000" cy="1588"/>
            </a:xfrm>
            <a:prstGeom prst="line">
              <a:avLst/>
            </a:prstGeom>
            <a:ln w="28575">
              <a:solidFill>
                <a:srgbClr val="663300"/>
              </a:solidFill>
              <a:prstDash val="dashDot"/>
              <a:tailEnd type="none"/>
            </a:ln>
          </p:spPr>
          <p:style>
            <a:lnRef idx="1">
              <a:schemeClr val="dk1"/>
            </a:lnRef>
            <a:fillRef idx="0">
              <a:schemeClr val="dk1"/>
            </a:fillRef>
            <a:effectRef idx="0">
              <a:schemeClr val="dk1"/>
            </a:effectRef>
            <a:fontRef idx="minor">
              <a:schemeClr val="tx1"/>
            </a:fontRef>
          </p:style>
        </p:cxnSp>
      </p:grpSp>
      <p:grpSp>
        <p:nvGrpSpPr>
          <p:cNvPr id="7" name="组合 71"/>
          <p:cNvGrpSpPr/>
          <p:nvPr/>
        </p:nvGrpSpPr>
        <p:grpSpPr>
          <a:xfrm>
            <a:off x="3243291" y="5572140"/>
            <a:ext cx="1685899" cy="726522"/>
            <a:chOff x="3243291" y="5572140"/>
            <a:chExt cx="1685899" cy="726522"/>
          </a:xfrm>
        </p:grpSpPr>
        <p:sp>
          <p:nvSpPr>
            <p:cNvPr id="378951" name="Text Box 71"/>
            <p:cNvSpPr txBox="1">
              <a:spLocks noChangeArrowheads="1"/>
            </p:cNvSpPr>
            <p:nvPr/>
          </p:nvSpPr>
          <p:spPr bwMode="auto">
            <a:xfrm>
              <a:off x="3243291" y="5929330"/>
              <a:ext cx="1685899" cy="369332"/>
            </a:xfrm>
            <a:prstGeom prst="rect">
              <a:avLst/>
            </a:prstGeom>
            <a:noFill/>
            <a:ln w="28575" algn="ctr">
              <a:noFill/>
              <a:miter lim="800000"/>
              <a:headEnd/>
              <a:tailEnd type="none" w="med" len="lg"/>
            </a:ln>
            <a:effectLst/>
          </p:spPr>
          <p:txBody>
            <a:bodyPr wrap="square">
              <a:spAutoFit/>
            </a:bodyPr>
            <a:lstStyle/>
            <a:p>
              <a:pPr fontAlgn="base">
                <a:spcBef>
                  <a:spcPct val="50000"/>
                </a:spcBef>
                <a:spcAft>
                  <a:spcPct val="0"/>
                </a:spcAft>
              </a:pPr>
              <a:r>
                <a:rPr lang="zh-CN" altLang="en-US" b="1" dirty="0">
                  <a:solidFill>
                    <a:srgbClr val="3333FF"/>
                  </a:solidFill>
                  <a:latin typeface="仿宋" pitchFamily="49" charset="-122"/>
                  <a:ea typeface="仿宋" pitchFamily="49" charset="-122"/>
                  <a:cs typeface="Consolas" pitchFamily="49" charset="0"/>
                </a:rPr>
                <a:t>对应的二叉树</a:t>
              </a:r>
            </a:p>
          </p:txBody>
        </p:sp>
        <p:sp>
          <p:nvSpPr>
            <p:cNvPr id="71" name="右箭头 70"/>
            <p:cNvSpPr/>
            <p:nvPr/>
          </p:nvSpPr>
          <p:spPr>
            <a:xfrm rot="19091015">
              <a:off x="4071934" y="5572140"/>
              <a:ext cx="571504" cy="214314"/>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fontAlgn="base">
                <a:spcBef>
                  <a:spcPct val="0"/>
                </a:spcBef>
                <a:spcAft>
                  <a:spcPct val="0"/>
                </a:spcAft>
              </a:pPr>
              <a:endParaRPr lang="zh-CN" altLang="en-US" sz="1600" b="1">
                <a:solidFill>
                  <a:prstClr val="white"/>
                </a:solidFill>
              </a:endParaRPr>
            </a:p>
          </p:txBody>
        </p:sp>
      </p:grpSp>
    </p:spTree>
    <p:extLst>
      <p:ext uri="{BB962C8B-B14F-4D97-AF65-F5344CB8AC3E}">
        <p14:creationId xmlns:p14="http://schemas.microsoft.com/office/powerpoint/2010/main" val="252852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1" fill="hold" nodeType="clickEffect">
                                  <p:stCondLst>
                                    <p:cond delay="0"/>
                                  </p:stCondLst>
                                  <p:childTnLst>
                                    <p:animEffect transition="out" filter="wipe(up)">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1000108"/>
            <a:ext cx="7500990" cy="1789657"/>
          </a:xfrm>
          <a:prstGeom prst="rect">
            <a:avLst/>
          </a:prstGeom>
          <a:noFill/>
        </p:spPr>
        <p:txBody>
          <a:bodyPr wrap="square" rtlCol="0">
            <a:spAutoFit/>
          </a:bodyPr>
          <a:lstStyle/>
          <a:p>
            <a:pPr fontAlgn="base">
              <a:lnSpc>
                <a:spcPct val="120000"/>
              </a:lnSpc>
              <a:spcBef>
                <a:spcPct val="0"/>
              </a:spcBef>
              <a:spcAft>
                <a:spcPct val="0"/>
              </a:spcAft>
            </a:pPr>
            <a:r>
              <a:rPr lang="en-US" altLang="zh-CN" sz="2400" b="1" dirty="0" smtClean="0">
                <a:solidFill>
                  <a:srgbClr val="3333FF"/>
                </a:solidFill>
                <a:latin typeface="Consolas" pitchFamily="49" charset="0"/>
                <a:ea typeface="楷体" pitchFamily="49" charset="-122"/>
                <a:cs typeface="Consolas" pitchFamily="49" charset="0"/>
              </a:rPr>
              <a:t>   </a:t>
            </a:r>
            <a:r>
              <a:rPr lang="zh-CN" altLang="zh-CN" sz="2400" b="1" dirty="0" smtClean="0">
                <a:solidFill>
                  <a:srgbClr val="3333FF"/>
                </a:solidFill>
                <a:latin typeface="Consolas" pitchFamily="49" charset="0"/>
                <a:ea typeface="楷体" pitchFamily="49" charset="-122"/>
                <a:cs typeface="Consolas" pitchFamily="49" charset="0"/>
              </a:rPr>
              <a:t>设森林</a:t>
            </a:r>
            <a:r>
              <a:rPr lang="en-US" altLang="zh-CN" sz="2400" b="1" dirty="0" smtClean="0">
                <a:solidFill>
                  <a:srgbClr val="3333FF"/>
                </a:solidFill>
                <a:latin typeface="Consolas" pitchFamily="49" charset="0"/>
                <a:ea typeface="楷体" pitchFamily="49" charset="-122"/>
                <a:cs typeface="Consolas" pitchFamily="49" charset="0"/>
              </a:rPr>
              <a:t>F</a:t>
            </a:r>
            <a:r>
              <a:rPr lang="zh-CN" altLang="zh-CN" sz="2400" b="1" dirty="0" smtClean="0">
                <a:solidFill>
                  <a:srgbClr val="3333FF"/>
                </a:solidFill>
                <a:latin typeface="Consolas" pitchFamily="49" charset="0"/>
                <a:ea typeface="楷体" pitchFamily="49" charset="-122"/>
                <a:cs typeface="Consolas" pitchFamily="49" charset="0"/>
              </a:rPr>
              <a:t>中有</a:t>
            </a:r>
            <a:r>
              <a:rPr lang="en-US" altLang="zh-CN" sz="2400" b="1" dirty="0" smtClean="0">
                <a:solidFill>
                  <a:srgbClr val="3333FF"/>
                </a:solidFill>
                <a:latin typeface="Consolas" pitchFamily="49" charset="0"/>
                <a:ea typeface="楷体" pitchFamily="49" charset="-122"/>
                <a:cs typeface="Consolas" pitchFamily="49" charset="0"/>
              </a:rPr>
              <a:t>4</a:t>
            </a:r>
            <a:r>
              <a:rPr lang="zh-CN" altLang="zh-CN" sz="2400" b="1" dirty="0" smtClean="0">
                <a:solidFill>
                  <a:srgbClr val="3333FF"/>
                </a:solidFill>
                <a:latin typeface="Consolas" pitchFamily="49" charset="0"/>
                <a:ea typeface="楷体" pitchFamily="49" charset="-122"/>
                <a:cs typeface="Consolas" pitchFamily="49" charset="0"/>
              </a:rPr>
              <a:t>棵树，第</a:t>
            </a:r>
            <a:r>
              <a:rPr lang="en-US" altLang="zh-CN" sz="2400" b="1" dirty="0" smtClean="0">
                <a:solidFill>
                  <a:srgbClr val="3333FF"/>
                </a:solidFill>
                <a:latin typeface="Consolas" pitchFamily="49" charset="0"/>
                <a:ea typeface="楷体" pitchFamily="49" charset="-122"/>
                <a:cs typeface="Consolas" pitchFamily="49" charset="0"/>
              </a:rPr>
              <a:t>1</a:t>
            </a:r>
            <a:r>
              <a:rPr lang="zh-CN" altLang="zh-CN" sz="2400" b="1" dirty="0" smtClean="0">
                <a:solidFill>
                  <a:srgbClr val="3333FF"/>
                </a:solidFill>
                <a:latin typeface="Consolas" pitchFamily="49" charset="0"/>
                <a:ea typeface="楷体" pitchFamily="49" charset="-122"/>
                <a:cs typeface="Consolas" pitchFamily="49" charset="0"/>
              </a:rPr>
              <a:t>、</a:t>
            </a:r>
            <a:r>
              <a:rPr lang="en-US" altLang="zh-CN" sz="2400" b="1" dirty="0" smtClean="0">
                <a:solidFill>
                  <a:srgbClr val="3333FF"/>
                </a:solidFill>
                <a:latin typeface="Consolas" pitchFamily="49" charset="0"/>
                <a:ea typeface="楷体" pitchFamily="49" charset="-122"/>
                <a:cs typeface="Consolas" pitchFamily="49" charset="0"/>
              </a:rPr>
              <a:t>2</a:t>
            </a:r>
            <a:r>
              <a:rPr lang="zh-CN" altLang="zh-CN" sz="2400" b="1" dirty="0" smtClean="0">
                <a:solidFill>
                  <a:srgbClr val="3333FF"/>
                </a:solidFill>
                <a:latin typeface="Consolas" pitchFamily="49" charset="0"/>
                <a:ea typeface="楷体" pitchFamily="49" charset="-122"/>
                <a:cs typeface="Consolas" pitchFamily="49" charset="0"/>
              </a:rPr>
              <a:t>、</a:t>
            </a:r>
            <a:r>
              <a:rPr lang="en-US" altLang="zh-CN" sz="2400" b="1" dirty="0" smtClean="0">
                <a:solidFill>
                  <a:srgbClr val="3333FF"/>
                </a:solidFill>
                <a:latin typeface="Consolas" pitchFamily="49" charset="0"/>
                <a:ea typeface="楷体" pitchFamily="49" charset="-122"/>
                <a:cs typeface="Consolas" pitchFamily="49" charset="0"/>
              </a:rPr>
              <a:t>3</a:t>
            </a:r>
            <a:r>
              <a:rPr lang="zh-CN" altLang="zh-CN" sz="2400" b="1" dirty="0" smtClean="0">
                <a:solidFill>
                  <a:srgbClr val="3333FF"/>
                </a:solidFill>
                <a:latin typeface="Consolas" pitchFamily="49" charset="0"/>
                <a:ea typeface="楷体" pitchFamily="49" charset="-122"/>
                <a:cs typeface="Consolas" pitchFamily="49" charset="0"/>
              </a:rPr>
              <a:t>、</a:t>
            </a:r>
            <a:r>
              <a:rPr lang="en-US" altLang="zh-CN" sz="2400" b="1" dirty="0" smtClean="0">
                <a:solidFill>
                  <a:srgbClr val="3333FF"/>
                </a:solidFill>
                <a:latin typeface="Consolas" pitchFamily="49" charset="0"/>
                <a:ea typeface="楷体" pitchFamily="49" charset="-122"/>
                <a:cs typeface="Consolas" pitchFamily="49" charset="0"/>
              </a:rPr>
              <a:t>4</a:t>
            </a:r>
            <a:r>
              <a:rPr lang="zh-CN" altLang="zh-CN" sz="2400" b="1" dirty="0" smtClean="0">
                <a:solidFill>
                  <a:srgbClr val="3333FF"/>
                </a:solidFill>
                <a:latin typeface="Consolas" pitchFamily="49" charset="0"/>
                <a:ea typeface="楷体" pitchFamily="49" charset="-122"/>
                <a:cs typeface="Consolas" pitchFamily="49" charset="0"/>
              </a:rPr>
              <a:t>棵树的结点个数分别为</a:t>
            </a:r>
            <a:r>
              <a:rPr lang="en-US" altLang="zh-CN" sz="2400" b="1" i="1" dirty="0" smtClean="0">
                <a:solidFill>
                  <a:srgbClr val="3333FF"/>
                </a:solidFill>
                <a:latin typeface="Consolas" pitchFamily="49" charset="0"/>
                <a:ea typeface="楷体" pitchFamily="49" charset="-122"/>
                <a:cs typeface="Consolas" pitchFamily="49" charset="0"/>
              </a:rPr>
              <a:t>a</a:t>
            </a:r>
            <a:r>
              <a:rPr lang="zh-CN" altLang="zh-CN" sz="2400" b="1" dirty="0" smtClean="0">
                <a:solidFill>
                  <a:srgbClr val="3333FF"/>
                </a:solidFill>
                <a:latin typeface="Consolas" pitchFamily="49" charset="0"/>
                <a:ea typeface="楷体" pitchFamily="49" charset="-122"/>
                <a:cs typeface="Consolas" pitchFamily="49" charset="0"/>
              </a:rPr>
              <a:t>、</a:t>
            </a:r>
            <a:r>
              <a:rPr lang="en-US" altLang="zh-CN" sz="2400" b="1" i="1" dirty="0" smtClean="0">
                <a:solidFill>
                  <a:srgbClr val="3333FF"/>
                </a:solidFill>
                <a:latin typeface="Consolas" pitchFamily="49" charset="0"/>
                <a:ea typeface="楷体" pitchFamily="49" charset="-122"/>
                <a:cs typeface="Consolas" pitchFamily="49" charset="0"/>
              </a:rPr>
              <a:t>b</a:t>
            </a:r>
            <a:r>
              <a:rPr lang="zh-CN" altLang="zh-CN" sz="2400" b="1" dirty="0" smtClean="0">
                <a:solidFill>
                  <a:srgbClr val="3333FF"/>
                </a:solidFill>
                <a:latin typeface="Consolas" pitchFamily="49" charset="0"/>
                <a:ea typeface="楷体" pitchFamily="49" charset="-122"/>
                <a:cs typeface="Consolas" pitchFamily="49" charset="0"/>
              </a:rPr>
              <a:t>、</a:t>
            </a:r>
            <a:r>
              <a:rPr lang="en-US" altLang="zh-CN" sz="2400" b="1" i="1" dirty="0" smtClean="0">
                <a:solidFill>
                  <a:srgbClr val="3333FF"/>
                </a:solidFill>
                <a:latin typeface="Consolas" pitchFamily="49" charset="0"/>
                <a:ea typeface="楷体" pitchFamily="49" charset="-122"/>
                <a:cs typeface="Consolas" pitchFamily="49" charset="0"/>
              </a:rPr>
              <a:t>c</a:t>
            </a:r>
            <a:r>
              <a:rPr lang="zh-CN" altLang="zh-CN" sz="2400" b="1" dirty="0" smtClean="0">
                <a:solidFill>
                  <a:srgbClr val="3333FF"/>
                </a:solidFill>
                <a:latin typeface="Consolas" pitchFamily="49" charset="0"/>
                <a:ea typeface="楷体" pitchFamily="49" charset="-122"/>
                <a:cs typeface="Consolas" pitchFamily="49" charset="0"/>
              </a:rPr>
              <a:t>、</a:t>
            </a:r>
            <a:r>
              <a:rPr lang="en-US" altLang="zh-CN" sz="2400" b="1" i="1" dirty="0" smtClean="0">
                <a:solidFill>
                  <a:srgbClr val="3333FF"/>
                </a:solidFill>
                <a:latin typeface="Consolas" pitchFamily="49" charset="0"/>
                <a:ea typeface="楷体" pitchFamily="49" charset="-122"/>
                <a:cs typeface="Consolas" pitchFamily="49" charset="0"/>
              </a:rPr>
              <a:t>d</a:t>
            </a:r>
            <a:r>
              <a:rPr lang="zh-CN" altLang="zh-CN" sz="2400" b="1" dirty="0" smtClean="0">
                <a:solidFill>
                  <a:srgbClr val="3333FF"/>
                </a:solidFill>
                <a:latin typeface="Consolas" pitchFamily="49" charset="0"/>
                <a:ea typeface="楷体" pitchFamily="49" charset="-122"/>
                <a:cs typeface="Consolas" pitchFamily="49" charset="0"/>
              </a:rPr>
              <a:t>，则与森林</a:t>
            </a:r>
            <a:r>
              <a:rPr lang="en-US" altLang="zh-CN" sz="2400" b="1" dirty="0" smtClean="0">
                <a:solidFill>
                  <a:srgbClr val="3333FF"/>
                </a:solidFill>
                <a:latin typeface="Consolas" pitchFamily="49" charset="0"/>
                <a:ea typeface="楷体" pitchFamily="49" charset="-122"/>
                <a:cs typeface="Consolas" pitchFamily="49" charset="0"/>
              </a:rPr>
              <a:t>F</a:t>
            </a:r>
            <a:r>
              <a:rPr lang="zh-CN" altLang="zh-CN" sz="2400" b="1" dirty="0" smtClean="0">
                <a:solidFill>
                  <a:srgbClr val="3333FF"/>
                </a:solidFill>
                <a:latin typeface="Consolas" pitchFamily="49" charset="0"/>
                <a:ea typeface="楷体" pitchFamily="49" charset="-122"/>
                <a:cs typeface="Consolas" pitchFamily="49" charset="0"/>
              </a:rPr>
              <a:t>对应的二叉树根结点的左子树上的结点个数是</a:t>
            </a:r>
            <a:r>
              <a:rPr lang="zh-CN" altLang="en-US" sz="2400" b="1" dirty="0" smtClean="0">
                <a:solidFill>
                  <a:srgbClr val="3333FF"/>
                </a:solidFill>
                <a:latin typeface="Consolas" pitchFamily="49" charset="0"/>
                <a:ea typeface="楷体" pitchFamily="49" charset="-122"/>
                <a:cs typeface="Consolas" pitchFamily="49" charset="0"/>
              </a:rPr>
              <a:t>（  ）</a:t>
            </a:r>
            <a:r>
              <a:rPr lang="zh-CN" altLang="zh-CN" sz="2400" b="1" dirty="0" smtClean="0">
                <a:solidFill>
                  <a:srgbClr val="3333FF"/>
                </a:solidFill>
                <a:latin typeface="Consolas" pitchFamily="49" charset="0"/>
                <a:ea typeface="楷体" pitchFamily="49" charset="-122"/>
                <a:cs typeface="Consolas" pitchFamily="49" charset="0"/>
              </a:rPr>
              <a:t>。</a:t>
            </a:r>
          </a:p>
          <a:p>
            <a:pPr fontAlgn="base">
              <a:lnSpc>
                <a:spcPts val="3000"/>
              </a:lnSpc>
              <a:spcBef>
                <a:spcPct val="0"/>
              </a:spcBef>
              <a:spcAft>
                <a:spcPct val="0"/>
              </a:spcAft>
            </a:pPr>
            <a:r>
              <a:rPr lang="en-US" altLang="zh-CN" sz="2400" b="1" dirty="0" smtClean="0">
                <a:solidFill>
                  <a:srgbClr val="3333FF"/>
                </a:solidFill>
                <a:latin typeface="Consolas" pitchFamily="49" charset="0"/>
                <a:ea typeface="楷体" pitchFamily="49" charset="-122"/>
                <a:cs typeface="Consolas" pitchFamily="49" charset="0"/>
              </a:rPr>
              <a:t>   A.</a:t>
            </a:r>
            <a:r>
              <a:rPr lang="en-US" altLang="zh-CN" sz="2400" b="1" i="1" dirty="0" smtClean="0">
                <a:solidFill>
                  <a:srgbClr val="3333FF"/>
                </a:solidFill>
                <a:latin typeface="Consolas" pitchFamily="49" charset="0"/>
                <a:ea typeface="楷体" pitchFamily="49" charset="-122"/>
                <a:cs typeface="Consolas" pitchFamily="49" charset="0"/>
              </a:rPr>
              <a:t>a</a:t>
            </a:r>
            <a:r>
              <a:rPr lang="en-US" altLang="zh-CN" sz="2400" b="1" dirty="0" smtClean="0">
                <a:solidFill>
                  <a:srgbClr val="3333FF"/>
                </a:solidFill>
                <a:latin typeface="Consolas" pitchFamily="49" charset="0"/>
                <a:ea typeface="楷体" pitchFamily="49" charset="-122"/>
                <a:cs typeface="Consolas" pitchFamily="49" charset="0"/>
              </a:rPr>
              <a:t>-1	 </a:t>
            </a:r>
            <a:r>
              <a:rPr lang="en-US" altLang="zh-CN" sz="2400" b="1" dirty="0" err="1" smtClean="0">
                <a:solidFill>
                  <a:srgbClr val="3333FF"/>
                </a:solidFill>
                <a:latin typeface="Consolas" pitchFamily="49" charset="0"/>
                <a:ea typeface="楷体" pitchFamily="49" charset="-122"/>
                <a:cs typeface="Consolas" pitchFamily="49" charset="0"/>
              </a:rPr>
              <a:t>B.</a:t>
            </a:r>
            <a:r>
              <a:rPr lang="en-US" altLang="zh-CN" sz="2400" b="1" i="1" dirty="0" err="1" smtClean="0">
                <a:solidFill>
                  <a:srgbClr val="3333FF"/>
                </a:solidFill>
                <a:latin typeface="Consolas" pitchFamily="49" charset="0"/>
                <a:ea typeface="楷体" pitchFamily="49" charset="-122"/>
                <a:cs typeface="Consolas" pitchFamily="49" charset="0"/>
              </a:rPr>
              <a:t>a</a:t>
            </a:r>
            <a:r>
              <a:rPr lang="en-US" altLang="zh-CN" sz="2400" b="1" dirty="0" smtClean="0">
                <a:solidFill>
                  <a:srgbClr val="3333FF"/>
                </a:solidFill>
                <a:latin typeface="Consolas" pitchFamily="49" charset="0"/>
                <a:ea typeface="楷体" pitchFamily="49" charset="-122"/>
                <a:cs typeface="Consolas" pitchFamily="49" charset="0"/>
              </a:rPr>
              <a:t>	  C. </a:t>
            </a:r>
            <a:r>
              <a:rPr lang="en-US" altLang="zh-CN" sz="2400" b="1" i="1" dirty="0" err="1" smtClean="0">
                <a:solidFill>
                  <a:srgbClr val="3333FF"/>
                </a:solidFill>
                <a:latin typeface="Consolas" pitchFamily="49" charset="0"/>
                <a:ea typeface="楷体" pitchFamily="49" charset="-122"/>
                <a:cs typeface="Consolas" pitchFamily="49" charset="0"/>
              </a:rPr>
              <a:t>a</a:t>
            </a:r>
            <a:r>
              <a:rPr lang="en-US" altLang="zh-CN" sz="2400" b="1" dirty="0" err="1" smtClean="0">
                <a:solidFill>
                  <a:srgbClr val="3333FF"/>
                </a:solidFill>
                <a:latin typeface="Consolas" pitchFamily="49" charset="0"/>
                <a:ea typeface="楷体" pitchFamily="49" charset="-122"/>
                <a:cs typeface="Consolas" pitchFamily="49" charset="0"/>
              </a:rPr>
              <a:t>+</a:t>
            </a:r>
            <a:r>
              <a:rPr lang="en-US" altLang="zh-CN" sz="2400" b="1" i="1" dirty="0" err="1" smtClean="0">
                <a:solidFill>
                  <a:srgbClr val="3333FF"/>
                </a:solidFill>
                <a:latin typeface="Consolas" pitchFamily="49" charset="0"/>
                <a:ea typeface="楷体" pitchFamily="49" charset="-122"/>
                <a:cs typeface="Consolas" pitchFamily="49" charset="0"/>
              </a:rPr>
              <a:t>b</a:t>
            </a:r>
            <a:r>
              <a:rPr lang="en-US" altLang="zh-CN" sz="2400" b="1" dirty="0" err="1" smtClean="0">
                <a:solidFill>
                  <a:srgbClr val="3333FF"/>
                </a:solidFill>
                <a:latin typeface="Consolas" pitchFamily="49" charset="0"/>
                <a:ea typeface="楷体" pitchFamily="49" charset="-122"/>
                <a:cs typeface="Consolas" pitchFamily="49" charset="0"/>
              </a:rPr>
              <a:t>+</a:t>
            </a:r>
            <a:r>
              <a:rPr lang="en-US" altLang="zh-CN" sz="2400" b="1" i="1" dirty="0" err="1" smtClean="0">
                <a:solidFill>
                  <a:srgbClr val="3333FF"/>
                </a:solidFill>
                <a:latin typeface="Consolas" pitchFamily="49" charset="0"/>
                <a:ea typeface="楷体" pitchFamily="49" charset="-122"/>
                <a:cs typeface="Consolas" pitchFamily="49" charset="0"/>
              </a:rPr>
              <a:t>c</a:t>
            </a:r>
            <a:r>
              <a:rPr lang="en-US" altLang="zh-CN" sz="2400" b="1" dirty="0" smtClean="0">
                <a:solidFill>
                  <a:srgbClr val="3333FF"/>
                </a:solidFill>
                <a:latin typeface="Consolas" pitchFamily="49" charset="0"/>
                <a:ea typeface="楷体" pitchFamily="49" charset="-122"/>
                <a:cs typeface="Consolas" pitchFamily="49" charset="0"/>
              </a:rPr>
              <a:t> 	   </a:t>
            </a:r>
            <a:r>
              <a:rPr lang="en-US" altLang="zh-CN" sz="2400" b="1" i="1" dirty="0" err="1" smtClean="0">
                <a:solidFill>
                  <a:srgbClr val="3333FF"/>
                </a:solidFill>
                <a:latin typeface="Consolas" pitchFamily="49" charset="0"/>
                <a:ea typeface="楷体" pitchFamily="49" charset="-122"/>
                <a:cs typeface="Consolas" pitchFamily="49" charset="0"/>
              </a:rPr>
              <a:t>D.b</a:t>
            </a:r>
            <a:r>
              <a:rPr lang="en-US" altLang="zh-CN" sz="2400" b="1" dirty="0" err="1" smtClean="0">
                <a:solidFill>
                  <a:srgbClr val="3333FF"/>
                </a:solidFill>
                <a:latin typeface="Consolas" pitchFamily="49" charset="0"/>
                <a:ea typeface="楷体" pitchFamily="49" charset="-122"/>
                <a:cs typeface="Consolas" pitchFamily="49" charset="0"/>
              </a:rPr>
              <a:t>+</a:t>
            </a:r>
            <a:r>
              <a:rPr lang="en-US" altLang="zh-CN" sz="2400" b="1" i="1" dirty="0" err="1" smtClean="0">
                <a:solidFill>
                  <a:srgbClr val="3333FF"/>
                </a:solidFill>
                <a:latin typeface="Consolas" pitchFamily="49" charset="0"/>
                <a:ea typeface="楷体" pitchFamily="49" charset="-122"/>
                <a:cs typeface="Consolas" pitchFamily="49" charset="0"/>
              </a:rPr>
              <a:t>c</a:t>
            </a:r>
            <a:r>
              <a:rPr lang="en-US" altLang="zh-CN" sz="2400" b="1" dirty="0" err="1" smtClean="0">
                <a:solidFill>
                  <a:srgbClr val="3333FF"/>
                </a:solidFill>
                <a:latin typeface="Consolas" pitchFamily="49" charset="0"/>
                <a:ea typeface="楷体" pitchFamily="49" charset="-122"/>
                <a:cs typeface="Consolas" pitchFamily="49" charset="0"/>
              </a:rPr>
              <a:t>+</a:t>
            </a:r>
            <a:r>
              <a:rPr lang="en-US" altLang="zh-CN" sz="2400" b="1" i="1" dirty="0" err="1" smtClean="0">
                <a:solidFill>
                  <a:srgbClr val="3333FF"/>
                </a:solidFill>
                <a:latin typeface="Consolas" pitchFamily="49" charset="0"/>
                <a:ea typeface="楷体" pitchFamily="49" charset="-122"/>
                <a:cs typeface="Consolas" pitchFamily="49" charset="0"/>
              </a:rPr>
              <a:t>d</a:t>
            </a:r>
            <a:endParaRPr lang="zh-CN" altLang="zh-CN" sz="2400" b="1" i="1" dirty="0" smtClean="0">
              <a:solidFill>
                <a:srgbClr val="3333FF"/>
              </a:solidFill>
              <a:latin typeface="Consolas" pitchFamily="49" charset="0"/>
              <a:ea typeface="楷体" pitchFamily="49" charset="-122"/>
              <a:cs typeface="Consolas" pitchFamily="49" charset="0"/>
            </a:endParaRPr>
          </a:p>
        </p:txBody>
      </p:sp>
      <p:grpSp>
        <p:nvGrpSpPr>
          <p:cNvPr id="2" name="组合 3"/>
          <p:cNvGrpSpPr/>
          <p:nvPr/>
        </p:nvGrpSpPr>
        <p:grpSpPr>
          <a:xfrm>
            <a:off x="785818" y="142853"/>
            <a:ext cx="1000100" cy="785817"/>
            <a:chOff x="5691204" y="3835411"/>
            <a:chExt cx="1238250" cy="1236663"/>
          </a:xfrm>
        </p:grpSpPr>
        <p:grpSp>
          <p:nvGrpSpPr>
            <p:cNvPr id="4" name="Group 19"/>
            <p:cNvGrpSpPr>
              <a:grpSpLocks/>
            </p:cNvGrpSpPr>
            <p:nvPr/>
          </p:nvGrpSpPr>
          <p:grpSpPr bwMode="auto">
            <a:xfrm>
              <a:off x="5691204" y="3835411"/>
              <a:ext cx="1238250" cy="1236663"/>
              <a:chOff x="802" y="845"/>
              <a:chExt cx="827" cy="826"/>
            </a:xfrm>
          </p:grpSpPr>
          <p:sp>
            <p:nvSpPr>
              <p:cNvPr id="7"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pPr algn="ctr" fontAlgn="base">
                  <a:spcBef>
                    <a:spcPct val="0"/>
                  </a:spcBef>
                  <a:spcAft>
                    <a:spcPct val="0"/>
                  </a:spcAft>
                </a:pPr>
                <a:endParaRPr lang="zh-CN" altLang="zh-CN" sz="2400" b="1">
                  <a:solidFill>
                    <a:srgbClr val="3333FF"/>
                  </a:solidFill>
                  <a:ea typeface="楷体_GB2312" pitchFamily="49" charset="-122"/>
                  <a:cs typeface="Arial" pitchFamily="34" charset="0"/>
                </a:endParaRPr>
              </a:p>
            </p:txBody>
          </p:sp>
          <p:sp>
            <p:nvSpPr>
              <p:cNvPr id="8"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pPr algn="ctr" fontAlgn="base">
                  <a:spcBef>
                    <a:spcPct val="0"/>
                  </a:spcBef>
                  <a:spcAft>
                    <a:spcPct val="0"/>
                  </a:spcAft>
                </a:pPr>
                <a:endParaRPr lang="zh-CN" altLang="zh-CN" sz="2400" b="1">
                  <a:solidFill>
                    <a:srgbClr val="3333FF"/>
                  </a:solidFill>
                  <a:ea typeface="楷体_GB2312" pitchFamily="49" charset="-122"/>
                  <a:cs typeface="Arial" pitchFamily="34" charset="0"/>
                </a:endParaRPr>
              </a:p>
            </p:txBody>
          </p:sp>
          <p:sp>
            <p:nvSpPr>
              <p:cNvPr id="9"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pPr algn="ctr" fontAlgn="base">
                  <a:spcBef>
                    <a:spcPct val="0"/>
                  </a:spcBef>
                  <a:spcAft>
                    <a:spcPct val="0"/>
                  </a:spcAft>
                </a:pPr>
                <a:endParaRPr lang="zh-CN" altLang="zh-CN" sz="2400" b="1">
                  <a:solidFill>
                    <a:srgbClr val="3333FF"/>
                  </a:solidFill>
                  <a:ea typeface="楷体_GB2312" pitchFamily="49" charset="-122"/>
                  <a:cs typeface="Arial" pitchFamily="34" charset="0"/>
                </a:endParaRPr>
              </a:p>
            </p:txBody>
          </p:sp>
        </p:grpSp>
        <p:sp>
          <p:nvSpPr>
            <p:cNvPr id="6" name="Text Box 23"/>
            <p:cNvSpPr txBox="1">
              <a:spLocks noChangeArrowheads="1"/>
            </p:cNvSpPr>
            <p:nvPr/>
          </p:nvSpPr>
          <p:spPr bwMode="gray">
            <a:xfrm>
              <a:off x="5762641" y="4214818"/>
              <a:ext cx="1082674" cy="557010"/>
            </a:xfrm>
            <a:prstGeom prst="rect">
              <a:avLst/>
            </a:prstGeom>
            <a:noFill/>
            <a:ln w="9525" algn="ctr">
              <a:noFill/>
              <a:miter lim="800000"/>
              <a:headEnd/>
              <a:tailEnd/>
            </a:ln>
          </p:spPr>
          <p:txBody>
            <a:bodyPr>
              <a:spAutoFit/>
            </a:bodyPr>
            <a:lstStyle/>
            <a:p>
              <a:pPr algn="ctr" fontAlgn="base">
                <a:spcBef>
                  <a:spcPct val="50000"/>
                </a:spcBef>
                <a:spcAft>
                  <a:spcPct val="0"/>
                </a:spcAft>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0" name="TextBox 9"/>
          <p:cNvSpPr txBox="1"/>
          <p:nvPr/>
        </p:nvSpPr>
        <p:spPr>
          <a:xfrm>
            <a:off x="1643042" y="5003452"/>
            <a:ext cx="1643074" cy="461665"/>
          </a:xfrm>
          <a:prstGeom prst="rect">
            <a:avLst/>
          </a:prstGeom>
          <a:noFill/>
        </p:spPr>
        <p:txBody>
          <a:bodyPr wrap="square" rtlCol="0">
            <a:spAutoFit/>
          </a:bodyPr>
          <a:lstStyle/>
          <a:p>
            <a:pPr fontAlgn="base">
              <a:spcBef>
                <a:spcPct val="0"/>
              </a:spcBef>
              <a:spcAft>
                <a:spcPct val="0"/>
              </a:spcAft>
            </a:pPr>
            <a:r>
              <a:rPr lang="zh-CN" altLang="zh-CN" sz="2400" b="1" smtClean="0">
                <a:solidFill>
                  <a:srgbClr val="3333FF"/>
                </a:solidFill>
                <a:latin typeface="Consolas" pitchFamily="49" charset="0"/>
                <a:ea typeface="楷体" pitchFamily="49" charset="-122"/>
                <a:cs typeface="Consolas" pitchFamily="49" charset="0"/>
              </a:rPr>
              <a:t>答案</a:t>
            </a:r>
            <a:r>
              <a:rPr lang="zh-CN" altLang="en-US" sz="2400" b="1" smtClean="0">
                <a:solidFill>
                  <a:srgbClr val="3333FF"/>
                </a:solidFill>
                <a:latin typeface="Consolas" pitchFamily="49" charset="0"/>
                <a:ea typeface="楷体" pitchFamily="49" charset="-122"/>
                <a:cs typeface="Consolas" pitchFamily="49" charset="0"/>
              </a:rPr>
              <a:t>为</a:t>
            </a:r>
            <a:r>
              <a:rPr lang="en-US" altLang="zh-CN" sz="2400" b="1" smtClean="0">
                <a:solidFill>
                  <a:srgbClr val="FF0000"/>
                </a:solidFill>
                <a:latin typeface="Consolas" pitchFamily="49" charset="0"/>
                <a:ea typeface="楷体" pitchFamily="49" charset="-122"/>
                <a:cs typeface="Consolas" pitchFamily="49" charset="0"/>
              </a:rPr>
              <a:t>A</a:t>
            </a:r>
            <a:r>
              <a:rPr lang="zh-CN" altLang="zh-CN" sz="2400" b="1" smtClean="0">
                <a:solidFill>
                  <a:srgbClr val="3333FF"/>
                </a:solidFill>
                <a:latin typeface="Consolas" pitchFamily="49" charset="0"/>
                <a:ea typeface="楷体" pitchFamily="49" charset="-122"/>
                <a:cs typeface="Consolas" pitchFamily="49" charset="0"/>
              </a:rPr>
              <a:t>。</a:t>
            </a:r>
          </a:p>
        </p:txBody>
      </p:sp>
      <p:sp>
        <p:nvSpPr>
          <p:cNvPr id="11" name="TextBox 10"/>
          <p:cNvSpPr txBox="1"/>
          <p:nvPr/>
        </p:nvSpPr>
        <p:spPr>
          <a:xfrm>
            <a:off x="1000100" y="3164851"/>
            <a:ext cx="6929486" cy="1384866"/>
          </a:xfrm>
          <a:prstGeom prst="rect">
            <a:avLst/>
          </a:prstGeom>
          <a:noFill/>
        </p:spPr>
        <p:txBody>
          <a:bodyPr wrap="square" rtlCol="0">
            <a:spAutoFit/>
          </a:bodyPr>
          <a:lstStyle/>
          <a:p>
            <a:pPr fontAlgn="base">
              <a:lnSpc>
                <a:spcPct val="120000"/>
              </a:lnSpc>
              <a:spcBef>
                <a:spcPct val="0"/>
              </a:spcBef>
              <a:spcAft>
                <a:spcPct val="0"/>
              </a:spcAft>
            </a:pPr>
            <a:r>
              <a:rPr lang="en-US" altLang="zh-CN" sz="2400" b="1" dirty="0" smtClean="0">
                <a:solidFill>
                  <a:srgbClr val="3333FF"/>
                </a:solidFill>
                <a:latin typeface="Consolas" pitchFamily="49" charset="0"/>
                <a:ea typeface="仿宋" pitchFamily="49" charset="-122"/>
                <a:cs typeface="Consolas" pitchFamily="49" charset="0"/>
              </a:rPr>
              <a:t>    </a:t>
            </a:r>
            <a:r>
              <a:rPr lang="zh-CN" altLang="zh-CN" sz="2400" b="1" dirty="0" smtClean="0">
                <a:solidFill>
                  <a:srgbClr val="3333FF"/>
                </a:solidFill>
                <a:latin typeface="Consolas" pitchFamily="49" charset="0"/>
                <a:ea typeface="仿宋" pitchFamily="49" charset="-122"/>
                <a:cs typeface="Consolas" pitchFamily="49" charset="0"/>
              </a:rPr>
              <a:t>转换的二叉树中，根结点及左子树的结点由第</a:t>
            </a:r>
            <a:r>
              <a:rPr lang="en-US" altLang="zh-CN" sz="2400" b="1" dirty="0" smtClean="0">
                <a:solidFill>
                  <a:srgbClr val="3333FF"/>
                </a:solidFill>
                <a:latin typeface="Consolas" pitchFamily="49" charset="0"/>
                <a:ea typeface="仿宋" pitchFamily="49" charset="-122"/>
                <a:cs typeface="Consolas" pitchFamily="49" charset="0"/>
              </a:rPr>
              <a:t>1</a:t>
            </a:r>
            <a:r>
              <a:rPr lang="zh-CN" altLang="zh-CN" sz="2400" b="1" dirty="0" smtClean="0">
                <a:solidFill>
                  <a:srgbClr val="3333FF"/>
                </a:solidFill>
                <a:latin typeface="Consolas" pitchFamily="49" charset="0"/>
                <a:ea typeface="仿宋" pitchFamily="49" charset="-122"/>
                <a:cs typeface="Consolas" pitchFamily="49" charset="0"/>
              </a:rPr>
              <a:t>棵树中的结点构成的，所以左子树上的结点个数为</a:t>
            </a:r>
            <a:r>
              <a:rPr lang="en-US" altLang="zh-CN" sz="2400" b="1" i="1" dirty="0" smtClean="0">
                <a:solidFill>
                  <a:srgbClr val="3333FF"/>
                </a:solidFill>
                <a:latin typeface="Consolas" pitchFamily="49" charset="0"/>
                <a:ea typeface="仿宋" pitchFamily="49" charset="-122"/>
                <a:cs typeface="Consolas" pitchFamily="49" charset="0"/>
              </a:rPr>
              <a:t>a</a:t>
            </a:r>
            <a:r>
              <a:rPr lang="en-US" altLang="zh-CN" sz="2400" b="1" dirty="0" smtClean="0">
                <a:solidFill>
                  <a:srgbClr val="3333FF"/>
                </a:solidFill>
                <a:latin typeface="Consolas" pitchFamily="49" charset="0"/>
                <a:ea typeface="仿宋" pitchFamily="49" charset="-122"/>
                <a:cs typeface="Consolas" pitchFamily="49" charset="0"/>
              </a:rPr>
              <a:t>-1</a:t>
            </a:r>
            <a:r>
              <a:rPr lang="zh-CN" altLang="zh-CN" sz="2400" b="1" dirty="0" smtClean="0">
                <a:solidFill>
                  <a:srgbClr val="3333FF"/>
                </a:solidFill>
                <a:latin typeface="Consolas" pitchFamily="49" charset="0"/>
                <a:ea typeface="仿宋" pitchFamily="49" charset="-122"/>
                <a:cs typeface="Consolas" pitchFamily="49" charset="0"/>
              </a:rPr>
              <a:t>。</a:t>
            </a:r>
            <a:endParaRPr lang="zh-CN" altLang="en-US" sz="2400" b="1" dirty="0">
              <a:solidFill>
                <a:srgbClr val="3333FF"/>
              </a:solidFill>
              <a:latin typeface="Consolas" pitchFamily="49" charset="0"/>
              <a:ea typeface="仿宋" pitchFamily="49" charset="-122"/>
              <a:cs typeface="Consolas" pitchFamily="49" charset="0"/>
            </a:endParaRPr>
          </a:p>
        </p:txBody>
      </p:sp>
    </p:spTree>
    <p:extLst>
      <p:ext uri="{BB962C8B-B14F-4D97-AF65-F5344CB8AC3E}">
        <p14:creationId xmlns:p14="http://schemas.microsoft.com/office/powerpoint/2010/main" val="344088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409248"/>
            <a:ext cx="8134812" cy="5877272"/>
          </a:xfrm>
        </p:spPr>
        <p:txBody>
          <a:bodyPr>
            <a:normAutofit fontScale="92500" lnSpcReduction="10000"/>
          </a:bodyPr>
          <a:lstStyle/>
          <a:p>
            <a:r>
              <a:rPr lang="en-US" altLang="zh-CN" sz="3200" dirty="0"/>
              <a:t>3. </a:t>
            </a:r>
            <a:r>
              <a:rPr lang="zh-CN" altLang="zh-CN" sz="3200" dirty="0">
                <a:solidFill>
                  <a:srgbClr val="FF0000"/>
                </a:solidFill>
              </a:rPr>
              <a:t>二叉树转换为树或森林</a:t>
            </a:r>
          </a:p>
          <a:p>
            <a:r>
              <a:rPr lang="zh-CN" altLang="en-US" sz="2800" b="0" dirty="0" smtClean="0"/>
              <a:t>逆向变换</a:t>
            </a:r>
            <a:r>
              <a:rPr lang="zh-CN" altLang="zh-CN" sz="2800" b="0" dirty="0" smtClean="0"/>
              <a:t>：</a:t>
            </a:r>
            <a:endParaRPr lang="zh-CN" altLang="zh-CN" sz="2800" b="0" dirty="0"/>
          </a:p>
          <a:p>
            <a:pPr>
              <a:spcBef>
                <a:spcPts val="1800"/>
              </a:spcBef>
            </a:pPr>
            <a:r>
              <a:rPr lang="en-US" altLang="zh-CN" sz="2800" b="0" dirty="0"/>
              <a:t>	(1) </a:t>
            </a:r>
            <a:r>
              <a:rPr lang="zh-CN" altLang="zh-CN" sz="2800" b="0" dirty="0"/>
              <a:t>若二叉树的树根结点</a:t>
            </a:r>
            <a:r>
              <a:rPr lang="zh-CN" altLang="zh-CN" sz="2800" dirty="0">
                <a:solidFill>
                  <a:srgbClr val="FF0000"/>
                </a:solidFill>
              </a:rPr>
              <a:t>存在右子树</a:t>
            </a:r>
            <a:r>
              <a:rPr lang="zh-CN" altLang="zh-CN" sz="2800" b="0" dirty="0"/>
              <a:t>，先将其与右子树的连线删除，</a:t>
            </a:r>
            <a:r>
              <a:rPr lang="zh-CN" altLang="zh-CN" sz="2800" b="0" dirty="0" smtClean="0"/>
              <a:t>得到</a:t>
            </a:r>
            <a:r>
              <a:rPr lang="zh-CN" altLang="en-US" sz="2800" b="0" dirty="0" smtClean="0"/>
              <a:t>两棵</a:t>
            </a:r>
            <a:r>
              <a:rPr lang="zh-CN" altLang="zh-CN" sz="2800" b="0" dirty="0" smtClean="0"/>
              <a:t>二叉树</a:t>
            </a:r>
            <a:r>
              <a:rPr lang="zh-CN" altLang="en-US" sz="2800" b="0" dirty="0" smtClean="0"/>
              <a:t>，对第二棵继续该操作，最终得到一棵二叉树或</a:t>
            </a:r>
            <a:r>
              <a:rPr lang="zh-CN" altLang="en-US" sz="2800" b="0" dirty="0"/>
              <a:t>多棵二叉树</a:t>
            </a:r>
            <a:r>
              <a:rPr lang="en-US" altLang="zh-CN" sz="2800" b="0" dirty="0" smtClean="0"/>
              <a:t>——</a:t>
            </a:r>
            <a:r>
              <a:rPr lang="zh-CN" altLang="en-US" sz="2800" b="0" dirty="0" smtClean="0"/>
              <a:t>森林</a:t>
            </a:r>
            <a:r>
              <a:rPr lang="zh-CN" altLang="zh-CN" sz="2800" b="0" dirty="0" smtClean="0"/>
              <a:t>；</a:t>
            </a:r>
            <a:endParaRPr lang="zh-CN" altLang="zh-CN" sz="2800" b="0" dirty="0"/>
          </a:p>
          <a:p>
            <a:r>
              <a:rPr lang="en-US" altLang="zh-CN" sz="2800" b="0" dirty="0"/>
              <a:t>	(2) </a:t>
            </a:r>
            <a:r>
              <a:rPr lang="zh-CN" altLang="zh-CN" sz="2800" b="0" dirty="0" smtClean="0"/>
              <a:t>将</a:t>
            </a:r>
            <a:r>
              <a:rPr lang="zh-CN" altLang="en-US" sz="2800" b="0" dirty="0" smtClean="0"/>
              <a:t>每棵</a:t>
            </a:r>
            <a:r>
              <a:rPr lang="zh-CN" altLang="zh-CN" sz="2800" b="0" dirty="0" smtClean="0"/>
              <a:t>二叉树</a:t>
            </a:r>
            <a:r>
              <a:rPr lang="zh-CN" altLang="zh-CN" sz="2800" b="0" dirty="0"/>
              <a:t>按照以下步骤转换为树：</a:t>
            </a:r>
            <a:r>
              <a:rPr lang="zh-CN" altLang="zh-CN" sz="2800" dirty="0">
                <a:solidFill>
                  <a:srgbClr val="FF0000"/>
                </a:solidFill>
              </a:rPr>
              <a:t>若某结点的左孩子存在</a:t>
            </a:r>
            <a:r>
              <a:rPr lang="zh-CN" altLang="zh-CN" sz="2800" b="0" dirty="0"/>
              <a:t>，将左孩子的右孩子，右孩子的右孩子</a:t>
            </a:r>
            <a:r>
              <a:rPr lang="en-US" altLang="zh-CN" sz="2800" b="0" dirty="0"/>
              <a:t>……</a:t>
            </a:r>
            <a:r>
              <a:rPr lang="zh-CN" altLang="zh-CN" sz="2800" b="0" dirty="0"/>
              <a:t>都作为该结点的孩子结点用线连接起来，然后删除掉原二叉树中所有结点与其右孩子的连线即可；</a:t>
            </a:r>
          </a:p>
          <a:p>
            <a:r>
              <a:rPr lang="en-US" altLang="zh-CN" sz="2800" b="0" dirty="0"/>
              <a:t>	(3) </a:t>
            </a:r>
            <a:r>
              <a:rPr lang="zh-CN" altLang="zh-CN" sz="2800" b="0" dirty="0"/>
              <a:t>整理</a:t>
            </a:r>
            <a:r>
              <a:rPr lang="en-US" altLang="zh-CN" sz="2800" b="0" dirty="0"/>
              <a:t>(2)</a:t>
            </a:r>
            <a:r>
              <a:rPr lang="zh-CN" altLang="zh-CN" sz="2800" b="0" dirty="0"/>
              <a:t>得到的树即可得到二叉树转换后的树或森林。</a:t>
            </a:r>
          </a:p>
          <a:p>
            <a:endParaRPr lang="zh-CN" altLang="en-US" dirty="0"/>
          </a:p>
        </p:txBody>
      </p:sp>
    </p:spTree>
    <p:extLst>
      <p:ext uri="{BB962C8B-B14F-4D97-AF65-F5344CB8AC3E}">
        <p14:creationId xmlns:p14="http://schemas.microsoft.com/office/powerpoint/2010/main" val="177302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ChangeArrowheads="1"/>
          </p:cNvSpPr>
          <p:nvPr/>
        </p:nvSpPr>
        <p:spPr bwMode="auto">
          <a:xfrm>
            <a:off x="2873350" y="3690938"/>
            <a:ext cx="9144000" cy="0"/>
          </a:xfrm>
          <a:prstGeom prst="rect">
            <a:avLst/>
          </a:prstGeom>
          <a:noFill/>
          <a:ln w="9525">
            <a:noFill/>
            <a:miter lim="800000"/>
            <a:headEnd/>
            <a:tailEnd/>
          </a:ln>
          <a:effectLst/>
        </p:spPr>
        <p:txBody>
          <a:bodyPr>
            <a:spAutoFit/>
          </a:bodyPr>
          <a:lstStyle/>
          <a:p>
            <a:pPr algn="ctr" fontAlgn="base">
              <a:spcBef>
                <a:spcPct val="0"/>
              </a:spcBef>
              <a:spcAft>
                <a:spcPct val="0"/>
              </a:spcAft>
            </a:pPr>
            <a:endParaRPr lang="zh-CN" altLang="en-US" sz="2400" b="1">
              <a:solidFill>
                <a:srgbClr val="3333FF"/>
              </a:solidFill>
              <a:latin typeface="Times New Roman" pitchFamily="18" charset="0"/>
              <a:ea typeface="楷体_GB2312" pitchFamily="49" charset="-122"/>
            </a:endParaRPr>
          </a:p>
        </p:txBody>
      </p:sp>
      <p:sp>
        <p:nvSpPr>
          <p:cNvPr id="303107" name="Oval 3"/>
          <p:cNvSpPr>
            <a:spLocks noChangeArrowheads="1"/>
          </p:cNvSpPr>
          <p:nvPr/>
        </p:nvSpPr>
        <p:spPr bwMode="auto">
          <a:xfrm>
            <a:off x="3016225" y="191770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A</a:t>
            </a:r>
          </a:p>
        </p:txBody>
      </p:sp>
      <p:sp>
        <p:nvSpPr>
          <p:cNvPr id="303108" name="Oval 4"/>
          <p:cNvSpPr>
            <a:spLocks noChangeArrowheads="1"/>
          </p:cNvSpPr>
          <p:nvPr/>
        </p:nvSpPr>
        <p:spPr bwMode="auto">
          <a:xfrm>
            <a:off x="2343125" y="250825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B</a:t>
            </a:r>
          </a:p>
        </p:txBody>
      </p:sp>
      <p:sp>
        <p:nvSpPr>
          <p:cNvPr id="303110" name="Freeform 6"/>
          <p:cNvSpPr>
            <a:spLocks/>
          </p:cNvSpPr>
          <p:nvPr/>
        </p:nvSpPr>
        <p:spPr bwMode="auto">
          <a:xfrm>
            <a:off x="2690788" y="2252663"/>
            <a:ext cx="349250" cy="315912"/>
          </a:xfrm>
          <a:custGeom>
            <a:avLst/>
            <a:gdLst/>
            <a:ahLst/>
            <a:cxnLst>
              <a:cxn ang="0">
                <a:pos x="220" y="0"/>
              </a:cxn>
              <a:cxn ang="0">
                <a:pos x="0" y="199"/>
              </a:cxn>
            </a:cxnLst>
            <a:rect l="0" t="0" r="r" b="b"/>
            <a:pathLst>
              <a:path w="220" h="199">
                <a:moveTo>
                  <a:pt x="220" y="0"/>
                </a:moveTo>
                <a:lnTo>
                  <a:pt x="0" y="199"/>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03113" name="Oval 9"/>
          <p:cNvSpPr>
            <a:spLocks noChangeArrowheads="1"/>
          </p:cNvSpPr>
          <p:nvPr/>
        </p:nvSpPr>
        <p:spPr bwMode="auto">
          <a:xfrm>
            <a:off x="1158850" y="3921125"/>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E</a:t>
            </a:r>
          </a:p>
        </p:txBody>
      </p:sp>
      <p:sp>
        <p:nvSpPr>
          <p:cNvPr id="303114" name="Oval 10"/>
          <p:cNvSpPr>
            <a:spLocks noChangeArrowheads="1"/>
          </p:cNvSpPr>
          <p:nvPr/>
        </p:nvSpPr>
        <p:spPr bwMode="auto">
          <a:xfrm>
            <a:off x="2024038" y="3921125"/>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F</a:t>
            </a:r>
          </a:p>
        </p:txBody>
      </p:sp>
      <p:sp>
        <p:nvSpPr>
          <p:cNvPr id="303115" name="Oval 11"/>
          <p:cNvSpPr>
            <a:spLocks noChangeArrowheads="1"/>
          </p:cNvSpPr>
          <p:nvPr/>
        </p:nvSpPr>
        <p:spPr bwMode="auto">
          <a:xfrm>
            <a:off x="1590650" y="3271838"/>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C</a:t>
            </a:r>
          </a:p>
        </p:txBody>
      </p:sp>
      <p:sp>
        <p:nvSpPr>
          <p:cNvPr id="303116" name="Freeform 12"/>
          <p:cNvSpPr>
            <a:spLocks/>
          </p:cNvSpPr>
          <p:nvPr/>
        </p:nvSpPr>
        <p:spPr bwMode="auto">
          <a:xfrm>
            <a:off x="1881163" y="2841625"/>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03121" name="Line 17"/>
          <p:cNvSpPr>
            <a:spLocks noChangeShapeType="1"/>
          </p:cNvSpPr>
          <p:nvPr/>
        </p:nvSpPr>
        <p:spPr bwMode="auto">
          <a:xfrm flipH="1">
            <a:off x="1455713" y="3651250"/>
            <a:ext cx="217487" cy="288925"/>
          </a:xfrm>
          <a:prstGeom prst="line">
            <a:avLst/>
          </a:prstGeom>
          <a:noFill/>
          <a:ln w="28575">
            <a:solidFill>
              <a:srgbClr val="FF0000"/>
            </a:solidFill>
            <a:round/>
            <a:headEn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03123" name="Oval 19"/>
          <p:cNvSpPr>
            <a:spLocks noChangeArrowheads="1"/>
          </p:cNvSpPr>
          <p:nvPr/>
        </p:nvSpPr>
        <p:spPr bwMode="auto">
          <a:xfrm>
            <a:off x="2670150" y="3921125"/>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G</a:t>
            </a:r>
          </a:p>
        </p:txBody>
      </p:sp>
      <p:sp>
        <p:nvSpPr>
          <p:cNvPr id="303124" name="Oval 20"/>
          <p:cNvSpPr>
            <a:spLocks noChangeArrowheads="1"/>
          </p:cNvSpPr>
          <p:nvPr/>
        </p:nvSpPr>
        <p:spPr bwMode="auto">
          <a:xfrm>
            <a:off x="3535338" y="3921125"/>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H</a:t>
            </a:r>
          </a:p>
        </p:txBody>
      </p:sp>
      <p:sp>
        <p:nvSpPr>
          <p:cNvPr id="303125" name="Oval 21"/>
          <p:cNvSpPr>
            <a:spLocks noChangeArrowheads="1"/>
          </p:cNvSpPr>
          <p:nvPr/>
        </p:nvSpPr>
        <p:spPr bwMode="auto">
          <a:xfrm>
            <a:off x="3101950" y="3271838"/>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D</a:t>
            </a:r>
          </a:p>
        </p:txBody>
      </p:sp>
      <p:sp>
        <p:nvSpPr>
          <p:cNvPr id="303126" name="Line 22"/>
          <p:cNvSpPr>
            <a:spLocks noChangeShapeType="1"/>
          </p:cNvSpPr>
          <p:nvPr/>
        </p:nvSpPr>
        <p:spPr bwMode="auto">
          <a:xfrm flipH="1">
            <a:off x="2967013" y="3651250"/>
            <a:ext cx="217487" cy="288925"/>
          </a:xfrm>
          <a:prstGeom prst="line">
            <a:avLst/>
          </a:prstGeom>
          <a:noFill/>
          <a:ln w="28575">
            <a:solidFill>
              <a:srgbClr val="FF0000"/>
            </a:solidFill>
            <a:round/>
            <a:headEn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grpSp>
        <p:nvGrpSpPr>
          <p:cNvPr id="2" name="Group 47"/>
          <p:cNvGrpSpPr>
            <a:grpSpLocks/>
          </p:cNvGrpSpPr>
          <p:nvPr/>
        </p:nvGrpSpPr>
        <p:grpSpPr bwMode="auto">
          <a:xfrm>
            <a:off x="1958950" y="2822575"/>
            <a:ext cx="1739900" cy="1119188"/>
            <a:chOff x="753" y="1097"/>
            <a:chExt cx="1096" cy="705"/>
          </a:xfrm>
        </p:grpSpPr>
        <p:sp>
          <p:nvSpPr>
            <p:cNvPr id="303118" name="Freeform 14"/>
            <p:cNvSpPr>
              <a:spLocks/>
            </p:cNvSpPr>
            <p:nvPr/>
          </p:nvSpPr>
          <p:spPr bwMode="auto">
            <a:xfrm>
              <a:off x="1254" y="1097"/>
              <a:ext cx="326" cy="288"/>
            </a:xfrm>
            <a:custGeom>
              <a:avLst/>
              <a:gdLst/>
              <a:ahLst/>
              <a:cxnLst>
                <a:cxn ang="0">
                  <a:pos x="0" y="0"/>
                </a:cxn>
                <a:cxn ang="0">
                  <a:pos x="326" y="288"/>
                </a:cxn>
              </a:cxnLst>
              <a:rect l="0" t="0" r="r" b="b"/>
              <a:pathLst>
                <a:path w="326" h="288">
                  <a:moveTo>
                    <a:pt x="0" y="0"/>
                  </a:moveTo>
                  <a:lnTo>
                    <a:pt x="326" y="288"/>
                  </a:lnTo>
                </a:path>
              </a:pathLst>
            </a:custGeom>
            <a:noFill/>
            <a:ln w="28575" cap="flat" cmpd="sng">
              <a:solidFill>
                <a:schemeClr val="tx1"/>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03122" name="Freeform 18"/>
            <p:cNvSpPr>
              <a:spLocks/>
            </p:cNvSpPr>
            <p:nvPr/>
          </p:nvSpPr>
          <p:spPr bwMode="auto">
            <a:xfrm>
              <a:off x="753" y="1616"/>
              <a:ext cx="144" cy="186"/>
            </a:xfrm>
            <a:custGeom>
              <a:avLst/>
              <a:gdLst/>
              <a:ahLst/>
              <a:cxnLst>
                <a:cxn ang="0">
                  <a:pos x="0" y="0"/>
                </a:cxn>
                <a:cxn ang="0">
                  <a:pos x="144" y="186"/>
                </a:cxn>
              </a:cxnLst>
              <a:rect l="0" t="0" r="r" b="b"/>
              <a:pathLst>
                <a:path w="144" h="186">
                  <a:moveTo>
                    <a:pt x="0" y="0"/>
                  </a:moveTo>
                  <a:lnTo>
                    <a:pt x="144" y="186"/>
                  </a:lnTo>
                </a:path>
              </a:pathLst>
            </a:custGeom>
            <a:noFill/>
            <a:ln w="28575" cap="flat" cmpd="sng">
              <a:solidFill>
                <a:schemeClr val="tx1"/>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03127" name="Freeform 23"/>
            <p:cNvSpPr>
              <a:spLocks/>
            </p:cNvSpPr>
            <p:nvPr/>
          </p:nvSpPr>
          <p:spPr bwMode="auto">
            <a:xfrm>
              <a:off x="1705" y="1616"/>
              <a:ext cx="144" cy="186"/>
            </a:xfrm>
            <a:custGeom>
              <a:avLst/>
              <a:gdLst/>
              <a:ahLst/>
              <a:cxnLst>
                <a:cxn ang="0">
                  <a:pos x="0" y="0"/>
                </a:cxn>
                <a:cxn ang="0">
                  <a:pos x="144" y="186"/>
                </a:cxn>
              </a:cxnLst>
              <a:rect l="0" t="0" r="r" b="b"/>
              <a:pathLst>
                <a:path w="144" h="186">
                  <a:moveTo>
                    <a:pt x="0" y="0"/>
                  </a:moveTo>
                  <a:lnTo>
                    <a:pt x="144" y="186"/>
                  </a:lnTo>
                </a:path>
              </a:pathLst>
            </a:custGeom>
            <a:noFill/>
            <a:ln w="28575" cap="flat" cmpd="sng">
              <a:solidFill>
                <a:schemeClr val="tx1"/>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grpSp>
      <p:grpSp>
        <p:nvGrpSpPr>
          <p:cNvPr id="3" name="Group 46"/>
          <p:cNvGrpSpPr>
            <a:grpSpLocks/>
          </p:cNvGrpSpPr>
          <p:nvPr/>
        </p:nvGrpSpPr>
        <p:grpSpPr bwMode="auto">
          <a:xfrm>
            <a:off x="2311375" y="2278063"/>
            <a:ext cx="1547813" cy="1655762"/>
            <a:chOff x="975" y="754"/>
            <a:chExt cx="975" cy="1043"/>
          </a:xfrm>
        </p:grpSpPr>
        <p:sp>
          <p:nvSpPr>
            <p:cNvPr id="303128" name="Freeform 24"/>
            <p:cNvSpPr>
              <a:spLocks/>
            </p:cNvSpPr>
            <p:nvPr/>
          </p:nvSpPr>
          <p:spPr bwMode="auto">
            <a:xfrm>
              <a:off x="1565" y="799"/>
              <a:ext cx="127" cy="579"/>
            </a:xfrm>
            <a:custGeom>
              <a:avLst/>
              <a:gdLst/>
              <a:ahLst/>
              <a:cxnLst>
                <a:cxn ang="0">
                  <a:pos x="0" y="0"/>
                </a:cxn>
                <a:cxn ang="0">
                  <a:pos x="78" y="180"/>
                </a:cxn>
                <a:cxn ang="0">
                  <a:pos x="127" y="311"/>
                </a:cxn>
                <a:cxn ang="0">
                  <a:pos x="126" y="420"/>
                </a:cxn>
                <a:cxn ang="0">
                  <a:pos x="89" y="579"/>
                </a:cxn>
              </a:cxnLst>
              <a:rect l="0" t="0" r="r" b="b"/>
              <a:pathLst>
                <a:path w="127" h="579">
                  <a:moveTo>
                    <a:pt x="0" y="0"/>
                  </a:moveTo>
                  <a:lnTo>
                    <a:pt x="78" y="180"/>
                  </a:lnTo>
                  <a:lnTo>
                    <a:pt x="127" y="311"/>
                  </a:lnTo>
                  <a:lnTo>
                    <a:pt x="126" y="420"/>
                  </a:lnTo>
                  <a:lnTo>
                    <a:pt x="89" y="579"/>
                  </a:lnTo>
                </a:path>
              </a:pathLst>
            </a:custGeom>
            <a:noFill/>
            <a:ln w="28575" cap="flat" cmpd="sng">
              <a:solidFill>
                <a:srgbClr val="663300"/>
              </a:solidFill>
              <a:prstDash val="sysDot"/>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03129" name="Freeform 25"/>
            <p:cNvSpPr>
              <a:spLocks/>
            </p:cNvSpPr>
            <p:nvPr/>
          </p:nvSpPr>
          <p:spPr bwMode="auto">
            <a:xfrm>
              <a:off x="975" y="1162"/>
              <a:ext cx="189" cy="635"/>
            </a:xfrm>
            <a:custGeom>
              <a:avLst/>
              <a:gdLst/>
              <a:ahLst/>
              <a:cxnLst>
                <a:cxn ang="0">
                  <a:pos x="136" y="0"/>
                </a:cxn>
                <a:cxn ang="0">
                  <a:pos x="189" y="200"/>
                </a:cxn>
                <a:cxn ang="0">
                  <a:pos x="171" y="350"/>
                </a:cxn>
                <a:cxn ang="0">
                  <a:pos x="129" y="506"/>
                </a:cxn>
                <a:cxn ang="0">
                  <a:pos x="0" y="635"/>
                </a:cxn>
              </a:cxnLst>
              <a:rect l="0" t="0" r="r" b="b"/>
              <a:pathLst>
                <a:path w="189" h="635">
                  <a:moveTo>
                    <a:pt x="136" y="0"/>
                  </a:moveTo>
                  <a:lnTo>
                    <a:pt x="189" y="200"/>
                  </a:lnTo>
                  <a:lnTo>
                    <a:pt x="171" y="350"/>
                  </a:lnTo>
                  <a:lnTo>
                    <a:pt x="129" y="506"/>
                  </a:lnTo>
                  <a:lnTo>
                    <a:pt x="0" y="635"/>
                  </a:lnTo>
                </a:path>
              </a:pathLst>
            </a:custGeom>
            <a:noFill/>
            <a:ln w="28575" cap="flat" cmpd="sng">
              <a:solidFill>
                <a:srgbClr val="663300"/>
              </a:solidFill>
              <a:prstDash val="sysDot"/>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03130" name="Freeform 26"/>
            <p:cNvSpPr>
              <a:spLocks/>
            </p:cNvSpPr>
            <p:nvPr/>
          </p:nvSpPr>
          <p:spPr bwMode="auto">
            <a:xfrm>
              <a:off x="1655" y="754"/>
              <a:ext cx="295" cy="1043"/>
            </a:xfrm>
            <a:custGeom>
              <a:avLst/>
              <a:gdLst/>
              <a:ahLst/>
              <a:cxnLst>
                <a:cxn ang="0">
                  <a:pos x="0" y="0"/>
                </a:cxn>
                <a:cxn ang="0">
                  <a:pos x="205" y="308"/>
                </a:cxn>
                <a:cxn ang="0">
                  <a:pos x="289" y="530"/>
                </a:cxn>
                <a:cxn ang="0">
                  <a:pos x="295" y="794"/>
                </a:cxn>
                <a:cxn ang="0">
                  <a:pos x="272" y="1043"/>
                </a:cxn>
              </a:cxnLst>
              <a:rect l="0" t="0" r="r" b="b"/>
              <a:pathLst>
                <a:path w="295" h="1043">
                  <a:moveTo>
                    <a:pt x="0" y="0"/>
                  </a:moveTo>
                  <a:lnTo>
                    <a:pt x="205" y="308"/>
                  </a:lnTo>
                  <a:lnTo>
                    <a:pt x="289" y="530"/>
                  </a:lnTo>
                  <a:lnTo>
                    <a:pt x="295" y="794"/>
                  </a:lnTo>
                  <a:lnTo>
                    <a:pt x="272" y="1043"/>
                  </a:lnTo>
                </a:path>
              </a:pathLst>
            </a:custGeom>
            <a:noFill/>
            <a:ln w="28575" cap="flat" cmpd="sng">
              <a:solidFill>
                <a:srgbClr val="663300"/>
              </a:solidFill>
              <a:prstDash val="sysDot"/>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grpSp>
      <p:sp>
        <p:nvSpPr>
          <p:cNvPr id="303131" name="AutoShape 27"/>
          <p:cNvSpPr>
            <a:spLocks noChangeArrowheads="1"/>
          </p:cNvSpPr>
          <p:nvPr/>
        </p:nvSpPr>
        <p:spPr bwMode="auto">
          <a:xfrm>
            <a:off x="4614838" y="2997200"/>
            <a:ext cx="647700" cy="360000"/>
          </a:xfrm>
          <a:prstGeom prst="rightArrow">
            <a:avLst>
              <a:gd name="adj1" fmla="val 50000"/>
              <a:gd name="adj2" fmla="val 37363"/>
            </a:avLst>
          </a:prstGeom>
          <a:ln>
            <a:headEnd/>
            <a:tailEnd type="none" w="med" len="lg"/>
          </a:ln>
        </p:spPr>
        <p:style>
          <a:lnRef idx="1">
            <a:schemeClr val="accent4"/>
          </a:lnRef>
          <a:fillRef idx="3">
            <a:schemeClr val="accent4"/>
          </a:fillRef>
          <a:effectRef idx="2">
            <a:schemeClr val="accent4"/>
          </a:effectRef>
          <a:fontRef idx="minor">
            <a:schemeClr val="lt1"/>
          </a:fontRef>
        </p:style>
        <p:txBody>
          <a:bodyPr wrap="none" anchor="ctr"/>
          <a:lstStyle/>
          <a:p>
            <a:pPr algn="ctr" fontAlgn="base">
              <a:spcBef>
                <a:spcPct val="0"/>
              </a:spcBef>
              <a:spcAft>
                <a:spcPct val="0"/>
              </a:spcAft>
            </a:pPr>
            <a:endParaRPr lang="zh-CN" altLang="en-US" sz="1600" b="1">
              <a:solidFill>
                <a:prstClr val="white"/>
              </a:solidFill>
              <a:latin typeface="Consolas" pitchFamily="49" charset="0"/>
              <a:cs typeface="Consolas" pitchFamily="49" charset="0"/>
            </a:endParaRPr>
          </a:p>
        </p:txBody>
      </p:sp>
      <p:grpSp>
        <p:nvGrpSpPr>
          <p:cNvPr id="4" name="Group 52"/>
          <p:cNvGrpSpPr>
            <a:grpSpLocks/>
          </p:cNvGrpSpPr>
          <p:nvPr/>
        </p:nvGrpSpPr>
        <p:grpSpPr bwMode="auto">
          <a:xfrm>
            <a:off x="5556225" y="1917700"/>
            <a:ext cx="2947988" cy="2506663"/>
            <a:chOff x="3210" y="1208"/>
            <a:chExt cx="1857" cy="1579"/>
          </a:xfrm>
        </p:grpSpPr>
        <p:sp>
          <p:nvSpPr>
            <p:cNvPr id="303146" name="Freeform 42"/>
            <p:cNvSpPr>
              <a:spLocks/>
            </p:cNvSpPr>
            <p:nvPr/>
          </p:nvSpPr>
          <p:spPr bwMode="auto">
            <a:xfrm>
              <a:off x="4385" y="1392"/>
              <a:ext cx="456" cy="252"/>
            </a:xfrm>
            <a:custGeom>
              <a:avLst/>
              <a:gdLst/>
              <a:ahLst/>
              <a:cxnLst>
                <a:cxn ang="0">
                  <a:pos x="0" y="0"/>
                </a:cxn>
                <a:cxn ang="0">
                  <a:pos x="30" y="0"/>
                </a:cxn>
                <a:cxn ang="0">
                  <a:pos x="456" y="252"/>
                </a:cxn>
              </a:cxnLst>
              <a:rect l="0" t="0" r="r" b="b"/>
              <a:pathLst>
                <a:path w="456" h="252">
                  <a:moveTo>
                    <a:pt x="0" y="0"/>
                  </a:moveTo>
                  <a:lnTo>
                    <a:pt x="30" y="0"/>
                  </a:lnTo>
                  <a:lnTo>
                    <a:pt x="456" y="252"/>
                  </a:lnTo>
                </a:path>
              </a:pathLst>
            </a:custGeom>
            <a:noFill/>
            <a:ln w="28575" cap="flat" cmpd="sng">
              <a:solidFill>
                <a:schemeClr val="tx1"/>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03132" name="Oval 28"/>
            <p:cNvSpPr>
              <a:spLocks noChangeArrowheads="1"/>
            </p:cNvSpPr>
            <p:nvPr/>
          </p:nvSpPr>
          <p:spPr bwMode="auto">
            <a:xfrm>
              <a:off x="4138" y="1208"/>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dirty="0">
                  <a:solidFill>
                    <a:srgbClr val="3333FF"/>
                  </a:solidFill>
                  <a:latin typeface="Consolas" pitchFamily="49" charset="0"/>
                  <a:cs typeface="Consolas" pitchFamily="49" charset="0"/>
                </a:rPr>
                <a:t>A</a:t>
              </a:r>
            </a:p>
          </p:txBody>
        </p:sp>
        <p:sp>
          <p:nvSpPr>
            <p:cNvPr id="303133" name="Oval 29"/>
            <p:cNvSpPr>
              <a:spLocks noChangeArrowheads="1"/>
            </p:cNvSpPr>
            <p:nvPr/>
          </p:nvSpPr>
          <p:spPr bwMode="auto">
            <a:xfrm>
              <a:off x="3685" y="1625"/>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B</a:t>
              </a:r>
            </a:p>
          </p:txBody>
        </p:sp>
        <p:sp>
          <p:nvSpPr>
            <p:cNvPr id="303134" name="Freeform 30"/>
            <p:cNvSpPr>
              <a:spLocks/>
            </p:cNvSpPr>
            <p:nvPr/>
          </p:nvSpPr>
          <p:spPr bwMode="auto">
            <a:xfrm>
              <a:off x="3903" y="1410"/>
              <a:ext cx="254" cy="241"/>
            </a:xfrm>
            <a:custGeom>
              <a:avLst/>
              <a:gdLst/>
              <a:ahLst/>
              <a:cxnLst>
                <a:cxn ang="0">
                  <a:pos x="254" y="0"/>
                </a:cxn>
                <a:cxn ang="0">
                  <a:pos x="0" y="241"/>
                </a:cxn>
              </a:cxnLst>
              <a:rect l="0" t="0" r="r" b="b"/>
              <a:pathLst>
                <a:path w="254" h="241">
                  <a:moveTo>
                    <a:pt x="254" y="0"/>
                  </a:moveTo>
                  <a:lnTo>
                    <a:pt x="0" y="241"/>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03135" name="Oval 31"/>
            <p:cNvSpPr>
              <a:spLocks noChangeArrowheads="1"/>
            </p:cNvSpPr>
            <p:nvPr/>
          </p:nvSpPr>
          <p:spPr bwMode="auto">
            <a:xfrm>
              <a:off x="3210" y="2515"/>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E</a:t>
              </a:r>
            </a:p>
          </p:txBody>
        </p:sp>
        <p:sp>
          <p:nvSpPr>
            <p:cNvPr id="303136" name="Oval 32"/>
            <p:cNvSpPr>
              <a:spLocks noChangeArrowheads="1"/>
            </p:cNvSpPr>
            <p:nvPr/>
          </p:nvSpPr>
          <p:spPr bwMode="auto">
            <a:xfrm>
              <a:off x="3913" y="2115"/>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F</a:t>
              </a:r>
            </a:p>
          </p:txBody>
        </p:sp>
        <p:sp>
          <p:nvSpPr>
            <p:cNvPr id="303137" name="Oval 33"/>
            <p:cNvSpPr>
              <a:spLocks noChangeArrowheads="1"/>
            </p:cNvSpPr>
            <p:nvPr/>
          </p:nvSpPr>
          <p:spPr bwMode="auto">
            <a:xfrm>
              <a:off x="3434" y="2106"/>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C</a:t>
              </a:r>
            </a:p>
          </p:txBody>
        </p:sp>
        <p:sp>
          <p:nvSpPr>
            <p:cNvPr id="303138" name="Freeform 34"/>
            <p:cNvSpPr>
              <a:spLocks/>
            </p:cNvSpPr>
            <p:nvPr/>
          </p:nvSpPr>
          <p:spPr bwMode="auto">
            <a:xfrm>
              <a:off x="3605" y="1866"/>
              <a:ext cx="138" cy="252"/>
            </a:xfrm>
            <a:custGeom>
              <a:avLst/>
              <a:gdLst/>
              <a:ahLst/>
              <a:cxnLst>
                <a:cxn ang="0">
                  <a:pos x="138" y="0"/>
                </a:cxn>
                <a:cxn ang="0">
                  <a:pos x="0" y="252"/>
                </a:cxn>
              </a:cxnLst>
              <a:rect l="0" t="0" r="r" b="b"/>
              <a:pathLst>
                <a:path w="138" h="252">
                  <a:moveTo>
                    <a:pt x="138" y="0"/>
                  </a:moveTo>
                  <a:lnTo>
                    <a:pt x="0" y="252"/>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03139" name="Freeform 35"/>
            <p:cNvSpPr>
              <a:spLocks/>
            </p:cNvSpPr>
            <p:nvPr/>
          </p:nvSpPr>
          <p:spPr bwMode="auto">
            <a:xfrm>
              <a:off x="4481" y="1884"/>
              <a:ext cx="1" cy="240"/>
            </a:xfrm>
            <a:custGeom>
              <a:avLst/>
              <a:gdLst/>
              <a:ahLst/>
              <a:cxnLst>
                <a:cxn ang="0">
                  <a:pos x="0" y="0"/>
                </a:cxn>
                <a:cxn ang="0">
                  <a:pos x="0" y="240"/>
                </a:cxn>
              </a:cxnLst>
              <a:rect l="0" t="0" r="r" b="b"/>
              <a:pathLst>
                <a:path w="1" h="240">
                  <a:moveTo>
                    <a:pt x="0" y="0"/>
                  </a:moveTo>
                  <a:lnTo>
                    <a:pt x="0" y="240"/>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03140" name="Freeform 36"/>
            <p:cNvSpPr>
              <a:spLocks/>
            </p:cNvSpPr>
            <p:nvPr/>
          </p:nvSpPr>
          <p:spPr bwMode="auto">
            <a:xfrm>
              <a:off x="3377" y="2346"/>
              <a:ext cx="114" cy="174"/>
            </a:xfrm>
            <a:custGeom>
              <a:avLst/>
              <a:gdLst/>
              <a:ahLst/>
              <a:cxnLst>
                <a:cxn ang="0">
                  <a:pos x="114" y="0"/>
                </a:cxn>
                <a:cxn ang="0">
                  <a:pos x="0" y="174"/>
                </a:cxn>
              </a:cxnLst>
              <a:rect l="0" t="0" r="r" b="b"/>
              <a:pathLst>
                <a:path w="114" h="174">
                  <a:moveTo>
                    <a:pt x="114" y="0"/>
                  </a:moveTo>
                  <a:lnTo>
                    <a:pt x="0" y="174"/>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03141" name="Freeform 37"/>
            <p:cNvSpPr>
              <a:spLocks/>
            </p:cNvSpPr>
            <p:nvPr/>
          </p:nvSpPr>
          <p:spPr bwMode="auto">
            <a:xfrm>
              <a:off x="4331" y="1464"/>
              <a:ext cx="108" cy="156"/>
            </a:xfrm>
            <a:custGeom>
              <a:avLst/>
              <a:gdLst/>
              <a:ahLst/>
              <a:cxnLst>
                <a:cxn ang="0">
                  <a:pos x="0" y="0"/>
                </a:cxn>
                <a:cxn ang="0">
                  <a:pos x="108" y="156"/>
                </a:cxn>
              </a:cxnLst>
              <a:rect l="0" t="0" r="r" b="b"/>
              <a:pathLst>
                <a:path w="108" h="156">
                  <a:moveTo>
                    <a:pt x="0" y="0"/>
                  </a:moveTo>
                  <a:lnTo>
                    <a:pt x="108" y="156"/>
                  </a:lnTo>
                </a:path>
              </a:pathLst>
            </a:custGeom>
            <a:noFill/>
            <a:ln w="28575" cap="flat" cmpd="sng">
              <a:solidFill>
                <a:schemeClr val="tx1"/>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03142" name="Oval 38"/>
            <p:cNvSpPr>
              <a:spLocks noChangeArrowheads="1"/>
            </p:cNvSpPr>
            <p:nvPr/>
          </p:nvSpPr>
          <p:spPr bwMode="auto">
            <a:xfrm>
              <a:off x="4341" y="2115"/>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G</a:t>
              </a:r>
            </a:p>
          </p:txBody>
        </p:sp>
        <p:sp>
          <p:nvSpPr>
            <p:cNvPr id="303143" name="Oval 39"/>
            <p:cNvSpPr>
              <a:spLocks noChangeArrowheads="1"/>
            </p:cNvSpPr>
            <p:nvPr/>
          </p:nvSpPr>
          <p:spPr bwMode="auto">
            <a:xfrm>
              <a:off x="4795" y="1616"/>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H</a:t>
              </a:r>
            </a:p>
          </p:txBody>
        </p:sp>
        <p:sp>
          <p:nvSpPr>
            <p:cNvPr id="303144" name="Oval 40"/>
            <p:cNvSpPr>
              <a:spLocks noChangeArrowheads="1"/>
            </p:cNvSpPr>
            <p:nvPr/>
          </p:nvSpPr>
          <p:spPr bwMode="auto">
            <a:xfrm>
              <a:off x="4341" y="1616"/>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D</a:t>
              </a:r>
            </a:p>
          </p:txBody>
        </p:sp>
        <p:sp>
          <p:nvSpPr>
            <p:cNvPr id="303145" name="Freeform 41"/>
            <p:cNvSpPr>
              <a:spLocks/>
            </p:cNvSpPr>
            <p:nvPr/>
          </p:nvSpPr>
          <p:spPr bwMode="auto">
            <a:xfrm>
              <a:off x="3911" y="1866"/>
              <a:ext cx="138" cy="251"/>
            </a:xfrm>
            <a:custGeom>
              <a:avLst/>
              <a:gdLst/>
              <a:ahLst/>
              <a:cxnLst>
                <a:cxn ang="0">
                  <a:pos x="0" y="0"/>
                </a:cxn>
                <a:cxn ang="0">
                  <a:pos x="138" y="251"/>
                </a:cxn>
              </a:cxnLst>
              <a:rect l="0" t="0" r="r" b="b"/>
              <a:pathLst>
                <a:path w="138" h="251">
                  <a:moveTo>
                    <a:pt x="0" y="0"/>
                  </a:moveTo>
                  <a:lnTo>
                    <a:pt x="138" y="251"/>
                  </a:lnTo>
                </a:path>
              </a:pathLst>
            </a:custGeom>
            <a:noFill/>
            <a:ln w="28575" cap="flat" cmpd="sng">
              <a:solidFill>
                <a:schemeClr val="tx2"/>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grpSp>
      <p:sp>
        <p:nvSpPr>
          <p:cNvPr id="44" name="TextBox 43"/>
          <p:cNvSpPr txBox="1"/>
          <p:nvPr/>
        </p:nvSpPr>
        <p:spPr>
          <a:xfrm>
            <a:off x="436220" y="1285860"/>
            <a:ext cx="492443" cy="3929090"/>
          </a:xfrm>
          <a:prstGeom prst="rect">
            <a:avLst/>
          </a:prstGeom>
        </p:spPr>
        <p:style>
          <a:lnRef idx="1">
            <a:schemeClr val="accent5"/>
          </a:lnRef>
          <a:fillRef idx="2">
            <a:schemeClr val="accent5"/>
          </a:fillRef>
          <a:effectRef idx="1">
            <a:schemeClr val="accent5"/>
          </a:effectRef>
          <a:fontRef idx="minor">
            <a:schemeClr val="dk1"/>
          </a:fontRef>
        </p:style>
        <p:txBody>
          <a:bodyPr vert="eaVert" wrap="square" rtlCol="0">
            <a:spAutoFit/>
          </a:bodyPr>
          <a:lstStyle/>
          <a:p>
            <a:pPr marL="457200" indent="-457200" algn="ctr" fontAlgn="base">
              <a:spcBef>
                <a:spcPct val="0"/>
              </a:spcBef>
              <a:spcAft>
                <a:spcPct val="0"/>
              </a:spcAft>
              <a:buFontTx/>
              <a:buBlip>
                <a:blip r:embed="rId2"/>
              </a:buBlip>
            </a:pPr>
            <a:r>
              <a:rPr kumimoji="1" lang="zh-CN" altLang="en-US" sz="2000" b="1" dirty="0" smtClean="0">
                <a:solidFill>
                  <a:srgbClr val="3333FF"/>
                </a:solidFill>
                <a:latin typeface="方正启体简体" pitchFamily="65" charset="-122"/>
                <a:ea typeface="方正启体简体" pitchFamily="65" charset="-122"/>
              </a:rPr>
              <a:t>将一棵二叉树还原为一棵树</a:t>
            </a:r>
            <a:endParaRPr lang="zh-CN" altLang="en-US" sz="2000" b="1" dirty="0">
              <a:solidFill>
                <a:srgbClr val="3333FF"/>
              </a:solidFill>
              <a:latin typeface="方正启体简体" pitchFamily="65" charset="-122"/>
              <a:ea typeface="方正启体简体" pitchFamily="65" charset="-122"/>
            </a:endParaRPr>
          </a:p>
        </p:txBody>
      </p:sp>
      <p:grpSp>
        <p:nvGrpSpPr>
          <p:cNvPr id="5" name="组合 47"/>
          <p:cNvGrpSpPr/>
          <p:nvPr/>
        </p:nvGrpSpPr>
        <p:grpSpPr>
          <a:xfrm>
            <a:off x="6572264" y="4357694"/>
            <a:ext cx="1335116" cy="900176"/>
            <a:chOff x="6572264" y="4357694"/>
            <a:chExt cx="1335116" cy="900176"/>
          </a:xfrm>
        </p:grpSpPr>
        <p:sp>
          <p:nvSpPr>
            <p:cNvPr id="303154" name="Text Box 50"/>
            <p:cNvSpPr txBox="1">
              <a:spLocks noChangeArrowheads="1"/>
            </p:cNvSpPr>
            <p:nvPr/>
          </p:nvSpPr>
          <p:spPr bwMode="auto">
            <a:xfrm>
              <a:off x="6572264" y="4857760"/>
              <a:ext cx="1335116" cy="400110"/>
            </a:xfrm>
            <a:prstGeom prst="rect">
              <a:avLst/>
            </a:prstGeom>
            <a:noFill/>
            <a:ln w="28575" algn="ctr">
              <a:noFill/>
              <a:miter lim="800000"/>
              <a:headEnd/>
              <a:tailEnd type="none" w="med" len="lg"/>
            </a:ln>
            <a:effectLst/>
          </p:spPr>
          <p:txBody>
            <a:bodyPr wrap="square">
              <a:spAutoFit/>
            </a:bodyPr>
            <a:lstStyle/>
            <a:p>
              <a:pPr fontAlgn="base">
                <a:spcBef>
                  <a:spcPct val="50000"/>
                </a:spcBef>
                <a:spcAft>
                  <a:spcPct val="0"/>
                </a:spcAft>
              </a:pPr>
              <a:r>
                <a:rPr lang="zh-CN" altLang="en-US" sz="2000" b="1" dirty="0">
                  <a:solidFill>
                    <a:srgbClr val="3333FF"/>
                  </a:solidFill>
                  <a:latin typeface="仿宋" pitchFamily="49" charset="-122"/>
                  <a:ea typeface="仿宋" pitchFamily="49" charset="-122"/>
                </a:rPr>
                <a:t>还原的树</a:t>
              </a:r>
            </a:p>
          </p:txBody>
        </p:sp>
        <p:sp>
          <p:nvSpPr>
            <p:cNvPr id="47" name="上箭头 46"/>
            <p:cNvSpPr/>
            <p:nvPr/>
          </p:nvSpPr>
          <p:spPr>
            <a:xfrm>
              <a:off x="7072330" y="4357694"/>
              <a:ext cx="214314" cy="357190"/>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fontAlgn="base">
                <a:spcBef>
                  <a:spcPct val="0"/>
                </a:spcBef>
                <a:spcAft>
                  <a:spcPct val="0"/>
                </a:spcAft>
              </a:pPr>
              <a:endParaRPr lang="zh-CN" altLang="en-US" sz="2000" b="1">
                <a:solidFill>
                  <a:prstClr val="black"/>
                </a:solidFill>
              </a:endParaRPr>
            </a:p>
          </p:txBody>
        </p:sp>
      </p:grpSp>
      <p:sp>
        <p:nvSpPr>
          <p:cNvPr id="49" name="TextBox 48"/>
          <p:cNvSpPr txBox="1"/>
          <p:nvPr/>
        </p:nvSpPr>
        <p:spPr>
          <a:xfrm>
            <a:off x="2143108" y="5286388"/>
            <a:ext cx="4167180" cy="81047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fontAlgn="base">
              <a:lnSpc>
                <a:spcPts val="2800"/>
              </a:lnSpc>
              <a:spcBef>
                <a:spcPct val="0"/>
              </a:spcBef>
              <a:spcAft>
                <a:spcPct val="0"/>
              </a:spcAft>
              <a:buFontTx/>
              <a:buBlip>
                <a:blip r:embed="rId3"/>
              </a:buBlip>
            </a:pPr>
            <a:r>
              <a:rPr lang="zh-CN" altLang="en-US" sz="2400" b="1" dirty="0" smtClean="0">
                <a:solidFill>
                  <a:prstClr val="black"/>
                </a:solidFill>
                <a:latin typeface="方正硬笔楷书简体" pitchFamily="65" charset="-122"/>
                <a:ea typeface="方正硬笔楷书简体" pitchFamily="65" charset="-122"/>
              </a:rPr>
              <a:t>左孩子恢复为长子</a:t>
            </a:r>
            <a:endParaRPr lang="en-US" altLang="zh-CN" sz="2400" b="1" dirty="0" smtClean="0">
              <a:solidFill>
                <a:prstClr val="black"/>
              </a:solidFill>
              <a:latin typeface="方正硬笔楷书简体" pitchFamily="65" charset="-122"/>
              <a:ea typeface="方正硬笔楷书简体" pitchFamily="65" charset="-122"/>
            </a:endParaRPr>
          </a:p>
          <a:p>
            <a:pPr marL="457200" indent="-457200" fontAlgn="base">
              <a:lnSpc>
                <a:spcPts val="2800"/>
              </a:lnSpc>
              <a:spcBef>
                <a:spcPct val="0"/>
              </a:spcBef>
              <a:spcAft>
                <a:spcPct val="0"/>
              </a:spcAft>
              <a:buFontTx/>
              <a:buBlip>
                <a:blip r:embed="rId3"/>
              </a:buBlip>
            </a:pPr>
            <a:r>
              <a:rPr lang="zh-CN" altLang="en-US" sz="2400" b="1" dirty="0" smtClean="0">
                <a:solidFill>
                  <a:prstClr val="black"/>
                </a:solidFill>
                <a:latin typeface="方正硬笔楷书简体" pitchFamily="65" charset="-122"/>
                <a:ea typeface="方正硬笔楷书简体" pitchFamily="65" charset="-122"/>
              </a:rPr>
              <a:t>右孩子恢复为兄弟</a:t>
            </a:r>
            <a:endParaRPr lang="zh-CN" altLang="en-US" sz="2400" b="1" dirty="0">
              <a:solidFill>
                <a:prstClr val="black"/>
              </a:solidFill>
              <a:latin typeface="方正硬笔楷书简体" pitchFamily="65" charset="-122"/>
              <a:ea typeface="方正硬笔楷书简体" pitchFamily="65" charset="-122"/>
            </a:endParaRPr>
          </a:p>
        </p:txBody>
      </p:sp>
    </p:spTree>
    <p:extLst>
      <p:ext uri="{BB962C8B-B14F-4D97-AF65-F5344CB8AC3E}">
        <p14:creationId xmlns:p14="http://schemas.microsoft.com/office/powerpoint/2010/main" val="62019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0313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1" nodeType="clickEffect">
                                  <p:stCondLst>
                                    <p:cond delay="0"/>
                                  </p:stCondLst>
                                  <p:childTnLst>
                                    <p:set>
                                      <p:cBhvr>
                                        <p:cTn id="29"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31" grpId="0" animBg="1"/>
      <p:bldP spid="49" grpId="0" animBg="1"/>
      <p:bldP spid="49" grpId="1"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1" name="Oval 5"/>
          <p:cNvSpPr>
            <a:spLocks noChangeArrowheads="1"/>
          </p:cNvSpPr>
          <p:nvPr/>
        </p:nvSpPr>
        <p:spPr bwMode="auto">
          <a:xfrm>
            <a:off x="3771931" y="3429000"/>
            <a:ext cx="431800" cy="431800"/>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1600" b="1" i="1" dirty="0">
                <a:solidFill>
                  <a:srgbClr val="3333FF"/>
                </a:solidFill>
                <a:latin typeface="Consolas" pitchFamily="49" charset="0"/>
                <a:cs typeface="Consolas" pitchFamily="49" charset="0"/>
              </a:rPr>
              <a:t>G</a:t>
            </a:r>
          </a:p>
        </p:txBody>
      </p:sp>
      <p:sp>
        <p:nvSpPr>
          <p:cNvPr id="382982" name="Oval 6"/>
          <p:cNvSpPr>
            <a:spLocks noChangeArrowheads="1"/>
          </p:cNvSpPr>
          <p:nvPr/>
        </p:nvSpPr>
        <p:spPr bwMode="auto">
          <a:xfrm>
            <a:off x="3267106" y="4076700"/>
            <a:ext cx="431800" cy="431800"/>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H</a:t>
            </a:r>
          </a:p>
        </p:txBody>
      </p:sp>
      <p:sp>
        <p:nvSpPr>
          <p:cNvPr id="382983" name="Oval 7"/>
          <p:cNvSpPr>
            <a:spLocks noChangeArrowheads="1"/>
          </p:cNvSpPr>
          <p:nvPr/>
        </p:nvSpPr>
        <p:spPr bwMode="auto">
          <a:xfrm>
            <a:off x="3916393" y="4581525"/>
            <a:ext cx="431800" cy="431800"/>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I</a:t>
            </a:r>
          </a:p>
        </p:txBody>
      </p:sp>
      <p:sp>
        <p:nvSpPr>
          <p:cNvPr id="382984" name="Freeform 8"/>
          <p:cNvSpPr>
            <a:spLocks/>
          </p:cNvSpPr>
          <p:nvPr/>
        </p:nvSpPr>
        <p:spPr bwMode="auto">
          <a:xfrm>
            <a:off x="3576668" y="3778250"/>
            <a:ext cx="238125" cy="333375"/>
          </a:xfrm>
          <a:custGeom>
            <a:avLst/>
            <a:gdLst/>
            <a:ahLst/>
            <a:cxnLst>
              <a:cxn ang="0">
                <a:pos x="150" y="0"/>
              </a:cxn>
              <a:cxn ang="0">
                <a:pos x="0" y="210"/>
              </a:cxn>
            </a:cxnLst>
            <a:rect l="0" t="0" r="r" b="b"/>
            <a:pathLst>
              <a:path w="150" h="210">
                <a:moveTo>
                  <a:pt x="150" y="0"/>
                </a:moveTo>
                <a:lnTo>
                  <a:pt x="0" y="210"/>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82985" name="Freeform 9"/>
          <p:cNvSpPr>
            <a:spLocks/>
          </p:cNvSpPr>
          <p:nvPr/>
        </p:nvSpPr>
        <p:spPr bwMode="auto">
          <a:xfrm>
            <a:off x="3690968" y="4387850"/>
            <a:ext cx="304800" cy="238125"/>
          </a:xfrm>
          <a:custGeom>
            <a:avLst/>
            <a:gdLst/>
            <a:ahLst/>
            <a:cxnLst>
              <a:cxn ang="0">
                <a:pos x="0" y="0"/>
              </a:cxn>
              <a:cxn ang="0">
                <a:pos x="192" y="150"/>
              </a:cxn>
            </a:cxnLst>
            <a:rect l="0" t="0" r="r" b="b"/>
            <a:pathLst>
              <a:path w="192" h="150">
                <a:moveTo>
                  <a:pt x="0" y="0"/>
                </a:moveTo>
                <a:lnTo>
                  <a:pt x="192" y="150"/>
                </a:lnTo>
              </a:path>
            </a:pathLst>
          </a:custGeom>
          <a:noFill/>
          <a:ln w="28575" cap="flat" cmpd="sng">
            <a:solidFill>
              <a:schemeClr val="tx1"/>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82986" name="Oval 10"/>
          <p:cNvSpPr>
            <a:spLocks noChangeArrowheads="1"/>
          </p:cNvSpPr>
          <p:nvPr/>
        </p:nvSpPr>
        <p:spPr bwMode="auto">
          <a:xfrm>
            <a:off x="2260631" y="2060575"/>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dirty="0">
                <a:solidFill>
                  <a:srgbClr val="3333FF"/>
                </a:solidFill>
                <a:latin typeface="Consolas" pitchFamily="49" charset="0"/>
                <a:cs typeface="Consolas" pitchFamily="49" charset="0"/>
              </a:rPr>
              <a:t>A</a:t>
            </a:r>
          </a:p>
        </p:txBody>
      </p:sp>
      <p:sp>
        <p:nvSpPr>
          <p:cNvPr id="382987" name="Oval 11"/>
          <p:cNvSpPr>
            <a:spLocks noChangeArrowheads="1"/>
          </p:cNvSpPr>
          <p:nvPr/>
        </p:nvSpPr>
        <p:spPr bwMode="auto">
          <a:xfrm>
            <a:off x="1466881" y="2779713"/>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B</a:t>
            </a:r>
          </a:p>
        </p:txBody>
      </p:sp>
      <p:sp>
        <p:nvSpPr>
          <p:cNvPr id="382988" name="Oval 12"/>
          <p:cNvSpPr>
            <a:spLocks noChangeArrowheads="1"/>
          </p:cNvSpPr>
          <p:nvPr/>
        </p:nvSpPr>
        <p:spPr bwMode="auto">
          <a:xfrm>
            <a:off x="1898681" y="3502025"/>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C</a:t>
            </a:r>
          </a:p>
        </p:txBody>
      </p:sp>
      <p:sp>
        <p:nvSpPr>
          <p:cNvPr id="382989" name="Oval 13"/>
          <p:cNvSpPr>
            <a:spLocks noChangeArrowheads="1"/>
          </p:cNvSpPr>
          <p:nvPr/>
        </p:nvSpPr>
        <p:spPr bwMode="auto">
          <a:xfrm>
            <a:off x="2403506" y="407670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D</a:t>
            </a:r>
          </a:p>
        </p:txBody>
      </p:sp>
      <p:sp>
        <p:nvSpPr>
          <p:cNvPr id="382990" name="Freeform 14"/>
          <p:cNvSpPr>
            <a:spLocks/>
          </p:cNvSpPr>
          <p:nvPr/>
        </p:nvSpPr>
        <p:spPr bwMode="auto">
          <a:xfrm>
            <a:off x="1843118" y="2387600"/>
            <a:ext cx="457200" cy="457200"/>
          </a:xfrm>
          <a:custGeom>
            <a:avLst/>
            <a:gdLst/>
            <a:ahLst/>
            <a:cxnLst>
              <a:cxn ang="0">
                <a:pos x="288" y="0"/>
              </a:cxn>
              <a:cxn ang="0">
                <a:pos x="0" y="288"/>
              </a:cxn>
            </a:cxnLst>
            <a:rect l="0" t="0" r="r" b="b"/>
            <a:pathLst>
              <a:path w="288" h="288">
                <a:moveTo>
                  <a:pt x="288" y="0"/>
                </a:moveTo>
                <a:lnTo>
                  <a:pt x="0" y="288"/>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82991" name="Freeform 15"/>
          <p:cNvSpPr>
            <a:spLocks/>
          </p:cNvSpPr>
          <p:nvPr/>
        </p:nvSpPr>
        <p:spPr bwMode="auto">
          <a:xfrm>
            <a:off x="1805018" y="3168650"/>
            <a:ext cx="247650" cy="333375"/>
          </a:xfrm>
          <a:custGeom>
            <a:avLst/>
            <a:gdLst/>
            <a:ahLst/>
            <a:cxnLst>
              <a:cxn ang="0">
                <a:pos x="0" y="0"/>
              </a:cxn>
              <a:cxn ang="0">
                <a:pos x="156" y="210"/>
              </a:cxn>
            </a:cxnLst>
            <a:rect l="0" t="0" r="r" b="b"/>
            <a:pathLst>
              <a:path w="156" h="210">
                <a:moveTo>
                  <a:pt x="0" y="0"/>
                </a:moveTo>
                <a:lnTo>
                  <a:pt x="156" y="210"/>
                </a:lnTo>
              </a:path>
            </a:pathLst>
          </a:custGeom>
          <a:noFill/>
          <a:ln w="28575" cap="flat" cmpd="sng">
            <a:solidFill>
              <a:schemeClr val="tx1"/>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82992" name="Freeform 16"/>
          <p:cNvSpPr>
            <a:spLocks/>
          </p:cNvSpPr>
          <p:nvPr/>
        </p:nvSpPr>
        <p:spPr bwMode="auto">
          <a:xfrm>
            <a:off x="2271743" y="3854450"/>
            <a:ext cx="200025" cy="266700"/>
          </a:xfrm>
          <a:custGeom>
            <a:avLst/>
            <a:gdLst/>
            <a:ahLst/>
            <a:cxnLst>
              <a:cxn ang="0">
                <a:pos x="0" y="0"/>
              </a:cxn>
              <a:cxn ang="0">
                <a:pos x="126" y="168"/>
              </a:cxn>
            </a:cxnLst>
            <a:rect l="0" t="0" r="r" b="b"/>
            <a:pathLst>
              <a:path w="126" h="168">
                <a:moveTo>
                  <a:pt x="0" y="0"/>
                </a:moveTo>
                <a:lnTo>
                  <a:pt x="126" y="168"/>
                </a:lnTo>
              </a:path>
            </a:pathLst>
          </a:custGeom>
          <a:noFill/>
          <a:ln w="28575" cap="flat" cmpd="sng">
            <a:solidFill>
              <a:schemeClr val="tx1"/>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82993" name="Oval 17"/>
          <p:cNvSpPr>
            <a:spLocks noChangeArrowheads="1"/>
          </p:cNvSpPr>
          <p:nvPr/>
        </p:nvSpPr>
        <p:spPr bwMode="auto">
          <a:xfrm>
            <a:off x="3051206" y="2781300"/>
            <a:ext cx="431800" cy="4318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1600" b="1" i="1" dirty="0">
                <a:solidFill>
                  <a:srgbClr val="3333FF"/>
                </a:solidFill>
                <a:latin typeface="Consolas" pitchFamily="49" charset="0"/>
                <a:cs typeface="Consolas" pitchFamily="49" charset="0"/>
              </a:rPr>
              <a:t>E</a:t>
            </a:r>
          </a:p>
        </p:txBody>
      </p:sp>
      <p:sp>
        <p:nvSpPr>
          <p:cNvPr id="382994" name="Oval 18"/>
          <p:cNvSpPr>
            <a:spLocks noChangeArrowheads="1"/>
          </p:cNvSpPr>
          <p:nvPr/>
        </p:nvSpPr>
        <p:spPr bwMode="auto">
          <a:xfrm>
            <a:off x="2690843" y="3500438"/>
            <a:ext cx="431800" cy="4318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F</a:t>
            </a:r>
          </a:p>
        </p:txBody>
      </p:sp>
      <p:sp>
        <p:nvSpPr>
          <p:cNvPr id="382995" name="Freeform 19"/>
          <p:cNvSpPr>
            <a:spLocks/>
          </p:cNvSpPr>
          <p:nvPr/>
        </p:nvSpPr>
        <p:spPr bwMode="auto">
          <a:xfrm>
            <a:off x="2979768" y="3197225"/>
            <a:ext cx="190500" cy="317500"/>
          </a:xfrm>
          <a:custGeom>
            <a:avLst/>
            <a:gdLst/>
            <a:ahLst/>
            <a:cxnLst>
              <a:cxn ang="0">
                <a:pos x="120" y="0"/>
              </a:cxn>
              <a:cxn ang="0">
                <a:pos x="0" y="200"/>
              </a:cxn>
            </a:cxnLst>
            <a:rect l="0" t="0" r="r" b="b"/>
            <a:pathLst>
              <a:path w="120" h="200">
                <a:moveTo>
                  <a:pt x="120" y="0"/>
                </a:moveTo>
                <a:lnTo>
                  <a:pt x="0" y="200"/>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82996" name="Freeform 20"/>
          <p:cNvSpPr>
            <a:spLocks/>
          </p:cNvSpPr>
          <p:nvPr/>
        </p:nvSpPr>
        <p:spPr bwMode="auto">
          <a:xfrm>
            <a:off x="2671793" y="2378075"/>
            <a:ext cx="476250" cy="428625"/>
          </a:xfrm>
          <a:custGeom>
            <a:avLst/>
            <a:gdLst/>
            <a:ahLst/>
            <a:cxnLst>
              <a:cxn ang="0">
                <a:pos x="0" y="0"/>
              </a:cxn>
              <a:cxn ang="0">
                <a:pos x="300" y="270"/>
              </a:cxn>
            </a:cxnLst>
            <a:rect l="0" t="0" r="r" b="b"/>
            <a:pathLst>
              <a:path w="300" h="270">
                <a:moveTo>
                  <a:pt x="0" y="0"/>
                </a:moveTo>
                <a:lnTo>
                  <a:pt x="300" y="270"/>
                </a:lnTo>
              </a:path>
            </a:pathLst>
          </a:custGeom>
          <a:noFill/>
          <a:ln w="28575" cap="flat" cmpd="sng">
            <a:solidFill>
              <a:schemeClr val="tx1"/>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82997" name="Freeform 21"/>
          <p:cNvSpPr>
            <a:spLocks/>
          </p:cNvSpPr>
          <p:nvPr/>
        </p:nvSpPr>
        <p:spPr bwMode="auto">
          <a:xfrm>
            <a:off x="3443318" y="3111500"/>
            <a:ext cx="400050" cy="388938"/>
          </a:xfrm>
          <a:custGeom>
            <a:avLst/>
            <a:gdLst/>
            <a:ahLst/>
            <a:cxnLst>
              <a:cxn ang="0">
                <a:pos x="0" y="0"/>
              </a:cxn>
              <a:cxn ang="0">
                <a:pos x="252" y="245"/>
              </a:cxn>
            </a:cxnLst>
            <a:rect l="0" t="0" r="r" b="b"/>
            <a:pathLst>
              <a:path w="252" h="245">
                <a:moveTo>
                  <a:pt x="0" y="0"/>
                </a:moveTo>
                <a:lnTo>
                  <a:pt x="252" y="245"/>
                </a:lnTo>
              </a:path>
            </a:pathLst>
          </a:custGeom>
          <a:noFill/>
          <a:ln w="28575" cap="flat" cmpd="sng">
            <a:solidFill>
              <a:schemeClr val="tx1"/>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grpSp>
        <p:nvGrpSpPr>
          <p:cNvPr id="2" name="Group 49"/>
          <p:cNvGrpSpPr>
            <a:grpSpLocks/>
          </p:cNvGrpSpPr>
          <p:nvPr/>
        </p:nvGrpSpPr>
        <p:grpSpPr bwMode="auto">
          <a:xfrm>
            <a:off x="2630474" y="2689225"/>
            <a:ext cx="2228851" cy="2319338"/>
            <a:chOff x="1166" y="1694"/>
            <a:chExt cx="1404" cy="1461"/>
          </a:xfrm>
        </p:grpSpPr>
        <p:sp>
          <p:nvSpPr>
            <p:cNvPr id="382999" name="Oval 23"/>
            <p:cNvSpPr>
              <a:spLocks noChangeArrowheads="1"/>
            </p:cNvSpPr>
            <p:nvPr/>
          </p:nvSpPr>
          <p:spPr bwMode="auto">
            <a:xfrm rot="2049258">
              <a:off x="1166" y="1694"/>
              <a:ext cx="537" cy="862"/>
            </a:xfrm>
            <a:prstGeom prst="ellipse">
              <a:avLst/>
            </a:prstGeom>
            <a:solidFill>
              <a:srgbClr val="FFFFFF">
                <a:alpha val="0"/>
              </a:srgbClr>
            </a:solidFill>
            <a:ln w="28575" algn="ctr">
              <a:solidFill>
                <a:schemeClr val="tx1"/>
              </a:solidFill>
              <a:prstDash val="sysDot"/>
              <a:round/>
              <a:headEnd/>
              <a:tailEnd type="none" w="med" len="lg"/>
            </a:ln>
            <a:effectLst/>
          </p:spPr>
          <p:txBody>
            <a:bodyPr wrap="none" anchor="ctr"/>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83000" name="Oval 24"/>
            <p:cNvSpPr>
              <a:spLocks noChangeArrowheads="1"/>
            </p:cNvSpPr>
            <p:nvPr/>
          </p:nvSpPr>
          <p:spPr bwMode="auto">
            <a:xfrm rot="2049258">
              <a:off x="1545" y="2136"/>
              <a:ext cx="1025" cy="1019"/>
            </a:xfrm>
            <a:prstGeom prst="ellipse">
              <a:avLst/>
            </a:prstGeom>
            <a:solidFill>
              <a:srgbClr val="FFFFFF">
                <a:alpha val="0"/>
              </a:srgbClr>
            </a:solidFill>
            <a:ln w="28575" algn="ctr">
              <a:solidFill>
                <a:schemeClr val="tx1"/>
              </a:solidFill>
              <a:prstDash val="sysDot"/>
              <a:round/>
              <a:headEnd/>
              <a:tailEnd type="none" w="med" len="lg"/>
            </a:ln>
            <a:effectLst/>
          </p:spPr>
          <p:txBody>
            <a:bodyPr wrap="none" anchor="ctr"/>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grpSp>
      <p:grpSp>
        <p:nvGrpSpPr>
          <p:cNvPr id="3" name="Group 53"/>
          <p:cNvGrpSpPr>
            <a:grpSpLocks/>
          </p:cNvGrpSpPr>
          <p:nvPr/>
        </p:nvGrpSpPr>
        <p:grpSpPr bwMode="auto">
          <a:xfrm>
            <a:off x="5715031" y="836613"/>
            <a:ext cx="1728787" cy="2016125"/>
            <a:chOff x="3061" y="527"/>
            <a:chExt cx="1089" cy="1270"/>
          </a:xfrm>
        </p:grpSpPr>
        <p:sp>
          <p:nvSpPr>
            <p:cNvPr id="383006" name="Oval 30"/>
            <p:cNvSpPr>
              <a:spLocks noChangeArrowheads="1"/>
            </p:cNvSpPr>
            <p:nvPr/>
          </p:nvSpPr>
          <p:spPr bwMode="auto">
            <a:xfrm>
              <a:off x="3560" y="527"/>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dirty="0">
                  <a:solidFill>
                    <a:srgbClr val="3333FF"/>
                  </a:solidFill>
                  <a:latin typeface="Consolas" pitchFamily="49" charset="0"/>
                  <a:cs typeface="Consolas" pitchFamily="49" charset="0"/>
                </a:rPr>
                <a:t>A</a:t>
              </a:r>
            </a:p>
          </p:txBody>
        </p:sp>
        <p:sp>
          <p:nvSpPr>
            <p:cNvPr id="383007" name="Oval 31"/>
            <p:cNvSpPr>
              <a:spLocks noChangeArrowheads="1"/>
            </p:cNvSpPr>
            <p:nvPr/>
          </p:nvSpPr>
          <p:spPr bwMode="auto">
            <a:xfrm>
              <a:off x="3061" y="980"/>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B</a:t>
              </a:r>
            </a:p>
          </p:txBody>
        </p:sp>
        <p:sp>
          <p:nvSpPr>
            <p:cNvPr id="383008" name="Oval 32"/>
            <p:cNvSpPr>
              <a:spLocks noChangeArrowheads="1"/>
            </p:cNvSpPr>
            <p:nvPr/>
          </p:nvSpPr>
          <p:spPr bwMode="auto">
            <a:xfrm>
              <a:off x="3469" y="1253"/>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C</a:t>
              </a:r>
            </a:p>
          </p:txBody>
        </p:sp>
        <p:sp>
          <p:nvSpPr>
            <p:cNvPr id="383009" name="Oval 33"/>
            <p:cNvSpPr>
              <a:spLocks noChangeArrowheads="1"/>
            </p:cNvSpPr>
            <p:nvPr/>
          </p:nvSpPr>
          <p:spPr bwMode="auto">
            <a:xfrm>
              <a:off x="3878" y="1525"/>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D</a:t>
              </a:r>
            </a:p>
          </p:txBody>
        </p:sp>
        <p:sp>
          <p:nvSpPr>
            <p:cNvPr id="383012" name="Freeform 36"/>
            <p:cNvSpPr>
              <a:spLocks/>
            </p:cNvSpPr>
            <p:nvPr/>
          </p:nvSpPr>
          <p:spPr bwMode="auto">
            <a:xfrm>
              <a:off x="3269" y="709"/>
              <a:ext cx="308" cy="292"/>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83013" name="Freeform 37"/>
            <p:cNvSpPr>
              <a:spLocks/>
            </p:cNvSpPr>
            <p:nvPr/>
          </p:nvSpPr>
          <p:spPr bwMode="auto">
            <a:xfrm>
              <a:off x="3313" y="1185"/>
              <a:ext cx="176" cy="144"/>
            </a:xfrm>
            <a:custGeom>
              <a:avLst/>
              <a:gdLst/>
              <a:ahLst/>
              <a:cxnLst>
                <a:cxn ang="0">
                  <a:pos x="0" y="0"/>
                </a:cxn>
                <a:cxn ang="0">
                  <a:pos x="176" y="144"/>
                </a:cxn>
              </a:cxnLst>
              <a:rect l="0" t="0" r="r" b="b"/>
              <a:pathLst>
                <a:path w="176" h="144">
                  <a:moveTo>
                    <a:pt x="0" y="0"/>
                  </a:moveTo>
                  <a:lnTo>
                    <a:pt x="176" y="144"/>
                  </a:lnTo>
                </a:path>
              </a:pathLst>
            </a:custGeom>
            <a:noFill/>
            <a:ln w="28575" cap="flat" cmpd="sng">
              <a:solidFill>
                <a:schemeClr val="tx1"/>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83015" name="Line 39"/>
            <p:cNvSpPr>
              <a:spLocks noChangeShapeType="1"/>
            </p:cNvSpPr>
            <p:nvPr/>
          </p:nvSpPr>
          <p:spPr bwMode="auto">
            <a:xfrm>
              <a:off x="3716" y="1458"/>
              <a:ext cx="182" cy="137"/>
            </a:xfrm>
            <a:prstGeom prst="line">
              <a:avLst/>
            </a:prstGeom>
            <a:noFill/>
            <a:ln w="28575">
              <a:solidFill>
                <a:schemeClr val="tx1"/>
              </a:solidFill>
              <a:round/>
              <a:headEn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grpSp>
      <p:sp>
        <p:nvSpPr>
          <p:cNvPr id="383022" name="AutoShape 46"/>
          <p:cNvSpPr>
            <a:spLocks noChangeArrowheads="1"/>
          </p:cNvSpPr>
          <p:nvPr/>
        </p:nvSpPr>
        <p:spPr bwMode="auto">
          <a:xfrm>
            <a:off x="5211793" y="2636838"/>
            <a:ext cx="649288" cy="360000"/>
          </a:xfrm>
          <a:prstGeom prst="rightArrow">
            <a:avLst>
              <a:gd name="adj1" fmla="val 50000"/>
              <a:gd name="adj2" fmla="val 32256"/>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endParaRPr lang="zh-CN" altLang="en-US" sz="1600" b="1">
              <a:solidFill>
                <a:prstClr val="black"/>
              </a:solidFill>
              <a:latin typeface="Consolas" pitchFamily="49" charset="0"/>
              <a:cs typeface="Consolas" pitchFamily="49" charset="0"/>
            </a:endParaRPr>
          </a:p>
        </p:txBody>
      </p:sp>
      <p:grpSp>
        <p:nvGrpSpPr>
          <p:cNvPr id="4" name="Group 55"/>
          <p:cNvGrpSpPr>
            <a:grpSpLocks/>
          </p:cNvGrpSpPr>
          <p:nvPr/>
        </p:nvGrpSpPr>
        <p:grpSpPr bwMode="auto">
          <a:xfrm>
            <a:off x="4851431" y="4437063"/>
            <a:ext cx="2447925" cy="1584325"/>
            <a:chOff x="2517" y="2795"/>
            <a:chExt cx="1542" cy="998"/>
          </a:xfrm>
        </p:grpSpPr>
        <p:sp>
          <p:nvSpPr>
            <p:cNvPr id="383016" name="Oval 40"/>
            <p:cNvSpPr>
              <a:spLocks noChangeArrowheads="1"/>
            </p:cNvSpPr>
            <p:nvPr/>
          </p:nvSpPr>
          <p:spPr bwMode="auto">
            <a:xfrm>
              <a:off x="3333" y="3248"/>
              <a:ext cx="272" cy="272"/>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H</a:t>
              </a:r>
            </a:p>
          </p:txBody>
        </p:sp>
        <p:sp>
          <p:nvSpPr>
            <p:cNvPr id="383017" name="Oval 41"/>
            <p:cNvSpPr>
              <a:spLocks noChangeArrowheads="1"/>
            </p:cNvSpPr>
            <p:nvPr/>
          </p:nvSpPr>
          <p:spPr bwMode="auto">
            <a:xfrm>
              <a:off x="3787" y="3521"/>
              <a:ext cx="272" cy="272"/>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I</a:t>
              </a:r>
            </a:p>
          </p:txBody>
        </p:sp>
        <p:sp>
          <p:nvSpPr>
            <p:cNvPr id="383018" name="Freeform 42"/>
            <p:cNvSpPr>
              <a:spLocks/>
            </p:cNvSpPr>
            <p:nvPr/>
          </p:nvSpPr>
          <p:spPr bwMode="auto">
            <a:xfrm>
              <a:off x="3554" y="3048"/>
              <a:ext cx="210" cy="234"/>
            </a:xfrm>
            <a:custGeom>
              <a:avLst/>
              <a:gdLst/>
              <a:ahLst/>
              <a:cxnLst>
                <a:cxn ang="0">
                  <a:pos x="210" y="0"/>
                </a:cxn>
                <a:cxn ang="0">
                  <a:pos x="0" y="234"/>
                </a:cxn>
              </a:cxnLst>
              <a:rect l="0" t="0" r="r" b="b"/>
              <a:pathLst>
                <a:path w="210" h="234">
                  <a:moveTo>
                    <a:pt x="210" y="0"/>
                  </a:moveTo>
                  <a:lnTo>
                    <a:pt x="0" y="234"/>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83019" name="Freeform 43"/>
            <p:cNvSpPr>
              <a:spLocks/>
            </p:cNvSpPr>
            <p:nvPr/>
          </p:nvSpPr>
          <p:spPr bwMode="auto">
            <a:xfrm>
              <a:off x="3596" y="3438"/>
              <a:ext cx="198" cy="168"/>
            </a:xfrm>
            <a:custGeom>
              <a:avLst/>
              <a:gdLst/>
              <a:ahLst/>
              <a:cxnLst>
                <a:cxn ang="0">
                  <a:pos x="0" y="0"/>
                </a:cxn>
                <a:cxn ang="0">
                  <a:pos x="198" y="168"/>
                </a:cxn>
              </a:cxnLst>
              <a:rect l="0" t="0" r="r" b="b"/>
              <a:pathLst>
                <a:path w="198" h="168">
                  <a:moveTo>
                    <a:pt x="0" y="0"/>
                  </a:moveTo>
                  <a:lnTo>
                    <a:pt x="198" y="168"/>
                  </a:lnTo>
                </a:path>
              </a:pathLst>
            </a:custGeom>
            <a:noFill/>
            <a:ln w="28575" cap="flat" cmpd="sng">
              <a:solidFill>
                <a:schemeClr val="tx1"/>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83020" name="Oval 44"/>
            <p:cNvSpPr>
              <a:spLocks noChangeArrowheads="1"/>
            </p:cNvSpPr>
            <p:nvPr/>
          </p:nvSpPr>
          <p:spPr bwMode="auto">
            <a:xfrm>
              <a:off x="3742" y="2836"/>
              <a:ext cx="272" cy="272"/>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1600" b="1" i="1" dirty="0">
                  <a:solidFill>
                    <a:srgbClr val="3333FF"/>
                  </a:solidFill>
                  <a:latin typeface="Consolas" pitchFamily="49" charset="0"/>
                  <a:cs typeface="Consolas" pitchFamily="49" charset="0"/>
                </a:rPr>
                <a:t>G</a:t>
              </a:r>
            </a:p>
          </p:txBody>
        </p:sp>
        <p:sp>
          <p:nvSpPr>
            <p:cNvPr id="383023" name="Line 47"/>
            <p:cNvSpPr>
              <a:spLocks noChangeShapeType="1"/>
            </p:cNvSpPr>
            <p:nvPr/>
          </p:nvSpPr>
          <p:spPr bwMode="auto">
            <a:xfrm>
              <a:off x="2517" y="2795"/>
              <a:ext cx="771" cy="363"/>
            </a:xfrm>
            <a:prstGeom prst="line">
              <a:avLst/>
            </a:prstGeom>
            <a:ln>
              <a:headEnd/>
              <a:tailEnd type="triangle" w="med" len="lg"/>
            </a:ln>
          </p:spPr>
          <p:style>
            <a:lnRef idx="3">
              <a:schemeClr val="accent5"/>
            </a:lnRef>
            <a:fillRef idx="0">
              <a:schemeClr val="accent5"/>
            </a:fillRef>
            <a:effectRef idx="2">
              <a:schemeClr val="accent5"/>
            </a:effectRef>
            <a:fontRef idx="minor">
              <a:schemeClr val="tx1"/>
            </a:fontRef>
          </p:style>
          <p:txBody>
            <a:bodyPr wrap="none"/>
            <a:lstStyle/>
            <a:p>
              <a:pPr algn="ctr" fontAlgn="base">
                <a:spcBef>
                  <a:spcPct val="0"/>
                </a:spcBef>
                <a:spcAft>
                  <a:spcPct val="0"/>
                </a:spcAft>
              </a:pPr>
              <a:endParaRPr lang="zh-CN" altLang="en-US" sz="1600" b="1">
                <a:solidFill>
                  <a:prstClr val="black"/>
                </a:solidFill>
                <a:latin typeface="Consolas" pitchFamily="49" charset="0"/>
                <a:cs typeface="Consolas" pitchFamily="49" charset="0"/>
              </a:endParaRPr>
            </a:p>
          </p:txBody>
        </p:sp>
      </p:grpSp>
      <p:grpSp>
        <p:nvGrpSpPr>
          <p:cNvPr id="5" name="Group 54"/>
          <p:cNvGrpSpPr>
            <a:grpSpLocks/>
          </p:cNvGrpSpPr>
          <p:nvPr/>
        </p:nvGrpSpPr>
        <p:grpSpPr bwMode="auto">
          <a:xfrm>
            <a:off x="3698906" y="3141663"/>
            <a:ext cx="3529012" cy="1150937"/>
            <a:chOff x="1791" y="1979"/>
            <a:chExt cx="2223" cy="725"/>
          </a:xfrm>
        </p:grpSpPr>
        <p:sp>
          <p:nvSpPr>
            <p:cNvPr id="383010" name="Oval 34"/>
            <p:cNvSpPr>
              <a:spLocks noChangeArrowheads="1"/>
            </p:cNvSpPr>
            <p:nvPr/>
          </p:nvSpPr>
          <p:spPr bwMode="auto">
            <a:xfrm>
              <a:off x="3742" y="1979"/>
              <a:ext cx="272" cy="272"/>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1600" b="1" i="1" dirty="0">
                  <a:solidFill>
                    <a:srgbClr val="3333FF"/>
                  </a:solidFill>
                  <a:latin typeface="Consolas" pitchFamily="49" charset="0"/>
                  <a:cs typeface="Consolas" pitchFamily="49" charset="0"/>
                </a:rPr>
                <a:t>E</a:t>
              </a:r>
            </a:p>
          </p:txBody>
        </p:sp>
        <p:sp>
          <p:nvSpPr>
            <p:cNvPr id="383011" name="Oval 35"/>
            <p:cNvSpPr>
              <a:spLocks noChangeArrowheads="1"/>
            </p:cNvSpPr>
            <p:nvPr/>
          </p:nvSpPr>
          <p:spPr bwMode="auto">
            <a:xfrm>
              <a:off x="3515" y="2432"/>
              <a:ext cx="272" cy="272"/>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F</a:t>
              </a:r>
            </a:p>
          </p:txBody>
        </p:sp>
        <p:sp>
          <p:nvSpPr>
            <p:cNvPr id="383014" name="Freeform 38"/>
            <p:cNvSpPr>
              <a:spLocks/>
            </p:cNvSpPr>
            <p:nvPr/>
          </p:nvSpPr>
          <p:spPr bwMode="auto">
            <a:xfrm>
              <a:off x="3697" y="2241"/>
              <a:ext cx="120" cy="200"/>
            </a:xfrm>
            <a:custGeom>
              <a:avLst/>
              <a:gdLst/>
              <a:ahLst/>
              <a:cxnLst>
                <a:cxn ang="0">
                  <a:pos x="120" y="0"/>
                </a:cxn>
                <a:cxn ang="0">
                  <a:pos x="0" y="200"/>
                </a:cxn>
              </a:cxnLst>
              <a:rect l="0" t="0" r="r" b="b"/>
              <a:pathLst>
                <a:path w="120" h="200">
                  <a:moveTo>
                    <a:pt x="120" y="0"/>
                  </a:moveTo>
                  <a:lnTo>
                    <a:pt x="0" y="200"/>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83024" name="Line 48"/>
            <p:cNvSpPr>
              <a:spLocks noChangeShapeType="1"/>
            </p:cNvSpPr>
            <p:nvPr/>
          </p:nvSpPr>
          <p:spPr bwMode="auto">
            <a:xfrm>
              <a:off x="1791" y="1979"/>
              <a:ext cx="1815" cy="317"/>
            </a:xfrm>
            <a:prstGeom prst="line">
              <a:avLst/>
            </a:prstGeom>
            <a:ln>
              <a:headEnd/>
              <a:tailEnd type="triangle" w="med" len="lg"/>
            </a:ln>
          </p:spPr>
          <p:style>
            <a:lnRef idx="3">
              <a:schemeClr val="accent5"/>
            </a:lnRef>
            <a:fillRef idx="0">
              <a:schemeClr val="accent5"/>
            </a:fillRef>
            <a:effectRef idx="2">
              <a:schemeClr val="accent5"/>
            </a:effectRef>
            <a:fontRef idx="minor">
              <a:schemeClr val="tx1"/>
            </a:fontRef>
          </p:style>
          <p:txBody>
            <a:bodyPr wrap="none"/>
            <a:lstStyle/>
            <a:p>
              <a:pPr algn="ctr" fontAlgn="base">
                <a:spcBef>
                  <a:spcPct val="0"/>
                </a:spcBef>
                <a:spcAft>
                  <a:spcPct val="0"/>
                </a:spcAft>
              </a:pPr>
              <a:endParaRPr lang="zh-CN" altLang="en-US" sz="1600" b="1">
                <a:solidFill>
                  <a:prstClr val="black"/>
                </a:solidFill>
                <a:latin typeface="Consolas" pitchFamily="49" charset="0"/>
                <a:cs typeface="Consolas" pitchFamily="49" charset="0"/>
              </a:endParaRPr>
            </a:p>
          </p:txBody>
        </p:sp>
      </p:grpSp>
      <p:sp>
        <p:nvSpPr>
          <p:cNvPr id="47" name="TextBox 46"/>
          <p:cNvSpPr txBox="1"/>
          <p:nvPr/>
        </p:nvSpPr>
        <p:spPr>
          <a:xfrm>
            <a:off x="364782" y="1285860"/>
            <a:ext cx="492443" cy="3929090"/>
          </a:xfrm>
          <a:prstGeom prst="rect">
            <a:avLst/>
          </a:prstGeom>
        </p:spPr>
        <p:style>
          <a:lnRef idx="1">
            <a:schemeClr val="accent5"/>
          </a:lnRef>
          <a:fillRef idx="2">
            <a:schemeClr val="accent5"/>
          </a:fillRef>
          <a:effectRef idx="1">
            <a:schemeClr val="accent5"/>
          </a:effectRef>
          <a:fontRef idx="minor">
            <a:schemeClr val="dk1"/>
          </a:fontRef>
        </p:style>
        <p:txBody>
          <a:bodyPr vert="eaVert" wrap="square" rtlCol="0">
            <a:spAutoFit/>
          </a:bodyPr>
          <a:lstStyle/>
          <a:p>
            <a:pPr marL="457200" indent="-457200" algn="ctr" fontAlgn="base">
              <a:spcBef>
                <a:spcPct val="0"/>
              </a:spcBef>
              <a:spcAft>
                <a:spcPct val="0"/>
              </a:spcAft>
              <a:buFontTx/>
              <a:buBlip>
                <a:blip r:embed="rId2"/>
              </a:buBlip>
            </a:pPr>
            <a:r>
              <a:rPr kumimoji="1" lang="zh-CN" altLang="en-US" sz="2000" b="1" dirty="0" smtClean="0">
                <a:solidFill>
                  <a:srgbClr val="3333FF"/>
                </a:solidFill>
                <a:latin typeface="方正启体简体" pitchFamily="65" charset="-122"/>
                <a:ea typeface="方正启体简体" pitchFamily="65" charset="-122"/>
              </a:rPr>
              <a:t>将一棵二叉树还原为多棵树</a:t>
            </a:r>
            <a:endParaRPr lang="zh-CN" altLang="en-US" sz="2000" b="1" dirty="0">
              <a:solidFill>
                <a:srgbClr val="3333FF"/>
              </a:solidFill>
              <a:latin typeface="方正启体简体" pitchFamily="65" charset="-122"/>
              <a:ea typeface="方正启体简体" pitchFamily="65" charset="-122"/>
            </a:endParaRPr>
          </a:p>
        </p:txBody>
      </p:sp>
      <p:grpSp>
        <p:nvGrpSpPr>
          <p:cNvPr id="6" name="组合 49"/>
          <p:cNvGrpSpPr/>
          <p:nvPr/>
        </p:nvGrpSpPr>
        <p:grpSpPr>
          <a:xfrm>
            <a:off x="8072462" y="1917700"/>
            <a:ext cx="857256" cy="3154374"/>
            <a:chOff x="8072462" y="1917700"/>
            <a:chExt cx="857256" cy="3154374"/>
          </a:xfrm>
        </p:grpSpPr>
        <p:sp>
          <p:nvSpPr>
            <p:cNvPr id="383027" name="Text Box 51"/>
            <p:cNvSpPr txBox="1">
              <a:spLocks noChangeArrowheads="1"/>
            </p:cNvSpPr>
            <p:nvPr/>
          </p:nvSpPr>
          <p:spPr bwMode="auto">
            <a:xfrm>
              <a:off x="8468053" y="1917700"/>
              <a:ext cx="461665" cy="3154374"/>
            </a:xfrm>
            <a:prstGeom prst="rect">
              <a:avLst/>
            </a:prstGeom>
            <a:noFill/>
            <a:ln w="28575" algn="ctr">
              <a:noFill/>
              <a:miter lim="800000"/>
              <a:headEnd/>
              <a:tailEnd type="none" w="med" len="lg"/>
            </a:ln>
            <a:effectLst/>
          </p:spPr>
          <p:txBody>
            <a:bodyPr vert="eaVert">
              <a:spAutoFit/>
            </a:bodyPr>
            <a:lstStyle/>
            <a:p>
              <a:pPr algn="ctr" fontAlgn="base">
                <a:spcBef>
                  <a:spcPct val="50000"/>
                </a:spcBef>
                <a:spcAft>
                  <a:spcPct val="0"/>
                </a:spcAft>
              </a:pPr>
              <a:r>
                <a:rPr lang="zh-CN" altLang="en-US" b="1" dirty="0" smtClean="0">
                  <a:solidFill>
                    <a:srgbClr val="3333FF"/>
                  </a:solidFill>
                  <a:latin typeface="Consolas" pitchFamily="49" charset="0"/>
                  <a:ea typeface="仿宋" pitchFamily="49" charset="-122"/>
                  <a:cs typeface="Consolas" pitchFamily="49" charset="0"/>
                </a:rPr>
                <a:t>转换为</a:t>
              </a:r>
              <a:r>
                <a:rPr lang="en-US" altLang="zh-CN" b="1" dirty="0" smtClean="0">
                  <a:solidFill>
                    <a:srgbClr val="3333FF"/>
                  </a:solidFill>
                  <a:latin typeface="Consolas" pitchFamily="49" charset="0"/>
                  <a:ea typeface="仿宋" pitchFamily="49" charset="-122"/>
                  <a:cs typeface="Consolas" pitchFamily="49" charset="0"/>
                </a:rPr>
                <a:t>3</a:t>
              </a:r>
              <a:r>
                <a:rPr lang="zh-CN" altLang="en-US" b="1" dirty="0" smtClean="0">
                  <a:solidFill>
                    <a:srgbClr val="3333FF"/>
                  </a:solidFill>
                  <a:latin typeface="Consolas" pitchFamily="49" charset="0"/>
                  <a:ea typeface="仿宋" pitchFamily="49" charset="-122"/>
                  <a:cs typeface="Consolas" pitchFamily="49" charset="0"/>
                </a:rPr>
                <a:t>棵二</a:t>
              </a:r>
              <a:r>
                <a:rPr kumimoji="1" lang="zh-CN" altLang="en-US" b="1" dirty="0" smtClean="0">
                  <a:solidFill>
                    <a:srgbClr val="3333FF"/>
                  </a:solidFill>
                  <a:latin typeface="Consolas" pitchFamily="49" charset="0"/>
                  <a:ea typeface="仿宋" pitchFamily="49" charset="-122"/>
                  <a:cs typeface="Consolas" pitchFamily="49" charset="0"/>
                </a:rPr>
                <a:t>叉</a:t>
              </a:r>
              <a:r>
                <a:rPr lang="zh-CN" altLang="en-US" b="1" dirty="0" smtClean="0">
                  <a:solidFill>
                    <a:srgbClr val="3333FF"/>
                  </a:solidFill>
                  <a:latin typeface="Consolas" pitchFamily="49" charset="0"/>
                  <a:ea typeface="仿宋" pitchFamily="49" charset="-122"/>
                  <a:cs typeface="Consolas" pitchFamily="49" charset="0"/>
                </a:rPr>
                <a:t>树</a:t>
              </a:r>
              <a:endParaRPr lang="zh-CN" altLang="en-US" b="1" dirty="0">
                <a:solidFill>
                  <a:srgbClr val="3333FF"/>
                </a:solidFill>
                <a:latin typeface="Consolas" pitchFamily="49" charset="0"/>
                <a:ea typeface="仿宋" pitchFamily="49" charset="-122"/>
                <a:cs typeface="Consolas" pitchFamily="49" charset="0"/>
              </a:endParaRPr>
            </a:p>
          </p:txBody>
        </p:sp>
        <p:sp>
          <p:nvSpPr>
            <p:cNvPr id="49" name="左箭头 48"/>
            <p:cNvSpPr/>
            <p:nvPr/>
          </p:nvSpPr>
          <p:spPr>
            <a:xfrm>
              <a:off x="8072462" y="3357562"/>
              <a:ext cx="428628" cy="214314"/>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fontAlgn="base">
                <a:spcBef>
                  <a:spcPct val="0"/>
                </a:spcBef>
                <a:spcAft>
                  <a:spcPct val="0"/>
                </a:spcAft>
              </a:pPr>
              <a:endParaRPr lang="zh-CN" altLang="en-US" sz="2400" b="1">
                <a:solidFill>
                  <a:prstClr val="white"/>
                </a:solidFill>
              </a:endParaRPr>
            </a:p>
          </p:txBody>
        </p:sp>
      </p:grpSp>
    </p:spTree>
    <p:extLst>
      <p:ext uri="{BB962C8B-B14F-4D97-AF65-F5344CB8AC3E}">
        <p14:creationId xmlns:p14="http://schemas.microsoft.com/office/powerpoint/2010/main" val="104979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3022"/>
                                        </p:tgtEl>
                                        <p:attrNameLst>
                                          <p:attrName>style.visibility</p:attrName>
                                        </p:attrNameLst>
                                      </p:cBhvr>
                                      <p:to>
                                        <p:strVal val="visible"/>
                                      </p:to>
                                    </p:set>
                                    <p:animEffect transition="in" filter="wipe(left)">
                                      <p:cBhvr>
                                        <p:cTn id="12" dur="500"/>
                                        <p:tgtEl>
                                          <p:spTgt spid="3830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022" grpId="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5" name="Oval 5"/>
          <p:cNvSpPr>
            <a:spLocks noChangeArrowheads="1"/>
          </p:cNvSpPr>
          <p:nvPr/>
        </p:nvSpPr>
        <p:spPr bwMode="auto">
          <a:xfrm>
            <a:off x="1763713" y="836613"/>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dirty="0">
                <a:solidFill>
                  <a:srgbClr val="3333FF"/>
                </a:solidFill>
                <a:latin typeface="Consolas" pitchFamily="49" charset="0"/>
                <a:cs typeface="Consolas" pitchFamily="49" charset="0"/>
              </a:rPr>
              <a:t>A</a:t>
            </a:r>
          </a:p>
        </p:txBody>
      </p:sp>
      <p:sp>
        <p:nvSpPr>
          <p:cNvPr id="384006" name="Oval 6"/>
          <p:cNvSpPr>
            <a:spLocks noChangeArrowheads="1"/>
          </p:cNvSpPr>
          <p:nvPr/>
        </p:nvSpPr>
        <p:spPr bwMode="auto">
          <a:xfrm>
            <a:off x="971550" y="1555750"/>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B</a:t>
            </a:r>
          </a:p>
        </p:txBody>
      </p:sp>
      <p:sp>
        <p:nvSpPr>
          <p:cNvPr id="384007" name="Oval 7"/>
          <p:cNvSpPr>
            <a:spLocks noChangeArrowheads="1"/>
          </p:cNvSpPr>
          <p:nvPr/>
        </p:nvSpPr>
        <p:spPr bwMode="auto">
          <a:xfrm>
            <a:off x="1619250" y="1989138"/>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C</a:t>
            </a:r>
          </a:p>
        </p:txBody>
      </p:sp>
      <p:sp>
        <p:nvSpPr>
          <p:cNvPr id="384008" name="Oval 8"/>
          <p:cNvSpPr>
            <a:spLocks noChangeArrowheads="1"/>
          </p:cNvSpPr>
          <p:nvPr/>
        </p:nvSpPr>
        <p:spPr bwMode="auto">
          <a:xfrm>
            <a:off x="2268538" y="2420938"/>
            <a:ext cx="431800" cy="431800"/>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D</a:t>
            </a:r>
          </a:p>
        </p:txBody>
      </p:sp>
      <p:sp>
        <p:nvSpPr>
          <p:cNvPr id="384009" name="Oval 9"/>
          <p:cNvSpPr>
            <a:spLocks noChangeArrowheads="1"/>
          </p:cNvSpPr>
          <p:nvPr/>
        </p:nvSpPr>
        <p:spPr bwMode="auto">
          <a:xfrm>
            <a:off x="2052638" y="3141663"/>
            <a:ext cx="431800" cy="4318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1600" b="1" i="1" dirty="0">
                <a:solidFill>
                  <a:srgbClr val="3333FF"/>
                </a:solidFill>
                <a:latin typeface="Consolas" pitchFamily="49" charset="0"/>
                <a:cs typeface="Consolas" pitchFamily="49" charset="0"/>
              </a:rPr>
              <a:t>E</a:t>
            </a:r>
          </a:p>
        </p:txBody>
      </p:sp>
      <p:sp>
        <p:nvSpPr>
          <p:cNvPr id="384010" name="Oval 10"/>
          <p:cNvSpPr>
            <a:spLocks noChangeArrowheads="1"/>
          </p:cNvSpPr>
          <p:nvPr/>
        </p:nvSpPr>
        <p:spPr bwMode="auto">
          <a:xfrm>
            <a:off x="1692275" y="3860800"/>
            <a:ext cx="431800" cy="431800"/>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F</a:t>
            </a:r>
          </a:p>
        </p:txBody>
      </p:sp>
      <p:sp>
        <p:nvSpPr>
          <p:cNvPr id="384011" name="Freeform 11"/>
          <p:cNvSpPr>
            <a:spLocks/>
          </p:cNvSpPr>
          <p:nvPr/>
        </p:nvSpPr>
        <p:spPr bwMode="auto">
          <a:xfrm>
            <a:off x="1301750" y="1125538"/>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84013" name="Freeform 13"/>
          <p:cNvSpPr>
            <a:spLocks/>
          </p:cNvSpPr>
          <p:nvPr/>
        </p:nvSpPr>
        <p:spPr bwMode="auto">
          <a:xfrm>
            <a:off x="1981200" y="3557588"/>
            <a:ext cx="190500" cy="317500"/>
          </a:xfrm>
          <a:custGeom>
            <a:avLst/>
            <a:gdLst/>
            <a:ahLst/>
            <a:cxnLst>
              <a:cxn ang="0">
                <a:pos x="120" y="0"/>
              </a:cxn>
              <a:cxn ang="0">
                <a:pos x="0" y="200"/>
              </a:cxn>
            </a:cxnLst>
            <a:rect l="0" t="0" r="r" b="b"/>
            <a:pathLst>
              <a:path w="120" h="200">
                <a:moveTo>
                  <a:pt x="120" y="0"/>
                </a:moveTo>
                <a:lnTo>
                  <a:pt x="0" y="200"/>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84015" name="Oval 15"/>
          <p:cNvSpPr>
            <a:spLocks noChangeArrowheads="1"/>
          </p:cNvSpPr>
          <p:nvPr/>
        </p:nvSpPr>
        <p:spPr bwMode="auto">
          <a:xfrm>
            <a:off x="1403350" y="5156200"/>
            <a:ext cx="431800" cy="431800"/>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H</a:t>
            </a:r>
          </a:p>
        </p:txBody>
      </p:sp>
      <p:sp>
        <p:nvSpPr>
          <p:cNvPr id="384016" name="Oval 16"/>
          <p:cNvSpPr>
            <a:spLocks noChangeArrowheads="1"/>
          </p:cNvSpPr>
          <p:nvPr/>
        </p:nvSpPr>
        <p:spPr bwMode="auto">
          <a:xfrm>
            <a:off x="2124075" y="5589588"/>
            <a:ext cx="431800" cy="431800"/>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I</a:t>
            </a:r>
          </a:p>
        </p:txBody>
      </p:sp>
      <p:sp>
        <p:nvSpPr>
          <p:cNvPr id="384017" name="Freeform 17"/>
          <p:cNvSpPr>
            <a:spLocks/>
          </p:cNvSpPr>
          <p:nvPr/>
        </p:nvSpPr>
        <p:spPr bwMode="auto">
          <a:xfrm>
            <a:off x="1754188" y="4838700"/>
            <a:ext cx="333375" cy="371475"/>
          </a:xfrm>
          <a:custGeom>
            <a:avLst/>
            <a:gdLst/>
            <a:ahLst/>
            <a:cxnLst>
              <a:cxn ang="0">
                <a:pos x="210" y="0"/>
              </a:cxn>
              <a:cxn ang="0">
                <a:pos x="0" y="234"/>
              </a:cxn>
            </a:cxnLst>
            <a:rect l="0" t="0" r="r" b="b"/>
            <a:pathLst>
              <a:path w="210" h="234">
                <a:moveTo>
                  <a:pt x="210" y="0"/>
                </a:moveTo>
                <a:lnTo>
                  <a:pt x="0" y="234"/>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grpSp>
        <p:nvGrpSpPr>
          <p:cNvPr id="2" name="Group 49"/>
          <p:cNvGrpSpPr>
            <a:grpSpLocks/>
          </p:cNvGrpSpPr>
          <p:nvPr/>
        </p:nvGrpSpPr>
        <p:grpSpPr bwMode="auto">
          <a:xfrm>
            <a:off x="1371600" y="1881188"/>
            <a:ext cx="928688" cy="3843337"/>
            <a:chOff x="864" y="1185"/>
            <a:chExt cx="585" cy="2421"/>
          </a:xfrm>
        </p:grpSpPr>
        <p:sp>
          <p:nvSpPr>
            <p:cNvPr id="384012" name="Freeform 12"/>
            <p:cNvSpPr>
              <a:spLocks/>
            </p:cNvSpPr>
            <p:nvPr/>
          </p:nvSpPr>
          <p:spPr bwMode="auto">
            <a:xfrm>
              <a:off x="864" y="1185"/>
              <a:ext cx="176" cy="144"/>
            </a:xfrm>
            <a:custGeom>
              <a:avLst/>
              <a:gdLst/>
              <a:ahLst/>
              <a:cxnLst>
                <a:cxn ang="0">
                  <a:pos x="0" y="0"/>
                </a:cxn>
                <a:cxn ang="0">
                  <a:pos x="176" y="144"/>
                </a:cxn>
              </a:cxnLst>
              <a:rect l="0" t="0" r="r" b="b"/>
              <a:pathLst>
                <a:path w="176" h="144">
                  <a:moveTo>
                    <a:pt x="0" y="0"/>
                  </a:moveTo>
                  <a:lnTo>
                    <a:pt x="176" y="144"/>
                  </a:lnTo>
                </a:path>
              </a:pathLst>
            </a:custGeom>
            <a:noFill/>
            <a:ln w="28575" cap="flat" cmpd="sng">
              <a:solidFill>
                <a:schemeClr val="tx1"/>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84014" name="Line 14"/>
            <p:cNvSpPr>
              <a:spLocks noChangeShapeType="1"/>
            </p:cNvSpPr>
            <p:nvPr/>
          </p:nvSpPr>
          <p:spPr bwMode="auto">
            <a:xfrm>
              <a:off x="1267" y="1458"/>
              <a:ext cx="182" cy="137"/>
            </a:xfrm>
            <a:prstGeom prst="line">
              <a:avLst/>
            </a:prstGeom>
            <a:noFill/>
            <a:ln w="28575">
              <a:solidFill>
                <a:schemeClr val="tx1"/>
              </a:solidFill>
              <a:round/>
              <a:headEn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84018" name="Freeform 18"/>
            <p:cNvSpPr>
              <a:spLocks/>
            </p:cNvSpPr>
            <p:nvPr/>
          </p:nvSpPr>
          <p:spPr bwMode="auto">
            <a:xfrm>
              <a:off x="1147" y="3438"/>
              <a:ext cx="198" cy="168"/>
            </a:xfrm>
            <a:custGeom>
              <a:avLst/>
              <a:gdLst/>
              <a:ahLst/>
              <a:cxnLst>
                <a:cxn ang="0">
                  <a:pos x="0" y="0"/>
                </a:cxn>
                <a:cxn ang="0">
                  <a:pos x="198" y="168"/>
                </a:cxn>
              </a:cxnLst>
              <a:rect l="0" t="0" r="r" b="b"/>
              <a:pathLst>
                <a:path w="198" h="168">
                  <a:moveTo>
                    <a:pt x="0" y="0"/>
                  </a:moveTo>
                  <a:lnTo>
                    <a:pt x="198" y="168"/>
                  </a:lnTo>
                </a:path>
              </a:pathLst>
            </a:custGeom>
            <a:noFill/>
            <a:ln w="28575" cap="flat" cmpd="sng">
              <a:solidFill>
                <a:schemeClr val="tx1"/>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grpSp>
      <p:sp>
        <p:nvSpPr>
          <p:cNvPr id="384019" name="Oval 19"/>
          <p:cNvSpPr>
            <a:spLocks noChangeArrowheads="1"/>
          </p:cNvSpPr>
          <p:nvPr/>
        </p:nvSpPr>
        <p:spPr bwMode="auto">
          <a:xfrm>
            <a:off x="2052638" y="4502150"/>
            <a:ext cx="431800" cy="431800"/>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1600" b="1" i="1" dirty="0">
                <a:solidFill>
                  <a:srgbClr val="3333FF"/>
                </a:solidFill>
                <a:latin typeface="Consolas" pitchFamily="49" charset="0"/>
                <a:cs typeface="Consolas" pitchFamily="49" charset="0"/>
              </a:rPr>
              <a:t>G</a:t>
            </a:r>
          </a:p>
        </p:txBody>
      </p:sp>
      <p:grpSp>
        <p:nvGrpSpPr>
          <p:cNvPr id="3" name="Group 47"/>
          <p:cNvGrpSpPr>
            <a:grpSpLocks/>
          </p:cNvGrpSpPr>
          <p:nvPr/>
        </p:nvGrpSpPr>
        <p:grpSpPr bwMode="auto">
          <a:xfrm>
            <a:off x="1909763" y="1231900"/>
            <a:ext cx="574675" cy="4357688"/>
            <a:chOff x="1203" y="776"/>
            <a:chExt cx="362" cy="2745"/>
          </a:xfrm>
        </p:grpSpPr>
        <p:sp>
          <p:nvSpPr>
            <p:cNvPr id="384023" name="Freeform 23"/>
            <p:cNvSpPr>
              <a:spLocks/>
            </p:cNvSpPr>
            <p:nvPr/>
          </p:nvSpPr>
          <p:spPr bwMode="auto">
            <a:xfrm>
              <a:off x="1203" y="816"/>
              <a:ext cx="29" cy="437"/>
            </a:xfrm>
            <a:custGeom>
              <a:avLst/>
              <a:gdLst/>
              <a:ahLst/>
              <a:cxnLst>
                <a:cxn ang="0">
                  <a:pos x="29" y="0"/>
                </a:cxn>
                <a:cxn ang="0">
                  <a:pos x="0" y="437"/>
                </a:cxn>
              </a:cxnLst>
              <a:rect l="0" t="0" r="r" b="b"/>
              <a:pathLst>
                <a:path w="29" h="437">
                  <a:moveTo>
                    <a:pt x="29" y="0"/>
                  </a:moveTo>
                  <a:lnTo>
                    <a:pt x="0" y="437"/>
                  </a:lnTo>
                </a:path>
              </a:pathLst>
            </a:custGeom>
            <a:noFill/>
            <a:ln w="28575" cap="flat" cmpd="sng">
              <a:solidFill>
                <a:srgbClr val="663300"/>
              </a:solidFill>
              <a:prstDash val="sysDot"/>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84024" name="Freeform 24"/>
            <p:cNvSpPr>
              <a:spLocks/>
            </p:cNvSpPr>
            <p:nvPr/>
          </p:nvSpPr>
          <p:spPr bwMode="auto">
            <a:xfrm>
              <a:off x="1344" y="776"/>
              <a:ext cx="221" cy="749"/>
            </a:xfrm>
            <a:custGeom>
              <a:avLst/>
              <a:gdLst/>
              <a:ahLst/>
              <a:cxnLst>
                <a:cxn ang="0">
                  <a:pos x="0" y="0"/>
                </a:cxn>
                <a:cxn ang="0">
                  <a:pos x="221" y="749"/>
                </a:cxn>
              </a:cxnLst>
              <a:rect l="0" t="0" r="r" b="b"/>
              <a:pathLst>
                <a:path w="221" h="749">
                  <a:moveTo>
                    <a:pt x="0" y="0"/>
                  </a:moveTo>
                  <a:lnTo>
                    <a:pt x="221" y="749"/>
                  </a:lnTo>
                </a:path>
              </a:pathLst>
            </a:custGeom>
            <a:noFill/>
            <a:ln w="28575" cap="flat" cmpd="sng">
              <a:solidFill>
                <a:srgbClr val="663300"/>
              </a:solidFill>
              <a:prstDash val="sysDot"/>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84025" name="Line 25"/>
            <p:cNvSpPr>
              <a:spLocks noChangeShapeType="1"/>
            </p:cNvSpPr>
            <p:nvPr/>
          </p:nvSpPr>
          <p:spPr bwMode="auto">
            <a:xfrm>
              <a:off x="1474" y="3113"/>
              <a:ext cx="0" cy="408"/>
            </a:xfrm>
            <a:prstGeom prst="line">
              <a:avLst/>
            </a:prstGeom>
            <a:noFill/>
            <a:ln w="28575">
              <a:solidFill>
                <a:srgbClr val="663300"/>
              </a:solidFill>
              <a:prstDash val="sysDot"/>
              <a:round/>
              <a:headEn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grpSp>
      <p:grpSp>
        <p:nvGrpSpPr>
          <p:cNvPr id="4" name="Group 50"/>
          <p:cNvGrpSpPr>
            <a:grpSpLocks/>
          </p:cNvGrpSpPr>
          <p:nvPr/>
        </p:nvGrpSpPr>
        <p:grpSpPr bwMode="auto">
          <a:xfrm>
            <a:off x="3492500" y="1125538"/>
            <a:ext cx="2951163" cy="4462462"/>
            <a:chOff x="2200" y="709"/>
            <a:chExt cx="1859" cy="2811"/>
          </a:xfrm>
        </p:grpSpPr>
        <p:sp>
          <p:nvSpPr>
            <p:cNvPr id="384026" name="Oval 26"/>
            <p:cNvSpPr>
              <a:spLocks noChangeArrowheads="1"/>
            </p:cNvSpPr>
            <p:nvPr/>
          </p:nvSpPr>
          <p:spPr bwMode="auto">
            <a:xfrm>
              <a:off x="3291" y="709"/>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A</a:t>
              </a:r>
            </a:p>
          </p:txBody>
        </p:sp>
        <p:sp>
          <p:nvSpPr>
            <p:cNvPr id="384027" name="Oval 27"/>
            <p:cNvSpPr>
              <a:spLocks noChangeArrowheads="1"/>
            </p:cNvSpPr>
            <p:nvPr/>
          </p:nvSpPr>
          <p:spPr bwMode="auto">
            <a:xfrm>
              <a:off x="2792" y="1162"/>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dirty="0">
                  <a:solidFill>
                    <a:srgbClr val="3333FF"/>
                  </a:solidFill>
                  <a:latin typeface="Consolas" pitchFamily="49" charset="0"/>
                  <a:cs typeface="Consolas" pitchFamily="49" charset="0"/>
                </a:rPr>
                <a:t>B</a:t>
              </a:r>
            </a:p>
          </p:txBody>
        </p:sp>
        <p:sp>
          <p:nvSpPr>
            <p:cNvPr id="384028" name="Oval 28"/>
            <p:cNvSpPr>
              <a:spLocks noChangeArrowheads="1"/>
            </p:cNvSpPr>
            <p:nvPr/>
          </p:nvSpPr>
          <p:spPr bwMode="auto">
            <a:xfrm>
              <a:off x="3291" y="1162"/>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C</a:t>
              </a:r>
            </a:p>
          </p:txBody>
        </p:sp>
        <p:sp>
          <p:nvSpPr>
            <p:cNvPr id="384029" name="Oval 29"/>
            <p:cNvSpPr>
              <a:spLocks noChangeArrowheads="1"/>
            </p:cNvSpPr>
            <p:nvPr/>
          </p:nvSpPr>
          <p:spPr bwMode="auto">
            <a:xfrm>
              <a:off x="3787" y="1162"/>
              <a:ext cx="272" cy="272"/>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D</a:t>
              </a:r>
            </a:p>
          </p:txBody>
        </p:sp>
        <p:sp>
          <p:nvSpPr>
            <p:cNvPr id="384030" name="Oval 30"/>
            <p:cNvSpPr>
              <a:spLocks noChangeArrowheads="1"/>
            </p:cNvSpPr>
            <p:nvPr/>
          </p:nvSpPr>
          <p:spPr bwMode="auto">
            <a:xfrm>
              <a:off x="3291" y="1797"/>
              <a:ext cx="272" cy="272"/>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1600" b="1" i="1" dirty="0">
                  <a:solidFill>
                    <a:srgbClr val="3333FF"/>
                  </a:solidFill>
                  <a:latin typeface="Consolas" pitchFamily="49" charset="0"/>
                  <a:cs typeface="Consolas" pitchFamily="49" charset="0"/>
                </a:rPr>
                <a:t>E</a:t>
              </a:r>
            </a:p>
          </p:txBody>
        </p:sp>
        <p:sp>
          <p:nvSpPr>
            <p:cNvPr id="384031" name="Oval 31"/>
            <p:cNvSpPr>
              <a:spLocks noChangeArrowheads="1"/>
            </p:cNvSpPr>
            <p:nvPr/>
          </p:nvSpPr>
          <p:spPr bwMode="auto">
            <a:xfrm>
              <a:off x="3291" y="2250"/>
              <a:ext cx="272" cy="272"/>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F</a:t>
              </a:r>
            </a:p>
          </p:txBody>
        </p:sp>
        <p:sp>
          <p:nvSpPr>
            <p:cNvPr id="384032" name="Oval 32"/>
            <p:cNvSpPr>
              <a:spLocks noChangeArrowheads="1"/>
            </p:cNvSpPr>
            <p:nvPr/>
          </p:nvSpPr>
          <p:spPr bwMode="auto">
            <a:xfrm>
              <a:off x="3280" y="2795"/>
              <a:ext cx="272" cy="272"/>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1600" b="1" i="1" dirty="0">
                  <a:solidFill>
                    <a:srgbClr val="3333FF"/>
                  </a:solidFill>
                  <a:latin typeface="Consolas" pitchFamily="49" charset="0"/>
                  <a:cs typeface="Consolas" pitchFamily="49" charset="0"/>
                </a:rPr>
                <a:t>G</a:t>
              </a:r>
            </a:p>
          </p:txBody>
        </p:sp>
        <p:sp>
          <p:nvSpPr>
            <p:cNvPr id="384033" name="Oval 33"/>
            <p:cNvSpPr>
              <a:spLocks noChangeArrowheads="1"/>
            </p:cNvSpPr>
            <p:nvPr/>
          </p:nvSpPr>
          <p:spPr bwMode="auto">
            <a:xfrm>
              <a:off x="2962" y="3248"/>
              <a:ext cx="272" cy="272"/>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H</a:t>
              </a:r>
            </a:p>
          </p:txBody>
        </p:sp>
        <p:sp>
          <p:nvSpPr>
            <p:cNvPr id="384034" name="Oval 34"/>
            <p:cNvSpPr>
              <a:spLocks noChangeArrowheads="1"/>
            </p:cNvSpPr>
            <p:nvPr/>
          </p:nvSpPr>
          <p:spPr bwMode="auto">
            <a:xfrm>
              <a:off x="3643" y="3248"/>
              <a:ext cx="272" cy="272"/>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I</a:t>
              </a:r>
            </a:p>
          </p:txBody>
        </p:sp>
        <p:sp>
          <p:nvSpPr>
            <p:cNvPr id="384035" name="Freeform 35"/>
            <p:cNvSpPr>
              <a:spLocks/>
            </p:cNvSpPr>
            <p:nvPr/>
          </p:nvSpPr>
          <p:spPr bwMode="auto">
            <a:xfrm>
              <a:off x="3000" y="891"/>
              <a:ext cx="308" cy="292"/>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84036" name="Line 36"/>
            <p:cNvSpPr>
              <a:spLocks noChangeShapeType="1"/>
            </p:cNvSpPr>
            <p:nvPr/>
          </p:nvSpPr>
          <p:spPr bwMode="auto">
            <a:xfrm>
              <a:off x="3427" y="2069"/>
              <a:ext cx="0" cy="181"/>
            </a:xfrm>
            <a:prstGeom prst="line">
              <a:avLst/>
            </a:prstGeom>
            <a:noFill/>
            <a:ln w="28575">
              <a:solidFill>
                <a:srgbClr val="FF0000"/>
              </a:solidFill>
              <a:round/>
              <a:headEn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84037" name="Freeform 37"/>
            <p:cNvSpPr>
              <a:spLocks/>
            </p:cNvSpPr>
            <p:nvPr/>
          </p:nvSpPr>
          <p:spPr bwMode="auto">
            <a:xfrm>
              <a:off x="3134" y="3022"/>
              <a:ext cx="192" cy="235"/>
            </a:xfrm>
            <a:custGeom>
              <a:avLst/>
              <a:gdLst/>
              <a:ahLst/>
              <a:cxnLst>
                <a:cxn ang="0">
                  <a:pos x="192" y="0"/>
                </a:cxn>
                <a:cxn ang="0">
                  <a:pos x="0" y="235"/>
                </a:cxn>
              </a:cxnLst>
              <a:rect l="0" t="0" r="r" b="b"/>
              <a:pathLst>
                <a:path w="192" h="235">
                  <a:moveTo>
                    <a:pt x="192" y="0"/>
                  </a:moveTo>
                  <a:lnTo>
                    <a:pt x="0" y="235"/>
                  </a:lnTo>
                </a:path>
              </a:pathLst>
            </a:custGeom>
            <a:noFill/>
            <a:ln w="28575"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84041" name="Freeform 41"/>
            <p:cNvSpPr>
              <a:spLocks/>
            </p:cNvSpPr>
            <p:nvPr/>
          </p:nvSpPr>
          <p:spPr bwMode="auto">
            <a:xfrm>
              <a:off x="3520" y="3032"/>
              <a:ext cx="240" cy="240"/>
            </a:xfrm>
            <a:custGeom>
              <a:avLst/>
              <a:gdLst/>
              <a:ahLst/>
              <a:cxnLst>
                <a:cxn ang="0">
                  <a:pos x="0" y="0"/>
                </a:cxn>
                <a:cxn ang="0">
                  <a:pos x="240" y="240"/>
                </a:cxn>
              </a:cxnLst>
              <a:rect l="0" t="0" r="r" b="b"/>
              <a:pathLst>
                <a:path w="240" h="240">
                  <a:moveTo>
                    <a:pt x="0" y="0"/>
                  </a:moveTo>
                  <a:lnTo>
                    <a:pt x="240" y="240"/>
                  </a:lnTo>
                </a:path>
              </a:pathLst>
            </a:custGeom>
            <a:noFill/>
            <a:ln w="28575" cap="flat" cmpd="sng">
              <a:solidFill>
                <a:schemeClr val="tx1"/>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84045" name="Line 45"/>
            <p:cNvSpPr>
              <a:spLocks noChangeShapeType="1"/>
            </p:cNvSpPr>
            <p:nvPr/>
          </p:nvSpPr>
          <p:spPr bwMode="auto">
            <a:xfrm>
              <a:off x="3424" y="981"/>
              <a:ext cx="0" cy="181"/>
            </a:xfrm>
            <a:prstGeom prst="line">
              <a:avLst/>
            </a:prstGeom>
            <a:noFill/>
            <a:ln w="28575">
              <a:solidFill>
                <a:schemeClr val="tx1"/>
              </a:solidFill>
              <a:round/>
              <a:headEn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84046" name="Line 46"/>
            <p:cNvSpPr>
              <a:spLocks noChangeShapeType="1"/>
            </p:cNvSpPr>
            <p:nvPr/>
          </p:nvSpPr>
          <p:spPr bwMode="auto">
            <a:xfrm>
              <a:off x="3560" y="890"/>
              <a:ext cx="318" cy="272"/>
            </a:xfrm>
            <a:prstGeom prst="line">
              <a:avLst/>
            </a:prstGeom>
            <a:noFill/>
            <a:ln w="28575">
              <a:solidFill>
                <a:schemeClr val="tx1"/>
              </a:solidFill>
              <a:round/>
              <a:headEnd/>
              <a:tailEnd type="none" w="med" len="lg"/>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384048" name="AutoShape 48"/>
            <p:cNvSpPr>
              <a:spLocks noChangeArrowheads="1"/>
            </p:cNvSpPr>
            <p:nvPr/>
          </p:nvSpPr>
          <p:spPr bwMode="auto">
            <a:xfrm>
              <a:off x="2200" y="1933"/>
              <a:ext cx="453" cy="227"/>
            </a:xfrm>
            <a:prstGeom prst="rightArrow">
              <a:avLst>
                <a:gd name="adj1" fmla="val 50000"/>
                <a:gd name="adj2" fmla="val 31198"/>
              </a:avLst>
            </a:prstGeom>
            <a:ln>
              <a:headEnd/>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pPr algn="ctr" fontAlgn="base">
                <a:spcBef>
                  <a:spcPct val="0"/>
                </a:spcBef>
                <a:spcAft>
                  <a:spcPct val="0"/>
                </a:spcAft>
              </a:pPr>
              <a:endParaRPr lang="zh-CN" altLang="en-US" sz="1600" b="1">
                <a:solidFill>
                  <a:prstClr val="white"/>
                </a:solidFill>
                <a:latin typeface="Consolas" pitchFamily="49" charset="0"/>
                <a:cs typeface="Consolas" pitchFamily="49" charset="0"/>
              </a:endParaRPr>
            </a:p>
          </p:txBody>
        </p:sp>
      </p:grpSp>
      <p:grpSp>
        <p:nvGrpSpPr>
          <p:cNvPr id="5" name="组合 44"/>
          <p:cNvGrpSpPr/>
          <p:nvPr/>
        </p:nvGrpSpPr>
        <p:grpSpPr>
          <a:xfrm>
            <a:off x="6715140" y="1285860"/>
            <a:ext cx="706758" cy="4143404"/>
            <a:chOff x="6715140" y="1285860"/>
            <a:chExt cx="706758" cy="4143404"/>
          </a:xfrm>
        </p:grpSpPr>
        <p:sp>
          <p:nvSpPr>
            <p:cNvPr id="384052" name="Text Box 52"/>
            <p:cNvSpPr txBox="1">
              <a:spLocks noChangeArrowheads="1"/>
            </p:cNvSpPr>
            <p:nvPr/>
          </p:nvSpPr>
          <p:spPr bwMode="auto">
            <a:xfrm>
              <a:off x="6929455" y="2346328"/>
              <a:ext cx="492443" cy="2011366"/>
            </a:xfrm>
            <a:prstGeom prst="rect">
              <a:avLst/>
            </a:prstGeom>
            <a:noFill/>
            <a:ln w="28575" algn="ctr">
              <a:noFill/>
              <a:miter lim="800000"/>
              <a:headEnd/>
              <a:tailEnd type="none" w="med" len="lg"/>
            </a:ln>
            <a:effectLst/>
          </p:spPr>
          <p:txBody>
            <a:bodyPr vert="eaVert" wrap="square">
              <a:spAutoFit/>
            </a:bodyPr>
            <a:lstStyle/>
            <a:p>
              <a:pPr algn="ctr" fontAlgn="base">
                <a:spcBef>
                  <a:spcPct val="50000"/>
                </a:spcBef>
                <a:spcAft>
                  <a:spcPct val="0"/>
                </a:spcAft>
              </a:pPr>
              <a:r>
                <a:rPr lang="zh-CN" altLang="en-US" sz="2000" b="1" dirty="0">
                  <a:solidFill>
                    <a:srgbClr val="3333FF"/>
                  </a:solidFill>
                  <a:latin typeface="Consolas" pitchFamily="49" charset="0"/>
                  <a:ea typeface="楷体" pitchFamily="49" charset="-122"/>
                  <a:cs typeface="Consolas" pitchFamily="49" charset="0"/>
                </a:rPr>
                <a:t>还原</a:t>
              </a:r>
              <a:r>
                <a:rPr lang="zh-CN" altLang="en-US" sz="2000" b="1" dirty="0" smtClean="0">
                  <a:solidFill>
                    <a:srgbClr val="3333FF"/>
                  </a:solidFill>
                  <a:latin typeface="Consolas" pitchFamily="49" charset="0"/>
                  <a:ea typeface="楷体" pitchFamily="49" charset="-122"/>
                  <a:cs typeface="Consolas" pitchFamily="49" charset="0"/>
                </a:rPr>
                <a:t>为</a:t>
              </a:r>
              <a:r>
                <a:rPr lang="en-US" altLang="zh-CN" sz="2000" b="1" dirty="0" smtClean="0">
                  <a:solidFill>
                    <a:srgbClr val="3333FF"/>
                  </a:solidFill>
                  <a:latin typeface="Consolas" pitchFamily="49" charset="0"/>
                  <a:ea typeface="楷体" pitchFamily="49" charset="-122"/>
                  <a:cs typeface="Consolas" pitchFamily="49" charset="0"/>
                </a:rPr>
                <a:t>3</a:t>
              </a:r>
              <a:r>
                <a:rPr lang="zh-CN" altLang="en-US" sz="2000" b="1" dirty="0" smtClean="0">
                  <a:solidFill>
                    <a:srgbClr val="3333FF"/>
                  </a:solidFill>
                  <a:latin typeface="Consolas" pitchFamily="49" charset="0"/>
                  <a:ea typeface="楷体" pitchFamily="49" charset="-122"/>
                  <a:cs typeface="Consolas" pitchFamily="49" charset="0"/>
                </a:rPr>
                <a:t>棵</a:t>
              </a:r>
              <a:r>
                <a:rPr lang="zh-CN" altLang="en-US" sz="2000" b="1" dirty="0">
                  <a:solidFill>
                    <a:srgbClr val="3333FF"/>
                  </a:solidFill>
                  <a:latin typeface="Consolas" pitchFamily="49" charset="0"/>
                  <a:ea typeface="楷体" pitchFamily="49" charset="-122"/>
                  <a:cs typeface="Consolas" pitchFamily="49" charset="0"/>
                </a:rPr>
                <a:t>树</a:t>
              </a:r>
            </a:p>
          </p:txBody>
        </p:sp>
        <p:sp>
          <p:nvSpPr>
            <p:cNvPr id="43" name="右大括号 42"/>
            <p:cNvSpPr/>
            <p:nvPr/>
          </p:nvSpPr>
          <p:spPr>
            <a:xfrm>
              <a:off x="6715140" y="1285860"/>
              <a:ext cx="214314" cy="4143404"/>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fontAlgn="base">
                <a:spcBef>
                  <a:spcPct val="0"/>
                </a:spcBef>
                <a:spcAft>
                  <a:spcPct val="0"/>
                </a:spcAft>
              </a:pPr>
              <a:endParaRPr lang="zh-CN" altLang="en-US" sz="2400" b="1">
                <a:solidFill>
                  <a:prstClr val="black"/>
                </a:solidFill>
              </a:endParaRPr>
            </a:p>
          </p:txBody>
        </p:sp>
      </p:grpSp>
    </p:spTree>
    <p:extLst>
      <p:ext uri="{BB962C8B-B14F-4D97-AF65-F5344CB8AC3E}">
        <p14:creationId xmlns:p14="http://schemas.microsoft.com/office/powerpoint/2010/main" val="109737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nodeType="clickEffect">
                                  <p:stCondLst>
                                    <p:cond delay="0"/>
                                  </p:stCondLst>
                                  <p:childTnLst>
                                    <p:animEffect transition="out" filter="wipe(up)">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803017"/>
            <a:ext cx="8215370" cy="3059299"/>
          </a:xfrm>
          <a:prstGeom prst="rect">
            <a:avLst/>
          </a:prstGeom>
          <a:noFill/>
        </p:spPr>
        <p:txBody>
          <a:bodyPr wrap="square" rtlCol="0">
            <a:spAutoFit/>
          </a:bodyPr>
          <a:lstStyle/>
          <a:p>
            <a:pPr fontAlgn="base">
              <a:lnSpc>
                <a:spcPct val="120000"/>
              </a:lnSpc>
              <a:spcBef>
                <a:spcPts val="600"/>
              </a:spcBef>
              <a:spcAft>
                <a:spcPct val="0"/>
              </a:spcAft>
            </a:pPr>
            <a:r>
              <a:rPr lang="en-US" altLang="zh-CN" sz="2400" b="1" dirty="0" smtClean="0">
                <a:solidFill>
                  <a:srgbClr val="3333FF"/>
                </a:solidFill>
                <a:latin typeface="楷体" pitchFamily="49" charset="-122"/>
                <a:ea typeface="楷体" pitchFamily="49" charset="-122"/>
              </a:rPr>
              <a:t>     </a:t>
            </a:r>
            <a:r>
              <a:rPr lang="zh-CN" altLang="zh-CN" sz="2400" b="1" dirty="0" smtClean="0">
                <a:solidFill>
                  <a:srgbClr val="3333FF"/>
                </a:solidFill>
                <a:latin typeface="楷体" pitchFamily="49" charset="-122"/>
                <a:ea typeface="楷体" pitchFamily="49" charset="-122"/>
              </a:rPr>
              <a:t>设</a:t>
            </a:r>
            <a:r>
              <a:rPr lang="en-US" altLang="zh-CN" sz="2400" b="1" dirty="0" smtClean="0">
                <a:solidFill>
                  <a:srgbClr val="3333FF"/>
                </a:solidFill>
                <a:latin typeface="楷体" pitchFamily="49" charset="-122"/>
                <a:ea typeface="楷体" pitchFamily="49" charset="-122"/>
              </a:rPr>
              <a:t>x</a:t>
            </a:r>
            <a:r>
              <a:rPr lang="zh-CN" altLang="zh-CN" sz="2400" b="1" dirty="0" smtClean="0">
                <a:solidFill>
                  <a:srgbClr val="3333FF"/>
                </a:solidFill>
                <a:latin typeface="楷体" pitchFamily="49" charset="-122"/>
                <a:ea typeface="楷体" pitchFamily="49" charset="-122"/>
              </a:rPr>
              <a:t>是树</a:t>
            </a:r>
            <a:r>
              <a:rPr lang="en-US" altLang="zh-CN" sz="2400" b="1" dirty="0" smtClean="0">
                <a:solidFill>
                  <a:srgbClr val="3333FF"/>
                </a:solidFill>
                <a:latin typeface="楷体" pitchFamily="49" charset="-122"/>
                <a:ea typeface="楷体" pitchFamily="49" charset="-122"/>
              </a:rPr>
              <a:t>T</a:t>
            </a:r>
            <a:r>
              <a:rPr lang="zh-CN" altLang="zh-CN" sz="2400" b="1" dirty="0" smtClean="0">
                <a:solidFill>
                  <a:srgbClr val="3333FF"/>
                </a:solidFill>
                <a:latin typeface="楷体" pitchFamily="49" charset="-122"/>
                <a:ea typeface="楷体" pitchFamily="49" charset="-122"/>
              </a:rPr>
              <a:t>中的一个非根结点，</a:t>
            </a:r>
            <a:r>
              <a:rPr lang="en-US" altLang="zh-CN" sz="2400" b="1" dirty="0" smtClean="0">
                <a:solidFill>
                  <a:srgbClr val="3333FF"/>
                </a:solidFill>
                <a:latin typeface="楷体" pitchFamily="49" charset="-122"/>
                <a:ea typeface="楷体" pitchFamily="49" charset="-122"/>
              </a:rPr>
              <a:t>B</a:t>
            </a:r>
            <a:r>
              <a:rPr lang="zh-CN" altLang="zh-CN" sz="2400" b="1" dirty="0" smtClean="0">
                <a:solidFill>
                  <a:srgbClr val="3333FF"/>
                </a:solidFill>
                <a:latin typeface="楷体" pitchFamily="49" charset="-122"/>
                <a:ea typeface="楷体" pitchFamily="49" charset="-122"/>
              </a:rPr>
              <a:t>是</a:t>
            </a:r>
            <a:r>
              <a:rPr lang="en-US" altLang="zh-CN" sz="2400" b="1" dirty="0" smtClean="0">
                <a:solidFill>
                  <a:srgbClr val="3333FF"/>
                </a:solidFill>
                <a:latin typeface="楷体" pitchFamily="49" charset="-122"/>
                <a:ea typeface="楷体" pitchFamily="49" charset="-122"/>
              </a:rPr>
              <a:t>T</a:t>
            </a:r>
            <a:r>
              <a:rPr lang="zh-CN" altLang="zh-CN" sz="2400" b="1" dirty="0" smtClean="0">
                <a:solidFill>
                  <a:srgbClr val="3333FF"/>
                </a:solidFill>
                <a:latin typeface="楷体" pitchFamily="49" charset="-122"/>
                <a:ea typeface="楷体" pitchFamily="49" charset="-122"/>
              </a:rPr>
              <a:t>所对应的二叉树。在</a:t>
            </a:r>
            <a:r>
              <a:rPr lang="en-US" altLang="zh-CN" sz="2400" b="1" dirty="0" smtClean="0">
                <a:solidFill>
                  <a:srgbClr val="3333FF"/>
                </a:solidFill>
                <a:latin typeface="楷体" pitchFamily="49" charset="-122"/>
                <a:ea typeface="楷体" pitchFamily="49" charset="-122"/>
              </a:rPr>
              <a:t>B</a:t>
            </a:r>
            <a:r>
              <a:rPr lang="zh-CN" altLang="zh-CN" sz="2400" b="1" dirty="0" smtClean="0">
                <a:solidFill>
                  <a:srgbClr val="3333FF"/>
                </a:solidFill>
                <a:latin typeface="楷体" pitchFamily="49" charset="-122"/>
                <a:ea typeface="楷体" pitchFamily="49" charset="-122"/>
              </a:rPr>
              <a:t>中，</a:t>
            </a:r>
            <a:r>
              <a:rPr lang="en-US" altLang="zh-CN" sz="2400" b="1" dirty="0" smtClean="0">
                <a:solidFill>
                  <a:srgbClr val="FF0000"/>
                </a:solidFill>
                <a:latin typeface="楷体" pitchFamily="49" charset="-122"/>
                <a:ea typeface="楷体" pitchFamily="49" charset="-122"/>
              </a:rPr>
              <a:t>x</a:t>
            </a:r>
            <a:r>
              <a:rPr lang="zh-CN" altLang="zh-CN" sz="2400" b="1" dirty="0" smtClean="0">
                <a:solidFill>
                  <a:srgbClr val="FF0000"/>
                </a:solidFill>
                <a:latin typeface="楷体" pitchFamily="49" charset="-122"/>
                <a:ea typeface="楷体" pitchFamily="49" charset="-122"/>
              </a:rPr>
              <a:t>是其双亲结点的右孩子</a:t>
            </a:r>
            <a:r>
              <a:rPr lang="zh-CN" altLang="zh-CN" sz="2400" b="1" dirty="0" smtClean="0">
                <a:solidFill>
                  <a:srgbClr val="3333FF"/>
                </a:solidFill>
                <a:latin typeface="楷体" pitchFamily="49" charset="-122"/>
                <a:ea typeface="楷体" pitchFamily="49" charset="-122"/>
              </a:rPr>
              <a:t>，下列结论正确的是</a:t>
            </a:r>
            <a:r>
              <a:rPr lang="zh-CN" altLang="en-US" sz="2400" b="1" dirty="0" smtClean="0">
                <a:solidFill>
                  <a:srgbClr val="3333FF"/>
                </a:solidFill>
                <a:latin typeface="楷体" pitchFamily="49" charset="-122"/>
                <a:ea typeface="楷体" pitchFamily="49" charset="-122"/>
              </a:rPr>
              <a:t>（  ）</a:t>
            </a:r>
            <a:r>
              <a:rPr lang="zh-CN" altLang="zh-CN" sz="2400" b="1" dirty="0" smtClean="0">
                <a:solidFill>
                  <a:srgbClr val="3333FF"/>
                </a:solidFill>
                <a:latin typeface="楷体" pitchFamily="49" charset="-122"/>
                <a:ea typeface="楷体" pitchFamily="49" charset="-122"/>
              </a:rPr>
              <a:t>。</a:t>
            </a:r>
          </a:p>
          <a:p>
            <a:pPr fontAlgn="base">
              <a:lnSpc>
                <a:spcPct val="120000"/>
              </a:lnSpc>
              <a:spcBef>
                <a:spcPts val="600"/>
              </a:spcBef>
              <a:spcAft>
                <a:spcPct val="0"/>
              </a:spcAft>
            </a:pPr>
            <a:r>
              <a:rPr lang="en-US" altLang="zh-CN" sz="2400" b="1" dirty="0" smtClean="0">
                <a:solidFill>
                  <a:srgbClr val="3333FF"/>
                </a:solidFill>
                <a:latin typeface="Consolas" pitchFamily="49" charset="0"/>
                <a:ea typeface="仿宋" pitchFamily="49" charset="-122"/>
                <a:cs typeface="Consolas" pitchFamily="49" charset="0"/>
              </a:rPr>
              <a:t>   A.</a:t>
            </a:r>
            <a:r>
              <a:rPr lang="zh-CN" altLang="zh-CN" sz="2400" b="1" dirty="0" smtClean="0">
                <a:solidFill>
                  <a:srgbClr val="3333FF"/>
                </a:solidFill>
                <a:latin typeface="Consolas" pitchFamily="49" charset="0"/>
                <a:ea typeface="仿宋" pitchFamily="49" charset="-122"/>
                <a:cs typeface="Consolas" pitchFamily="49" charset="0"/>
              </a:rPr>
              <a:t>在树</a:t>
            </a:r>
            <a:r>
              <a:rPr lang="en-US" altLang="zh-CN" sz="2400" b="1" dirty="0" smtClean="0">
                <a:solidFill>
                  <a:srgbClr val="3333FF"/>
                </a:solidFill>
                <a:latin typeface="Consolas" pitchFamily="49" charset="0"/>
                <a:ea typeface="仿宋" pitchFamily="49" charset="-122"/>
                <a:cs typeface="Consolas" pitchFamily="49" charset="0"/>
              </a:rPr>
              <a:t>T</a:t>
            </a:r>
            <a:r>
              <a:rPr lang="zh-CN" altLang="zh-CN" sz="2400" b="1" dirty="0" smtClean="0">
                <a:solidFill>
                  <a:srgbClr val="3333FF"/>
                </a:solidFill>
                <a:latin typeface="Consolas" pitchFamily="49" charset="0"/>
                <a:ea typeface="仿宋" pitchFamily="49" charset="-122"/>
                <a:cs typeface="Consolas" pitchFamily="49" charset="0"/>
              </a:rPr>
              <a:t>中，</a:t>
            </a:r>
            <a:r>
              <a:rPr lang="en-US" altLang="zh-CN" sz="2400" b="1" dirty="0" smtClean="0">
                <a:solidFill>
                  <a:srgbClr val="3333FF"/>
                </a:solidFill>
                <a:latin typeface="Consolas" pitchFamily="49" charset="0"/>
                <a:ea typeface="仿宋" pitchFamily="49" charset="-122"/>
                <a:cs typeface="Consolas" pitchFamily="49" charset="0"/>
              </a:rPr>
              <a:t>x</a:t>
            </a:r>
            <a:r>
              <a:rPr lang="zh-CN" altLang="zh-CN" sz="2400" b="1" dirty="0" smtClean="0">
                <a:solidFill>
                  <a:srgbClr val="3333FF"/>
                </a:solidFill>
                <a:latin typeface="Consolas" pitchFamily="49" charset="0"/>
                <a:ea typeface="仿宋" pitchFamily="49" charset="-122"/>
                <a:cs typeface="Consolas" pitchFamily="49" charset="0"/>
              </a:rPr>
              <a:t>是其双亲的第一个孩子</a:t>
            </a:r>
            <a:endParaRPr lang="en-US" altLang="zh-CN" sz="2400" b="1" dirty="0" smtClean="0">
              <a:solidFill>
                <a:srgbClr val="3333FF"/>
              </a:solidFill>
              <a:latin typeface="Consolas" pitchFamily="49" charset="0"/>
              <a:ea typeface="仿宋" pitchFamily="49" charset="-122"/>
              <a:cs typeface="Consolas" pitchFamily="49" charset="0"/>
            </a:endParaRPr>
          </a:p>
          <a:p>
            <a:pPr fontAlgn="base">
              <a:lnSpc>
                <a:spcPct val="120000"/>
              </a:lnSpc>
              <a:spcBef>
                <a:spcPts val="600"/>
              </a:spcBef>
              <a:spcAft>
                <a:spcPct val="0"/>
              </a:spcAft>
            </a:pPr>
            <a:r>
              <a:rPr lang="en-US" altLang="zh-CN" sz="2400" b="1" dirty="0" smtClean="0">
                <a:solidFill>
                  <a:srgbClr val="3333FF"/>
                </a:solidFill>
                <a:latin typeface="Consolas" pitchFamily="49" charset="0"/>
                <a:ea typeface="仿宋" pitchFamily="49" charset="-122"/>
                <a:cs typeface="Consolas" pitchFamily="49" charset="0"/>
              </a:rPr>
              <a:t>   B.</a:t>
            </a:r>
            <a:r>
              <a:rPr lang="zh-CN" altLang="zh-CN" sz="2400" b="1" dirty="0" smtClean="0">
                <a:solidFill>
                  <a:srgbClr val="3333FF"/>
                </a:solidFill>
                <a:latin typeface="Consolas" pitchFamily="49" charset="0"/>
                <a:ea typeface="仿宋" pitchFamily="49" charset="-122"/>
                <a:cs typeface="Consolas" pitchFamily="49" charset="0"/>
              </a:rPr>
              <a:t>在树</a:t>
            </a:r>
            <a:r>
              <a:rPr lang="en-US" altLang="zh-CN" sz="2400" b="1" dirty="0" smtClean="0">
                <a:solidFill>
                  <a:srgbClr val="3333FF"/>
                </a:solidFill>
                <a:latin typeface="Consolas" pitchFamily="49" charset="0"/>
                <a:ea typeface="仿宋" pitchFamily="49" charset="-122"/>
                <a:cs typeface="Consolas" pitchFamily="49" charset="0"/>
              </a:rPr>
              <a:t>T</a:t>
            </a:r>
            <a:r>
              <a:rPr lang="zh-CN" altLang="zh-CN" sz="2400" b="1" dirty="0" smtClean="0">
                <a:solidFill>
                  <a:srgbClr val="3333FF"/>
                </a:solidFill>
                <a:latin typeface="Consolas" pitchFamily="49" charset="0"/>
                <a:ea typeface="仿宋" pitchFamily="49" charset="-122"/>
                <a:cs typeface="Consolas" pitchFamily="49" charset="0"/>
              </a:rPr>
              <a:t>中，</a:t>
            </a:r>
            <a:r>
              <a:rPr lang="en-US" altLang="zh-CN" sz="2400" b="1" dirty="0" smtClean="0">
                <a:solidFill>
                  <a:srgbClr val="3333FF"/>
                </a:solidFill>
                <a:latin typeface="Consolas" pitchFamily="49" charset="0"/>
                <a:ea typeface="仿宋" pitchFamily="49" charset="-122"/>
                <a:cs typeface="Consolas" pitchFamily="49" charset="0"/>
              </a:rPr>
              <a:t>x</a:t>
            </a:r>
            <a:r>
              <a:rPr lang="zh-CN" altLang="zh-CN" sz="2400" b="1" dirty="0" smtClean="0">
                <a:solidFill>
                  <a:srgbClr val="3333FF"/>
                </a:solidFill>
                <a:latin typeface="Consolas" pitchFamily="49" charset="0"/>
                <a:ea typeface="仿宋" pitchFamily="49" charset="-122"/>
                <a:cs typeface="Consolas" pitchFamily="49" charset="0"/>
              </a:rPr>
              <a:t>一定无右边兄弟</a:t>
            </a:r>
          </a:p>
          <a:p>
            <a:pPr fontAlgn="base">
              <a:lnSpc>
                <a:spcPct val="120000"/>
              </a:lnSpc>
              <a:spcBef>
                <a:spcPts val="600"/>
              </a:spcBef>
              <a:spcAft>
                <a:spcPct val="0"/>
              </a:spcAft>
            </a:pPr>
            <a:r>
              <a:rPr lang="en-US" altLang="zh-CN" sz="2400" b="1" dirty="0" smtClean="0">
                <a:solidFill>
                  <a:srgbClr val="3333FF"/>
                </a:solidFill>
                <a:latin typeface="Consolas" pitchFamily="49" charset="0"/>
                <a:ea typeface="仿宋" pitchFamily="49" charset="-122"/>
                <a:cs typeface="Consolas" pitchFamily="49" charset="0"/>
              </a:rPr>
              <a:t>   C.</a:t>
            </a:r>
            <a:r>
              <a:rPr lang="zh-CN" altLang="zh-CN" sz="2400" b="1" dirty="0" smtClean="0">
                <a:solidFill>
                  <a:srgbClr val="3333FF"/>
                </a:solidFill>
                <a:latin typeface="Consolas" pitchFamily="49" charset="0"/>
                <a:ea typeface="仿宋" pitchFamily="49" charset="-122"/>
                <a:cs typeface="Consolas" pitchFamily="49" charset="0"/>
              </a:rPr>
              <a:t>在树</a:t>
            </a:r>
            <a:r>
              <a:rPr lang="en-US" altLang="zh-CN" sz="2400" b="1" dirty="0" smtClean="0">
                <a:solidFill>
                  <a:srgbClr val="3333FF"/>
                </a:solidFill>
                <a:latin typeface="Consolas" pitchFamily="49" charset="0"/>
                <a:ea typeface="仿宋" pitchFamily="49" charset="-122"/>
                <a:cs typeface="Consolas" pitchFamily="49" charset="0"/>
              </a:rPr>
              <a:t>T</a:t>
            </a:r>
            <a:r>
              <a:rPr lang="zh-CN" altLang="zh-CN" sz="2400" b="1" dirty="0" smtClean="0">
                <a:solidFill>
                  <a:srgbClr val="3333FF"/>
                </a:solidFill>
                <a:latin typeface="Consolas" pitchFamily="49" charset="0"/>
                <a:ea typeface="仿宋" pitchFamily="49" charset="-122"/>
                <a:cs typeface="Consolas" pitchFamily="49" charset="0"/>
              </a:rPr>
              <a:t>中，</a:t>
            </a:r>
            <a:r>
              <a:rPr lang="en-US" altLang="zh-CN" sz="2400" b="1" dirty="0" smtClean="0">
                <a:solidFill>
                  <a:srgbClr val="3333FF"/>
                </a:solidFill>
                <a:latin typeface="Consolas" pitchFamily="49" charset="0"/>
                <a:ea typeface="仿宋" pitchFamily="49" charset="-122"/>
                <a:cs typeface="Consolas" pitchFamily="49" charset="0"/>
              </a:rPr>
              <a:t>x</a:t>
            </a:r>
            <a:r>
              <a:rPr lang="zh-CN" altLang="zh-CN" sz="2400" b="1" dirty="0" smtClean="0">
                <a:solidFill>
                  <a:srgbClr val="3333FF"/>
                </a:solidFill>
                <a:latin typeface="Consolas" pitchFamily="49" charset="0"/>
                <a:ea typeface="仿宋" pitchFamily="49" charset="-122"/>
                <a:cs typeface="Consolas" pitchFamily="49" charset="0"/>
              </a:rPr>
              <a:t>一定是叶子结点</a:t>
            </a:r>
            <a:endParaRPr lang="en-US" altLang="zh-CN" sz="2400" b="1" dirty="0" smtClean="0">
              <a:solidFill>
                <a:srgbClr val="3333FF"/>
              </a:solidFill>
              <a:latin typeface="Consolas" pitchFamily="49" charset="0"/>
              <a:ea typeface="仿宋" pitchFamily="49" charset="-122"/>
              <a:cs typeface="Consolas" pitchFamily="49" charset="0"/>
            </a:endParaRPr>
          </a:p>
          <a:p>
            <a:pPr fontAlgn="base">
              <a:lnSpc>
                <a:spcPct val="120000"/>
              </a:lnSpc>
              <a:spcBef>
                <a:spcPts val="600"/>
              </a:spcBef>
              <a:spcAft>
                <a:spcPct val="0"/>
              </a:spcAft>
            </a:pPr>
            <a:r>
              <a:rPr lang="en-US" altLang="zh-CN" sz="2400" b="1" dirty="0" smtClean="0">
                <a:solidFill>
                  <a:srgbClr val="3333FF"/>
                </a:solidFill>
                <a:latin typeface="Consolas" pitchFamily="49" charset="0"/>
                <a:ea typeface="仿宋" pitchFamily="49" charset="-122"/>
                <a:cs typeface="Consolas" pitchFamily="49" charset="0"/>
              </a:rPr>
              <a:t>   D.</a:t>
            </a:r>
            <a:r>
              <a:rPr lang="zh-CN" altLang="zh-CN" sz="2400" b="1" dirty="0" smtClean="0">
                <a:solidFill>
                  <a:srgbClr val="3333FF"/>
                </a:solidFill>
                <a:latin typeface="Consolas" pitchFamily="49" charset="0"/>
                <a:ea typeface="仿宋" pitchFamily="49" charset="-122"/>
                <a:cs typeface="Consolas" pitchFamily="49" charset="0"/>
              </a:rPr>
              <a:t>在树</a:t>
            </a:r>
            <a:r>
              <a:rPr lang="en-US" altLang="zh-CN" sz="2400" b="1" dirty="0" smtClean="0">
                <a:solidFill>
                  <a:srgbClr val="3333FF"/>
                </a:solidFill>
                <a:latin typeface="Consolas" pitchFamily="49" charset="0"/>
                <a:ea typeface="仿宋" pitchFamily="49" charset="-122"/>
                <a:cs typeface="Consolas" pitchFamily="49" charset="0"/>
              </a:rPr>
              <a:t>T</a:t>
            </a:r>
            <a:r>
              <a:rPr lang="zh-CN" altLang="zh-CN" sz="2400" b="1" dirty="0" smtClean="0">
                <a:solidFill>
                  <a:srgbClr val="3333FF"/>
                </a:solidFill>
                <a:latin typeface="Consolas" pitchFamily="49" charset="0"/>
                <a:ea typeface="仿宋" pitchFamily="49" charset="-122"/>
                <a:cs typeface="Consolas" pitchFamily="49" charset="0"/>
              </a:rPr>
              <a:t>中，</a:t>
            </a:r>
            <a:r>
              <a:rPr lang="en-US" altLang="zh-CN" sz="2400" b="1" dirty="0" smtClean="0">
                <a:solidFill>
                  <a:srgbClr val="3333FF"/>
                </a:solidFill>
                <a:latin typeface="Consolas" pitchFamily="49" charset="0"/>
                <a:ea typeface="仿宋" pitchFamily="49" charset="-122"/>
                <a:cs typeface="Consolas" pitchFamily="49" charset="0"/>
              </a:rPr>
              <a:t>x</a:t>
            </a:r>
            <a:r>
              <a:rPr lang="zh-CN" altLang="zh-CN" sz="2400" b="1" dirty="0" smtClean="0">
                <a:solidFill>
                  <a:srgbClr val="3333FF"/>
                </a:solidFill>
                <a:latin typeface="Consolas" pitchFamily="49" charset="0"/>
                <a:ea typeface="仿宋" pitchFamily="49" charset="-122"/>
                <a:cs typeface="Consolas" pitchFamily="49" charset="0"/>
              </a:rPr>
              <a:t>一定有左边兄弟</a:t>
            </a:r>
          </a:p>
        </p:txBody>
      </p:sp>
      <p:grpSp>
        <p:nvGrpSpPr>
          <p:cNvPr id="2" name="组合 4"/>
          <p:cNvGrpSpPr/>
          <p:nvPr/>
        </p:nvGrpSpPr>
        <p:grpSpPr>
          <a:xfrm>
            <a:off x="357158" y="160076"/>
            <a:ext cx="1000100" cy="785817"/>
            <a:chOff x="5691204" y="3835411"/>
            <a:chExt cx="1238250" cy="1236663"/>
          </a:xfrm>
        </p:grpSpPr>
        <p:grpSp>
          <p:nvGrpSpPr>
            <p:cNvPr id="4" name="Group 19"/>
            <p:cNvGrpSpPr>
              <a:grpSpLocks/>
            </p:cNvGrpSpPr>
            <p:nvPr/>
          </p:nvGrpSpPr>
          <p:grpSpPr bwMode="auto">
            <a:xfrm>
              <a:off x="5691204" y="3835411"/>
              <a:ext cx="1238250" cy="1236663"/>
              <a:chOff x="802" y="845"/>
              <a:chExt cx="827" cy="826"/>
            </a:xfrm>
          </p:grpSpPr>
          <p:sp>
            <p:nvSpPr>
              <p:cNvPr id="8"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pPr algn="ctr" fontAlgn="base">
                  <a:spcBef>
                    <a:spcPct val="0"/>
                  </a:spcBef>
                  <a:spcAft>
                    <a:spcPct val="0"/>
                  </a:spcAft>
                </a:pPr>
                <a:endParaRPr lang="zh-CN" altLang="zh-CN" sz="2400" b="1">
                  <a:solidFill>
                    <a:srgbClr val="3333FF"/>
                  </a:solidFill>
                  <a:ea typeface="楷体_GB2312" pitchFamily="49" charset="-122"/>
                  <a:cs typeface="Arial" pitchFamily="34" charset="0"/>
                </a:endParaRPr>
              </a:p>
            </p:txBody>
          </p:sp>
          <p:sp>
            <p:nvSpPr>
              <p:cNvPr id="9"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pPr algn="ctr" fontAlgn="base">
                  <a:spcBef>
                    <a:spcPct val="0"/>
                  </a:spcBef>
                  <a:spcAft>
                    <a:spcPct val="0"/>
                  </a:spcAft>
                </a:pPr>
                <a:endParaRPr lang="zh-CN" altLang="zh-CN" sz="2400" b="1">
                  <a:solidFill>
                    <a:srgbClr val="3333FF"/>
                  </a:solidFill>
                  <a:ea typeface="楷体_GB2312" pitchFamily="49" charset="-122"/>
                  <a:cs typeface="Arial" pitchFamily="34" charset="0"/>
                </a:endParaRPr>
              </a:p>
            </p:txBody>
          </p:sp>
          <p:sp>
            <p:nvSpPr>
              <p:cNvPr id="10"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pPr algn="ctr" fontAlgn="base">
                  <a:spcBef>
                    <a:spcPct val="0"/>
                  </a:spcBef>
                  <a:spcAft>
                    <a:spcPct val="0"/>
                  </a:spcAft>
                </a:pPr>
                <a:endParaRPr lang="zh-CN" altLang="zh-CN" sz="2400" b="1">
                  <a:solidFill>
                    <a:srgbClr val="3333FF"/>
                  </a:solidFill>
                  <a:ea typeface="楷体_GB2312" pitchFamily="49" charset="-122"/>
                  <a:cs typeface="Arial" pitchFamily="34" charset="0"/>
                </a:endParaRPr>
              </a:p>
            </p:txBody>
          </p:sp>
        </p:grpSp>
        <p:sp>
          <p:nvSpPr>
            <p:cNvPr id="7" name="Text Box 23"/>
            <p:cNvSpPr txBox="1">
              <a:spLocks noChangeArrowheads="1"/>
            </p:cNvSpPr>
            <p:nvPr/>
          </p:nvSpPr>
          <p:spPr bwMode="gray">
            <a:xfrm>
              <a:off x="5762641" y="4214818"/>
              <a:ext cx="1082674" cy="557010"/>
            </a:xfrm>
            <a:prstGeom prst="rect">
              <a:avLst/>
            </a:prstGeom>
            <a:noFill/>
            <a:ln w="9525" algn="ctr">
              <a:noFill/>
              <a:miter lim="800000"/>
              <a:headEnd/>
              <a:tailEnd/>
            </a:ln>
          </p:spPr>
          <p:txBody>
            <a:bodyPr>
              <a:spAutoFit/>
            </a:bodyPr>
            <a:lstStyle/>
            <a:p>
              <a:pPr algn="ctr" fontAlgn="base">
                <a:spcBef>
                  <a:spcPct val="50000"/>
                </a:spcBef>
                <a:spcAft>
                  <a:spcPct val="0"/>
                </a:spcAft>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1" name="TextBox 10"/>
          <p:cNvSpPr txBox="1"/>
          <p:nvPr/>
        </p:nvSpPr>
        <p:spPr>
          <a:xfrm>
            <a:off x="1357290" y="6026361"/>
            <a:ext cx="1643074" cy="461665"/>
          </a:xfrm>
          <a:prstGeom prst="rect">
            <a:avLst/>
          </a:prstGeom>
          <a:noFill/>
        </p:spPr>
        <p:txBody>
          <a:bodyPr wrap="square" rtlCol="0">
            <a:spAutoFit/>
          </a:bodyPr>
          <a:lstStyle/>
          <a:p>
            <a:pPr fontAlgn="base">
              <a:spcBef>
                <a:spcPct val="0"/>
              </a:spcBef>
              <a:spcAft>
                <a:spcPct val="0"/>
              </a:spcAft>
            </a:pPr>
            <a:r>
              <a:rPr lang="zh-CN" altLang="zh-CN" sz="2400" b="1" smtClean="0">
                <a:solidFill>
                  <a:srgbClr val="3333FF"/>
                </a:solidFill>
                <a:latin typeface="Consolas" pitchFamily="49" charset="0"/>
                <a:ea typeface="楷体" pitchFamily="49" charset="-122"/>
                <a:cs typeface="Consolas" pitchFamily="49" charset="0"/>
              </a:rPr>
              <a:t>答案</a:t>
            </a:r>
            <a:r>
              <a:rPr lang="zh-CN" altLang="en-US" sz="2400" b="1" smtClean="0">
                <a:solidFill>
                  <a:srgbClr val="3333FF"/>
                </a:solidFill>
                <a:latin typeface="Consolas" pitchFamily="49" charset="0"/>
                <a:ea typeface="楷体" pitchFamily="49" charset="-122"/>
                <a:cs typeface="Consolas" pitchFamily="49" charset="0"/>
              </a:rPr>
              <a:t>为</a:t>
            </a:r>
            <a:r>
              <a:rPr lang="en-US" altLang="zh-CN" sz="2400" b="1" smtClean="0">
                <a:solidFill>
                  <a:srgbClr val="C00000"/>
                </a:solidFill>
                <a:latin typeface="Consolas" pitchFamily="49" charset="0"/>
                <a:ea typeface="楷体" pitchFamily="49" charset="-122"/>
                <a:cs typeface="Consolas" pitchFamily="49" charset="0"/>
              </a:rPr>
              <a:t>D</a:t>
            </a:r>
            <a:r>
              <a:rPr lang="zh-CN" altLang="zh-CN" sz="2400" b="1" smtClean="0">
                <a:solidFill>
                  <a:srgbClr val="3333FF"/>
                </a:solidFill>
                <a:latin typeface="Consolas" pitchFamily="49" charset="0"/>
                <a:ea typeface="楷体" pitchFamily="49" charset="-122"/>
                <a:cs typeface="Consolas" pitchFamily="49" charset="0"/>
              </a:rPr>
              <a:t>。</a:t>
            </a:r>
            <a:endParaRPr lang="zh-CN" altLang="en-US" sz="2400" b="1">
              <a:solidFill>
                <a:srgbClr val="3333FF"/>
              </a:solidFill>
              <a:latin typeface="Consolas" pitchFamily="49" charset="0"/>
              <a:ea typeface="楷体" pitchFamily="49" charset="-122"/>
              <a:cs typeface="Consolas" pitchFamily="49" charset="0"/>
            </a:endParaRPr>
          </a:p>
        </p:txBody>
      </p:sp>
      <p:grpSp>
        <p:nvGrpSpPr>
          <p:cNvPr id="5" name="组合 27"/>
          <p:cNvGrpSpPr/>
          <p:nvPr/>
        </p:nvGrpSpPr>
        <p:grpSpPr>
          <a:xfrm>
            <a:off x="1428728" y="4097535"/>
            <a:ext cx="4357718" cy="1357322"/>
            <a:chOff x="1428728" y="3357562"/>
            <a:chExt cx="4357718" cy="1357322"/>
          </a:xfrm>
        </p:grpSpPr>
        <p:sp>
          <p:nvSpPr>
            <p:cNvPr id="12" name="TextBox 11"/>
            <p:cNvSpPr txBox="1"/>
            <p:nvPr/>
          </p:nvSpPr>
          <p:spPr>
            <a:xfrm>
              <a:off x="1428728" y="3643314"/>
              <a:ext cx="428628" cy="461665"/>
            </a:xfrm>
            <a:prstGeom prst="rect">
              <a:avLst/>
            </a:prstGeom>
            <a:noFill/>
          </p:spPr>
          <p:txBody>
            <a:bodyPr wrap="square" rtlCol="0">
              <a:spAutoFit/>
            </a:bodyPr>
            <a:lstStyle/>
            <a:p>
              <a:pPr algn="ctr" fontAlgn="base">
                <a:spcBef>
                  <a:spcPct val="0"/>
                </a:spcBef>
                <a:spcAft>
                  <a:spcPct val="0"/>
                </a:spcAft>
              </a:pPr>
              <a:r>
                <a:rPr lang="en-US" altLang="zh-CN" sz="2400" b="1" dirty="0" smtClean="0">
                  <a:solidFill>
                    <a:srgbClr val="3333FF"/>
                  </a:solidFill>
                  <a:latin typeface="Consolas" pitchFamily="49" charset="0"/>
                  <a:ea typeface="楷体_GB2312" pitchFamily="49" charset="-122"/>
                  <a:cs typeface="Consolas" pitchFamily="49" charset="0"/>
                </a:rPr>
                <a:t>B</a:t>
              </a:r>
              <a:endParaRPr lang="zh-CN" altLang="en-US" sz="2400" b="1" dirty="0">
                <a:solidFill>
                  <a:srgbClr val="3333FF"/>
                </a:solidFill>
                <a:latin typeface="Consolas" pitchFamily="49" charset="0"/>
                <a:ea typeface="楷体_GB2312" pitchFamily="49" charset="-122"/>
                <a:cs typeface="Consolas" pitchFamily="49" charset="0"/>
              </a:endParaRPr>
            </a:p>
          </p:txBody>
        </p:sp>
        <p:sp>
          <p:nvSpPr>
            <p:cNvPr id="13" name="椭圆 12"/>
            <p:cNvSpPr/>
            <p:nvPr/>
          </p:nvSpPr>
          <p:spPr>
            <a:xfrm>
              <a:off x="2428860" y="4286256"/>
              <a:ext cx="357190" cy="42862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r>
                <a:rPr lang="en-US" altLang="zh-CN" sz="2400" b="1" smtClean="0">
                  <a:solidFill>
                    <a:srgbClr val="3333FF"/>
                  </a:solidFill>
                </a:rPr>
                <a:t>x</a:t>
              </a:r>
              <a:endParaRPr lang="zh-CN" altLang="en-US" sz="2400" b="1">
                <a:solidFill>
                  <a:srgbClr val="3333FF"/>
                </a:solidFill>
              </a:endParaRPr>
            </a:p>
          </p:txBody>
        </p:sp>
        <p:sp>
          <p:nvSpPr>
            <p:cNvPr id="14" name="TextBox 13"/>
            <p:cNvSpPr txBox="1"/>
            <p:nvPr/>
          </p:nvSpPr>
          <p:spPr>
            <a:xfrm>
              <a:off x="5357818" y="3357562"/>
              <a:ext cx="428628" cy="461665"/>
            </a:xfrm>
            <a:prstGeom prst="rect">
              <a:avLst/>
            </a:prstGeom>
            <a:noFill/>
          </p:spPr>
          <p:txBody>
            <a:bodyPr wrap="square" rtlCol="0">
              <a:spAutoFit/>
            </a:bodyPr>
            <a:lstStyle/>
            <a:p>
              <a:pPr algn="ctr" fontAlgn="base">
                <a:spcBef>
                  <a:spcPct val="0"/>
                </a:spcBef>
                <a:spcAft>
                  <a:spcPct val="0"/>
                </a:spcAft>
              </a:pPr>
              <a:r>
                <a:rPr lang="en-US" altLang="zh-CN" sz="2400" b="1" smtClean="0">
                  <a:solidFill>
                    <a:srgbClr val="3333FF"/>
                  </a:solidFill>
                  <a:latin typeface="Consolas" pitchFamily="49" charset="0"/>
                  <a:ea typeface="楷体_GB2312" pitchFamily="49" charset="-122"/>
                  <a:cs typeface="Consolas" pitchFamily="49" charset="0"/>
                </a:rPr>
                <a:t>T</a:t>
              </a:r>
              <a:endParaRPr lang="zh-CN" altLang="en-US" sz="2400" b="1">
                <a:solidFill>
                  <a:srgbClr val="3333FF"/>
                </a:solidFill>
                <a:latin typeface="Consolas" pitchFamily="49" charset="0"/>
                <a:ea typeface="楷体_GB2312" pitchFamily="49" charset="-122"/>
                <a:cs typeface="Consolas" pitchFamily="49" charset="0"/>
              </a:endParaRPr>
            </a:p>
          </p:txBody>
        </p:sp>
        <p:sp>
          <p:nvSpPr>
            <p:cNvPr id="15" name="椭圆 14"/>
            <p:cNvSpPr/>
            <p:nvPr/>
          </p:nvSpPr>
          <p:spPr>
            <a:xfrm>
              <a:off x="1928794" y="3786190"/>
              <a:ext cx="357190"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r>
                <a:rPr lang="en-US" altLang="zh-CN" sz="2400" b="1" smtClean="0">
                  <a:solidFill>
                    <a:srgbClr val="3333FF"/>
                  </a:solidFill>
                </a:rPr>
                <a:t>y</a:t>
              </a:r>
              <a:endParaRPr lang="zh-CN" altLang="en-US" sz="2400" b="1">
                <a:solidFill>
                  <a:srgbClr val="3333FF"/>
                </a:solidFill>
              </a:endParaRPr>
            </a:p>
          </p:txBody>
        </p:sp>
        <p:cxnSp>
          <p:nvCxnSpPr>
            <p:cNvPr id="17" name="直接连接符 16"/>
            <p:cNvCxnSpPr>
              <a:stCxn id="15" idx="5"/>
              <a:endCxn id="13" idx="1"/>
            </p:cNvCxnSpPr>
            <p:nvPr/>
          </p:nvCxnSpPr>
          <p:spPr>
            <a:xfrm rot="16200000" flipH="1">
              <a:off x="2258932" y="4126790"/>
              <a:ext cx="196980" cy="247494"/>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sp>
          <p:nvSpPr>
            <p:cNvPr id="19" name="椭圆 18"/>
            <p:cNvSpPr/>
            <p:nvPr/>
          </p:nvSpPr>
          <p:spPr>
            <a:xfrm>
              <a:off x="5286380" y="4286256"/>
              <a:ext cx="357190" cy="42862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r>
                <a:rPr lang="en-US" altLang="zh-CN" sz="2400" b="1" smtClean="0">
                  <a:solidFill>
                    <a:srgbClr val="3333FF"/>
                  </a:solidFill>
                </a:rPr>
                <a:t>x</a:t>
              </a:r>
              <a:endParaRPr lang="zh-CN" altLang="en-US" sz="2400" b="1">
                <a:solidFill>
                  <a:srgbClr val="3333FF"/>
                </a:solidFill>
              </a:endParaRPr>
            </a:p>
          </p:txBody>
        </p:sp>
        <p:sp>
          <p:nvSpPr>
            <p:cNvPr id="20" name="椭圆 19"/>
            <p:cNvSpPr/>
            <p:nvPr/>
          </p:nvSpPr>
          <p:spPr>
            <a:xfrm>
              <a:off x="4714876" y="4286256"/>
              <a:ext cx="357190" cy="428628"/>
            </a:xfrm>
            <a:prstGeom prst="ellipse">
              <a:avLst/>
            </a:prstGeom>
          </p:spPr>
          <p:style>
            <a:lnRef idx="1">
              <a:schemeClr val="accent3"/>
            </a:lnRef>
            <a:fillRef idx="2">
              <a:schemeClr val="accent3"/>
            </a:fillRef>
            <a:effectRef idx="1">
              <a:schemeClr val="accent3"/>
            </a:effectRef>
            <a:fontRef idx="minor">
              <a:schemeClr val="dk1"/>
            </a:fontRef>
          </p:style>
          <p:txBody>
            <a:bodyPr tIns="0" bIns="0" rtlCol="0" anchor="ctr"/>
            <a:lstStyle/>
            <a:p>
              <a:pPr algn="ctr" fontAlgn="base">
                <a:spcBef>
                  <a:spcPct val="0"/>
                </a:spcBef>
                <a:spcAft>
                  <a:spcPct val="0"/>
                </a:spcAft>
              </a:pPr>
              <a:r>
                <a:rPr lang="en-US" altLang="zh-CN" sz="2400" b="1" smtClean="0">
                  <a:solidFill>
                    <a:srgbClr val="3333FF"/>
                  </a:solidFill>
                </a:rPr>
                <a:t>y</a:t>
              </a:r>
              <a:endParaRPr lang="zh-CN" altLang="en-US" sz="2400" b="1">
                <a:solidFill>
                  <a:srgbClr val="3333FF"/>
                </a:solidFill>
              </a:endParaRPr>
            </a:p>
          </p:txBody>
        </p:sp>
        <p:sp>
          <p:nvSpPr>
            <p:cNvPr id="22" name="椭圆 21"/>
            <p:cNvSpPr/>
            <p:nvPr/>
          </p:nvSpPr>
          <p:spPr>
            <a:xfrm>
              <a:off x="5000628" y="3500438"/>
              <a:ext cx="357190"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endParaRPr lang="zh-CN" altLang="en-US" sz="2400" b="1">
                <a:solidFill>
                  <a:srgbClr val="3333FF"/>
                </a:solidFill>
              </a:endParaRPr>
            </a:p>
          </p:txBody>
        </p:sp>
        <p:cxnSp>
          <p:nvCxnSpPr>
            <p:cNvPr id="24" name="直接连接符 23"/>
            <p:cNvCxnSpPr>
              <a:stCxn id="22" idx="3"/>
              <a:endCxn id="20" idx="0"/>
            </p:cNvCxnSpPr>
            <p:nvPr/>
          </p:nvCxnSpPr>
          <p:spPr>
            <a:xfrm rot="5400000">
              <a:off x="4763224" y="3996542"/>
              <a:ext cx="419961" cy="159466"/>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cxnSp>
          <p:nvCxnSpPr>
            <p:cNvPr id="26" name="直接连接符 25"/>
            <p:cNvCxnSpPr>
              <a:stCxn id="22" idx="5"/>
              <a:endCxn id="19" idx="0"/>
            </p:cNvCxnSpPr>
            <p:nvPr/>
          </p:nvCxnSpPr>
          <p:spPr>
            <a:xfrm rot="16200000" flipH="1">
              <a:off x="5175262" y="3996542"/>
              <a:ext cx="419961" cy="159466"/>
            </a:xfrm>
            <a:prstGeom prst="line">
              <a:avLst/>
            </a:prstGeom>
            <a:ln w="28575">
              <a:solidFill>
                <a:srgbClr val="FF00FF"/>
              </a:solidFill>
              <a:tailEnd type="none"/>
            </a:ln>
          </p:spPr>
          <p:style>
            <a:lnRef idx="1">
              <a:schemeClr val="dk1"/>
            </a:lnRef>
            <a:fillRef idx="0">
              <a:schemeClr val="dk1"/>
            </a:fillRef>
            <a:effectRef idx="0">
              <a:schemeClr val="dk1"/>
            </a:effectRef>
            <a:fontRef idx="minor">
              <a:schemeClr val="tx1"/>
            </a:fontRef>
          </p:style>
        </p:cxnSp>
        <p:sp>
          <p:nvSpPr>
            <p:cNvPr id="27" name="右箭头 26"/>
            <p:cNvSpPr/>
            <p:nvPr/>
          </p:nvSpPr>
          <p:spPr>
            <a:xfrm>
              <a:off x="3357554" y="4143380"/>
              <a:ext cx="571504"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fontAlgn="base">
                <a:spcBef>
                  <a:spcPct val="0"/>
                </a:spcBef>
                <a:spcAft>
                  <a:spcPct val="0"/>
                </a:spcAft>
              </a:pPr>
              <a:endParaRPr lang="zh-CN" altLang="en-US" sz="2400" b="1">
                <a:solidFill>
                  <a:prstClr val="white"/>
                </a:solidFill>
              </a:endParaRPr>
            </a:p>
          </p:txBody>
        </p:sp>
      </p:grpSp>
    </p:spTree>
    <p:extLst>
      <p:ext uri="{BB962C8B-B14F-4D97-AF65-F5344CB8AC3E}">
        <p14:creationId xmlns:p14="http://schemas.microsoft.com/office/powerpoint/2010/main" val="307374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85728"/>
            <a:ext cx="7520940" cy="548640"/>
          </a:xfrm>
        </p:spPr>
        <p:txBody>
          <a:bodyPr/>
          <a:lstStyle/>
          <a:p>
            <a:r>
              <a:rPr lang="zh-CN" altLang="en-US" sz="3200" b="1" dirty="0" smtClean="0"/>
              <a:t>三、</a:t>
            </a:r>
            <a:r>
              <a:rPr lang="en-US" altLang="zh-CN" sz="3200" b="1" dirty="0" smtClean="0"/>
              <a:t> </a:t>
            </a:r>
            <a:r>
              <a:rPr lang="zh-CN" altLang="zh-CN" sz="3200" b="1" dirty="0" smtClean="0"/>
              <a:t>树</a:t>
            </a:r>
            <a:r>
              <a:rPr lang="zh-CN" altLang="zh-CN" sz="3200" b="1" dirty="0"/>
              <a:t>与森林的</a:t>
            </a:r>
            <a:r>
              <a:rPr lang="zh-CN" altLang="zh-CN" sz="3200" b="1" dirty="0" smtClean="0"/>
              <a:t>遍历</a:t>
            </a:r>
            <a:endParaRPr lang="zh-CN" altLang="en-US" sz="3200" dirty="0"/>
          </a:p>
        </p:txBody>
      </p:sp>
      <p:sp>
        <p:nvSpPr>
          <p:cNvPr id="3" name="内容占位符 2"/>
          <p:cNvSpPr>
            <a:spLocks noGrp="1"/>
          </p:cNvSpPr>
          <p:nvPr>
            <p:ph idx="1"/>
          </p:nvPr>
        </p:nvSpPr>
        <p:spPr>
          <a:xfrm>
            <a:off x="357158" y="1142984"/>
            <a:ext cx="8358246" cy="4065665"/>
          </a:xfrm>
        </p:spPr>
        <p:txBody>
          <a:bodyPr>
            <a:normAutofit/>
          </a:bodyPr>
          <a:lstStyle/>
          <a:p>
            <a:r>
              <a:rPr lang="en-US" altLang="zh-CN" sz="2800" b="0" dirty="0" smtClean="0"/>
              <a:t>	</a:t>
            </a:r>
            <a:r>
              <a:rPr lang="zh-CN" altLang="zh-CN" sz="2800" b="0" dirty="0" smtClean="0">
                <a:solidFill>
                  <a:srgbClr val="FF0000"/>
                </a:solidFill>
              </a:rPr>
              <a:t>树有</a:t>
            </a:r>
            <a:r>
              <a:rPr lang="zh-CN" altLang="en-US" sz="2800" b="0" dirty="0" smtClean="0">
                <a:solidFill>
                  <a:srgbClr val="FF0000"/>
                </a:solidFill>
              </a:rPr>
              <a:t>三</a:t>
            </a:r>
            <a:r>
              <a:rPr lang="zh-CN" altLang="zh-CN" sz="2800" b="0" dirty="0" smtClean="0">
                <a:solidFill>
                  <a:srgbClr val="FF0000"/>
                </a:solidFill>
              </a:rPr>
              <a:t>种</a:t>
            </a:r>
            <a:r>
              <a:rPr lang="zh-CN" altLang="zh-CN" sz="2800" b="0" dirty="0">
                <a:solidFill>
                  <a:srgbClr val="FF0000"/>
                </a:solidFill>
              </a:rPr>
              <a:t>遍历方法：</a:t>
            </a:r>
            <a:r>
              <a:rPr lang="zh-CN" altLang="zh-CN" sz="2800" dirty="0">
                <a:solidFill>
                  <a:srgbClr val="FF0000"/>
                </a:solidFill>
              </a:rPr>
              <a:t>先根</a:t>
            </a:r>
            <a:r>
              <a:rPr lang="zh-CN" altLang="zh-CN" sz="2800" dirty="0" smtClean="0">
                <a:solidFill>
                  <a:srgbClr val="FF0000"/>
                </a:solidFill>
              </a:rPr>
              <a:t>遍历</a:t>
            </a:r>
            <a:r>
              <a:rPr lang="zh-CN" altLang="en-US" sz="2800" b="0" dirty="0" smtClean="0">
                <a:solidFill>
                  <a:srgbClr val="FF0000"/>
                </a:solidFill>
              </a:rPr>
              <a:t>、</a:t>
            </a:r>
            <a:r>
              <a:rPr lang="zh-CN" altLang="zh-CN" sz="2800" dirty="0" smtClean="0">
                <a:solidFill>
                  <a:srgbClr val="FF0000"/>
                </a:solidFill>
              </a:rPr>
              <a:t>后根遍历</a:t>
            </a:r>
            <a:r>
              <a:rPr lang="zh-CN" altLang="en-US" sz="2800" b="0" dirty="0">
                <a:solidFill>
                  <a:srgbClr val="FF0000"/>
                </a:solidFill>
              </a:rPr>
              <a:t>、 </a:t>
            </a:r>
            <a:r>
              <a:rPr lang="zh-CN" altLang="en-US" sz="2800" dirty="0" smtClean="0">
                <a:solidFill>
                  <a:srgbClr val="FF0000"/>
                </a:solidFill>
              </a:rPr>
              <a:t>层次遍历</a:t>
            </a:r>
            <a:r>
              <a:rPr lang="zh-CN" altLang="zh-CN" sz="2800" b="0" dirty="0" smtClean="0"/>
              <a:t>。</a:t>
            </a:r>
            <a:r>
              <a:rPr lang="zh-CN" altLang="zh-CN" sz="2800" b="0" dirty="0"/>
              <a:t>设树</a:t>
            </a:r>
            <a:r>
              <a:rPr lang="en-US" altLang="zh-CN" sz="2800" b="0" dirty="0"/>
              <a:t>T</a:t>
            </a:r>
            <a:r>
              <a:rPr lang="zh-CN" altLang="zh-CN" sz="2800" b="0" dirty="0"/>
              <a:t>如图</a:t>
            </a:r>
            <a:r>
              <a:rPr lang="en-US" altLang="zh-CN" sz="2800" b="0" dirty="0"/>
              <a:t>5-62</a:t>
            </a:r>
            <a:r>
              <a:rPr lang="zh-CN" altLang="zh-CN" sz="2800" b="0" dirty="0"/>
              <a:t>所示，结点</a:t>
            </a:r>
            <a:r>
              <a:rPr lang="en-US" altLang="zh-CN" sz="2800" b="0" dirty="0"/>
              <a:t>R</a:t>
            </a:r>
            <a:r>
              <a:rPr lang="zh-CN" altLang="zh-CN" sz="2800" b="0" dirty="0"/>
              <a:t>是根，根的子树从左到右依次为</a:t>
            </a:r>
            <a:r>
              <a:rPr lang="en-US" altLang="zh-CN" sz="2800" b="0" dirty="0"/>
              <a:t>T</a:t>
            </a:r>
            <a:r>
              <a:rPr lang="en-US" altLang="zh-CN" sz="2800" b="0" baseline="-25000" dirty="0"/>
              <a:t>1</a:t>
            </a:r>
            <a:r>
              <a:rPr lang="en-US" altLang="zh-CN" sz="2800" b="0" dirty="0"/>
              <a:t>, T</a:t>
            </a:r>
            <a:r>
              <a:rPr lang="en-US" altLang="zh-CN" sz="2800" b="0" baseline="-25000" dirty="0"/>
              <a:t>2</a:t>
            </a:r>
            <a:r>
              <a:rPr lang="en-US" altLang="zh-CN" sz="2800" b="0" dirty="0"/>
              <a:t>, …, </a:t>
            </a:r>
            <a:r>
              <a:rPr lang="en-US" altLang="zh-CN" sz="2800" b="0" dirty="0" err="1"/>
              <a:t>T</a:t>
            </a:r>
            <a:r>
              <a:rPr lang="en-US" altLang="zh-CN" sz="2800" b="0" baseline="-25000" dirty="0" err="1"/>
              <a:t>k</a:t>
            </a:r>
            <a:r>
              <a:rPr lang="zh-CN" altLang="zh-CN" sz="2800" b="0" dirty="0"/>
              <a:t>。树</a:t>
            </a:r>
            <a:r>
              <a:rPr lang="zh-CN" altLang="zh-CN" sz="2800" b="0" dirty="0" smtClean="0"/>
              <a:t>的</a:t>
            </a:r>
            <a:r>
              <a:rPr lang="zh-CN" altLang="en-US" sz="2800" b="0" dirty="0" smtClean="0"/>
              <a:t>三</a:t>
            </a:r>
            <a:r>
              <a:rPr lang="zh-CN" altLang="zh-CN" sz="2800" b="0" dirty="0" smtClean="0"/>
              <a:t>种</a:t>
            </a:r>
            <a:r>
              <a:rPr lang="zh-CN" altLang="zh-CN" sz="2800" b="0" dirty="0"/>
              <a:t>遍历方法的定义如下：</a:t>
            </a:r>
            <a:endParaRPr lang="zh-CN" altLang="en-US" sz="2800" b="0" dirty="0"/>
          </a:p>
        </p:txBody>
      </p:sp>
      <p:pic>
        <p:nvPicPr>
          <p:cNvPr id="624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7422" y="3286124"/>
            <a:ext cx="5162573" cy="3483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6660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p:cNvSpPr>
            <a:spLocks noGrp="1" noChangeArrowheads="1"/>
          </p:cNvSpPr>
          <p:nvPr>
            <p:ph type="title"/>
          </p:nvPr>
        </p:nvSpPr>
        <p:spPr>
          <a:xfrm>
            <a:off x="493872" y="285728"/>
            <a:ext cx="8183880" cy="763528"/>
          </a:xfrm>
        </p:spPr>
        <p:txBody>
          <a:bodyPr>
            <a:normAutofit/>
          </a:bodyPr>
          <a:lstStyle/>
          <a:p>
            <a:r>
              <a:rPr lang="zh-CN" altLang="en-US" dirty="0" smtClean="0">
                <a:solidFill>
                  <a:schemeClr val="tx1"/>
                </a:solidFill>
                <a:effectLst/>
                <a:latin typeface="+mj-ea"/>
              </a:rPr>
              <a:t>本章提要</a:t>
            </a:r>
          </a:p>
        </p:txBody>
      </p:sp>
      <p:sp>
        <p:nvSpPr>
          <p:cNvPr id="1570819" name="Rectangle 3"/>
          <p:cNvSpPr>
            <a:spLocks noGrp="1" noChangeArrowheads="1"/>
          </p:cNvSpPr>
          <p:nvPr>
            <p:ph sz="quarter" idx="4294967295"/>
          </p:nvPr>
        </p:nvSpPr>
        <p:spPr>
          <a:xfrm>
            <a:off x="525463" y="1071547"/>
            <a:ext cx="8186737" cy="5786454"/>
          </a:xfrm>
          <a:prstGeom prst="rect">
            <a:avLst/>
          </a:prstGeom>
        </p:spPr>
        <p:txBody>
          <a:bodyPr>
            <a:normAutofit/>
          </a:bodyPr>
          <a:lstStyle/>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7.1 </a:t>
            </a:r>
            <a:r>
              <a:rPr lang="zh-CN" altLang="en-US" sz="3300" dirty="0" smtClean="0">
                <a:latin typeface="黑体" panose="02010609060101010101" pitchFamily="49" charset="-122"/>
                <a:ea typeface="黑体" panose="02010609060101010101" pitchFamily="49" charset="-122"/>
              </a:rPr>
              <a:t>树的定义与基本术语</a:t>
            </a:r>
          </a:p>
          <a:p>
            <a:pPr algn="just">
              <a:lnSpc>
                <a:spcPct val="140000"/>
              </a:lnSpc>
              <a:spcBef>
                <a:spcPts val="600"/>
              </a:spcBef>
              <a:buClr>
                <a:srgbClr val="C00000"/>
              </a:buClr>
            </a:pPr>
            <a:r>
              <a:rPr lang="en-US" altLang="zh-CN" sz="3300" dirty="0" smtClean="0">
                <a:solidFill>
                  <a:srgbClr val="FF0000"/>
                </a:solidFill>
                <a:latin typeface="黑体" panose="02010609060101010101" pitchFamily="49" charset="-122"/>
                <a:ea typeface="黑体" panose="02010609060101010101" pitchFamily="49" charset="-122"/>
              </a:rPr>
              <a:t>7.2 </a:t>
            </a:r>
            <a:r>
              <a:rPr lang="zh-CN" altLang="en-US" sz="3300" dirty="0" smtClean="0">
                <a:solidFill>
                  <a:srgbClr val="FF0000"/>
                </a:solidFill>
                <a:latin typeface="黑体" panose="02010609060101010101" pitchFamily="49" charset="-122"/>
                <a:ea typeface="黑体" panose="02010609060101010101" pitchFamily="49" charset="-122"/>
              </a:rPr>
              <a:t>二叉树的定义、性质和存储结构</a:t>
            </a:r>
            <a:endParaRPr lang="en-US" altLang="zh-CN" sz="3300" dirty="0" smtClean="0">
              <a:solidFill>
                <a:srgbClr val="FF0000"/>
              </a:solidFill>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7.3 </a:t>
            </a:r>
            <a:r>
              <a:rPr lang="zh-CN" altLang="en-US" sz="3300" dirty="0" smtClean="0">
                <a:latin typeface="黑体" panose="02010609060101010101" pitchFamily="49" charset="-122"/>
                <a:ea typeface="黑体" panose="02010609060101010101" pitchFamily="49" charset="-122"/>
              </a:rPr>
              <a:t>二叉树的遍历</a:t>
            </a:r>
            <a:endParaRPr lang="en-US" altLang="zh-CN" sz="3300" dirty="0" smtClean="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7.4 </a:t>
            </a:r>
            <a:r>
              <a:rPr lang="zh-CN" altLang="en-US" sz="3300" dirty="0" smtClean="0">
                <a:latin typeface="黑体" panose="02010609060101010101" pitchFamily="49" charset="-122"/>
                <a:ea typeface="黑体" panose="02010609060101010101" pitchFamily="49" charset="-122"/>
              </a:rPr>
              <a:t>二叉树应用：哈夫曼树</a:t>
            </a:r>
            <a:endParaRPr lang="en-US" altLang="zh-CN" sz="3300" dirty="0" smtClean="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7.5 </a:t>
            </a:r>
            <a:r>
              <a:rPr lang="zh-CN" altLang="en-US" sz="3300" dirty="0" smtClean="0">
                <a:latin typeface="黑体" panose="02010609060101010101" pitchFamily="49" charset="-122"/>
                <a:ea typeface="黑体" panose="02010609060101010101" pitchFamily="49" charset="-122"/>
              </a:rPr>
              <a:t>树与森林</a:t>
            </a:r>
            <a:endParaRPr lang="en-US" altLang="zh-CN" sz="33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1655844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357166"/>
            <a:ext cx="8572560" cy="6168178"/>
          </a:xfrm>
        </p:spPr>
        <p:txBody>
          <a:bodyPr>
            <a:normAutofit fontScale="92500" lnSpcReduction="10000"/>
          </a:bodyPr>
          <a:lstStyle/>
          <a:p>
            <a:r>
              <a:rPr lang="en-US" altLang="zh-CN" sz="2800" b="0" dirty="0"/>
              <a:t>(1) </a:t>
            </a:r>
            <a:r>
              <a:rPr lang="zh-CN" altLang="zh-CN" sz="2800" dirty="0">
                <a:solidFill>
                  <a:srgbClr val="FF0000"/>
                </a:solidFill>
              </a:rPr>
              <a:t>先根（序）遍历树</a:t>
            </a:r>
          </a:p>
          <a:p>
            <a:r>
              <a:rPr lang="en-US" altLang="zh-CN" sz="2800" b="0" dirty="0"/>
              <a:t>		</a:t>
            </a:r>
            <a:r>
              <a:rPr lang="zh-CN" altLang="zh-CN" sz="2800" b="0" dirty="0"/>
              <a:t>若树</a:t>
            </a:r>
            <a:r>
              <a:rPr lang="en-US" altLang="zh-CN" sz="2800" b="0" dirty="0"/>
              <a:t>T</a:t>
            </a:r>
            <a:r>
              <a:rPr lang="zh-CN" altLang="zh-CN" sz="2800" b="0" dirty="0"/>
              <a:t>非空，则：</a:t>
            </a:r>
          </a:p>
          <a:p>
            <a:r>
              <a:rPr lang="en-US" altLang="zh-CN" sz="2800" b="0" dirty="0"/>
              <a:t>		</a:t>
            </a:r>
            <a:r>
              <a:rPr lang="zh-CN" altLang="zh-CN" sz="2800" b="0" dirty="0"/>
              <a:t>①访问根结点</a:t>
            </a:r>
            <a:r>
              <a:rPr lang="en-US" altLang="zh-CN" sz="2800" b="0" dirty="0"/>
              <a:t>R</a:t>
            </a:r>
            <a:r>
              <a:rPr lang="zh-CN" altLang="zh-CN" sz="2800" b="0" dirty="0"/>
              <a:t>；</a:t>
            </a:r>
          </a:p>
          <a:p>
            <a:r>
              <a:rPr lang="zh-CN" altLang="zh-CN" sz="2800" b="0" dirty="0"/>
              <a:t>　</a:t>
            </a:r>
            <a:r>
              <a:rPr lang="en-US" altLang="zh-CN" sz="2800" b="0" dirty="0"/>
              <a:t>	</a:t>
            </a:r>
            <a:r>
              <a:rPr lang="zh-CN" altLang="zh-CN" sz="2800" b="0" dirty="0" smtClean="0"/>
              <a:t>②</a:t>
            </a:r>
            <a:r>
              <a:rPr lang="zh-CN" altLang="zh-CN" sz="2800" b="0" dirty="0"/>
              <a:t>依次先根遍历根</a:t>
            </a:r>
            <a:r>
              <a:rPr lang="en-US" altLang="zh-CN" sz="2800" b="0" dirty="0"/>
              <a:t>R</a:t>
            </a:r>
            <a:r>
              <a:rPr lang="zh-CN" altLang="zh-CN" sz="2800" b="0" dirty="0"/>
              <a:t>的各子树</a:t>
            </a:r>
            <a:r>
              <a:rPr lang="en-US" altLang="zh-CN" sz="2800" b="0" dirty="0"/>
              <a:t>T</a:t>
            </a:r>
            <a:r>
              <a:rPr lang="en-US" altLang="zh-CN" sz="2800" b="0" baseline="-25000" dirty="0"/>
              <a:t>1</a:t>
            </a:r>
            <a:r>
              <a:rPr lang="en-US" altLang="zh-CN" sz="2800" b="0" dirty="0"/>
              <a:t>, T</a:t>
            </a:r>
            <a:r>
              <a:rPr lang="en-US" altLang="zh-CN" sz="2800" b="0" baseline="-25000" dirty="0"/>
              <a:t>2</a:t>
            </a:r>
            <a:r>
              <a:rPr lang="en-US" altLang="zh-CN" sz="2800" b="0" dirty="0"/>
              <a:t>, …, </a:t>
            </a:r>
            <a:r>
              <a:rPr lang="en-US" altLang="zh-CN" sz="2800" b="0" dirty="0" err="1"/>
              <a:t>T</a:t>
            </a:r>
            <a:r>
              <a:rPr lang="en-US" altLang="zh-CN" sz="2800" b="0" baseline="-25000" dirty="0" err="1"/>
              <a:t>k</a:t>
            </a:r>
            <a:r>
              <a:rPr lang="zh-CN" altLang="zh-CN" sz="2800" b="0" dirty="0"/>
              <a:t>。</a:t>
            </a:r>
          </a:p>
          <a:p>
            <a:r>
              <a:rPr lang="en-US" altLang="zh-CN" sz="2800" b="0" dirty="0" smtClean="0"/>
              <a:t>(</a:t>
            </a:r>
            <a:r>
              <a:rPr lang="en-US" altLang="zh-CN" sz="2800" b="0" dirty="0"/>
              <a:t>2</a:t>
            </a:r>
            <a:r>
              <a:rPr lang="en-US" altLang="zh-CN" sz="2800" b="0" dirty="0">
                <a:solidFill>
                  <a:srgbClr val="FF0000"/>
                </a:solidFill>
              </a:rPr>
              <a:t>) </a:t>
            </a:r>
            <a:r>
              <a:rPr lang="zh-CN" altLang="zh-CN" sz="2800" dirty="0">
                <a:solidFill>
                  <a:srgbClr val="FF0000"/>
                </a:solidFill>
              </a:rPr>
              <a:t>后根（序）遍历树</a:t>
            </a:r>
          </a:p>
          <a:p>
            <a:r>
              <a:rPr lang="en-US" altLang="zh-CN" sz="2800" b="0" dirty="0"/>
              <a:t>		</a:t>
            </a:r>
            <a:r>
              <a:rPr lang="zh-CN" altLang="zh-CN" sz="2800" b="0" dirty="0"/>
              <a:t>若树</a:t>
            </a:r>
            <a:r>
              <a:rPr lang="en-US" altLang="zh-CN" sz="2800" b="0" dirty="0"/>
              <a:t>T</a:t>
            </a:r>
            <a:r>
              <a:rPr lang="zh-CN" altLang="zh-CN" sz="2800" b="0" dirty="0"/>
              <a:t>非空，则：</a:t>
            </a:r>
          </a:p>
          <a:p>
            <a:r>
              <a:rPr lang="zh-CN" altLang="zh-CN" sz="2800" b="0" dirty="0"/>
              <a:t>　</a:t>
            </a:r>
            <a:r>
              <a:rPr lang="en-US" altLang="zh-CN" sz="2800" b="0" dirty="0"/>
              <a:t>	</a:t>
            </a:r>
            <a:r>
              <a:rPr lang="zh-CN" altLang="zh-CN" sz="2800" b="0" dirty="0" smtClean="0"/>
              <a:t>①</a:t>
            </a:r>
            <a:r>
              <a:rPr lang="zh-CN" altLang="zh-CN" sz="2800" b="0" dirty="0"/>
              <a:t>依次后根遍历根</a:t>
            </a:r>
            <a:r>
              <a:rPr lang="en-US" altLang="zh-CN" sz="2800" b="0" dirty="0"/>
              <a:t>T</a:t>
            </a:r>
            <a:r>
              <a:rPr lang="zh-CN" altLang="zh-CN" sz="2800" b="0" dirty="0"/>
              <a:t>的各子树</a:t>
            </a:r>
            <a:r>
              <a:rPr lang="en-US" altLang="zh-CN" sz="2800" b="0" dirty="0"/>
              <a:t>T</a:t>
            </a:r>
            <a:r>
              <a:rPr lang="en-US" altLang="zh-CN" sz="2800" b="0" baseline="-25000" dirty="0"/>
              <a:t>1</a:t>
            </a:r>
            <a:r>
              <a:rPr lang="en-US" altLang="zh-CN" sz="2800" b="0" dirty="0"/>
              <a:t>, T</a:t>
            </a:r>
            <a:r>
              <a:rPr lang="en-US" altLang="zh-CN" sz="2800" b="0" baseline="-25000" dirty="0"/>
              <a:t>2</a:t>
            </a:r>
            <a:r>
              <a:rPr lang="en-US" altLang="zh-CN" sz="2800" b="0" dirty="0"/>
              <a:t>, …, </a:t>
            </a:r>
            <a:r>
              <a:rPr lang="en-US" altLang="zh-CN" sz="2800" b="0" dirty="0" err="1"/>
              <a:t>T</a:t>
            </a:r>
            <a:r>
              <a:rPr lang="en-US" altLang="zh-CN" sz="2800" b="0" baseline="-25000" dirty="0" err="1"/>
              <a:t>k</a:t>
            </a:r>
            <a:r>
              <a:rPr lang="zh-CN" altLang="zh-CN" sz="2800" b="0" dirty="0"/>
              <a:t>；</a:t>
            </a:r>
          </a:p>
          <a:p>
            <a:r>
              <a:rPr lang="zh-CN" altLang="zh-CN" sz="2800" b="0" dirty="0"/>
              <a:t>　</a:t>
            </a:r>
            <a:r>
              <a:rPr lang="en-US" altLang="zh-CN" sz="2800" b="0" dirty="0"/>
              <a:t>	</a:t>
            </a:r>
            <a:r>
              <a:rPr lang="zh-CN" altLang="zh-CN" sz="2800" b="0" dirty="0" smtClean="0"/>
              <a:t>②</a:t>
            </a:r>
            <a:r>
              <a:rPr lang="zh-CN" altLang="zh-CN" sz="2800" b="0" dirty="0"/>
              <a:t>访问根结点</a:t>
            </a:r>
            <a:r>
              <a:rPr lang="en-US" altLang="zh-CN" sz="2800" b="0" dirty="0"/>
              <a:t>R</a:t>
            </a:r>
            <a:r>
              <a:rPr lang="zh-CN" altLang="zh-CN" sz="2800" b="0" dirty="0"/>
              <a:t>。</a:t>
            </a:r>
          </a:p>
          <a:p>
            <a:pPr lvl="0"/>
            <a:r>
              <a:rPr lang="en-US" altLang="zh-CN" sz="2800" b="0" dirty="0" smtClean="0">
                <a:solidFill>
                  <a:srgbClr val="000000"/>
                </a:solidFill>
              </a:rPr>
              <a:t>(3</a:t>
            </a:r>
            <a:r>
              <a:rPr lang="en-US" altLang="zh-CN" sz="2800" b="0" dirty="0" smtClean="0">
                <a:solidFill>
                  <a:srgbClr val="FF0000"/>
                </a:solidFill>
              </a:rPr>
              <a:t>)</a:t>
            </a:r>
            <a:r>
              <a:rPr lang="zh-CN" altLang="en-US" sz="2800" dirty="0">
                <a:solidFill>
                  <a:srgbClr val="FF0000"/>
                </a:solidFill>
              </a:rPr>
              <a:t>层次</a:t>
            </a:r>
            <a:r>
              <a:rPr lang="zh-CN" altLang="en-US" sz="2800" dirty="0" smtClean="0">
                <a:solidFill>
                  <a:srgbClr val="FF0000"/>
                </a:solidFill>
              </a:rPr>
              <a:t>遍历</a:t>
            </a:r>
            <a:endParaRPr lang="en-US" altLang="zh-CN" sz="2800" dirty="0" smtClean="0">
              <a:solidFill>
                <a:srgbClr val="FF0000"/>
              </a:solidFill>
            </a:endParaRPr>
          </a:p>
          <a:p>
            <a:pPr lvl="0"/>
            <a:r>
              <a:rPr lang="en-US" altLang="zh-CN" sz="2800" b="0" dirty="0" smtClean="0">
                <a:solidFill>
                  <a:srgbClr val="000000"/>
                </a:solidFill>
              </a:rPr>
              <a:t>           </a:t>
            </a:r>
            <a:r>
              <a:rPr lang="zh-CN" altLang="zh-CN" sz="2800" b="0" dirty="0" smtClean="0">
                <a:solidFill>
                  <a:srgbClr val="000000"/>
                </a:solidFill>
              </a:rPr>
              <a:t>若树</a:t>
            </a:r>
            <a:r>
              <a:rPr lang="en-US" altLang="zh-CN" sz="2800" b="0" dirty="0" smtClean="0">
                <a:solidFill>
                  <a:srgbClr val="000000"/>
                </a:solidFill>
              </a:rPr>
              <a:t>T</a:t>
            </a:r>
            <a:r>
              <a:rPr lang="zh-CN" altLang="zh-CN" sz="2800" b="0" dirty="0" smtClean="0">
                <a:solidFill>
                  <a:srgbClr val="000000"/>
                </a:solidFill>
              </a:rPr>
              <a:t>非空，则：</a:t>
            </a:r>
            <a:endParaRPr lang="en-US" altLang="zh-CN" sz="2800" b="0" dirty="0" smtClean="0">
              <a:solidFill>
                <a:srgbClr val="000000"/>
              </a:solidFill>
            </a:endParaRPr>
          </a:p>
          <a:p>
            <a:pPr lvl="0"/>
            <a:r>
              <a:rPr lang="en-US" altLang="zh-CN" sz="2800" b="0" dirty="0">
                <a:solidFill>
                  <a:srgbClr val="000000"/>
                </a:solidFill>
              </a:rPr>
              <a:t> </a:t>
            </a:r>
            <a:r>
              <a:rPr lang="en-US" altLang="zh-CN" sz="2800" b="0" dirty="0" smtClean="0">
                <a:solidFill>
                  <a:srgbClr val="000000"/>
                </a:solidFill>
              </a:rPr>
              <a:t>    </a:t>
            </a:r>
            <a:r>
              <a:rPr lang="zh-CN" altLang="en-US" sz="2800" b="0" dirty="0" smtClean="0">
                <a:solidFill>
                  <a:srgbClr val="000000"/>
                </a:solidFill>
              </a:rPr>
              <a:t>自上而下</a:t>
            </a:r>
            <a:r>
              <a:rPr lang="zh-CN" altLang="en-US" sz="2800" b="0" dirty="0">
                <a:solidFill>
                  <a:srgbClr val="000000"/>
                </a:solidFill>
              </a:rPr>
              <a:t>、自左至右访问树中每个结点。</a:t>
            </a:r>
          </a:p>
          <a:p>
            <a:pPr lvl="0"/>
            <a:endParaRPr lang="zh-CN" altLang="en-US" dirty="0"/>
          </a:p>
        </p:txBody>
      </p:sp>
      <p:sp>
        <p:nvSpPr>
          <p:cNvPr id="4" name="矩形 3"/>
          <p:cNvSpPr/>
          <p:nvPr/>
        </p:nvSpPr>
        <p:spPr>
          <a:xfrm>
            <a:off x="6012160" y="404664"/>
            <a:ext cx="1261884" cy="523220"/>
          </a:xfrm>
          <a:prstGeom prst="rect">
            <a:avLst/>
          </a:prstGeom>
        </p:spPr>
        <p:txBody>
          <a:bodyPr wrap="none">
            <a:spAutoFit/>
          </a:bodyPr>
          <a:lstStyle/>
          <a:p>
            <a:r>
              <a:rPr lang="zh-CN" altLang="en-US" sz="2800" dirty="0" smtClean="0">
                <a:latin typeface="+mj-ea"/>
                <a:ea typeface="+mj-ea"/>
              </a:rPr>
              <a:t>递归！</a:t>
            </a:r>
            <a:endParaRPr lang="zh-CN" altLang="en-US" sz="2800" dirty="0">
              <a:latin typeface="+mj-ea"/>
              <a:ea typeface="+mj-ea"/>
            </a:endParaRPr>
          </a:p>
        </p:txBody>
      </p:sp>
    </p:spTree>
    <p:extLst>
      <p:ext uri="{BB962C8B-B14F-4D97-AF65-F5344CB8AC3E}">
        <p14:creationId xmlns:p14="http://schemas.microsoft.com/office/powerpoint/2010/main" val="203551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285729"/>
            <a:ext cx="8320437" cy="2423192"/>
          </a:xfrm>
        </p:spPr>
        <p:txBody>
          <a:bodyPr/>
          <a:lstStyle/>
          <a:p>
            <a:r>
              <a:rPr lang="zh-CN" altLang="zh-CN" sz="2800" b="0" dirty="0"/>
              <a:t>对图</a:t>
            </a:r>
            <a:r>
              <a:rPr lang="en-US" altLang="zh-CN" sz="2800" b="0" dirty="0"/>
              <a:t>5-59(a)</a:t>
            </a:r>
            <a:r>
              <a:rPr lang="zh-CN" altLang="zh-CN" sz="2800" b="0" dirty="0"/>
              <a:t>所示的树进行先根遍历和后根遍历</a:t>
            </a:r>
            <a:r>
              <a:rPr lang="zh-CN" altLang="zh-CN" sz="2800" b="0" dirty="0" smtClean="0"/>
              <a:t>，</a:t>
            </a:r>
            <a:endParaRPr lang="en-US" altLang="zh-CN" sz="2800" b="0" dirty="0" smtClean="0"/>
          </a:p>
          <a:p>
            <a:r>
              <a:rPr lang="zh-CN" altLang="zh-CN" sz="2800" b="0" dirty="0" smtClean="0"/>
              <a:t>先</a:t>
            </a:r>
            <a:r>
              <a:rPr lang="zh-CN" altLang="zh-CN" sz="2800" b="0" dirty="0"/>
              <a:t>根遍历</a:t>
            </a:r>
            <a:r>
              <a:rPr lang="zh-CN" altLang="zh-CN" sz="2800" b="0" dirty="0" smtClean="0"/>
              <a:t>序列</a:t>
            </a:r>
            <a:r>
              <a:rPr lang="zh-CN" altLang="en-US" sz="2800" b="0" dirty="0" smtClean="0"/>
              <a:t>：</a:t>
            </a:r>
            <a:r>
              <a:rPr lang="en-US" altLang="zh-CN" sz="3200" b="0" dirty="0" smtClean="0"/>
              <a:t>ABEFGHICD</a:t>
            </a:r>
          </a:p>
          <a:p>
            <a:r>
              <a:rPr lang="zh-CN" altLang="zh-CN" sz="2800" b="0" dirty="0" smtClean="0"/>
              <a:t>后根</a:t>
            </a:r>
            <a:r>
              <a:rPr lang="zh-CN" altLang="zh-CN" sz="2800" b="0" dirty="0"/>
              <a:t>遍历</a:t>
            </a:r>
            <a:r>
              <a:rPr lang="zh-CN" altLang="zh-CN" sz="2800" b="0" dirty="0" smtClean="0"/>
              <a:t>序列：</a:t>
            </a:r>
            <a:r>
              <a:rPr lang="en-US" altLang="zh-CN" sz="3200" b="0" dirty="0" smtClean="0"/>
              <a:t>EGHIFBCDA</a:t>
            </a:r>
          </a:p>
          <a:p>
            <a:endParaRPr lang="zh-CN" altLang="en-US" dirty="0"/>
          </a:p>
        </p:txBody>
      </p:sp>
      <p:pic>
        <p:nvPicPr>
          <p:cNvPr id="634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7488" y="2306402"/>
            <a:ext cx="3929090" cy="4480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211067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285728"/>
            <a:ext cx="8858280" cy="4274849"/>
          </a:xfrm>
        </p:spPr>
        <p:txBody>
          <a:bodyPr/>
          <a:lstStyle/>
          <a:p>
            <a:r>
              <a:rPr lang="zh-CN" altLang="zh-CN" sz="2800" b="0" dirty="0"/>
              <a:t>对图</a:t>
            </a:r>
            <a:r>
              <a:rPr lang="en-US" altLang="zh-CN" sz="2800" b="0" dirty="0"/>
              <a:t>5-59(a)</a:t>
            </a:r>
            <a:r>
              <a:rPr lang="zh-CN" altLang="zh-CN" sz="2800" b="0" dirty="0"/>
              <a:t>所示的树</a:t>
            </a:r>
            <a:r>
              <a:rPr lang="zh-CN" altLang="zh-CN" sz="2800" b="0" dirty="0" smtClean="0"/>
              <a:t>转换</a:t>
            </a:r>
            <a:r>
              <a:rPr lang="zh-CN" altLang="en-US" sz="2800" b="0" dirty="0" smtClean="0"/>
              <a:t>为</a:t>
            </a:r>
            <a:r>
              <a:rPr lang="zh-CN" altLang="zh-CN" sz="2800" b="0" dirty="0" smtClean="0"/>
              <a:t>二叉树</a:t>
            </a:r>
            <a:r>
              <a:rPr lang="zh-CN" altLang="zh-CN" sz="2800" b="0" dirty="0"/>
              <a:t>如图</a:t>
            </a:r>
            <a:r>
              <a:rPr lang="en-US" altLang="zh-CN" sz="2800" b="0" dirty="0"/>
              <a:t>5-59(c)</a:t>
            </a:r>
            <a:r>
              <a:rPr lang="zh-CN" altLang="zh-CN" sz="2800" b="0" dirty="0" smtClean="0"/>
              <a:t>进行</a:t>
            </a:r>
            <a:r>
              <a:rPr lang="zh-CN" altLang="en-US" sz="2800" b="0" dirty="0" smtClean="0"/>
              <a:t>，</a:t>
            </a:r>
            <a:endParaRPr lang="en-US" altLang="zh-CN" sz="2800" b="0" dirty="0" smtClean="0"/>
          </a:p>
          <a:p>
            <a:r>
              <a:rPr lang="zh-CN" altLang="zh-CN" sz="2800" b="0" dirty="0" smtClean="0"/>
              <a:t>先</a:t>
            </a:r>
            <a:r>
              <a:rPr lang="zh-CN" altLang="zh-CN" sz="2800" b="0" dirty="0"/>
              <a:t>序</a:t>
            </a:r>
            <a:r>
              <a:rPr lang="zh-CN" altLang="zh-CN" sz="2800" b="0" dirty="0" smtClean="0"/>
              <a:t>遍历</a:t>
            </a:r>
            <a:r>
              <a:rPr lang="zh-CN" altLang="en-US" sz="2800" b="0" dirty="0" smtClean="0"/>
              <a:t>：</a:t>
            </a:r>
            <a:r>
              <a:rPr lang="en-US" altLang="zh-CN" sz="2800" b="0" dirty="0" smtClean="0">
                <a:solidFill>
                  <a:srgbClr val="FF0000"/>
                </a:solidFill>
              </a:rPr>
              <a:t>ABEFGHICD</a:t>
            </a:r>
          </a:p>
          <a:p>
            <a:r>
              <a:rPr lang="zh-CN" altLang="zh-CN" sz="2800" b="0" dirty="0" smtClean="0"/>
              <a:t>中</a:t>
            </a:r>
            <a:r>
              <a:rPr lang="zh-CN" altLang="zh-CN" sz="2800" b="0" dirty="0"/>
              <a:t>序</a:t>
            </a:r>
            <a:r>
              <a:rPr lang="zh-CN" altLang="zh-CN" sz="2800" b="0" dirty="0" smtClean="0"/>
              <a:t>遍历</a:t>
            </a:r>
            <a:r>
              <a:rPr lang="zh-CN" altLang="en-US" sz="2800" b="0" dirty="0" smtClean="0"/>
              <a:t>：</a:t>
            </a:r>
            <a:r>
              <a:rPr lang="en-US" altLang="zh-CN" sz="2800" b="0" dirty="0" smtClean="0">
                <a:solidFill>
                  <a:srgbClr val="FF0000"/>
                </a:solidFill>
              </a:rPr>
              <a:t>EGHIFBCDA</a:t>
            </a:r>
          </a:p>
          <a:p>
            <a:r>
              <a:rPr lang="zh-CN" altLang="zh-CN" sz="2800" b="0" dirty="0" smtClean="0">
                <a:solidFill>
                  <a:schemeClr val="tx2">
                    <a:lumMod val="60000"/>
                    <a:lumOff val="40000"/>
                  </a:schemeClr>
                </a:solidFill>
              </a:rPr>
              <a:t>后序遍历</a:t>
            </a:r>
            <a:r>
              <a:rPr lang="zh-CN" altLang="en-US" sz="2800" b="0" dirty="0" smtClean="0">
                <a:solidFill>
                  <a:schemeClr val="tx2">
                    <a:lumMod val="60000"/>
                    <a:lumOff val="40000"/>
                  </a:schemeClr>
                </a:solidFill>
              </a:rPr>
              <a:t>：</a:t>
            </a:r>
            <a:r>
              <a:rPr lang="en-US" altLang="zh-CN" sz="2800" b="0" dirty="0" smtClean="0">
                <a:solidFill>
                  <a:schemeClr val="tx2">
                    <a:lumMod val="60000"/>
                    <a:lumOff val="40000"/>
                  </a:schemeClr>
                </a:solidFill>
              </a:rPr>
              <a:t>IHGFEDCBA</a:t>
            </a:r>
            <a:endParaRPr lang="zh-CN" altLang="zh-CN" sz="2800" b="0" dirty="0">
              <a:solidFill>
                <a:schemeClr val="tx2">
                  <a:lumMod val="60000"/>
                  <a:lumOff val="40000"/>
                </a:schemeClr>
              </a:solidFill>
            </a:endParaRPr>
          </a:p>
          <a:p>
            <a:endParaRPr lang="zh-CN" altLang="en-US" dirty="0"/>
          </a:p>
        </p:txBody>
      </p:sp>
      <p:pic>
        <p:nvPicPr>
          <p:cNvPr id="645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1772816"/>
            <a:ext cx="2808312" cy="4470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79512" y="4964975"/>
            <a:ext cx="6678504" cy="1815882"/>
          </a:xfrm>
          <a:prstGeom prst="rect">
            <a:avLst/>
          </a:prstGeom>
          <a:ln w="12700">
            <a:solidFill>
              <a:schemeClr val="tx1"/>
            </a:solidFill>
          </a:ln>
        </p:spPr>
        <p:txBody>
          <a:bodyPr wrap="square">
            <a:spAutoFit/>
          </a:bodyPr>
          <a:lstStyle/>
          <a:p>
            <a:r>
              <a:rPr lang="zh-CN" altLang="zh-CN" sz="2800" dirty="0" smtClean="0">
                <a:latin typeface="Times New Roman" pitchFamily="18" charset="0"/>
                <a:ea typeface="楷体" pitchFamily="49" charset="-122"/>
                <a:cs typeface="Times New Roman" pitchFamily="18" charset="0"/>
              </a:rPr>
              <a:t>对图</a:t>
            </a:r>
            <a:r>
              <a:rPr lang="en-US" altLang="zh-CN" sz="2800" dirty="0" smtClean="0">
                <a:latin typeface="Times New Roman" pitchFamily="18" charset="0"/>
                <a:ea typeface="楷体" pitchFamily="49" charset="-122"/>
                <a:cs typeface="Times New Roman" pitchFamily="18" charset="0"/>
              </a:rPr>
              <a:t>5-59(a)</a:t>
            </a:r>
            <a:r>
              <a:rPr lang="zh-CN" altLang="zh-CN" sz="2800" dirty="0" smtClean="0">
                <a:latin typeface="Times New Roman" pitchFamily="18" charset="0"/>
                <a:ea typeface="楷体" pitchFamily="49" charset="-122"/>
                <a:cs typeface="Times New Roman" pitchFamily="18" charset="0"/>
              </a:rPr>
              <a:t>所示的树进行先根遍历和后根遍历</a:t>
            </a:r>
            <a:r>
              <a:rPr lang="zh-CN" altLang="en-US" sz="2800" dirty="0" smtClean="0">
                <a:latin typeface="Times New Roman" pitchFamily="18" charset="0"/>
                <a:ea typeface="楷体" pitchFamily="49" charset="-122"/>
                <a:cs typeface="Times New Roman" pitchFamily="18" charset="0"/>
              </a:rPr>
              <a:t>：</a:t>
            </a:r>
            <a:endParaRPr lang="en-US" altLang="zh-CN" sz="2800" dirty="0" smtClean="0">
              <a:latin typeface="Times New Roman" pitchFamily="18" charset="0"/>
              <a:ea typeface="楷体" pitchFamily="49" charset="-122"/>
              <a:cs typeface="Times New Roman" pitchFamily="18" charset="0"/>
            </a:endParaRPr>
          </a:p>
          <a:p>
            <a:r>
              <a:rPr lang="zh-CN" altLang="zh-CN" sz="2800" dirty="0" smtClean="0">
                <a:latin typeface="Times New Roman" pitchFamily="18" charset="0"/>
                <a:ea typeface="楷体" pitchFamily="49" charset="-122"/>
                <a:cs typeface="Times New Roman" pitchFamily="18" charset="0"/>
              </a:rPr>
              <a:t>先根遍历序列</a:t>
            </a:r>
            <a:r>
              <a:rPr lang="zh-CN" altLang="en-US" sz="2800" dirty="0" smtClean="0">
                <a:latin typeface="Times New Roman" pitchFamily="18" charset="0"/>
                <a:ea typeface="楷体" pitchFamily="49" charset="-122"/>
                <a:cs typeface="Times New Roman" pitchFamily="18" charset="0"/>
              </a:rPr>
              <a:t>：</a:t>
            </a:r>
            <a:r>
              <a:rPr lang="en-US" altLang="zh-CN" sz="2800" dirty="0" smtClean="0">
                <a:solidFill>
                  <a:srgbClr val="FF0000"/>
                </a:solidFill>
                <a:latin typeface="Times New Roman" pitchFamily="18" charset="0"/>
                <a:ea typeface="楷体" pitchFamily="49" charset="-122"/>
                <a:cs typeface="Times New Roman" pitchFamily="18" charset="0"/>
              </a:rPr>
              <a:t>ABEFGHICD</a:t>
            </a:r>
          </a:p>
          <a:p>
            <a:r>
              <a:rPr lang="zh-CN" altLang="zh-CN" sz="2800" dirty="0" smtClean="0">
                <a:latin typeface="Times New Roman" pitchFamily="18" charset="0"/>
                <a:ea typeface="楷体" pitchFamily="49" charset="-122"/>
                <a:cs typeface="Times New Roman" pitchFamily="18" charset="0"/>
              </a:rPr>
              <a:t>后根遍历序列：</a:t>
            </a:r>
            <a:r>
              <a:rPr lang="en-US" altLang="zh-CN" sz="2800" dirty="0" smtClean="0">
                <a:solidFill>
                  <a:srgbClr val="FF0000"/>
                </a:solidFill>
                <a:latin typeface="Times New Roman" pitchFamily="18" charset="0"/>
                <a:ea typeface="楷体" pitchFamily="49" charset="-122"/>
                <a:cs typeface="Times New Roman" pitchFamily="18" charset="0"/>
              </a:rPr>
              <a:t>EGHIFBCDA</a:t>
            </a:r>
          </a:p>
        </p:txBody>
      </p:sp>
    </p:spTree>
    <p:extLst>
      <p:ext uri="{BB962C8B-B14F-4D97-AF65-F5344CB8AC3E}">
        <p14:creationId xmlns:p14="http://schemas.microsoft.com/office/powerpoint/2010/main" val="1079347709"/>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214290"/>
            <a:ext cx="8501122" cy="6023022"/>
          </a:xfrm>
        </p:spPr>
        <p:txBody>
          <a:bodyPr>
            <a:normAutofit/>
          </a:bodyPr>
          <a:lstStyle/>
          <a:p>
            <a:r>
              <a:rPr lang="zh-CN" altLang="zh-CN" sz="3200" b="0" dirty="0">
                <a:solidFill>
                  <a:srgbClr val="FF0000"/>
                </a:solidFill>
              </a:rPr>
              <a:t>森林的遍历定义如下</a:t>
            </a:r>
            <a:r>
              <a:rPr lang="zh-CN" altLang="zh-CN" sz="3200" b="0" dirty="0"/>
              <a:t>：</a:t>
            </a:r>
          </a:p>
          <a:p>
            <a:pPr marL="514350" indent="-514350">
              <a:buAutoNum type="arabicParenBoth"/>
            </a:pPr>
            <a:r>
              <a:rPr lang="zh-CN" altLang="zh-CN" sz="2800" b="0" dirty="0" smtClean="0"/>
              <a:t>先</a:t>
            </a:r>
            <a:r>
              <a:rPr lang="zh-CN" altLang="zh-CN" sz="2800" b="0" dirty="0"/>
              <a:t>根（序）遍历森林</a:t>
            </a:r>
          </a:p>
          <a:p>
            <a:pPr marL="514350" indent="-514350"/>
            <a:r>
              <a:rPr lang="en-US" altLang="zh-CN" sz="2800" b="0" dirty="0"/>
              <a:t>	</a:t>
            </a:r>
            <a:r>
              <a:rPr lang="zh-CN" altLang="zh-CN" sz="2800" b="0" dirty="0"/>
              <a:t>若森林非空，则：</a:t>
            </a:r>
          </a:p>
          <a:p>
            <a:r>
              <a:rPr lang="en-US" altLang="zh-CN" sz="2800" b="0" dirty="0"/>
              <a:t>	</a:t>
            </a:r>
            <a:r>
              <a:rPr lang="en-US" altLang="zh-CN" sz="2800" b="0" dirty="0" smtClean="0"/>
              <a:t>  </a:t>
            </a:r>
            <a:r>
              <a:rPr lang="zh-CN" altLang="en-US" sz="2800" b="0" dirty="0" smtClean="0"/>
              <a:t>依次</a:t>
            </a:r>
            <a:r>
              <a:rPr lang="zh-CN" altLang="zh-CN" sz="2800" dirty="0" smtClean="0"/>
              <a:t>先根</a:t>
            </a:r>
            <a:r>
              <a:rPr lang="zh-CN" altLang="zh-CN" sz="2800" b="0" dirty="0" smtClean="0"/>
              <a:t>遍历</a:t>
            </a:r>
            <a:r>
              <a:rPr lang="zh-CN" altLang="en-US" sz="2800" b="0" dirty="0"/>
              <a:t>每</a:t>
            </a:r>
            <a:r>
              <a:rPr lang="zh-CN" altLang="zh-CN" sz="2800" b="0" dirty="0" smtClean="0"/>
              <a:t>一</a:t>
            </a:r>
            <a:r>
              <a:rPr lang="zh-CN" altLang="zh-CN" sz="2800" b="0" dirty="0"/>
              <a:t>棵</a:t>
            </a:r>
            <a:r>
              <a:rPr lang="zh-CN" altLang="zh-CN" sz="2800" b="0" dirty="0" smtClean="0"/>
              <a:t>树。</a:t>
            </a:r>
            <a:endParaRPr lang="zh-CN" altLang="zh-CN" sz="2800" b="0" dirty="0"/>
          </a:p>
          <a:p>
            <a:r>
              <a:rPr lang="en-US" altLang="zh-CN" sz="2800" b="0" dirty="0" smtClean="0"/>
              <a:t>(</a:t>
            </a:r>
            <a:r>
              <a:rPr lang="en-US" altLang="zh-CN" sz="2800" b="0" dirty="0"/>
              <a:t>2) </a:t>
            </a:r>
            <a:r>
              <a:rPr lang="zh-CN" altLang="zh-CN" sz="2800" dirty="0"/>
              <a:t>中根</a:t>
            </a:r>
            <a:r>
              <a:rPr lang="zh-CN" altLang="zh-CN" sz="2800" b="0" dirty="0"/>
              <a:t>（序）遍历森林</a:t>
            </a:r>
          </a:p>
          <a:p>
            <a:r>
              <a:rPr lang="en-US" altLang="zh-CN" sz="2800" b="0" dirty="0"/>
              <a:t>	</a:t>
            </a:r>
            <a:r>
              <a:rPr lang="zh-CN" altLang="zh-CN" sz="2800" b="0" dirty="0" smtClean="0"/>
              <a:t>①</a:t>
            </a:r>
            <a:r>
              <a:rPr lang="zh-CN" altLang="en-US" sz="2800" b="0" dirty="0" smtClean="0"/>
              <a:t>后</a:t>
            </a:r>
            <a:r>
              <a:rPr lang="zh-CN" altLang="zh-CN" sz="2800" b="0" dirty="0" smtClean="0"/>
              <a:t>根</a:t>
            </a:r>
            <a:r>
              <a:rPr lang="zh-CN" altLang="zh-CN" sz="2800" b="0" dirty="0"/>
              <a:t>遍历森林中第一棵树的根结点的子树森林；</a:t>
            </a:r>
          </a:p>
          <a:p>
            <a:r>
              <a:rPr lang="en-US" altLang="zh-CN" sz="2800" b="0" dirty="0"/>
              <a:t>	</a:t>
            </a:r>
            <a:r>
              <a:rPr lang="zh-CN" altLang="zh-CN" sz="2800" b="0" dirty="0"/>
              <a:t>②</a:t>
            </a:r>
            <a:r>
              <a:rPr lang="zh-CN" altLang="zh-CN" sz="2800" b="0" dirty="0">
                <a:solidFill>
                  <a:srgbClr val="FF0000"/>
                </a:solidFill>
              </a:rPr>
              <a:t>访问森林中第一棵树的根结点</a:t>
            </a:r>
            <a:r>
              <a:rPr lang="zh-CN" altLang="zh-CN" sz="2800" b="0" dirty="0"/>
              <a:t>；</a:t>
            </a:r>
          </a:p>
          <a:p>
            <a:r>
              <a:rPr lang="en-US" altLang="zh-CN" sz="2800" b="0" dirty="0" smtClean="0"/>
              <a:t>    </a:t>
            </a:r>
            <a:r>
              <a:rPr lang="zh-CN" altLang="zh-CN" sz="2800" b="0" dirty="0" smtClean="0"/>
              <a:t>③</a:t>
            </a:r>
            <a:r>
              <a:rPr lang="zh-CN" altLang="en-US" sz="2800" b="0" dirty="0" smtClean="0"/>
              <a:t>后</a:t>
            </a:r>
            <a:r>
              <a:rPr lang="zh-CN" altLang="zh-CN" sz="2800" b="0" dirty="0" smtClean="0"/>
              <a:t>根</a:t>
            </a:r>
            <a:r>
              <a:rPr lang="zh-CN" altLang="zh-CN" sz="2800" b="0" dirty="0"/>
              <a:t>遍历除去第一棵树之后剩余的树构成的森林。</a:t>
            </a:r>
          </a:p>
          <a:p>
            <a:endParaRPr lang="zh-CN" altLang="en-US" b="0" dirty="0"/>
          </a:p>
        </p:txBody>
      </p:sp>
    </p:spTree>
    <p:extLst>
      <p:ext uri="{BB962C8B-B14F-4D97-AF65-F5344CB8AC3E}">
        <p14:creationId xmlns:p14="http://schemas.microsoft.com/office/powerpoint/2010/main" val="3411592474"/>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83" name="Rectangle 3"/>
          <p:cNvSpPr>
            <a:spLocks noChangeArrowheads="1"/>
          </p:cNvSpPr>
          <p:nvPr/>
        </p:nvSpPr>
        <p:spPr bwMode="auto">
          <a:xfrm>
            <a:off x="357158" y="3714752"/>
            <a:ext cx="8358246"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lnSpc>
                <a:spcPct val="130000"/>
              </a:lnSpc>
              <a:spcBef>
                <a:spcPts val="600"/>
              </a:spcBef>
              <a:spcAft>
                <a:spcPct val="0"/>
              </a:spcAft>
            </a:pPr>
            <a:r>
              <a:rPr lang="zh-CN" altLang="zh-CN" sz="2800" b="1" dirty="0" smtClean="0">
                <a:latin typeface="Times New Roman" panose="02020603050405020304" pitchFamily="18" charset="0"/>
                <a:ea typeface="楷体" panose="02010609060101010101" pitchFamily="49" charset="-122"/>
                <a:cs typeface="Times New Roman" panose="02020603050405020304" pitchFamily="18" charset="0"/>
              </a:rPr>
              <a:t>森林</a:t>
            </a:r>
            <a:r>
              <a:rPr lang="zh-CN" altLang="en-US" sz="2800" b="1"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800" dirty="0" smtClean="0">
                <a:latin typeface="Times New Roman" panose="02020603050405020304" pitchFamily="18" charset="0"/>
                <a:ea typeface="楷体" panose="02010609060101010101" pitchFamily="49" charset="-122"/>
                <a:cs typeface="Times New Roman" panose="02020603050405020304" pitchFamily="18" charset="0"/>
              </a:rPr>
              <a:t>先根遍历</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BCDEFGHIJ</a:t>
            </a:r>
          </a:p>
          <a:p>
            <a:pPr lvl="0" fontAlgn="base">
              <a:lnSpc>
                <a:spcPct val="130000"/>
              </a:lnSpc>
              <a:spcBef>
                <a:spcPts val="600"/>
              </a:spcBef>
              <a:spcAft>
                <a:spcPct val="0"/>
              </a:spcAft>
            </a:pP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sz="2800" dirty="0" smtClean="0">
                <a:latin typeface="Times New Roman" panose="02020603050405020304" pitchFamily="18" charset="0"/>
                <a:ea typeface="楷体" panose="02010609060101010101" pitchFamily="49" charset="-122"/>
                <a:cs typeface="Times New Roman" panose="02020603050405020304" pitchFamily="18" charset="0"/>
              </a:rPr>
              <a:t>中根遍历</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BCD</a:t>
            </a:r>
            <a:r>
              <a:rPr lang="en-US" altLang="zh-CN" sz="28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FEHJIG</a:t>
            </a:r>
          </a:p>
          <a:p>
            <a:pPr lvl="0" fontAlgn="base">
              <a:lnSpc>
                <a:spcPct val="130000"/>
              </a:lnSpc>
              <a:spcBef>
                <a:spcPts val="600"/>
              </a:spcBef>
              <a:spcAft>
                <a:spcPct val="0"/>
              </a:spcAft>
            </a:pPr>
            <a:r>
              <a:rPr lang="zh-CN" altLang="en-US" sz="2800" b="1" dirty="0" smtClean="0">
                <a:latin typeface="Times New Roman" panose="02020603050405020304" pitchFamily="18" charset="0"/>
                <a:ea typeface="楷体" panose="02010609060101010101" pitchFamily="49" charset="-122"/>
                <a:cs typeface="Times New Roman" panose="02020603050405020304" pitchFamily="18" charset="0"/>
              </a:rPr>
              <a:t>森林转换后对应的二叉树：</a:t>
            </a:r>
            <a:endParaRPr lang="en-US" altLang="zh-CN" sz="2800" b="1" dirty="0" smtClean="0">
              <a:latin typeface="Times New Roman" panose="02020603050405020304" pitchFamily="18" charset="0"/>
              <a:ea typeface="楷体" panose="02010609060101010101" pitchFamily="49" charset="-122"/>
              <a:cs typeface="Times New Roman" panose="02020603050405020304" pitchFamily="18" charset="0"/>
            </a:endParaRPr>
          </a:p>
          <a:p>
            <a:pPr lvl="0" fontAlgn="base">
              <a:lnSpc>
                <a:spcPct val="130000"/>
              </a:lnSpc>
              <a:spcBef>
                <a:spcPts val="600"/>
              </a:spcBef>
              <a:spcAft>
                <a:spcPct val="0"/>
              </a:spcAft>
            </a:pPr>
            <a:r>
              <a:rPr lang="en-US" altLang="zh-CN" sz="2800" b="1"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先序遍历：</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ABCDEFGHIJ</a:t>
            </a:r>
          </a:p>
          <a:p>
            <a:pPr lvl="0" fontAlgn="base">
              <a:lnSpc>
                <a:spcPct val="130000"/>
              </a:lnSpc>
              <a:spcBef>
                <a:spcPts val="600"/>
              </a:spcBef>
              <a:spcAft>
                <a:spcPct val="0"/>
              </a:spcAft>
            </a:pP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中序遍历：</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BCDAFEHJIG</a:t>
            </a:r>
          </a:p>
          <a:p>
            <a:pPr lvl="0" fontAlgn="base">
              <a:spcBef>
                <a:spcPct val="0"/>
              </a:spcBef>
              <a:spcAft>
                <a:spcPct val="0"/>
              </a:spcAft>
            </a:pPr>
            <a:endParaRPr lang="zh-CN" altLang="en-US" sz="2200" dirty="0" smtClean="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3399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205" y="71414"/>
            <a:ext cx="8806513" cy="3660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5970" name="Rectangle 2"/>
          <p:cNvSpPr>
            <a:spLocks noGrp="1" noChangeArrowheads="1"/>
          </p:cNvSpPr>
          <p:nvPr>
            <p:ph type="title"/>
          </p:nvPr>
        </p:nvSpPr>
        <p:spPr>
          <a:xfrm>
            <a:off x="495300" y="426244"/>
            <a:ext cx="8109148" cy="6985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rmAutofit/>
          </a:bodyPr>
          <a:lstStyle/>
          <a:p>
            <a:pPr algn="just" defTabSz="914400"/>
            <a:r>
              <a:rPr lang="zh-CN" altLang="en-US" dirty="0" smtClean="0">
                <a:solidFill>
                  <a:schemeClr val="tx1"/>
                </a:solidFill>
                <a:effectLst/>
                <a:latin typeface="+mj-ea"/>
              </a:rPr>
              <a:t>知识要点</a:t>
            </a:r>
          </a:p>
        </p:txBody>
      </p:sp>
      <p:sp>
        <p:nvSpPr>
          <p:cNvPr id="1875971" name="Rectangle 3"/>
          <p:cNvSpPr>
            <a:spLocks noGrp="1" noChangeArrowheads="1"/>
          </p:cNvSpPr>
          <p:nvPr>
            <p:ph sz="quarter" idx="4294967295"/>
          </p:nvPr>
        </p:nvSpPr>
        <p:spPr>
          <a:xfrm>
            <a:off x="495301" y="1400179"/>
            <a:ext cx="8109148" cy="4957779"/>
          </a:xfrm>
          <a:prstGeom prst="rect">
            <a:avLst/>
          </a:prstGeo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Autofit/>
          </a:bodyPr>
          <a:lstStyle/>
          <a:p>
            <a:pPr marL="342900" indent="-342900" algn="just">
              <a:lnSpc>
                <a:spcPct val="120000"/>
              </a:lnSpc>
              <a:buClr>
                <a:srgbClr val="C00000"/>
              </a:buClr>
            </a:pPr>
            <a:r>
              <a:rPr lang="zh-CN" altLang="en-US" sz="3200" b="1"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掌握</a:t>
            </a: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一般树的定义与基本术语；</a:t>
            </a:r>
          </a:p>
          <a:p>
            <a:pPr marL="342900" indent="-342900" algn="just">
              <a:lnSpc>
                <a:spcPct val="120000"/>
              </a:lnSpc>
              <a:buClr>
                <a:srgbClr val="C00000"/>
              </a:buClr>
            </a:pPr>
            <a:r>
              <a:rPr lang="zh-CN" altLang="en-US" sz="3200" b="1"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掌握</a:t>
            </a: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二叉树的定义、性质及存储结构；</a:t>
            </a:r>
          </a:p>
          <a:p>
            <a:pPr marL="342900" indent="-342900" algn="just">
              <a:lnSpc>
                <a:spcPct val="120000"/>
              </a:lnSpc>
              <a:buClr>
                <a:srgbClr val="C00000"/>
              </a:buClr>
            </a:pPr>
            <a:r>
              <a:rPr lang="zh-CN" altLang="en-US" sz="3200" b="1"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掌握</a:t>
            </a: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二叉树的</a:t>
            </a:r>
            <a:r>
              <a:rPr lang="zh-CN" altLang="en-US" sz="3200" b="1"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遍历</a:t>
            </a: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及递归和非递归的遍历算法；</a:t>
            </a:r>
          </a:p>
          <a:p>
            <a:pPr marL="342900" indent="-342900" algn="just">
              <a:lnSpc>
                <a:spcPct val="120000"/>
              </a:lnSpc>
              <a:buClr>
                <a:srgbClr val="C00000"/>
              </a:buClr>
            </a:pPr>
            <a:r>
              <a:rPr lang="zh-CN" altLang="en-US" sz="3200" b="1"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掌握</a:t>
            </a: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哈夫曼</a:t>
            </a:r>
            <a:r>
              <a:rPr lang="zh-CN" altLang="en-US" sz="3200" dirty="0">
                <a:latin typeface="黑体" panose="02010609060101010101" pitchFamily="49" charset="-122"/>
                <a:ea typeface="黑体" panose="02010609060101010101" pitchFamily="49" charset="-122"/>
                <a:cs typeface="Times New Roman" panose="02020603050405020304" pitchFamily="18" charset="0"/>
              </a:rPr>
              <a:t>树的</a:t>
            </a: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二叉树应用；</a:t>
            </a:r>
          </a:p>
          <a:p>
            <a:pPr marL="342900" indent="-342900" algn="just">
              <a:lnSpc>
                <a:spcPct val="120000"/>
              </a:lnSpc>
              <a:buClr>
                <a:srgbClr val="C00000"/>
              </a:buClr>
            </a:pPr>
            <a:r>
              <a:rPr lang="zh-CN" altLang="en-US" sz="3200" b="1"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了解</a:t>
            </a: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树的存储结构及树和森林与二叉树之间的</a:t>
            </a:r>
            <a:r>
              <a:rPr lang="zh-CN" altLang="en-US" sz="3200" b="1"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转换</a:t>
            </a: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方法，了解树和森林的遍历方法。</a:t>
            </a:r>
          </a:p>
          <a:p>
            <a:pPr marL="342900" indent="-342900" algn="just">
              <a:lnSpc>
                <a:spcPct val="120000"/>
              </a:lnSpc>
              <a:buClr>
                <a:srgbClr val="C00000"/>
              </a:buClr>
            </a:pPr>
            <a:endParaRPr lang="en-US" altLang="zh-CN" sz="32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548985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5970" name="Rectangle 2"/>
          <p:cNvSpPr>
            <a:spLocks noGrp="1" noChangeArrowheads="1"/>
          </p:cNvSpPr>
          <p:nvPr>
            <p:ph type="title"/>
          </p:nvPr>
        </p:nvSpPr>
        <p:spPr>
          <a:xfrm>
            <a:off x="495300" y="426244"/>
            <a:ext cx="8109148" cy="6985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rmAutofit/>
          </a:bodyPr>
          <a:lstStyle/>
          <a:p>
            <a:pPr algn="just" defTabSz="914400"/>
            <a:r>
              <a:rPr lang="zh-CN" altLang="en-US" dirty="0" smtClean="0">
                <a:solidFill>
                  <a:schemeClr val="tx1"/>
                </a:solidFill>
                <a:effectLst/>
                <a:latin typeface="+mj-ea"/>
              </a:rPr>
              <a:t>作业</a:t>
            </a:r>
          </a:p>
        </p:txBody>
      </p:sp>
      <p:sp>
        <p:nvSpPr>
          <p:cNvPr id="1875971" name="Rectangle 3"/>
          <p:cNvSpPr>
            <a:spLocks noGrp="1" noChangeArrowheads="1"/>
          </p:cNvSpPr>
          <p:nvPr>
            <p:ph sz="quarter" idx="4294967295"/>
          </p:nvPr>
        </p:nvSpPr>
        <p:spPr>
          <a:xfrm>
            <a:off x="357158" y="1185865"/>
            <a:ext cx="8358214" cy="5100655"/>
          </a:xfrm>
          <a:prstGeom prst="rect">
            <a:avLst/>
          </a:prstGeo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Autofit/>
          </a:bodyPr>
          <a:lstStyle/>
          <a:p>
            <a:r>
              <a:rPr lang="en-US" altLang="zh-CN" sz="3200" dirty="0" smtClean="0"/>
              <a:t>7.1</a:t>
            </a:r>
            <a:r>
              <a:rPr lang="zh-CN" altLang="en-US" sz="3200" dirty="0" smtClean="0"/>
              <a:t>、假设二叉树采用链式存储</a:t>
            </a:r>
            <a:r>
              <a:rPr lang="zh-CN" altLang="en-US" sz="3200" dirty="0"/>
              <a:t>，设计一个算法，判断一棵二叉树</a:t>
            </a:r>
            <a:r>
              <a:rPr lang="en-US" altLang="zh-CN" sz="3200" i="1" dirty="0"/>
              <a:t>b</a:t>
            </a:r>
            <a:r>
              <a:rPr lang="zh-CN" altLang="en-US" sz="3200" dirty="0"/>
              <a:t>是否为完全二叉树</a:t>
            </a:r>
            <a:r>
              <a:rPr lang="zh-CN" altLang="en-US" sz="3200" dirty="0" smtClean="0"/>
              <a:t>。</a:t>
            </a:r>
            <a:endParaRPr lang="en-US" altLang="zh-CN" sz="3200" dirty="0" smtClean="0"/>
          </a:p>
          <a:p>
            <a:r>
              <a:rPr lang="en-US" altLang="zh-CN" sz="3200" dirty="0" smtClean="0"/>
              <a:t>7.2</a:t>
            </a:r>
            <a:r>
              <a:rPr lang="zh-CN" altLang="en-US" sz="3200" dirty="0" smtClean="0"/>
              <a:t>、</a:t>
            </a:r>
            <a:r>
              <a:rPr lang="zh-CN" altLang="en-US" sz="3200" dirty="0"/>
              <a:t>设计一个递归算法，将该二叉树的每个结点的左右子树交换。</a:t>
            </a:r>
            <a:r>
              <a:rPr lang="zh-CN" altLang="en-US" sz="3200" dirty="0" smtClean="0"/>
              <a:t> </a:t>
            </a:r>
            <a:endParaRPr lang="zh-CN" altLang="en-US" sz="3200" dirty="0"/>
          </a:p>
          <a:p>
            <a:pPr marL="342900" indent="-342900" algn="just">
              <a:lnSpc>
                <a:spcPct val="120000"/>
              </a:lnSpc>
              <a:buClr>
                <a:srgbClr val="C00000"/>
              </a:buClr>
            </a:pP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另外</a:t>
            </a:r>
            <a:r>
              <a:rPr lang="en-US" altLang="zh-CN" sz="3200" dirty="0" smtClean="0">
                <a:latin typeface="黑体" panose="02010609060101010101" pitchFamily="49" charset="-122"/>
                <a:ea typeface="黑体" panose="02010609060101010101" pitchFamily="49" charset="-122"/>
                <a:cs typeface="Times New Roman" panose="02020603050405020304" pitchFamily="18" charset="0"/>
              </a:rPr>
              <a:t>4</a:t>
            </a: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题见照片（</a:t>
            </a:r>
            <a:r>
              <a:rPr lang="en-US" altLang="zh-CN" sz="3200" dirty="0" smtClean="0">
                <a:latin typeface="黑体" panose="02010609060101010101" pitchFamily="49" charset="-122"/>
                <a:ea typeface="黑体" panose="02010609060101010101" pitchFamily="49" charset="-122"/>
                <a:cs typeface="Times New Roman" panose="02020603050405020304" pitchFamily="18" charset="0"/>
              </a:rPr>
              <a:t>5-32</a:t>
            </a: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a:t>
            </a:r>
            <a:r>
              <a:rPr lang="en-US" altLang="zh-CN" sz="3200" dirty="0" smtClean="0">
                <a:latin typeface="黑体" panose="02010609060101010101" pitchFamily="49" charset="-122"/>
                <a:ea typeface="黑体" panose="02010609060101010101" pitchFamily="49" charset="-122"/>
                <a:cs typeface="Times New Roman" panose="02020603050405020304" pitchFamily="18" charset="0"/>
              </a:rPr>
              <a:t>5-38</a:t>
            </a: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a:t>
            </a:r>
            <a:r>
              <a:rPr lang="en-US" altLang="zh-CN" sz="3200" dirty="0" smtClean="0">
                <a:latin typeface="黑体" panose="02010609060101010101" pitchFamily="49" charset="-122"/>
                <a:ea typeface="黑体" panose="02010609060101010101" pitchFamily="49" charset="-122"/>
                <a:cs typeface="Times New Roman" panose="02020603050405020304" pitchFamily="18" charset="0"/>
              </a:rPr>
              <a:t>5-40</a:t>
            </a: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a:t>
            </a:r>
            <a:r>
              <a:rPr lang="en-US" altLang="zh-CN" sz="3200" dirty="0" smtClean="0">
                <a:latin typeface="黑体" panose="02010609060101010101" pitchFamily="49" charset="-122"/>
                <a:ea typeface="黑体" panose="02010609060101010101" pitchFamily="49" charset="-122"/>
                <a:cs typeface="Times New Roman" panose="02020603050405020304" pitchFamily="18" charset="0"/>
              </a:rPr>
              <a:t>5-42</a:t>
            </a: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），交纸质作业</a:t>
            </a:r>
            <a:endParaRPr lang="en-US" altLang="zh-CN" sz="3200"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lgn="just">
              <a:lnSpc>
                <a:spcPct val="120000"/>
              </a:lnSpc>
              <a:buClr>
                <a:srgbClr val="C00000"/>
              </a:buClr>
            </a:pPr>
            <a:endParaRPr lang="en-US" altLang="zh-CN" sz="3200"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lgn="just">
              <a:lnSpc>
                <a:spcPct val="120000"/>
              </a:lnSpc>
              <a:buClr>
                <a:srgbClr val="C00000"/>
              </a:buClr>
            </a:pPr>
            <a:endParaRPr lang="zh-CN" altLang="en-US" sz="3200" dirty="0" smtClean="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5489856"/>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5970" name="Rectangle 2"/>
          <p:cNvSpPr>
            <a:spLocks noGrp="1" noChangeArrowheads="1"/>
          </p:cNvSpPr>
          <p:nvPr>
            <p:ph type="title"/>
          </p:nvPr>
        </p:nvSpPr>
        <p:spPr>
          <a:xfrm>
            <a:off x="495300" y="426244"/>
            <a:ext cx="8109148" cy="6985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rmAutofit/>
          </a:bodyPr>
          <a:lstStyle/>
          <a:p>
            <a:pPr algn="just" defTabSz="914400"/>
            <a:r>
              <a:rPr lang="zh-CN" altLang="en-US" dirty="0" smtClean="0">
                <a:solidFill>
                  <a:schemeClr val="tx1"/>
                </a:solidFill>
                <a:effectLst/>
                <a:latin typeface="+mj-ea"/>
              </a:rPr>
              <a:t>第一题提示</a:t>
            </a:r>
          </a:p>
        </p:txBody>
      </p:sp>
      <p:sp>
        <p:nvSpPr>
          <p:cNvPr id="1875971" name="Rectangle 3"/>
          <p:cNvSpPr>
            <a:spLocks noGrp="1" noChangeArrowheads="1"/>
          </p:cNvSpPr>
          <p:nvPr>
            <p:ph sz="quarter" idx="4294967295"/>
          </p:nvPr>
        </p:nvSpPr>
        <p:spPr>
          <a:xfrm>
            <a:off x="357158" y="1185865"/>
            <a:ext cx="8358214" cy="5672135"/>
          </a:xfrm>
          <a:prstGeom prst="rect">
            <a:avLst/>
          </a:prstGeo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Autofit/>
          </a:bodyPr>
          <a:lstStyle/>
          <a:p>
            <a:pPr marL="342900" indent="-342900" algn="just">
              <a:lnSpc>
                <a:spcPct val="120000"/>
              </a:lnSpc>
              <a:buClr>
                <a:srgbClr val="C00000"/>
              </a:buClr>
            </a:pPr>
            <a:r>
              <a:rPr lang="zh-CN" altLang="en-US" dirty="0" smtClean="0">
                <a:latin typeface="黑体" panose="02010609060101010101" pitchFamily="49" charset="-122"/>
                <a:ea typeface="黑体" panose="02010609060101010101" pitchFamily="49" charset="-122"/>
                <a:cs typeface="Times New Roman" panose="02020603050405020304" pitchFamily="18" charset="0"/>
              </a:rPr>
              <a:t>逐层遍历，碰到第一个只有一个儿子或无儿子结点（因为</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n</a:t>
            </a:r>
            <a:r>
              <a:rPr lang="en-US" altLang="zh-CN" baseline="-25000" dirty="0" smtClean="0">
                <a:latin typeface="黑体" panose="02010609060101010101" pitchFamily="49" charset="-122"/>
                <a:ea typeface="黑体" panose="02010609060101010101" pitchFamily="49" charset="-122"/>
                <a:cs typeface="Times New Roman" panose="02020603050405020304" pitchFamily="18" charset="0"/>
              </a:rPr>
              <a:t>1</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=0/1</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），满足：</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lgn="just">
              <a:lnSpc>
                <a:spcPct val="120000"/>
              </a:lnSpc>
              <a:buClr>
                <a:srgbClr val="C00000"/>
              </a:buClr>
            </a:pPr>
            <a:r>
              <a:rPr lang="zh-CN" altLang="en-US" dirty="0" smtClean="0">
                <a:latin typeface="黑体" panose="02010609060101010101" pitchFamily="49" charset="-122"/>
                <a:ea typeface="黑体" panose="02010609060101010101" pitchFamily="49" charset="-122"/>
                <a:cs typeface="Times New Roman" panose="02020603050405020304" pitchFamily="18" charset="0"/>
              </a:rPr>
              <a:t>（</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1</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a:t>
            </a:r>
            <a:r>
              <a:rPr lang="zh-CN" altLang="en-US" dirty="0">
                <a:latin typeface="黑体" panose="02010609060101010101" pitchFamily="49" charset="-122"/>
                <a:ea typeface="黑体" panose="02010609060101010101" pitchFamily="49" charset="-122"/>
                <a:cs typeface="Times New Roman" panose="02020603050405020304" pitchFamily="18" charset="0"/>
              </a:rPr>
              <a:t>若有一个</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儿子，则必是左儿子；</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lgn="just">
              <a:lnSpc>
                <a:spcPct val="120000"/>
              </a:lnSpc>
              <a:buClr>
                <a:srgbClr val="C00000"/>
              </a:buClr>
            </a:pPr>
            <a:r>
              <a:rPr lang="zh-CN" altLang="en-US" dirty="0" smtClean="0">
                <a:latin typeface="黑体" panose="02010609060101010101" pitchFamily="49" charset="-122"/>
                <a:ea typeface="黑体" panose="02010609060101010101" pitchFamily="49" charset="-122"/>
                <a:cs typeface="Times New Roman" panose="02020603050405020304" pitchFamily="18" charset="0"/>
              </a:rPr>
              <a:t>（</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2</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）其后结点都必然无儿子。</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lgn="just">
              <a:lnSpc>
                <a:spcPct val="120000"/>
              </a:lnSpc>
              <a:buClr>
                <a:srgbClr val="C00000"/>
              </a:buClr>
            </a:pPr>
            <a:r>
              <a:rPr lang="zh-CN" altLang="en-US" dirty="0" smtClean="0">
                <a:latin typeface="黑体" panose="02010609060101010101" pitchFamily="49" charset="-122"/>
                <a:ea typeface="黑体" panose="02010609060101010101" pitchFamily="49" charset="-122"/>
                <a:cs typeface="Times New Roman" panose="02020603050405020304" pitchFamily="18" charset="0"/>
              </a:rPr>
              <a:t>输入是字符串序列，例如：</a:t>
            </a:r>
            <a:r>
              <a:rPr kumimoji="1" lang="en-US" altLang="zh-CN" b="1" dirty="0" smtClean="0">
                <a:solidFill>
                  <a:srgbClr val="3333FF"/>
                </a:solidFill>
                <a:latin typeface="Consolas" pitchFamily="49" charset="0"/>
                <a:ea typeface="楷体" pitchFamily="49" charset="-122"/>
                <a:cs typeface="Consolas" pitchFamily="49" charset="0"/>
              </a:rPr>
              <a:t>AB^^CE^^F^^</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，以空字符（</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ASCII</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码为</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0</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）结束。要写完整程序，先建二叉树，然后判断。</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lgn="just">
              <a:lnSpc>
                <a:spcPct val="120000"/>
              </a:lnSpc>
              <a:buClr>
                <a:srgbClr val="C00000"/>
              </a:buClr>
            </a:pP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lgn="just">
              <a:lnSpc>
                <a:spcPct val="120000"/>
              </a:lnSpc>
              <a:buClr>
                <a:srgbClr val="C00000"/>
              </a:buClr>
            </a:pP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5489856"/>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5971" name="Rectangle 3"/>
          <p:cNvSpPr>
            <a:spLocks noGrp="1" noChangeArrowheads="1"/>
          </p:cNvSpPr>
          <p:nvPr>
            <p:ph sz="quarter" idx="4294967295"/>
          </p:nvPr>
        </p:nvSpPr>
        <p:spPr>
          <a:xfrm>
            <a:off x="357158" y="357167"/>
            <a:ext cx="8358214" cy="6500834"/>
          </a:xfrm>
          <a:prstGeom prst="rect">
            <a:avLst/>
          </a:prstGeo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Autofit/>
          </a:bodyPr>
          <a:lstStyle/>
          <a:p>
            <a:pPr marL="342900" indent="-342900" algn="just">
              <a:lnSpc>
                <a:spcPct val="120000"/>
              </a:lnSpc>
              <a:buClr>
                <a:srgbClr val="C00000"/>
              </a:buClr>
            </a:pPr>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该函数为递归，先由先序序列得到树根，并创建树根结点，并由此把中序序列分为左、右子树结点集。根据左右子树结点数可将先序序列划分为左、右子树结点集。上述四个集合分别存放在</a:t>
            </a: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4</a:t>
            </a:r>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个字符数组，然后再两次递归调用</a:t>
            </a:r>
            <a:r>
              <a:rPr lang="en-US" altLang="zh-CN" sz="2400" dirty="0" err="1" smtClean="0">
                <a:latin typeface="黑体" panose="02010609060101010101" pitchFamily="49" charset="-122"/>
                <a:ea typeface="黑体" panose="02010609060101010101" pitchFamily="49" charset="-122"/>
                <a:cs typeface="Times New Roman" panose="02020603050405020304" pitchFamily="18" charset="0"/>
              </a:rPr>
              <a:t>CreateTree</a:t>
            </a:r>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。因此</a:t>
            </a:r>
            <a:r>
              <a:rPr lang="en-US" altLang="zh-CN" sz="2400" dirty="0" err="1" smtClean="0">
                <a:latin typeface="黑体" panose="02010609060101010101" pitchFamily="49" charset="-122"/>
                <a:ea typeface="黑体" panose="02010609060101010101" pitchFamily="49" charset="-122"/>
                <a:cs typeface="Times New Roman" panose="02020603050405020304" pitchFamily="18" charset="0"/>
              </a:rPr>
              <a:t>CreateTree</a:t>
            </a:r>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该函数的大体结构为：</a:t>
            </a:r>
            <a:endParaRPr lang="en-US" altLang="zh-CN" sz="2400"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lgn="just">
              <a:lnSpc>
                <a:spcPct val="120000"/>
              </a:lnSpc>
              <a:spcBef>
                <a:spcPts val="1200"/>
              </a:spcBef>
              <a:buClr>
                <a:srgbClr val="C00000"/>
              </a:buClr>
              <a:buNone/>
            </a:pP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void </a:t>
            </a:r>
            <a:r>
              <a:rPr lang="en-US" altLang="zh-CN" sz="2400" dirty="0" err="1" smtClean="0">
                <a:latin typeface="黑体" panose="02010609060101010101" pitchFamily="49" charset="-122"/>
                <a:ea typeface="黑体" panose="02010609060101010101" pitchFamily="49" charset="-122"/>
                <a:cs typeface="Times New Roman" panose="02020603050405020304" pitchFamily="18" charset="0"/>
              </a:rPr>
              <a:t>CreateTree</a:t>
            </a: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(char* pre, char* in, int n,	</a:t>
            </a:r>
            <a:r>
              <a:rPr lang="en-US" altLang="zh-CN" sz="2400" dirty="0" err="1" smtClean="0">
                <a:latin typeface="黑体" panose="02010609060101010101" pitchFamily="49" charset="-122"/>
                <a:ea typeface="黑体" panose="02010609060101010101" pitchFamily="49" charset="-122"/>
                <a:cs typeface="Times New Roman" panose="02020603050405020304" pitchFamily="18" charset="0"/>
              </a:rPr>
              <a:t>BNode</a:t>
            </a: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 &amp;r){</a:t>
            </a:r>
          </a:p>
          <a:p>
            <a:pPr marL="342900" indent="-342900" algn="just">
              <a:lnSpc>
                <a:spcPct val="120000"/>
              </a:lnSpc>
              <a:buClr>
                <a:srgbClr val="C00000"/>
              </a:buClr>
              <a:buNone/>
            </a:pP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		</a:t>
            </a:r>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根据</a:t>
            </a: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pre[0]</a:t>
            </a:r>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创建根结点；</a:t>
            </a:r>
            <a:endParaRPr lang="en-US" altLang="zh-CN" sz="2400"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lgn="just">
              <a:lnSpc>
                <a:spcPct val="120000"/>
              </a:lnSpc>
              <a:buClr>
                <a:srgbClr val="C00000"/>
              </a:buClr>
              <a:buNone/>
            </a:pP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      </a:t>
            </a:r>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将先序、中序序列花划分为</a:t>
            </a: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4</a:t>
            </a:r>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个子集，存放在</a:t>
            </a:r>
            <a:r>
              <a:rPr lang="en-US" altLang="zh-CN" sz="2400" dirty="0" err="1" smtClean="0">
                <a:latin typeface="黑体" panose="02010609060101010101" pitchFamily="49" charset="-122"/>
                <a:ea typeface="黑体" panose="02010609060101010101" pitchFamily="49" charset="-122"/>
                <a:cs typeface="Times New Roman" panose="02020603050405020304" pitchFamily="18" charset="0"/>
              </a:rPr>
              <a:t>lpre</a:t>
            </a:r>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a:t>
            </a:r>
            <a:r>
              <a:rPr lang="en-US" altLang="zh-CN" sz="2400" dirty="0" err="1" smtClean="0">
                <a:latin typeface="黑体" panose="02010609060101010101" pitchFamily="49" charset="-122"/>
                <a:ea typeface="黑体" panose="02010609060101010101" pitchFamily="49" charset="-122"/>
                <a:cs typeface="Times New Roman" panose="02020603050405020304" pitchFamily="18" charset="0"/>
              </a:rPr>
              <a:t>rpre</a:t>
            </a:r>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a:t>
            </a:r>
            <a:r>
              <a:rPr lang="en-US" altLang="zh-CN" sz="2400" dirty="0" err="1" smtClean="0">
                <a:latin typeface="黑体" panose="02010609060101010101" pitchFamily="49" charset="-122"/>
                <a:ea typeface="黑体" panose="02010609060101010101" pitchFamily="49" charset="-122"/>
                <a:cs typeface="Times New Roman" panose="02020603050405020304" pitchFamily="18" charset="0"/>
              </a:rPr>
              <a:t>lin</a:t>
            </a:r>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a:t>
            </a:r>
            <a:r>
              <a:rPr lang="en-US" altLang="zh-CN" sz="2400" dirty="0" err="1" smtClean="0">
                <a:latin typeface="黑体" panose="02010609060101010101" pitchFamily="49" charset="-122"/>
                <a:ea typeface="黑体" panose="02010609060101010101" pitchFamily="49" charset="-122"/>
                <a:cs typeface="Times New Roman" panose="02020603050405020304" pitchFamily="18" charset="0"/>
              </a:rPr>
              <a:t>rin</a:t>
            </a:r>
            <a:r>
              <a:rPr lang="zh-CN" altLang="en-US" sz="2400" dirty="0" smtClean="0">
                <a:latin typeface="黑体" panose="02010609060101010101" pitchFamily="49" charset="-122"/>
                <a:ea typeface="黑体" panose="02010609060101010101" pitchFamily="49" charset="-122"/>
                <a:cs typeface="Times New Roman" panose="02020603050405020304" pitchFamily="18" charset="0"/>
              </a:rPr>
              <a:t>四个字符数组；</a:t>
            </a:r>
            <a:endParaRPr lang="en-US" altLang="zh-CN" sz="2400"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lgn="just">
              <a:lnSpc>
                <a:spcPct val="120000"/>
              </a:lnSpc>
              <a:buClr>
                <a:srgbClr val="C00000"/>
              </a:buClr>
              <a:buNone/>
            </a:pP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		</a:t>
            </a:r>
            <a:r>
              <a:rPr lang="en-US" altLang="zh-CN" sz="2400" dirty="0" err="1" smtClean="0">
                <a:latin typeface="黑体" panose="02010609060101010101" pitchFamily="49" charset="-122"/>
                <a:ea typeface="黑体" panose="02010609060101010101" pitchFamily="49" charset="-122"/>
                <a:cs typeface="Times New Roman" panose="02020603050405020304" pitchFamily="18" charset="0"/>
              </a:rPr>
              <a:t>CreateTree</a:t>
            </a: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a:t>
            </a:r>
            <a:r>
              <a:rPr lang="en-US" altLang="zh-CN" sz="2400" dirty="0" err="1" smtClean="0">
                <a:latin typeface="黑体" panose="02010609060101010101" pitchFamily="49" charset="-122"/>
                <a:ea typeface="黑体" panose="02010609060101010101" pitchFamily="49" charset="-122"/>
                <a:cs typeface="Times New Roman" panose="02020603050405020304" pitchFamily="18" charset="0"/>
              </a:rPr>
              <a:t>lpre</a:t>
            </a: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 </a:t>
            </a:r>
            <a:r>
              <a:rPr lang="en-US" altLang="zh-CN" sz="2400" dirty="0" err="1" smtClean="0">
                <a:latin typeface="黑体" panose="02010609060101010101" pitchFamily="49" charset="-122"/>
                <a:ea typeface="黑体" panose="02010609060101010101" pitchFamily="49" charset="-122"/>
                <a:cs typeface="Times New Roman" panose="02020603050405020304" pitchFamily="18" charset="0"/>
              </a:rPr>
              <a:t>lin</a:t>
            </a: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 </a:t>
            </a:r>
            <a:r>
              <a:rPr lang="en-US" altLang="zh-CN" sz="2400" dirty="0" err="1" smtClean="0">
                <a:latin typeface="黑体" panose="02010609060101010101" pitchFamily="49" charset="-122"/>
                <a:ea typeface="黑体" panose="02010609060101010101" pitchFamily="49" charset="-122"/>
                <a:cs typeface="Times New Roman" panose="02020603050405020304" pitchFamily="18" charset="0"/>
              </a:rPr>
              <a:t>ln,r</a:t>
            </a: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-&gt;</a:t>
            </a:r>
            <a:r>
              <a:rPr lang="en-US" altLang="zh-CN" sz="2400" dirty="0" err="1" smtClean="0">
                <a:latin typeface="黑体" panose="02010609060101010101" pitchFamily="49" charset="-122"/>
                <a:ea typeface="黑体" panose="02010609060101010101" pitchFamily="49" charset="-122"/>
                <a:cs typeface="Times New Roman" panose="02020603050405020304" pitchFamily="18" charset="0"/>
              </a:rPr>
              <a:t>leftchild</a:t>
            </a: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a:t>
            </a:r>
          </a:p>
          <a:p>
            <a:pPr marL="342900" indent="-342900" algn="just">
              <a:lnSpc>
                <a:spcPct val="120000"/>
              </a:lnSpc>
              <a:buClr>
                <a:srgbClr val="C00000"/>
              </a:buClr>
              <a:buNone/>
            </a:pP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		</a:t>
            </a:r>
            <a:r>
              <a:rPr lang="en-US" altLang="zh-CN" sz="2400" dirty="0" err="1" smtClean="0">
                <a:latin typeface="黑体" panose="02010609060101010101" pitchFamily="49" charset="-122"/>
                <a:ea typeface="黑体" panose="02010609060101010101" pitchFamily="49" charset="-122"/>
                <a:cs typeface="Times New Roman" panose="02020603050405020304" pitchFamily="18" charset="0"/>
              </a:rPr>
              <a:t>CreateTree</a:t>
            </a: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a:t>
            </a:r>
            <a:r>
              <a:rPr lang="en-US" altLang="zh-CN" sz="2400" dirty="0" err="1" smtClean="0">
                <a:latin typeface="黑体" panose="02010609060101010101" pitchFamily="49" charset="-122"/>
                <a:ea typeface="黑体" panose="02010609060101010101" pitchFamily="49" charset="-122"/>
                <a:cs typeface="Times New Roman" panose="02020603050405020304" pitchFamily="18" charset="0"/>
              </a:rPr>
              <a:t>rpre</a:t>
            </a: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 </a:t>
            </a:r>
            <a:r>
              <a:rPr lang="en-US" altLang="zh-CN" sz="2400" dirty="0" err="1" smtClean="0">
                <a:latin typeface="黑体" panose="02010609060101010101" pitchFamily="49" charset="-122"/>
                <a:ea typeface="黑体" panose="02010609060101010101" pitchFamily="49" charset="-122"/>
                <a:cs typeface="Times New Roman" panose="02020603050405020304" pitchFamily="18" charset="0"/>
              </a:rPr>
              <a:t>rin</a:t>
            </a: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 </a:t>
            </a:r>
            <a:r>
              <a:rPr lang="en-US" altLang="zh-CN" sz="2400" dirty="0" err="1" smtClean="0">
                <a:latin typeface="黑体" panose="02010609060101010101" pitchFamily="49" charset="-122"/>
                <a:ea typeface="黑体" panose="02010609060101010101" pitchFamily="49" charset="-122"/>
                <a:cs typeface="Times New Roman" panose="02020603050405020304" pitchFamily="18" charset="0"/>
              </a:rPr>
              <a:t>rn,r</a:t>
            </a: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-&gt;</a:t>
            </a:r>
            <a:r>
              <a:rPr lang="en-US" altLang="zh-CN" sz="2400" dirty="0" err="1" smtClean="0">
                <a:latin typeface="黑体" panose="02010609060101010101" pitchFamily="49" charset="-122"/>
                <a:ea typeface="黑体" panose="02010609060101010101" pitchFamily="49" charset="-122"/>
                <a:cs typeface="Times New Roman" panose="02020603050405020304" pitchFamily="18" charset="0"/>
              </a:rPr>
              <a:t>rightchild</a:t>
            </a: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a:t>
            </a:r>
          </a:p>
          <a:p>
            <a:pPr marL="342900" indent="-342900" algn="just">
              <a:lnSpc>
                <a:spcPct val="120000"/>
              </a:lnSpc>
              <a:buClr>
                <a:srgbClr val="C00000"/>
              </a:buClr>
              <a:buNone/>
            </a:pPr>
            <a:r>
              <a:rPr lang="en-US" altLang="zh-CN" sz="2400" dirty="0" smtClean="0">
                <a:latin typeface="黑体" panose="02010609060101010101" pitchFamily="49" charset="-122"/>
                <a:ea typeface="黑体" panose="02010609060101010101" pitchFamily="49" charset="-122"/>
                <a:cs typeface="Times New Roman" panose="02020603050405020304" pitchFamily="18" charset="0"/>
              </a:rPr>
              <a:t>}</a:t>
            </a:r>
          </a:p>
          <a:p>
            <a:pPr marL="342900" indent="-342900" algn="just">
              <a:lnSpc>
                <a:spcPct val="120000"/>
              </a:lnSpc>
              <a:buClr>
                <a:srgbClr val="C00000"/>
              </a:buClr>
              <a:buNone/>
            </a:pPr>
            <a:endParaRPr lang="zh-CN" altLang="en-US" sz="2400" dirty="0" smtClean="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5489856"/>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76" y="142876"/>
            <a:ext cx="8858280" cy="6786586"/>
          </a:xfrm>
        </p:spPr>
        <p:txBody>
          <a:bodyPr>
            <a:noAutofit/>
          </a:bodyPr>
          <a:lstStyle/>
          <a:p>
            <a:pPr>
              <a:spcBef>
                <a:spcPts val="0"/>
              </a:spcBef>
            </a:pPr>
            <a:r>
              <a:rPr lang="zh-CN" altLang="zh-CN" dirty="0"/>
              <a:t>算法</a:t>
            </a:r>
            <a:r>
              <a:rPr lang="en-US" altLang="zh-CN" dirty="0"/>
              <a:t>5.15</a:t>
            </a:r>
            <a:r>
              <a:rPr lang="zh-CN" altLang="zh-CN" dirty="0"/>
              <a:t>：哈夫曼</a:t>
            </a:r>
            <a:r>
              <a:rPr lang="zh-CN" altLang="zh-CN" dirty="0" smtClean="0">
                <a:solidFill>
                  <a:srgbClr val="FF0000"/>
                </a:solidFill>
              </a:rPr>
              <a:t>编</a:t>
            </a:r>
            <a:r>
              <a:rPr lang="zh-CN" altLang="en-US" dirty="0" smtClean="0">
                <a:solidFill>
                  <a:srgbClr val="FF0000"/>
                </a:solidFill>
              </a:rPr>
              <a:t>解</a:t>
            </a:r>
            <a:r>
              <a:rPr lang="zh-CN" altLang="zh-CN" dirty="0" smtClean="0">
                <a:solidFill>
                  <a:srgbClr val="FF0000"/>
                </a:solidFill>
              </a:rPr>
              <a:t>码</a:t>
            </a:r>
            <a:r>
              <a:rPr lang="zh-CN" altLang="zh-CN" dirty="0"/>
              <a:t>的实现</a:t>
            </a:r>
          </a:p>
          <a:p>
            <a:pPr>
              <a:spcBef>
                <a:spcPts val="0"/>
              </a:spcBef>
            </a:pPr>
            <a:r>
              <a:rPr lang="en-US" altLang="zh-CN" b="0" dirty="0"/>
              <a:t>typedef </a:t>
            </a:r>
            <a:r>
              <a:rPr lang="en-US" altLang="zh-CN" b="0" dirty="0" smtClean="0">
                <a:solidFill>
                  <a:srgbClr val="FF0000"/>
                </a:solidFill>
              </a:rPr>
              <a:t>vector</a:t>
            </a:r>
            <a:r>
              <a:rPr lang="en-US" altLang="zh-CN" b="0" dirty="0" smtClean="0"/>
              <a:t>&lt;bool&gt; </a:t>
            </a:r>
            <a:r>
              <a:rPr lang="en-US" altLang="zh-CN" b="0" dirty="0" err="1"/>
              <a:t>Huff_Code</a:t>
            </a:r>
            <a:r>
              <a:rPr lang="en-US" altLang="zh-CN" sz="2200" b="0" dirty="0" smtClean="0"/>
              <a:t>;  //</a:t>
            </a:r>
            <a:r>
              <a:rPr lang="zh-CN" altLang="en-US" sz="2200" b="0" dirty="0" smtClean="0"/>
              <a:t>存放一个哈夫曼编码，最多</a:t>
            </a:r>
            <a:r>
              <a:rPr lang="en-US" altLang="zh-CN" sz="2200" b="0" dirty="0" smtClean="0"/>
              <a:t>8 </a:t>
            </a:r>
            <a:r>
              <a:rPr lang="zh-CN" altLang="en-US" sz="2200" b="0" dirty="0" smtClean="0"/>
              <a:t>位</a:t>
            </a:r>
            <a:endParaRPr lang="zh-CN" altLang="zh-CN" sz="2200" b="0" dirty="0"/>
          </a:p>
          <a:p>
            <a:pPr>
              <a:spcBef>
                <a:spcPts val="0"/>
              </a:spcBef>
            </a:pPr>
            <a:r>
              <a:rPr lang="en-US" altLang="zh-CN" b="0" dirty="0"/>
              <a:t>map&lt;char, </a:t>
            </a:r>
            <a:r>
              <a:rPr lang="en-US" altLang="zh-CN" b="0" dirty="0" err="1"/>
              <a:t>Huff_Code</a:t>
            </a:r>
            <a:r>
              <a:rPr lang="en-US" altLang="zh-CN" b="0" dirty="0"/>
              <a:t>&gt; </a:t>
            </a:r>
            <a:r>
              <a:rPr lang="en-US" altLang="zh-CN" b="0" dirty="0" err="1"/>
              <a:t>Huff_Dic</a:t>
            </a:r>
            <a:r>
              <a:rPr lang="en-US" altLang="zh-CN" b="0" dirty="0"/>
              <a:t>;	//Huffman code dictionary</a:t>
            </a:r>
            <a:endParaRPr lang="zh-CN" altLang="zh-CN" b="0" dirty="0"/>
          </a:p>
          <a:p>
            <a:pPr>
              <a:spcBef>
                <a:spcPts val="0"/>
              </a:spcBef>
            </a:pPr>
            <a:r>
              <a:rPr lang="en-US" altLang="zh-CN" b="0" dirty="0" smtClean="0"/>
              <a:t>template&lt;class </a:t>
            </a:r>
            <a:r>
              <a:rPr lang="en-US" altLang="zh-CN" b="0" dirty="0"/>
              <a:t>T</a:t>
            </a:r>
            <a:r>
              <a:rPr lang="en-US" altLang="zh-CN" b="0" dirty="0" smtClean="0"/>
              <a:t>&gt;//</a:t>
            </a:r>
            <a:r>
              <a:rPr lang="zh-CN" altLang="en-US" b="0" dirty="0" smtClean="0"/>
              <a:t>假设</a:t>
            </a:r>
            <a:r>
              <a:rPr lang="zh-CN" altLang="zh-CN" b="0" dirty="0" smtClean="0"/>
              <a:t>哈夫曼</a:t>
            </a:r>
            <a:r>
              <a:rPr lang="zh-CN" altLang="en-US" b="0" dirty="0" smtClean="0"/>
              <a:t>树已建立，根指针为</a:t>
            </a:r>
            <a:r>
              <a:rPr lang="en-US" altLang="zh-CN" b="0" dirty="0" smtClean="0"/>
              <a:t>r</a:t>
            </a:r>
            <a:endParaRPr lang="zh-CN" altLang="zh-CN" b="0" dirty="0"/>
          </a:p>
          <a:p>
            <a:pPr>
              <a:spcBef>
                <a:spcPts val="0"/>
              </a:spcBef>
            </a:pPr>
            <a:r>
              <a:rPr lang="en-US" altLang="zh-CN" b="0" dirty="0"/>
              <a:t>void </a:t>
            </a:r>
            <a:r>
              <a:rPr lang="en-US" altLang="zh-CN" b="0" dirty="0" err="1"/>
              <a:t>Huffman_Code</a:t>
            </a:r>
            <a:r>
              <a:rPr lang="en-US" altLang="zh-CN" b="0" dirty="0"/>
              <a:t>(</a:t>
            </a:r>
            <a:r>
              <a:rPr lang="en-US" altLang="zh-CN" b="0" dirty="0" err="1"/>
              <a:t>HuffmanTreeNode</a:t>
            </a:r>
            <a:r>
              <a:rPr lang="en-US" altLang="zh-CN" b="0" dirty="0"/>
              <a:t>&lt;T&gt; *r, </a:t>
            </a:r>
            <a:r>
              <a:rPr lang="en-US" altLang="zh-CN" b="0" dirty="0" err="1"/>
              <a:t>Huff_Code</a:t>
            </a:r>
            <a:r>
              <a:rPr lang="en-US" altLang="zh-CN" b="0" dirty="0"/>
              <a:t> </a:t>
            </a:r>
            <a:r>
              <a:rPr lang="en-US" altLang="zh-CN" b="0" dirty="0" err="1"/>
              <a:t>curcode</a:t>
            </a:r>
            <a:r>
              <a:rPr lang="en-US" altLang="zh-CN" b="0" dirty="0"/>
              <a:t>){</a:t>
            </a:r>
            <a:endParaRPr lang="zh-CN" altLang="zh-CN" b="0" dirty="0"/>
          </a:p>
          <a:p>
            <a:pPr>
              <a:spcBef>
                <a:spcPts val="0"/>
              </a:spcBef>
            </a:pPr>
            <a:r>
              <a:rPr lang="en-US" altLang="zh-CN" b="0" dirty="0"/>
              <a:t>   </a:t>
            </a:r>
            <a:r>
              <a:rPr lang="en-US" altLang="zh-CN" b="0" dirty="0" smtClean="0"/>
              <a:t>   </a:t>
            </a:r>
            <a:r>
              <a:rPr lang="en-US" altLang="zh-CN" b="0" dirty="0"/>
              <a:t>if (r-&gt;</a:t>
            </a:r>
            <a:r>
              <a:rPr lang="en-US" altLang="zh-CN" b="0" dirty="0" err="1"/>
              <a:t>isLeaf</a:t>
            </a:r>
            <a:r>
              <a:rPr lang="en-US" altLang="zh-CN" b="0" dirty="0"/>
              <a:t>()){</a:t>
            </a:r>
            <a:endParaRPr lang="zh-CN" altLang="zh-CN" b="0" dirty="0"/>
          </a:p>
          <a:p>
            <a:pPr>
              <a:spcBef>
                <a:spcPts val="0"/>
              </a:spcBef>
            </a:pPr>
            <a:r>
              <a:rPr lang="en-US" altLang="zh-CN" b="0" dirty="0"/>
              <a:t>     </a:t>
            </a:r>
            <a:r>
              <a:rPr lang="en-US" altLang="zh-CN" b="0" dirty="0" smtClean="0"/>
              <a:t>     </a:t>
            </a:r>
            <a:r>
              <a:rPr lang="en-US" altLang="zh-CN" b="0" dirty="0" err="1"/>
              <a:t>Huff_Dic</a:t>
            </a:r>
            <a:r>
              <a:rPr lang="en-US" altLang="zh-CN" b="0" dirty="0"/>
              <a:t>[r-&gt;element()] = </a:t>
            </a:r>
            <a:r>
              <a:rPr lang="en-US" altLang="zh-CN" b="0" dirty="0" err="1"/>
              <a:t>curcode</a:t>
            </a:r>
            <a:r>
              <a:rPr lang="en-US" altLang="zh-CN" b="0" dirty="0" smtClean="0"/>
              <a:t>;   //</a:t>
            </a:r>
            <a:r>
              <a:rPr lang="zh-CN" altLang="en-US" b="0" dirty="0" smtClean="0"/>
              <a:t>得到一个哈夫曼编码</a:t>
            </a:r>
            <a:endParaRPr lang="zh-CN" altLang="zh-CN" b="0" dirty="0"/>
          </a:p>
          <a:p>
            <a:pPr>
              <a:spcBef>
                <a:spcPts val="0"/>
              </a:spcBef>
            </a:pPr>
            <a:r>
              <a:rPr lang="en-US" altLang="zh-CN" b="0" dirty="0"/>
              <a:t>       </a:t>
            </a:r>
            <a:r>
              <a:rPr lang="en-US" altLang="zh-CN" b="0" dirty="0" smtClean="0"/>
              <a:t>   </a:t>
            </a:r>
            <a:r>
              <a:rPr lang="en-US" altLang="zh-CN" b="0" dirty="0"/>
              <a:t>return </a:t>
            </a:r>
            <a:r>
              <a:rPr lang="en-US" altLang="zh-CN" b="0" dirty="0" smtClean="0"/>
              <a:t>;      }</a:t>
            </a:r>
            <a:endParaRPr lang="zh-CN" altLang="zh-CN" b="0" dirty="0"/>
          </a:p>
          <a:p>
            <a:pPr>
              <a:spcBef>
                <a:spcPts val="0"/>
              </a:spcBef>
            </a:pPr>
            <a:r>
              <a:rPr lang="en-US" altLang="zh-CN" b="0" dirty="0"/>
              <a:t>    </a:t>
            </a:r>
            <a:r>
              <a:rPr lang="en-US" altLang="zh-CN" b="0" dirty="0" smtClean="0"/>
              <a:t>  </a:t>
            </a:r>
            <a:r>
              <a:rPr lang="en-US" altLang="zh-CN" b="0" dirty="0" err="1" smtClean="0"/>
              <a:t>Huff_Code</a:t>
            </a:r>
            <a:r>
              <a:rPr lang="en-US" altLang="zh-CN" b="0" dirty="0" smtClean="0"/>
              <a:t> </a:t>
            </a:r>
            <a:r>
              <a:rPr lang="en-US" altLang="zh-CN" b="0" dirty="0" err="1"/>
              <a:t>lcode</a:t>
            </a:r>
            <a:r>
              <a:rPr lang="en-US" altLang="zh-CN" b="0" dirty="0"/>
              <a:t> = </a:t>
            </a:r>
            <a:r>
              <a:rPr lang="en-US" altLang="zh-CN" b="0" dirty="0" err="1"/>
              <a:t>curcode</a:t>
            </a:r>
            <a:r>
              <a:rPr lang="en-US" altLang="zh-CN" b="0" dirty="0"/>
              <a:t>;</a:t>
            </a:r>
            <a:endParaRPr lang="zh-CN" altLang="zh-CN" b="0" dirty="0"/>
          </a:p>
          <a:p>
            <a:pPr>
              <a:spcBef>
                <a:spcPts val="0"/>
              </a:spcBef>
            </a:pPr>
            <a:r>
              <a:rPr lang="en-US" altLang="zh-CN" b="0" dirty="0"/>
              <a:t>    </a:t>
            </a:r>
            <a:r>
              <a:rPr lang="en-US" altLang="zh-CN" b="0" dirty="0" smtClean="0"/>
              <a:t>  </a:t>
            </a:r>
            <a:r>
              <a:rPr lang="en-US" altLang="zh-CN" b="0" dirty="0" err="1" smtClean="0"/>
              <a:t>Huff_Code</a:t>
            </a:r>
            <a:r>
              <a:rPr lang="en-US" altLang="zh-CN" b="0" dirty="0" smtClean="0"/>
              <a:t> </a:t>
            </a:r>
            <a:r>
              <a:rPr lang="en-US" altLang="zh-CN" b="0" dirty="0" err="1"/>
              <a:t>rcode</a:t>
            </a:r>
            <a:r>
              <a:rPr lang="en-US" altLang="zh-CN" b="0" dirty="0"/>
              <a:t> = </a:t>
            </a:r>
            <a:r>
              <a:rPr lang="en-US" altLang="zh-CN" b="0" dirty="0" err="1"/>
              <a:t>curcode</a:t>
            </a:r>
            <a:r>
              <a:rPr lang="en-US" altLang="zh-CN" b="0" dirty="0"/>
              <a:t>;</a:t>
            </a:r>
            <a:endParaRPr lang="zh-CN" altLang="zh-CN" b="0" dirty="0"/>
          </a:p>
          <a:p>
            <a:pPr>
              <a:spcBef>
                <a:spcPts val="0"/>
              </a:spcBef>
            </a:pPr>
            <a:r>
              <a:rPr lang="en-US" altLang="zh-CN" b="0" dirty="0"/>
              <a:t>    </a:t>
            </a:r>
            <a:r>
              <a:rPr lang="en-US" altLang="zh-CN" b="0" dirty="0" smtClean="0"/>
              <a:t>  </a:t>
            </a:r>
            <a:r>
              <a:rPr lang="en-US" altLang="zh-CN" b="0" dirty="0" err="1" smtClean="0">
                <a:solidFill>
                  <a:srgbClr val="FF0000"/>
                </a:solidFill>
              </a:rPr>
              <a:t>lcode.push_back</a:t>
            </a:r>
            <a:r>
              <a:rPr lang="en-US" altLang="zh-CN" b="0" dirty="0" smtClean="0">
                <a:solidFill>
                  <a:srgbClr val="FF0000"/>
                </a:solidFill>
              </a:rPr>
              <a:t>(false)</a:t>
            </a:r>
            <a:r>
              <a:rPr lang="en-US" altLang="zh-CN" b="0" dirty="0" smtClean="0"/>
              <a:t>;  //</a:t>
            </a:r>
            <a:r>
              <a:rPr lang="zh-CN" altLang="en-US" b="0" dirty="0" smtClean="0"/>
              <a:t>编码</a:t>
            </a:r>
            <a:r>
              <a:rPr lang="en-US" altLang="zh-CN" b="0" dirty="0" smtClean="0"/>
              <a:t>0</a:t>
            </a:r>
            <a:endParaRPr lang="zh-CN" altLang="zh-CN" b="0" dirty="0"/>
          </a:p>
          <a:p>
            <a:pPr>
              <a:spcBef>
                <a:spcPts val="0"/>
              </a:spcBef>
            </a:pPr>
            <a:r>
              <a:rPr lang="en-US" altLang="zh-CN" b="0" dirty="0"/>
              <a:t>    </a:t>
            </a:r>
            <a:r>
              <a:rPr lang="en-US" altLang="zh-CN" b="0" dirty="0" smtClean="0"/>
              <a:t>  </a:t>
            </a:r>
            <a:r>
              <a:rPr lang="en-US" altLang="zh-CN" b="0" dirty="0" err="1" smtClean="0">
                <a:solidFill>
                  <a:srgbClr val="FF0000"/>
                </a:solidFill>
              </a:rPr>
              <a:t>rcode.push_back</a:t>
            </a:r>
            <a:r>
              <a:rPr lang="en-US" altLang="zh-CN" b="0" dirty="0" smtClean="0">
                <a:solidFill>
                  <a:srgbClr val="FF0000"/>
                </a:solidFill>
              </a:rPr>
              <a:t>(true)</a:t>
            </a:r>
            <a:r>
              <a:rPr lang="en-US" altLang="zh-CN" b="0" dirty="0" smtClean="0"/>
              <a:t>;   //</a:t>
            </a:r>
            <a:r>
              <a:rPr lang="zh-CN" altLang="en-US" b="0" dirty="0" smtClean="0"/>
              <a:t>编码</a:t>
            </a:r>
            <a:r>
              <a:rPr lang="en-US" altLang="zh-CN" b="0" dirty="0" smtClean="0"/>
              <a:t>1</a:t>
            </a:r>
            <a:endParaRPr lang="zh-CN" altLang="zh-CN" b="0" dirty="0"/>
          </a:p>
          <a:p>
            <a:pPr>
              <a:spcBef>
                <a:spcPts val="0"/>
              </a:spcBef>
            </a:pPr>
            <a:r>
              <a:rPr lang="en-US" altLang="zh-CN" b="0" dirty="0"/>
              <a:t>    </a:t>
            </a:r>
            <a:r>
              <a:rPr lang="en-US" altLang="zh-CN" b="0" dirty="0" smtClean="0"/>
              <a:t>  </a:t>
            </a:r>
            <a:r>
              <a:rPr lang="en-US" altLang="zh-CN" b="0" dirty="0" err="1" smtClean="0"/>
              <a:t>Huffman_Code</a:t>
            </a:r>
            <a:r>
              <a:rPr lang="en-US" altLang="zh-CN" b="0" dirty="0" smtClean="0"/>
              <a:t>(r-</a:t>
            </a:r>
            <a:r>
              <a:rPr lang="en-US" altLang="zh-CN" b="0" dirty="0"/>
              <a:t>&gt;Left</a:t>
            </a:r>
            <a:r>
              <a:rPr lang="en-US" altLang="zh-CN" b="0" dirty="0" smtClean="0"/>
              <a:t>(), </a:t>
            </a:r>
            <a:r>
              <a:rPr lang="en-US" altLang="zh-CN" b="0" dirty="0" err="1" smtClean="0"/>
              <a:t>lcode</a:t>
            </a:r>
            <a:r>
              <a:rPr lang="en-US" altLang="zh-CN" b="0" dirty="0"/>
              <a:t>);</a:t>
            </a:r>
            <a:endParaRPr lang="zh-CN" altLang="zh-CN" b="0" dirty="0"/>
          </a:p>
          <a:p>
            <a:pPr>
              <a:spcBef>
                <a:spcPts val="0"/>
              </a:spcBef>
            </a:pPr>
            <a:r>
              <a:rPr lang="en-US" altLang="zh-CN" b="0" dirty="0"/>
              <a:t>    </a:t>
            </a:r>
            <a:r>
              <a:rPr lang="en-US" altLang="zh-CN" b="0" dirty="0" smtClean="0"/>
              <a:t>  </a:t>
            </a:r>
            <a:r>
              <a:rPr lang="en-US" altLang="zh-CN" b="0" dirty="0" err="1" smtClean="0"/>
              <a:t>Huffman_Code</a:t>
            </a:r>
            <a:r>
              <a:rPr lang="en-US" altLang="zh-CN" b="0" dirty="0" smtClean="0"/>
              <a:t>(r-</a:t>
            </a:r>
            <a:r>
              <a:rPr lang="en-US" altLang="zh-CN" b="0" dirty="0"/>
              <a:t>&gt;Right</a:t>
            </a:r>
            <a:r>
              <a:rPr lang="en-US" altLang="zh-CN" b="0" dirty="0" smtClean="0"/>
              <a:t>(), </a:t>
            </a:r>
            <a:r>
              <a:rPr lang="en-US" altLang="zh-CN" b="0" dirty="0" err="1" smtClean="0"/>
              <a:t>rcode</a:t>
            </a:r>
            <a:r>
              <a:rPr lang="en-US" altLang="zh-CN" b="0" dirty="0"/>
              <a:t>);</a:t>
            </a:r>
            <a:endParaRPr lang="zh-CN" altLang="zh-CN" b="0" dirty="0"/>
          </a:p>
          <a:p>
            <a:pPr>
              <a:spcBef>
                <a:spcPts val="0"/>
              </a:spcBef>
            </a:pPr>
            <a:r>
              <a:rPr lang="en-US" altLang="zh-CN" b="0" dirty="0" smtClean="0"/>
              <a:t>}</a:t>
            </a:r>
            <a:endParaRPr lang="zh-CN" altLang="zh-CN" b="0" dirty="0"/>
          </a:p>
        </p:txBody>
      </p:sp>
    </p:spTree>
    <p:extLst>
      <p:ext uri="{BB962C8B-B14F-4D97-AF65-F5344CB8AC3E}">
        <p14:creationId xmlns:p14="http://schemas.microsoft.com/office/powerpoint/2010/main" val="201213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404664"/>
            <a:ext cx="720090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rmAutofit/>
          </a:bodyPr>
          <a:lstStyle/>
          <a:p>
            <a:r>
              <a:rPr lang="zh-CN" altLang="en-US" sz="3200" dirty="0" smtClean="0">
                <a:solidFill>
                  <a:schemeClr val="tx1"/>
                </a:solidFill>
                <a:effectLst/>
                <a:latin typeface="+mj-ea"/>
              </a:rPr>
              <a:t>一、二叉树的定义</a:t>
            </a:r>
          </a:p>
        </p:txBody>
      </p:sp>
      <p:sp>
        <p:nvSpPr>
          <p:cNvPr id="4" name="Rectangle 3"/>
          <p:cNvSpPr>
            <a:spLocks noGrp="1" noChangeArrowheads="1"/>
          </p:cNvSpPr>
          <p:nvPr>
            <p:ph sz="quarter" idx="4294967295"/>
          </p:nvPr>
        </p:nvSpPr>
        <p:spPr>
          <a:xfrm>
            <a:off x="500034" y="857232"/>
            <a:ext cx="8358246" cy="5718175"/>
          </a:xfrm>
          <a:prstGeom prst="rect">
            <a:avLst/>
          </a:prstGeom>
        </p:spPr>
        <p:txBody>
          <a:bodyPr>
            <a:normAutofit fontScale="92500"/>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spcBef>
                <a:spcPts val="600"/>
              </a:spcBef>
            </a:pPr>
            <a:r>
              <a:rPr lang="zh-CN" altLang="en-US" sz="3200" dirty="0" smtClean="0">
                <a:latin typeface="楷体" pitchFamily="49" charset="-122"/>
                <a:ea typeface="楷体" pitchFamily="49" charset="-122"/>
              </a:rPr>
              <a:t>二叉树</a:t>
            </a:r>
            <a:r>
              <a:rPr lang="en-US" altLang="zh-CN" sz="3200" dirty="0" smtClean="0">
                <a:latin typeface="楷体" pitchFamily="49" charset="-122"/>
                <a:ea typeface="楷体" pitchFamily="49" charset="-122"/>
              </a:rPr>
              <a:t>T</a:t>
            </a:r>
            <a:r>
              <a:rPr lang="zh-CN" altLang="en-US" sz="3200" dirty="0" smtClean="0">
                <a:latin typeface="楷体" pitchFamily="49" charset="-122"/>
                <a:ea typeface="楷体" pitchFamily="49" charset="-122"/>
              </a:rPr>
              <a:t>是包含</a:t>
            </a:r>
            <a:r>
              <a:rPr lang="en-US" altLang="zh-CN" sz="3200" dirty="0" smtClean="0">
                <a:latin typeface="楷体" pitchFamily="49" charset="-122"/>
                <a:ea typeface="楷体" pitchFamily="49" charset="-122"/>
              </a:rPr>
              <a:t>n(n ≥ 0)</a:t>
            </a:r>
            <a:r>
              <a:rPr lang="zh-CN" altLang="en-US" sz="3200" dirty="0" smtClean="0">
                <a:latin typeface="楷体" pitchFamily="49" charset="-122"/>
                <a:ea typeface="楷体" pitchFamily="49" charset="-122"/>
              </a:rPr>
              <a:t>个结点的有限集合。</a:t>
            </a:r>
          </a:p>
          <a:p>
            <a:pPr>
              <a:spcBef>
                <a:spcPts val="600"/>
              </a:spcBef>
              <a:buNone/>
            </a:pPr>
            <a:r>
              <a:rPr lang="zh-CN" altLang="en-US" sz="3200" dirty="0" smtClean="0">
                <a:latin typeface="楷体" pitchFamily="49" charset="-122"/>
                <a:ea typeface="楷体" pitchFamily="49" charset="-122"/>
              </a:rPr>
              <a:t> 当</a:t>
            </a:r>
            <a:r>
              <a:rPr lang="en-US" altLang="zh-CN" sz="3200" dirty="0" smtClean="0">
                <a:latin typeface="楷体" pitchFamily="49" charset="-122"/>
                <a:ea typeface="楷体" pitchFamily="49" charset="-122"/>
              </a:rPr>
              <a:t>n = 0</a:t>
            </a:r>
            <a:r>
              <a:rPr lang="zh-CN" altLang="en-US" sz="3200" dirty="0" smtClean="0">
                <a:latin typeface="楷体" pitchFamily="49" charset="-122"/>
                <a:ea typeface="楷体" pitchFamily="49" charset="-122"/>
              </a:rPr>
              <a:t>时，</a:t>
            </a:r>
            <a:r>
              <a:rPr lang="en-US" altLang="zh-CN" sz="3200" dirty="0" smtClean="0">
                <a:latin typeface="楷体" pitchFamily="49" charset="-122"/>
                <a:ea typeface="楷体" pitchFamily="49" charset="-122"/>
              </a:rPr>
              <a:t>T</a:t>
            </a:r>
            <a:r>
              <a:rPr lang="zh-CN" altLang="en-US" sz="3200" dirty="0" smtClean="0">
                <a:latin typeface="楷体" pitchFamily="49" charset="-122"/>
                <a:ea typeface="楷体" pitchFamily="49" charset="-122"/>
              </a:rPr>
              <a:t>为</a:t>
            </a:r>
            <a:r>
              <a:rPr lang="zh-CN" altLang="en-US" sz="3200" b="1" dirty="0" smtClean="0">
                <a:solidFill>
                  <a:srgbClr val="FF0000"/>
                </a:solidFill>
                <a:latin typeface="楷体" pitchFamily="49" charset="-122"/>
                <a:ea typeface="楷体" pitchFamily="49" charset="-122"/>
              </a:rPr>
              <a:t>空二叉树</a:t>
            </a:r>
            <a:r>
              <a:rPr lang="zh-CN" altLang="en-US" sz="3200" dirty="0" smtClean="0">
                <a:latin typeface="楷体" pitchFamily="49" charset="-122"/>
                <a:ea typeface="楷体" pitchFamily="49" charset="-122"/>
              </a:rPr>
              <a:t>，否则为</a:t>
            </a:r>
            <a:r>
              <a:rPr lang="zh-CN" altLang="en-US" sz="3200" b="1" dirty="0" smtClean="0">
                <a:solidFill>
                  <a:srgbClr val="FF0000"/>
                </a:solidFill>
                <a:latin typeface="楷体" pitchFamily="49" charset="-122"/>
                <a:ea typeface="楷体" pitchFamily="49" charset="-122"/>
              </a:rPr>
              <a:t>非空二叉树</a:t>
            </a:r>
            <a:r>
              <a:rPr lang="zh-CN" altLang="en-US" sz="3200" dirty="0" smtClean="0">
                <a:latin typeface="楷体" pitchFamily="49" charset="-122"/>
                <a:ea typeface="楷体" pitchFamily="49" charset="-122"/>
              </a:rPr>
              <a:t>。</a:t>
            </a:r>
          </a:p>
          <a:p>
            <a:pPr>
              <a:spcBef>
                <a:spcPts val="1100"/>
              </a:spcBef>
            </a:pPr>
            <a:r>
              <a:rPr lang="zh-CN" altLang="en-US" sz="3200" dirty="0" smtClean="0">
                <a:latin typeface="楷体" pitchFamily="49" charset="-122"/>
                <a:ea typeface="楷体" pitchFamily="49" charset="-122"/>
              </a:rPr>
              <a:t>在任意一棵非空二叉树中，都有：</a:t>
            </a:r>
          </a:p>
          <a:p>
            <a:pPr>
              <a:spcBef>
                <a:spcPts val="600"/>
              </a:spcBef>
              <a:buNone/>
            </a:pPr>
            <a:r>
              <a:rPr lang="en-US" altLang="zh-CN" sz="3200" dirty="0" smtClean="0">
                <a:latin typeface="楷体" pitchFamily="49" charset="-122"/>
                <a:ea typeface="楷体" pitchFamily="49" charset="-122"/>
              </a:rPr>
              <a:t>   (1)</a:t>
            </a:r>
            <a:r>
              <a:rPr lang="zh-CN" altLang="en-US" sz="3200" dirty="0" smtClean="0">
                <a:latin typeface="楷体" pitchFamily="49" charset="-122"/>
                <a:ea typeface="楷体" pitchFamily="49" charset="-122"/>
              </a:rPr>
              <a:t>有且仅有一个特定的结点</a:t>
            </a:r>
            <a:r>
              <a:rPr lang="en-US" altLang="zh-CN" sz="3200" dirty="0" smtClean="0">
                <a:latin typeface="楷体" pitchFamily="49" charset="-122"/>
                <a:ea typeface="楷体" pitchFamily="49" charset="-122"/>
              </a:rPr>
              <a:t>R</a:t>
            </a:r>
            <a:r>
              <a:rPr lang="zh-CN" altLang="en-US" sz="3200" dirty="0" smtClean="0">
                <a:latin typeface="楷体" pitchFamily="49" charset="-122"/>
                <a:ea typeface="楷体" pitchFamily="49" charset="-122"/>
              </a:rPr>
              <a:t>称为</a:t>
            </a:r>
            <a:r>
              <a:rPr lang="en-US" altLang="zh-CN" sz="3200" dirty="0" smtClean="0">
                <a:latin typeface="楷体" pitchFamily="49" charset="-122"/>
                <a:ea typeface="楷体" pitchFamily="49" charset="-122"/>
              </a:rPr>
              <a:t>T</a:t>
            </a:r>
            <a:r>
              <a:rPr lang="zh-CN" altLang="en-US" sz="3200" dirty="0" smtClean="0">
                <a:latin typeface="楷体" pitchFamily="49" charset="-122"/>
                <a:ea typeface="楷体" pitchFamily="49" charset="-122"/>
              </a:rPr>
              <a:t>的</a:t>
            </a:r>
            <a:r>
              <a:rPr lang="zh-CN" altLang="en-US" sz="3200" b="1" dirty="0" smtClean="0">
                <a:solidFill>
                  <a:srgbClr val="FF0000"/>
                </a:solidFill>
                <a:latin typeface="楷体" pitchFamily="49" charset="-122"/>
                <a:ea typeface="楷体" pitchFamily="49" charset="-122"/>
              </a:rPr>
              <a:t>根结点</a:t>
            </a:r>
            <a:r>
              <a:rPr lang="zh-CN" altLang="en-US" sz="3200" dirty="0" smtClean="0">
                <a:latin typeface="楷体" pitchFamily="49" charset="-122"/>
                <a:ea typeface="楷体" pitchFamily="49" charset="-122"/>
              </a:rPr>
              <a:t>；</a:t>
            </a:r>
          </a:p>
          <a:p>
            <a:pPr>
              <a:spcBef>
                <a:spcPts val="600"/>
              </a:spcBef>
              <a:buNone/>
            </a:pPr>
            <a:r>
              <a:rPr lang="en-US" altLang="zh-CN" sz="3200" dirty="0" smtClean="0">
                <a:latin typeface="楷体" pitchFamily="49" charset="-122"/>
                <a:ea typeface="楷体" pitchFamily="49" charset="-122"/>
              </a:rPr>
              <a:t>   (2) </a:t>
            </a:r>
            <a:r>
              <a:rPr lang="zh-CN" altLang="en-US" sz="3200" dirty="0" smtClean="0">
                <a:latin typeface="楷体" pitchFamily="49" charset="-122"/>
                <a:ea typeface="楷体" pitchFamily="49" charset="-122"/>
              </a:rPr>
              <a:t>除根结点之外的其余结点被分成</a:t>
            </a:r>
            <a:r>
              <a:rPr lang="zh-CN" altLang="en-US" sz="3200" b="1" dirty="0" smtClean="0">
                <a:solidFill>
                  <a:srgbClr val="FF0000"/>
                </a:solidFill>
                <a:latin typeface="楷体" pitchFamily="49" charset="-122"/>
                <a:ea typeface="楷体" pitchFamily="49" charset="-122"/>
              </a:rPr>
              <a:t>两个</a:t>
            </a:r>
            <a:r>
              <a:rPr lang="zh-CN" altLang="en-US" sz="3200" dirty="0" smtClean="0">
                <a:latin typeface="楷体" pitchFamily="49" charset="-122"/>
                <a:ea typeface="楷体" pitchFamily="49" charset="-122"/>
              </a:rPr>
              <a:t>互不相交的有限集合</a:t>
            </a:r>
            <a:r>
              <a:rPr lang="en-US" altLang="zh-CN" sz="3200" dirty="0" smtClean="0">
                <a:latin typeface="楷体" pitchFamily="49" charset="-122"/>
                <a:ea typeface="楷体" pitchFamily="49" charset="-122"/>
              </a:rPr>
              <a:t>T1</a:t>
            </a:r>
            <a:r>
              <a:rPr lang="zh-CN" altLang="en-US" sz="3200" dirty="0" smtClean="0">
                <a:latin typeface="楷体" pitchFamily="49" charset="-122"/>
                <a:ea typeface="楷体" pitchFamily="49" charset="-122"/>
              </a:rPr>
              <a:t>，</a:t>
            </a:r>
            <a:r>
              <a:rPr lang="en-US" altLang="zh-CN" sz="3200" dirty="0" smtClean="0">
                <a:latin typeface="楷体" pitchFamily="49" charset="-122"/>
                <a:ea typeface="楷体" pitchFamily="49" charset="-122"/>
              </a:rPr>
              <a:t>T2</a:t>
            </a:r>
            <a:r>
              <a:rPr lang="zh-CN" altLang="en-US" sz="3200" dirty="0" smtClean="0">
                <a:latin typeface="楷体" pitchFamily="49" charset="-122"/>
                <a:ea typeface="楷体" pitchFamily="49" charset="-122"/>
              </a:rPr>
              <a:t>，其中集合</a:t>
            </a:r>
            <a:r>
              <a:rPr lang="en-US" altLang="zh-CN" sz="3200" dirty="0" smtClean="0">
                <a:latin typeface="楷体" pitchFamily="49" charset="-122"/>
                <a:ea typeface="楷体" pitchFamily="49" charset="-122"/>
              </a:rPr>
              <a:t>T1</a:t>
            </a:r>
            <a:r>
              <a:rPr lang="zh-CN" altLang="en-US" sz="3200" dirty="0" smtClean="0">
                <a:latin typeface="楷体" pitchFamily="49" charset="-122"/>
                <a:ea typeface="楷体" pitchFamily="49" charset="-122"/>
              </a:rPr>
              <a:t>，</a:t>
            </a:r>
            <a:r>
              <a:rPr lang="en-US" altLang="zh-CN" sz="3200" dirty="0" smtClean="0">
                <a:latin typeface="楷体" pitchFamily="49" charset="-122"/>
                <a:ea typeface="楷体" pitchFamily="49" charset="-122"/>
              </a:rPr>
              <a:t>T2</a:t>
            </a:r>
            <a:r>
              <a:rPr lang="zh-CN" altLang="en-US" sz="3200" dirty="0" smtClean="0">
                <a:latin typeface="楷体" pitchFamily="49" charset="-122"/>
                <a:ea typeface="楷体" pitchFamily="49" charset="-122"/>
              </a:rPr>
              <a:t>本身也是一棵二叉树，这两棵二叉树分别称为根结点</a:t>
            </a:r>
            <a:r>
              <a:rPr lang="en-US" altLang="zh-CN" sz="3200" dirty="0" smtClean="0">
                <a:latin typeface="楷体" pitchFamily="49" charset="-122"/>
                <a:ea typeface="楷体" pitchFamily="49" charset="-122"/>
              </a:rPr>
              <a:t>R</a:t>
            </a:r>
            <a:r>
              <a:rPr lang="zh-CN" altLang="en-US" sz="3200" dirty="0" smtClean="0">
                <a:latin typeface="楷体" pitchFamily="49" charset="-122"/>
                <a:ea typeface="楷体" pitchFamily="49" charset="-122"/>
              </a:rPr>
              <a:t>的</a:t>
            </a:r>
            <a:r>
              <a:rPr lang="zh-CN" altLang="en-US" sz="3200" b="1" dirty="0" smtClean="0">
                <a:solidFill>
                  <a:srgbClr val="FF0000"/>
                </a:solidFill>
                <a:latin typeface="楷体" pitchFamily="49" charset="-122"/>
                <a:ea typeface="楷体" pitchFamily="49" charset="-122"/>
              </a:rPr>
              <a:t>左子树和右子树</a:t>
            </a:r>
            <a:r>
              <a:rPr lang="zh-CN" altLang="en-US" sz="3200" dirty="0" smtClean="0">
                <a:latin typeface="楷体" pitchFamily="49" charset="-122"/>
                <a:ea typeface="楷体" pitchFamily="49" charset="-122"/>
              </a:rPr>
              <a:t>，并且这两棵子树的根分别称为二叉树根结点</a:t>
            </a:r>
            <a:r>
              <a:rPr lang="en-US" altLang="zh-CN" sz="3200" dirty="0" smtClean="0">
                <a:latin typeface="楷体" pitchFamily="49" charset="-122"/>
                <a:ea typeface="楷体" pitchFamily="49" charset="-122"/>
              </a:rPr>
              <a:t>R</a:t>
            </a:r>
            <a:r>
              <a:rPr lang="zh-CN" altLang="en-US" sz="3200" dirty="0" smtClean="0">
                <a:latin typeface="楷体" pitchFamily="49" charset="-122"/>
                <a:ea typeface="楷体" pitchFamily="49" charset="-122"/>
              </a:rPr>
              <a:t>的左孩子和右孩子结点。</a:t>
            </a:r>
          </a:p>
          <a:p>
            <a:pPr>
              <a:spcBef>
                <a:spcPts val="600"/>
              </a:spcBef>
            </a:pPr>
            <a:endParaRPr lang="en-US" altLang="zh-CN" sz="3200" dirty="0" smtClean="0"/>
          </a:p>
        </p:txBody>
      </p:sp>
    </p:spTree>
    <p:extLst>
      <p:ext uri="{BB962C8B-B14F-4D97-AF65-F5344CB8AC3E}">
        <p14:creationId xmlns:p14="http://schemas.microsoft.com/office/powerpoint/2010/main" val="353431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p:cNvSpPr>
            <a:spLocks noGrp="1" noChangeArrowheads="1"/>
          </p:cNvSpPr>
          <p:nvPr>
            <p:ph type="title"/>
          </p:nvPr>
        </p:nvSpPr>
        <p:spPr>
          <a:xfrm>
            <a:off x="493872" y="285728"/>
            <a:ext cx="8183880" cy="763528"/>
          </a:xfrm>
        </p:spPr>
        <p:txBody>
          <a:bodyPr>
            <a:normAutofit/>
          </a:bodyPr>
          <a:lstStyle/>
          <a:p>
            <a:r>
              <a:rPr lang="zh-CN" altLang="en-US" dirty="0" smtClean="0">
                <a:solidFill>
                  <a:schemeClr val="tx1"/>
                </a:solidFill>
                <a:effectLst/>
                <a:latin typeface="+mj-ea"/>
              </a:rPr>
              <a:t>本章提要</a:t>
            </a:r>
          </a:p>
        </p:txBody>
      </p:sp>
      <p:sp>
        <p:nvSpPr>
          <p:cNvPr id="1570819" name="Rectangle 3"/>
          <p:cNvSpPr>
            <a:spLocks noGrp="1" noChangeArrowheads="1"/>
          </p:cNvSpPr>
          <p:nvPr>
            <p:ph sz="quarter" idx="4294967295"/>
          </p:nvPr>
        </p:nvSpPr>
        <p:spPr>
          <a:xfrm>
            <a:off x="525463" y="1071547"/>
            <a:ext cx="8186737" cy="5786454"/>
          </a:xfrm>
          <a:prstGeom prst="rect">
            <a:avLst/>
          </a:prstGeom>
        </p:spPr>
        <p:txBody>
          <a:bodyPr>
            <a:normAutofit/>
          </a:bodyPr>
          <a:lstStyle/>
          <a:p>
            <a:pPr algn="just">
              <a:lnSpc>
                <a:spcPct val="140000"/>
              </a:lnSpc>
              <a:spcBef>
                <a:spcPts val="600"/>
              </a:spcBef>
              <a:buClr>
                <a:srgbClr val="C00000"/>
              </a:buClr>
            </a:pPr>
            <a:r>
              <a:rPr lang="en-US" altLang="zh-CN" sz="3300" dirty="0" smtClean="0">
                <a:solidFill>
                  <a:srgbClr val="FF0000"/>
                </a:solidFill>
                <a:latin typeface="黑体" panose="02010609060101010101" pitchFamily="49" charset="-122"/>
                <a:ea typeface="黑体" panose="02010609060101010101" pitchFamily="49" charset="-122"/>
              </a:rPr>
              <a:t>7.1 </a:t>
            </a:r>
            <a:r>
              <a:rPr lang="zh-CN" altLang="en-US" sz="3300" dirty="0" smtClean="0">
                <a:solidFill>
                  <a:srgbClr val="FF0000"/>
                </a:solidFill>
                <a:latin typeface="黑体" panose="02010609060101010101" pitchFamily="49" charset="-122"/>
                <a:ea typeface="黑体" panose="02010609060101010101" pitchFamily="49" charset="-122"/>
              </a:rPr>
              <a:t>树的定义与基本术语</a:t>
            </a: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7.2 </a:t>
            </a:r>
            <a:r>
              <a:rPr lang="zh-CN" altLang="en-US" sz="3300" dirty="0">
                <a:latin typeface="黑体" panose="02010609060101010101" pitchFamily="49" charset="-122"/>
                <a:ea typeface="黑体" panose="02010609060101010101" pitchFamily="49" charset="-122"/>
              </a:rPr>
              <a:t>二叉树的定义、性质和存储结构</a:t>
            </a:r>
            <a:endParaRPr lang="en-US" altLang="zh-CN" sz="3300" dirty="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7.3 </a:t>
            </a:r>
            <a:r>
              <a:rPr lang="zh-CN" altLang="en-US" sz="3300" dirty="0">
                <a:latin typeface="黑体" panose="02010609060101010101" pitchFamily="49" charset="-122"/>
                <a:ea typeface="黑体" panose="02010609060101010101" pitchFamily="49" charset="-122"/>
              </a:rPr>
              <a:t>二叉树的遍历</a:t>
            </a:r>
            <a:endParaRPr lang="en-US" altLang="zh-CN" sz="3300" dirty="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7.4 </a:t>
            </a:r>
            <a:r>
              <a:rPr lang="zh-CN" altLang="en-US" sz="3300" dirty="0">
                <a:latin typeface="黑体" panose="02010609060101010101" pitchFamily="49" charset="-122"/>
                <a:ea typeface="黑体" panose="02010609060101010101" pitchFamily="49" charset="-122"/>
              </a:rPr>
              <a:t>二叉树应用：哈夫曼树</a:t>
            </a:r>
            <a:endParaRPr lang="en-US" altLang="zh-CN" sz="3300" dirty="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7.5 </a:t>
            </a:r>
            <a:r>
              <a:rPr lang="zh-CN" altLang="en-US" sz="3300" dirty="0">
                <a:latin typeface="黑体" panose="02010609060101010101" pitchFamily="49" charset="-122"/>
                <a:ea typeface="黑体" panose="02010609060101010101" pitchFamily="49" charset="-122"/>
              </a:rPr>
              <a:t>二叉树应用</a:t>
            </a:r>
            <a:r>
              <a:rPr lang="en-US" altLang="zh-CN" sz="3300" dirty="0">
                <a:latin typeface="黑体" panose="02010609060101010101" pitchFamily="49" charset="-122"/>
                <a:ea typeface="黑体" panose="02010609060101010101" pitchFamily="49" charset="-122"/>
              </a:rPr>
              <a:t>2</a:t>
            </a:r>
            <a:r>
              <a:rPr lang="zh-CN" altLang="en-US" sz="3300" dirty="0">
                <a:latin typeface="黑体" panose="02010609060101010101" pitchFamily="49" charset="-122"/>
                <a:ea typeface="黑体" panose="02010609060101010101" pitchFamily="49" charset="-122"/>
              </a:rPr>
              <a:t>：二叉查找树</a:t>
            </a:r>
            <a:endParaRPr lang="en-US" altLang="zh-CN" sz="3300" dirty="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7.6 </a:t>
            </a:r>
            <a:r>
              <a:rPr lang="zh-CN" altLang="en-US" sz="3300" dirty="0">
                <a:latin typeface="黑体" panose="02010609060101010101" pitchFamily="49" charset="-122"/>
                <a:ea typeface="黑体" panose="02010609060101010101" pitchFamily="49" charset="-122"/>
              </a:rPr>
              <a:t>二叉树应用</a:t>
            </a:r>
            <a:r>
              <a:rPr lang="en-US" altLang="zh-CN" sz="3300" dirty="0">
                <a:latin typeface="黑体" panose="02010609060101010101" pitchFamily="49" charset="-122"/>
                <a:ea typeface="黑体" panose="02010609060101010101" pitchFamily="49" charset="-122"/>
              </a:rPr>
              <a:t>3</a:t>
            </a:r>
            <a:r>
              <a:rPr lang="zh-CN" altLang="en-US" sz="3300" dirty="0">
                <a:latin typeface="黑体" panose="02010609060101010101" pitchFamily="49" charset="-122"/>
                <a:ea typeface="黑体" panose="02010609060101010101" pitchFamily="49" charset="-122"/>
              </a:rPr>
              <a:t>：堆与优先队列</a:t>
            </a:r>
            <a:endParaRPr lang="en-US" altLang="zh-CN" sz="3300" dirty="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7.7 </a:t>
            </a:r>
            <a:r>
              <a:rPr lang="zh-CN" altLang="en-US" sz="3300" dirty="0">
                <a:latin typeface="黑体" panose="02010609060101010101" pitchFamily="49" charset="-122"/>
                <a:ea typeface="黑体" panose="02010609060101010101" pitchFamily="49" charset="-122"/>
              </a:rPr>
              <a:t>树与森林</a:t>
            </a:r>
            <a:endParaRPr lang="en-US" altLang="zh-CN" sz="3300" dirty="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16558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sz="quarter" idx="4294967295"/>
          </p:nvPr>
        </p:nvSpPr>
        <p:spPr>
          <a:xfrm>
            <a:off x="500034" y="4005064"/>
            <a:ext cx="8358246" cy="2448272"/>
          </a:xfrm>
          <a:prstGeom prst="rect">
            <a:avLst/>
          </a:prstGeom>
        </p:spPr>
        <p:txBody>
          <a:bodyPr>
            <a:normAutofit fontScale="92500" lnSpcReduction="10000"/>
          </a:bodyPr>
          <a:lstStyle/>
          <a:p>
            <a:pPr>
              <a:spcBef>
                <a:spcPts val="600"/>
              </a:spcBef>
            </a:pPr>
            <a:r>
              <a:rPr lang="zh-CN" altLang="en-US" sz="3200" dirty="0" smtClean="0">
                <a:latin typeface="楷体" pitchFamily="49" charset="-122"/>
                <a:ea typeface="楷体" pitchFamily="49" charset="-122"/>
              </a:rPr>
              <a:t>二叉树</a:t>
            </a:r>
            <a:r>
              <a:rPr lang="zh-CN" altLang="en-US" sz="3200" dirty="0">
                <a:latin typeface="楷体" pitchFamily="49" charset="-122"/>
                <a:ea typeface="楷体" pitchFamily="49" charset="-122"/>
              </a:rPr>
              <a:t>有五种基本形态</a:t>
            </a:r>
            <a:endParaRPr lang="en-US" altLang="zh-CN" sz="3200" b="1" dirty="0" smtClean="0">
              <a:solidFill>
                <a:srgbClr val="FF0000"/>
              </a:solidFill>
              <a:latin typeface="楷体" pitchFamily="49" charset="-122"/>
              <a:ea typeface="楷体" pitchFamily="49" charset="-122"/>
            </a:endParaRPr>
          </a:p>
          <a:p>
            <a:pPr>
              <a:spcBef>
                <a:spcPts val="1600"/>
              </a:spcBef>
            </a:pPr>
            <a:r>
              <a:rPr lang="zh-CN" altLang="en-US" sz="3200" b="1" dirty="0" smtClean="0">
                <a:solidFill>
                  <a:srgbClr val="FF0000"/>
                </a:solidFill>
                <a:latin typeface="楷体" pitchFamily="49" charset="-122"/>
                <a:ea typeface="楷体" pitchFamily="49" charset="-122"/>
              </a:rPr>
              <a:t>注意</a:t>
            </a:r>
            <a:r>
              <a:rPr lang="zh-CN" altLang="en-US" sz="3200" dirty="0" smtClean="0">
                <a:latin typeface="楷体" pitchFamily="49" charset="-122"/>
                <a:ea typeface="楷体" pitchFamily="49" charset="-122"/>
              </a:rPr>
              <a:t>：每个结点最多只能有两棵子树，并且</a:t>
            </a:r>
            <a:r>
              <a:rPr lang="zh-CN" altLang="en-US" sz="3200" b="1" dirty="0" smtClean="0">
                <a:solidFill>
                  <a:srgbClr val="FF0000"/>
                </a:solidFill>
                <a:latin typeface="楷体" pitchFamily="49" charset="-122"/>
                <a:ea typeface="楷体" pitchFamily="49" charset="-122"/>
              </a:rPr>
              <a:t>有左右之分（有序），其次序不能任意颠倒</a:t>
            </a:r>
            <a:r>
              <a:rPr lang="zh-CN" altLang="en-US" sz="3200" dirty="0" smtClean="0">
                <a:latin typeface="楷体" pitchFamily="49" charset="-122"/>
                <a:ea typeface="楷体" pitchFamily="49" charset="-122"/>
              </a:rPr>
              <a:t>，即使只有一棵子树，也要区分是左子树还是右子树，所以</a:t>
            </a:r>
            <a:r>
              <a:rPr lang="en-US" altLang="zh-CN" sz="3200" dirty="0" smtClean="0">
                <a:latin typeface="楷体" pitchFamily="49" charset="-122"/>
                <a:ea typeface="楷体" pitchFamily="49" charset="-122"/>
              </a:rPr>
              <a:t>c</a:t>
            </a:r>
            <a:r>
              <a:rPr lang="zh-CN" altLang="en-US" sz="3200" dirty="0" smtClean="0">
                <a:latin typeface="楷体" pitchFamily="49" charset="-122"/>
                <a:ea typeface="楷体" pitchFamily="49" charset="-122"/>
              </a:rPr>
              <a:t>、</a:t>
            </a:r>
            <a:r>
              <a:rPr lang="en-US" altLang="zh-CN" sz="3200" dirty="0" smtClean="0">
                <a:latin typeface="楷体" pitchFamily="49" charset="-122"/>
                <a:ea typeface="楷体" pitchFamily="49" charset="-122"/>
              </a:rPr>
              <a:t>d</a:t>
            </a:r>
            <a:r>
              <a:rPr lang="zh-CN" altLang="en-US" sz="3200" dirty="0" smtClean="0">
                <a:latin typeface="楷体" pitchFamily="49" charset="-122"/>
                <a:ea typeface="楷体" pitchFamily="49" charset="-122"/>
              </a:rPr>
              <a:t>是不同二叉树。   </a:t>
            </a:r>
            <a:endParaRPr lang="en-US" altLang="zh-CN" sz="3200" dirty="0" smtClean="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332656"/>
            <a:ext cx="8506190"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4316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285728"/>
            <a:ext cx="720090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rmAutofit/>
          </a:bodyPr>
          <a:lstStyle/>
          <a:p>
            <a:r>
              <a:rPr lang="zh-CN" altLang="en-US" sz="3200" dirty="0" smtClean="0">
                <a:solidFill>
                  <a:schemeClr val="tx1"/>
                </a:solidFill>
                <a:effectLst/>
                <a:latin typeface="+mj-ea"/>
              </a:rPr>
              <a:t>二、二叉树的性质</a:t>
            </a:r>
          </a:p>
        </p:txBody>
      </p:sp>
      <p:sp>
        <p:nvSpPr>
          <p:cNvPr id="6" name="内容占位符 2"/>
          <p:cNvSpPr>
            <a:spLocks noGrp="1"/>
          </p:cNvSpPr>
          <p:nvPr>
            <p:ph idx="1"/>
          </p:nvPr>
        </p:nvSpPr>
        <p:spPr>
          <a:xfrm>
            <a:off x="462796" y="1196752"/>
            <a:ext cx="8429684" cy="5023460"/>
          </a:xfrm>
          <a:prstGeom prst="rect">
            <a:avLst/>
          </a:prstGeom>
        </p:spPr>
        <p:txBody>
          <a:bodyPr>
            <a:noAutofit/>
          </a:bodyPr>
          <a:lstStyle/>
          <a:p>
            <a:pPr marL="0" indent="0">
              <a:spcBef>
                <a:spcPts val="0"/>
              </a:spcBef>
              <a:buClrTx/>
              <a:buSzTx/>
              <a:buNone/>
              <a:defRPr/>
            </a:pPr>
            <a:r>
              <a:rPr lang="zh-CN" altLang="en-US" dirty="0" smtClean="0">
                <a:latin typeface="楷体" pitchFamily="49" charset="-122"/>
                <a:ea typeface="楷体" pitchFamily="49" charset="-122"/>
              </a:rPr>
              <a:t>二叉树当然满足树的三个性质，</a:t>
            </a:r>
            <a:r>
              <a:rPr lang="en-US" altLang="zh-CN" dirty="0" smtClean="0">
                <a:latin typeface="楷体" pitchFamily="49" charset="-122"/>
                <a:ea typeface="楷体" pitchFamily="49" charset="-122"/>
              </a:rPr>
              <a:t>m=2</a:t>
            </a:r>
            <a:r>
              <a:rPr lang="zh-CN" altLang="en-US" dirty="0" smtClean="0">
                <a:latin typeface="楷体" pitchFamily="49" charset="-122"/>
                <a:ea typeface="楷体" pitchFamily="49" charset="-122"/>
              </a:rPr>
              <a:t>。</a:t>
            </a:r>
            <a:endParaRPr lang="zh-CN" altLang="en-US" dirty="0">
              <a:latin typeface="楷体" pitchFamily="49" charset="-122"/>
              <a:ea typeface="楷体" pitchFamily="49"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i="0" u="none" strike="noStrike" kern="0" cap="none" spc="0" normalizeH="0" baseline="0" noProof="0" dirty="0" smtClean="0">
              <a:ln>
                <a:noFill/>
              </a:ln>
              <a:effectLst/>
              <a:uLnTx/>
              <a:uFillTx/>
            </a:endParaRPr>
          </a:p>
          <a:p>
            <a:pPr marL="0" indent="0">
              <a:spcBef>
                <a:spcPts val="0"/>
              </a:spcBef>
              <a:buClrTx/>
              <a:buSzTx/>
              <a:buNone/>
              <a:defRPr/>
            </a:pPr>
            <a:r>
              <a:rPr lang="zh-CN" altLang="zh-CN" kern="0" dirty="0" smtClean="0"/>
              <a:t>性质</a:t>
            </a:r>
            <a:r>
              <a:rPr lang="en-US" altLang="zh-CN" kern="0" dirty="0" smtClean="0"/>
              <a:t>1</a:t>
            </a:r>
            <a:r>
              <a:rPr lang="zh-CN" altLang="zh-CN" kern="0" dirty="0" smtClean="0"/>
              <a:t>：</a:t>
            </a:r>
            <a:r>
              <a:rPr lang="zh-CN" altLang="zh-CN" kern="0" dirty="0"/>
              <a:t>对于任意一棵非空二叉树</a:t>
            </a:r>
            <a:r>
              <a:rPr lang="en-US" altLang="zh-CN" kern="0" dirty="0"/>
              <a:t>T</a:t>
            </a:r>
            <a:r>
              <a:rPr lang="zh-CN" altLang="zh-CN" kern="0" dirty="0"/>
              <a:t>，如果其叶子结点的个数为</a:t>
            </a:r>
            <a:r>
              <a:rPr lang="en-US" altLang="zh-CN" kern="0" dirty="0"/>
              <a:t>n</a:t>
            </a:r>
            <a:r>
              <a:rPr lang="en-US" altLang="zh-CN" kern="0" baseline="-25000" dirty="0"/>
              <a:t>0</a:t>
            </a:r>
            <a:r>
              <a:rPr lang="zh-CN" altLang="zh-CN" kern="0" dirty="0"/>
              <a:t>，度为</a:t>
            </a:r>
            <a:r>
              <a:rPr lang="en-US" altLang="zh-CN" kern="0" dirty="0"/>
              <a:t>2</a:t>
            </a:r>
            <a:r>
              <a:rPr lang="zh-CN" altLang="zh-CN" kern="0" dirty="0"/>
              <a:t>的结点数为</a:t>
            </a:r>
            <a:r>
              <a:rPr lang="en-US" altLang="zh-CN" kern="0" dirty="0"/>
              <a:t>n</a:t>
            </a:r>
            <a:r>
              <a:rPr lang="en-US" altLang="zh-CN" kern="0" baseline="-25000" dirty="0"/>
              <a:t>2</a:t>
            </a:r>
            <a:r>
              <a:rPr lang="zh-CN" altLang="zh-CN" kern="0" dirty="0"/>
              <a:t>，则有：</a:t>
            </a:r>
            <a:r>
              <a:rPr lang="en-US" altLang="zh-CN" b="1" kern="0" dirty="0">
                <a:solidFill>
                  <a:srgbClr val="FF0000"/>
                </a:solidFill>
              </a:rPr>
              <a:t>n</a:t>
            </a:r>
            <a:r>
              <a:rPr lang="en-US" altLang="zh-CN" b="1" kern="0" baseline="-25000" dirty="0">
                <a:solidFill>
                  <a:srgbClr val="FF0000"/>
                </a:solidFill>
              </a:rPr>
              <a:t>0</a:t>
            </a:r>
            <a:r>
              <a:rPr lang="en-US" altLang="zh-CN" b="1" kern="0" dirty="0">
                <a:solidFill>
                  <a:srgbClr val="FF0000"/>
                </a:solidFill>
              </a:rPr>
              <a:t> = n</a:t>
            </a:r>
            <a:r>
              <a:rPr lang="en-US" altLang="zh-CN" b="1" kern="0" baseline="-25000" dirty="0">
                <a:solidFill>
                  <a:srgbClr val="FF0000"/>
                </a:solidFill>
              </a:rPr>
              <a:t>2</a:t>
            </a:r>
            <a:r>
              <a:rPr lang="en-US" altLang="zh-CN" b="1" kern="0" dirty="0">
                <a:solidFill>
                  <a:srgbClr val="FF0000"/>
                </a:solidFill>
              </a:rPr>
              <a:t> + 1</a:t>
            </a:r>
            <a:r>
              <a:rPr lang="zh-CN" altLang="zh-CN" kern="0" dirty="0"/>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i="0" u="none" strike="noStrike" kern="0" cap="none" spc="0" normalizeH="0" baseline="0" noProof="0" dirty="0" smtClean="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i="0" u="none" strike="noStrike" kern="0" cap="none" spc="0" normalizeH="0" baseline="0" noProof="0" dirty="0" smtClean="0">
                <a:ln>
                  <a:noFill/>
                </a:ln>
                <a:effectLst/>
                <a:uLnTx/>
                <a:uFillTx/>
              </a:rPr>
              <a:t>性质</a:t>
            </a:r>
            <a:r>
              <a:rPr kumimoji="0" lang="en-US" altLang="zh-CN" i="0" u="none" strike="noStrike" kern="0" cap="none" spc="0" normalizeH="0" baseline="0" noProof="0" dirty="0" smtClean="0">
                <a:ln>
                  <a:noFill/>
                </a:ln>
                <a:effectLst/>
                <a:uLnTx/>
                <a:uFillTx/>
              </a:rPr>
              <a:t>2</a:t>
            </a:r>
            <a:r>
              <a:rPr kumimoji="0" lang="zh-CN" altLang="zh-CN" i="0" u="none" strike="noStrike" kern="0" cap="none" spc="0" normalizeH="0" baseline="0" noProof="0" dirty="0" smtClean="0">
                <a:ln>
                  <a:noFill/>
                </a:ln>
                <a:effectLst/>
                <a:uLnTx/>
                <a:uFillTx/>
              </a:rPr>
              <a:t>：</a:t>
            </a:r>
            <a:r>
              <a:rPr kumimoji="0" lang="zh-CN" altLang="zh-CN" i="0" u="none" strike="noStrike" kern="0" cap="none" spc="0" normalizeH="0" baseline="0" noProof="0" dirty="0">
                <a:ln>
                  <a:noFill/>
                </a:ln>
                <a:effectLst/>
                <a:uLnTx/>
                <a:uFillTx/>
              </a:rPr>
              <a:t>在二叉树的第</a:t>
            </a:r>
            <a:r>
              <a:rPr kumimoji="0" lang="en-US" altLang="zh-CN" i="0" u="none" strike="noStrike" kern="0" cap="none" spc="0" normalizeH="0" baseline="0" noProof="0" dirty="0" err="1">
                <a:ln>
                  <a:noFill/>
                </a:ln>
                <a:effectLst/>
                <a:uLnTx/>
                <a:uFillTx/>
              </a:rPr>
              <a:t>i</a:t>
            </a:r>
            <a:r>
              <a:rPr kumimoji="0" lang="zh-CN" altLang="zh-CN" i="0" u="none" strike="noStrike" kern="0" cap="none" spc="0" normalizeH="0" baseline="0" noProof="0" dirty="0">
                <a:ln>
                  <a:noFill/>
                </a:ln>
                <a:effectLst/>
                <a:uLnTx/>
                <a:uFillTx/>
              </a:rPr>
              <a:t>层上至多有</a:t>
            </a:r>
            <a:r>
              <a:rPr kumimoji="0" lang="en-US" altLang="zh-CN" b="1" i="0" u="none" strike="noStrike" kern="0" cap="none" spc="0" normalizeH="0" baseline="0" noProof="0" dirty="0">
                <a:ln>
                  <a:noFill/>
                </a:ln>
                <a:solidFill>
                  <a:srgbClr val="FF0000"/>
                </a:solidFill>
                <a:effectLst/>
                <a:uLnTx/>
                <a:uFillTx/>
              </a:rPr>
              <a:t>2</a:t>
            </a:r>
            <a:r>
              <a:rPr kumimoji="0" lang="en-US" altLang="zh-CN" b="1" i="0" u="none" strike="noStrike" kern="0" cap="none" spc="0" normalizeH="0" baseline="30000" noProof="0" dirty="0">
                <a:ln>
                  <a:noFill/>
                </a:ln>
                <a:solidFill>
                  <a:srgbClr val="FF0000"/>
                </a:solidFill>
                <a:effectLst/>
                <a:uLnTx/>
                <a:uFillTx/>
              </a:rPr>
              <a:t>i-1</a:t>
            </a:r>
            <a:r>
              <a:rPr kumimoji="0" lang="zh-CN" altLang="zh-CN" i="0" u="none" strike="noStrike" kern="0" cap="none" spc="0" normalizeH="0" baseline="0" noProof="0" dirty="0">
                <a:ln>
                  <a:noFill/>
                </a:ln>
                <a:effectLst/>
                <a:uLnTx/>
                <a:uFillTx/>
              </a:rPr>
              <a:t>个结点</a:t>
            </a:r>
            <a:r>
              <a:rPr kumimoji="0" lang="en-US" altLang="zh-CN" i="0" u="none" strike="noStrike" kern="0" cap="none" spc="0" normalizeH="0" baseline="0" noProof="0" dirty="0">
                <a:ln>
                  <a:noFill/>
                </a:ln>
                <a:effectLst/>
                <a:uLnTx/>
                <a:uFillTx/>
              </a:rPr>
              <a:t>(i≥1)</a:t>
            </a:r>
            <a:r>
              <a:rPr kumimoji="0" lang="zh-CN" altLang="zh-CN" i="0" u="none" strike="noStrike" kern="0" cap="none" spc="0" normalizeH="0" baseline="0" noProof="0" dirty="0" smtClean="0">
                <a:ln>
                  <a:noFill/>
                </a:ln>
                <a:effectLst/>
                <a:uLnTx/>
                <a:uFillTx/>
              </a:rPr>
              <a:t>。</a:t>
            </a:r>
            <a:endParaRPr kumimoji="0" lang="en-US" altLang="zh-CN" i="0" u="none" strike="noStrike" kern="0" cap="none" spc="0" normalizeH="0" baseline="0" noProof="0" dirty="0" smtClean="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i="0" u="none" strike="noStrike" kern="0" cap="none" spc="0" normalizeH="0" baseline="0" noProof="0" dirty="0" smtClean="0">
              <a:ln>
                <a:noFill/>
              </a:ln>
              <a:effectLst/>
              <a:uLnTx/>
              <a:uFillTx/>
            </a:endParaRPr>
          </a:p>
          <a:p>
            <a:pPr marL="0" marR="0" lvl="0" indent="0" defTabSz="914400" eaLnBrk="1" fontAlgn="auto" latinLnBrk="0" hangingPunct="1">
              <a:lnSpc>
                <a:spcPct val="100000"/>
              </a:lnSpc>
              <a:spcBef>
                <a:spcPts val="1000"/>
              </a:spcBef>
              <a:spcAft>
                <a:spcPts val="0"/>
              </a:spcAft>
              <a:buClrTx/>
              <a:buSzTx/>
              <a:buFontTx/>
              <a:buNone/>
              <a:tabLst/>
              <a:defRPr/>
            </a:pPr>
            <a:r>
              <a:rPr kumimoji="0" lang="zh-CN" altLang="zh-CN" i="0" u="none" strike="noStrike" kern="0" cap="none" spc="0" normalizeH="0" baseline="0" noProof="0" dirty="0" smtClean="0">
                <a:ln>
                  <a:noFill/>
                </a:ln>
                <a:effectLst/>
                <a:uLnTx/>
                <a:uFillTx/>
              </a:rPr>
              <a:t>性质</a:t>
            </a:r>
            <a:r>
              <a:rPr kumimoji="0" lang="en-US" altLang="zh-CN" i="0" u="none" strike="noStrike" kern="0" cap="none" spc="0" normalizeH="0" baseline="0" noProof="0" dirty="0" smtClean="0">
                <a:ln>
                  <a:noFill/>
                </a:ln>
                <a:effectLst/>
                <a:uLnTx/>
                <a:uFillTx/>
              </a:rPr>
              <a:t>3</a:t>
            </a:r>
            <a:r>
              <a:rPr kumimoji="0" lang="zh-CN" altLang="zh-CN" i="0" u="none" strike="noStrike" kern="0" cap="none" spc="0" normalizeH="0" baseline="0" noProof="0" dirty="0" smtClean="0">
                <a:ln>
                  <a:noFill/>
                </a:ln>
                <a:effectLst/>
                <a:uLnTx/>
                <a:uFillTx/>
              </a:rPr>
              <a:t>：</a:t>
            </a:r>
            <a:r>
              <a:rPr kumimoji="0" lang="zh-CN" altLang="en-US" i="0" u="none" strike="noStrike" kern="0" cap="none" spc="0" normalizeH="0" baseline="0" noProof="0" dirty="0" smtClean="0">
                <a:ln>
                  <a:noFill/>
                </a:ln>
                <a:effectLst/>
                <a:uLnTx/>
                <a:uFillTx/>
              </a:rPr>
              <a:t>高度</a:t>
            </a:r>
            <a:r>
              <a:rPr kumimoji="0" lang="zh-CN" altLang="zh-CN" i="0" u="none" strike="noStrike" kern="0" cap="none" spc="0" normalizeH="0" baseline="0" noProof="0" dirty="0" smtClean="0">
                <a:ln>
                  <a:noFill/>
                </a:ln>
                <a:effectLst/>
                <a:uLnTx/>
                <a:uFillTx/>
              </a:rPr>
              <a:t>为</a:t>
            </a:r>
            <a:r>
              <a:rPr kumimoji="0" lang="en-US" altLang="zh-CN" i="0" u="none" strike="noStrike" kern="0" cap="none" spc="0" normalizeH="0" baseline="0" noProof="0" dirty="0" smtClean="0">
                <a:ln>
                  <a:noFill/>
                </a:ln>
                <a:effectLst/>
                <a:uLnTx/>
                <a:uFillTx/>
              </a:rPr>
              <a:t>h</a:t>
            </a:r>
            <a:r>
              <a:rPr kumimoji="0" lang="zh-CN" altLang="zh-CN" i="0" u="none" strike="noStrike" kern="0" cap="none" spc="0" normalizeH="0" baseline="0" noProof="0" dirty="0" smtClean="0">
                <a:ln>
                  <a:noFill/>
                </a:ln>
                <a:effectLst/>
                <a:uLnTx/>
                <a:uFillTx/>
              </a:rPr>
              <a:t>的</a:t>
            </a:r>
            <a:r>
              <a:rPr kumimoji="0" lang="zh-CN" altLang="zh-CN" i="0" u="none" strike="noStrike" kern="0" cap="none" spc="0" normalizeH="0" baseline="0" noProof="0" dirty="0">
                <a:ln>
                  <a:noFill/>
                </a:ln>
                <a:effectLst/>
                <a:uLnTx/>
                <a:uFillTx/>
              </a:rPr>
              <a:t>二叉树至多有</a:t>
            </a:r>
            <a:r>
              <a:rPr kumimoji="0" lang="en-US" altLang="zh-CN" b="1" i="0" u="none" strike="noStrike" kern="0" cap="none" spc="0" normalizeH="0" baseline="0" noProof="0" dirty="0" smtClean="0">
                <a:ln>
                  <a:noFill/>
                </a:ln>
                <a:solidFill>
                  <a:srgbClr val="FF0000"/>
                </a:solidFill>
                <a:effectLst/>
                <a:uLnTx/>
                <a:uFillTx/>
              </a:rPr>
              <a:t>2</a:t>
            </a:r>
            <a:r>
              <a:rPr kumimoji="0" lang="en-US" altLang="zh-CN" b="1" i="0" u="none" strike="noStrike" kern="0" cap="none" spc="0" normalizeH="0" baseline="30000" noProof="0" dirty="0" smtClean="0">
                <a:ln>
                  <a:noFill/>
                </a:ln>
                <a:solidFill>
                  <a:srgbClr val="FF0000"/>
                </a:solidFill>
                <a:effectLst/>
                <a:uLnTx/>
                <a:uFillTx/>
              </a:rPr>
              <a:t>h</a:t>
            </a:r>
            <a:r>
              <a:rPr kumimoji="0" lang="en-US" altLang="zh-CN" b="1" i="0" u="none" strike="noStrike" kern="0" cap="none" spc="0" normalizeH="0" baseline="0" noProof="0" dirty="0" smtClean="0">
                <a:ln>
                  <a:noFill/>
                </a:ln>
                <a:solidFill>
                  <a:srgbClr val="FF0000"/>
                </a:solidFill>
                <a:effectLst/>
                <a:uLnTx/>
                <a:uFillTx/>
              </a:rPr>
              <a:t>-1</a:t>
            </a:r>
            <a:r>
              <a:rPr kumimoji="0" lang="zh-CN" altLang="zh-CN" i="0" u="none" strike="noStrike" kern="0" cap="none" spc="0" normalizeH="0" baseline="0" noProof="0" dirty="0">
                <a:ln>
                  <a:noFill/>
                </a:ln>
                <a:effectLst/>
                <a:uLnTx/>
                <a:uFillTx/>
              </a:rPr>
              <a:t>个结点</a:t>
            </a:r>
            <a:r>
              <a:rPr kumimoji="0" lang="en-US" altLang="zh-CN" i="0" u="none" strike="noStrike" kern="0" cap="none" spc="0" normalizeH="0" baseline="0" noProof="0" dirty="0" smtClean="0">
                <a:ln>
                  <a:noFill/>
                </a:ln>
                <a:effectLst/>
                <a:uLnTx/>
                <a:uFillTx/>
              </a:rPr>
              <a:t>(h≥</a:t>
            </a:r>
            <a:r>
              <a:rPr kumimoji="0" lang="en-US" altLang="zh-CN" i="0" u="none" strike="noStrike" kern="0" cap="none" spc="0" normalizeH="0" baseline="0" noProof="0" dirty="0">
                <a:ln>
                  <a:noFill/>
                </a:ln>
                <a:effectLst/>
                <a:uLnTx/>
                <a:uFillTx/>
              </a:rPr>
              <a:t>1)</a:t>
            </a:r>
            <a:r>
              <a:rPr kumimoji="0" lang="zh-CN" altLang="zh-CN" i="0" u="none" strike="noStrike" kern="0" cap="none" spc="0" normalizeH="0" baseline="0" noProof="0" dirty="0" smtClean="0">
                <a:ln>
                  <a:noFill/>
                </a:ln>
                <a:effectLst/>
                <a:uLnTx/>
                <a:uFillTx/>
              </a:rPr>
              <a:t>。</a:t>
            </a:r>
            <a:endParaRPr kumimoji="0" lang="en-US" altLang="zh-CN" i="0" u="none" strike="noStrike" kern="0" cap="none" spc="0" normalizeH="0" baseline="0" noProof="0" dirty="0" smtClean="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i="0" u="none" strike="noStrike" kern="0" cap="none" spc="0" normalizeH="0" baseline="0" noProof="0" dirty="0" smtClean="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i="0" u="none" strike="noStrike" kern="0" cap="none" spc="0" normalizeH="0" baseline="0" noProof="0" dirty="0" smtClean="0">
              <a:ln>
                <a:noFill/>
              </a:ln>
              <a:effectLst/>
              <a:uLnTx/>
              <a:uFillTx/>
            </a:endParaRPr>
          </a:p>
        </p:txBody>
      </p:sp>
      <p:sp>
        <p:nvSpPr>
          <p:cNvPr id="8" name="Text Box 6"/>
          <p:cNvSpPr txBox="1">
            <a:spLocks noChangeArrowheads="1"/>
          </p:cNvSpPr>
          <p:nvPr/>
        </p:nvSpPr>
        <p:spPr bwMode="auto">
          <a:xfrm>
            <a:off x="2555776" y="3068960"/>
            <a:ext cx="6264696" cy="523220"/>
          </a:xfrm>
          <a:prstGeom prst="rect">
            <a:avLst/>
          </a:prstGeom>
          <a:noFill/>
          <a:ln w="28575" algn="ctr">
            <a:noFill/>
            <a:miter lim="800000"/>
            <a:headEnd/>
            <a:tailEnd type="none" w="med" len="lg"/>
          </a:ln>
          <a:effectLst/>
        </p:spPr>
        <p:txBody>
          <a:bodyPr wrap="square">
            <a:spAutoFit/>
          </a:bodyPr>
          <a:lstStyle/>
          <a:p>
            <a:pPr fontAlgn="base">
              <a:spcBef>
                <a:spcPct val="50000"/>
              </a:spcBef>
              <a:spcAft>
                <a:spcPct val="0"/>
              </a:spcAft>
            </a:pPr>
            <a:r>
              <a:rPr lang="en-US" altLang="zh-CN" sz="2800" b="1" i="1" dirty="0" smtClean="0">
                <a:solidFill>
                  <a:srgbClr val="3333FF"/>
                </a:solidFill>
                <a:latin typeface="Consolas" pitchFamily="49" charset="0"/>
                <a:ea typeface="仿宋" pitchFamily="49" charset="-122"/>
                <a:cs typeface="Consolas" pitchFamily="49" charset="0"/>
              </a:rPr>
              <a:t>n </a:t>
            </a:r>
            <a:r>
              <a:rPr lang="en-US" altLang="zh-CN" sz="2800" b="1" dirty="0" smtClean="0">
                <a:solidFill>
                  <a:srgbClr val="3333FF"/>
                </a:solidFill>
                <a:latin typeface="Consolas" pitchFamily="49" charset="0"/>
                <a:ea typeface="仿宋" pitchFamily="49" charset="-122"/>
                <a:cs typeface="Consolas" pitchFamily="49" charset="0"/>
              </a:rPr>
              <a:t>= </a:t>
            </a:r>
            <a:r>
              <a:rPr lang="en-US" altLang="zh-CN" sz="2800" b="1" i="1" dirty="0" smtClean="0">
                <a:solidFill>
                  <a:srgbClr val="3333FF"/>
                </a:solidFill>
                <a:latin typeface="Consolas" pitchFamily="49" charset="0"/>
                <a:ea typeface="仿宋" pitchFamily="49" charset="-122"/>
                <a:cs typeface="Consolas" pitchFamily="49" charset="0"/>
              </a:rPr>
              <a:t>n</a:t>
            </a:r>
            <a:r>
              <a:rPr lang="en-US" altLang="zh-CN" sz="2800" b="1" baseline="-25000" dirty="0" smtClean="0">
                <a:solidFill>
                  <a:srgbClr val="3333FF"/>
                </a:solidFill>
                <a:latin typeface="Consolas" pitchFamily="49" charset="0"/>
                <a:ea typeface="仿宋" pitchFamily="49" charset="-122"/>
                <a:cs typeface="Consolas" pitchFamily="49" charset="0"/>
              </a:rPr>
              <a:t>0</a:t>
            </a:r>
            <a:r>
              <a:rPr lang="en-US" altLang="zh-CN" sz="2800" b="1" dirty="0" smtClean="0">
                <a:solidFill>
                  <a:srgbClr val="3333FF"/>
                </a:solidFill>
                <a:latin typeface="Consolas" pitchFamily="49" charset="0"/>
                <a:ea typeface="仿宋" pitchFamily="49" charset="-122"/>
                <a:cs typeface="Consolas" pitchFamily="49" charset="0"/>
              </a:rPr>
              <a:t>+</a:t>
            </a:r>
            <a:r>
              <a:rPr lang="en-US" altLang="zh-CN" sz="2800" b="1" i="1" dirty="0" smtClean="0">
                <a:solidFill>
                  <a:srgbClr val="3333FF"/>
                </a:solidFill>
                <a:latin typeface="Consolas" pitchFamily="49" charset="0"/>
                <a:ea typeface="仿宋" pitchFamily="49" charset="-122"/>
                <a:cs typeface="Consolas" pitchFamily="49" charset="0"/>
              </a:rPr>
              <a:t>n</a:t>
            </a:r>
            <a:r>
              <a:rPr lang="en-US" altLang="zh-CN" sz="2800" b="1" baseline="-25000" dirty="0" smtClean="0">
                <a:solidFill>
                  <a:srgbClr val="3333FF"/>
                </a:solidFill>
                <a:latin typeface="Consolas" pitchFamily="49" charset="0"/>
                <a:ea typeface="仿宋" pitchFamily="49" charset="-122"/>
                <a:cs typeface="Consolas" pitchFamily="49" charset="0"/>
              </a:rPr>
              <a:t>1</a:t>
            </a:r>
            <a:r>
              <a:rPr lang="en-US" altLang="zh-CN" sz="2800" b="1" dirty="0" smtClean="0">
                <a:solidFill>
                  <a:srgbClr val="3333FF"/>
                </a:solidFill>
                <a:latin typeface="Consolas" pitchFamily="49" charset="0"/>
                <a:ea typeface="仿宋" pitchFamily="49" charset="-122"/>
                <a:cs typeface="Consolas" pitchFamily="49" charset="0"/>
              </a:rPr>
              <a:t>+</a:t>
            </a:r>
            <a:r>
              <a:rPr lang="en-US" altLang="zh-CN" sz="2800" b="1" i="1" dirty="0" smtClean="0">
                <a:solidFill>
                  <a:srgbClr val="3333FF"/>
                </a:solidFill>
                <a:latin typeface="Consolas" pitchFamily="49" charset="0"/>
                <a:ea typeface="仿宋" pitchFamily="49" charset="-122"/>
                <a:cs typeface="Consolas" pitchFamily="49" charset="0"/>
              </a:rPr>
              <a:t>n</a:t>
            </a:r>
            <a:r>
              <a:rPr lang="en-US" altLang="zh-CN" sz="2800" b="1" baseline="-25000" dirty="0" smtClean="0">
                <a:solidFill>
                  <a:srgbClr val="3333FF"/>
                </a:solidFill>
                <a:latin typeface="Consolas" pitchFamily="49" charset="0"/>
                <a:ea typeface="仿宋" pitchFamily="49" charset="-122"/>
                <a:cs typeface="Consolas" pitchFamily="49" charset="0"/>
              </a:rPr>
              <a:t>2 </a:t>
            </a:r>
            <a:r>
              <a:rPr lang="en-US" altLang="zh-CN" sz="2800" b="1" dirty="0" smtClean="0">
                <a:solidFill>
                  <a:srgbClr val="3333FF"/>
                </a:solidFill>
                <a:latin typeface="Consolas" pitchFamily="49" charset="0"/>
                <a:ea typeface="仿宋" pitchFamily="49" charset="-122"/>
                <a:cs typeface="Consolas" pitchFamily="49" charset="0"/>
              </a:rPr>
              <a:t>= </a:t>
            </a:r>
            <a:r>
              <a:rPr lang="zh-CN" altLang="en-US" sz="2800" b="1" dirty="0" smtClean="0">
                <a:solidFill>
                  <a:srgbClr val="3333FF"/>
                </a:solidFill>
                <a:latin typeface="Consolas" pitchFamily="49" charset="0"/>
                <a:ea typeface="仿宋" pitchFamily="49" charset="-122"/>
                <a:cs typeface="Consolas" pitchFamily="49" charset="0"/>
              </a:rPr>
              <a:t>总度</a:t>
            </a:r>
            <a:r>
              <a:rPr lang="en-US" altLang="zh-CN" sz="2800" b="1" dirty="0">
                <a:solidFill>
                  <a:srgbClr val="3333FF"/>
                </a:solidFill>
                <a:latin typeface="Consolas" pitchFamily="49" charset="0"/>
                <a:ea typeface="仿宋" pitchFamily="49" charset="-122"/>
                <a:cs typeface="Consolas" pitchFamily="49" charset="0"/>
              </a:rPr>
              <a:t>+1 </a:t>
            </a:r>
            <a:r>
              <a:rPr lang="en-US" altLang="zh-CN" sz="2800" b="1" dirty="0" smtClean="0">
                <a:solidFill>
                  <a:srgbClr val="3333FF"/>
                </a:solidFill>
                <a:latin typeface="Consolas" pitchFamily="49" charset="0"/>
                <a:ea typeface="仿宋" pitchFamily="49" charset="-122"/>
                <a:cs typeface="Consolas" pitchFamily="49" charset="0"/>
              </a:rPr>
              <a:t>= </a:t>
            </a:r>
            <a:r>
              <a:rPr lang="en-US" altLang="zh-CN" sz="2800" b="1" i="1" dirty="0" smtClean="0">
                <a:solidFill>
                  <a:srgbClr val="3333FF"/>
                </a:solidFill>
                <a:latin typeface="Consolas" pitchFamily="49" charset="0"/>
                <a:ea typeface="仿宋" pitchFamily="49" charset="-122"/>
                <a:cs typeface="Consolas" pitchFamily="49" charset="0"/>
              </a:rPr>
              <a:t>n</a:t>
            </a:r>
            <a:r>
              <a:rPr lang="en-US" altLang="zh-CN" sz="2800" b="1" baseline="-25000" dirty="0" smtClean="0">
                <a:solidFill>
                  <a:srgbClr val="3333FF"/>
                </a:solidFill>
                <a:latin typeface="Consolas" pitchFamily="49" charset="0"/>
                <a:ea typeface="仿宋" pitchFamily="49" charset="-122"/>
                <a:cs typeface="Consolas" pitchFamily="49" charset="0"/>
              </a:rPr>
              <a:t>1</a:t>
            </a:r>
            <a:r>
              <a:rPr lang="en-US" altLang="zh-CN" sz="2800" b="1" dirty="0" smtClean="0">
                <a:solidFill>
                  <a:srgbClr val="3333FF"/>
                </a:solidFill>
                <a:latin typeface="Consolas" pitchFamily="49" charset="0"/>
                <a:ea typeface="仿宋" pitchFamily="49" charset="-122"/>
                <a:cs typeface="Consolas" pitchFamily="49" charset="0"/>
              </a:rPr>
              <a:t>+2</a:t>
            </a:r>
            <a:r>
              <a:rPr lang="en-US" altLang="zh-CN" sz="2800" b="1" i="1" dirty="0" smtClean="0">
                <a:solidFill>
                  <a:srgbClr val="3333FF"/>
                </a:solidFill>
                <a:latin typeface="Consolas" pitchFamily="49" charset="0"/>
                <a:ea typeface="仿宋" pitchFamily="49" charset="-122"/>
                <a:cs typeface="Consolas" pitchFamily="49" charset="0"/>
              </a:rPr>
              <a:t>n</a:t>
            </a:r>
            <a:r>
              <a:rPr lang="en-US" altLang="zh-CN" sz="2800" b="1" baseline="-25000" dirty="0" smtClean="0">
                <a:solidFill>
                  <a:srgbClr val="3333FF"/>
                </a:solidFill>
                <a:latin typeface="Consolas" pitchFamily="49" charset="0"/>
                <a:ea typeface="仿宋" pitchFamily="49" charset="-122"/>
                <a:cs typeface="Consolas" pitchFamily="49" charset="0"/>
              </a:rPr>
              <a:t>2 </a:t>
            </a:r>
            <a:r>
              <a:rPr lang="en-US" altLang="zh-CN" sz="2800" b="1" dirty="0" smtClean="0">
                <a:solidFill>
                  <a:srgbClr val="3333FF"/>
                </a:solidFill>
                <a:latin typeface="Consolas" pitchFamily="49" charset="0"/>
                <a:ea typeface="仿宋" pitchFamily="49" charset="-122"/>
                <a:cs typeface="Consolas" pitchFamily="49" charset="0"/>
              </a:rPr>
              <a:t>+1</a:t>
            </a:r>
            <a:endParaRPr lang="zh-CN" altLang="en-US" sz="2800" b="1" dirty="0">
              <a:solidFill>
                <a:srgbClr val="3333FF"/>
              </a:solidFill>
              <a:latin typeface="Consolas" pitchFamily="49" charset="0"/>
              <a:ea typeface="仿宋" pitchFamily="49" charset="-122"/>
              <a:cs typeface="Consolas" pitchFamily="49" charset="0"/>
            </a:endParaRPr>
          </a:p>
        </p:txBody>
      </p:sp>
    </p:spTree>
    <p:extLst>
      <p:ext uri="{BB962C8B-B14F-4D97-AF65-F5344CB8AC3E}">
        <p14:creationId xmlns:p14="http://schemas.microsoft.com/office/powerpoint/2010/main" val="353431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357166"/>
            <a:ext cx="720090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rmAutofit/>
          </a:bodyPr>
          <a:lstStyle/>
          <a:p>
            <a:r>
              <a:rPr lang="zh-CN" altLang="en-US" sz="3200" dirty="0" smtClean="0">
                <a:solidFill>
                  <a:schemeClr val="tx1"/>
                </a:solidFill>
                <a:effectLst/>
                <a:latin typeface="+mj-ea"/>
              </a:rPr>
              <a:t>三、两种</a:t>
            </a:r>
            <a:r>
              <a:rPr lang="zh-CN" altLang="en-US" sz="3200" dirty="0">
                <a:solidFill>
                  <a:schemeClr val="tx1"/>
                </a:solidFill>
                <a:effectLst/>
                <a:latin typeface="+mj-ea"/>
              </a:rPr>
              <a:t>特殊二叉树</a:t>
            </a:r>
            <a:endParaRPr lang="zh-CN" altLang="en-US" sz="3200" dirty="0" smtClean="0">
              <a:solidFill>
                <a:schemeClr val="tx1"/>
              </a:solidFill>
              <a:effectLst/>
              <a:latin typeface="+mj-ea"/>
            </a:endParaRPr>
          </a:p>
        </p:txBody>
      </p:sp>
      <p:sp>
        <p:nvSpPr>
          <p:cNvPr id="4" name="Rectangle 3"/>
          <p:cNvSpPr>
            <a:spLocks noGrp="1" noChangeArrowheads="1"/>
          </p:cNvSpPr>
          <p:nvPr>
            <p:ph sz="quarter" idx="4294967295"/>
          </p:nvPr>
        </p:nvSpPr>
        <p:spPr>
          <a:xfrm>
            <a:off x="500034" y="1139849"/>
            <a:ext cx="8358246" cy="5718175"/>
          </a:xfrm>
          <a:prstGeom prst="rect">
            <a:avLst/>
          </a:prstGeom>
        </p:spPr>
        <p:txBody>
          <a:bodyPr>
            <a:normAutofit/>
          </a:bodyPr>
          <a:lstStyle/>
          <a:p>
            <a:pPr>
              <a:spcBef>
                <a:spcPts val="600"/>
              </a:spcBef>
            </a:pPr>
            <a:r>
              <a:rPr lang="zh-CN" altLang="en-US" sz="3200" b="1" dirty="0" smtClean="0">
                <a:solidFill>
                  <a:srgbClr val="FF0000"/>
                </a:solidFill>
                <a:latin typeface="楷体" pitchFamily="49" charset="-122"/>
                <a:ea typeface="楷体" pitchFamily="49" charset="-122"/>
              </a:rPr>
              <a:t>满二叉树</a:t>
            </a:r>
            <a:r>
              <a:rPr lang="zh-CN" altLang="en-US" sz="3200" dirty="0" smtClean="0">
                <a:latin typeface="楷体" pitchFamily="49" charset="-122"/>
                <a:ea typeface="楷体" pitchFamily="49" charset="-122"/>
              </a:rPr>
              <a:t>和</a:t>
            </a:r>
            <a:r>
              <a:rPr lang="zh-CN" altLang="en-US" sz="3200" b="1" dirty="0" smtClean="0">
                <a:solidFill>
                  <a:srgbClr val="FF0000"/>
                </a:solidFill>
                <a:latin typeface="楷体" pitchFamily="49" charset="-122"/>
                <a:ea typeface="楷体" pitchFamily="49" charset="-122"/>
              </a:rPr>
              <a:t>完全二叉树</a:t>
            </a:r>
            <a:r>
              <a:rPr lang="zh-CN" altLang="en-US" sz="3200" dirty="0" smtClean="0">
                <a:latin typeface="楷体" pitchFamily="49" charset="-122"/>
                <a:ea typeface="楷体" pitchFamily="49" charset="-122"/>
              </a:rPr>
              <a:t>是两种特殊二叉树。</a:t>
            </a:r>
          </a:p>
        </p:txBody>
      </p:sp>
    </p:spTree>
    <p:extLst>
      <p:ext uri="{BB962C8B-B14F-4D97-AF65-F5344CB8AC3E}">
        <p14:creationId xmlns:p14="http://schemas.microsoft.com/office/powerpoint/2010/main" val="35343166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9"/>
          <p:cNvGrpSpPr/>
          <p:nvPr/>
        </p:nvGrpSpPr>
        <p:grpSpPr>
          <a:xfrm>
            <a:off x="107504" y="663079"/>
            <a:ext cx="6296935" cy="3039927"/>
            <a:chOff x="642910" y="2928934"/>
            <a:chExt cx="7858180" cy="3286148"/>
          </a:xfrm>
        </p:grpSpPr>
        <p:sp>
          <p:nvSpPr>
            <p:cNvPr id="4" name="椭圆 3"/>
            <p:cNvSpPr/>
            <p:nvPr/>
          </p:nvSpPr>
          <p:spPr>
            <a:xfrm>
              <a:off x="4357686" y="3000372"/>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r>
                <a:rPr lang="en-US" altLang="zh-CN" sz="2000" b="1" i="1" dirty="0" smtClean="0">
                  <a:solidFill>
                    <a:srgbClr val="0000CC"/>
                  </a:solidFill>
                  <a:latin typeface="Consolas" pitchFamily="49" charset="0"/>
                  <a:cs typeface="Consolas" pitchFamily="49" charset="0"/>
                </a:rPr>
                <a:t>A</a:t>
              </a:r>
              <a:endParaRPr lang="zh-CN" altLang="en-US" sz="2000" b="1" i="1" dirty="0">
                <a:solidFill>
                  <a:srgbClr val="0000CC"/>
                </a:solidFill>
                <a:latin typeface="Consolas" pitchFamily="49" charset="0"/>
                <a:cs typeface="Consolas" pitchFamily="49" charset="0"/>
              </a:endParaRPr>
            </a:p>
          </p:txBody>
        </p:sp>
        <p:sp>
          <p:nvSpPr>
            <p:cNvPr id="5" name="TextBox 4"/>
            <p:cNvSpPr txBox="1"/>
            <p:nvPr/>
          </p:nvSpPr>
          <p:spPr>
            <a:xfrm>
              <a:off x="4026667" y="2928934"/>
              <a:ext cx="428628" cy="332706"/>
            </a:xfrm>
            <a:prstGeom prst="rect">
              <a:avLst/>
            </a:prstGeom>
            <a:noFill/>
          </p:spPr>
          <p:txBody>
            <a:bodyPr wrap="square" lIns="0" tIns="0" rIns="0" bIns="0" rtlCol="0">
              <a:spAutoFit/>
            </a:bodyPr>
            <a:lstStyle/>
            <a:p>
              <a:pPr algn="ctr" fontAlgn="base">
                <a:spcBef>
                  <a:spcPct val="0"/>
                </a:spcBef>
                <a:spcAft>
                  <a:spcPct val="0"/>
                </a:spcAft>
              </a:pPr>
              <a:r>
                <a:rPr lang="en-US" altLang="zh-CN" sz="2000" b="1" dirty="0" smtClean="0">
                  <a:solidFill>
                    <a:srgbClr val="FF0000"/>
                  </a:solidFill>
                  <a:latin typeface="Consolas" pitchFamily="49" charset="0"/>
                  <a:ea typeface="楷体_GB2312" pitchFamily="49" charset="-122"/>
                  <a:cs typeface="Consolas" pitchFamily="49" charset="0"/>
                </a:rPr>
                <a:t>0</a:t>
              </a:r>
              <a:endParaRPr lang="zh-CN" altLang="en-US" sz="2000" b="1" dirty="0">
                <a:solidFill>
                  <a:srgbClr val="FF0000"/>
                </a:solidFill>
                <a:latin typeface="Consolas" pitchFamily="49" charset="0"/>
                <a:ea typeface="楷体_GB2312" pitchFamily="49" charset="-122"/>
                <a:cs typeface="Consolas" pitchFamily="49" charset="0"/>
              </a:endParaRPr>
            </a:p>
          </p:txBody>
        </p:sp>
        <p:sp>
          <p:nvSpPr>
            <p:cNvPr id="6" name="椭圆 5"/>
            <p:cNvSpPr/>
            <p:nvPr/>
          </p:nvSpPr>
          <p:spPr>
            <a:xfrm>
              <a:off x="1000100"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r>
                <a:rPr lang="en-US" altLang="zh-CN" sz="2000" b="1" i="1" dirty="0" smtClean="0">
                  <a:solidFill>
                    <a:srgbClr val="0000CC"/>
                  </a:solidFill>
                  <a:latin typeface="Consolas" pitchFamily="49" charset="0"/>
                  <a:cs typeface="Consolas" pitchFamily="49" charset="0"/>
                </a:rPr>
                <a:t>H</a:t>
              </a:r>
              <a:endParaRPr lang="zh-CN" altLang="en-US" sz="2000" b="1" i="1" dirty="0">
                <a:solidFill>
                  <a:srgbClr val="0000CC"/>
                </a:solidFill>
                <a:latin typeface="Consolas" pitchFamily="49" charset="0"/>
                <a:cs typeface="Consolas" pitchFamily="49" charset="0"/>
              </a:endParaRPr>
            </a:p>
          </p:txBody>
        </p:sp>
        <p:sp>
          <p:nvSpPr>
            <p:cNvPr id="7" name="TextBox 6"/>
            <p:cNvSpPr txBox="1"/>
            <p:nvPr/>
          </p:nvSpPr>
          <p:spPr>
            <a:xfrm>
              <a:off x="642910" y="5643578"/>
              <a:ext cx="428628" cy="332706"/>
            </a:xfrm>
            <a:prstGeom prst="rect">
              <a:avLst/>
            </a:prstGeom>
            <a:noFill/>
          </p:spPr>
          <p:txBody>
            <a:bodyPr wrap="square" lIns="0" tIns="0" rIns="0" bIns="0" rtlCol="0">
              <a:spAutoFit/>
            </a:bodyPr>
            <a:lstStyle/>
            <a:p>
              <a:pPr algn="ctr" fontAlgn="base">
                <a:spcBef>
                  <a:spcPct val="0"/>
                </a:spcBef>
                <a:spcAft>
                  <a:spcPct val="0"/>
                </a:spcAft>
              </a:pPr>
              <a:r>
                <a:rPr lang="en-US" altLang="zh-CN" sz="2000" b="1" dirty="0" smtClean="0">
                  <a:solidFill>
                    <a:srgbClr val="FF0000"/>
                  </a:solidFill>
                  <a:latin typeface="Consolas" pitchFamily="49" charset="0"/>
                  <a:ea typeface="楷体_GB2312" pitchFamily="49" charset="-122"/>
                  <a:cs typeface="Consolas" pitchFamily="49" charset="0"/>
                </a:rPr>
                <a:t>7</a:t>
              </a:r>
              <a:endParaRPr lang="zh-CN" altLang="en-US" sz="2000" b="1" dirty="0">
                <a:solidFill>
                  <a:srgbClr val="FF0000"/>
                </a:solidFill>
                <a:latin typeface="Consolas" pitchFamily="49" charset="0"/>
                <a:ea typeface="楷体_GB2312" pitchFamily="49" charset="-122"/>
                <a:cs typeface="Consolas" pitchFamily="49" charset="0"/>
              </a:endParaRPr>
            </a:p>
          </p:txBody>
        </p:sp>
        <p:sp>
          <p:nvSpPr>
            <p:cNvPr id="8" name="椭圆 7"/>
            <p:cNvSpPr/>
            <p:nvPr/>
          </p:nvSpPr>
          <p:spPr>
            <a:xfrm>
              <a:off x="2000232"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r>
                <a:rPr lang="en-US" altLang="zh-CN" sz="2000" b="1" i="1" dirty="0" smtClean="0">
                  <a:solidFill>
                    <a:srgbClr val="0000CC"/>
                  </a:solidFill>
                  <a:latin typeface="Consolas" pitchFamily="49" charset="0"/>
                  <a:cs typeface="Consolas" pitchFamily="49" charset="0"/>
                </a:rPr>
                <a:t>I</a:t>
              </a:r>
              <a:endParaRPr lang="zh-CN" altLang="en-US" sz="2000" b="1" i="1" dirty="0">
                <a:solidFill>
                  <a:srgbClr val="0000CC"/>
                </a:solidFill>
                <a:latin typeface="Consolas" pitchFamily="49" charset="0"/>
                <a:cs typeface="Consolas" pitchFamily="49" charset="0"/>
              </a:endParaRPr>
            </a:p>
          </p:txBody>
        </p:sp>
        <p:sp>
          <p:nvSpPr>
            <p:cNvPr id="9" name="TextBox 8"/>
            <p:cNvSpPr txBox="1"/>
            <p:nvPr/>
          </p:nvSpPr>
          <p:spPr>
            <a:xfrm>
              <a:off x="1643042" y="5643578"/>
              <a:ext cx="428628" cy="332706"/>
            </a:xfrm>
            <a:prstGeom prst="rect">
              <a:avLst/>
            </a:prstGeom>
            <a:noFill/>
          </p:spPr>
          <p:txBody>
            <a:bodyPr wrap="square" lIns="0" tIns="0" rIns="0" bIns="0" rtlCol="0">
              <a:spAutoFit/>
            </a:bodyPr>
            <a:lstStyle/>
            <a:p>
              <a:pPr algn="ctr" fontAlgn="base">
                <a:spcBef>
                  <a:spcPct val="0"/>
                </a:spcBef>
                <a:spcAft>
                  <a:spcPct val="0"/>
                </a:spcAft>
              </a:pPr>
              <a:r>
                <a:rPr lang="en-US" altLang="zh-CN" sz="2000" b="1" dirty="0" smtClean="0">
                  <a:solidFill>
                    <a:srgbClr val="FF0000"/>
                  </a:solidFill>
                  <a:latin typeface="Consolas" pitchFamily="49" charset="0"/>
                  <a:ea typeface="楷体_GB2312" pitchFamily="49" charset="-122"/>
                  <a:cs typeface="Consolas" pitchFamily="49" charset="0"/>
                </a:rPr>
                <a:t>8</a:t>
              </a:r>
              <a:endParaRPr lang="zh-CN" altLang="en-US" sz="2000" b="1" dirty="0">
                <a:solidFill>
                  <a:srgbClr val="FF0000"/>
                </a:solidFill>
                <a:latin typeface="Consolas" pitchFamily="49" charset="0"/>
                <a:ea typeface="楷体_GB2312" pitchFamily="49" charset="-122"/>
                <a:cs typeface="Consolas" pitchFamily="49" charset="0"/>
              </a:endParaRPr>
            </a:p>
          </p:txBody>
        </p:sp>
        <p:sp>
          <p:nvSpPr>
            <p:cNvPr id="10" name="椭圆 9"/>
            <p:cNvSpPr/>
            <p:nvPr/>
          </p:nvSpPr>
          <p:spPr>
            <a:xfrm>
              <a:off x="1500166" y="4857760"/>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r>
                <a:rPr lang="en-US" altLang="zh-CN" sz="2000" b="1" i="1" dirty="0" smtClean="0">
                  <a:solidFill>
                    <a:srgbClr val="0000CC"/>
                  </a:solidFill>
                  <a:latin typeface="Consolas" pitchFamily="49" charset="0"/>
                  <a:cs typeface="Consolas" pitchFamily="49" charset="0"/>
                </a:rPr>
                <a:t>D</a:t>
              </a:r>
              <a:endParaRPr lang="zh-CN" altLang="en-US" sz="2000" b="1" i="1" dirty="0">
                <a:solidFill>
                  <a:srgbClr val="0000CC"/>
                </a:solidFill>
                <a:latin typeface="Consolas" pitchFamily="49" charset="0"/>
                <a:cs typeface="Consolas" pitchFamily="49" charset="0"/>
              </a:endParaRPr>
            </a:p>
          </p:txBody>
        </p:sp>
        <p:sp>
          <p:nvSpPr>
            <p:cNvPr id="11" name="TextBox 10"/>
            <p:cNvSpPr txBox="1"/>
            <p:nvPr/>
          </p:nvSpPr>
          <p:spPr>
            <a:xfrm>
              <a:off x="1142977" y="4786322"/>
              <a:ext cx="428628" cy="332706"/>
            </a:xfrm>
            <a:prstGeom prst="rect">
              <a:avLst/>
            </a:prstGeom>
            <a:noFill/>
          </p:spPr>
          <p:txBody>
            <a:bodyPr wrap="square" lIns="0" tIns="0" rIns="0" bIns="0" rtlCol="0">
              <a:spAutoFit/>
            </a:bodyPr>
            <a:lstStyle/>
            <a:p>
              <a:pPr algn="ctr" fontAlgn="base">
                <a:spcBef>
                  <a:spcPct val="0"/>
                </a:spcBef>
                <a:spcAft>
                  <a:spcPct val="0"/>
                </a:spcAft>
              </a:pPr>
              <a:r>
                <a:rPr lang="en-US" altLang="zh-CN" sz="2000" b="1" dirty="0" smtClean="0">
                  <a:solidFill>
                    <a:srgbClr val="FF0000"/>
                  </a:solidFill>
                  <a:latin typeface="Consolas" pitchFamily="49" charset="0"/>
                  <a:ea typeface="楷体_GB2312" pitchFamily="49" charset="-122"/>
                  <a:cs typeface="Consolas" pitchFamily="49" charset="0"/>
                </a:rPr>
                <a:t>3</a:t>
              </a:r>
              <a:endParaRPr lang="zh-CN" altLang="en-US" sz="2000" b="1" dirty="0">
                <a:solidFill>
                  <a:srgbClr val="FF0000"/>
                </a:solidFill>
                <a:latin typeface="Consolas" pitchFamily="49" charset="0"/>
                <a:ea typeface="楷体_GB2312" pitchFamily="49" charset="-122"/>
                <a:cs typeface="Consolas" pitchFamily="49" charset="0"/>
              </a:endParaRPr>
            </a:p>
          </p:txBody>
        </p:sp>
        <p:cxnSp>
          <p:nvCxnSpPr>
            <p:cNvPr id="13" name="直接连接符 12"/>
            <p:cNvCxnSpPr>
              <a:stCxn id="10" idx="3"/>
              <a:endCxn id="6" idx="0"/>
            </p:cNvCxnSpPr>
            <p:nvPr/>
          </p:nvCxnSpPr>
          <p:spPr>
            <a:xfrm rot="5400000">
              <a:off x="1196555"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15" name="直接连接符 14"/>
            <p:cNvCxnSpPr>
              <a:stCxn id="10" idx="5"/>
              <a:endCxn id="8" idx="0"/>
            </p:cNvCxnSpPr>
            <p:nvPr/>
          </p:nvCxnSpPr>
          <p:spPr>
            <a:xfrm rot="16200000" flipH="1">
              <a:off x="1873421"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16" name="椭圆 15"/>
            <p:cNvSpPr/>
            <p:nvPr/>
          </p:nvSpPr>
          <p:spPr>
            <a:xfrm>
              <a:off x="3000364"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r>
                <a:rPr lang="en-US" altLang="zh-CN" sz="2000" b="1" i="1" dirty="0" smtClean="0">
                  <a:solidFill>
                    <a:srgbClr val="0000CC"/>
                  </a:solidFill>
                  <a:latin typeface="Consolas" pitchFamily="49" charset="0"/>
                  <a:cs typeface="Consolas" pitchFamily="49" charset="0"/>
                </a:rPr>
                <a:t>J</a:t>
              </a:r>
              <a:endParaRPr lang="zh-CN" altLang="en-US" sz="2000" b="1" i="1" dirty="0">
                <a:solidFill>
                  <a:srgbClr val="0000CC"/>
                </a:solidFill>
                <a:latin typeface="Consolas" pitchFamily="49" charset="0"/>
                <a:cs typeface="Consolas" pitchFamily="49" charset="0"/>
              </a:endParaRPr>
            </a:p>
          </p:txBody>
        </p:sp>
        <p:sp>
          <p:nvSpPr>
            <p:cNvPr id="17" name="TextBox 16"/>
            <p:cNvSpPr txBox="1"/>
            <p:nvPr/>
          </p:nvSpPr>
          <p:spPr>
            <a:xfrm>
              <a:off x="2643174" y="5643578"/>
              <a:ext cx="428628" cy="332706"/>
            </a:xfrm>
            <a:prstGeom prst="rect">
              <a:avLst/>
            </a:prstGeom>
            <a:noFill/>
          </p:spPr>
          <p:txBody>
            <a:bodyPr wrap="square" lIns="0" tIns="0" rIns="0" bIns="0" rtlCol="0">
              <a:spAutoFit/>
            </a:bodyPr>
            <a:lstStyle/>
            <a:p>
              <a:pPr algn="ctr" fontAlgn="base">
                <a:spcBef>
                  <a:spcPct val="0"/>
                </a:spcBef>
                <a:spcAft>
                  <a:spcPct val="0"/>
                </a:spcAft>
              </a:pPr>
              <a:r>
                <a:rPr lang="en-US" altLang="zh-CN" sz="2000" b="1" dirty="0" smtClean="0">
                  <a:solidFill>
                    <a:srgbClr val="FF0000"/>
                  </a:solidFill>
                  <a:latin typeface="Consolas" pitchFamily="49" charset="0"/>
                  <a:ea typeface="楷体_GB2312" pitchFamily="49" charset="-122"/>
                  <a:cs typeface="Consolas" pitchFamily="49" charset="0"/>
                </a:rPr>
                <a:t>9</a:t>
              </a:r>
              <a:endParaRPr lang="zh-CN" altLang="en-US" sz="2000" b="1" dirty="0">
                <a:solidFill>
                  <a:srgbClr val="FF0000"/>
                </a:solidFill>
                <a:latin typeface="Consolas" pitchFamily="49" charset="0"/>
                <a:ea typeface="楷体_GB2312" pitchFamily="49" charset="-122"/>
                <a:cs typeface="Consolas" pitchFamily="49" charset="0"/>
              </a:endParaRPr>
            </a:p>
          </p:txBody>
        </p:sp>
        <p:sp>
          <p:nvSpPr>
            <p:cNvPr id="18" name="椭圆 17"/>
            <p:cNvSpPr/>
            <p:nvPr/>
          </p:nvSpPr>
          <p:spPr>
            <a:xfrm>
              <a:off x="4000496"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r>
                <a:rPr lang="en-US" altLang="zh-CN" sz="2000" b="1" i="1" dirty="0" smtClean="0">
                  <a:solidFill>
                    <a:srgbClr val="0000CC"/>
                  </a:solidFill>
                  <a:latin typeface="Consolas" pitchFamily="49" charset="0"/>
                  <a:cs typeface="Consolas" pitchFamily="49" charset="0"/>
                </a:rPr>
                <a:t>K</a:t>
              </a:r>
              <a:endParaRPr lang="zh-CN" altLang="en-US" sz="2000" b="1" i="1" dirty="0">
                <a:solidFill>
                  <a:srgbClr val="0000CC"/>
                </a:solidFill>
                <a:latin typeface="Consolas" pitchFamily="49" charset="0"/>
                <a:cs typeface="Consolas" pitchFamily="49" charset="0"/>
              </a:endParaRPr>
            </a:p>
          </p:txBody>
        </p:sp>
        <p:sp>
          <p:nvSpPr>
            <p:cNvPr id="19" name="TextBox 18"/>
            <p:cNvSpPr txBox="1"/>
            <p:nvPr/>
          </p:nvSpPr>
          <p:spPr>
            <a:xfrm>
              <a:off x="3643306" y="5643578"/>
              <a:ext cx="428628" cy="332706"/>
            </a:xfrm>
            <a:prstGeom prst="rect">
              <a:avLst/>
            </a:prstGeom>
            <a:noFill/>
          </p:spPr>
          <p:txBody>
            <a:bodyPr wrap="square" lIns="0" tIns="0" rIns="0" bIns="0" rtlCol="0">
              <a:spAutoFit/>
            </a:bodyPr>
            <a:lstStyle/>
            <a:p>
              <a:pPr algn="ctr" fontAlgn="base">
                <a:spcBef>
                  <a:spcPct val="0"/>
                </a:spcBef>
                <a:spcAft>
                  <a:spcPct val="0"/>
                </a:spcAft>
              </a:pPr>
              <a:r>
                <a:rPr lang="en-US" altLang="zh-CN" sz="2000" b="1" dirty="0" smtClean="0">
                  <a:solidFill>
                    <a:srgbClr val="FF0000"/>
                  </a:solidFill>
                  <a:latin typeface="Consolas" pitchFamily="49" charset="0"/>
                  <a:ea typeface="楷体_GB2312" pitchFamily="49" charset="-122"/>
                  <a:cs typeface="Consolas" pitchFamily="49" charset="0"/>
                </a:rPr>
                <a:t>10</a:t>
              </a:r>
              <a:endParaRPr lang="zh-CN" altLang="en-US" sz="2000" b="1" dirty="0">
                <a:solidFill>
                  <a:srgbClr val="FF0000"/>
                </a:solidFill>
                <a:latin typeface="Consolas" pitchFamily="49" charset="0"/>
                <a:ea typeface="楷体_GB2312" pitchFamily="49" charset="-122"/>
                <a:cs typeface="Consolas" pitchFamily="49" charset="0"/>
              </a:endParaRPr>
            </a:p>
          </p:txBody>
        </p:sp>
        <p:sp>
          <p:nvSpPr>
            <p:cNvPr id="20" name="椭圆 19"/>
            <p:cNvSpPr/>
            <p:nvPr/>
          </p:nvSpPr>
          <p:spPr>
            <a:xfrm>
              <a:off x="3500430" y="4857760"/>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r>
                <a:rPr lang="en-US" altLang="zh-CN" sz="2000" b="1" i="1" dirty="0" smtClean="0">
                  <a:solidFill>
                    <a:srgbClr val="0000CC"/>
                  </a:solidFill>
                  <a:latin typeface="Consolas" pitchFamily="49" charset="0"/>
                  <a:cs typeface="Consolas" pitchFamily="49" charset="0"/>
                </a:rPr>
                <a:t>E</a:t>
              </a:r>
              <a:endParaRPr lang="zh-CN" altLang="en-US" sz="2000" b="1" i="1" dirty="0">
                <a:solidFill>
                  <a:srgbClr val="0000CC"/>
                </a:solidFill>
                <a:latin typeface="Consolas" pitchFamily="49" charset="0"/>
                <a:cs typeface="Consolas" pitchFamily="49" charset="0"/>
              </a:endParaRPr>
            </a:p>
          </p:txBody>
        </p:sp>
        <p:sp>
          <p:nvSpPr>
            <p:cNvPr id="21" name="TextBox 20"/>
            <p:cNvSpPr txBox="1"/>
            <p:nvPr/>
          </p:nvSpPr>
          <p:spPr>
            <a:xfrm>
              <a:off x="3871059" y="4714884"/>
              <a:ext cx="428628" cy="332706"/>
            </a:xfrm>
            <a:prstGeom prst="rect">
              <a:avLst/>
            </a:prstGeom>
            <a:noFill/>
          </p:spPr>
          <p:txBody>
            <a:bodyPr wrap="square" lIns="0" tIns="0" rIns="0" bIns="0" rtlCol="0">
              <a:spAutoFit/>
            </a:bodyPr>
            <a:lstStyle/>
            <a:p>
              <a:pPr algn="ctr" fontAlgn="base">
                <a:spcBef>
                  <a:spcPct val="0"/>
                </a:spcBef>
                <a:spcAft>
                  <a:spcPct val="0"/>
                </a:spcAft>
              </a:pPr>
              <a:r>
                <a:rPr lang="en-US" altLang="zh-CN" sz="2000" b="1" dirty="0" smtClean="0">
                  <a:solidFill>
                    <a:srgbClr val="FF0000"/>
                  </a:solidFill>
                  <a:latin typeface="Consolas" pitchFamily="49" charset="0"/>
                  <a:ea typeface="楷体_GB2312" pitchFamily="49" charset="-122"/>
                  <a:cs typeface="Consolas" pitchFamily="49" charset="0"/>
                </a:rPr>
                <a:t>4</a:t>
              </a:r>
              <a:endParaRPr lang="zh-CN" altLang="en-US" sz="2000" b="1" dirty="0">
                <a:solidFill>
                  <a:srgbClr val="FF0000"/>
                </a:solidFill>
                <a:latin typeface="Consolas" pitchFamily="49" charset="0"/>
                <a:ea typeface="楷体_GB2312" pitchFamily="49" charset="-122"/>
                <a:cs typeface="Consolas" pitchFamily="49" charset="0"/>
              </a:endParaRPr>
            </a:p>
          </p:txBody>
        </p:sp>
        <p:cxnSp>
          <p:nvCxnSpPr>
            <p:cNvPr id="22" name="直接连接符 21"/>
            <p:cNvCxnSpPr>
              <a:stCxn id="20" idx="3"/>
              <a:endCxn id="16" idx="0"/>
            </p:cNvCxnSpPr>
            <p:nvPr/>
          </p:nvCxnSpPr>
          <p:spPr>
            <a:xfrm rot="5400000">
              <a:off x="3196819"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23" name="直接连接符 22"/>
            <p:cNvCxnSpPr>
              <a:stCxn id="20" idx="5"/>
              <a:endCxn id="18" idx="0"/>
            </p:cNvCxnSpPr>
            <p:nvPr/>
          </p:nvCxnSpPr>
          <p:spPr>
            <a:xfrm rot="16200000" flipH="1">
              <a:off x="3873685"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24" name="椭圆 23"/>
            <p:cNvSpPr/>
            <p:nvPr/>
          </p:nvSpPr>
          <p:spPr>
            <a:xfrm>
              <a:off x="2428860" y="4071942"/>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r>
                <a:rPr lang="en-US" altLang="zh-CN" sz="2000" b="1" i="1" dirty="0" smtClean="0">
                  <a:solidFill>
                    <a:srgbClr val="0000CC"/>
                  </a:solidFill>
                  <a:latin typeface="Consolas" pitchFamily="49" charset="0"/>
                  <a:cs typeface="Consolas" pitchFamily="49" charset="0"/>
                </a:rPr>
                <a:t>B</a:t>
              </a:r>
              <a:endParaRPr lang="zh-CN" altLang="en-US" sz="2000" b="1" i="1" dirty="0">
                <a:solidFill>
                  <a:srgbClr val="0000CC"/>
                </a:solidFill>
                <a:latin typeface="Consolas" pitchFamily="49" charset="0"/>
                <a:cs typeface="Consolas" pitchFamily="49" charset="0"/>
              </a:endParaRPr>
            </a:p>
          </p:txBody>
        </p:sp>
        <p:sp>
          <p:nvSpPr>
            <p:cNvPr id="25" name="TextBox 24"/>
            <p:cNvSpPr txBox="1"/>
            <p:nvPr/>
          </p:nvSpPr>
          <p:spPr>
            <a:xfrm>
              <a:off x="2071670" y="4000504"/>
              <a:ext cx="428628" cy="332706"/>
            </a:xfrm>
            <a:prstGeom prst="rect">
              <a:avLst/>
            </a:prstGeom>
            <a:noFill/>
          </p:spPr>
          <p:txBody>
            <a:bodyPr wrap="square" lIns="0" tIns="0" rIns="0" bIns="0" rtlCol="0">
              <a:spAutoFit/>
            </a:bodyPr>
            <a:lstStyle/>
            <a:p>
              <a:pPr algn="ctr" fontAlgn="base">
                <a:spcBef>
                  <a:spcPct val="0"/>
                </a:spcBef>
                <a:spcAft>
                  <a:spcPct val="0"/>
                </a:spcAft>
              </a:pPr>
              <a:r>
                <a:rPr lang="en-US" altLang="zh-CN" sz="2000" b="1" dirty="0" smtClean="0">
                  <a:solidFill>
                    <a:srgbClr val="FF0000"/>
                  </a:solidFill>
                  <a:latin typeface="Consolas" pitchFamily="49" charset="0"/>
                  <a:ea typeface="楷体_GB2312" pitchFamily="49" charset="-122"/>
                  <a:cs typeface="Consolas" pitchFamily="49" charset="0"/>
                </a:rPr>
                <a:t>1</a:t>
              </a:r>
              <a:endParaRPr lang="zh-CN" altLang="en-US" sz="2000" b="1" dirty="0">
                <a:solidFill>
                  <a:srgbClr val="FF0000"/>
                </a:solidFill>
                <a:latin typeface="Consolas" pitchFamily="49" charset="0"/>
                <a:ea typeface="楷体_GB2312" pitchFamily="49" charset="-122"/>
                <a:cs typeface="Consolas" pitchFamily="49" charset="0"/>
              </a:endParaRPr>
            </a:p>
          </p:txBody>
        </p:sp>
        <p:cxnSp>
          <p:nvCxnSpPr>
            <p:cNvPr id="27" name="直接连接符 26"/>
            <p:cNvCxnSpPr>
              <a:stCxn id="24" idx="3"/>
              <a:endCxn id="10" idx="7"/>
            </p:cNvCxnSpPr>
            <p:nvPr/>
          </p:nvCxnSpPr>
          <p:spPr>
            <a:xfrm rot="5400000">
              <a:off x="1998437" y="4427337"/>
              <a:ext cx="432218" cy="575094"/>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rot="16200000" flipH="1">
              <a:off x="3031162" y="4348705"/>
              <a:ext cx="441436" cy="716175"/>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30" name="椭圆 29"/>
            <p:cNvSpPr/>
            <p:nvPr/>
          </p:nvSpPr>
          <p:spPr>
            <a:xfrm>
              <a:off x="5000628"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r>
                <a:rPr lang="en-US" altLang="zh-CN" sz="2000" b="1" i="1" dirty="0" smtClean="0">
                  <a:solidFill>
                    <a:srgbClr val="0000CC"/>
                  </a:solidFill>
                  <a:latin typeface="Consolas" pitchFamily="49" charset="0"/>
                  <a:cs typeface="Consolas" pitchFamily="49" charset="0"/>
                </a:rPr>
                <a:t>L</a:t>
              </a:r>
              <a:endParaRPr lang="zh-CN" altLang="en-US" sz="2000" b="1" i="1" dirty="0">
                <a:solidFill>
                  <a:srgbClr val="0000CC"/>
                </a:solidFill>
                <a:latin typeface="Consolas" pitchFamily="49" charset="0"/>
                <a:cs typeface="Consolas" pitchFamily="49" charset="0"/>
              </a:endParaRPr>
            </a:p>
          </p:txBody>
        </p:sp>
        <p:sp>
          <p:nvSpPr>
            <p:cNvPr id="31" name="TextBox 30"/>
            <p:cNvSpPr txBox="1"/>
            <p:nvPr/>
          </p:nvSpPr>
          <p:spPr>
            <a:xfrm>
              <a:off x="4643438" y="5572140"/>
              <a:ext cx="428628" cy="332706"/>
            </a:xfrm>
            <a:prstGeom prst="rect">
              <a:avLst/>
            </a:prstGeom>
            <a:noFill/>
          </p:spPr>
          <p:txBody>
            <a:bodyPr wrap="square" lIns="0" tIns="0" rIns="0" bIns="0" rtlCol="0">
              <a:spAutoFit/>
            </a:bodyPr>
            <a:lstStyle/>
            <a:p>
              <a:pPr algn="ctr" fontAlgn="base">
                <a:spcBef>
                  <a:spcPct val="0"/>
                </a:spcBef>
                <a:spcAft>
                  <a:spcPct val="0"/>
                </a:spcAft>
              </a:pPr>
              <a:r>
                <a:rPr lang="en-US" altLang="zh-CN" sz="2000" b="1" dirty="0" smtClean="0">
                  <a:solidFill>
                    <a:srgbClr val="FF0000"/>
                  </a:solidFill>
                  <a:latin typeface="Consolas" pitchFamily="49" charset="0"/>
                  <a:ea typeface="楷体_GB2312" pitchFamily="49" charset="-122"/>
                  <a:cs typeface="Consolas" pitchFamily="49" charset="0"/>
                </a:rPr>
                <a:t>11</a:t>
              </a:r>
              <a:endParaRPr lang="zh-CN" altLang="en-US" sz="2000" b="1" dirty="0">
                <a:solidFill>
                  <a:srgbClr val="FF0000"/>
                </a:solidFill>
                <a:latin typeface="Consolas" pitchFamily="49" charset="0"/>
                <a:ea typeface="楷体_GB2312" pitchFamily="49" charset="-122"/>
                <a:cs typeface="Consolas" pitchFamily="49" charset="0"/>
              </a:endParaRPr>
            </a:p>
          </p:txBody>
        </p:sp>
        <p:sp>
          <p:nvSpPr>
            <p:cNvPr id="32" name="椭圆 31"/>
            <p:cNvSpPr/>
            <p:nvPr/>
          </p:nvSpPr>
          <p:spPr>
            <a:xfrm>
              <a:off x="6000760"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r>
                <a:rPr lang="en-US" altLang="zh-CN" sz="2000" b="1" i="1" dirty="0" smtClean="0">
                  <a:solidFill>
                    <a:srgbClr val="0000CC"/>
                  </a:solidFill>
                  <a:latin typeface="Consolas" pitchFamily="49" charset="0"/>
                  <a:cs typeface="Consolas" pitchFamily="49" charset="0"/>
                </a:rPr>
                <a:t>M</a:t>
              </a:r>
              <a:endParaRPr lang="zh-CN" altLang="en-US" sz="2000" b="1" i="1" dirty="0">
                <a:solidFill>
                  <a:srgbClr val="0000CC"/>
                </a:solidFill>
                <a:latin typeface="Consolas" pitchFamily="49" charset="0"/>
                <a:cs typeface="Consolas" pitchFamily="49" charset="0"/>
              </a:endParaRPr>
            </a:p>
          </p:txBody>
        </p:sp>
        <p:sp>
          <p:nvSpPr>
            <p:cNvPr id="33" name="TextBox 32"/>
            <p:cNvSpPr txBox="1"/>
            <p:nvPr/>
          </p:nvSpPr>
          <p:spPr>
            <a:xfrm>
              <a:off x="5643569" y="5643578"/>
              <a:ext cx="428628" cy="332706"/>
            </a:xfrm>
            <a:prstGeom prst="rect">
              <a:avLst/>
            </a:prstGeom>
            <a:noFill/>
          </p:spPr>
          <p:txBody>
            <a:bodyPr wrap="square" lIns="0" tIns="0" rIns="0" bIns="0" rtlCol="0">
              <a:spAutoFit/>
            </a:bodyPr>
            <a:lstStyle/>
            <a:p>
              <a:pPr algn="ctr" fontAlgn="base">
                <a:spcBef>
                  <a:spcPct val="0"/>
                </a:spcBef>
                <a:spcAft>
                  <a:spcPct val="0"/>
                </a:spcAft>
              </a:pPr>
              <a:r>
                <a:rPr lang="en-US" altLang="zh-CN" sz="2000" b="1" dirty="0" smtClean="0">
                  <a:solidFill>
                    <a:srgbClr val="FF0000"/>
                  </a:solidFill>
                  <a:latin typeface="Consolas" pitchFamily="49" charset="0"/>
                  <a:ea typeface="楷体_GB2312" pitchFamily="49" charset="-122"/>
                  <a:cs typeface="Consolas" pitchFamily="49" charset="0"/>
                </a:rPr>
                <a:t>12</a:t>
              </a:r>
              <a:endParaRPr lang="zh-CN" altLang="en-US" sz="2000" b="1" dirty="0">
                <a:solidFill>
                  <a:srgbClr val="FF0000"/>
                </a:solidFill>
                <a:latin typeface="Consolas" pitchFamily="49" charset="0"/>
                <a:ea typeface="楷体_GB2312" pitchFamily="49" charset="-122"/>
                <a:cs typeface="Consolas" pitchFamily="49" charset="0"/>
              </a:endParaRPr>
            </a:p>
          </p:txBody>
        </p:sp>
        <p:sp>
          <p:nvSpPr>
            <p:cNvPr id="34" name="椭圆 33"/>
            <p:cNvSpPr/>
            <p:nvPr/>
          </p:nvSpPr>
          <p:spPr>
            <a:xfrm>
              <a:off x="5500694" y="4857760"/>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r>
                <a:rPr lang="en-US" altLang="zh-CN" sz="2000" b="1" i="1" dirty="0" smtClean="0">
                  <a:solidFill>
                    <a:srgbClr val="0000CC"/>
                  </a:solidFill>
                  <a:latin typeface="Consolas" pitchFamily="49" charset="0"/>
                  <a:cs typeface="Consolas" pitchFamily="49" charset="0"/>
                </a:rPr>
                <a:t>F</a:t>
              </a:r>
              <a:endParaRPr lang="zh-CN" altLang="en-US" sz="2000" b="1" i="1" dirty="0">
                <a:solidFill>
                  <a:srgbClr val="0000CC"/>
                </a:solidFill>
                <a:latin typeface="Consolas" pitchFamily="49" charset="0"/>
                <a:cs typeface="Consolas" pitchFamily="49" charset="0"/>
              </a:endParaRPr>
            </a:p>
          </p:txBody>
        </p:sp>
        <p:sp>
          <p:nvSpPr>
            <p:cNvPr id="35" name="TextBox 34"/>
            <p:cNvSpPr txBox="1"/>
            <p:nvPr/>
          </p:nvSpPr>
          <p:spPr>
            <a:xfrm>
              <a:off x="5193723" y="4786322"/>
              <a:ext cx="428628" cy="332706"/>
            </a:xfrm>
            <a:prstGeom prst="rect">
              <a:avLst/>
            </a:prstGeom>
            <a:noFill/>
          </p:spPr>
          <p:txBody>
            <a:bodyPr wrap="square" lIns="0" tIns="0" rIns="0" bIns="0" rtlCol="0">
              <a:spAutoFit/>
            </a:bodyPr>
            <a:lstStyle/>
            <a:p>
              <a:pPr algn="ctr" fontAlgn="base">
                <a:spcBef>
                  <a:spcPct val="0"/>
                </a:spcBef>
                <a:spcAft>
                  <a:spcPct val="0"/>
                </a:spcAft>
              </a:pPr>
              <a:r>
                <a:rPr lang="en-US" altLang="zh-CN" sz="2000" b="1" dirty="0" smtClean="0">
                  <a:solidFill>
                    <a:srgbClr val="FF0000"/>
                  </a:solidFill>
                  <a:latin typeface="Consolas" pitchFamily="49" charset="0"/>
                  <a:ea typeface="楷体_GB2312" pitchFamily="49" charset="-122"/>
                  <a:cs typeface="Consolas" pitchFamily="49" charset="0"/>
                </a:rPr>
                <a:t>5</a:t>
              </a:r>
              <a:endParaRPr lang="zh-CN" altLang="en-US" sz="2000" b="1" dirty="0">
                <a:solidFill>
                  <a:srgbClr val="FF0000"/>
                </a:solidFill>
                <a:latin typeface="Consolas" pitchFamily="49" charset="0"/>
                <a:ea typeface="楷体_GB2312" pitchFamily="49" charset="-122"/>
                <a:cs typeface="Consolas" pitchFamily="49" charset="0"/>
              </a:endParaRPr>
            </a:p>
          </p:txBody>
        </p:sp>
        <p:cxnSp>
          <p:nvCxnSpPr>
            <p:cNvPr id="36" name="直接连接符 35"/>
            <p:cNvCxnSpPr>
              <a:stCxn id="34" idx="3"/>
              <a:endCxn id="30" idx="0"/>
            </p:cNvCxnSpPr>
            <p:nvPr/>
          </p:nvCxnSpPr>
          <p:spPr>
            <a:xfrm rot="5400000">
              <a:off x="5197083"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37" name="直接连接符 36"/>
            <p:cNvCxnSpPr>
              <a:stCxn id="34" idx="5"/>
              <a:endCxn id="32" idx="0"/>
            </p:cNvCxnSpPr>
            <p:nvPr/>
          </p:nvCxnSpPr>
          <p:spPr>
            <a:xfrm rot="16200000" flipH="1">
              <a:off x="5873949"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38" name="椭圆 37"/>
            <p:cNvSpPr/>
            <p:nvPr/>
          </p:nvSpPr>
          <p:spPr>
            <a:xfrm>
              <a:off x="7000892"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r>
                <a:rPr lang="en-US" altLang="zh-CN" sz="2000" b="1" i="1" dirty="0" smtClean="0">
                  <a:solidFill>
                    <a:srgbClr val="0000CC"/>
                  </a:solidFill>
                  <a:latin typeface="Consolas" pitchFamily="49" charset="0"/>
                  <a:cs typeface="Consolas" pitchFamily="49" charset="0"/>
                </a:rPr>
                <a:t>N</a:t>
              </a:r>
              <a:endParaRPr lang="zh-CN" altLang="en-US" sz="2000" b="1" i="1" dirty="0">
                <a:solidFill>
                  <a:srgbClr val="0000CC"/>
                </a:solidFill>
                <a:latin typeface="Consolas" pitchFamily="49" charset="0"/>
                <a:cs typeface="Consolas" pitchFamily="49" charset="0"/>
              </a:endParaRPr>
            </a:p>
          </p:txBody>
        </p:sp>
        <p:sp>
          <p:nvSpPr>
            <p:cNvPr id="39" name="TextBox 38"/>
            <p:cNvSpPr txBox="1"/>
            <p:nvPr/>
          </p:nvSpPr>
          <p:spPr>
            <a:xfrm>
              <a:off x="6643703" y="5643578"/>
              <a:ext cx="428628" cy="332706"/>
            </a:xfrm>
            <a:prstGeom prst="rect">
              <a:avLst/>
            </a:prstGeom>
            <a:noFill/>
          </p:spPr>
          <p:txBody>
            <a:bodyPr wrap="square" lIns="0" tIns="0" rIns="0" bIns="0" rtlCol="0">
              <a:spAutoFit/>
            </a:bodyPr>
            <a:lstStyle/>
            <a:p>
              <a:pPr algn="ctr" fontAlgn="base">
                <a:spcBef>
                  <a:spcPct val="0"/>
                </a:spcBef>
                <a:spcAft>
                  <a:spcPct val="0"/>
                </a:spcAft>
              </a:pPr>
              <a:r>
                <a:rPr lang="en-US" altLang="zh-CN" sz="2000" b="1" dirty="0" smtClean="0">
                  <a:solidFill>
                    <a:srgbClr val="FF0000"/>
                  </a:solidFill>
                  <a:latin typeface="Consolas" pitchFamily="49" charset="0"/>
                  <a:ea typeface="楷体_GB2312" pitchFamily="49" charset="-122"/>
                  <a:cs typeface="Consolas" pitchFamily="49" charset="0"/>
                </a:rPr>
                <a:t>13</a:t>
              </a:r>
              <a:endParaRPr lang="zh-CN" altLang="en-US" sz="2000" b="1" dirty="0">
                <a:solidFill>
                  <a:srgbClr val="FF0000"/>
                </a:solidFill>
                <a:latin typeface="Consolas" pitchFamily="49" charset="0"/>
                <a:ea typeface="楷体_GB2312" pitchFamily="49" charset="-122"/>
                <a:cs typeface="Consolas" pitchFamily="49" charset="0"/>
              </a:endParaRPr>
            </a:p>
          </p:txBody>
        </p:sp>
        <p:sp>
          <p:nvSpPr>
            <p:cNvPr id="40" name="椭圆 39"/>
            <p:cNvSpPr/>
            <p:nvPr/>
          </p:nvSpPr>
          <p:spPr>
            <a:xfrm>
              <a:off x="8001024" y="5715016"/>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r>
                <a:rPr lang="en-US" altLang="zh-CN" sz="2000" b="1" i="1" dirty="0" smtClean="0">
                  <a:solidFill>
                    <a:srgbClr val="0000CC"/>
                  </a:solidFill>
                  <a:latin typeface="Consolas" pitchFamily="49" charset="0"/>
                  <a:cs typeface="Consolas" pitchFamily="49" charset="0"/>
                </a:rPr>
                <a:t>O</a:t>
              </a:r>
              <a:endParaRPr lang="zh-CN" altLang="en-US" sz="2000" b="1" i="1" dirty="0">
                <a:solidFill>
                  <a:srgbClr val="0000CC"/>
                </a:solidFill>
                <a:latin typeface="Consolas" pitchFamily="49" charset="0"/>
                <a:cs typeface="Consolas" pitchFamily="49" charset="0"/>
              </a:endParaRPr>
            </a:p>
          </p:txBody>
        </p:sp>
        <p:sp>
          <p:nvSpPr>
            <p:cNvPr id="41" name="TextBox 40"/>
            <p:cNvSpPr txBox="1"/>
            <p:nvPr/>
          </p:nvSpPr>
          <p:spPr>
            <a:xfrm>
              <a:off x="7643834" y="5643578"/>
              <a:ext cx="428628" cy="332706"/>
            </a:xfrm>
            <a:prstGeom prst="rect">
              <a:avLst/>
            </a:prstGeom>
            <a:noFill/>
          </p:spPr>
          <p:txBody>
            <a:bodyPr wrap="square" lIns="0" tIns="0" rIns="0" bIns="0" rtlCol="0">
              <a:spAutoFit/>
            </a:bodyPr>
            <a:lstStyle/>
            <a:p>
              <a:pPr algn="ctr" fontAlgn="base">
                <a:spcBef>
                  <a:spcPct val="0"/>
                </a:spcBef>
                <a:spcAft>
                  <a:spcPct val="0"/>
                </a:spcAft>
              </a:pPr>
              <a:r>
                <a:rPr lang="en-US" altLang="zh-CN" sz="2000" b="1" dirty="0" smtClean="0">
                  <a:solidFill>
                    <a:srgbClr val="FF0000"/>
                  </a:solidFill>
                  <a:latin typeface="Consolas" pitchFamily="49" charset="0"/>
                  <a:ea typeface="楷体_GB2312" pitchFamily="49" charset="-122"/>
                  <a:cs typeface="Consolas" pitchFamily="49" charset="0"/>
                </a:rPr>
                <a:t>14</a:t>
              </a:r>
              <a:endParaRPr lang="zh-CN" altLang="en-US" sz="2000" b="1" dirty="0">
                <a:solidFill>
                  <a:srgbClr val="FF0000"/>
                </a:solidFill>
                <a:latin typeface="Consolas" pitchFamily="49" charset="0"/>
                <a:ea typeface="楷体_GB2312" pitchFamily="49" charset="-122"/>
                <a:cs typeface="Consolas" pitchFamily="49" charset="0"/>
              </a:endParaRPr>
            </a:p>
          </p:txBody>
        </p:sp>
        <p:sp>
          <p:nvSpPr>
            <p:cNvPr id="42" name="椭圆 41"/>
            <p:cNvSpPr/>
            <p:nvPr/>
          </p:nvSpPr>
          <p:spPr>
            <a:xfrm>
              <a:off x="7500958" y="4857760"/>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r>
                <a:rPr lang="en-US" altLang="zh-CN" sz="2000" b="1" i="1" dirty="0" smtClean="0">
                  <a:solidFill>
                    <a:srgbClr val="0000CC"/>
                  </a:solidFill>
                  <a:latin typeface="Consolas" pitchFamily="49" charset="0"/>
                  <a:cs typeface="Consolas" pitchFamily="49" charset="0"/>
                </a:rPr>
                <a:t>G</a:t>
              </a:r>
              <a:endParaRPr lang="zh-CN" altLang="en-US" sz="2000" b="1" i="1" dirty="0">
                <a:solidFill>
                  <a:srgbClr val="0000CC"/>
                </a:solidFill>
                <a:latin typeface="Consolas" pitchFamily="49" charset="0"/>
                <a:cs typeface="Consolas" pitchFamily="49" charset="0"/>
              </a:endParaRPr>
            </a:p>
          </p:txBody>
        </p:sp>
        <p:sp>
          <p:nvSpPr>
            <p:cNvPr id="43" name="TextBox 42"/>
            <p:cNvSpPr txBox="1"/>
            <p:nvPr/>
          </p:nvSpPr>
          <p:spPr>
            <a:xfrm>
              <a:off x="7216621" y="4857760"/>
              <a:ext cx="428628" cy="332706"/>
            </a:xfrm>
            <a:prstGeom prst="rect">
              <a:avLst/>
            </a:prstGeom>
            <a:noFill/>
          </p:spPr>
          <p:txBody>
            <a:bodyPr wrap="square" lIns="0" tIns="0" rIns="0" bIns="0" rtlCol="0">
              <a:spAutoFit/>
            </a:bodyPr>
            <a:lstStyle/>
            <a:p>
              <a:pPr algn="ctr" fontAlgn="base">
                <a:spcBef>
                  <a:spcPct val="0"/>
                </a:spcBef>
                <a:spcAft>
                  <a:spcPct val="0"/>
                </a:spcAft>
              </a:pPr>
              <a:r>
                <a:rPr lang="en-US" altLang="zh-CN" sz="2000" b="1" dirty="0" smtClean="0">
                  <a:solidFill>
                    <a:srgbClr val="FF0000"/>
                  </a:solidFill>
                  <a:latin typeface="Consolas" pitchFamily="49" charset="0"/>
                  <a:ea typeface="楷体_GB2312" pitchFamily="49" charset="-122"/>
                  <a:cs typeface="Consolas" pitchFamily="49" charset="0"/>
                </a:rPr>
                <a:t>6</a:t>
              </a:r>
              <a:endParaRPr lang="zh-CN" altLang="en-US" sz="2000" b="1" dirty="0">
                <a:solidFill>
                  <a:srgbClr val="FF0000"/>
                </a:solidFill>
                <a:latin typeface="Consolas" pitchFamily="49" charset="0"/>
                <a:ea typeface="楷体_GB2312" pitchFamily="49" charset="-122"/>
                <a:cs typeface="Consolas" pitchFamily="49" charset="0"/>
              </a:endParaRPr>
            </a:p>
          </p:txBody>
        </p:sp>
        <p:cxnSp>
          <p:nvCxnSpPr>
            <p:cNvPr id="44" name="直接连接符 43"/>
            <p:cNvCxnSpPr>
              <a:stCxn id="42" idx="3"/>
              <a:endCxn id="38" idx="0"/>
            </p:cNvCxnSpPr>
            <p:nvPr/>
          </p:nvCxnSpPr>
          <p:spPr>
            <a:xfrm rot="5400000">
              <a:off x="7197347"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45" name="直接连接符 44"/>
            <p:cNvCxnSpPr>
              <a:stCxn id="42" idx="5"/>
              <a:endCxn id="40" idx="0"/>
            </p:cNvCxnSpPr>
            <p:nvPr/>
          </p:nvCxnSpPr>
          <p:spPr>
            <a:xfrm rot="16200000" flipH="1">
              <a:off x="7874213" y="5338171"/>
              <a:ext cx="430423" cy="323266"/>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46" name="椭圆 45"/>
            <p:cNvSpPr/>
            <p:nvPr/>
          </p:nvSpPr>
          <p:spPr>
            <a:xfrm>
              <a:off x="6429388" y="4071942"/>
              <a:ext cx="500066"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spcBef>
                  <a:spcPct val="0"/>
                </a:spcBef>
                <a:spcAft>
                  <a:spcPct val="0"/>
                </a:spcAft>
              </a:pPr>
              <a:r>
                <a:rPr lang="en-US" altLang="zh-CN" sz="2000" b="1" i="1" dirty="0" smtClean="0">
                  <a:solidFill>
                    <a:srgbClr val="0000CC"/>
                  </a:solidFill>
                  <a:latin typeface="Consolas" pitchFamily="49" charset="0"/>
                  <a:cs typeface="Consolas" pitchFamily="49" charset="0"/>
                </a:rPr>
                <a:t>C</a:t>
              </a:r>
              <a:endParaRPr lang="zh-CN" altLang="en-US" sz="2000" b="1" i="1" dirty="0">
                <a:solidFill>
                  <a:srgbClr val="0000CC"/>
                </a:solidFill>
                <a:latin typeface="Consolas" pitchFamily="49" charset="0"/>
                <a:cs typeface="Consolas" pitchFamily="49" charset="0"/>
              </a:endParaRPr>
            </a:p>
          </p:txBody>
        </p:sp>
        <p:sp>
          <p:nvSpPr>
            <p:cNvPr id="47" name="TextBox 46"/>
            <p:cNvSpPr txBox="1"/>
            <p:nvPr/>
          </p:nvSpPr>
          <p:spPr>
            <a:xfrm>
              <a:off x="6789407" y="3929066"/>
              <a:ext cx="428628" cy="332706"/>
            </a:xfrm>
            <a:prstGeom prst="rect">
              <a:avLst/>
            </a:prstGeom>
            <a:noFill/>
          </p:spPr>
          <p:txBody>
            <a:bodyPr wrap="square" lIns="0" tIns="0" rIns="0" bIns="0" rtlCol="0">
              <a:spAutoFit/>
            </a:bodyPr>
            <a:lstStyle/>
            <a:p>
              <a:pPr algn="ctr" fontAlgn="base">
                <a:spcBef>
                  <a:spcPct val="0"/>
                </a:spcBef>
                <a:spcAft>
                  <a:spcPct val="0"/>
                </a:spcAft>
              </a:pPr>
              <a:r>
                <a:rPr lang="en-US" altLang="zh-CN" sz="2000" b="1" dirty="0" smtClean="0">
                  <a:solidFill>
                    <a:srgbClr val="FF0000"/>
                  </a:solidFill>
                  <a:latin typeface="Consolas" pitchFamily="49" charset="0"/>
                  <a:ea typeface="楷体_GB2312" pitchFamily="49" charset="-122"/>
                  <a:cs typeface="Consolas" pitchFamily="49" charset="0"/>
                </a:rPr>
                <a:t>2</a:t>
              </a:r>
              <a:endParaRPr lang="zh-CN" altLang="en-US" sz="2000" b="1" dirty="0">
                <a:solidFill>
                  <a:srgbClr val="FF0000"/>
                </a:solidFill>
                <a:latin typeface="Consolas" pitchFamily="49" charset="0"/>
                <a:ea typeface="楷体_GB2312" pitchFamily="49" charset="-122"/>
                <a:cs typeface="Consolas" pitchFamily="49" charset="0"/>
              </a:endParaRPr>
            </a:p>
          </p:txBody>
        </p:sp>
        <p:cxnSp>
          <p:nvCxnSpPr>
            <p:cNvPr id="48" name="直接连接符 47"/>
            <p:cNvCxnSpPr>
              <a:stCxn id="46" idx="3"/>
              <a:endCxn id="34" idx="7"/>
            </p:cNvCxnSpPr>
            <p:nvPr/>
          </p:nvCxnSpPr>
          <p:spPr>
            <a:xfrm rot="5400000">
              <a:off x="5998965" y="4427337"/>
              <a:ext cx="432218" cy="575094"/>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49" name="直接连接符 48"/>
            <p:cNvCxnSpPr/>
            <p:nvPr/>
          </p:nvCxnSpPr>
          <p:spPr>
            <a:xfrm rot="16200000" flipH="1">
              <a:off x="7065028" y="4323305"/>
              <a:ext cx="441436" cy="716175"/>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51" name="直接连接符 50"/>
            <p:cNvCxnSpPr>
              <a:stCxn id="4" idx="2"/>
              <a:endCxn id="24" idx="7"/>
            </p:cNvCxnSpPr>
            <p:nvPr/>
          </p:nvCxnSpPr>
          <p:spPr>
            <a:xfrm rot="10800000" flipV="1">
              <a:off x="2855694" y="3250405"/>
              <a:ext cx="1501993" cy="894770"/>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53" name="直接连接符 52"/>
            <p:cNvCxnSpPr>
              <a:stCxn id="4" idx="6"/>
              <a:endCxn id="46" idx="1"/>
            </p:cNvCxnSpPr>
            <p:nvPr/>
          </p:nvCxnSpPr>
          <p:spPr>
            <a:xfrm>
              <a:off x="4857752" y="3250405"/>
              <a:ext cx="1644869" cy="894770"/>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grpSp>
      <p:sp>
        <p:nvSpPr>
          <p:cNvPr id="56" name="TextBox 55"/>
          <p:cNvSpPr txBox="1"/>
          <p:nvPr/>
        </p:nvSpPr>
        <p:spPr>
          <a:xfrm>
            <a:off x="5693141" y="414212"/>
            <a:ext cx="3199339" cy="1261884"/>
          </a:xfrm>
          <a:prstGeom prst="rect">
            <a:avLst/>
          </a:prstGeom>
          <a:noFill/>
        </p:spPr>
        <p:txBody>
          <a:bodyPr wrap="square" rtlCol="0">
            <a:spAutoFit/>
          </a:bodyPr>
          <a:lstStyle/>
          <a:p>
            <a:pPr algn="ctr" fontAlgn="base">
              <a:spcBef>
                <a:spcPct val="0"/>
              </a:spcBef>
              <a:spcAft>
                <a:spcPct val="0"/>
              </a:spcAft>
            </a:pPr>
            <a:r>
              <a:rPr lang="zh-CN" altLang="en-US" sz="2400" b="1" dirty="0" smtClean="0">
                <a:solidFill>
                  <a:srgbClr val="3333FF"/>
                </a:solidFill>
                <a:latin typeface="Consolas" pitchFamily="49" charset="0"/>
                <a:ea typeface="仿宋" pitchFamily="49" charset="-122"/>
                <a:cs typeface="Consolas" pitchFamily="49" charset="0"/>
              </a:rPr>
              <a:t>给每个结点一个</a:t>
            </a:r>
            <a:r>
              <a:rPr lang="zh-CN" altLang="en-US" sz="2400" b="1" dirty="0" smtClean="0">
                <a:solidFill>
                  <a:srgbClr val="FF0000"/>
                </a:solidFill>
                <a:latin typeface="Consolas" pitchFamily="49" charset="0"/>
                <a:ea typeface="仿宋" pitchFamily="49" charset="-122"/>
                <a:cs typeface="Consolas" pitchFamily="49" charset="0"/>
              </a:rPr>
              <a:t>编号</a:t>
            </a:r>
            <a:r>
              <a:rPr lang="zh-CN" altLang="en-US" sz="2400" b="1" dirty="0" smtClean="0">
                <a:solidFill>
                  <a:srgbClr val="3333FF"/>
                </a:solidFill>
                <a:latin typeface="Consolas" pitchFamily="49" charset="0"/>
                <a:ea typeface="仿宋" pitchFamily="49" charset="-122"/>
                <a:cs typeface="Consolas" pitchFamily="49" charset="0"/>
              </a:rPr>
              <a:t>：</a:t>
            </a:r>
            <a:endParaRPr lang="en-US" altLang="zh-CN" sz="2400" b="1" dirty="0" smtClean="0">
              <a:solidFill>
                <a:srgbClr val="3333FF"/>
              </a:solidFill>
              <a:latin typeface="Consolas" pitchFamily="49" charset="0"/>
              <a:ea typeface="仿宋" pitchFamily="49" charset="-122"/>
              <a:cs typeface="Consolas" pitchFamily="49" charset="0"/>
            </a:endParaRPr>
          </a:p>
          <a:p>
            <a:pPr algn="ctr" fontAlgn="base">
              <a:spcBef>
                <a:spcPct val="0"/>
              </a:spcBef>
              <a:spcAft>
                <a:spcPct val="0"/>
              </a:spcAft>
            </a:pPr>
            <a:r>
              <a:rPr lang="zh-CN" altLang="en-US" sz="2400" b="1" dirty="0" smtClean="0">
                <a:solidFill>
                  <a:srgbClr val="3333FF"/>
                </a:solidFill>
                <a:latin typeface="Consolas" pitchFamily="49" charset="0"/>
                <a:ea typeface="仿宋" pitchFamily="49" charset="-122"/>
                <a:cs typeface="Consolas" pitchFamily="49" charset="0"/>
              </a:rPr>
              <a:t>从上到下，从左到右：</a:t>
            </a:r>
            <a:endParaRPr lang="en-US" altLang="zh-CN" sz="2400" b="1" dirty="0" smtClean="0">
              <a:solidFill>
                <a:srgbClr val="3333FF"/>
              </a:solidFill>
              <a:latin typeface="Consolas" pitchFamily="49" charset="0"/>
              <a:ea typeface="仿宋" pitchFamily="49" charset="-122"/>
              <a:cs typeface="Consolas" pitchFamily="49" charset="0"/>
            </a:endParaRPr>
          </a:p>
          <a:p>
            <a:pPr algn="ctr" fontAlgn="base">
              <a:spcBef>
                <a:spcPct val="0"/>
              </a:spcBef>
              <a:spcAft>
                <a:spcPct val="0"/>
              </a:spcAft>
            </a:pPr>
            <a:r>
              <a:rPr lang="en-US" altLang="zh-CN" sz="2800" b="1" dirty="0" smtClean="0">
                <a:solidFill>
                  <a:srgbClr val="FF0000"/>
                </a:solidFill>
                <a:latin typeface="Consolas" pitchFamily="49" charset="0"/>
                <a:ea typeface="仿宋" pitchFamily="49" charset="-122"/>
                <a:cs typeface="Consolas" pitchFamily="49" charset="0"/>
              </a:rPr>
              <a:t>0</a:t>
            </a:r>
            <a:r>
              <a:rPr lang="zh-CN" altLang="en-US" sz="2800" b="1" dirty="0" smtClean="0">
                <a:solidFill>
                  <a:srgbClr val="FF0000"/>
                </a:solidFill>
                <a:latin typeface="Consolas" pitchFamily="49" charset="0"/>
                <a:ea typeface="仿宋" pitchFamily="49" charset="-122"/>
                <a:cs typeface="Consolas" pitchFamily="49" charset="0"/>
              </a:rPr>
              <a:t>～</a:t>
            </a:r>
            <a:r>
              <a:rPr lang="en-US" altLang="zh-CN" sz="2800" b="1" dirty="0" smtClean="0">
                <a:solidFill>
                  <a:srgbClr val="FF0000"/>
                </a:solidFill>
                <a:latin typeface="Consolas" pitchFamily="49" charset="0"/>
                <a:ea typeface="仿宋" pitchFamily="49" charset="-122"/>
                <a:cs typeface="Consolas" pitchFamily="49" charset="0"/>
              </a:rPr>
              <a:t>2</a:t>
            </a:r>
            <a:r>
              <a:rPr lang="en-US" altLang="zh-CN" sz="2800" b="1" i="1" baseline="30000" dirty="0" smtClean="0">
                <a:solidFill>
                  <a:srgbClr val="FF0000"/>
                </a:solidFill>
                <a:latin typeface="Consolas" pitchFamily="49" charset="0"/>
                <a:ea typeface="仿宋" pitchFamily="49" charset="-122"/>
                <a:cs typeface="Consolas" pitchFamily="49" charset="0"/>
              </a:rPr>
              <a:t>h</a:t>
            </a:r>
            <a:r>
              <a:rPr lang="en-US" altLang="zh-CN" sz="2800" b="1" dirty="0" smtClean="0">
                <a:solidFill>
                  <a:srgbClr val="FF0000"/>
                </a:solidFill>
                <a:latin typeface="Consolas" pitchFamily="49" charset="0"/>
                <a:ea typeface="仿宋" pitchFamily="49" charset="-122"/>
                <a:cs typeface="Consolas" pitchFamily="49" charset="0"/>
              </a:rPr>
              <a:t>-2</a:t>
            </a:r>
            <a:endParaRPr lang="zh-CN" altLang="en-US" sz="2800" b="1" dirty="0">
              <a:solidFill>
                <a:srgbClr val="FF0000"/>
              </a:solidFill>
              <a:latin typeface="Consolas" pitchFamily="49" charset="0"/>
              <a:ea typeface="仿宋" pitchFamily="49" charset="-122"/>
              <a:cs typeface="Consolas" pitchFamily="49" charset="0"/>
            </a:endParaRPr>
          </a:p>
        </p:txBody>
      </p:sp>
      <p:sp>
        <p:nvSpPr>
          <p:cNvPr id="3" name="矩形 2"/>
          <p:cNvSpPr/>
          <p:nvPr/>
        </p:nvSpPr>
        <p:spPr>
          <a:xfrm>
            <a:off x="508219" y="4365104"/>
            <a:ext cx="5628464" cy="492443"/>
          </a:xfrm>
          <a:prstGeom prst="rect">
            <a:avLst/>
          </a:prstGeom>
        </p:spPr>
        <p:txBody>
          <a:bodyPr wrap="none">
            <a:spAutoFit/>
          </a:bodyPr>
          <a:lstStyle/>
          <a:p>
            <a:pPr>
              <a:spcBef>
                <a:spcPts val="1200"/>
              </a:spcBef>
            </a:pPr>
            <a:r>
              <a:rPr lang="zh-CN" altLang="zh-CN" sz="2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一棵</a:t>
            </a:r>
            <a:r>
              <a:rPr lang="zh-CN" altLang="en-US" sz="2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高度</a:t>
            </a:r>
            <a:r>
              <a:rPr lang="zh-CN" altLang="zh-CN" sz="26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a:t>
            </a:r>
            <a:r>
              <a:rPr lang="en-US" altLang="zh-CN" sz="26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h</a:t>
            </a:r>
            <a:r>
              <a:rPr lang="zh-CN" altLang="zh-CN" sz="26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且</a:t>
            </a:r>
            <a:r>
              <a:rPr lang="zh-CN" altLang="zh-CN" sz="2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有</a:t>
            </a:r>
            <a:r>
              <a:rPr lang="en-US" altLang="zh-CN" sz="26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600" b="1" baseline="30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h</a:t>
            </a:r>
            <a:r>
              <a:rPr lang="en-US" altLang="zh-CN" sz="26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zh-CN" sz="2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个结点的二叉树</a:t>
            </a:r>
            <a:endParaRPr lang="en-US" altLang="zh-CN" sz="2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1" name="矩形 60"/>
          <p:cNvSpPr/>
          <p:nvPr/>
        </p:nvSpPr>
        <p:spPr>
          <a:xfrm>
            <a:off x="611560" y="4941168"/>
            <a:ext cx="5046574" cy="492443"/>
          </a:xfrm>
          <a:prstGeom prst="rect">
            <a:avLst/>
          </a:prstGeom>
        </p:spPr>
        <p:txBody>
          <a:bodyPr wrap="none">
            <a:spAutoFit/>
          </a:bodyPr>
          <a:lstStyle/>
          <a:p>
            <a:pPr>
              <a:spcBef>
                <a:spcPts val="1200"/>
              </a:spcBef>
            </a:pPr>
            <a:r>
              <a:rPr lang="zh-CN" altLang="en-US" sz="2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每一</a:t>
            </a:r>
            <a:r>
              <a:rPr lang="zh-CN" altLang="en-US" sz="26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层</a:t>
            </a:r>
            <a:r>
              <a:rPr lang="en-US" altLang="zh-CN" sz="2600" b="1"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6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2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结点数都达到最大</a:t>
            </a:r>
            <a:r>
              <a:rPr lang="zh-CN" altLang="en-US" sz="26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值</a:t>
            </a:r>
            <a:r>
              <a:rPr lang="en-US" altLang="zh-CN" sz="26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600" b="1" baseline="30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i-1</a:t>
            </a:r>
            <a:endParaRPr lang="en-US" altLang="zh-CN" sz="2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矩形 13"/>
          <p:cNvSpPr/>
          <p:nvPr/>
        </p:nvSpPr>
        <p:spPr>
          <a:xfrm>
            <a:off x="55953" y="78304"/>
            <a:ext cx="1826141"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smtClean="0">
                <a:ln>
                  <a:noFill/>
                </a:ln>
                <a:solidFill>
                  <a:prstClr val="black"/>
                </a:solidFill>
                <a:effectLst/>
                <a:uLnTx/>
                <a:uFillTx/>
                <a:latin typeface="微软雅黑"/>
                <a:ea typeface="微软雅黑"/>
                <a:cs typeface="+mj-cs"/>
              </a:rPr>
              <a:t>满二叉树</a:t>
            </a:r>
            <a:endParaRPr kumimoji="0" lang="zh-CN" altLang="en-US" sz="1800" b="0" i="0" u="none" strike="noStrike" kern="0" cap="none" spc="0" normalizeH="0" baseline="0" noProof="0" dirty="0" smtClean="0">
              <a:ln>
                <a:noFill/>
              </a:ln>
              <a:solidFill>
                <a:sysClr val="windowText" lastClr="000000"/>
              </a:solidFill>
              <a:effectLst/>
              <a:uLnTx/>
              <a:uFillTx/>
            </a:endParaRPr>
          </a:p>
        </p:txBody>
      </p:sp>
      <p:sp>
        <p:nvSpPr>
          <p:cNvPr id="63" name="矩形 62"/>
          <p:cNvSpPr/>
          <p:nvPr/>
        </p:nvSpPr>
        <p:spPr>
          <a:xfrm>
            <a:off x="611560" y="5589240"/>
            <a:ext cx="3366627" cy="492443"/>
          </a:xfrm>
          <a:prstGeom prst="rect">
            <a:avLst/>
          </a:prstGeom>
        </p:spPr>
        <p:txBody>
          <a:bodyPr wrap="none">
            <a:spAutoFit/>
          </a:bodyPr>
          <a:lstStyle/>
          <a:p>
            <a:pPr>
              <a:spcBef>
                <a:spcPts val="1200"/>
              </a:spcBef>
            </a:pPr>
            <a:r>
              <a:rPr lang="zh-CN" altLang="en-US" sz="2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不存在度数为</a:t>
            </a:r>
            <a:r>
              <a:rPr lang="en-US" altLang="zh-CN" sz="2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26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结点</a:t>
            </a:r>
            <a:endParaRPr lang="en-US" altLang="zh-CN" sz="2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5" name="矩形 64"/>
          <p:cNvSpPr/>
          <p:nvPr/>
        </p:nvSpPr>
        <p:spPr>
          <a:xfrm>
            <a:off x="584932" y="6207695"/>
            <a:ext cx="8451563" cy="492443"/>
          </a:xfrm>
          <a:prstGeom prst="rect">
            <a:avLst/>
          </a:prstGeom>
        </p:spPr>
        <p:txBody>
          <a:bodyPr wrap="square">
            <a:spAutoFit/>
          </a:bodyPr>
          <a:lstStyle/>
          <a:p>
            <a:pPr>
              <a:spcBef>
                <a:spcPts val="1200"/>
              </a:spcBef>
            </a:pPr>
            <a:r>
              <a:rPr lang="zh-CN" altLang="en-US" sz="26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叶子</a:t>
            </a:r>
            <a:r>
              <a:rPr lang="zh-CN" altLang="en-US" sz="2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都在最下一层上</a:t>
            </a:r>
            <a:endParaRPr lang="en-US" altLang="zh-CN" sz="2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4" name="TextBox 53"/>
          <p:cNvSpPr txBox="1"/>
          <p:nvPr/>
        </p:nvSpPr>
        <p:spPr>
          <a:xfrm>
            <a:off x="6003725" y="1802826"/>
            <a:ext cx="3199339" cy="461665"/>
          </a:xfrm>
          <a:prstGeom prst="rect">
            <a:avLst/>
          </a:prstGeom>
          <a:noFill/>
        </p:spPr>
        <p:txBody>
          <a:bodyPr wrap="square" rtlCol="0">
            <a:spAutoFit/>
          </a:bodyPr>
          <a:lstStyle/>
          <a:p>
            <a:pPr algn="ctr" fontAlgn="base">
              <a:spcBef>
                <a:spcPct val="0"/>
              </a:spcBef>
              <a:spcAft>
                <a:spcPct val="0"/>
              </a:spcAft>
            </a:pPr>
            <a:r>
              <a:rPr lang="zh-CN" altLang="en-US" sz="2400" b="1" dirty="0" smtClean="0">
                <a:solidFill>
                  <a:srgbClr val="3333FF"/>
                </a:solidFill>
                <a:latin typeface="Consolas" pitchFamily="49" charset="0"/>
                <a:ea typeface="仿宋" pitchFamily="49" charset="-122"/>
                <a:cs typeface="Consolas" pitchFamily="49" charset="0"/>
              </a:rPr>
              <a:t>注意：课本从</a:t>
            </a:r>
            <a:r>
              <a:rPr lang="en-US" altLang="zh-CN" sz="2400" b="1" dirty="0" smtClean="0">
                <a:solidFill>
                  <a:srgbClr val="3333FF"/>
                </a:solidFill>
                <a:latin typeface="Consolas" pitchFamily="49" charset="0"/>
                <a:ea typeface="仿宋" pitchFamily="49" charset="-122"/>
                <a:cs typeface="Consolas" pitchFamily="49" charset="0"/>
              </a:rPr>
              <a:t>1</a:t>
            </a:r>
            <a:r>
              <a:rPr lang="zh-CN" altLang="en-US" sz="2400" b="1" dirty="0" smtClean="0">
                <a:solidFill>
                  <a:srgbClr val="3333FF"/>
                </a:solidFill>
                <a:latin typeface="Consolas" pitchFamily="49" charset="0"/>
                <a:ea typeface="仿宋" pitchFamily="49" charset="-122"/>
                <a:cs typeface="Consolas" pitchFamily="49" charset="0"/>
              </a:rPr>
              <a:t>开始！</a:t>
            </a:r>
            <a:endParaRPr lang="zh-CN" altLang="en-US" sz="2800" b="1" dirty="0">
              <a:solidFill>
                <a:srgbClr val="FF0000"/>
              </a:solidFill>
              <a:latin typeface="Consolas" pitchFamily="49" charset="0"/>
              <a:ea typeface="仿宋" pitchFamily="49" charset="-122"/>
              <a:cs typeface="Consolas" pitchFamily="49" charset="0"/>
            </a:endParaRPr>
          </a:p>
        </p:txBody>
      </p:sp>
    </p:spTree>
    <p:extLst>
      <p:ext uri="{BB962C8B-B14F-4D97-AF65-F5344CB8AC3E}">
        <p14:creationId xmlns:p14="http://schemas.microsoft.com/office/powerpoint/2010/main" val="130731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3" grpId="0"/>
      <p:bldP spid="61" grpId="0"/>
      <p:bldP spid="63" grpId="0"/>
      <p:bldP spid="65" grpId="0"/>
      <p:bldP spid="5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642910" y="907580"/>
            <a:ext cx="6689194" cy="3000396"/>
            <a:chOff x="1000100" y="2214554"/>
            <a:chExt cx="6689194" cy="3000396"/>
          </a:xfrm>
        </p:grpSpPr>
        <p:sp>
          <p:nvSpPr>
            <p:cNvPr id="7" name="椭圆 6"/>
            <p:cNvSpPr/>
            <p:nvPr/>
          </p:nvSpPr>
          <p:spPr>
            <a:xfrm>
              <a:off x="4377169" y="2279780"/>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0000CC"/>
                  </a:solidFill>
                  <a:latin typeface="Consolas" pitchFamily="49" charset="0"/>
                  <a:cs typeface="Consolas" pitchFamily="49" charset="0"/>
                </a:rPr>
                <a:t>A</a:t>
              </a:r>
              <a:endParaRPr lang="zh-CN" altLang="en-US" sz="2000" i="1" dirty="0">
                <a:solidFill>
                  <a:srgbClr val="0000CC"/>
                </a:solidFill>
                <a:latin typeface="Consolas" pitchFamily="49" charset="0"/>
                <a:cs typeface="Consolas" pitchFamily="49" charset="0"/>
              </a:endParaRPr>
            </a:p>
          </p:txBody>
        </p:sp>
        <p:sp>
          <p:nvSpPr>
            <p:cNvPr id="8" name="TextBox 7"/>
            <p:cNvSpPr txBox="1"/>
            <p:nvPr/>
          </p:nvSpPr>
          <p:spPr>
            <a:xfrm>
              <a:off x="3987507" y="2214554"/>
              <a:ext cx="389662" cy="307777"/>
            </a:xfrm>
            <a:prstGeom prst="rect">
              <a:avLst/>
            </a:prstGeom>
            <a:noFill/>
          </p:spPr>
          <p:txBody>
            <a:bodyPr wrap="square" lIns="0" tIns="0" rIns="0" bIns="0" rtlCol="0">
              <a:spAutoFit/>
            </a:bodyPr>
            <a:lstStyle/>
            <a:p>
              <a:r>
                <a:rPr lang="en-US" altLang="zh-CN" sz="2000" dirty="0" smtClean="0">
                  <a:solidFill>
                    <a:srgbClr val="FF0000"/>
                  </a:solidFill>
                  <a:latin typeface="Consolas" pitchFamily="49" charset="0"/>
                  <a:cs typeface="Consolas" pitchFamily="49" charset="0"/>
                </a:rPr>
                <a:t>0</a:t>
              </a:r>
              <a:endParaRPr lang="zh-CN" altLang="en-US" sz="2000" dirty="0">
                <a:solidFill>
                  <a:srgbClr val="FF0000"/>
                </a:solidFill>
                <a:latin typeface="Consolas" pitchFamily="49" charset="0"/>
                <a:cs typeface="Consolas" pitchFamily="49" charset="0"/>
              </a:endParaRPr>
            </a:p>
          </p:txBody>
        </p:sp>
        <p:sp>
          <p:nvSpPr>
            <p:cNvPr id="9" name="椭圆 8"/>
            <p:cNvSpPr/>
            <p:nvPr/>
          </p:nvSpPr>
          <p:spPr>
            <a:xfrm>
              <a:off x="1324818" y="4758368"/>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0000CC"/>
                  </a:solidFill>
                  <a:latin typeface="Consolas" pitchFamily="49" charset="0"/>
                  <a:cs typeface="Consolas" pitchFamily="49" charset="0"/>
                </a:rPr>
                <a:t>H</a:t>
              </a:r>
              <a:endParaRPr lang="zh-CN" altLang="en-US" sz="2000" i="1" dirty="0">
                <a:solidFill>
                  <a:srgbClr val="0000CC"/>
                </a:solidFill>
                <a:latin typeface="Consolas" pitchFamily="49" charset="0"/>
                <a:cs typeface="Consolas" pitchFamily="49" charset="0"/>
              </a:endParaRPr>
            </a:p>
          </p:txBody>
        </p:sp>
        <p:sp>
          <p:nvSpPr>
            <p:cNvPr id="10" name="TextBox 9"/>
            <p:cNvSpPr txBox="1"/>
            <p:nvPr/>
          </p:nvSpPr>
          <p:spPr>
            <a:xfrm>
              <a:off x="1000100" y="4693142"/>
              <a:ext cx="389662" cy="307777"/>
            </a:xfrm>
            <a:prstGeom prst="rect">
              <a:avLst/>
            </a:prstGeom>
            <a:noFill/>
          </p:spPr>
          <p:txBody>
            <a:bodyPr wrap="square" lIns="0" tIns="0" rIns="0" bIns="0" rtlCol="0">
              <a:spAutoFit/>
            </a:bodyPr>
            <a:lstStyle/>
            <a:p>
              <a:r>
                <a:rPr lang="en-US" altLang="zh-CN" sz="2000" dirty="0" smtClean="0">
                  <a:solidFill>
                    <a:srgbClr val="FF0000"/>
                  </a:solidFill>
                  <a:latin typeface="Consolas" pitchFamily="49" charset="0"/>
                  <a:cs typeface="Consolas" pitchFamily="49" charset="0"/>
                </a:rPr>
                <a:t>7</a:t>
              </a:r>
              <a:endParaRPr lang="zh-CN" altLang="en-US" sz="2000" dirty="0">
                <a:solidFill>
                  <a:srgbClr val="FF0000"/>
                </a:solidFill>
                <a:latin typeface="Consolas" pitchFamily="49" charset="0"/>
                <a:cs typeface="Consolas" pitchFamily="49" charset="0"/>
              </a:endParaRPr>
            </a:p>
          </p:txBody>
        </p:sp>
        <p:sp>
          <p:nvSpPr>
            <p:cNvPr id="11" name="椭圆 10"/>
            <p:cNvSpPr/>
            <p:nvPr/>
          </p:nvSpPr>
          <p:spPr>
            <a:xfrm>
              <a:off x="2234029" y="4758368"/>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0000CC"/>
                  </a:solidFill>
                  <a:latin typeface="Consolas" pitchFamily="49" charset="0"/>
                  <a:cs typeface="Consolas" pitchFamily="49" charset="0"/>
                </a:rPr>
                <a:t>I</a:t>
              </a:r>
              <a:endParaRPr lang="zh-CN" altLang="en-US" sz="2000" i="1" dirty="0">
                <a:solidFill>
                  <a:srgbClr val="0000CC"/>
                </a:solidFill>
                <a:latin typeface="Consolas" pitchFamily="49" charset="0"/>
                <a:cs typeface="Consolas" pitchFamily="49" charset="0"/>
              </a:endParaRPr>
            </a:p>
          </p:txBody>
        </p:sp>
        <p:sp>
          <p:nvSpPr>
            <p:cNvPr id="12" name="TextBox 11"/>
            <p:cNvSpPr txBox="1"/>
            <p:nvPr/>
          </p:nvSpPr>
          <p:spPr>
            <a:xfrm>
              <a:off x="1909311" y="4693142"/>
              <a:ext cx="389662" cy="307777"/>
            </a:xfrm>
            <a:prstGeom prst="rect">
              <a:avLst/>
            </a:prstGeom>
            <a:noFill/>
          </p:spPr>
          <p:txBody>
            <a:bodyPr wrap="square" lIns="0" tIns="0" rIns="0" bIns="0" rtlCol="0">
              <a:spAutoFit/>
            </a:bodyPr>
            <a:lstStyle/>
            <a:p>
              <a:r>
                <a:rPr lang="en-US" altLang="zh-CN" sz="2000" dirty="0" smtClean="0">
                  <a:solidFill>
                    <a:srgbClr val="FF0000"/>
                  </a:solidFill>
                  <a:latin typeface="Consolas" pitchFamily="49" charset="0"/>
                  <a:cs typeface="Consolas" pitchFamily="49" charset="0"/>
                </a:rPr>
                <a:t>8</a:t>
              </a:r>
              <a:endParaRPr lang="zh-CN" altLang="en-US" sz="2000" dirty="0">
                <a:solidFill>
                  <a:srgbClr val="FF0000"/>
                </a:solidFill>
                <a:latin typeface="Consolas" pitchFamily="49" charset="0"/>
                <a:cs typeface="Consolas" pitchFamily="49" charset="0"/>
              </a:endParaRPr>
            </a:p>
          </p:txBody>
        </p:sp>
        <p:sp>
          <p:nvSpPr>
            <p:cNvPr id="13" name="椭圆 12"/>
            <p:cNvSpPr/>
            <p:nvPr/>
          </p:nvSpPr>
          <p:spPr>
            <a:xfrm>
              <a:off x="1779424" y="3975656"/>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0000CC"/>
                  </a:solidFill>
                  <a:latin typeface="Consolas" pitchFamily="49" charset="0"/>
                  <a:cs typeface="Consolas" pitchFamily="49" charset="0"/>
                </a:rPr>
                <a:t>D</a:t>
              </a:r>
              <a:endParaRPr lang="zh-CN" altLang="en-US" sz="2000" i="1" dirty="0">
                <a:solidFill>
                  <a:srgbClr val="0000CC"/>
                </a:solidFill>
                <a:latin typeface="Consolas" pitchFamily="49" charset="0"/>
                <a:cs typeface="Consolas" pitchFamily="49" charset="0"/>
              </a:endParaRPr>
            </a:p>
          </p:txBody>
        </p:sp>
        <p:sp>
          <p:nvSpPr>
            <p:cNvPr id="14" name="TextBox 13"/>
            <p:cNvSpPr txBox="1"/>
            <p:nvPr/>
          </p:nvSpPr>
          <p:spPr>
            <a:xfrm>
              <a:off x="1454705" y="3910430"/>
              <a:ext cx="389662" cy="307777"/>
            </a:xfrm>
            <a:prstGeom prst="rect">
              <a:avLst/>
            </a:prstGeom>
            <a:noFill/>
          </p:spPr>
          <p:txBody>
            <a:bodyPr wrap="square" lIns="0" tIns="0" rIns="0" bIns="0" rtlCol="0">
              <a:spAutoFit/>
            </a:bodyPr>
            <a:lstStyle/>
            <a:p>
              <a:r>
                <a:rPr lang="en-US" altLang="zh-CN" sz="2000" dirty="0" smtClean="0">
                  <a:solidFill>
                    <a:srgbClr val="FF0000"/>
                  </a:solidFill>
                  <a:latin typeface="Consolas" pitchFamily="49" charset="0"/>
                  <a:cs typeface="Consolas" pitchFamily="49" charset="0"/>
                </a:rPr>
                <a:t>3</a:t>
              </a:r>
              <a:endParaRPr lang="zh-CN" altLang="en-US" sz="2000" dirty="0">
                <a:solidFill>
                  <a:srgbClr val="FF0000"/>
                </a:solidFill>
                <a:latin typeface="Consolas" pitchFamily="49" charset="0"/>
                <a:cs typeface="Consolas" pitchFamily="49" charset="0"/>
              </a:endParaRPr>
            </a:p>
          </p:txBody>
        </p:sp>
        <p:cxnSp>
          <p:nvCxnSpPr>
            <p:cNvPr id="15" name="直接连接符 14"/>
            <p:cNvCxnSpPr>
              <a:stCxn id="13" idx="3"/>
              <a:endCxn id="9" idx="0"/>
            </p:cNvCxnSpPr>
            <p:nvPr/>
          </p:nvCxnSpPr>
          <p:spPr>
            <a:xfrm rot="5400000">
              <a:off x="1502563" y="4414931"/>
              <a:ext cx="392995" cy="293878"/>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16" name="直接连接符 15"/>
            <p:cNvCxnSpPr>
              <a:stCxn id="13" idx="5"/>
              <a:endCxn id="11" idx="0"/>
            </p:cNvCxnSpPr>
            <p:nvPr/>
          </p:nvCxnSpPr>
          <p:spPr>
            <a:xfrm rot="16200000" flipH="1">
              <a:off x="2117896" y="4414931"/>
              <a:ext cx="392995" cy="293878"/>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17" name="椭圆 16"/>
            <p:cNvSpPr/>
            <p:nvPr/>
          </p:nvSpPr>
          <p:spPr>
            <a:xfrm>
              <a:off x="3143240" y="4758368"/>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0000CC"/>
                  </a:solidFill>
                  <a:latin typeface="Consolas" pitchFamily="49" charset="0"/>
                  <a:cs typeface="Consolas" pitchFamily="49" charset="0"/>
                </a:rPr>
                <a:t>J</a:t>
              </a:r>
              <a:endParaRPr lang="zh-CN" altLang="en-US" sz="2000" i="1" dirty="0">
                <a:solidFill>
                  <a:srgbClr val="0000CC"/>
                </a:solidFill>
                <a:latin typeface="Consolas" pitchFamily="49" charset="0"/>
                <a:cs typeface="Consolas" pitchFamily="49" charset="0"/>
              </a:endParaRPr>
            </a:p>
          </p:txBody>
        </p:sp>
        <p:sp>
          <p:nvSpPr>
            <p:cNvPr id="18" name="TextBox 17"/>
            <p:cNvSpPr txBox="1"/>
            <p:nvPr/>
          </p:nvSpPr>
          <p:spPr>
            <a:xfrm>
              <a:off x="2818522" y="4693142"/>
              <a:ext cx="389662" cy="307777"/>
            </a:xfrm>
            <a:prstGeom prst="rect">
              <a:avLst/>
            </a:prstGeom>
            <a:noFill/>
          </p:spPr>
          <p:txBody>
            <a:bodyPr wrap="square" lIns="0" tIns="0" rIns="0" bIns="0" rtlCol="0">
              <a:spAutoFit/>
            </a:bodyPr>
            <a:lstStyle/>
            <a:p>
              <a:r>
                <a:rPr lang="en-US" altLang="zh-CN" sz="2000" dirty="0" smtClean="0">
                  <a:solidFill>
                    <a:srgbClr val="FF0000"/>
                  </a:solidFill>
                  <a:latin typeface="Consolas" pitchFamily="49" charset="0"/>
                  <a:cs typeface="Consolas" pitchFamily="49" charset="0"/>
                </a:rPr>
                <a:t>9</a:t>
              </a:r>
              <a:endParaRPr lang="zh-CN" altLang="en-US" sz="2000" dirty="0">
                <a:solidFill>
                  <a:srgbClr val="FF0000"/>
                </a:solidFill>
                <a:latin typeface="Consolas" pitchFamily="49" charset="0"/>
                <a:cs typeface="Consolas" pitchFamily="49" charset="0"/>
              </a:endParaRPr>
            </a:p>
          </p:txBody>
        </p:sp>
        <p:sp>
          <p:nvSpPr>
            <p:cNvPr id="19" name="椭圆 18"/>
            <p:cNvSpPr/>
            <p:nvPr/>
          </p:nvSpPr>
          <p:spPr>
            <a:xfrm>
              <a:off x="4052451" y="4758368"/>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0000CC"/>
                  </a:solidFill>
                  <a:latin typeface="Consolas" pitchFamily="49" charset="0"/>
                  <a:cs typeface="Consolas" pitchFamily="49" charset="0"/>
                </a:rPr>
                <a:t>K</a:t>
              </a:r>
              <a:endParaRPr lang="zh-CN" altLang="en-US" sz="2000" i="1" dirty="0">
                <a:solidFill>
                  <a:srgbClr val="0000CC"/>
                </a:solidFill>
                <a:latin typeface="Consolas" pitchFamily="49" charset="0"/>
                <a:cs typeface="Consolas" pitchFamily="49" charset="0"/>
              </a:endParaRPr>
            </a:p>
          </p:txBody>
        </p:sp>
        <p:sp>
          <p:nvSpPr>
            <p:cNvPr id="20" name="TextBox 19"/>
            <p:cNvSpPr txBox="1"/>
            <p:nvPr/>
          </p:nvSpPr>
          <p:spPr>
            <a:xfrm>
              <a:off x="3727733" y="4693142"/>
              <a:ext cx="389662" cy="307777"/>
            </a:xfrm>
            <a:prstGeom prst="rect">
              <a:avLst/>
            </a:prstGeom>
            <a:noFill/>
          </p:spPr>
          <p:txBody>
            <a:bodyPr wrap="square" lIns="0" tIns="0" rIns="0" bIns="0" rtlCol="0">
              <a:spAutoFit/>
            </a:bodyPr>
            <a:lstStyle/>
            <a:p>
              <a:r>
                <a:rPr lang="en-US" altLang="zh-CN" sz="2000" dirty="0" smtClean="0">
                  <a:solidFill>
                    <a:srgbClr val="FF0000"/>
                  </a:solidFill>
                  <a:latin typeface="Consolas" pitchFamily="49" charset="0"/>
                  <a:cs typeface="Consolas" pitchFamily="49" charset="0"/>
                </a:rPr>
                <a:t>10</a:t>
              </a:r>
              <a:endParaRPr lang="zh-CN" altLang="en-US" sz="2000" dirty="0">
                <a:solidFill>
                  <a:srgbClr val="FF0000"/>
                </a:solidFill>
                <a:latin typeface="Consolas" pitchFamily="49" charset="0"/>
                <a:cs typeface="Consolas" pitchFamily="49" charset="0"/>
              </a:endParaRPr>
            </a:p>
          </p:txBody>
        </p:sp>
        <p:sp>
          <p:nvSpPr>
            <p:cNvPr id="21" name="椭圆 20"/>
            <p:cNvSpPr/>
            <p:nvPr/>
          </p:nvSpPr>
          <p:spPr>
            <a:xfrm>
              <a:off x="3597845" y="3975656"/>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0000CC"/>
                  </a:solidFill>
                  <a:latin typeface="Consolas" pitchFamily="49" charset="0"/>
                  <a:cs typeface="Consolas" pitchFamily="49" charset="0"/>
                </a:rPr>
                <a:t>E</a:t>
              </a:r>
              <a:endParaRPr lang="zh-CN" altLang="en-US" sz="2000" i="1" dirty="0">
                <a:solidFill>
                  <a:srgbClr val="0000CC"/>
                </a:solidFill>
                <a:latin typeface="Consolas" pitchFamily="49" charset="0"/>
                <a:cs typeface="Consolas" pitchFamily="49" charset="0"/>
              </a:endParaRPr>
            </a:p>
          </p:txBody>
        </p:sp>
        <p:sp>
          <p:nvSpPr>
            <p:cNvPr id="22" name="TextBox 21"/>
            <p:cNvSpPr txBox="1"/>
            <p:nvPr/>
          </p:nvSpPr>
          <p:spPr>
            <a:xfrm>
              <a:off x="4000496" y="3910430"/>
              <a:ext cx="389662" cy="307777"/>
            </a:xfrm>
            <a:prstGeom prst="rect">
              <a:avLst/>
            </a:prstGeom>
            <a:noFill/>
          </p:spPr>
          <p:txBody>
            <a:bodyPr wrap="square" lIns="0" tIns="0" rIns="0" bIns="0" rtlCol="0">
              <a:spAutoFit/>
            </a:bodyPr>
            <a:lstStyle/>
            <a:p>
              <a:r>
                <a:rPr lang="en-US" altLang="zh-CN" sz="2000" dirty="0" smtClean="0">
                  <a:solidFill>
                    <a:srgbClr val="FF0000"/>
                  </a:solidFill>
                  <a:latin typeface="Consolas" pitchFamily="49" charset="0"/>
                  <a:cs typeface="Consolas" pitchFamily="49" charset="0"/>
                </a:rPr>
                <a:t>4</a:t>
              </a:r>
              <a:endParaRPr lang="zh-CN" altLang="en-US" sz="2000" dirty="0">
                <a:solidFill>
                  <a:srgbClr val="FF0000"/>
                </a:solidFill>
                <a:latin typeface="Consolas" pitchFamily="49" charset="0"/>
                <a:cs typeface="Consolas" pitchFamily="49" charset="0"/>
              </a:endParaRPr>
            </a:p>
          </p:txBody>
        </p:sp>
        <p:cxnSp>
          <p:nvCxnSpPr>
            <p:cNvPr id="23" name="直接连接符 22"/>
            <p:cNvCxnSpPr>
              <a:stCxn id="21" idx="3"/>
              <a:endCxn id="17" idx="0"/>
            </p:cNvCxnSpPr>
            <p:nvPr/>
          </p:nvCxnSpPr>
          <p:spPr>
            <a:xfrm rot="5400000">
              <a:off x="3320985" y="4414931"/>
              <a:ext cx="392995" cy="293878"/>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24" name="直接连接符 23"/>
            <p:cNvCxnSpPr>
              <a:stCxn id="21" idx="5"/>
              <a:endCxn id="19" idx="0"/>
            </p:cNvCxnSpPr>
            <p:nvPr/>
          </p:nvCxnSpPr>
          <p:spPr>
            <a:xfrm rot="16200000" flipH="1">
              <a:off x="3936318" y="4414931"/>
              <a:ext cx="392995" cy="293878"/>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25" name="椭圆 24"/>
            <p:cNvSpPr/>
            <p:nvPr/>
          </p:nvSpPr>
          <p:spPr>
            <a:xfrm>
              <a:off x="2623691" y="3258170"/>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0000CC"/>
                  </a:solidFill>
                  <a:latin typeface="Consolas" pitchFamily="49" charset="0"/>
                  <a:cs typeface="Consolas" pitchFamily="49" charset="0"/>
                </a:rPr>
                <a:t>B</a:t>
              </a:r>
              <a:endParaRPr lang="zh-CN" altLang="en-US" sz="2000" i="1" dirty="0">
                <a:solidFill>
                  <a:srgbClr val="0000CC"/>
                </a:solidFill>
                <a:latin typeface="Consolas" pitchFamily="49" charset="0"/>
                <a:cs typeface="Consolas" pitchFamily="49" charset="0"/>
              </a:endParaRPr>
            </a:p>
          </p:txBody>
        </p:sp>
        <p:sp>
          <p:nvSpPr>
            <p:cNvPr id="26" name="TextBox 25"/>
            <p:cNvSpPr txBox="1"/>
            <p:nvPr/>
          </p:nvSpPr>
          <p:spPr>
            <a:xfrm>
              <a:off x="2298973" y="3192944"/>
              <a:ext cx="389662" cy="307777"/>
            </a:xfrm>
            <a:prstGeom prst="rect">
              <a:avLst/>
            </a:prstGeom>
            <a:noFill/>
          </p:spPr>
          <p:txBody>
            <a:bodyPr wrap="square" lIns="0" tIns="0" rIns="0" bIns="0" rtlCol="0">
              <a:spAutoFit/>
            </a:bodyPr>
            <a:lstStyle/>
            <a:p>
              <a:r>
                <a:rPr lang="en-US" altLang="zh-CN" sz="2000" dirty="0" smtClean="0">
                  <a:solidFill>
                    <a:srgbClr val="FF0000"/>
                  </a:solidFill>
                  <a:latin typeface="Consolas" pitchFamily="49" charset="0"/>
                  <a:cs typeface="Consolas" pitchFamily="49" charset="0"/>
                </a:rPr>
                <a:t>1</a:t>
              </a:r>
              <a:endParaRPr lang="zh-CN" altLang="en-US" sz="2000" dirty="0">
                <a:solidFill>
                  <a:srgbClr val="FF0000"/>
                </a:solidFill>
                <a:latin typeface="Consolas" pitchFamily="49" charset="0"/>
                <a:cs typeface="Consolas" pitchFamily="49" charset="0"/>
              </a:endParaRPr>
            </a:p>
          </p:txBody>
        </p:sp>
        <p:cxnSp>
          <p:nvCxnSpPr>
            <p:cNvPr id="27" name="直接连接符 26"/>
            <p:cNvCxnSpPr>
              <a:stCxn id="25" idx="3"/>
              <a:endCxn id="13" idx="7"/>
            </p:cNvCxnSpPr>
            <p:nvPr/>
          </p:nvCxnSpPr>
          <p:spPr>
            <a:xfrm rot="5400000">
              <a:off x="2231543" y="3583798"/>
              <a:ext cx="394634" cy="522813"/>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rot="16200000" flipH="1">
              <a:off x="3170366" y="3512282"/>
              <a:ext cx="403050" cy="651068"/>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33" name="椭圆 32"/>
            <p:cNvSpPr/>
            <p:nvPr/>
          </p:nvSpPr>
          <p:spPr>
            <a:xfrm>
              <a:off x="5416267" y="3975656"/>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0000CC"/>
                  </a:solidFill>
                  <a:latin typeface="Consolas" pitchFamily="49" charset="0"/>
                  <a:cs typeface="Consolas" pitchFamily="49" charset="0"/>
                </a:rPr>
                <a:t>F</a:t>
              </a:r>
              <a:endParaRPr lang="zh-CN" altLang="en-US" sz="2000" i="1" dirty="0">
                <a:solidFill>
                  <a:srgbClr val="0000CC"/>
                </a:solidFill>
                <a:latin typeface="Consolas" pitchFamily="49" charset="0"/>
                <a:cs typeface="Consolas" pitchFamily="49" charset="0"/>
              </a:endParaRPr>
            </a:p>
          </p:txBody>
        </p:sp>
        <p:sp>
          <p:nvSpPr>
            <p:cNvPr id="34" name="TextBox 33"/>
            <p:cNvSpPr txBox="1"/>
            <p:nvPr/>
          </p:nvSpPr>
          <p:spPr>
            <a:xfrm>
              <a:off x="5091549" y="3910430"/>
              <a:ext cx="389662" cy="307777"/>
            </a:xfrm>
            <a:prstGeom prst="rect">
              <a:avLst/>
            </a:prstGeom>
            <a:noFill/>
          </p:spPr>
          <p:txBody>
            <a:bodyPr wrap="square" lIns="0" tIns="0" rIns="0" bIns="0" rtlCol="0">
              <a:spAutoFit/>
            </a:bodyPr>
            <a:lstStyle/>
            <a:p>
              <a:r>
                <a:rPr lang="en-US" altLang="zh-CN" sz="2000" dirty="0" smtClean="0">
                  <a:solidFill>
                    <a:srgbClr val="FF0000"/>
                  </a:solidFill>
                  <a:latin typeface="Consolas" pitchFamily="49" charset="0"/>
                  <a:cs typeface="Consolas" pitchFamily="49" charset="0"/>
                </a:rPr>
                <a:t>5</a:t>
              </a:r>
              <a:endParaRPr lang="zh-CN" altLang="en-US" sz="2000" dirty="0">
                <a:solidFill>
                  <a:srgbClr val="FF0000"/>
                </a:solidFill>
                <a:latin typeface="Consolas" pitchFamily="49" charset="0"/>
                <a:cs typeface="Consolas" pitchFamily="49" charset="0"/>
              </a:endParaRPr>
            </a:p>
          </p:txBody>
        </p:sp>
        <p:sp>
          <p:nvSpPr>
            <p:cNvPr id="41" name="椭圆 40"/>
            <p:cNvSpPr/>
            <p:nvPr/>
          </p:nvSpPr>
          <p:spPr>
            <a:xfrm>
              <a:off x="7234689" y="3975656"/>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0000CC"/>
                  </a:solidFill>
                  <a:latin typeface="Consolas" pitchFamily="49" charset="0"/>
                  <a:cs typeface="Consolas" pitchFamily="49" charset="0"/>
                </a:rPr>
                <a:t>G</a:t>
              </a:r>
              <a:endParaRPr lang="zh-CN" altLang="en-US" sz="2000" i="1" dirty="0">
                <a:solidFill>
                  <a:srgbClr val="0000CC"/>
                </a:solidFill>
                <a:latin typeface="Consolas" pitchFamily="49" charset="0"/>
                <a:cs typeface="Consolas" pitchFamily="49" charset="0"/>
              </a:endParaRPr>
            </a:p>
          </p:txBody>
        </p:sp>
        <p:sp>
          <p:nvSpPr>
            <p:cNvPr id="42" name="TextBox 41"/>
            <p:cNvSpPr txBox="1"/>
            <p:nvPr/>
          </p:nvSpPr>
          <p:spPr>
            <a:xfrm>
              <a:off x="6960771" y="3935830"/>
              <a:ext cx="389662" cy="307777"/>
            </a:xfrm>
            <a:prstGeom prst="rect">
              <a:avLst/>
            </a:prstGeom>
            <a:noFill/>
          </p:spPr>
          <p:txBody>
            <a:bodyPr wrap="square" lIns="0" tIns="0" rIns="0" bIns="0" rtlCol="0">
              <a:spAutoFit/>
            </a:bodyPr>
            <a:lstStyle/>
            <a:p>
              <a:r>
                <a:rPr lang="en-US" altLang="zh-CN" sz="2000" dirty="0" smtClean="0">
                  <a:solidFill>
                    <a:srgbClr val="FF0000"/>
                  </a:solidFill>
                  <a:latin typeface="Consolas" pitchFamily="49" charset="0"/>
                  <a:cs typeface="Consolas" pitchFamily="49" charset="0"/>
                </a:rPr>
                <a:t>6</a:t>
              </a:r>
              <a:endParaRPr lang="zh-CN" altLang="en-US" sz="2000" dirty="0">
                <a:solidFill>
                  <a:srgbClr val="FF0000"/>
                </a:solidFill>
                <a:latin typeface="Consolas" pitchFamily="49" charset="0"/>
                <a:cs typeface="Consolas" pitchFamily="49" charset="0"/>
              </a:endParaRPr>
            </a:p>
          </p:txBody>
        </p:sp>
        <p:sp>
          <p:nvSpPr>
            <p:cNvPr id="45" name="椭圆 44"/>
            <p:cNvSpPr/>
            <p:nvPr/>
          </p:nvSpPr>
          <p:spPr>
            <a:xfrm>
              <a:off x="6260535" y="3258170"/>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0000CC"/>
                  </a:solidFill>
                  <a:latin typeface="Consolas" pitchFamily="49" charset="0"/>
                  <a:cs typeface="Consolas" pitchFamily="49" charset="0"/>
                </a:rPr>
                <a:t>C</a:t>
              </a:r>
              <a:endParaRPr lang="zh-CN" altLang="en-US" sz="2000" i="1" dirty="0">
                <a:solidFill>
                  <a:srgbClr val="0000CC"/>
                </a:solidFill>
                <a:latin typeface="Consolas" pitchFamily="49" charset="0"/>
                <a:cs typeface="Consolas" pitchFamily="49" charset="0"/>
              </a:endParaRPr>
            </a:p>
          </p:txBody>
        </p:sp>
        <p:sp>
          <p:nvSpPr>
            <p:cNvPr id="46" name="TextBox 45"/>
            <p:cNvSpPr txBox="1"/>
            <p:nvPr/>
          </p:nvSpPr>
          <p:spPr>
            <a:xfrm>
              <a:off x="6699768" y="3079790"/>
              <a:ext cx="389662" cy="307777"/>
            </a:xfrm>
            <a:prstGeom prst="rect">
              <a:avLst/>
            </a:prstGeom>
            <a:noFill/>
          </p:spPr>
          <p:txBody>
            <a:bodyPr wrap="square" lIns="0" tIns="0" rIns="0" bIns="0" rtlCol="0">
              <a:spAutoFit/>
            </a:bodyPr>
            <a:lstStyle/>
            <a:p>
              <a:r>
                <a:rPr lang="en-US" altLang="zh-CN" sz="2000" dirty="0" smtClean="0">
                  <a:solidFill>
                    <a:srgbClr val="FF0000"/>
                  </a:solidFill>
                  <a:latin typeface="Consolas" pitchFamily="49" charset="0"/>
                  <a:cs typeface="Consolas" pitchFamily="49" charset="0"/>
                </a:rPr>
                <a:t>2</a:t>
              </a:r>
              <a:endParaRPr lang="zh-CN" altLang="en-US" sz="2000" dirty="0">
                <a:solidFill>
                  <a:srgbClr val="FF0000"/>
                </a:solidFill>
                <a:latin typeface="Consolas" pitchFamily="49" charset="0"/>
                <a:cs typeface="Consolas" pitchFamily="49" charset="0"/>
              </a:endParaRPr>
            </a:p>
          </p:txBody>
        </p:sp>
        <p:cxnSp>
          <p:nvCxnSpPr>
            <p:cNvPr id="47" name="直接连接符 46"/>
            <p:cNvCxnSpPr>
              <a:stCxn id="45" idx="3"/>
              <a:endCxn id="33" idx="7"/>
            </p:cNvCxnSpPr>
            <p:nvPr/>
          </p:nvCxnSpPr>
          <p:spPr>
            <a:xfrm rot="5400000">
              <a:off x="5868387" y="3583798"/>
              <a:ext cx="394634" cy="522813"/>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a:xfrm rot="16200000" flipH="1">
              <a:off x="6837517" y="3489091"/>
              <a:ext cx="403050" cy="651068"/>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49" name="直接连接符 48"/>
            <p:cNvCxnSpPr>
              <a:stCxn id="7" idx="2"/>
              <a:endCxn id="25" idx="7"/>
            </p:cNvCxnSpPr>
            <p:nvPr/>
          </p:nvCxnSpPr>
          <p:spPr>
            <a:xfrm rot="10800000" flipV="1">
              <a:off x="3011722" y="2508071"/>
              <a:ext cx="1365448" cy="816964"/>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50" name="直接连接符 49"/>
            <p:cNvCxnSpPr>
              <a:stCxn id="7" idx="6"/>
              <a:endCxn id="45" idx="1"/>
            </p:cNvCxnSpPr>
            <p:nvPr/>
          </p:nvCxnSpPr>
          <p:spPr>
            <a:xfrm>
              <a:off x="4831775" y="2508071"/>
              <a:ext cx="1495335" cy="816964"/>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grpSp>
      <p:grpSp>
        <p:nvGrpSpPr>
          <p:cNvPr id="2" name="组合 1"/>
          <p:cNvGrpSpPr/>
          <p:nvPr/>
        </p:nvGrpSpPr>
        <p:grpSpPr>
          <a:xfrm>
            <a:off x="827584" y="836712"/>
            <a:ext cx="7992888" cy="2500330"/>
            <a:chOff x="827584" y="836712"/>
            <a:chExt cx="7992888" cy="2500330"/>
          </a:xfrm>
        </p:grpSpPr>
        <p:sp>
          <p:nvSpPr>
            <p:cNvPr id="43" name="矩形 42"/>
            <p:cNvSpPr/>
            <p:nvPr/>
          </p:nvSpPr>
          <p:spPr>
            <a:xfrm>
              <a:off x="827584" y="836712"/>
              <a:ext cx="6786610" cy="2500330"/>
            </a:xfrm>
            <a:prstGeom prst="rect">
              <a:avLst/>
            </a:prstGeom>
            <a:solidFill>
              <a:schemeClr val="accent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Consolas" pitchFamily="49" charset="0"/>
                <a:cs typeface="Consolas" pitchFamily="49" charset="0"/>
              </a:endParaRPr>
            </a:p>
          </p:txBody>
        </p:sp>
        <p:sp>
          <p:nvSpPr>
            <p:cNvPr id="44" name="TextBox 43"/>
            <p:cNvSpPr txBox="1"/>
            <p:nvPr/>
          </p:nvSpPr>
          <p:spPr>
            <a:xfrm>
              <a:off x="7819182" y="1693398"/>
              <a:ext cx="1001290" cy="461665"/>
            </a:xfrm>
            <a:prstGeom prst="rect">
              <a:avLst/>
            </a:prstGeom>
            <a:noFill/>
          </p:spPr>
          <p:txBody>
            <a:bodyPr wrap="square" rtlCol="0">
              <a:spAutoFit/>
            </a:bodyPr>
            <a:lstStyle/>
            <a:p>
              <a:pPr algn="l"/>
              <a:r>
                <a:rPr kumimoji="1" lang="zh-CN" altLang="en-US" sz="2400" dirty="0" smtClean="0">
                  <a:latin typeface="Consolas" pitchFamily="49" charset="0"/>
                  <a:ea typeface="楷体" pitchFamily="49" charset="-122"/>
                  <a:cs typeface="Consolas" pitchFamily="49" charset="0"/>
                </a:rPr>
                <a:t>满的</a:t>
              </a:r>
              <a:endParaRPr lang="zh-CN" altLang="en-US" sz="2400" dirty="0">
                <a:latin typeface="Consolas" pitchFamily="49" charset="0"/>
                <a:cs typeface="Consolas" pitchFamily="49" charset="0"/>
              </a:endParaRPr>
            </a:p>
          </p:txBody>
        </p:sp>
      </p:grpSp>
      <p:sp>
        <p:nvSpPr>
          <p:cNvPr id="54" name="矩形 53"/>
          <p:cNvSpPr/>
          <p:nvPr/>
        </p:nvSpPr>
        <p:spPr>
          <a:xfrm>
            <a:off x="55953" y="78304"/>
            <a:ext cx="2236510"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smtClean="0">
                <a:ln>
                  <a:noFill/>
                </a:ln>
                <a:solidFill>
                  <a:prstClr val="black"/>
                </a:solidFill>
                <a:effectLst/>
                <a:uLnTx/>
                <a:uFillTx/>
                <a:latin typeface="微软雅黑"/>
                <a:ea typeface="微软雅黑"/>
                <a:cs typeface="+mj-cs"/>
              </a:rPr>
              <a:t>完全二叉树</a:t>
            </a:r>
            <a:endParaRPr kumimoji="0" lang="zh-CN" altLang="en-US" sz="1800" b="0" i="0" u="none" strike="noStrike" kern="0" cap="none" spc="0" normalizeH="0" baseline="0" noProof="0" dirty="0" smtClean="0">
              <a:ln>
                <a:noFill/>
              </a:ln>
              <a:solidFill>
                <a:sysClr val="windowText" lastClr="000000"/>
              </a:solidFill>
              <a:effectLst/>
              <a:uLnTx/>
              <a:uFillTx/>
            </a:endParaRPr>
          </a:p>
        </p:txBody>
      </p:sp>
      <p:sp>
        <p:nvSpPr>
          <p:cNvPr id="55" name="矩形 54"/>
          <p:cNvSpPr/>
          <p:nvPr/>
        </p:nvSpPr>
        <p:spPr>
          <a:xfrm>
            <a:off x="107504" y="4365104"/>
            <a:ext cx="9299341" cy="461665"/>
          </a:xfrm>
          <a:prstGeom prst="rect">
            <a:avLst/>
          </a:prstGeom>
        </p:spPr>
        <p:txBody>
          <a:bodyPr wrap="none">
            <a:spAutoFit/>
          </a:bodyPr>
          <a:lstStyle/>
          <a:p>
            <a:pPr>
              <a:spcBef>
                <a:spcPts val="1200"/>
              </a:spcBef>
            </a:pP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从满二叉树中</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连续删除最后</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m </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 ≤ m ≤ </a:t>
            </a:r>
            <a:r>
              <a:rPr lang="en-US" altLang="zh-CN"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b="1" baseline="30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a:t>
            </a:r>
            <a:r>
              <a:rPr lang="en-US" altLang="zh-CN"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a:t>
            </a:r>
            <a:r>
              <a:rPr lang="zh-CN" altLang="en-US" sz="2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元素，所得到二叉树</a:t>
            </a:r>
            <a:endPar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6" name="矩形 55"/>
          <p:cNvSpPr/>
          <p:nvPr/>
        </p:nvSpPr>
        <p:spPr>
          <a:xfrm>
            <a:off x="107505" y="4941168"/>
            <a:ext cx="5567550" cy="492443"/>
          </a:xfrm>
          <a:prstGeom prst="rect">
            <a:avLst/>
          </a:prstGeom>
        </p:spPr>
        <p:txBody>
          <a:bodyPr wrap="none">
            <a:spAutoFit/>
          </a:bodyPr>
          <a:lstStyle/>
          <a:p>
            <a:pPr>
              <a:spcBef>
                <a:spcPts val="1200"/>
              </a:spcBef>
            </a:pPr>
            <a:r>
              <a:rPr lang="zh-CN" altLang="en-US" sz="2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共</a:t>
            </a:r>
            <a:r>
              <a:rPr lang="en-US" altLang="zh-CN" sz="26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600" b="1" baseline="30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h</a:t>
            </a:r>
            <a:r>
              <a:rPr lang="en-US" altLang="zh-CN" sz="26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6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-1-m</a:t>
            </a:r>
            <a:r>
              <a:rPr lang="zh-CN" altLang="en-US" sz="2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个结点，序号</a:t>
            </a:r>
            <a:r>
              <a:rPr lang="zh-CN" altLang="en-US" sz="26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a:t>
            </a:r>
            <a:r>
              <a:rPr lang="en-US" altLang="zh-CN" sz="26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6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至</a:t>
            </a:r>
            <a:r>
              <a:rPr lang="en-US" altLang="zh-CN" sz="26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600" b="1" baseline="30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a:t>
            </a:r>
            <a:r>
              <a:rPr lang="en-US" altLang="zh-CN" sz="26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-2-m</a:t>
            </a:r>
            <a:endParaRPr lang="en-US" altLang="zh-CN" sz="2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88726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357166"/>
            <a:ext cx="720090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rmAutofit/>
          </a:bodyPr>
          <a:lstStyle/>
          <a:p>
            <a:r>
              <a:rPr lang="zh-CN" altLang="en-US" sz="3200" dirty="0" smtClean="0">
                <a:solidFill>
                  <a:schemeClr val="tx1"/>
                </a:solidFill>
                <a:effectLst/>
                <a:latin typeface="+mj-ea"/>
              </a:rPr>
              <a:t>完全二叉树特点</a:t>
            </a:r>
          </a:p>
        </p:txBody>
      </p:sp>
      <p:sp>
        <p:nvSpPr>
          <p:cNvPr id="4" name="Rectangle 3"/>
          <p:cNvSpPr>
            <a:spLocks noGrp="1" noChangeArrowheads="1"/>
          </p:cNvSpPr>
          <p:nvPr>
            <p:ph sz="quarter" idx="4294967295"/>
          </p:nvPr>
        </p:nvSpPr>
        <p:spPr>
          <a:xfrm>
            <a:off x="500034" y="1071547"/>
            <a:ext cx="8358246" cy="5786478"/>
          </a:xfrm>
          <a:prstGeom prst="rect">
            <a:avLst/>
          </a:prstGeom>
        </p:spPr>
        <p:txBody>
          <a:bodyPr>
            <a:noAutofit/>
          </a:bodyPr>
          <a:lstStyle/>
          <a:p>
            <a:pPr>
              <a:spcBef>
                <a:spcPts val="1100"/>
              </a:spcBef>
            </a:pPr>
            <a:r>
              <a:rPr lang="zh-CN" altLang="en-US" sz="2700" dirty="0" smtClean="0">
                <a:latin typeface="Times New Roman" panose="02020603050405020304" pitchFamily="18" charset="0"/>
                <a:ea typeface="楷体" panose="02010609060101010101" pitchFamily="49" charset="-122"/>
                <a:cs typeface="Times New Roman" panose="02020603050405020304" pitchFamily="18" charset="0"/>
              </a:rPr>
              <a:t>在一棵完全二叉树中至多只有</a:t>
            </a:r>
            <a:r>
              <a:rPr lang="zh-CN" altLang="en-US" sz="27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最下面两层</a:t>
            </a:r>
            <a:r>
              <a:rPr lang="zh-CN" altLang="en-US" sz="2700" dirty="0" smtClean="0">
                <a:latin typeface="Times New Roman" panose="02020603050405020304" pitchFamily="18" charset="0"/>
                <a:ea typeface="楷体" panose="02010609060101010101" pitchFamily="49" charset="-122"/>
                <a:cs typeface="Times New Roman" panose="02020603050405020304" pitchFamily="18" charset="0"/>
              </a:rPr>
              <a:t>上的结点的度数可以</a:t>
            </a:r>
            <a:r>
              <a:rPr lang="zh-CN" altLang="en-US" sz="27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小于</a:t>
            </a:r>
            <a:r>
              <a:rPr lang="en-US" altLang="zh-CN" sz="27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700" dirty="0" smtClean="0">
                <a:latin typeface="Times New Roman" panose="02020603050405020304" pitchFamily="18" charset="0"/>
                <a:ea typeface="楷体" panose="02010609060101010101" pitchFamily="49" charset="-122"/>
                <a:cs typeface="Times New Roman" panose="02020603050405020304" pitchFamily="18" charset="0"/>
              </a:rPr>
              <a:t>，并且最下一层的结点都集中在该层最左边的若干位置上。</a:t>
            </a:r>
            <a:endParaRPr lang="en-US" altLang="zh-CN" sz="2700" dirty="0" smtClean="0">
              <a:latin typeface="Times New Roman" panose="02020603050405020304" pitchFamily="18" charset="0"/>
              <a:ea typeface="楷体" panose="02010609060101010101" pitchFamily="49" charset="-122"/>
              <a:cs typeface="Times New Roman" panose="02020603050405020304" pitchFamily="18" charset="0"/>
            </a:endParaRPr>
          </a:p>
          <a:p>
            <a:pPr>
              <a:spcBef>
                <a:spcPts val="1100"/>
              </a:spcBef>
            </a:pPr>
            <a:r>
              <a:rPr lang="en-US" altLang="zh-CN" sz="2700"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sz="27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7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7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700" dirty="0">
                <a:latin typeface="Times New Roman" panose="02020603050405020304" pitchFamily="18" charset="0"/>
                <a:ea typeface="楷体" panose="02010609060101010101" pitchFamily="49" charset="-122"/>
                <a:cs typeface="Times New Roman" panose="02020603050405020304" pitchFamily="18" charset="0"/>
              </a:rPr>
              <a:t>或</a:t>
            </a:r>
            <a:r>
              <a:rPr lang="en-US" altLang="zh-CN" sz="27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7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700" dirty="0" smtClean="0">
              <a:latin typeface="Times New Roman" panose="02020603050405020304" pitchFamily="18" charset="0"/>
              <a:ea typeface="楷体" panose="02010609060101010101" pitchFamily="49" charset="-122"/>
              <a:cs typeface="Times New Roman" panose="02020603050405020304" pitchFamily="18" charset="0"/>
            </a:endParaRPr>
          </a:p>
          <a:p>
            <a:pPr>
              <a:spcBef>
                <a:spcPts val="1100"/>
              </a:spcBef>
            </a:pPr>
            <a:r>
              <a:rPr lang="zh-CN" altLang="en-US" sz="2700" dirty="0" smtClean="0">
                <a:latin typeface="Times New Roman" panose="02020603050405020304" pitchFamily="18" charset="0"/>
                <a:ea typeface="楷体" panose="02010609060101010101" pitchFamily="49" charset="-122"/>
                <a:cs typeface="Times New Roman" panose="02020603050405020304" pitchFamily="18" charset="0"/>
              </a:rPr>
              <a:t>高度为</a:t>
            </a:r>
            <a:r>
              <a:rPr lang="en-US" altLang="zh-CN" sz="2700" dirty="0" smtClean="0">
                <a:latin typeface="Times New Roman" panose="02020603050405020304" pitchFamily="18" charset="0"/>
                <a:ea typeface="楷体" panose="02010609060101010101" pitchFamily="49" charset="-122"/>
                <a:cs typeface="Times New Roman" panose="02020603050405020304" pitchFamily="18" charset="0"/>
              </a:rPr>
              <a:t>h</a:t>
            </a:r>
            <a:r>
              <a:rPr lang="zh-CN" altLang="en-US" sz="2700" dirty="0">
                <a:latin typeface="Times New Roman" panose="02020603050405020304" pitchFamily="18" charset="0"/>
                <a:ea typeface="楷体" panose="02010609060101010101" pitchFamily="49" charset="-122"/>
                <a:cs typeface="Times New Roman" panose="02020603050405020304" pitchFamily="18" charset="0"/>
              </a:rPr>
              <a:t>的完全</a:t>
            </a:r>
            <a:r>
              <a:rPr lang="zh-CN" altLang="en-US" sz="2700" dirty="0" smtClean="0">
                <a:latin typeface="Times New Roman" panose="02020603050405020304" pitchFamily="18" charset="0"/>
                <a:ea typeface="楷体" panose="02010609060101010101" pitchFamily="49" charset="-122"/>
                <a:cs typeface="Times New Roman" panose="02020603050405020304" pitchFamily="18" charset="0"/>
              </a:rPr>
              <a:t>二叉树，去掉第</a:t>
            </a:r>
            <a:r>
              <a:rPr lang="en-US" altLang="zh-CN" sz="2700" dirty="0" smtClean="0">
                <a:latin typeface="Times New Roman" panose="02020603050405020304" pitchFamily="18" charset="0"/>
                <a:ea typeface="楷体" panose="02010609060101010101" pitchFamily="49" charset="-122"/>
                <a:cs typeface="Times New Roman" panose="02020603050405020304" pitchFamily="18" charset="0"/>
              </a:rPr>
              <a:t>h</a:t>
            </a:r>
            <a:r>
              <a:rPr lang="zh-CN" altLang="en-US" sz="2700" dirty="0" smtClean="0">
                <a:latin typeface="Times New Roman" panose="02020603050405020304" pitchFamily="18" charset="0"/>
                <a:ea typeface="楷体" panose="02010609060101010101" pitchFamily="49" charset="-122"/>
                <a:cs typeface="Times New Roman" panose="02020603050405020304" pitchFamily="18" charset="0"/>
              </a:rPr>
              <a:t>层后为满二叉树。</a:t>
            </a:r>
          </a:p>
          <a:p>
            <a:pPr>
              <a:spcBef>
                <a:spcPts val="1100"/>
              </a:spcBef>
            </a:pPr>
            <a:r>
              <a:rPr lang="zh-CN" altLang="en-US" sz="27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满二叉树是完全二叉树，但完全二叉树不一定是满二叉树</a:t>
            </a:r>
            <a:r>
              <a:rPr lang="zh-CN" altLang="en-US" sz="2700" dirty="0" smtClean="0">
                <a:latin typeface="Times New Roman" panose="02020603050405020304" pitchFamily="18" charset="0"/>
                <a:ea typeface="楷体" panose="02010609060101010101" pitchFamily="49" charset="-122"/>
                <a:cs typeface="Times New Roman" panose="02020603050405020304" pitchFamily="18" charset="0"/>
              </a:rPr>
              <a:t>。换句话说，满二叉树是完全二叉树的特殊情况。</a:t>
            </a:r>
          </a:p>
          <a:p>
            <a:pPr>
              <a:spcBef>
                <a:spcPts val="1100"/>
              </a:spcBef>
            </a:pPr>
            <a:r>
              <a:rPr lang="zh-CN" altLang="en-US" sz="2700" dirty="0" smtClean="0">
                <a:latin typeface="Times New Roman" panose="02020603050405020304" pitchFamily="18" charset="0"/>
                <a:ea typeface="楷体" panose="02010609060101010101" pitchFamily="49" charset="-122"/>
                <a:cs typeface="Times New Roman" panose="02020603050405020304" pitchFamily="18" charset="0"/>
              </a:rPr>
              <a:t>在完全二叉树中，</a:t>
            </a:r>
            <a:r>
              <a:rPr lang="zh-CN" altLang="en-US" sz="27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若某个结点没有左孩子，则它一定没有右孩子</a:t>
            </a:r>
            <a:r>
              <a:rPr lang="zh-CN" altLang="en-US" sz="27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7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53431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428605"/>
            <a:ext cx="8392446" cy="785818"/>
          </a:xfrm>
        </p:spPr>
        <p:txBody>
          <a:bodyPr>
            <a:normAutofit/>
          </a:bodyPr>
          <a:lstStyle/>
          <a:p>
            <a:r>
              <a:rPr lang="zh-CN" altLang="en-US" sz="3200" dirty="0" smtClean="0"/>
              <a:t>非完全二叉树</a:t>
            </a:r>
            <a:endParaRPr lang="zh-CN" altLang="en-US" sz="3200"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500306"/>
            <a:ext cx="9144000" cy="3313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29973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285720" y="1412776"/>
            <a:ext cx="8534752" cy="5230934"/>
          </a:xfrm>
        </p:spPr>
        <p:txBody>
          <a:bodyPr>
            <a:normAutofit/>
          </a:bodyPr>
          <a:lstStyle/>
          <a:p>
            <a:r>
              <a:rPr lang="zh-CN" altLang="en-US" sz="2800" dirty="0" smtClean="0">
                <a:solidFill>
                  <a:srgbClr val="FF0000"/>
                </a:solidFill>
              </a:rPr>
              <a:t>性质</a:t>
            </a:r>
            <a:r>
              <a:rPr lang="en-US" sz="2800" dirty="0" smtClean="0">
                <a:solidFill>
                  <a:srgbClr val="FF0000"/>
                </a:solidFill>
              </a:rPr>
              <a:t>4</a:t>
            </a:r>
            <a:r>
              <a:rPr lang="zh-CN" altLang="en-US" sz="2800" dirty="0" smtClean="0">
                <a:solidFill>
                  <a:srgbClr val="FF0000"/>
                </a:solidFill>
              </a:rPr>
              <a:t>：</a:t>
            </a:r>
            <a:r>
              <a:rPr lang="en-US" sz="2800" dirty="0" smtClean="0">
                <a:solidFill>
                  <a:srgbClr val="FF0000"/>
                </a:solidFill>
              </a:rPr>
              <a:t>n</a:t>
            </a:r>
            <a:r>
              <a:rPr lang="zh-CN" altLang="en-US" sz="2800" dirty="0" smtClean="0">
                <a:solidFill>
                  <a:srgbClr val="FF0000"/>
                </a:solidFill>
              </a:rPr>
              <a:t>个结点的完全二叉树的高度</a:t>
            </a:r>
            <a:r>
              <a:rPr lang="en-US" altLang="zh-CN" sz="3200" dirty="0" smtClean="0">
                <a:solidFill>
                  <a:srgbClr val="FF0000"/>
                </a:solidFill>
              </a:rPr>
              <a:t>h=</a:t>
            </a:r>
            <a:r>
              <a:rPr lang="zh-CN" altLang="en-US" sz="3200" dirty="0" smtClean="0">
                <a:solidFill>
                  <a:srgbClr val="FF0000"/>
                </a:solidFill>
              </a:rPr>
              <a:t> </a:t>
            </a:r>
            <a:r>
              <a:rPr lang="zh-CN" altLang="en-US" sz="3200" dirty="0" smtClean="0">
                <a:solidFill>
                  <a:srgbClr val="FF0000"/>
                </a:solidFill>
                <a:latin typeface="Lucida Sans Unicode"/>
                <a:cs typeface="Lucida Sans Unicode"/>
              </a:rPr>
              <a:t>⌊</a:t>
            </a:r>
            <a:r>
              <a:rPr lang="en-US" altLang="zh-CN" sz="3200" dirty="0" smtClean="0">
                <a:solidFill>
                  <a:srgbClr val="FF0000"/>
                </a:solidFill>
              </a:rPr>
              <a:t>log</a:t>
            </a:r>
            <a:r>
              <a:rPr lang="zh-CN" altLang="en-US" sz="3200" dirty="0" smtClean="0">
                <a:solidFill>
                  <a:srgbClr val="FF0000"/>
                </a:solidFill>
              </a:rPr>
              <a:t> </a:t>
            </a:r>
            <a:r>
              <a:rPr lang="en-US" altLang="zh-CN" sz="3200" baseline="-25000" dirty="0" smtClean="0">
                <a:solidFill>
                  <a:srgbClr val="FF0000"/>
                </a:solidFill>
              </a:rPr>
              <a:t>2</a:t>
            </a:r>
            <a:r>
              <a:rPr lang="en-US" altLang="zh-CN" sz="3200" dirty="0" smtClean="0">
                <a:solidFill>
                  <a:srgbClr val="FF0000"/>
                </a:solidFill>
              </a:rPr>
              <a:t>n</a:t>
            </a:r>
            <a:r>
              <a:rPr lang="en-US" altLang="zh-CN" sz="3200" dirty="0" smtClean="0">
                <a:solidFill>
                  <a:srgbClr val="FF0000"/>
                </a:solidFill>
                <a:latin typeface="Lucida Sans Unicode"/>
                <a:cs typeface="Lucida Sans Unicode"/>
              </a:rPr>
              <a:t>⌋+1</a:t>
            </a:r>
            <a:r>
              <a:rPr lang="zh-CN" altLang="en-US" sz="2800" dirty="0" smtClean="0">
                <a:solidFill>
                  <a:srgbClr val="FF0000"/>
                </a:solidFill>
              </a:rPr>
              <a:t>。</a:t>
            </a:r>
            <a:endParaRPr lang="en-US" altLang="zh-CN" sz="2800" dirty="0" smtClean="0">
              <a:solidFill>
                <a:srgbClr val="FF0000"/>
              </a:solidFill>
            </a:endParaRPr>
          </a:p>
          <a:p>
            <a:r>
              <a:rPr lang="zh-CN" altLang="en-US" sz="2800" dirty="0" smtClean="0"/>
              <a:t>证明：根据性质</a:t>
            </a:r>
            <a:r>
              <a:rPr lang="en-US" altLang="zh-CN" sz="2800" dirty="0" smtClean="0"/>
              <a:t>3</a:t>
            </a:r>
            <a:r>
              <a:rPr lang="zh-CN" altLang="en-US" sz="2800" dirty="0" smtClean="0"/>
              <a:t>及完全二叉树定义（前</a:t>
            </a:r>
            <a:r>
              <a:rPr lang="en-US" altLang="zh-CN" sz="2800" dirty="0" smtClean="0"/>
              <a:t>h-1</a:t>
            </a:r>
            <a:r>
              <a:rPr lang="zh-CN" altLang="en-US" sz="2800" dirty="0" smtClean="0"/>
              <a:t>层为满二叉树），有：</a:t>
            </a:r>
            <a:r>
              <a:rPr lang="en-US" altLang="zh-CN" sz="2800" dirty="0"/>
              <a:t> </a:t>
            </a:r>
            <a:r>
              <a:rPr lang="en-US" altLang="zh-CN" sz="2800" dirty="0" smtClean="0"/>
              <a:t>  </a:t>
            </a:r>
          </a:p>
          <a:p>
            <a:r>
              <a:rPr lang="en-US" altLang="zh-CN" sz="3200" dirty="0"/>
              <a:t> </a:t>
            </a:r>
            <a:r>
              <a:rPr lang="en-US" altLang="zh-CN" sz="3200" dirty="0" smtClean="0"/>
              <a:t>                2</a:t>
            </a:r>
            <a:r>
              <a:rPr lang="en-US" altLang="zh-CN" sz="3200" baseline="30000" dirty="0" smtClean="0"/>
              <a:t>h-1</a:t>
            </a:r>
            <a:r>
              <a:rPr lang="en-US" altLang="zh-CN" sz="3200" dirty="0" smtClean="0">
                <a:sym typeface="Symbol"/>
              </a:rPr>
              <a:t></a:t>
            </a:r>
            <a:r>
              <a:rPr lang="en-US" altLang="zh-CN" sz="3200" dirty="0" smtClean="0"/>
              <a:t>1 </a:t>
            </a:r>
            <a:r>
              <a:rPr lang="en-US" altLang="zh-CN" sz="3200" dirty="0" smtClean="0">
                <a:sym typeface="Symbol"/>
              </a:rPr>
              <a:t> n  </a:t>
            </a:r>
            <a:r>
              <a:rPr lang="en-US" altLang="zh-CN" sz="3200" dirty="0" smtClean="0"/>
              <a:t> 2</a:t>
            </a:r>
            <a:r>
              <a:rPr lang="en-US" altLang="zh-CN" sz="3200" baseline="30000" dirty="0" smtClean="0"/>
              <a:t>h</a:t>
            </a:r>
            <a:r>
              <a:rPr lang="en-US" altLang="zh-CN" sz="3200" dirty="0" smtClean="0">
                <a:sym typeface="Symbol"/>
              </a:rPr>
              <a:t> </a:t>
            </a:r>
            <a:r>
              <a:rPr lang="en-US" altLang="zh-CN" sz="3200" dirty="0">
                <a:sym typeface="Symbol"/>
              </a:rPr>
              <a:t> </a:t>
            </a:r>
            <a:r>
              <a:rPr lang="en-US" altLang="zh-CN" sz="3200" dirty="0" smtClean="0"/>
              <a:t>1 </a:t>
            </a:r>
          </a:p>
          <a:p>
            <a:r>
              <a:rPr lang="en-US" altLang="zh-CN" sz="3200" dirty="0"/>
              <a:t> </a:t>
            </a:r>
            <a:r>
              <a:rPr lang="en-US" altLang="zh-CN" sz="3200" dirty="0" smtClean="0"/>
              <a:t>                </a:t>
            </a:r>
            <a:r>
              <a:rPr lang="zh-CN" altLang="en-US" sz="3200" dirty="0" smtClean="0"/>
              <a:t>或 </a:t>
            </a:r>
            <a:r>
              <a:rPr lang="en-US" altLang="zh-CN" sz="3200" dirty="0" smtClean="0">
                <a:solidFill>
                  <a:srgbClr val="FF0000"/>
                </a:solidFill>
              </a:rPr>
              <a:t>2</a:t>
            </a:r>
            <a:r>
              <a:rPr lang="en-US" altLang="zh-CN" sz="3200" baseline="30000" dirty="0" smtClean="0">
                <a:solidFill>
                  <a:srgbClr val="FF0000"/>
                </a:solidFill>
              </a:rPr>
              <a:t>h-1</a:t>
            </a:r>
            <a:r>
              <a:rPr lang="en-US" altLang="zh-CN" sz="3200" dirty="0" smtClean="0">
                <a:solidFill>
                  <a:srgbClr val="FF0000"/>
                </a:solidFill>
              </a:rPr>
              <a:t> </a:t>
            </a:r>
            <a:r>
              <a:rPr lang="en-US" altLang="zh-CN" sz="3200" dirty="0" smtClean="0">
                <a:solidFill>
                  <a:srgbClr val="FF0000"/>
                </a:solidFill>
                <a:sym typeface="Symbol"/>
              </a:rPr>
              <a:t> n </a:t>
            </a:r>
            <a:r>
              <a:rPr lang="en-US" altLang="zh-CN" sz="3200" dirty="0" smtClean="0">
                <a:sym typeface="Symbol"/>
              </a:rPr>
              <a:t></a:t>
            </a:r>
            <a:r>
              <a:rPr lang="en-US" altLang="zh-CN" sz="3200" dirty="0" smtClean="0"/>
              <a:t> 2</a:t>
            </a:r>
            <a:r>
              <a:rPr lang="en-US" altLang="zh-CN" sz="3200" baseline="30000" dirty="0" smtClean="0"/>
              <a:t>h</a:t>
            </a:r>
            <a:endParaRPr lang="en-US" altLang="zh-CN" sz="3200" dirty="0" smtClean="0"/>
          </a:p>
          <a:p>
            <a:r>
              <a:rPr lang="en-US" altLang="zh-CN" sz="3200" b="0" dirty="0" smtClean="0"/>
              <a:t>                 </a:t>
            </a:r>
            <a:r>
              <a:rPr lang="zh-CN" altLang="en-US" sz="3200" dirty="0" smtClean="0"/>
              <a:t>两边取对数：</a:t>
            </a:r>
            <a:endParaRPr lang="zh-CN" altLang="en-US" sz="3200" dirty="0"/>
          </a:p>
        </p:txBody>
      </p:sp>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4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42"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43" name="Rectangle 11"/>
          <p:cNvSpPr>
            <a:spLocks noChangeArrowheads="1"/>
          </p:cNvSpPr>
          <p:nvPr/>
        </p:nvSpPr>
        <p:spPr bwMode="auto">
          <a:xfrm>
            <a:off x="0" y="6175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 name="Rectangle 2"/>
          <p:cNvSpPr txBox="1">
            <a:spLocks noChangeArrowheads="1"/>
          </p:cNvSpPr>
          <p:nvPr/>
        </p:nvSpPr>
        <p:spPr>
          <a:xfrm>
            <a:off x="395536" y="357166"/>
            <a:ext cx="8568952" cy="609600"/>
          </a:xfrm>
          <a:prstGeom prst="rect">
            <a:avLst/>
          </a:prstGeo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anchor="ctr">
            <a:normAutofit/>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200" b="1" i="0" u="none" strike="noStrike" kern="1200" cap="none" spc="0" normalizeH="0" baseline="0" noProof="0" dirty="0" smtClean="0">
                <a:ln>
                  <a:noFill/>
                </a:ln>
                <a:solidFill>
                  <a:sysClr val="windowText" lastClr="000000"/>
                </a:solidFill>
                <a:effectLst/>
                <a:uLnTx/>
                <a:uFillTx/>
                <a:latin typeface="微软雅黑"/>
                <a:ea typeface="微软雅黑"/>
                <a:cs typeface="+mj-cs"/>
              </a:rPr>
              <a:t>完全二叉树性质</a:t>
            </a:r>
          </a:p>
        </p:txBody>
      </p:sp>
      <p:sp>
        <p:nvSpPr>
          <p:cNvPr id="2" name="矩形 1"/>
          <p:cNvSpPr/>
          <p:nvPr/>
        </p:nvSpPr>
        <p:spPr>
          <a:xfrm>
            <a:off x="2555776" y="3861048"/>
            <a:ext cx="1368152"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8807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179512" y="44624"/>
            <a:ext cx="8640960" cy="6813376"/>
          </a:xfrm>
        </p:spPr>
        <p:txBody>
          <a:bodyPr>
            <a:normAutofit/>
          </a:bodyPr>
          <a:lstStyle/>
          <a:p>
            <a:pPr>
              <a:spcBef>
                <a:spcPts val="1800"/>
              </a:spcBef>
            </a:pPr>
            <a:r>
              <a:rPr lang="zh-CN" altLang="en-US" dirty="0" smtClean="0">
                <a:solidFill>
                  <a:srgbClr val="FF0000"/>
                </a:solidFill>
              </a:rPr>
              <a:t>性质</a:t>
            </a:r>
            <a:r>
              <a:rPr lang="en-US" dirty="0" smtClean="0">
                <a:solidFill>
                  <a:srgbClr val="FF0000"/>
                </a:solidFill>
              </a:rPr>
              <a:t>5</a:t>
            </a:r>
            <a:r>
              <a:rPr lang="zh-CN" altLang="en-US" dirty="0" smtClean="0">
                <a:solidFill>
                  <a:srgbClr val="FF0000"/>
                </a:solidFill>
              </a:rPr>
              <a:t>*：</a:t>
            </a:r>
            <a:r>
              <a:rPr lang="zh-CN" altLang="en-US" dirty="0" smtClean="0"/>
              <a:t>如果对一棵有</a:t>
            </a:r>
            <a:r>
              <a:rPr lang="en-US" dirty="0" smtClean="0">
                <a:solidFill>
                  <a:srgbClr val="FF0000"/>
                </a:solidFill>
              </a:rPr>
              <a:t>n</a:t>
            </a:r>
            <a:r>
              <a:rPr lang="zh-CN" altLang="en-US" dirty="0" smtClean="0"/>
              <a:t>个结点的</a:t>
            </a:r>
            <a:r>
              <a:rPr lang="zh-CN" altLang="en-US" dirty="0" smtClean="0">
                <a:solidFill>
                  <a:srgbClr val="FF0000"/>
                </a:solidFill>
              </a:rPr>
              <a:t>完全二叉树</a:t>
            </a:r>
            <a:r>
              <a:rPr lang="zh-CN" altLang="en-US" dirty="0" smtClean="0"/>
              <a:t>（其</a:t>
            </a:r>
            <a:r>
              <a:rPr lang="zh-CN" altLang="en-US" dirty="0"/>
              <a:t>高度</a:t>
            </a:r>
            <a:r>
              <a:rPr lang="zh-CN" altLang="en-US" dirty="0" smtClean="0"/>
              <a:t>为</a:t>
            </a:r>
            <a:r>
              <a:rPr lang="en-US" altLang="zh-CN" dirty="0" smtClean="0"/>
              <a:t>h= ⌊log </a:t>
            </a:r>
            <a:r>
              <a:rPr lang="en-US" altLang="zh-CN" baseline="-25000" dirty="0" smtClean="0"/>
              <a:t>2</a:t>
            </a:r>
            <a:r>
              <a:rPr lang="en-US" altLang="zh-CN" dirty="0" smtClean="0"/>
              <a:t>n⌋+1 </a:t>
            </a:r>
            <a:r>
              <a:rPr lang="zh-CN" altLang="en-US" dirty="0" smtClean="0"/>
              <a:t>）的结点按层序编号（从第</a:t>
            </a:r>
            <a:r>
              <a:rPr lang="en-US" dirty="0" smtClean="0"/>
              <a:t>1</a:t>
            </a:r>
            <a:r>
              <a:rPr lang="zh-CN" altLang="en-US" dirty="0" smtClean="0"/>
              <a:t>层到第</a:t>
            </a:r>
            <a:r>
              <a:rPr lang="en-US" altLang="zh-CN" dirty="0" smtClean="0"/>
              <a:t>h</a:t>
            </a:r>
            <a:r>
              <a:rPr lang="zh-CN" altLang="en-US" dirty="0" smtClean="0"/>
              <a:t>层，每层从左到右），则对任一结点</a:t>
            </a:r>
            <a:r>
              <a:rPr lang="en-US" dirty="0" err="1" smtClean="0"/>
              <a:t>i</a:t>
            </a:r>
            <a:r>
              <a:rPr lang="en-US" dirty="0" smtClean="0"/>
              <a:t>(0 ≤ </a:t>
            </a:r>
            <a:r>
              <a:rPr lang="en-US" dirty="0" err="1" smtClean="0"/>
              <a:t>i</a:t>
            </a:r>
            <a:r>
              <a:rPr lang="en-US" dirty="0" smtClean="0"/>
              <a:t> ≤ n-1)</a:t>
            </a:r>
            <a:r>
              <a:rPr lang="zh-CN" altLang="en-US" dirty="0" smtClean="0"/>
              <a:t>，有：</a:t>
            </a:r>
          </a:p>
          <a:p>
            <a:r>
              <a:rPr lang="en-US" b="0" dirty="0" smtClean="0"/>
              <a:t>	</a:t>
            </a:r>
            <a:r>
              <a:rPr lang="en-US" dirty="0" smtClean="0"/>
              <a:t>(1) </a:t>
            </a:r>
            <a:r>
              <a:rPr lang="zh-CN" altLang="en-US" dirty="0" smtClean="0"/>
              <a:t>如果</a:t>
            </a:r>
            <a:r>
              <a:rPr lang="en-US" dirty="0" err="1" smtClean="0">
                <a:solidFill>
                  <a:srgbClr val="FF0000"/>
                </a:solidFill>
              </a:rPr>
              <a:t>i</a:t>
            </a:r>
            <a:r>
              <a:rPr lang="en-US" dirty="0" smtClean="0">
                <a:solidFill>
                  <a:srgbClr val="FF0000"/>
                </a:solidFill>
              </a:rPr>
              <a:t> = 0</a:t>
            </a:r>
            <a:r>
              <a:rPr lang="zh-CN" altLang="en-US" dirty="0" smtClean="0"/>
              <a:t>，则结点</a:t>
            </a:r>
            <a:r>
              <a:rPr lang="en-US" dirty="0" err="1" smtClean="0"/>
              <a:t>i</a:t>
            </a:r>
            <a:r>
              <a:rPr lang="zh-CN" altLang="en-US" dirty="0" smtClean="0"/>
              <a:t>是二叉树的根，无双亲结点；</a:t>
            </a:r>
            <a:endParaRPr lang="en-US" altLang="zh-CN" dirty="0" smtClean="0"/>
          </a:p>
          <a:p>
            <a:r>
              <a:rPr lang="en-US" altLang="zh-CN" dirty="0" smtClean="0"/>
              <a:t>          </a:t>
            </a:r>
            <a:r>
              <a:rPr lang="zh-CN" altLang="en-US" dirty="0" smtClean="0"/>
              <a:t>如果</a:t>
            </a:r>
            <a:r>
              <a:rPr lang="en-US" dirty="0" err="1" smtClean="0">
                <a:solidFill>
                  <a:srgbClr val="FF0000"/>
                </a:solidFill>
              </a:rPr>
              <a:t>i</a:t>
            </a:r>
            <a:r>
              <a:rPr lang="en-US" dirty="0" smtClean="0">
                <a:solidFill>
                  <a:srgbClr val="FF0000"/>
                </a:solidFill>
              </a:rPr>
              <a:t> &gt; 0</a:t>
            </a:r>
            <a:r>
              <a:rPr lang="zh-CN" altLang="en-US" dirty="0" smtClean="0"/>
              <a:t>，则其双亲</a:t>
            </a:r>
            <a:r>
              <a:rPr lang="en-US" dirty="0" smtClean="0">
                <a:solidFill>
                  <a:srgbClr val="FF0000"/>
                </a:solidFill>
              </a:rPr>
              <a:t>PARENT(</a:t>
            </a:r>
            <a:r>
              <a:rPr lang="en-US" dirty="0" err="1" smtClean="0">
                <a:solidFill>
                  <a:srgbClr val="FF0000"/>
                </a:solidFill>
              </a:rPr>
              <a:t>i</a:t>
            </a:r>
            <a:r>
              <a:rPr lang="en-US" dirty="0" smtClean="0">
                <a:solidFill>
                  <a:srgbClr val="FF0000"/>
                </a:solidFill>
              </a:rPr>
              <a:t>)</a:t>
            </a:r>
            <a:r>
              <a:rPr lang="zh-CN" altLang="en-US" dirty="0" smtClean="0"/>
              <a:t>是结点</a:t>
            </a:r>
            <a:r>
              <a:rPr lang="zh-CN" altLang="en-US" dirty="0" smtClean="0">
                <a:solidFill>
                  <a:srgbClr val="FF0000"/>
                </a:solidFill>
                <a:latin typeface="Lucida Sans Unicode"/>
                <a:cs typeface="Lucida Sans Unicode"/>
              </a:rPr>
              <a:t>⌊</a:t>
            </a:r>
            <a:r>
              <a:rPr lang="en-US" altLang="zh-CN" dirty="0" smtClean="0">
                <a:solidFill>
                  <a:srgbClr val="FF0000"/>
                </a:solidFill>
              </a:rPr>
              <a:t>(i-1)/2</a:t>
            </a:r>
            <a:r>
              <a:rPr lang="en-US" altLang="zh-CN" dirty="0" smtClean="0">
                <a:solidFill>
                  <a:srgbClr val="FF0000"/>
                </a:solidFill>
                <a:latin typeface="Lucida Sans Unicode"/>
                <a:cs typeface="Lucida Sans Unicode"/>
              </a:rPr>
              <a:t>⌋</a:t>
            </a:r>
            <a:r>
              <a:rPr lang="zh-CN" altLang="en-US" baseline="-25000" dirty="0" smtClean="0">
                <a:solidFill>
                  <a:srgbClr val="FF0000"/>
                </a:solidFill>
              </a:rPr>
              <a:t>下取整</a:t>
            </a:r>
            <a:r>
              <a:rPr lang="zh-CN" altLang="en-US" dirty="0" smtClean="0">
                <a:solidFill>
                  <a:srgbClr val="FF0000"/>
                </a:solidFill>
              </a:rPr>
              <a:t> </a:t>
            </a:r>
            <a:r>
              <a:rPr lang="zh-CN" altLang="en-US" dirty="0" smtClean="0"/>
              <a:t>。</a:t>
            </a:r>
          </a:p>
          <a:p>
            <a:r>
              <a:rPr lang="en-US" dirty="0" smtClean="0"/>
              <a:t>	(2) </a:t>
            </a:r>
            <a:r>
              <a:rPr lang="zh-CN" altLang="en-US" dirty="0" smtClean="0"/>
              <a:t>如果</a:t>
            </a:r>
            <a:r>
              <a:rPr lang="en-US" dirty="0" smtClean="0">
                <a:solidFill>
                  <a:srgbClr val="FF0000"/>
                </a:solidFill>
              </a:rPr>
              <a:t>2i+1 ≥ n</a:t>
            </a:r>
            <a:r>
              <a:rPr lang="zh-CN" altLang="en-US" dirty="0" smtClean="0"/>
              <a:t>，则结点</a:t>
            </a:r>
            <a:r>
              <a:rPr lang="en-US" dirty="0" err="1" smtClean="0"/>
              <a:t>i</a:t>
            </a:r>
            <a:r>
              <a:rPr lang="zh-CN" altLang="en-US" dirty="0" smtClean="0"/>
              <a:t>无左孩子（结点</a:t>
            </a:r>
            <a:r>
              <a:rPr lang="en-US" dirty="0" err="1" smtClean="0"/>
              <a:t>i</a:t>
            </a:r>
            <a:r>
              <a:rPr lang="zh-CN" altLang="en-US" dirty="0" smtClean="0"/>
              <a:t>为叶子结点）；</a:t>
            </a:r>
            <a:endParaRPr lang="en-US" altLang="zh-CN" dirty="0" smtClean="0"/>
          </a:p>
          <a:p>
            <a:r>
              <a:rPr lang="en-US" altLang="zh-CN" dirty="0" smtClean="0"/>
              <a:t>           </a:t>
            </a:r>
            <a:r>
              <a:rPr lang="zh-CN" altLang="en-US" dirty="0" smtClean="0"/>
              <a:t>否则，其左孩子</a:t>
            </a:r>
            <a:r>
              <a:rPr lang="en-US" dirty="0" smtClean="0">
                <a:solidFill>
                  <a:srgbClr val="FF0000"/>
                </a:solidFill>
              </a:rPr>
              <a:t>LCHILD(</a:t>
            </a:r>
            <a:r>
              <a:rPr lang="en-US" dirty="0" err="1" smtClean="0">
                <a:solidFill>
                  <a:srgbClr val="FF0000"/>
                </a:solidFill>
              </a:rPr>
              <a:t>i</a:t>
            </a:r>
            <a:r>
              <a:rPr lang="en-US" dirty="0" smtClean="0">
                <a:solidFill>
                  <a:srgbClr val="FF0000"/>
                </a:solidFill>
              </a:rPr>
              <a:t>)</a:t>
            </a:r>
            <a:r>
              <a:rPr lang="zh-CN" altLang="en-US" dirty="0" smtClean="0"/>
              <a:t>是结点</a:t>
            </a:r>
            <a:r>
              <a:rPr lang="en-US" dirty="0" smtClean="0">
                <a:solidFill>
                  <a:srgbClr val="FF0000"/>
                </a:solidFill>
              </a:rPr>
              <a:t>2i+1</a:t>
            </a:r>
            <a:r>
              <a:rPr lang="zh-CN" altLang="en-US" dirty="0" smtClean="0"/>
              <a:t>。</a:t>
            </a:r>
          </a:p>
          <a:p>
            <a:r>
              <a:rPr lang="en-US" dirty="0" smtClean="0"/>
              <a:t>	(3) </a:t>
            </a:r>
            <a:r>
              <a:rPr lang="zh-CN" altLang="en-US" dirty="0" smtClean="0"/>
              <a:t>如果</a:t>
            </a:r>
            <a:r>
              <a:rPr lang="en-US" dirty="0" smtClean="0">
                <a:solidFill>
                  <a:srgbClr val="FF0000"/>
                </a:solidFill>
              </a:rPr>
              <a:t>2i + 2 ≥ n</a:t>
            </a:r>
            <a:r>
              <a:rPr lang="zh-CN" altLang="en-US" dirty="0" smtClean="0"/>
              <a:t>，则结点</a:t>
            </a:r>
            <a:r>
              <a:rPr lang="en-US" dirty="0" err="1" smtClean="0"/>
              <a:t>i</a:t>
            </a:r>
            <a:r>
              <a:rPr lang="zh-CN" altLang="en-US" dirty="0" smtClean="0"/>
              <a:t>无右孩子</a:t>
            </a:r>
            <a:endParaRPr lang="en-US" altLang="zh-CN" dirty="0" smtClean="0"/>
          </a:p>
          <a:p>
            <a:r>
              <a:rPr lang="en-US" altLang="zh-CN" dirty="0" smtClean="0"/>
              <a:t>	      </a:t>
            </a:r>
            <a:r>
              <a:rPr lang="zh-CN" altLang="en-US" dirty="0" smtClean="0"/>
              <a:t>否则其右孩子</a:t>
            </a:r>
            <a:r>
              <a:rPr lang="en-US" dirty="0" smtClean="0">
                <a:solidFill>
                  <a:srgbClr val="FF0000"/>
                </a:solidFill>
              </a:rPr>
              <a:t>RCHILD(</a:t>
            </a:r>
            <a:r>
              <a:rPr lang="en-US" dirty="0" err="1" smtClean="0">
                <a:solidFill>
                  <a:srgbClr val="FF0000"/>
                </a:solidFill>
              </a:rPr>
              <a:t>i</a:t>
            </a:r>
            <a:r>
              <a:rPr lang="en-US" dirty="0" smtClean="0">
                <a:solidFill>
                  <a:srgbClr val="FF0000"/>
                </a:solidFill>
              </a:rPr>
              <a:t>)</a:t>
            </a:r>
            <a:r>
              <a:rPr lang="zh-CN" altLang="en-US" dirty="0" smtClean="0"/>
              <a:t>是结点</a:t>
            </a:r>
            <a:r>
              <a:rPr lang="en-US" dirty="0" smtClean="0">
                <a:solidFill>
                  <a:srgbClr val="FF0000"/>
                </a:solidFill>
              </a:rPr>
              <a:t>2i+2</a:t>
            </a:r>
            <a:r>
              <a:rPr lang="zh-CN" altLang="en-US" dirty="0" smtClean="0"/>
              <a:t>。</a:t>
            </a:r>
            <a:endParaRPr lang="en-US" altLang="zh-CN" dirty="0" smtClean="0"/>
          </a:p>
          <a:p>
            <a:r>
              <a:rPr lang="en-US" altLang="zh-CN" dirty="0"/>
              <a:t> </a:t>
            </a:r>
            <a:r>
              <a:rPr lang="en-US" altLang="zh-CN" dirty="0" smtClean="0"/>
              <a:t>    (4) </a:t>
            </a:r>
            <a:r>
              <a:rPr lang="zh-CN" altLang="en-US" dirty="0" smtClean="0"/>
              <a:t>最后一个内部节点为</a:t>
            </a:r>
            <a:r>
              <a:rPr lang="en-US" altLang="zh-CN" dirty="0" err="1" smtClean="0">
                <a:solidFill>
                  <a:srgbClr val="FF0000"/>
                </a:solidFill>
              </a:rPr>
              <a:t>i</a:t>
            </a:r>
            <a:r>
              <a:rPr lang="en-US" altLang="zh-CN" dirty="0" smtClean="0">
                <a:solidFill>
                  <a:srgbClr val="FF0000"/>
                </a:solidFill>
              </a:rPr>
              <a:t>= ⌊n/2⌋-1 </a:t>
            </a:r>
            <a:r>
              <a:rPr lang="en-US" altLang="zh-CN" dirty="0" smtClean="0"/>
              <a:t>:</a:t>
            </a:r>
            <a:endParaRPr lang="zh-CN" altLang="en-US" dirty="0" smtClean="0"/>
          </a:p>
          <a:p>
            <a:r>
              <a:rPr lang="en-US" altLang="zh-CN" b="0" dirty="0" smtClean="0"/>
              <a:t>           </a:t>
            </a:r>
            <a:r>
              <a:rPr lang="zh-CN" altLang="en-US" b="0" dirty="0" smtClean="0"/>
              <a:t>若</a:t>
            </a:r>
            <a:r>
              <a:rPr lang="en-US" altLang="zh-CN" b="0" dirty="0" smtClean="0"/>
              <a:t>n</a:t>
            </a:r>
            <a:r>
              <a:rPr lang="zh-CN" altLang="en-US" b="0" dirty="0" smtClean="0"/>
              <a:t>为偶数，则</a:t>
            </a:r>
            <a:r>
              <a:rPr lang="en-US" altLang="zh-CN" b="0" dirty="0" smtClean="0"/>
              <a:t>2i+1=n-1</a:t>
            </a:r>
            <a:r>
              <a:rPr lang="zh-CN" altLang="en-US" b="0" dirty="0" smtClean="0"/>
              <a:t>，有左儿子</a:t>
            </a:r>
            <a:endParaRPr lang="en-US" altLang="zh-CN" b="0" dirty="0" smtClean="0"/>
          </a:p>
          <a:p>
            <a:r>
              <a:rPr lang="en-US" altLang="zh-CN" b="0" dirty="0"/>
              <a:t> </a:t>
            </a:r>
            <a:r>
              <a:rPr lang="en-US" altLang="zh-CN" b="0" dirty="0" smtClean="0"/>
              <a:t>          </a:t>
            </a:r>
            <a:r>
              <a:rPr lang="zh-CN" altLang="en-US" b="0" dirty="0" smtClean="0"/>
              <a:t>若</a:t>
            </a:r>
            <a:r>
              <a:rPr lang="en-US" altLang="zh-CN" b="0" dirty="0" smtClean="0"/>
              <a:t>n</a:t>
            </a:r>
            <a:r>
              <a:rPr lang="zh-CN" altLang="en-US" b="0" dirty="0" smtClean="0"/>
              <a:t>为奇数，则</a:t>
            </a:r>
            <a:r>
              <a:rPr lang="en-US" altLang="zh-CN" b="0" dirty="0" smtClean="0"/>
              <a:t>2i+2=2((n-1)/2)-1)+2=n-1</a:t>
            </a:r>
            <a:r>
              <a:rPr lang="zh-CN" altLang="en-US" b="0" dirty="0" smtClean="0"/>
              <a:t>，有左、右儿子</a:t>
            </a:r>
            <a:endParaRPr lang="en-US" altLang="zh-CN" b="0" dirty="0" smtClean="0"/>
          </a:p>
          <a:p>
            <a:r>
              <a:rPr lang="en-US" altLang="zh-CN" b="0" dirty="0"/>
              <a:t> </a:t>
            </a:r>
            <a:r>
              <a:rPr lang="en-US" altLang="zh-CN" b="0" dirty="0" smtClean="0"/>
              <a:t>          </a:t>
            </a:r>
            <a:r>
              <a:rPr lang="zh-CN" altLang="en-US" b="0" dirty="0" smtClean="0"/>
              <a:t>若</a:t>
            </a:r>
            <a:r>
              <a:rPr lang="en-US" altLang="zh-CN" b="0" dirty="0" err="1"/>
              <a:t>i</a:t>
            </a:r>
            <a:r>
              <a:rPr lang="en-US" altLang="zh-CN" b="0" dirty="0"/>
              <a:t>= ⌊n/2</a:t>
            </a:r>
            <a:r>
              <a:rPr lang="en-US" altLang="zh-CN" b="0" dirty="0" smtClean="0"/>
              <a:t>⌋</a:t>
            </a:r>
            <a:r>
              <a:rPr lang="zh-CN" altLang="en-US" b="0" dirty="0" smtClean="0"/>
              <a:t>，则</a:t>
            </a:r>
            <a:r>
              <a:rPr lang="en-US" altLang="zh-CN" b="0" dirty="0" smtClean="0"/>
              <a:t>2i+1</a:t>
            </a:r>
            <a:r>
              <a:rPr lang="zh-CN" altLang="en-US" b="0" dirty="0" smtClean="0"/>
              <a:t>、</a:t>
            </a:r>
            <a:r>
              <a:rPr lang="en-US" altLang="zh-CN" b="0" dirty="0" smtClean="0"/>
              <a:t>2i+2&gt;n-1</a:t>
            </a:r>
            <a:endParaRPr lang="en-US" altLang="zh-CN" b="0" dirty="0"/>
          </a:p>
          <a:p>
            <a:endParaRPr lang="zh-CN" altLang="en-US" b="0" dirty="0"/>
          </a:p>
        </p:txBody>
      </p:sp>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84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84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844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8442"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8443" name="Rectangle 11"/>
          <p:cNvSpPr>
            <a:spLocks noChangeArrowheads="1"/>
          </p:cNvSpPr>
          <p:nvPr/>
        </p:nvSpPr>
        <p:spPr bwMode="auto">
          <a:xfrm>
            <a:off x="0" y="6175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zh-CN" altLang="zh-CN" smtClean="0">
              <a:solidFill>
                <a:srgbClr val="000000"/>
              </a:solidFill>
              <a:latin typeface="Arial" pitchFamily="34" charset="0"/>
              <a:ea typeface="宋体" pitchFamily="2" charset="-122"/>
              <a:cs typeface="宋体" pitchFamily="2" charset="-122"/>
            </a:endParaRPr>
          </a:p>
        </p:txBody>
      </p:sp>
      <p:grpSp>
        <p:nvGrpSpPr>
          <p:cNvPr id="2" name="Group 12"/>
          <p:cNvGrpSpPr>
            <a:grpSpLocks/>
          </p:cNvGrpSpPr>
          <p:nvPr/>
        </p:nvGrpSpPr>
        <p:grpSpPr bwMode="auto">
          <a:xfrm>
            <a:off x="7128948" y="3861048"/>
            <a:ext cx="1872208" cy="1590477"/>
            <a:chOff x="2984" y="1679"/>
            <a:chExt cx="1996" cy="1599"/>
          </a:xfrm>
        </p:grpSpPr>
        <p:sp>
          <p:nvSpPr>
            <p:cNvPr id="18445" name="Oval 13"/>
            <p:cNvSpPr>
              <a:spLocks noChangeArrowheads="1"/>
            </p:cNvSpPr>
            <p:nvPr/>
          </p:nvSpPr>
          <p:spPr bwMode="auto">
            <a:xfrm>
              <a:off x="3620" y="1679"/>
              <a:ext cx="899" cy="50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solidFill>
                  <a:srgbClr val="000000"/>
                </a:solidFill>
                <a:latin typeface="Times New Roman" pitchFamily="18" charset="0"/>
                <a:cs typeface="Times New Roman" pitchFamily="18" charset="0"/>
              </a:endParaRPr>
            </a:p>
          </p:txBody>
        </p:sp>
        <p:sp>
          <p:nvSpPr>
            <p:cNvPr id="18446" name="Text Box 14"/>
            <p:cNvSpPr txBox="1">
              <a:spLocks noChangeArrowheads="1"/>
            </p:cNvSpPr>
            <p:nvPr/>
          </p:nvSpPr>
          <p:spPr bwMode="auto">
            <a:xfrm>
              <a:off x="3599" y="1772"/>
              <a:ext cx="1151" cy="4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fontAlgn="base">
                <a:spcBef>
                  <a:spcPct val="0"/>
                </a:spcBef>
                <a:spcAft>
                  <a:spcPct val="0"/>
                </a:spcAft>
              </a:pPr>
              <a:r>
                <a:rPr lang="zh-CN" altLang="en-US" sz="1600" dirty="0">
                  <a:solidFill>
                    <a:srgbClr val="000000"/>
                  </a:solidFill>
                  <a:latin typeface="Lucida Sans Unicode"/>
                  <a:cs typeface="Lucida Sans Unicode"/>
                </a:rPr>
                <a:t>⌊</a:t>
              </a:r>
              <a:r>
                <a:rPr lang="en-US" altLang="zh-CN" sz="1600" b="1" dirty="0" smtClean="0">
                  <a:solidFill>
                    <a:srgbClr val="000000"/>
                  </a:solidFill>
                  <a:latin typeface="Times New Roman" pitchFamily="18" charset="0"/>
                  <a:ea typeface="宋体" pitchFamily="2" charset="-122"/>
                  <a:cs typeface="Times New Roman" pitchFamily="18" charset="0"/>
                </a:rPr>
                <a:t>(i-1)/2</a:t>
              </a:r>
              <a:r>
                <a:rPr lang="en-US" altLang="zh-CN" sz="1600" dirty="0" smtClean="0">
                  <a:solidFill>
                    <a:srgbClr val="000000"/>
                  </a:solidFill>
                  <a:latin typeface="Lucida Sans Unicode"/>
                  <a:cs typeface="Lucida Sans Unicode"/>
                </a:rPr>
                <a:t>⌋</a:t>
              </a:r>
              <a:endParaRPr lang="zh-CN" altLang="zh-CN" sz="1600" b="1" dirty="0" smtClean="0">
                <a:solidFill>
                  <a:srgbClr val="000000"/>
                </a:solidFill>
                <a:latin typeface="Times New Roman" pitchFamily="18" charset="0"/>
                <a:ea typeface="宋体" pitchFamily="2" charset="-122"/>
                <a:cs typeface="Times New Roman" pitchFamily="18" charset="0"/>
              </a:endParaRPr>
            </a:p>
          </p:txBody>
        </p:sp>
        <p:sp>
          <p:nvSpPr>
            <p:cNvPr id="18447" name="Oval 15"/>
            <p:cNvSpPr>
              <a:spLocks noChangeArrowheads="1"/>
            </p:cNvSpPr>
            <p:nvPr/>
          </p:nvSpPr>
          <p:spPr bwMode="auto">
            <a:xfrm>
              <a:off x="2984" y="2833"/>
              <a:ext cx="668" cy="4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solidFill>
                  <a:srgbClr val="000000"/>
                </a:solidFill>
                <a:latin typeface="Times New Roman" pitchFamily="18" charset="0"/>
                <a:cs typeface="Times New Roman" pitchFamily="18" charset="0"/>
              </a:endParaRPr>
            </a:p>
          </p:txBody>
        </p:sp>
        <p:sp>
          <p:nvSpPr>
            <p:cNvPr id="18448" name="Text Box 16"/>
            <p:cNvSpPr txBox="1">
              <a:spLocks noChangeArrowheads="1"/>
            </p:cNvSpPr>
            <p:nvPr/>
          </p:nvSpPr>
          <p:spPr bwMode="auto">
            <a:xfrm>
              <a:off x="2996" y="2833"/>
              <a:ext cx="712" cy="4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fontAlgn="base">
                <a:spcBef>
                  <a:spcPct val="0"/>
                </a:spcBef>
                <a:spcAft>
                  <a:spcPct val="0"/>
                </a:spcAft>
              </a:pPr>
              <a:r>
                <a:rPr lang="en-US" altLang="zh-CN" sz="1600" b="1" smtClean="0">
                  <a:solidFill>
                    <a:srgbClr val="000000"/>
                  </a:solidFill>
                  <a:latin typeface="Times New Roman" pitchFamily="18" charset="0"/>
                  <a:ea typeface="宋体" pitchFamily="2" charset="-122"/>
                  <a:cs typeface="Times New Roman" pitchFamily="18" charset="0"/>
                </a:rPr>
                <a:t>2i+1</a:t>
              </a:r>
              <a:endParaRPr lang="zh-CN" altLang="zh-CN" sz="1600" b="1" smtClean="0">
                <a:solidFill>
                  <a:srgbClr val="000000"/>
                </a:solidFill>
                <a:latin typeface="Times New Roman" pitchFamily="18" charset="0"/>
                <a:ea typeface="宋体" pitchFamily="2" charset="-122"/>
                <a:cs typeface="Times New Roman" pitchFamily="18" charset="0"/>
              </a:endParaRPr>
            </a:p>
          </p:txBody>
        </p:sp>
        <p:sp>
          <p:nvSpPr>
            <p:cNvPr id="18449" name="Oval 17"/>
            <p:cNvSpPr>
              <a:spLocks noChangeArrowheads="1"/>
            </p:cNvSpPr>
            <p:nvPr/>
          </p:nvSpPr>
          <p:spPr bwMode="auto">
            <a:xfrm>
              <a:off x="4294" y="2825"/>
              <a:ext cx="686" cy="42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solidFill>
                  <a:srgbClr val="000000"/>
                </a:solidFill>
                <a:latin typeface="Times New Roman" pitchFamily="18" charset="0"/>
                <a:cs typeface="Times New Roman" pitchFamily="18" charset="0"/>
              </a:endParaRPr>
            </a:p>
          </p:txBody>
        </p:sp>
        <p:sp>
          <p:nvSpPr>
            <p:cNvPr id="18450" name="Text Box 18"/>
            <p:cNvSpPr txBox="1">
              <a:spLocks noChangeArrowheads="1"/>
            </p:cNvSpPr>
            <p:nvPr/>
          </p:nvSpPr>
          <p:spPr bwMode="auto">
            <a:xfrm>
              <a:off x="4294" y="2825"/>
              <a:ext cx="686" cy="4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fontAlgn="base">
                <a:spcBef>
                  <a:spcPct val="0"/>
                </a:spcBef>
                <a:spcAft>
                  <a:spcPct val="0"/>
                </a:spcAft>
              </a:pPr>
              <a:r>
                <a:rPr lang="en-US" altLang="zh-CN" sz="1600" b="1" smtClean="0">
                  <a:solidFill>
                    <a:srgbClr val="000000"/>
                  </a:solidFill>
                  <a:latin typeface="Times New Roman" pitchFamily="18" charset="0"/>
                  <a:ea typeface="宋体" pitchFamily="2" charset="-122"/>
                  <a:cs typeface="Times New Roman" pitchFamily="18" charset="0"/>
                </a:rPr>
                <a:t>2i+2</a:t>
              </a:r>
              <a:endParaRPr lang="zh-CN" altLang="zh-CN" sz="1600" b="1" smtClean="0">
                <a:solidFill>
                  <a:srgbClr val="000000"/>
                </a:solidFill>
                <a:latin typeface="Times New Roman" pitchFamily="18" charset="0"/>
                <a:ea typeface="宋体" pitchFamily="2" charset="-122"/>
                <a:cs typeface="Times New Roman" pitchFamily="18" charset="0"/>
              </a:endParaRPr>
            </a:p>
          </p:txBody>
        </p:sp>
        <p:sp>
          <p:nvSpPr>
            <p:cNvPr id="18451" name="Oval 19"/>
            <p:cNvSpPr>
              <a:spLocks noChangeArrowheads="1"/>
            </p:cNvSpPr>
            <p:nvPr/>
          </p:nvSpPr>
          <p:spPr bwMode="auto">
            <a:xfrm>
              <a:off x="3819" y="2395"/>
              <a:ext cx="398" cy="4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b="1">
                <a:solidFill>
                  <a:srgbClr val="000000"/>
                </a:solidFill>
                <a:latin typeface="Times New Roman" pitchFamily="18" charset="0"/>
                <a:cs typeface="Times New Roman" pitchFamily="18" charset="0"/>
              </a:endParaRPr>
            </a:p>
          </p:txBody>
        </p:sp>
        <p:sp>
          <p:nvSpPr>
            <p:cNvPr id="18452" name="Text Box 20"/>
            <p:cNvSpPr txBox="1">
              <a:spLocks noChangeArrowheads="1"/>
            </p:cNvSpPr>
            <p:nvPr/>
          </p:nvSpPr>
          <p:spPr bwMode="auto">
            <a:xfrm>
              <a:off x="3959" y="2451"/>
              <a:ext cx="199" cy="3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just" fontAlgn="base">
                <a:spcBef>
                  <a:spcPct val="0"/>
                </a:spcBef>
                <a:spcAft>
                  <a:spcPct val="0"/>
                </a:spcAft>
              </a:pPr>
              <a:r>
                <a:rPr lang="en-US" altLang="zh-CN" sz="1600" b="1" smtClean="0">
                  <a:solidFill>
                    <a:srgbClr val="000000"/>
                  </a:solidFill>
                  <a:latin typeface="Times New Roman" pitchFamily="18" charset="0"/>
                  <a:ea typeface="宋体" pitchFamily="2" charset="-122"/>
                  <a:cs typeface="Times New Roman" pitchFamily="18" charset="0"/>
                </a:rPr>
                <a:t>i</a:t>
              </a:r>
              <a:endParaRPr lang="zh-CN" altLang="zh-CN" sz="1600" b="1" smtClean="0">
                <a:solidFill>
                  <a:srgbClr val="000000"/>
                </a:solidFill>
                <a:latin typeface="Times New Roman" pitchFamily="18" charset="0"/>
                <a:ea typeface="宋体" pitchFamily="2" charset="-122"/>
                <a:cs typeface="Times New Roman" pitchFamily="18" charset="0"/>
              </a:endParaRPr>
            </a:p>
          </p:txBody>
        </p:sp>
        <p:cxnSp>
          <p:nvCxnSpPr>
            <p:cNvPr id="18453" name="AutoShape 21"/>
            <p:cNvCxnSpPr>
              <a:cxnSpLocks noChangeShapeType="1"/>
            </p:cNvCxnSpPr>
            <p:nvPr/>
          </p:nvCxnSpPr>
          <p:spPr bwMode="auto">
            <a:xfrm>
              <a:off x="4018" y="2220"/>
              <a:ext cx="0" cy="175"/>
            </a:xfrm>
            <a:prstGeom prst="straightConnector1">
              <a:avLst/>
            </a:prstGeom>
            <a:noFill/>
            <a:ln w="9525">
              <a:solidFill>
                <a:srgbClr val="000000"/>
              </a:solidFill>
              <a:round/>
              <a:headEnd/>
              <a:tailEnd/>
            </a:ln>
          </p:spPr>
        </p:cxnSp>
        <p:cxnSp>
          <p:nvCxnSpPr>
            <p:cNvPr id="18454" name="AutoShape 22"/>
            <p:cNvCxnSpPr>
              <a:cxnSpLocks noChangeShapeType="1"/>
            </p:cNvCxnSpPr>
            <p:nvPr/>
          </p:nvCxnSpPr>
          <p:spPr bwMode="auto">
            <a:xfrm flipV="1">
              <a:off x="3580" y="2705"/>
              <a:ext cx="239" cy="231"/>
            </a:xfrm>
            <a:prstGeom prst="straightConnector1">
              <a:avLst/>
            </a:prstGeom>
            <a:noFill/>
            <a:ln w="9525">
              <a:solidFill>
                <a:srgbClr val="000000"/>
              </a:solidFill>
              <a:round/>
              <a:headEnd/>
              <a:tailEnd/>
            </a:ln>
          </p:spPr>
        </p:cxnSp>
        <p:cxnSp>
          <p:nvCxnSpPr>
            <p:cNvPr id="18455" name="AutoShape 23"/>
            <p:cNvCxnSpPr>
              <a:cxnSpLocks noChangeShapeType="1"/>
            </p:cNvCxnSpPr>
            <p:nvPr/>
          </p:nvCxnSpPr>
          <p:spPr bwMode="auto">
            <a:xfrm flipH="1" flipV="1">
              <a:off x="4217" y="2705"/>
              <a:ext cx="239" cy="135"/>
            </a:xfrm>
            <a:prstGeom prst="straightConnector1">
              <a:avLst/>
            </a:prstGeom>
            <a:noFill/>
            <a:ln w="9525">
              <a:solidFill>
                <a:srgbClr val="000000"/>
              </a:solidFill>
              <a:round/>
              <a:headEnd/>
              <a:tailEnd/>
            </a:ln>
          </p:spPr>
        </p:cxnSp>
      </p:grpSp>
    </p:spTree>
    <p:extLst>
      <p:ext uri="{BB962C8B-B14F-4D97-AF65-F5344CB8AC3E}">
        <p14:creationId xmlns:p14="http://schemas.microsoft.com/office/powerpoint/2010/main" val="336168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16" y="844371"/>
            <a:ext cx="7929618" cy="1785104"/>
          </a:xfrm>
          <a:prstGeom prst="rect">
            <a:avLst/>
          </a:prstGeom>
          <a:noFill/>
        </p:spPr>
        <p:txBody>
          <a:bodyPr wrap="square" rtlCol="0">
            <a:spAutoFit/>
          </a:bodyPr>
          <a:lstStyle/>
          <a:p>
            <a:pPr fontAlgn="base">
              <a:lnSpc>
                <a:spcPts val="3000"/>
              </a:lnSpc>
              <a:spcBef>
                <a:spcPts val="1200"/>
              </a:spcBef>
              <a:spcAft>
                <a:spcPct val="0"/>
              </a:spcAft>
            </a:pPr>
            <a:r>
              <a:rPr lang="zh-CN" altLang="en-US" sz="2800" b="1" dirty="0" smtClean="0">
                <a:solidFill>
                  <a:srgbClr val="3333FF"/>
                </a:solidFill>
                <a:latin typeface="Consolas" pitchFamily="49" charset="0"/>
                <a:ea typeface="楷体" pitchFamily="49" charset="-122"/>
                <a:cs typeface="Consolas" pitchFamily="49" charset="0"/>
              </a:rPr>
              <a:t>   已知一棵完全二叉树的第</a:t>
            </a:r>
            <a:r>
              <a:rPr lang="en-US" sz="2800" b="1" dirty="0" smtClean="0">
                <a:solidFill>
                  <a:srgbClr val="3333FF"/>
                </a:solidFill>
                <a:latin typeface="Consolas" pitchFamily="49" charset="0"/>
                <a:ea typeface="楷体" pitchFamily="49" charset="-122"/>
                <a:cs typeface="Consolas" pitchFamily="49" charset="0"/>
              </a:rPr>
              <a:t>6</a:t>
            </a:r>
            <a:r>
              <a:rPr lang="zh-CN" altLang="en-US" sz="2800" b="1" dirty="0" smtClean="0">
                <a:solidFill>
                  <a:srgbClr val="3333FF"/>
                </a:solidFill>
                <a:latin typeface="Consolas" pitchFamily="49" charset="0"/>
                <a:ea typeface="楷体" pitchFamily="49" charset="-122"/>
                <a:cs typeface="Consolas" pitchFamily="49" charset="0"/>
              </a:rPr>
              <a:t>层（设根为第</a:t>
            </a:r>
            <a:r>
              <a:rPr lang="en-US" sz="2800" b="1" dirty="0" smtClean="0">
                <a:solidFill>
                  <a:srgbClr val="3333FF"/>
                </a:solidFill>
                <a:latin typeface="Consolas" pitchFamily="49" charset="0"/>
                <a:ea typeface="楷体" pitchFamily="49" charset="-122"/>
                <a:cs typeface="Consolas" pitchFamily="49" charset="0"/>
              </a:rPr>
              <a:t>1</a:t>
            </a:r>
            <a:r>
              <a:rPr lang="zh-CN" altLang="en-US" sz="2800" b="1" dirty="0" smtClean="0">
                <a:solidFill>
                  <a:srgbClr val="3333FF"/>
                </a:solidFill>
                <a:latin typeface="Consolas" pitchFamily="49" charset="0"/>
                <a:ea typeface="楷体" pitchFamily="49" charset="-122"/>
                <a:cs typeface="Consolas" pitchFamily="49" charset="0"/>
              </a:rPr>
              <a:t>层）有</a:t>
            </a:r>
            <a:r>
              <a:rPr lang="en-US" sz="2800" b="1" dirty="0" smtClean="0">
                <a:solidFill>
                  <a:srgbClr val="3333FF"/>
                </a:solidFill>
                <a:latin typeface="Consolas" pitchFamily="49" charset="0"/>
                <a:ea typeface="楷体" pitchFamily="49" charset="-122"/>
                <a:cs typeface="Consolas" pitchFamily="49" charset="0"/>
              </a:rPr>
              <a:t>8</a:t>
            </a:r>
            <a:r>
              <a:rPr lang="zh-CN" altLang="en-US" sz="2800" b="1" dirty="0" smtClean="0">
                <a:solidFill>
                  <a:srgbClr val="3333FF"/>
                </a:solidFill>
                <a:latin typeface="Consolas" pitchFamily="49" charset="0"/>
                <a:ea typeface="楷体" pitchFamily="49" charset="-122"/>
                <a:cs typeface="Consolas" pitchFamily="49" charset="0"/>
              </a:rPr>
              <a:t>个叶子结点，则该完全二叉树的结点个数</a:t>
            </a:r>
            <a:r>
              <a:rPr lang="zh-CN" altLang="en-US" sz="2800" b="1" dirty="0" smtClean="0">
                <a:solidFill>
                  <a:srgbClr val="FF0000"/>
                </a:solidFill>
                <a:latin typeface="Consolas" pitchFamily="49" charset="0"/>
                <a:ea typeface="楷体" pitchFamily="49" charset="-122"/>
                <a:cs typeface="Consolas" pitchFamily="49" charset="0"/>
              </a:rPr>
              <a:t>最多</a:t>
            </a:r>
            <a:r>
              <a:rPr lang="zh-CN" altLang="en-US" sz="2800" b="1" dirty="0" smtClean="0">
                <a:solidFill>
                  <a:srgbClr val="3333FF"/>
                </a:solidFill>
                <a:latin typeface="Consolas" pitchFamily="49" charset="0"/>
                <a:ea typeface="楷体" pitchFamily="49" charset="-122"/>
                <a:cs typeface="Consolas" pitchFamily="49" charset="0"/>
              </a:rPr>
              <a:t>是（   ）。</a:t>
            </a:r>
            <a:endParaRPr lang="en-US" altLang="zh-CN" sz="2800" b="1" dirty="0" smtClean="0">
              <a:solidFill>
                <a:srgbClr val="3333FF"/>
              </a:solidFill>
              <a:latin typeface="Consolas" pitchFamily="49" charset="0"/>
              <a:ea typeface="楷体" pitchFamily="49" charset="-122"/>
              <a:cs typeface="Consolas" pitchFamily="49" charset="0"/>
            </a:endParaRPr>
          </a:p>
          <a:p>
            <a:pPr fontAlgn="base">
              <a:lnSpc>
                <a:spcPts val="3000"/>
              </a:lnSpc>
              <a:spcBef>
                <a:spcPts val="1200"/>
              </a:spcBef>
              <a:spcAft>
                <a:spcPct val="0"/>
              </a:spcAft>
            </a:pPr>
            <a:r>
              <a:rPr lang="en-US" sz="2800" b="1" dirty="0" smtClean="0">
                <a:solidFill>
                  <a:srgbClr val="3333FF"/>
                </a:solidFill>
                <a:latin typeface="Consolas" pitchFamily="49" charset="0"/>
                <a:ea typeface="楷体" pitchFamily="49" charset="-122"/>
                <a:cs typeface="Consolas" pitchFamily="49" charset="0"/>
              </a:rPr>
              <a:t>   A. 39	  B. 52	 C. 111    D. 119</a:t>
            </a:r>
            <a:endParaRPr lang="zh-CN" altLang="en-US" sz="2800" b="1" dirty="0">
              <a:solidFill>
                <a:srgbClr val="3333FF"/>
              </a:solidFill>
              <a:latin typeface="Consolas" pitchFamily="49" charset="0"/>
              <a:ea typeface="楷体" pitchFamily="49" charset="-122"/>
              <a:cs typeface="Consolas" pitchFamily="49" charset="0"/>
            </a:endParaRPr>
          </a:p>
        </p:txBody>
      </p:sp>
      <p:sp>
        <p:nvSpPr>
          <p:cNvPr id="4" name="TextBox 3"/>
          <p:cNvSpPr txBox="1"/>
          <p:nvPr/>
        </p:nvSpPr>
        <p:spPr>
          <a:xfrm>
            <a:off x="3779912" y="142845"/>
            <a:ext cx="5214974" cy="369332"/>
          </a:xfrm>
          <a:prstGeom prst="rect">
            <a:avLst/>
          </a:prstGeom>
          <a:noFill/>
        </p:spPr>
        <p:txBody>
          <a:bodyPr wrap="square" rtlCol="0">
            <a:spAutoFit/>
          </a:bodyPr>
          <a:lstStyle/>
          <a:p>
            <a:pPr fontAlgn="base">
              <a:spcBef>
                <a:spcPct val="0"/>
              </a:spcBef>
              <a:spcAft>
                <a:spcPct val="0"/>
              </a:spcAft>
            </a:pPr>
            <a:r>
              <a:rPr lang="en-US" b="1" dirty="0" smtClean="0">
                <a:solidFill>
                  <a:srgbClr val="FF0000"/>
                </a:solidFill>
                <a:latin typeface="Consolas" pitchFamily="49" charset="0"/>
                <a:ea typeface="华文中宋" pitchFamily="2" charset="-122"/>
                <a:cs typeface="Consolas" pitchFamily="49" charset="0"/>
              </a:rPr>
              <a:t>2009</a:t>
            </a:r>
            <a:r>
              <a:rPr lang="zh-CN" altLang="en-US" b="1" dirty="0" smtClean="0">
                <a:solidFill>
                  <a:srgbClr val="FF0000"/>
                </a:solidFill>
                <a:latin typeface="Consolas" pitchFamily="49" charset="0"/>
                <a:ea typeface="华文中宋" pitchFamily="2" charset="-122"/>
                <a:cs typeface="Consolas" pitchFamily="49" charset="0"/>
              </a:rPr>
              <a:t>年全国计算机专业硕士学位研究生考试题目</a:t>
            </a:r>
            <a:endParaRPr lang="zh-CN" altLang="en-US" b="1" dirty="0">
              <a:solidFill>
                <a:srgbClr val="FF0000"/>
              </a:solidFill>
              <a:latin typeface="Consolas" pitchFamily="49" charset="0"/>
              <a:ea typeface="华文中宋" pitchFamily="2" charset="-122"/>
              <a:cs typeface="Consolas" pitchFamily="49" charset="0"/>
            </a:endParaRPr>
          </a:p>
        </p:txBody>
      </p:sp>
      <p:sp>
        <p:nvSpPr>
          <p:cNvPr id="5" name="TextBox 4"/>
          <p:cNvSpPr txBox="1"/>
          <p:nvPr/>
        </p:nvSpPr>
        <p:spPr>
          <a:xfrm>
            <a:off x="500034" y="3588775"/>
            <a:ext cx="8286808" cy="322460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fontAlgn="base">
              <a:lnSpc>
                <a:spcPts val="3000"/>
              </a:lnSpc>
              <a:spcBef>
                <a:spcPts val="1200"/>
              </a:spcBef>
              <a:spcAft>
                <a:spcPct val="0"/>
              </a:spcAft>
              <a:buFontTx/>
              <a:buBlip>
                <a:blip r:embed="rId2"/>
              </a:buBlip>
            </a:pPr>
            <a:r>
              <a:rPr lang="zh-CN" altLang="en-US" sz="2400" b="1" dirty="0" smtClean="0">
                <a:solidFill>
                  <a:prstClr val="black"/>
                </a:solidFill>
                <a:latin typeface="Consolas" pitchFamily="49" charset="0"/>
                <a:ea typeface="仿宋" pitchFamily="49" charset="-122"/>
                <a:cs typeface="Consolas" pitchFamily="49" charset="0"/>
              </a:rPr>
              <a:t>完全二叉树的叶子结点只能在最下两层。若第</a:t>
            </a:r>
            <a:r>
              <a:rPr lang="en-US" altLang="zh-CN" sz="2400" b="1" dirty="0" smtClean="0">
                <a:solidFill>
                  <a:prstClr val="black"/>
                </a:solidFill>
                <a:latin typeface="Consolas" pitchFamily="49" charset="0"/>
                <a:ea typeface="仿宋" pitchFamily="49" charset="-122"/>
                <a:cs typeface="Consolas" pitchFamily="49" charset="0"/>
              </a:rPr>
              <a:t>6</a:t>
            </a:r>
            <a:r>
              <a:rPr lang="zh-CN" altLang="en-US" sz="2400" b="1" dirty="0" smtClean="0">
                <a:solidFill>
                  <a:prstClr val="black"/>
                </a:solidFill>
                <a:latin typeface="Consolas" pitchFamily="49" charset="0"/>
                <a:ea typeface="仿宋" pitchFamily="49" charset="-122"/>
                <a:cs typeface="Consolas" pitchFamily="49" charset="0"/>
              </a:rPr>
              <a:t>层为最下层，则</a:t>
            </a:r>
            <a:r>
              <a:rPr lang="zh-CN" altLang="en-US" sz="2400" b="1" dirty="0">
                <a:solidFill>
                  <a:prstClr val="black"/>
                </a:solidFill>
                <a:latin typeface="Consolas" pitchFamily="49" charset="0"/>
                <a:ea typeface="仿宋" pitchFamily="49" charset="-122"/>
                <a:cs typeface="Consolas" pitchFamily="49" charset="0"/>
              </a:rPr>
              <a:t>结点</a:t>
            </a:r>
            <a:r>
              <a:rPr lang="zh-CN" altLang="en-US" sz="2400" b="1" dirty="0" smtClean="0">
                <a:solidFill>
                  <a:prstClr val="black"/>
                </a:solidFill>
                <a:latin typeface="Consolas" pitchFamily="49" charset="0"/>
                <a:ea typeface="仿宋" pitchFamily="49" charset="-122"/>
                <a:cs typeface="Consolas" pitchFamily="49" charset="0"/>
              </a:rPr>
              <a:t>总数为</a:t>
            </a:r>
            <a:r>
              <a:rPr lang="en-US" altLang="zh-CN" sz="2400" b="1" dirty="0" smtClean="0">
                <a:solidFill>
                  <a:prstClr val="black"/>
                </a:solidFill>
                <a:latin typeface="Consolas" pitchFamily="49" charset="0"/>
                <a:ea typeface="仿宋" pitchFamily="49" charset="-122"/>
                <a:cs typeface="Consolas" pitchFamily="49" charset="0"/>
              </a:rPr>
              <a:t>2</a:t>
            </a:r>
            <a:r>
              <a:rPr lang="en-US" altLang="zh-CN" sz="2400" b="1" baseline="30000" dirty="0" smtClean="0">
                <a:solidFill>
                  <a:prstClr val="black"/>
                </a:solidFill>
                <a:latin typeface="Consolas" pitchFamily="49" charset="0"/>
                <a:ea typeface="仿宋" pitchFamily="49" charset="-122"/>
                <a:cs typeface="Consolas" pitchFamily="49" charset="0"/>
              </a:rPr>
              <a:t>5</a:t>
            </a:r>
            <a:r>
              <a:rPr lang="en-US" altLang="zh-CN" sz="2400" b="1" dirty="0" smtClean="0">
                <a:solidFill>
                  <a:prstClr val="black"/>
                </a:solidFill>
                <a:latin typeface="Consolas" pitchFamily="49" charset="0"/>
                <a:ea typeface="仿宋" pitchFamily="49" charset="-122"/>
                <a:cs typeface="Consolas" pitchFamily="49" charset="0"/>
              </a:rPr>
              <a:t>-1+8=39    </a:t>
            </a:r>
            <a:r>
              <a:rPr lang="zh-CN" altLang="en-US" sz="2400" b="1" dirty="0" smtClean="0">
                <a:solidFill>
                  <a:srgbClr val="FF0000"/>
                </a:solidFill>
                <a:latin typeface="Consolas" pitchFamily="49" charset="0"/>
                <a:ea typeface="仿宋" pitchFamily="49" charset="-122"/>
                <a:cs typeface="Consolas" pitchFamily="49" charset="0"/>
              </a:rPr>
              <a:t>最少</a:t>
            </a:r>
            <a:r>
              <a:rPr lang="en-US" altLang="zh-CN" sz="2400" b="1" dirty="0" smtClean="0">
                <a:solidFill>
                  <a:srgbClr val="FF0000"/>
                </a:solidFill>
                <a:latin typeface="Consolas" pitchFamily="49" charset="0"/>
                <a:ea typeface="仿宋" pitchFamily="49" charset="-122"/>
                <a:cs typeface="Consolas" pitchFamily="49" charset="0"/>
              </a:rPr>
              <a:t>39</a:t>
            </a:r>
            <a:r>
              <a:rPr lang="zh-CN" altLang="en-US" sz="2400" b="1" dirty="0" smtClean="0">
                <a:solidFill>
                  <a:srgbClr val="FF0000"/>
                </a:solidFill>
                <a:latin typeface="Consolas" pitchFamily="49" charset="0"/>
                <a:ea typeface="仿宋" pitchFamily="49" charset="-122"/>
                <a:cs typeface="Consolas" pitchFamily="49" charset="0"/>
              </a:rPr>
              <a:t>个结点</a:t>
            </a:r>
            <a:endParaRPr lang="en-US" altLang="zh-CN" sz="2400" b="1" dirty="0">
              <a:solidFill>
                <a:srgbClr val="FF0000"/>
              </a:solidFill>
              <a:latin typeface="Consolas" pitchFamily="49" charset="0"/>
              <a:ea typeface="仿宋" pitchFamily="49" charset="-122"/>
              <a:cs typeface="Consolas" pitchFamily="49" charset="0"/>
            </a:endParaRPr>
          </a:p>
          <a:p>
            <a:pPr marL="457200" indent="-457200" fontAlgn="base">
              <a:lnSpc>
                <a:spcPts val="3000"/>
              </a:lnSpc>
              <a:spcBef>
                <a:spcPts val="1200"/>
              </a:spcBef>
              <a:spcAft>
                <a:spcPct val="0"/>
              </a:spcAft>
              <a:buFontTx/>
              <a:buBlip>
                <a:blip r:embed="rId2"/>
              </a:buBlip>
            </a:pPr>
            <a:r>
              <a:rPr lang="zh-CN" altLang="en-US" sz="2400" b="1" dirty="0" smtClean="0">
                <a:solidFill>
                  <a:prstClr val="black"/>
                </a:solidFill>
                <a:latin typeface="Consolas" pitchFamily="49" charset="0"/>
                <a:ea typeface="仿宋" pitchFamily="49" charset="-122"/>
                <a:cs typeface="Consolas" pitchFamily="49" charset="0"/>
              </a:rPr>
              <a:t>为使结点个数最多，需要第</a:t>
            </a:r>
            <a:r>
              <a:rPr lang="en-US" altLang="zh-CN" sz="2400" b="1" dirty="0" smtClean="0">
                <a:solidFill>
                  <a:prstClr val="black"/>
                </a:solidFill>
                <a:latin typeface="Consolas" pitchFamily="49" charset="0"/>
                <a:ea typeface="仿宋" pitchFamily="49" charset="-122"/>
                <a:cs typeface="Consolas" pitchFamily="49" charset="0"/>
              </a:rPr>
              <a:t>7</a:t>
            </a:r>
            <a:r>
              <a:rPr lang="zh-CN" altLang="en-US" sz="2400" b="1" dirty="0" smtClean="0">
                <a:solidFill>
                  <a:prstClr val="black"/>
                </a:solidFill>
                <a:latin typeface="Consolas" pitchFamily="49" charset="0"/>
                <a:ea typeface="仿宋" pitchFamily="49" charset="-122"/>
                <a:cs typeface="Consolas" pitchFamily="49" charset="0"/>
              </a:rPr>
              <a:t>层。</a:t>
            </a:r>
            <a:r>
              <a:rPr lang="en-US" altLang="zh-CN" sz="2400" b="1" dirty="0">
                <a:solidFill>
                  <a:prstClr val="black"/>
                </a:solidFill>
                <a:latin typeface="Consolas" pitchFamily="49" charset="0"/>
                <a:ea typeface="仿宋" pitchFamily="49" charset="-122"/>
                <a:cs typeface="Consolas" pitchFamily="49" charset="0"/>
              </a:rPr>
              <a:t> </a:t>
            </a:r>
            <a:r>
              <a:rPr lang="zh-CN" altLang="en-US" sz="2400" b="1" dirty="0" smtClean="0">
                <a:solidFill>
                  <a:prstClr val="black"/>
                </a:solidFill>
                <a:latin typeface="Consolas" pitchFamily="49" charset="0"/>
                <a:ea typeface="仿宋" pitchFamily="49" charset="-122"/>
                <a:cs typeface="Consolas" pitchFamily="49" charset="0"/>
              </a:rPr>
              <a:t>则</a:t>
            </a:r>
            <a:r>
              <a:rPr lang="en-US" altLang="zh-CN" sz="2400" b="1" dirty="0" smtClean="0">
                <a:solidFill>
                  <a:prstClr val="black"/>
                </a:solidFill>
                <a:latin typeface="Consolas" pitchFamily="49" charset="0"/>
                <a:ea typeface="仿宋" pitchFamily="49" charset="-122"/>
                <a:cs typeface="Consolas" pitchFamily="49" charset="0"/>
              </a:rPr>
              <a:t>1</a:t>
            </a:r>
            <a:r>
              <a:rPr lang="zh-CN" altLang="en-US" sz="2400" b="1" dirty="0">
                <a:solidFill>
                  <a:prstClr val="black"/>
                </a:solidFill>
                <a:latin typeface="Consolas" pitchFamily="49" charset="0"/>
                <a:ea typeface="仿宋" pitchFamily="49" charset="-122"/>
                <a:cs typeface="Consolas" pitchFamily="49" charset="0"/>
              </a:rPr>
              <a:t>～</a:t>
            </a:r>
            <a:r>
              <a:rPr lang="en-US" altLang="zh-CN" sz="2400" b="1" dirty="0">
                <a:solidFill>
                  <a:prstClr val="black"/>
                </a:solidFill>
                <a:latin typeface="Consolas" pitchFamily="49" charset="0"/>
                <a:ea typeface="仿宋" pitchFamily="49" charset="-122"/>
                <a:cs typeface="Consolas" pitchFamily="49" charset="0"/>
              </a:rPr>
              <a:t>6</a:t>
            </a:r>
            <a:r>
              <a:rPr lang="zh-CN" altLang="en-US" sz="2400" b="1" dirty="0">
                <a:solidFill>
                  <a:prstClr val="black"/>
                </a:solidFill>
                <a:latin typeface="Consolas" pitchFamily="49" charset="0"/>
                <a:ea typeface="仿宋" pitchFamily="49" charset="-122"/>
                <a:cs typeface="Consolas" pitchFamily="49" charset="0"/>
              </a:rPr>
              <a:t>层构成一个满二叉树</a:t>
            </a:r>
            <a:r>
              <a:rPr lang="zh-CN" altLang="en-US" sz="2400" b="1" dirty="0" smtClean="0">
                <a:solidFill>
                  <a:prstClr val="black"/>
                </a:solidFill>
                <a:latin typeface="Consolas" pitchFamily="49" charset="0"/>
                <a:ea typeface="仿宋" pitchFamily="49" charset="-122"/>
                <a:cs typeface="Consolas" pitchFamily="49" charset="0"/>
              </a:rPr>
              <a:t>，结点数</a:t>
            </a:r>
            <a:r>
              <a:rPr lang="zh-CN" altLang="en-US" sz="2400" b="1" dirty="0">
                <a:solidFill>
                  <a:prstClr val="black"/>
                </a:solidFill>
                <a:latin typeface="Consolas" pitchFamily="49" charset="0"/>
                <a:ea typeface="仿宋" pitchFamily="49" charset="-122"/>
                <a:cs typeface="Consolas" pitchFamily="49" charset="0"/>
              </a:rPr>
              <a:t>为</a:t>
            </a:r>
            <a:r>
              <a:rPr lang="en-US" altLang="zh-CN" sz="2400" b="1" dirty="0" smtClean="0">
                <a:solidFill>
                  <a:prstClr val="black"/>
                </a:solidFill>
                <a:latin typeface="Consolas" pitchFamily="49" charset="0"/>
                <a:ea typeface="仿宋" pitchFamily="49" charset="-122"/>
                <a:cs typeface="Consolas" pitchFamily="49" charset="0"/>
              </a:rPr>
              <a:t>2</a:t>
            </a:r>
            <a:r>
              <a:rPr lang="en-US" altLang="zh-CN" sz="2400" b="1" baseline="30000" dirty="0" smtClean="0">
                <a:solidFill>
                  <a:prstClr val="black"/>
                </a:solidFill>
                <a:latin typeface="Consolas" pitchFamily="49" charset="0"/>
                <a:ea typeface="仿宋" pitchFamily="49" charset="-122"/>
                <a:cs typeface="Consolas" pitchFamily="49" charset="0"/>
              </a:rPr>
              <a:t>6</a:t>
            </a:r>
            <a:r>
              <a:rPr lang="en-US" altLang="zh-CN" sz="2400" b="1" dirty="0" smtClean="0">
                <a:solidFill>
                  <a:prstClr val="black"/>
                </a:solidFill>
                <a:latin typeface="Consolas" pitchFamily="49" charset="0"/>
                <a:ea typeface="仿宋" pitchFamily="49" charset="-122"/>
                <a:cs typeface="Consolas" pitchFamily="49" charset="0"/>
              </a:rPr>
              <a:t>-1=63</a:t>
            </a:r>
            <a:r>
              <a:rPr lang="zh-CN" altLang="en-US" sz="2400" b="1" dirty="0" smtClean="0">
                <a:solidFill>
                  <a:prstClr val="black"/>
                </a:solidFill>
                <a:latin typeface="Consolas" pitchFamily="49" charset="0"/>
                <a:ea typeface="仿宋" pitchFamily="49" charset="-122"/>
                <a:cs typeface="Consolas" pitchFamily="49" charset="0"/>
              </a:rPr>
              <a:t>。</a:t>
            </a:r>
            <a:r>
              <a:rPr lang="zh-CN" altLang="en-US" sz="2400" b="1" dirty="0">
                <a:solidFill>
                  <a:prstClr val="black"/>
                </a:solidFill>
                <a:latin typeface="Consolas" pitchFamily="49" charset="0"/>
                <a:ea typeface="仿宋" pitchFamily="49" charset="-122"/>
                <a:cs typeface="Consolas" pitchFamily="49" charset="0"/>
              </a:rPr>
              <a:t>其中</a:t>
            </a:r>
            <a:r>
              <a:rPr lang="zh-CN" altLang="en-US" sz="2400" b="1" dirty="0" smtClean="0">
                <a:solidFill>
                  <a:prstClr val="black"/>
                </a:solidFill>
                <a:latin typeface="Consolas" pitchFamily="49" charset="0"/>
                <a:ea typeface="仿宋" pitchFamily="49" charset="-122"/>
                <a:cs typeface="Consolas" pitchFamily="49" charset="0"/>
              </a:rPr>
              <a:t>第</a:t>
            </a:r>
            <a:r>
              <a:rPr lang="en-US" altLang="zh-CN" sz="2400" b="1" dirty="0" smtClean="0">
                <a:solidFill>
                  <a:prstClr val="black"/>
                </a:solidFill>
                <a:latin typeface="Consolas" pitchFamily="49" charset="0"/>
                <a:ea typeface="仿宋" pitchFamily="49" charset="-122"/>
                <a:cs typeface="Consolas" pitchFamily="49" charset="0"/>
              </a:rPr>
              <a:t>6</a:t>
            </a:r>
            <a:r>
              <a:rPr lang="zh-CN" altLang="en-US" sz="2400" b="1" dirty="0" smtClean="0">
                <a:solidFill>
                  <a:prstClr val="black"/>
                </a:solidFill>
                <a:latin typeface="Consolas" pitchFamily="49" charset="0"/>
                <a:ea typeface="仿宋" pitchFamily="49" charset="-122"/>
                <a:cs typeface="Consolas" pitchFamily="49" charset="0"/>
              </a:rPr>
              <a:t>层结点数为</a:t>
            </a:r>
            <a:r>
              <a:rPr lang="en-US" altLang="zh-CN" sz="2400" b="1" dirty="0" smtClean="0">
                <a:solidFill>
                  <a:prstClr val="black"/>
                </a:solidFill>
                <a:latin typeface="Consolas" pitchFamily="49" charset="0"/>
                <a:ea typeface="仿宋" pitchFamily="49" charset="-122"/>
                <a:cs typeface="Consolas" pitchFamily="49" charset="0"/>
              </a:rPr>
              <a:t>32</a:t>
            </a:r>
            <a:r>
              <a:rPr lang="zh-CN" altLang="en-US" sz="2400" b="1" dirty="0" smtClean="0">
                <a:solidFill>
                  <a:prstClr val="black"/>
                </a:solidFill>
                <a:latin typeface="Consolas" pitchFamily="49" charset="0"/>
                <a:ea typeface="仿宋" pitchFamily="49" charset="-122"/>
                <a:cs typeface="Consolas" pitchFamily="49" charset="0"/>
              </a:rPr>
              <a:t>。</a:t>
            </a:r>
            <a:endParaRPr lang="en-US" altLang="zh-CN" sz="2400" b="1" dirty="0" smtClean="0">
              <a:solidFill>
                <a:prstClr val="black"/>
              </a:solidFill>
              <a:latin typeface="Consolas" pitchFamily="49" charset="0"/>
              <a:ea typeface="仿宋" pitchFamily="49" charset="-122"/>
              <a:cs typeface="Consolas" pitchFamily="49" charset="0"/>
            </a:endParaRPr>
          </a:p>
          <a:p>
            <a:pPr marL="457200" indent="-457200" fontAlgn="base">
              <a:lnSpc>
                <a:spcPts val="3000"/>
              </a:lnSpc>
              <a:spcBef>
                <a:spcPts val="1200"/>
              </a:spcBef>
              <a:spcAft>
                <a:spcPct val="0"/>
              </a:spcAft>
              <a:buFontTx/>
              <a:buBlip>
                <a:blip r:embed="rId2"/>
              </a:buBlip>
            </a:pPr>
            <a:r>
              <a:rPr lang="zh-CN" altLang="en-US" sz="2400" b="1" dirty="0" smtClean="0">
                <a:solidFill>
                  <a:prstClr val="black"/>
                </a:solidFill>
                <a:latin typeface="Consolas" pitchFamily="49" charset="0"/>
                <a:ea typeface="仿宋" pitchFamily="49" charset="-122"/>
                <a:cs typeface="Consolas" pitchFamily="49" charset="0"/>
              </a:rPr>
              <a:t>则</a:t>
            </a:r>
            <a:r>
              <a:rPr lang="zh-CN" altLang="en-US" sz="2400" b="1" dirty="0">
                <a:solidFill>
                  <a:prstClr val="black"/>
                </a:solidFill>
                <a:latin typeface="Consolas" pitchFamily="49" charset="0"/>
                <a:ea typeface="仿宋" pitchFamily="49" charset="-122"/>
                <a:cs typeface="Consolas" pitchFamily="49" charset="0"/>
              </a:rPr>
              <a:t>第</a:t>
            </a:r>
            <a:r>
              <a:rPr lang="en-US" altLang="zh-CN" sz="2400" b="1" dirty="0">
                <a:solidFill>
                  <a:prstClr val="black"/>
                </a:solidFill>
                <a:latin typeface="Consolas" pitchFamily="49" charset="0"/>
                <a:ea typeface="仿宋" pitchFamily="49" charset="-122"/>
                <a:cs typeface="Consolas" pitchFamily="49" charset="0"/>
              </a:rPr>
              <a:t>6</a:t>
            </a:r>
            <a:r>
              <a:rPr lang="zh-CN" altLang="en-US" sz="2400" b="1" dirty="0">
                <a:solidFill>
                  <a:prstClr val="black"/>
                </a:solidFill>
                <a:latin typeface="Consolas" pitchFamily="49" charset="0"/>
                <a:ea typeface="仿宋" pitchFamily="49" charset="-122"/>
                <a:cs typeface="Consolas" pitchFamily="49" charset="0"/>
              </a:rPr>
              <a:t>层</a:t>
            </a:r>
            <a:r>
              <a:rPr lang="zh-CN" altLang="en-US" sz="2400" b="1" dirty="0" smtClean="0">
                <a:solidFill>
                  <a:prstClr val="black"/>
                </a:solidFill>
                <a:latin typeface="Consolas" pitchFamily="49" charset="0"/>
                <a:ea typeface="仿宋" pitchFamily="49" charset="-122"/>
                <a:cs typeface="Consolas" pitchFamily="49" charset="0"/>
              </a:rPr>
              <a:t>非</a:t>
            </a:r>
            <a:r>
              <a:rPr lang="zh-CN" altLang="en-US" sz="2400" b="1" dirty="0">
                <a:solidFill>
                  <a:prstClr val="black"/>
                </a:solidFill>
                <a:latin typeface="Consolas" pitchFamily="49" charset="0"/>
                <a:ea typeface="仿宋" pitchFamily="49" charset="-122"/>
                <a:cs typeface="Consolas" pitchFamily="49" charset="0"/>
              </a:rPr>
              <a:t>叶子</a:t>
            </a:r>
            <a:r>
              <a:rPr lang="zh-CN" altLang="en-US" sz="2400" b="1" dirty="0" smtClean="0">
                <a:solidFill>
                  <a:prstClr val="black"/>
                </a:solidFill>
                <a:latin typeface="Consolas" pitchFamily="49" charset="0"/>
                <a:ea typeface="仿宋" pitchFamily="49" charset="-122"/>
                <a:cs typeface="Consolas" pitchFamily="49" charset="0"/>
              </a:rPr>
              <a:t>结点数为</a:t>
            </a:r>
            <a:r>
              <a:rPr lang="en-US" sz="2400" b="1" dirty="0" smtClean="0">
                <a:solidFill>
                  <a:prstClr val="black"/>
                </a:solidFill>
                <a:latin typeface="Consolas" pitchFamily="49" charset="0"/>
                <a:ea typeface="仿宋" pitchFamily="49" charset="-122"/>
                <a:cs typeface="Consolas" pitchFamily="49" charset="0"/>
              </a:rPr>
              <a:t>32-8=24</a:t>
            </a:r>
            <a:r>
              <a:rPr lang="zh-CN" altLang="en-US" sz="2400" b="1" dirty="0" smtClean="0">
                <a:solidFill>
                  <a:prstClr val="black"/>
                </a:solidFill>
                <a:latin typeface="Consolas" pitchFamily="49" charset="0"/>
                <a:ea typeface="仿宋" pitchFamily="49" charset="-122"/>
                <a:cs typeface="Consolas" pitchFamily="49" charset="0"/>
              </a:rPr>
              <a:t>个，因此第</a:t>
            </a:r>
            <a:r>
              <a:rPr lang="en-US" altLang="zh-CN" sz="2400" b="1" dirty="0" smtClean="0">
                <a:solidFill>
                  <a:prstClr val="black"/>
                </a:solidFill>
                <a:latin typeface="Consolas" pitchFamily="49" charset="0"/>
                <a:ea typeface="仿宋" pitchFamily="49" charset="-122"/>
                <a:cs typeface="Consolas" pitchFamily="49" charset="0"/>
              </a:rPr>
              <a:t>7</a:t>
            </a:r>
            <a:r>
              <a:rPr lang="zh-CN" altLang="en-US" sz="2400" b="1" dirty="0" smtClean="0">
                <a:solidFill>
                  <a:prstClr val="black"/>
                </a:solidFill>
                <a:latin typeface="Consolas" pitchFamily="49" charset="0"/>
                <a:ea typeface="仿宋" pitchFamily="49" charset="-122"/>
                <a:cs typeface="Consolas" pitchFamily="49" charset="0"/>
              </a:rPr>
              <a:t>层叶子结点最多为</a:t>
            </a:r>
            <a:r>
              <a:rPr lang="en-US" altLang="zh-CN" sz="2400" b="1" dirty="0">
                <a:solidFill>
                  <a:prstClr val="black"/>
                </a:solidFill>
                <a:latin typeface="Consolas" pitchFamily="49" charset="0"/>
                <a:ea typeface="仿宋" pitchFamily="49" charset="-122"/>
                <a:cs typeface="Consolas" pitchFamily="49" charset="0"/>
              </a:rPr>
              <a:t>48</a:t>
            </a:r>
            <a:r>
              <a:rPr lang="zh-CN" altLang="en-US" sz="2400" b="1" dirty="0" smtClean="0">
                <a:solidFill>
                  <a:prstClr val="black"/>
                </a:solidFill>
                <a:latin typeface="Consolas" pitchFamily="49" charset="0"/>
                <a:ea typeface="仿宋" pitchFamily="49" charset="-122"/>
                <a:cs typeface="Consolas" pitchFamily="49" charset="0"/>
              </a:rPr>
              <a:t>个，最少为</a:t>
            </a:r>
            <a:r>
              <a:rPr lang="en-US" altLang="zh-CN" sz="2400" b="1" dirty="0" smtClean="0">
                <a:solidFill>
                  <a:prstClr val="black"/>
                </a:solidFill>
                <a:latin typeface="Consolas" pitchFamily="49" charset="0"/>
                <a:ea typeface="仿宋" pitchFamily="49" charset="-122"/>
                <a:cs typeface="Consolas" pitchFamily="49" charset="0"/>
              </a:rPr>
              <a:t>47</a:t>
            </a:r>
            <a:r>
              <a:rPr lang="zh-CN" altLang="en-US" sz="2400" b="1" dirty="0" smtClean="0">
                <a:solidFill>
                  <a:prstClr val="black"/>
                </a:solidFill>
                <a:latin typeface="Consolas" pitchFamily="49" charset="0"/>
                <a:ea typeface="仿宋" pitchFamily="49" charset="-122"/>
                <a:cs typeface="Consolas" pitchFamily="49" charset="0"/>
              </a:rPr>
              <a:t>个。   </a:t>
            </a:r>
            <a:endParaRPr lang="en-US" altLang="zh-CN" sz="2400" b="1" dirty="0" smtClean="0">
              <a:solidFill>
                <a:prstClr val="black"/>
              </a:solidFill>
              <a:latin typeface="Consolas" pitchFamily="49" charset="0"/>
              <a:ea typeface="仿宋" pitchFamily="49" charset="-122"/>
              <a:cs typeface="Consolas" pitchFamily="49" charset="0"/>
            </a:endParaRPr>
          </a:p>
          <a:p>
            <a:pPr marL="457200" indent="-457200" fontAlgn="base">
              <a:lnSpc>
                <a:spcPts val="3000"/>
              </a:lnSpc>
              <a:spcBef>
                <a:spcPts val="1200"/>
              </a:spcBef>
              <a:spcAft>
                <a:spcPct val="0"/>
              </a:spcAft>
              <a:buFontTx/>
              <a:buBlip>
                <a:blip r:embed="rId2"/>
              </a:buBlip>
            </a:pPr>
            <a:r>
              <a:rPr lang="zh-CN" altLang="en-US" sz="2400" b="1" dirty="0" smtClean="0">
                <a:solidFill>
                  <a:prstClr val="black"/>
                </a:solidFill>
                <a:latin typeface="Consolas" pitchFamily="49" charset="0"/>
                <a:ea typeface="仿宋" pitchFamily="49" charset="-122"/>
                <a:cs typeface="Consolas" pitchFamily="49" charset="0"/>
              </a:rPr>
              <a:t>最多</a:t>
            </a:r>
            <a:r>
              <a:rPr lang="zh-CN" altLang="en-US" sz="2400" b="1" dirty="0">
                <a:solidFill>
                  <a:prstClr val="black"/>
                </a:solidFill>
                <a:latin typeface="Consolas" pitchFamily="49" charset="0"/>
                <a:ea typeface="仿宋" pitchFamily="49" charset="-122"/>
                <a:cs typeface="Consolas" pitchFamily="49" charset="0"/>
              </a:rPr>
              <a:t>的结点个数</a:t>
            </a:r>
            <a:r>
              <a:rPr lang="en-US" altLang="zh-CN" sz="2400" b="1" dirty="0">
                <a:solidFill>
                  <a:prstClr val="black"/>
                </a:solidFill>
                <a:latin typeface="Consolas" pitchFamily="49" charset="0"/>
                <a:ea typeface="仿宋" pitchFamily="49" charset="-122"/>
                <a:cs typeface="Consolas" pitchFamily="49" charset="0"/>
              </a:rPr>
              <a:t>=</a:t>
            </a:r>
            <a:r>
              <a:rPr lang="en-US" altLang="zh-CN" sz="2400" b="1" dirty="0" smtClean="0">
                <a:solidFill>
                  <a:prstClr val="black"/>
                </a:solidFill>
                <a:latin typeface="Consolas" pitchFamily="49" charset="0"/>
                <a:ea typeface="仿宋" pitchFamily="49" charset="-122"/>
                <a:cs typeface="Consolas" pitchFamily="49" charset="0"/>
              </a:rPr>
              <a:t>63+48=</a:t>
            </a:r>
            <a:r>
              <a:rPr lang="en-US" altLang="zh-CN" sz="2400" b="1" dirty="0" smtClean="0">
                <a:solidFill>
                  <a:srgbClr val="FF0000"/>
                </a:solidFill>
                <a:latin typeface="Consolas" pitchFamily="49" charset="0"/>
                <a:ea typeface="仿宋" pitchFamily="49" charset="-122"/>
                <a:cs typeface="Consolas" pitchFamily="49" charset="0"/>
              </a:rPr>
              <a:t>111</a:t>
            </a:r>
            <a:r>
              <a:rPr lang="zh-CN" altLang="en-US" sz="2400" b="1" dirty="0" smtClean="0">
                <a:solidFill>
                  <a:prstClr val="black"/>
                </a:solidFill>
                <a:latin typeface="Consolas" pitchFamily="49" charset="0"/>
                <a:ea typeface="仿宋" pitchFamily="49" charset="-122"/>
                <a:cs typeface="Consolas" pitchFamily="49" charset="0"/>
              </a:rPr>
              <a:t>。</a:t>
            </a:r>
          </a:p>
        </p:txBody>
      </p:sp>
      <p:grpSp>
        <p:nvGrpSpPr>
          <p:cNvPr id="2" name="组合 6"/>
          <p:cNvGrpSpPr/>
          <p:nvPr/>
        </p:nvGrpSpPr>
        <p:grpSpPr>
          <a:xfrm>
            <a:off x="428596" y="142853"/>
            <a:ext cx="1000100" cy="785817"/>
            <a:chOff x="5691204" y="3835411"/>
            <a:chExt cx="1238250" cy="1236663"/>
          </a:xfrm>
        </p:grpSpPr>
        <p:grpSp>
          <p:nvGrpSpPr>
            <p:cNvPr id="6" name="Group 19"/>
            <p:cNvGrpSpPr>
              <a:grpSpLocks/>
            </p:cNvGrpSpPr>
            <p:nvPr/>
          </p:nvGrpSpPr>
          <p:grpSpPr bwMode="auto">
            <a:xfrm>
              <a:off x="5691204" y="3835411"/>
              <a:ext cx="1238250" cy="1236663"/>
              <a:chOff x="802" y="845"/>
              <a:chExt cx="827" cy="826"/>
            </a:xfrm>
          </p:grpSpPr>
          <p:sp>
            <p:nvSpPr>
              <p:cNvPr id="10"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pPr algn="ctr" fontAlgn="base">
                  <a:spcBef>
                    <a:spcPct val="0"/>
                  </a:spcBef>
                  <a:spcAft>
                    <a:spcPct val="0"/>
                  </a:spcAft>
                </a:pPr>
                <a:endParaRPr lang="zh-CN" altLang="zh-CN" sz="2400" b="1">
                  <a:solidFill>
                    <a:srgbClr val="3333FF"/>
                  </a:solidFill>
                  <a:ea typeface="楷体_GB2312" pitchFamily="49" charset="-122"/>
                  <a:cs typeface="Arial" pitchFamily="34" charset="0"/>
                </a:endParaRPr>
              </a:p>
            </p:txBody>
          </p:sp>
          <p:sp>
            <p:nvSpPr>
              <p:cNvPr id="11"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pPr algn="ctr" fontAlgn="base">
                  <a:spcBef>
                    <a:spcPct val="0"/>
                  </a:spcBef>
                  <a:spcAft>
                    <a:spcPct val="0"/>
                  </a:spcAft>
                </a:pPr>
                <a:endParaRPr lang="zh-CN" altLang="zh-CN" sz="2400" b="1">
                  <a:solidFill>
                    <a:srgbClr val="3333FF"/>
                  </a:solidFill>
                  <a:ea typeface="楷体_GB2312" pitchFamily="49" charset="-122"/>
                  <a:cs typeface="Arial" pitchFamily="34" charset="0"/>
                </a:endParaRPr>
              </a:p>
            </p:txBody>
          </p:sp>
          <p:sp>
            <p:nvSpPr>
              <p:cNvPr id="12"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pPr algn="ctr" fontAlgn="base">
                  <a:spcBef>
                    <a:spcPct val="0"/>
                  </a:spcBef>
                  <a:spcAft>
                    <a:spcPct val="0"/>
                  </a:spcAft>
                </a:pPr>
                <a:endParaRPr lang="zh-CN" altLang="zh-CN" sz="2400" b="1">
                  <a:solidFill>
                    <a:srgbClr val="3333FF"/>
                  </a:solidFill>
                  <a:ea typeface="楷体_GB2312" pitchFamily="49" charset="-122"/>
                  <a:cs typeface="Arial" pitchFamily="34" charset="0"/>
                </a:endParaRPr>
              </a:p>
            </p:txBody>
          </p:sp>
        </p:grpSp>
        <p:sp>
          <p:nvSpPr>
            <p:cNvPr id="9" name="Text Box 23"/>
            <p:cNvSpPr txBox="1">
              <a:spLocks noChangeArrowheads="1"/>
            </p:cNvSpPr>
            <p:nvPr/>
          </p:nvSpPr>
          <p:spPr bwMode="gray">
            <a:xfrm>
              <a:off x="5762641" y="4214818"/>
              <a:ext cx="1082674" cy="557010"/>
            </a:xfrm>
            <a:prstGeom prst="rect">
              <a:avLst/>
            </a:prstGeom>
            <a:noFill/>
            <a:ln w="9525" algn="ctr">
              <a:noFill/>
              <a:miter lim="800000"/>
              <a:headEnd/>
              <a:tailEnd/>
            </a:ln>
          </p:spPr>
          <p:txBody>
            <a:bodyPr>
              <a:spAutoFit/>
            </a:bodyPr>
            <a:lstStyle/>
            <a:p>
              <a:pPr algn="ctr" fontAlgn="base">
                <a:spcBef>
                  <a:spcPct val="50000"/>
                </a:spcBef>
                <a:spcAft>
                  <a:spcPct val="0"/>
                </a:spcAft>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Tree>
    <p:extLst>
      <p:ext uri="{BB962C8B-B14F-4D97-AF65-F5344CB8AC3E}">
        <p14:creationId xmlns:p14="http://schemas.microsoft.com/office/powerpoint/2010/main" val="203863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357166"/>
            <a:ext cx="720090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rmAutofit/>
          </a:bodyPr>
          <a:lstStyle/>
          <a:p>
            <a:r>
              <a:rPr lang="zh-CN" altLang="en-US" sz="3200" dirty="0" smtClean="0">
                <a:solidFill>
                  <a:schemeClr val="tx1"/>
                </a:solidFill>
                <a:effectLst/>
                <a:latin typeface="+mj-ea"/>
              </a:rPr>
              <a:t>一、树的（递归）定义</a:t>
            </a:r>
          </a:p>
        </p:txBody>
      </p:sp>
      <p:sp>
        <p:nvSpPr>
          <p:cNvPr id="4" name="Rectangle 3"/>
          <p:cNvSpPr>
            <a:spLocks noGrp="1" noChangeArrowheads="1"/>
          </p:cNvSpPr>
          <p:nvPr>
            <p:ph sz="quarter" idx="4294967295"/>
          </p:nvPr>
        </p:nvSpPr>
        <p:spPr>
          <a:xfrm>
            <a:off x="500034" y="809734"/>
            <a:ext cx="8358246" cy="5718175"/>
          </a:xfrm>
          <a:prstGeom prst="rect">
            <a:avLst/>
          </a:prstGeom>
        </p:spPr>
        <p:txBody>
          <a:bodyPr>
            <a:normAutofit fontScale="92500" lnSpcReduction="10000"/>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spcBef>
                <a:spcPts val="600"/>
              </a:spcBef>
            </a:pPr>
            <a:r>
              <a:rPr lang="zh-CN" altLang="en-US" sz="3200" dirty="0" smtClean="0">
                <a:latin typeface="楷体" pitchFamily="49" charset="-122"/>
                <a:ea typeface="楷体" pitchFamily="49" charset="-122"/>
              </a:rPr>
              <a:t>树</a:t>
            </a:r>
            <a:r>
              <a:rPr lang="en-US" altLang="zh-CN" sz="3200" dirty="0" smtClean="0">
                <a:latin typeface="楷体" pitchFamily="49" charset="-122"/>
                <a:ea typeface="楷体" pitchFamily="49" charset="-122"/>
              </a:rPr>
              <a:t>T</a:t>
            </a:r>
            <a:r>
              <a:rPr lang="zh-CN" altLang="en-US" sz="3200" dirty="0" smtClean="0">
                <a:latin typeface="楷体" pitchFamily="49" charset="-122"/>
                <a:ea typeface="楷体" pitchFamily="49" charset="-122"/>
              </a:rPr>
              <a:t>是包含</a:t>
            </a:r>
            <a:r>
              <a:rPr lang="en-US" altLang="zh-CN" sz="3200" dirty="0" smtClean="0">
                <a:latin typeface="楷体" pitchFamily="49" charset="-122"/>
                <a:ea typeface="楷体" pitchFamily="49" charset="-122"/>
              </a:rPr>
              <a:t>n (n ≥ 0)</a:t>
            </a:r>
            <a:r>
              <a:rPr lang="zh-CN" altLang="en-US" sz="3200" dirty="0" smtClean="0">
                <a:latin typeface="楷体" pitchFamily="49" charset="-122"/>
                <a:ea typeface="楷体" pitchFamily="49" charset="-122"/>
              </a:rPr>
              <a:t>个结点的</a:t>
            </a:r>
            <a:r>
              <a:rPr lang="zh-CN" altLang="en-US" sz="3200" dirty="0" smtClean="0">
                <a:solidFill>
                  <a:srgbClr val="FF0000"/>
                </a:solidFill>
                <a:latin typeface="楷体" pitchFamily="49" charset="-122"/>
                <a:ea typeface="楷体" pitchFamily="49" charset="-122"/>
              </a:rPr>
              <a:t>有限集合</a:t>
            </a:r>
            <a:r>
              <a:rPr lang="zh-CN" altLang="en-US" sz="3200" dirty="0" smtClean="0">
                <a:latin typeface="楷体" pitchFamily="49" charset="-122"/>
                <a:ea typeface="楷体" pitchFamily="49" charset="-122"/>
              </a:rPr>
              <a:t>。</a:t>
            </a:r>
          </a:p>
          <a:p>
            <a:pPr>
              <a:spcBef>
                <a:spcPts val="600"/>
              </a:spcBef>
              <a:buNone/>
            </a:pPr>
            <a:r>
              <a:rPr lang="zh-CN" altLang="en-US" sz="3200" dirty="0" smtClean="0">
                <a:latin typeface="楷体" pitchFamily="49" charset="-122"/>
                <a:ea typeface="楷体" pitchFamily="49" charset="-122"/>
              </a:rPr>
              <a:t>   当</a:t>
            </a:r>
            <a:r>
              <a:rPr lang="en-US" altLang="zh-CN" sz="3200" dirty="0" smtClean="0">
                <a:latin typeface="楷体" pitchFamily="49" charset="-122"/>
                <a:ea typeface="楷体" pitchFamily="49" charset="-122"/>
              </a:rPr>
              <a:t>n = 0</a:t>
            </a:r>
            <a:r>
              <a:rPr lang="zh-CN" altLang="en-US" sz="3200" dirty="0" smtClean="0">
                <a:latin typeface="楷体" pitchFamily="49" charset="-122"/>
                <a:ea typeface="楷体" pitchFamily="49" charset="-122"/>
              </a:rPr>
              <a:t>时</a:t>
            </a:r>
            <a:r>
              <a:rPr lang="en-US" altLang="zh-CN" sz="3200" dirty="0" smtClean="0">
                <a:latin typeface="楷体" pitchFamily="49" charset="-122"/>
                <a:ea typeface="楷体" pitchFamily="49" charset="-122"/>
              </a:rPr>
              <a:t>T</a:t>
            </a:r>
            <a:r>
              <a:rPr lang="zh-CN" altLang="en-US" sz="3200" dirty="0" smtClean="0">
                <a:latin typeface="楷体" pitchFamily="49" charset="-122"/>
                <a:ea typeface="楷体" pitchFamily="49" charset="-122"/>
              </a:rPr>
              <a:t>为</a:t>
            </a:r>
            <a:r>
              <a:rPr lang="zh-CN" altLang="en-US" sz="3200" dirty="0" smtClean="0">
                <a:solidFill>
                  <a:srgbClr val="FF0000"/>
                </a:solidFill>
                <a:latin typeface="楷体" pitchFamily="49" charset="-122"/>
                <a:ea typeface="楷体" pitchFamily="49" charset="-122"/>
              </a:rPr>
              <a:t>空树</a:t>
            </a:r>
            <a:r>
              <a:rPr lang="zh-CN" altLang="en-US" sz="3200" dirty="0" smtClean="0">
                <a:latin typeface="楷体" pitchFamily="49" charset="-122"/>
                <a:ea typeface="楷体" pitchFamily="49" charset="-122"/>
              </a:rPr>
              <a:t>。，否则为</a:t>
            </a:r>
            <a:r>
              <a:rPr lang="zh-CN" altLang="en-US" sz="3200" dirty="0" smtClean="0">
                <a:solidFill>
                  <a:srgbClr val="FF0000"/>
                </a:solidFill>
                <a:latin typeface="楷体" pitchFamily="49" charset="-122"/>
                <a:ea typeface="楷体" pitchFamily="49" charset="-122"/>
              </a:rPr>
              <a:t>非空树</a:t>
            </a:r>
            <a:r>
              <a:rPr lang="zh-CN" altLang="en-US" sz="3200" dirty="0" smtClean="0">
                <a:latin typeface="楷体" pitchFamily="49" charset="-122"/>
                <a:ea typeface="楷体" pitchFamily="49" charset="-122"/>
              </a:rPr>
              <a:t>。</a:t>
            </a:r>
            <a:endParaRPr lang="en-US" altLang="zh-CN" sz="3200" dirty="0" smtClean="0">
              <a:latin typeface="楷体" pitchFamily="49" charset="-122"/>
              <a:ea typeface="楷体" pitchFamily="49" charset="-122"/>
            </a:endParaRPr>
          </a:p>
          <a:p>
            <a:pPr>
              <a:spcBef>
                <a:spcPts val="1800"/>
              </a:spcBef>
            </a:pPr>
            <a:r>
              <a:rPr lang="zh-CN" altLang="en-US" sz="3200" dirty="0" smtClean="0">
                <a:latin typeface="楷体" pitchFamily="49" charset="-122"/>
                <a:ea typeface="楷体" pitchFamily="49" charset="-122"/>
              </a:rPr>
              <a:t>对于任意一棵非空树，都有：</a:t>
            </a:r>
          </a:p>
          <a:p>
            <a:pPr>
              <a:spcBef>
                <a:spcPts val="600"/>
              </a:spcBef>
              <a:buNone/>
            </a:pPr>
            <a:r>
              <a:rPr lang="en-US" altLang="zh-CN" sz="3200" dirty="0" smtClean="0">
                <a:latin typeface="楷体" pitchFamily="49" charset="-122"/>
                <a:ea typeface="楷体" pitchFamily="49" charset="-122"/>
              </a:rPr>
              <a:t>   (1) </a:t>
            </a:r>
            <a:r>
              <a:rPr lang="zh-CN" altLang="en-US" sz="3200" dirty="0" smtClean="0">
                <a:latin typeface="楷体" pitchFamily="49" charset="-122"/>
                <a:ea typeface="楷体" pitchFamily="49" charset="-122"/>
              </a:rPr>
              <a:t>有且仅有一个特定结点</a:t>
            </a:r>
            <a:r>
              <a:rPr lang="en-US" altLang="zh-CN" sz="3200" dirty="0" smtClean="0">
                <a:latin typeface="楷体" pitchFamily="49" charset="-122"/>
                <a:ea typeface="楷体" pitchFamily="49" charset="-122"/>
              </a:rPr>
              <a:t>R</a:t>
            </a:r>
            <a:r>
              <a:rPr lang="zh-CN" altLang="en-US" sz="3200" dirty="0" smtClean="0">
                <a:latin typeface="楷体" pitchFamily="49" charset="-122"/>
                <a:ea typeface="楷体" pitchFamily="49" charset="-122"/>
              </a:rPr>
              <a:t>为树</a:t>
            </a:r>
            <a:r>
              <a:rPr lang="en-US" altLang="zh-CN" sz="3200" dirty="0" smtClean="0">
                <a:latin typeface="楷体" pitchFamily="49" charset="-122"/>
                <a:ea typeface="楷体" pitchFamily="49" charset="-122"/>
              </a:rPr>
              <a:t>T</a:t>
            </a:r>
            <a:r>
              <a:rPr lang="zh-CN" altLang="en-US" sz="3200" dirty="0" smtClean="0">
                <a:latin typeface="楷体" pitchFamily="49" charset="-122"/>
                <a:ea typeface="楷体" pitchFamily="49" charset="-122"/>
              </a:rPr>
              <a:t>的</a:t>
            </a:r>
            <a:r>
              <a:rPr lang="zh-CN" altLang="en-US" sz="3200" dirty="0" smtClean="0">
                <a:solidFill>
                  <a:srgbClr val="FF0000"/>
                </a:solidFill>
                <a:latin typeface="楷体" pitchFamily="49" charset="-122"/>
                <a:ea typeface="楷体" pitchFamily="49" charset="-122"/>
              </a:rPr>
              <a:t>根结点</a:t>
            </a:r>
            <a:r>
              <a:rPr lang="zh-CN" altLang="en-US" sz="3200" dirty="0" smtClean="0">
                <a:latin typeface="楷体" pitchFamily="49" charset="-122"/>
                <a:ea typeface="楷体" pitchFamily="49" charset="-122"/>
              </a:rPr>
              <a:t>；</a:t>
            </a:r>
          </a:p>
          <a:p>
            <a:pPr>
              <a:spcBef>
                <a:spcPts val="1200"/>
              </a:spcBef>
              <a:buNone/>
            </a:pPr>
            <a:r>
              <a:rPr lang="en-US" altLang="zh-CN" sz="3200" dirty="0" smtClean="0">
                <a:latin typeface="楷体" pitchFamily="49" charset="-122"/>
                <a:ea typeface="楷体" pitchFamily="49" charset="-122"/>
              </a:rPr>
              <a:t>   (2) </a:t>
            </a:r>
            <a:r>
              <a:rPr lang="zh-CN" altLang="en-US" sz="3200" dirty="0" smtClean="0">
                <a:latin typeface="楷体" pitchFamily="49" charset="-122"/>
                <a:ea typeface="楷体" pitchFamily="49" charset="-122"/>
              </a:rPr>
              <a:t>除根之外的其余结点可被分成</a:t>
            </a:r>
            <a:r>
              <a:rPr lang="en-US" altLang="zh-CN" sz="3200" dirty="0" smtClean="0">
                <a:latin typeface="楷体" pitchFamily="49" charset="-122"/>
                <a:ea typeface="楷体" pitchFamily="49" charset="-122"/>
              </a:rPr>
              <a:t>m</a:t>
            </a:r>
            <a:r>
              <a:rPr lang="zh-CN" altLang="en-US" sz="3200" dirty="0" smtClean="0">
                <a:latin typeface="楷体" pitchFamily="49" charset="-122"/>
                <a:ea typeface="楷体" pitchFamily="49" charset="-122"/>
              </a:rPr>
              <a:t>个</a:t>
            </a:r>
            <a:r>
              <a:rPr lang="en-US" altLang="zh-CN" sz="3200" dirty="0" smtClean="0">
                <a:latin typeface="楷体" pitchFamily="49" charset="-122"/>
                <a:ea typeface="楷体" pitchFamily="49" charset="-122"/>
              </a:rPr>
              <a:t>(m ≥ 0)</a:t>
            </a:r>
            <a:r>
              <a:rPr lang="zh-CN" altLang="en-US" sz="3200" dirty="0" smtClean="0">
                <a:solidFill>
                  <a:srgbClr val="FF0000"/>
                </a:solidFill>
                <a:latin typeface="楷体" pitchFamily="49" charset="-122"/>
                <a:ea typeface="楷体" pitchFamily="49" charset="-122"/>
              </a:rPr>
              <a:t>互不相交的</a:t>
            </a:r>
            <a:r>
              <a:rPr lang="zh-CN" altLang="en-US" sz="3200" dirty="0" smtClean="0">
                <a:latin typeface="楷体" pitchFamily="49" charset="-122"/>
                <a:ea typeface="楷体" pitchFamily="49" charset="-122"/>
              </a:rPr>
              <a:t>有限集合</a:t>
            </a:r>
            <a:r>
              <a:rPr lang="en-US" altLang="zh-CN" sz="3200" dirty="0" smtClean="0">
                <a:latin typeface="楷体" pitchFamily="49" charset="-122"/>
                <a:ea typeface="楷体" pitchFamily="49" charset="-122"/>
              </a:rPr>
              <a:t>T1</a:t>
            </a:r>
            <a:r>
              <a:rPr lang="zh-CN" altLang="en-US" sz="3200" dirty="0" smtClean="0">
                <a:latin typeface="楷体" pitchFamily="49" charset="-122"/>
                <a:ea typeface="楷体" pitchFamily="49" charset="-122"/>
              </a:rPr>
              <a:t>，</a:t>
            </a:r>
            <a:r>
              <a:rPr lang="en-US" altLang="zh-CN" sz="3200" dirty="0" smtClean="0">
                <a:latin typeface="楷体" pitchFamily="49" charset="-122"/>
                <a:ea typeface="楷体" pitchFamily="49" charset="-122"/>
              </a:rPr>
              <a:t>T2</a:t>
            </a:r>
            <a:r>
              <a:rPr lang="zh-CN" altLang="en-US" sz="3200" dirty="0" smtClean="0">
                <a:latin typeface="楷体" pitchFamily="49" charset="-122"/>
                <a:ea typeface="楷体" pitchFamily="49" charset="-122"/>
              </a:rPr>
              <a:t>，</a:t>
            </a:r>
            <a:r>
              <a:rPr lang="en-US" altLang="zh-CN" sz="3200" dirty="0" smtClean="0">
                <a:latin typeface="楷体" pitchFamily="49" charset="-122"/>
                <a:ea typeface="楷体" pitchFamily="49" charset="-122"/>
              </a:rPr>
              <a:t>…</a:t>
            </a:r>
            <a:r>
              <a:rPr lang="zh-CN" altLang="en-US" sz="3200" dirty="0" smtClean="0">
                <a:latin typeface="楷体" pitchFamily="49" charset="-122"/>
                <a:ea typeface="楷体" pitchFamily="49" charset="-122"/>
              </a:rPr>
              <a:t>，</a:t>
            </a:r>
            <a:r>
              <a:rPr lang="en-US" altLang="zh-CN" sz="3200" dirty="0" smtClean="0">
                <a:latin typeface="楷体" pitchFamily="49" charset="-122"/>
                <a:ea typeface="楷体" pitchFamily="49" charset="-122"/>
              </a:rPr>
              <a:t>Tm</a:t>
            </a:r>
            <a:r>
              <a:rPr lang="zh-CN" altLang="en-US" sz="3200" dirty="0" smtClean="0">
                <a:latin typeface="楷体" pitchFamily="49" charset="-122"/>
                <a:ea typeface="楷体" pitchFamily="49" charset="-122"/>
              </a:rPr>
              <a:t>，其中每一个子集合本身</a:t>
            </a:r>
            <a:r>
              <a:rPr lang="zh-CN" altLang="en-US" sz="3200" dirty="0" smtClean="0">
                <a:solidFill>
                  <a:srgbClr val="FF0000"/>
                </a:solidFill>
                <a:latin typeface="楷体" pitchFamily="49" charset="-122"/>
                <a:ea typeface="楷体" pitchFamily="49" charset="-122"/>
              </a:rPr>
              <a:t>也是一棵树</a:t>
            </a:r>
            <a:r>
              <a:rPr lang="zh-CN" altLang="en-US" sz="3200" dirty="0" smtClean="0">
                <a:latin typeface="楷体" pitchFamily="49" charset="-122"/>
                <a:ea typeface="楷体" pitchFamily="49" charset="-122"/>
              </a:rPr>
              <a:t>，称为</a:t>
            </a:r>
            <a:r>
              <a:rPr lang="en-US" altLang="zh-CN" sz="3200" dirty="0" smtClean="0">
                <a:latin typeface="楷体" pitchFamily="49" charset="-122"/>
                <a:ea typeface="楷体" pitchFamily="49" charset="-122"/>
              </a:rPr>
              <a:t>T</a:t>
            </a:r>
            <a:r>
              <a:rPr lang="zh-CN" altLang="en-US" sz="3200" dirty="0" smtClean="0">
                <a:latin typeface="楷体" pitchFamily="49" charset="-122"/>
                <a:ea typeface="楷体" pitchFamily="49" charset="-122"/>
              </a:rPr>
              <a:t>的</a:t>
            </a:r>
            <a:r>
              <a:rPr lang="zh-CN" altLang="en-US" sz="3200" dirty="0" smtClean="0">
                <a:solidFill>
                  <a:srgbClr val="FF0000"/>
                </a:solidFill>
                <a:latin typeface="楷体" pitchFamily="49" charset="-122"/>
                <a:ea typeface="楷体" pitchFamily="49" charset="-122"/>
              </a:rPr>
              <a:t>子树</a:t>
            </a:r>
            <a:r>
              <a:rPr lang="zh-CN" altLang="en-US" sz="3200" dirty="0" smtClean="0">
                <a:latin typeface="楷体" pitchFamily="49" charset="-122"/>
                <a:ea typeface="楷体" pitchFamily="49" charset="-122"/>
              </a:rPr>
              <a:t>，并且每个子树都有其对应的根结点分别为</a:t>
            </a:r>
            <a:r>
              <a:rPr lang="en-US" altLang="zh-CN" sz="3200" dirty="0" smtClean="0">
                <a:latin typeface="楷体" pitchFamily="49" charset="-122"/>
                <a:ea typeface="楷体" pitchFamily="49" charset="-122"/>
              </a:rPr>
              <a:t>R1</a:t>
            </a:r>
            <a:r>
              <a:rPr lang="zh-CN" altLang="en-US" sz="3200" dirty="0" smtClean="0">
                <a:latin typeface="楷体" pitchFamily="49" charset="-122"/>
                <a:ea typeface="楷体" pitchFamily="49" charset="-122"/>
              </a:rPr>
              <a:t>，</a:t>
            </a:r>
            <a:r>
              <a:rPr lang="en-US" altLang="zh-CN" sz="3200" dirty="0" smtClean="0">
                <a:latin typeface="楷体" pitchFamily="49" charset="-122"/>
                <a:ea typeface="楷体" pitchFamily="49" charset="-122"/>
              </a:rPr>
              <a:t>R2</a:t>
            </a:r>
            <a:r>
              <a:rPr lang="zh-CN" altLang="en-US" sz="3200" dirty="0" smtClean="0">
                <a:latin typeface="楷体" pitchFamily="49" charset="-122"/>
                <a:ea typeface="楷体" pitchFamily="49" charset="-122"/>
              </a:rPr>
              <a:t>，</a:t>
            </a:r>
            <a:r>
              <a:rPr lang="en-US" altLang="zh-CN" sz="3200" dirty="0" smtClean="0">
                <a:latin typeface="楷体" pitchFamily="49" charset="-122"/>
                <a:ea typeface="楷体" pitchFamily="49" charset="-122"/>
              </a:rPr>
              <a:t>…</a:t>
            </a:r>
            <a:r>
              <a:rPr lang="zh-CN" altLang="en-US" sz="3200" dirty="0" smtClean="0">
                <a:latin typeface="楷体" pitchFamily="49" charset="-122"/>
                <a:ea typeface="楷体" pitchFamily="49" charset="-122"/>
              </a:rPr>
              <a:t>，</a:t>
            </a:r>
            <a:r>
              <a:rPr lang="en-US" altLang="zh-CN" sz="3200" dirty="0" err="1" smtClean="0">
                <a:latin typeface="楷体" pitchFamily="49" charset="-122"/>
                <a:ea typeface="楷体" pitchFamily="49" charset="-122"/>
              </a:rPr>
              <a:t>Rm</a:t>
            </a:r>
            <a:r>
              <a:rPr lang="zh-CN" altLang="en-US" sz="3200" dirty="0" smtClean="0">
                <a:latin typeface="楷体" pitchFamily="49" charset="-122"/>
                <a:ea typeface="楷体" pitchFamily="49" charset="-122"/>
              </a:rPr>
              <a:t>，称为树根</a:t>
            </a:r>
            <a:r>
              <a:rPr lang="en-US" altLang="zh-CN" sz="3200" dirty="0" smtClean="0">
                <a:latin typeface="楷体" pitchFamily="49" charset="-122"/>
                <a:ea typeface="楷体" pitchFamily="49" charset="-122"/>
              </a:rPr>
              <a:t>R</a:t>
            </a:r>
            <a:r>
              <a:rPr lang="zh-CN" altLang="en-US" sz="3200" dirty="0" smtClean="0">
                <a:latin typeface="楷体" pitchFamily="49" charset="-122"/>
                <a:ea typeface="楷体" pitchFamily="49" charset="-122"/>
              </a:rPr>
              <a:t>的孩子。</a:t>
            </a:r>
            <a:endParaRPr lang="en-US" altLang="zh-CN" sz="3200" dirty="0" smtClean="0">
              <a:latin typeface="楷体" pitchFamily="49" charset="-122"/>
              <a:ea typeface="楷体" pitchFamily="49" charset="-122"/>
            </a:endParaRPr>
          </a:p>
          <a:p>
            <a:pPr lvl="0">
              <a:spcBef>
                <a:spcPts val="1800"/>
              </a:spcBef>
              <a:buClr>
                <a:srgbClr val="F07F09"/>
              </a:buClr>
            </a:pPr>
            <a:r>
              <a:rPr lang="zh-CN" altLang="en-US" sz="3200" dirty="0" smtClean="0">
                <a:solidFill>
                  <a:prstClr val="black"/>
                </a:solidFill>
                <a:latin typeface="楷体" pitchFamily="49" charset="-122"/>
                <a:ea typeface="楷体" pitchFamily="49" charset="-122"/>
              </a:rPr>
              <a:t>一对多：</a:t>
            </a:r>
            <a:r>
              <a:rPr lang="en-US" altLang="zh-CN" sz="3200" dirty="0">
                <a:latin typeface="楷体" pitchFamily="49" charset="-122"/>
                <a:ea typeface="楷体" pitchFamily="49" charset="-122"/>
              </a:rPr>
              <a:t> </a:t>
            </a:r>
            <a:r>
              <a:rPr lang="en-US" altLang="zh-CN" sz="3200" dirty="0" smtClean="0">
                <a:latin typeface="楷体" pitchFamily="49" charset="-122"/>
                <a:ea typeface="楷体" pitchFamily="49" charset="-122"/>
              </a:rPr>
              <a:t>R1</a:t>
            </a:r>
            <a:r>
              <a:rPr lang="zh-CN" altLang="en-US" sz="3200" dirty="0" smtClean="0">
                <a:latin typeface="楷体" pitchFamily="49" charset="-122"/>
                <a:ea typeface="楷体" pitchFamily="49" charset="-122"/>
              </a:rPr>
              <a:t>，</a:t>
            </a:r>
            <a:r>
              <a:rPr lang="en-US" altLang="zh-CN" sz="3200" dirty="0" smtClean="0">
                <a:latin typeface="楷体" pitchFamily="49" charset="-122"/>
                <a:ea typeface="楷体" pitchFamily="49" charset="-122"/>
              </a:rPr>
              <a:t>…</a:t>
            </a:r>
            <a:r>
              <a:rPr lang="zh-CN" altLang="en-US" sz="3200" dirty="0">
                <a:latin typeface="楷体" pitchFamily="49" charset="-122"/>
                <a:ea typeface="楷体" pitchFamily="49" charset="-122"/>
              </a:rPr>
              <a:t>，</a:t>
            </a:r>
            <a:r>
              <a:rPr lang="en-US" altLang="zh-CN" sz="3200" dirty="0" smtClean="0">
                <a:latin typeface="楷体" pitchFamily="49" charset="-122"/>
                <a:ea typeface="楷体" pitchFamily="49" charset="-122"/>
              </a:rPr>
              <a:t>Rm</a:t>
            </a:r>
            <a:r>
              <a:rPr lang="zh-CN" altLang="en-US" sz="3200" dirty="0" smtClean="0">
                <a:latin typeface="楷体" pitchFamily="49" charset="-122"/>
                <a:ea typeface="楷体" pitchFamily="49" charset="-122"/>
              </a:rPr>
              <a:t>共有一个前驱</a:t>
            </a:r>
            <a:r>
              <a:rPr lang="en-US" altLang="zh-CN" sz="3200" dirty="0" smtClean="0">
                <a:latin typeface="楷体" pitchFamily="49" charset="-122"/>
                <a:ea typeface="楷体" pitchFamily="49" charset="-122"/>
              </a:rPr>
              <a:t>R</a:t>
            </a:r>
            <a:r>
              <a:rPr lang="zh-CN" altLang="en-US" sz="3200" dirty="0" smtClean="0">
                <a:latin typeface="楷体" pitchFamily="49" charset="-122"/>
                <a:ea typeface="楷体" pitchFamily="49" charset="-122"/>
              </a:rPr>
              <a:t>。</a:t>
            </a:r>
            <a:endParaRPr lang="zh-CN" altLang="en-US" sz="3200" dirty="0">
              <a:solidFill>
                <a:prstClr val="black"/>
              </a:solidFill>
              <a:latin typeface="楷体" pitchFamily="49" charset="-122"/>
              <a:ea typeface="楷体" pitchFamily="49" charset="-122"/>
            </a:endParaRPr>
          </a:p>
          <a:p>
            <a:pPr>
              <a:spcBef>
                <a:spcPts val="1200"/>
              </a:spcBef>
              <a:buNone/>
            </a:pPr>
            <a:endParaRPr lang="en-US" altLang="zh-CN" sz="3200" dirty="0" smtClean="0">
              <a:latin typeface="楷体" pitchFamily="49" charset="-122"/>
              <a:ea typeface="楷体" pitchFamily="49" charset="-122"/>
            </a:endParaRPr>
          </a:p>
          <a:p>
            <a:pPr>
              <a:spcBef>
                <a:spcPts val="1200"/>
              </a:spcBef>
              <a:buNone/>
            </a:pPr>
            <a:endParaRPr lang="zh-CN" altLang="en-US" sz="3200" dirty="0" smtClean="0">
              <a:latin typeface="楷体" pitchFamily="49" charset="-122"/>
              <a:ea typeface="楷体" pitchFamily="49" charset="-122"/>
            </a:endParaRPr>
          </a:p>
          <a:p>
            <a:pPr>
              <a:spcBef>
                <a:spcPts val="600"/>
              </a:spcBef>
            </a:pPr>
            <a:endParaRPr lang="en-US" altLang="zh-CN" sz="3200" dirty="0" smtClean="0"/>
          </a:p>
        </p:txBody>
      </p:sp>
    </p:spTree>
    <p:extLst>
      <p:ext uri="{BB962C8B-B14F-4D97-AF65-F5344CB8AC3E}">
        <p14:creationId xmlns:p14="http://schemas.microsoft.com/office/powerpoint/2010/main" val="353431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7290" y="1038566"/>
            <a:ext cx="7000924" cy="2031325"/>
          </a:xfrm>
          <a:prstGeom prst="rect">
            <a:avLst/>
          </a:prstGeom>
          <a:noFill/>
        </p:spPr>
        <p:txBody>
          <a:bodyPr wrap="square" rtlCol="0">
            <a:spAutoFit/>
          </a:bodyPr>
          <a:lstStyle/>
          <a:p>
            <a:pPr fontAlgn="base">
              <a:lnSpc>
                <a:spcPct val="150000"/>
              </a:lnSpc>
              <a:spcBef>
                <a:spcPct val="0"/>
              </a:spcBef>
              <a:spcAft>
                <a:spcPct val="0"/>
              </a:spcAft>
            </a:pPr>
            <a:r>
              <a:rPr lang="zh-CN" altLang="zh-CN" sz="2800" b="1" dirty="0" smtClean="0">
                <a:solidFill>
                  <a:srgbClr val="3333FF"/>
                </a:solidFill>
                <a:latin typeface="Consolas" pitchFamily="49" charset="0"/>
                <a:ea typeface="楷体" pitchFamily="49" charset="-122"/>
                <a:cs typeface="Consolas" pitchFamily="49" charset="0"/>
              </a:rPr>
              <a:t>一棵完全二叉树中有</a:t>
            </a:r>
            <a:r>
              <a:rPr lang="en-US" altLang="zh-CN" sz="2800" b="1" dirty="0" smtClean="0">
                <a:solidFill>
                  <a:srgbClr val="3333FF"/>
                </a:solidFill>
                <a:latin typeface="Consolas" pitchFamily="49" charset="0"/>
                <a:ea typeface="楷体" pitchFamily="49" charset="-122"/>
                <a:cs typeface="Consolas" pitchFamily="49" charset="0"/>
              </a:rPr>
              <a:t>8</a:t>
            </a:r>
            <a:r>
              <a:rPr lang="zh-CN" altLang="zh-CN" sz="2800" b="1" dirty="0" smtClean="0">
                <a:solidFill>
                  <a:srgbClr val="3333FF"/>
                </a:solidFill>
                <a:latin typeface="Consolas" pitchFamily="49" charset="0"/>
                <a:ea typeface="楷体" pitchFamily="49" charset="-122"/>
                <a:cs typeface="Consolas" pitchFamily="49" charset="0"/>
              </a:rPr>
              <a:t>个叶子结点，则高度</a:t>
            </a:r>
            <a:r>
              <a:rPr lang="zh-CN" altLang="zh-CN" sz="2800" b="1" dirty="0" smtClean="0">
                <a:solidFill>
                  <a:srgbClr val="FF0000"/>
                </a:solidFill>
                <a:latin typeface="Consolas" pitchFamily="49" charset="0"/>
                <a:ea typeface="楷体" pitchFamily="49" charset="-122"/>
                <a:cs typeface="Consolas" pitchFamily="49" charset="0"/>
              </a:rPr>
              <a:t>至多</a:t>
            </a:r>
            <a:r>
              <a:rPr lang="zh-CN" altLang="zh-CN" sz="2800" b="1" dirty="0" smtClean="0">
                <a:solidFill>
                  <a:srgbClr val="3333FF"/>
                </a:solidFill>
                <a:latin typeface="Consolas" pitchFamily="49" charset="0"/>
                <a:ea typeface="楷体" pitchFamily="49" charset="-122"/>
                <a:cs typeface="Consolas" pitchFamily="49" charset="0"/>
              </a:rPr>
              <a:t>是</a:t>
            </a:r>
            <a:r>
              <a:rPr lang="zh-CN" altLang="en-US" sz="2800" b="1" dirty="0" smtClean="0">
                <a:solidFill>
                  <a:srgbClr val="3333FF"/>
                </a:solidFill>
                <a:latin typeface="Consolas" pitchFamily="49" charset="0"/>
                <a:ea typeface="楷体" pitchFamily="49" charset="-122"/>
                <a:cs typeface="Consolas" pitchFamily="49" charset="0"/>
              </a:rPr>
              <a:t>（  ）</a:t>
            </a:r>
            <a:r>
              <a:rPr lang="zh-CN" altLang="zh-CN" sz="2800" b="1" dirty="0" smtClean="0">
                <a:solidFill>
                  <a:srgbClr val="3333FF"/>
                </a:solidFill>
                <a:latin typeface="Consolas" pitchFamily="49" charset="0"/>
                <a:ea typeface="楷体" pitchFamily="49" charset="-122"/>
                <a:cs typeface="Consolas" pitchFamily="49" charset="0"/>
              </a:rPr>
              <a:t>。</a:t>
            </a:r>
          </a:p>
          <a:p>
            <a:pPr fontAlgn="base">
              <a:lnSpc>
                <a:spcPct val="150000"/>
              </a:lnSpc>
              <a:spcBef>
                <a:spcPct val="0"/>
              </a:spcBef>
              <a:spcAft>
                <a:spcPct val="0"/>
              </a:spcAft>
            </a:pPr>
            <a:r>
              <a:rPr lang="en-US" altLang="zh-CN" sz="2800" b="1" dirty="0" smtClean="0">
                <a:solidFill>
                  <a:srgbClr val="3333FF"/>
                </a:solidFill>
                <a:latin typeface="Consolas" pitchFamily="49" charset="0"/>
                <a:ea typeface="楷体" pitchFamily="49" charset="-122"/>
                <a:cs typeface="Consolas" pitchFamily="49" charset="0"/>
              </a:rPr>
              <a:t>A.3 	   B.4 	C.5  	D.</a:t>
            </a:r>
            <a:r>
              <a:rPr lang="zh-CN" altLang="zh-CN" sz="2800" b="1" dirty="0" smtClean="0">
                <a:solidFill>
                  <a:srgbClr val="3333FF"/>
                </a:solidFill>
                <a:latin typeface="Consolas" pitchFamily="49" charset="0"/>
                <a:ea typeface="楷体" pitchFamily="49" charset="-122"/>
                <a:cs typeface="Consolas" pitchFamily="49" charset="0"/>
              </a:rPr>
              <a:t>不确定</a:t>
            </a:r>
            <a:endParaRPr lang="zh-CN" altLang="en-US" sz="2800" b="1" dirty="0">
              <a:solidFill>
                <a:srgbClr val="3333FF"/>
              </a:solidFill>
              <a:latin typeface="Consolas" pitchFamily="49" charset="0"/>
              <a:ea typeface="楷体" pitchFamily="49" charset="-122"/>
              <a:cs typeface="Consolas" pitchFamily="49" charset="0"/>
            </a:endParaRPr>
          </a:p>
        </p:txBody>
      </p:sp>
      <p:grpSp>
        <p:nvGrpSpPr>
          <p:cNvPr id="2" name="组合 3"/>
          <p:cNvGrpSpPr/>
          <p:nvPr/>
        </p:nvGrpSpPr>
        <p:grpSpPr>
          <a:xfrm>
            <a:off x="571504" y="357167"/>
            <a:ext cx="1000100" cy="785817"/>
            <a:chOff x="5691204" y="3835411"/>
            <a:chExt cx="1238250" cy="1236663"/>
          </a:xfrm>
        </p:grpSpPr>
        <p:grpSp>
          <p:nvGrpSpPr>
            <p:cNvPr id="4" name="Group 19"/>
            <p:cNvGrpSpPr>
              <a:grpSpLocks/>
            </p:cNvGrpSpPr>
            <p:nvPr/>
          </p:nvGrpSpPr>
          <p:grpSpPr bwMode="auto">
            <a:xfrm>
              <a:off x="5691204" y="3835411"/>
              <a:ext cx="1238250" cy="1236663"/>
              <a:chOff x="802" y="845"/>
              <a:chExt cx="827" cy="826"/>
            </a:xfrm>
          </p:grpSpPr>
          <p:sp>
            <p:nvSpPr>
              <p:cNvPr id="7"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pPr algn="ctr" fontAlgn="base">
                  <a:spcBef>
                    <a:spcPct val="0"/>
                  </a:spcBef>
                  <a:spcAft>
                    <a:spcPct val="0"/>
                  </a:spcAft>
                </a:pPr>
                <a:endParaRPr lang="zh-CN" altLang="zh-CN" sz="2400" b="1">
                  <a:solidFill>
                    <a:srgbClr val="3333FF"/>
                  </a:solidFill>
                  <a:ea typeface="楷体_GB2312" pitchFamily="49" charset="-122"/>
                  <a:cs typeface="Arial" pitchFamily="34" charset="0"/>
                </a:endParaRPr>
              </a:p>
            </p:txBody>
          </p:sp>
          <p:sp>
            <p:nvSpPr>
              <p:cNvPr id="8"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pPr algn="ctr" fontAlgn="base">
                  <a:spcBef>
                    <a:spcPct val="0"/>
                  </a:spcBef>
                  <a:spcAft>
                    <a:spcPct val="0"/>
                  </a:spcAft>
                </a:pPr>
                <a:endParaRPr lang="zh-CN" altLang="zh-CN" sz="2400" b="1">
                  <a:solidFill>
                    <a:srgbClr val="3333FF"/>
                  </a:solidFill>
                  <a:ea typeface="楷体_GB2312" pitchFamily="49" charset="-122"/>
                  <a:cs typeface="Arial" pitchFamily="34" charset="0"/>
                </a:endParaRPr>
              </a:p>
            </p:txBody>
          </p:sp>
          <p:sp>
            <p:nvSpPr>
              <p:cNvPr id="9"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pPr algn="ctr" fontAlgn="base">
                  <a:spcBef>
                    <a:spcPct val="0"/>
                  </a:spcBef>
                  <a:spcAft>
                    <a:spcPct val="0"/>
                  </a:spcAft>
                </a:pPr>
                <a:endParaRPr lang="zh-CN" altLang="zh-CN" sz="2400" b="1">
                  <a:solidFill>
                    <a:srgbClr val="3333FF"/>
                  </a:solidFill>
                  <a:ea typeface="楷体_GB2312" pitchFamily="49" charset="-122"/>
                  <a:cs typeface="Arial" pitchFamily="34" charset="0"/>
                </a:endParaRPr>
              </a:p>
            </p:txBody>
          </p:sp>
        </p:grpSp>
        <p:sp>
          <p:nvSpPr>
            <p:cNvPr id="6" name="Text Box 23"/>
            <p:cNvSpPr txBox="1">
              <a:spLocks noChangeArrowheads="1"/>
            </p:cNvSpPr>
            <p:nvPr/>
          </p:nvSpPr>
          <p:spPr bwMode="gray">
            <a:xfrm>
              <a:off x="5762641" y="4214818"/>
              <a:ext cx="1082674" cy="557010"/>
            </a:xfrm>
            <a:prstGeom prst="rect">
              <a:avLst/>
            </a:prstGeom>
            <a:noFill/>
            <a:ln w="9525" algn="ctr">
              <a:noFill/>
              <a:miter lim="800000"/>
              <a:headEnd/>
              <a:tailEnd/>
            </a:ln>
          </p:spPr>
          <p:txBody>
            <a:bodyPr>
              <a:spAutoFit/>
            </a:bodyPr>
            <a:lstStyle/>
            <a:p>
              <a:pPr algn="ctr" fontAlgn="base">
                <a:spcBef>
                  <a:spcPct val="50000"/>
                </a:spcBef>
                <a:spcAft>
                  <a:spcPct val="0"/>
                </a:spcAft>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10" name="TextBox 9"/>
          <p:cNvSpPr txBox="1"/>
          <p:nvPr/>
        </p:nvSpPr>
        <p:spPr>
          <a:xfrm>
            <a:off x="1000100" y="3632000"/>
            <a:ext cx="7460332" cy="242634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fontAlgn="base">
              <a:lnSpc>
                <a:spcPts val="2800"/>
              </a:lnSpc>
              <a:spcBef>
                <a:spcPts val="1600"/>
              </a:spcBef>
              <a:spcAft>
                <a:spcPct val="0"/>
              </a:spcAft>
              <a:buFontTx/>
              <a:buBlip>
                <a:blip r:embed="rId2"/>
              </a:buBlip>
            </a:pPr>
            <a:r>
              <a:rPr lang="zh-CN" altLang="zh-CN" sz="2800" b="1" dirty="0" smtClean="0">
                <a:solidFill>
                  <a:prstClr val="black"/>
                </a:solidFill>
                <a:latin typeface="Consolas" pitchFamily="49" charset="0"/>
                <a:ea typeface="仿宋" pitchFamily="49" charset="-122"/>
                <a:cs typeface="Consolas" pitchFamily="49" charset="0"/>
              </a:rPr>
              <a:t>该完全二叉树，</a:t>
            </a:r>
            <a:r>
              <a:rPr lang="en-US" altLang="zh-CN" sz="2800" b="1" i="1" dirty="0" smtClean="0">
                <a:solidFill>
                  <a:prstClr val="black"/>
                </a:solidFill>
                <a:latin typeface="Consolas" pitchFamily="49" charset="0"/>
                <a:ea typeface="仿宋" pitchFamily="49" charset="-122"/>
                <a:cs typeface="Consolas" pitchFamily="49" charset="0"/>
              </a:rPr>
              <a:t>n</a:t>
            </a:r>
            <a:r>
              <a:rPr lang="en-US" altLang="zh-CN" sz="2800" b="1" baseline="-25000" dirty="0" smtClean="0">
                <a:solidFill>
                  <a:prstClr val="black"/>
                </a:solidFill>
                <a:latin typeface="Consolas" pitchFamily="49" charset="0"/>
                <a:ea typeface="仿宋" pitchFamily="49" charset="-122"/>
                <a:cs typeface="Consolas" pitchFamily="49" charset="0"/>
              </a:rPr>
              <a:t>0</a:t>
            </a:r>
            <a:r>
              <a:rPr lang="en-US" altLang="zh-CN" sz="2800" b="1" dirty="0" smtClean="0">
                <a:solidFill>
                  <a:prstClr val="black"/>
                </a:solidFill>
                <a:latin typeface="Consolas" pitchFamily="49" charset="0"/>
                <a:ea typeface="仿宋" pitchFamily="49" charset="-122"/>
                <a:cs typeface="Consolas" pitchFamily="49" charset="0"/>
              </a:rPr>
              <a:t>=8</a:t>
            </a:r>
            <a:r>
              <a:rPr lang="zh-CN" altLang="zh-CN" sz="2800" b="1" dirty="0" smtClean="0">
                <a:solidFill>
                  <a:prstClr val="black"/>
                </a:solidFill>
                <a:latin typeface="Consolas" pitchFamily="49" charset="0"/>
                <a:ea typeface="仿宋" pitchFamily="49" charset="-122"/>
                <a:cs typeface="Consolas" pitchFamily="49" charset="0"/>
              </a:rPr>
              <a:t>，</a:t>
            </a:r>
            <a:r>
              <a:rPr lang="en-US" altLang="zh-CN" sz="2800" b="1" i="1" dirty="0" smtClean="0">
                <a:solidFill>
                  <a:prstClr val="black"/>
                </a:solidFill>
                <a:latin typeface="Consolas" pitchFamily="49" charset="0"/>
                <a:ea typeface="仿宋" pitchFamily="49" charset="-122"/>
                <a:cs typeface="Consolas" pitchFamily="49" charset="0"/>
              </a:rPr>
              <a:t>n</a:t>
            </a:r>
            <a:r>
              <a:rPr lang="en-US" altLang="zh-CN" sz="2800" b="1" baseline="-25000" dirty="0" smtClean="0">
                <a:solidFill>
                  <a:prstClr val="black"/>
                </a:solidFill>
                <a:latin typeface="Consolas" pitchFamily="49" charset="0"/>
                <a:ea typeface="仿宋" pitchFamily="49" charset="-122"/>
                <a:cs typeface="Consolas" pitchFamily="49" charset="0"/>
              </a:rPr>
              <a:t>2</a:t>
            </a:r>
            <a:r>
              <a:rPr lang="en-US" altLang="zh-CN" sz="2800" b="1" dirty="0" smtClean="0">
                <a:solidFill>
                  <a:prstClr val="black"/>
                </a:solidFill>
                <a:latin typeface="Consolas" pitchFamily="49" charset="0"/>
                <a:ea typeface="仿宋" pitchFamily="49" charset="-122"/>
                <a:cs typeface="Consolas" pitchFamily="49" charset="0"/>
              </a:rPr>
              <a:t>=</a:t>
            </a:r>
            <a:r>
              <a:rPr lang="en-US" altLang="zh-CN" sz="2800" b="1" i="1" dirty="0" smtClean="0">
                <a:solidFill>
                  <a:prstClr val="black"/>
                </a:solidFill>
                <a:latin typeface="Consolas" pitchFamily="49" charset="0"/>
                <a:ea typeface="仿宋" pitchFamily="49" charset="-122"/>
                <a:cs typeface="Consolas" pitchFamily="49" charset="0"/>
              </a:rPr>
              <a:t>n</a:t>
            </a:r>
            <a:r>
              <a:rPr lang="en-US" altLang="zh-CN" sz="2800" b="1" baseline="-25000" dirty="0" smtClean="0">
                <a:solidFill>
                  <a:prstClr val="black"/>
                </a:solidFill>
                <a:latin typeface="Consolas" pitchFamily="49" charset="0"/>
                <a:ea typeface="仿宋" pitchFamily="49" charset="-122"/>
                <a:cs typeface="Consolas" pitchFamily="49" charset="0"/>
              </a:rPr>
              <a:t>0</a:t>
            </a:r>
            <a:r>
              <a:rPr lang="en-US" altLang="zh-CN" sz="2800" b="1" dirty="0" smtClean="0">
                <a:solidFill>
                  <a:prstClr val="black"/>
                </a:solidFill>
                <a:latin typeface="Consolas" pitchFamily="49" charset="0"/>
                <a:ea typeface="仿宋" pitchFamily="49" charset="-122"/>
                <a:cs typeface="Consolas" pitchFamily="49" charset="0"/>
              </a:rPr>
              <a:t>-1=7</a:t>
            </a:r>
            <a:r>
              <a:rPr lang="zh-CN" altLang="zh-CN" sz="2800" b="1" dirty="0" smtClean="0">
                <a:solidFill>
                  <a:prstClr val="black"/>
                </a:solidFill>
                <a:latin typeface="Consolas" pitchFamily="49" charset="0"/>
                <a:ea typeface="仿宋" pitchFamily="49" charset="-122"/>
                <a:cs typeface="Consolas" pitchFamily="49" charset="0"/>
              </a:rPr>
              <a:t>，则</a:t>
            </a:r>
            <a:r>
              <a:rPr lang="en-US" altLang="zh-CN" sz="2800" b="1" i="1" dirty="0" smtClean="0">
                <a:solidFill>
                  <a:prstClr val="black"/>
                </a:solidFill>
                <a:latin typeface="Consolas" pitchFamily="49" charset="0"/>
                <a:ea typeface="仿宋" pitchFamily="49" charset="-122"/>
                <a:cs typeface="Consolas" pitchFamily="49" charset="0"/>
              </a:rPr>
              <a:t>n</a:t>
            </a:r>
            <a:r>
              <a:rPr lang="en-US" altLang="zh-CN" sz="2800" b="1" dirty="0" smtClean="0">
                <a:solidFill>
                  <a:prstClr val="black"/>
                </a:solidFill>
                <a:latin typeface="Consolas" pitchFamily="49" charset="0"/>
                <a:ea typeface="仿宋" pitchFamily="49" charset="-122"/>
                <a:cs typeface="Consolas" pitchFamily="49" charset="0"/>
              </a:rPr>
              <a:t>=</a:t>
            </a:r>
            <a:r>
              <a:rPr lang="en-US" altLang="zh-CN" sz="2800" b="1" i="1" dirty="0" smtClean="0">
                <a:solidFill>
                  <a:prstClr val="black"/>
                </a:solidFill>
                <a:latin typeface="Consolas" pitchFamily="49" charset="0"/>
                <a:ea typeface="仿宋" pitchFamily="49" charset="-122"/>
                <a:cs typeface="Consolas" pitchFamily="49" charset="0"/>
              </a:rPr>
              <a:t>n</a:t>
            </a:r>
            <a:r>
              <a:rPr lang="en-US" altLang="zh-CN" sz="2800" b="1" baseline="-25000" dirty="0" smtClean="0">
                <a:solidFill>
                  <a:prstClr val="black"/>
                </a:solidFill>
                <a:latin typeface="Consolas" pitchFamily="49" charset="0"/>
                <a:ea typeface="仿宋" pitchFamily="49" charset="-122"/>
                <a:cs typeface="Consolas" pitchFamily="49" charset="0"/>
              </a:rPr>
              <a:t>0</a:t>
            </a:r>
            <a:r>
              <a:rPr lang="en-US" altLang="zh-CN" sz="2800" b="1" dirty="0" smtClean="0">
                <a:solidFill>
                  <a:prstClr val="black"/>
                </a:solidFill>
                <a:latin typeface="Consolas" pitchFamily="49" charset="0"/>
                <a:ea typeface="仿宋" pitchFamily="49" charset="-122"/>
                <a:cs typeface="Consolas" pitchFamily="49" charset="0"/>
              </a:rPr>
              <a:t>+</a:t>
            </a:r>
            <a:r>
              <a:rPr lang="en-US" altLang="zh-CN" sz="2800" b="1" i="1" dirty="0" smtClean="0">
                <a:solidFill>
                  <a:prstClr val="black"/>
                </a:solidFill>
                <a:latin typeface="Consolas" pitchFamily="49" charset="0"/>
                <a:ea typeface="仿宋" pitchFamily="49" charset="-122"/>
                <a:cs typeface="Consolas" pitchFamily="49" charset="0"/>
              </a:rPr>
              <a:t>n</a:t>
            </a:r>
            <a:r>
              <a:rPr lang="en-US" altLang="zh-CN" sz="2800" b="1" baseline="-25000" dirty="0" smtClean="0">
                <a:solidFill>
                  <a:prstClr val="black"/>
                </a:solidFill>
                <a:latin typeface="Consolas" pitchFamily="49" charset="0"/>
                <a:ea typeface="仿宋" pitchFamily="49" charset="-122"/>
                <a:cs typeface="Consolas" pitchFamily="49" charset="0"/>
              </a:rPr>
              <a:t>1</a:t>
            </a:r>
            <a:r>
              <a:rPr lang="en-US" altLang="zh-CN" sz="2800" b="1" dirty="0" smtClean="0">
                <a:solidFill>
                  <a:prstClr val="black"/>
                </a:solidFill>
                <a:latin typeface="Consolas" pitchFamily="49" charset="0"/>
                <a:ea typeface="仿宋" pitchFamily="49" charset="-122"/>
                <a:cs typeface="Consolas" pitchFamily="49" charset="0"/>
              </a:rPr>
              <a:t>+</a:t>
            </a:r>
            <a:r>
              <a:rPr lang="en-US" altLang="zh-CN" sz="2800" b="1" i="1" dirty="0" smtClean="0">
                <a:solidFill>
                  <a:prstClr val="black"/>
                </a:solidFill>
                <a:latin typeface="Consolas" pitchFamily="49" charset="0"/>
                <a:ea typeface="仿宋" pitchFamily="49" charset="-122"/>
                <a:cs typeface="Consolas" pitchFamily="49" charset="0"/>
              </a:rPr>
              <a:t>n</a:t>
            </a:r>
            <a:r>
              <a:rPr lang="en-US" altLang="zh-CN" sz="2800" b="1" baseline="-25000" dirty="0" smtClean="0">
                <a:solidFill>
                  <a:prstClr val="black"/>
                </a:solidFill>
                <a:latin typeface="Consolas" pitchFamily="49" charset="0"/>
                <a:ea typeface="仿宋" pitchFamily="49" charset="-122"/>
                <a:cs typeface="Consolas" pitchFamily="49" charset="0"/>
              </a:rPr>
              <a:t>2</a:t>
            </a:r>
            <a:r>
              <a:rPr lang="en-US" altLang="zh-CN" sz="2800" b="1" dirty="0" smtClean="0">
                <a:solidFill>
                  <a:prstClr val="black"/>
                </a:solidFill>
                <a:latin typeface="Consolas" pitchFamily="49" charset="0"/>
                <a:ea typeface="仿宋" pitchFamily="49" charset="-122"/>
                <a:cs typeface="Consolas" pitchFamily="49" charset="0"/>
              </a:rPr>
              <a:t>=15+</a:t>
            </a:r>
            <a:r>
              <a:rPr lang="en-US" altLang="zh-CN" sz="2800" b="1" i="1" dirty="0" smtClean="0">
                <a:solidFill>
                  <a:prstClr val="black"/>
                </a:solidFill>
                <a:latin typeface="Consolas" pitchFamily="49" charset="0"/>
                <a:ea typeface="仿宋" pitchFamily="49" charset="-122"/>
                <a:cs typeface="Consolas" pitchFamily="49" charset="0"/>
              </a:rPr>
              <a:t>n</a:t>
            </a:r>
            <a:r>
              <a:rPr lang="en-US" altLang="zh-CN" sz="2800" b="1" baseline="-25000" dirty="0" smtClean="0">
                <a:solidFill>
                  <a:prstClr val="black"/>
                </a:solidFill>
                <a:latin typeface="Consolas" pitchFamily="49" charset="0"/>
                <a:ea typeface="仿宋" pitchFamily="49" charset="-122"/>
                <a:cs typeface="Consolas" pitchFamily="49" charset="0"/>
              </a:rPr>
              <a:t>1</a:t>
            </a:r>
            <a:r>
              <a:rPr lang="zh-CN" altLang="en-US" sz="2800" b="1" dirty="0" smtClean="0">
                <a:solidFill>
                  <a:prstClr val="black"/>
                </a:solidFill>
                <a:latin typeface="Consolas" pitchFamily="49" charset="0"/>
                <a:ea typeface="仿宋" pitchFamily="49" charset="-122"/>
                <a:cs typeface="Consolas" pitchFamily="49" charset="0"/>
              </a:rPr>
              <a:t>。</a:t>
            </a:r>
            <a:endParaRPr lang="en-US" altLang="zh-CN" sz="2800" b="1" dirty="0" smtClean="0">
              <a:solidFill>
                <a:prstClr val="black"/>
              </a:solidFill>
              <a:latin typeface="Consolas" pitchFamily="49" charset="0"/>
              <a:ea typeface="仿宋" pitchFamily="49" charset="-122"/>
              <a:cs typeface="Consolas" pitchFamily="49" charset="0"/>
            </a:endParaRPr>
          </a:p>
          <a:p>
            <a:pPr marL="342900" indent="-342900" fontAlgn="base">
              <a:lnSpc>
                <a:spcPts val="2800"/>
              </a:lnSpc>
              <a:spcBef>
                <a:spcPts val="1600"/>
              </a:spcBef>
              <a:spcAft>
                <a:spcPct val="0"/>
              </a:spcAft>
              <a:buFontTx/>
              <a:buBlip>
                <a:blip r:embed="rId2"/>
              </a:buBlip>
            </a:pPr>
            <a:r>
              <a:rPr lang="zh-CN" altLang="zh-CN" sz="2800" b="1" dirty="0" smtClean="0">
                <a:solidFill>
                  <a:prstClr val="black"/>
                </a:solidFill>
                <a:latin typeface="Consolas" pitchFamily="49" charset="0"/>
                <a:ea typeface="仿宋" pitchFamily="49" charset="-122"/>
                <a:cs typeface="Consolas" pitchFamily="49" charset="0"/>
              </a:rPr>
              <a:t>完全二叉树中</a:t>
            </a:r>
            <a:r>
              <a:rPr lang="en-US" altLang="zh-CN" sz="2800" b="1" i="1" dirty="0" smtClean="0">
                <a:solidFill>
                  <a:prstClr val="black"/>
                </a:solidFill>
                <a:latin typeface="Consolas" pitchFamily="49" charset="0"/>
                <a:ea typeface="仿宋" pitchFamily="49" charset="-122"/>
                <a:cs typeface="Consolas" pitchFamily="49" charset="0"/>
              </a:rPr>
              <a:t>n</a:t>
            </a:r>
            <a:r>
              <a:rPr lang="en-US" altLang="zh-CN" sz="2800" b="1" baseline="-25000" dirty="0" smtClean="0">
                <a:solidFill>
                  <a:prstClr val="black"/>
                </a:solidFill>
                <a:latin typeface="Consolas" pitchFamily="49" charset="0"/>
                <a:ea typeface="仿宋" pitchFamily="49" charset="-122"/>
                <a:cs typeface="Consolas" pitchFamily="49" charset="0"/>
              </a:rPr>
              <a:t>1</a:t>
            </a:r>
            <a:r>
              <a:rPr lang="en-US" altLang="zh-CN" sz="2800" b="1" dirty="0" smtClean="0">
                <a:solidFill>
                  <a:prstClr val="black"/>
                </a:solidFill>
                <a:latin typeface="Consolas" pitchFamily="49" charset="0"/>
                <a:ea typeface="仿宋" pitchFamily="49" charset="-122"/>
                <a:cs typeface="Consolas" pitchFamily="49" charset="0"/>
              </a:rPr>
              <a:t>=0</a:t>
            </a:r>
            <a:r>
              <a:rPr lang="zh-CN" altLang="zh-CN" sz="2800" b="1" dirty="0" smtClean="0">
                <a:solidFill>
                  <a:prstClr val="black"/>
                </a:solidFill>
                <a:latin typeface="Consolas" pitchFamily="49" charset="0"/>
                <a:ea typeface="仿宋" pitchFamily="49" charset="-122"/>
                <a:cs typeface="Consolas" pitchFamily="49" charset="0"/>
              </a:rPr>
              <a:t>或</a:t>
            </a:r>
            <a:r>
              <a:rPr lang="en-US" altLang="zh-CN" sz="2800" b="1" i="1" dirty="0" smtClean="0">
                <a:solidFill>
                  <a:prstClr val="black"/>
                </a:solidFill>
                <a:latin typeface="Consolas" pitchFamily="49" charset="0"/>
                <a:ea typeface="仿宋" pitchFamily="49" charset="-122"/>
                <a:cs typeface="Consolas" pitchFamily="49" charset="0"/>
              </a:rPr>
              <a:t>n</a:t>
            </a:r>
            <a:r>
              <a:rPr lang="en-US" altLang="zh-CN" sz="2800" b="1" baseline="-25000" dirty="0" smtClean="0">
                <a:solidFill>
                  <a:prstClr val="black"/>
                </a:solidFill>
                <a:latin typeface="Consolas" pitchFamily="49" charset="0"/>
                <a:ea typeface="仿宋" pitchFamily="49" charset="-122"/>
                <a:cs typeface="Consolas" pitchFamily="49" charset="0"/>
              </a:rPr>
              <a:t>1</a:t>
            </a:r>
            <a:r>
              <a:rPr lang="en-US" altLang="zh-CN" sz="2800" b="1" dirty="0" smtClean="0">
                <a:solidFill>
                  <a:prstClr val="black"/>
                </a:solidFill>
                <a:latin typeface="Consolas" pitchFamily="49" charset="0"/>
                <a:ea typeface="仿宋" pitchFamily="49" charset="-122"/>
                <a:cs typeface="Consolas" pitchFamily="49" charset="0"/>
              </a:rPr>
              <a:t>=1</a:t>
            </a:r>
            <a:r>
              <a:rPr lang="zh-CN" altLang="zh-CN" sz="2800" b="1" dirty="0" smtClean="0">
                <a:solidFill>
                  <a:prstClr val="black"/>
                </a:solidFill>
                <a:latin typeface="Consolas" pitchFamily="49" charset="0"/>
                <a:ea typeface="仿宋" pitchFamily="49" charset="-122"/>
                <a:cs typeface="Consolas" pitchFamily="49" charset="0"/>
              </a:rPr>
              <a:t>，则</a:t>
            </a:r>
            <a:r>
              <a:rPr lang="en-US" altLang="zh-CN" sz="2800" b="1" i="1" dirty="0" smtClean="0">
                <a:solidFill>
                  <a:prstClr val="black"/>
                </a:solidFill>
                <a:latin typeface="Consolas" pitchFamily="49" charset="0"/>
                <a:ea typeface="仿宋" pitchFamily="49" charset="-122"/>
                <a:cs typeface="Consolas" pitchFamily="49" charset="0"/>
              </a:rPr>
              <a:t>n</a:t>
            </a:r>
            <a:r>
              <a:rPr lang="en-US" altLang="zh-CN" sz="2800" b="1" baseline="-25000" dirty="0" smtClean="0">
                <a:solidFill>
                  <a:prstClr val="black"/>
                </a:solidFill>
                <a:latin typeface="Consolas" pitchFamily="49" charset="0"/>
                <a:ea typeface="仿宋" pitchFamily="49" charset="-122"/>
                <a:cs typeface="Consolas" pitchFamily="49" charset="0"/>
              </a:rPr>
              <a:t>1</a:t>
            </a:r>
            <a:r>
              <a:rPr lang="en-US" altLang="zh-CN" sz="2800" b="1" dirty="0" smtClean="0">
                <a:solidFill>
                  <a:prstClr val="black"/>
                </a:solidFill>
                <a:latin typeface="Consolas" pitchFamily="49" charset="0"/>
                <a:ea typeface="仿宋" pitchFamily="49" charset="-122"/>
                <a:cs typeface="Consolas" pitchFamily="49" charset="0"/>
              </a:rPr>
              <a:t>=1</a:t>
            </a:r>
            <a:r>
              <a:rPr lang="zh-CN" altLang="zh-CN" sz="2800" b="1" dirty="0" smtClean="0">
                <a:solidFill>
                  <a:prstClr val="black"/>
                </a:solidFill>
                <a:latin typeface="Consolas" pitchFamily="49" charset="0"/>
                <a:ea typeface="仿宋" pitchFamily="49" charset="-122"/>
                <a:cs typeface="Consolas" pitchFamily="49" charset="0"/>
              </a:rPr>
              <a:t>时结点个数最多，此时</a:t>
            </a:r>
            <a:r>
              <a:rPr lang="en-US" altLang="zh-CN" sz="2800" b="1" i="1" dirty="0" smtClean="0">
                <a:solidFill>
                  <a:prstClr val="black"/>
                </a:solidFill>
                <a:latin typeface="Consolas" pitchFamily="49" charset="0"/>
                <a:ea typeface="仿宋" pitchFamily="49" charset="-122"/>
                <a:cs typeface="Consolas" pitchFamily="49" charset="0"/>
              </a:rPr>
              <a:t>n</a:t>
            </a:r>
            <a:r>
              <a:rPr lang="en-US" altLang="zh-CN" sz="2800" b="1" dirty="0" smtClean="0">
                <a:solidFill>
                  <a:prstClr val="black"/>
                </a:solidFill>
                <a:latin typeface="Consolas" pitchFamily="49" charset="0"/>
                <a:ea typeface="仿宋" pitchFamily="49" charset="-122"/>
                <a:cs typeface="Consolas" pitchFamily="49" charset="0"/>
              </a:rPr>
              <a:t>=16</a:t>
            </a:r>
            <a:r>
              <a:rPr lang="zh-CN" altLang="zh-CN" sz="2800" b="1" dirty="0" smtClean="0">
                <a:solidFill>
                  <a:prstClr val="black"/>
                </a:solidFill>
                <a:latin typeface="Consolas" pitchFamily="49" charset="0"/>
                <a:ea typeface="仿宋" pitchFamily="49" charset="-122"/>
                <a:cs typeface="Consolas" pitchFamily="49" charset="0"/>
              </a:rPr>
              <a:t>。</a:t>
            </a:r>
            <a:endParaRPr lang="en-US" altLang="zh-CN" sz="2800" b="1" dirty="0" smtClean="0">
              <a:solidFill>
                <a:prstClr val="black"/>
              </a:solidFill>
              <a:latin typeface="Consolas" pitchFamily="49" charset="0"/>
              <a:ea typeface="仿宋" pitchFamily="49" charset="-122"/>
              <a:cs typeface="Consolas" pitchFamily="49" charset="0"/>
            </a:endParaRPr>
          </a:p>
          <a:p>
            <a:pPr marL="342900" indent="-342900" fontAlgn="base">
              <a:lnSpc>
                <a:spcPts val="2800"/>
              </a:lnSpc>
              <a:spcBef>
                <a:spcPts val="1600"/>
              </a:spcBef>
              <a:spcAft>
                <a:spcPct val="0"/>
              </a:spcAft>
              <a:buFontTx/>
              <a:buBlip>
                <a:blip r:embed="rId2"/>
              </a:buBlip>
            </a:pPr>
            <a:r>
              <a:rPr lang="zh-CN" altLang="zh-CN" sz="2800" b="1" dirty="0" smtClean="0">
                <a:solidFill>
                  <a:prstClr val="black"/>
                </a:solidFill>
                <a:latin typeface="Consolas" pitchFamily="49" charset="0"/>
                <a:ea typeface="仿宋" pitchFamily="49" charset="-122"/>
                <a:cs typeface="Consolas" pitchFamily="49" charset="0"/>
              </a:rPr>
              <a:t>最大高度</a:t>
            </a:r>
            <a:r>
              <a:rPr lang="en-US" altLang="zh-CN" sz="2800" b="1" i="1" dirty="0" smtClean="0">
                <a:solidFill>
                  <a:prstClr val="black"/>
                </a:solidFill>
                <a:latin typeface="Consolas" pitchFamily="49" charset="0"/>
                <a:ea typeface="仿宋" pitchFamily="49" charset="-122"/>
                <a:cs typeface="Consolas" pitchFamily="49" charset="0"/>
              </a:rPr>
              <a:t>h</a:t>
            </a:r>
            <a:r>
              <a:rPr lang="en-US" altLang="zh-CN" sz="2800" b="1" dirty="0" smtClean="0">
                <a:solidFill>
                  <a:prstClr val="black"/>
                </a:solidFill>
                <a:latin typeface="Consolas" pitchFamily="49" charset="0"/>
                <a:ea typeface="仿宋" pitchFamily="49" charset="-122"/>
                <a:cs typeface="Consolas" pitchFamily="49" charset="0"/>
              </a:rPr>
              <a:t>=</a:t>
            </a:r>
            <a:r>
              <a:rPr lang="zh-CN" altLang="en-US" sz="2800" dirty="0">
                <a:solidFill>
                  <a:srgbClr val="FF0000"/>
                </a:solidFill>
                <a:latin typeface="Lucida Sans Unicode"/>
                <a:cs typeface="Lucida Sans Unicode"/>
              </a:rPr>
              <a:t> ⌊</a:t>
            </a:r>
            <a:r>
              <a:rPr lang="en-US" altLang="zh-CN" sz="2800" dirty="0">
                <a:solidFill>
                  <a:srgbClr val="FF0000"/>
                </a:solidFill>
              </a:rPr>
              <a:t>log</a:t>
            </a:r>
            <a:r>
              <a:rPr lang="zh-CN" altLang="en-US" sz="2800" dirty="0">
                <a:solidFill>
                  <a:srgbClr val="FF0000"/>
                </a:solidFill>
              </a:rPr>
              <a:t> </a:t>
            </a:r>
            <a:r>
              <a:rPr lang="en-US" altLang="zh-CN" sz="2800" baseline="-25000" dirty="0">
                <a:solidFill>
                  <a:srgbClr val="FF0000"/>
                </a:solidFill>
              </a:rPr>
              <a:t>2</a:t>
            </a:r>
            <a:r>
              <a:rPr lang="en-US" altLang="zh-CN" sz="2800" dirty="0">
                <a:solidFill>
                  <a:srgbClr val="FF0000"/>
                </a:solidFill>
              </a:rPr>
              <a:t>n</a:t>
            </a:r>
            <a:r>
              <a:rPr lang="en-US" altLang="zh-CN" sz="2800" dirty="0">
                <a:solidFill>
                  <a:srgbClr val="FF0000"/>
                </a:solidFill>
                <a:latin typeface="Lucida Sans Unicode"/>
                <a:cs typeface="Lucida Sans Unicode"/>
              </a:rPr>
              <a:t>⌋+1 </a:t>
            </a:r>
            <a:r>
              <a:rPr lang="en-US" altLang="zh-CN" sz="2800" b="1" dirty="0" smtClean="0">
                <a:solidFill>
                  <a:prstClr val="black"/>
                </a:solidFill>
                <a:latin typeface="Consolas" pitchFamily="49" charset="0"/>
                <a:ea typeface="仿宋" pitchFamily="49" charset="-122"/>
                <a:cs typeface="Consolas" pitchFamily="49" charset="0"/>
              </a:rPr>
              <a:t>=5</a:t>
            </a:r>
            <a:r>
              <a:rPr lang="zh-CN" altLang="zh-CN" sz="2800" b="1" dirty="0" smtClean="0">
                <a:solidFill>
                  <a:prstClr val="black"/>
                </a:solidFill>
                <a:latin typeface="Consolas" pitchFamily="49" charset="0"/>
                <a:ea typeface="仿宋" pitchFamily="49" charset="-122"/>
                <a:cs typeface="Consolas" pitchFamily="49" charset="0"/>
              </a:rPr>
              <a:t>。</a:t>
            </a:r>
            <a:endParaRPr lang="zh-CN" altLang="en-US" sz="2800" b="1" dirty="0">
              <a:solidFill>
                <a:prstClr val="black"/>
              </a:solidFill>
              <a:latin typeface="Consolas" pitchFamily="49" charset="0"/>
              <a:ea typeface="仿宋" pitchFamily="49" charset="-122"/>
              <a:cs typeface="Consolas" pitchFamily="49" charset="0"/>
            </a:endParaRPr>
          </a:p>
        </p:txBody>
      </p:sp>
    </p:spTree>
    <p:extLst>
      <p:ext uri="{BB962C8B-B14F-4D97-AF65-F5344CB8AC3E}">
        <p14:creationId xmlns:p14="http://schemas.microsoft.com/office/powerpoint/2010/main" val="391342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642910" y="907580"/>
            <a:ext cx="6689194" cy="3000396"/>
            <a:chOff x="1000100" y="2214554"/>
            <a:chExt cx="6689194" cy="3000396"/>
          </a:xfrm>
        </p:grpSpPr>
        <p:sp>
          <p:nvSpPr>
            <p:cNvPr id="7" name="椭圆 6"/>
            <p:cNvSpPr/>
            <p:nvPr/>
          </p:nvSpPr>
          <p:spPr>
            <a:xfrm>
              <a:off x="4377169" y="2279780"/>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0000CC"/>
                  </a:solidFill>
                  <a:latin typeface="Consolas" pitchFamily="49" charset="0"/>
                  <a:cs typeface="Consolas" pitchFamily="49" charset="0"/>
                </a:rPr>
                <a:t>A</a:t>
              </a:r>
              <a:endParaRPr lang="zh-CN" altLang="en-US" sz="2000" i="1" dirty="0">
                <a:solidFill>
                  <a:srgbClr val="0000CC"/>
                </a:solidFill>
                <a:latin typeface="Consolas" pitchFamily="49" charset="0"/>
                <a:cs typeface="Consolas" pitchFamily="49" charset="0"/>
              </a:endParaRPr>
            </a:p>
          </p:txBody>
        </p:sp>
        <p:sp>
          <p:nvSpPr>
            <p:cNvPr id="8" name="TextBox 7"/>
            <p:cNvSpPr txBox="1"/>
            <p:nvPr/>
          </p:nvSpPr>
          <p:spPr>
            <a:xfrm>
              <a:off x="3987507" y="2214554"/>
              <a:ext cx="389662" cy="307777"/>
            </a:xfrm>
            <a:prstGeom prst="rect">
              <a:avLst/>
            </a:prstGeom>
            <a:noFill/>
          </p:spPr>
          <p:txBody>
            <a:bodyPr wrap="square" lIns="0" tIns="0" rIns="0" bIns="0" rtlCol="0">
              <a:spAutoFit/>
            </a:bodyPr>
            <a:lstStyle/>
            <a:p>
              <a:r>
                <a:rPr lang="en-US" altLang="zh-CN" sz="2000" dirty="0" smtClean="0">
                  <a:solidFill>
                    <a:srgbClr val="FF0000"/>
                  </a:solidFill>
                  <a:latin typeface="Consolas" pitchFamily="49" charset="0"/>
                  <a:cs typeface="Consolas" pitchFamily="49" charset="0"/>
                </a:rPr>
                <a:t>0</a:t>
              </a:r>
              <a:endParaRPr lang="zh-CN" altLang="en-US" sz="2000" dirty="0">
                <a:solidFill>
                  <a:srgbClr val="FF0000"/>
                </a:solidFill>
                <a:latin typeface="Consolas" pitchFamily="49" charset="0"/>
                <a:cs typeface="Consolas" pitchFamily="49" charset="0"/>
              </a:endParaRPr>
            </a:p>
          </p:txBody>
        </p:sp>
        <p:sp>
          <p:nvSpPr>
            <p:cNvPr id="9" name="椭圆 8"/>
            <p:cNvSpPr/>
            <p:nvPr/>
          </p:nvSpPr>
          <p:spPr>
            <a:xfrm>
              <a:off x="1324818" y="4758368"/>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0000CC"/>
                  </a:solidFill>
                  <a:latin typeface="Consolas" pitchFamily="49" charset="0"/>
                  <a:cs typeface="Consolas" pitchFamily="49" charset="0"/>
                </a:rPr>
                <a:t>H</a:t>
              </a:r>
              <a:endParaRPr lang="zh-CN" altLang="en-US" sz="2000" i="1" dirty="0">
                <a:solidFill>
                  <a:srgbClr val="0000CC"/>
                </a:solidFill>
                <a:latin typeface="Consolas" pitchFamily="49" charset="0"/>
                <a:cs typeface="Consolas" pitchFamily="49" charset="0"/>
              </a:endParaRPr>
            </a:p>
          </p:txBody>
        </p:sp>
        <p:sp>
          <p:nvSpPr>
            <p:cNvPr id="10" name="TextBox 9"/>
            <p:cNvSpPr txBox="1"/>
            <p:nvPr/>
          </p:nvSpPr>
          <p:spPr>
            <a:xfrm>
              <a:off x="1000100" y="4693142"/>
              <a:ext cx="389662" cy="307777"/>
            </a:xfrm>
            <a:prstGeom prst="rect">
              <a:avLst/>
            </a:prstGeom>
            <a:noFill/>
          </p:spPr>
          <p:txBody>
            <a:bodyPr wrap="square" lIns="0" tIns="0" rIns="0" bIns="0" rtlCol="0">
              <a:spAutoFit/>
            </a:bodyPr>
            <a:lstStyle/>
            <a:p>
              <a:r>
                <a:rPr lang="en-US" altLang="zh-CN" sz="2000" dirty="0" smtClean="0">
                  <a:solidFill>
                    <a:srgbClr val="FF0000"/>
                  </a:solidFill>
                  <a:latin typeface="Consolas" pitchFamily="49" charset="0"/>
                  <a:cs typeface="Consolas" pitchFamily="49" charset="0"/>
                </a:rPr>
                <a:t>7</a:t>
              </a:r>
              <a:endParaRPr lang="zh-CN" altLang="en-US" sz="2000" dirty="0">
                <a:solidFill>
                  <a:srgbClr val="FF0000"/>
                </a:solidFill>
                <a:latin typeface="Consolas" pitchFamily="49" charset="0"/>
                <a:cs typeface="Consolas" pitchFamily="49" charset="0"/>
              </a:endParaRPr>
            </a:p>
          </p:txBody>
        </p:sp>
        <p:sp>
          <p:nvSpPr>
            <p:cNvPr id="11" name="椭圆 10"/>
            <p:cNvSpPr/>
            <p:nvPr/>
          </p:nvSpPr>
          <p:spPr>
            <a:xfrm>
              <a:off x="2234029" y="4758368"/>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0000CC"/>
                  </a:solidFill>
                  <a:latin typeface="Consolas" pitchFamily="49" charset="0"/>
                  <a:cs typeface="Consolas" pitchFamily="49" charset="0"/>
                </a:rPr>
                <a:t>I</a:t>
              </a:r>
              <a:endParaRPr lang="zh-CN" altLang="en-US" sz="2000" i="1" dirty="0">
                <a:solidFill>
                  <a:srgbClr val="0000CC"/>
                </a:solidFill>
                <a:latin typeface="Consolas" pitchFamily="49" charset="0"/>
                <a:cs typeface="Consolas" pitchFamily="49" charset="0"/>
              </a:endParaRPr>
            </a:p>
          </p:txBody>
        </p:sp>
        <p:sp>
          <p:nvSpPr>
            <p:cNvPr id="12" name="TextBox 11"/>
            <p:cNvSpPr txBox="1"/>
            <p:nvPr/>
          </p:nvSpPr>
          <p:spPr>
            <a:xfrm>
              <a:off x="1909311" y="4693142"/>
              <a:ext cx="389662" cy="307777"/>
            </a:xfrm>
            <a:prstGeom prst="rect">
              <a:avLst/>
            </a:prstGeom>
            <a:noFill/>
          </p:spPr>
          <p:txBody>
            <a:bodyPr wrap="square" lIns="0" tIns="0" rIns="0" bIns="0" rtlCol="0">
              <a:spAutoFit/>
            </a:bodyPr>
            <a:lstStyle/>
            <a:p>
              <a:r>
                <a:rPr lang="en-US" altLang="zh-CN" sz="2000" dirty="0" smtClean="0">
                  <a:solidFill>
                    <a:srgbClr val="FF0000"/>
                  </a:solidFill>
                  <a:latin typeface="Consolas" pitchFamily="49" charset="0"/>
                  <a:cs typeface="Consolas" pitchFamily="49" charset="0"/>
                </a:rPr>
                <a:t>8</a:t>
              </a:r>
              <a:endParaRPr lang="zh-CN" altLang="en-US" sz="2000" dirty="0">
                <a:solidFill>
                  <a:srgbClr val="FF0000"/>
                </a:solidFill>
                <a:latin typeface="Consolas" pitchFamily="49" charset="0"/>
                <a:cs typeface="Consolas" pitchFamily="49" charset="0"/>
              </a:endParaRPr>
            </a:p>
          </p:txBody>
        </p:sp>
        <p:sp>
          <p:nvSpPr>
            <p:cNvPr id="13" name="椭圆 12"/>
            <p:cNvSpPr/>
            <p:nvPr/>
          </p:nvSpPr>
          <p:spPr>
            <a:xfrm>
              <a:off x="1779424" y="3975656"/>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0000CC"/>
                  </a:solidFill>
                  <a:latin typeface="Consolas" pitchFamily="49" charset="0"/>
                  <a:cs typeface="Consolas" pitchFamily="49" charset="0"/>
                </a:rPr>
                <a:t>D</a:t>
              </a:r>
              <a:endParaRPr lang="zh-CN" altLang="en-US" sz="2000" i="1" dirty="0">
                <a:solidFill>
                  <a:srgbClr val="0000CC"/>
                </a:solidFill>
                <a:latin typeface="Consolas" pitchFamily="49" charset="0"/>
                <a:cs typeface="Consolas" pitchFamily="49" charset="0"/>
              </a:endParaRPr>
            </a:p>
          </p:txBody>
        </p:sp>
        <p:sp>
          <p:nvSpPr>
            <p:cNvPr id="14" name="TextBox 13"/>
            <p:cNvSpPr txBox="1"/>
            <p:nvPr/>
          </p:nvSpPr>
          <p:spPr>
            <a:xfrm>
              <a:off x="1454705" y="3910430"/>
              <a:ext cx="389662" cy="307777"/>
            </a:xfrm>
            <a:prstGeom prst="rect">
              <a:avLst/>
            </a:prstGeom>
            <a:noFill/>
          </p:spPr>
          <p:txBody>
            <a:bodyPr wrap="square" lIns="0" tIns="0" rIns="0" bIns="0" rtlCol="0">
              <a:spAutoFit/>
            </a:bodyPr>
            <a:lstStyle/>
            <a:p>
              <a:r>
                <a:rPr lang="en-US" altLang="zh-CN" sz="2000" dirty="0" smtClean="0">
                  <a:solidFill>
                    <a:srgbClr val="FF0000"/>
                  </a:solidFill>
                  <a:latin typeface="Consolas" pitchFamily="49" charset="0"/>
                  <a:cs typeface="Consolas" pitchFamily="49" charset="0"/>
                </a:rPr>
                <a:t>3</a:t>
              </a:r>
              <a:endParaRPr lang="zh-CN" altLang="en-US" sz="2000" dirty="0">
                <a:solidFill>
                  <a:srgbClr val="FF0000"/>
                </a:solidFill>
                <a:latin typeface="Consolas" pitchFamily="49" charset="0"/>
                <a:cs typeface="Consolas" pitchFamily="49" charset="0"/>
              </a:endParaRPr>
            </a:p>
          </p:txBody>
        </p:sp>
        <p:cxnSp>
          <p:nvCxnSpPr>
            <p:cNvPr id="15" name="直接连接符 14"/>
            <p:cNvCxnSpPr>
              <a:stCxn id="13" idx="3"/>
              <a:endCxn id="9" idx="0"/>
            </p:cNvCxnSpPr>
            <p:nvPr/>
          </p:nvCxnSpPr>
          <p:spPr>
            <a:xfrm rot="5400000">
              <a:off x="1502563" y="4414931"/>
              <a:ext cx="392995" cy="293878"/>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16" name="直接连接符 15"/>
            <p:cNvCxnSpPr>
              <a:stCxn id="13" idx="5"/>
              <a:endCxn id="11" idx="0"/>
            </p:cNvCxnSpPr>
            <p:nvPr/>
          </p:nvCxnSpPr>
          <p:spPr>
            <a:xfrm rot="16200000" flipH="1">
              <a:off x="2117896" y="4414931"/>
              <a:ext cx="392995" cy="293878"/>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17" name="椭圆 16"/>
            <p:cNvSpPr/>
            <p:nvPr/>
          </p:nvSpPr>
          <p:spPr>
            <a:xfrm>
              <a:off x="3143240" y="4758368"/>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0000CC"/>
                  </a:solidFill>
                  <a:latin typeface="Consolas" pitchFamily="49" charset="0"/>
                  <a:cs typeface="Consolas" pitchFamily="49" charset="0"/>
                </a:rPr>
                <a:t>J</a:t>
              </a:r>
              <a:endParaRPr lang="zh-CN" altLang="en-US" sz="2000" i="1" dirty="0">
                <a:solidFill>
                  <a:srgbClr val="0000CC"/>
                </a:solidFill>
                <a:latin typeface="Consolas" pitchFamily="49" charset="0"/>
                <a:cs typeface="Consolas" pitchFamily="49" charset="0"/>
              </a:endParaRPr>
            </a:p>
          </p:txBody>
        </p:sp>
        <p:sp>
          <p:nvSpPr>
            <p:cNvPr id="18" name="TextBox 17"/>
            <p:cNvSpPr txBox="1"/>
            <p:nvPr/>
          </p:nvSpPr>
          <p:spPr>
            <a:xfrm>
              <a:off x="2818522" y="4693142"/>
              <a:ext cx="389662" cy="307777"/>
            </a:xfrm>
            <a:prstGeom prst="rect">
              <a:avLst/>
            </a:prstGeom>
            <a:noFill/>
          </p:spPr>
          <p:txBody>
            <a:bodyPr wrap="square" lIns="0" tIns="0" rIns="0" bIns="0" rtlCol="0">
              <a:spAutoFit/>
            </a:bodyPr>
            <a:lstStyle/>
            <a:p>
              <a:r>
                <a:rPr lang="en-US" altLang="zh-CN" sz="2000" dirty="0" smtClean="0">
                  <a:solidFill>
                    <a:srgbClr val="FF0000"/>
                  </a:solidFill>
                  <a:latin typeface="Consolas" pitchFamily="49" charset="0"/>
                  <a:cs typeface="Consolas" pitchFamily="49" charset="0"/>
                </a:rPr>
                <a:t>9</a:t>
              </a:r>
              <a:endParaRPr lang="zh-CN" altLang="en-US" sz="2000" dirty="0">
                <a:solidFill>
                  <a:srgbClr val="FF0000"/>
                </a:solidFill>
                <a:latin typeface="Consolas" pitchFamily="49" charset="0"/>
                <a:cs typeface="Consolas" pitchFamily="49" charset="0"/>
              </a:endParaRPr>
            </a:p>
          </p:txBody>
        </p:sp>
        <p:sp>
          <p:nvSpPr>
            <p:cNvPr id="19" name="椭圆 18"/>
            <p:cNvSpPr/>
            <p:nvPr/>
          </p:nvSpPr>
          <p:spPr>
            <a:xfrm>
              <a:off x="4052451" y="4758368"/>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0000CC"/>
                  </a:solidFill>
                  <a:latin typeface="Consolas" pitchFamily="49" charset="0"/>
                  <a:cs typeface="Consolas" pitchFamily="49" charset="0"/>
                </a:rPr>
                <a:t>K</a:t>
              </a:r>
              <a:endParaRPr lang="zh-CN" altLang="en-US" sz="2000" i="1" dirty="0">
                <a:solidFill>
                  <a:srgbClr val="0000CC"/>
                </a:solidFill>
                <a:latin typeface="Consolas" pitchFamily="49" charset="0"/>
                <a:cs typeface="Consolas" pitchFamily="49" charset="0"/>
              </a:endParaRPr>
            </a:p>
          </p:txBody>
        </p:sp>
        <p:sp>
          <p:nvSpPr>
            <p:cNvPr id="20" name="TextBox 19"/>
            <p:cNvSpPr txBox="1"/>
            <p:nvPr/>
          </p:nvSpPr>
          <p:spPr>
            <a:xfrm>
              <a:off x="3727733" y="4693142"/>
              <a:ext cx="389662" cy="307777"/>
            </a:xfrm>
            <a:prstGeom prst="rect">
              <a:avLst/>
            </a:prstGeom>
            <a:noFill/>
          </p:spPr>
          <p:txBody>
            <a:bodyPr wrap="square" lIns="0" tIns="0" rIns="0" bIns="0" rtlCol="0">
              <a:spAutoFit/>
            </a:bodyPr>
            <a:lstStyle/>
            <a:p>
              <a:r>
                <a:rPr lang="en-US" altLang="zh-CN" sz="2000" dirty="0" smtClean="0">
                  <a:solidFill>
                    <a:srgbClr val="FF0000"/>
                  </a:solidFill>
                  <a:latin typeface="Consolas" pitchFamily="49" charset="0"/>
                  <a:cs typeface="Consolas" pitchFamily="49" charset="0"/>
                </a:rPr>
                <a:t>10</a:t>
              </a:r>
              <a:endParaRPr lang="zh-CN" altLang="en-US" sz="2000" dirty="0">
                <a:solidFill>
                  <a:srgbClr val="FF0000"/>
                </a:solidFill>
                <a:latin typeface="Consolas" pitchFamily="49" charset="0"/>
                <a:cs typeface="Consolas" pitchFamily="49" charset="0"/>
              </a:endParaRPr>
            </a:p>
          </p:txBody>
        </p:sp>
        <p:sp>
          <p:nvSpPr>
            <p:cNvPr id="21" name="椭圆 20"/>
            <p:cNvSpPr/>
            <p:nvPr/>
          </p:nvSpPr>
          <p:spPr>
            <a:xfrm>
              <a:off x="3597845" y="3975656"/>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0000CC"/>
                  </a:solidFill>
                  <a:latin typeface="Consolas" pitchFamily="49" charset="0"/>
                  <a:cs typeface="Consolas" pitchFamily="49" charset="0"/>
                </a:rPr>
                <a:t>E</a:t>
              </a:r>
              <a:endParaRPr lang="zh-CN" altLang="en-US" sz="2000" i="1" dirty="0">
                <a:solidFill>
                  <a:srgbClr val="0000CC"/>
                </a:solidFill>
                <a:latin typeface="Consolas" pitchFamily="49" charset="0"/>
                <a:cs typeface="Consolas" pitchFamily="49" charset="0"/>
              </a:endParaRPr>
            </a:p>
          </p:txBody>
        </p:sp>
        <p:sp>
          <p:nvSpPr>
            <p:cNvPr id="22" name="TextBox 21"/>
            <p:cNvSpPr txBox="1"/>
            <p:nvPr/>
          </p:nvSpPr>
          <p:spPr>
            <a:xfrm>
              <a:off x="4000496" y="3910430"/>
              <a:ext cx="389662" cy="307777"/>
            </a:xfrm>
            <a:prstGeom prst="rect">
              <a:avLst/>
            </a:prstGeom>
            <a:noFill/>
          </p:spPr>
          <p:txBody>
            <a:bodyPr wrap="square" lIns="0" tIns="0" rIns="0" bIns="0" rtlCol="0">
              <a:spAutoFit/>
            </a:bodyPr>
            <a:lstStyle/>
            <a:p>
              <a:r>
                <a:rPr lang="en-US" altLang="zh-CN" sz="2000" dirty="0" smtClean="0">
                  <a:solidFill>
                    <a:srgbClr val="FF0000"/>
                  </a:solidFill>
                  <a:latin typeface="Consolas" pitchFamily="49" charset="0"/>
                  <a:cs typeface="Consolas" pitchFamily="49" charset="0"/>
                </a:rPr>
                <a:t>4</a:t>
              </a:r>
              <a:endParaRPr lang="zh-CN" altLang="en-US" sz="2000" dirty="0">
                <a:solidFill>
                  <a:srgbClr val="FF0000"/>
                </a:solidFill>
                <a:latin typeface="Consolas" pitchFamily="49" charset="0"/>
                <a:cs typeface="Consolas" pitchFamily="49" charset="0"/>
              </a:endParaRPr>
            </a:p>
          </p:txBody>
        </p:sp>
        <p:cxnSp>
          <p:nvCxnSpPr>
            <p:cNvPr id="23" name="直接连接符 22"/>
            <p:cNvCxnSpPr>
              <a:stCxn id="21" idx="3"/>
              <a:endCxn id="17" idx="0"/>
            </p:cNvCxnSpPr>
            <p:nvPr/>
          </p:nvCxnSpPr>
          <p:spPr>
            <a:xfrm rot="5400000">
              <a:off x="3320985" y="4414931"/>
              <a:ext cx="392995" cy="293878"/>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24" name="直接连接符 23"/>
            <p:cNvCxnSpPr>
              <a:stCxn id="21" idx="5"/>
              <a:endCxn id="19" idx="0"/>
            </p:cNvCxnSpPr>
            <p:nvPr/>
          </p:nvCxnSpPr>
          <p:spPr>
            <a:xfrm rot="16200000" flipH="1">
              <a:off x="3936318" y="4414931"/>
              <a:ext cx="392995" cy="293878"/>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25" name="椭圆 24"/>
            <p:cNvSpPr/>
            <p:nvPr/>
          </p:nvSpPr>
          <p:spPr>
            <a:xfrm>
              <a:off x="2623691" y="3258170"/>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0000CC"/>
                  </a:solidFill>
                  <a:latin typeface="Consolas" pitchFamily="49" charset="0"/>
                  <a:cs typeface="Consolas" pitchFamily="49" charset="0"/>
                </a:rPr>
                <a:t>B</a:t>
              </a:r>
              <a:endParaRPr lang="zh-CN" altLang="en-US" sz="2000" i="1" dirty="0">
                <a:solidFill>
                  <a:srgbClr val="0000CC"/>
                </a:solidFill>
                <a:latin typeface="Consolas" pitchFamily="49" charset="0"/>
                <a:cs typeface="Consolas" pitchFamily="49" charset="0"/>
              </a:endParaRPr>
            </a:p>
          </p:txBody>
        </p:sp>
        <p:sp>
          <p:nvSpPr>
            <p:cNvPr id="26" name="TextBox 25"/>
            <p:cNvSpPr txBox="1"/>
            <p:nvPr/>
          </p:nvSpPr>
          <p:spPr>
            <a:xfrm>
              <a:off x="2298973" y="3192944"/>
              <a:ext cx="389662" cy="307777"/>
            </a:xfrm>
            <a:prstGeom prst="rect">
              <a:avLst/>
            </a:prstGeom>
            <a:noFill/>
          </p:spPr>
          <p:txBody>
            <a:bodyPr wrap="square" lIns="0" tIns="0" rIns="0" bIns="0" rtlCol="0">
              <a:spAutoFit/>
            </a:bodyPr>
            <a:lstStyle/>
            <a:p>
              <a:r>
                <a:rPr lang="en-US" altLang="zh-CN" sz="2000" dirty="0" smtClean="0">
                  <a:solidFill>
                    <a:srgbClr val="FF0000"/>
                  </a:solidFill>
                  <a:latin typeface="Consolas" pitchFamily="49" charset="0"/>
                  <a:cs typeface="Consolas" pitchFamily="49" charset="0"/>
                </a:rPr>
                <a:t>1</a:t>
              </a:r>
              <a:endParaRPr lang="zh-CN" altLang="en-US" sz="2000" dirty="0">
                <a:solidFill>
                  <a:srgbClr val="FF0000"/>
                </a:solidFill>
                <a:latin typeface="Consolas" pitchFamily="49" charset="0"/>
                <a:cs typeface="Consolas" pitchFamily="49" charset="0"/>
              </a:endParaRPr>
            </a:p>
          </p:txBody>
        </p:sp>
        <p:cxnSp>
          <p:nvCxnSpPr>
            <p:cNvPr id="27" name="直接连接符 26"/>
            <p:cNvCxnSpPr>
              <a:stCxn id="25" idx="3"/>
              <a:endCxn id="13" idx="7"/>
            </p:cNvCxnSpPr>
            <p:nvPr/>
          </p:nvCxnSpPr>
          <p:spPr>
            <a:xfrm rot="5400000">
              <a:off x="2231543" y="3583798"/>
              <a:ext cx="394634" cy="522813"/>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rot="16200000" flipH="1">
              <a:off x="3170366" y="3512282"/>
              <a:ext cx="403050" cy="651068"/>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sp>
          <p:nvSpPr>
            <p:cNvPr id="33" name="椭圆 32"/>
            <p:cNvSpPr/>
            <p:nvPr/>
          </p:nvSpPr>
          <p:spPr>
            <a:xfrm>
              <a:off x="5416267" y="3975656"/>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0000CC"/>
                  </a:solidFill>
                  <a:latin typeface="Consolas" pitchFamily="49" charset="0"/>
                  <a:cs typeface="Consolas" pitchFamily="49" charset="0"/>
                </a:rPr>
                <a:t>F</a:t>
              </a:r>
              <a:endParaRPr lang="zh-CN" altLang="en-US" sz="2000" i="1" dirty="0">
                <a:solidFill>
                  <a:srgbClr val="0000CC"/>
                </a:solidFill>
                <a:latin typeface="Consolas" pitchFamily="49" charset="0"/>
                <a:cs typeface="Consolas" pitchFamily="49" charset="0"/>
              </a:endParaRPr>
            </a:p>
          </p:txBody>
        </p:sp>
        <p:sp>
          <p:nvSpPr>
            <p:cNvPr id="34" name="TextBox 33"/>
            <p:cNvSpPr txBox="1"/>
            <p:nvPr/>
          </p:nvSpPr>
          <p:spPr>
            <a:xfrm>
              <a:off x="5091549" y="3910430"/>
              <a:ext cx="389662" cy="307777"/>
            </a:xfrm>
            <a:prstGeom prst="rect">
              <a:avLst/>
            </a:prstGeom>
            <a:noFill/>
          </p:spPr>
          <p:txBody>
            <a:bodyPr wrap="square" lIns="0" tIns="0" rIns="0" bIns="0" rtlCol="0">
              <a:spAutoFit/>
            </a:bodyPr>
            <a:lstStyle/>
            <a:p>
              <a:r>
                <a:rPr lang="en-US" altLang="zh-CN" sz="2000" dirty="0" smtClean="0">
                  <a:solidFill>
                    <a:srgbClr val="FF0000"/>
                  </a:solidFill>
                  <a:latin typeface="Consolas" pitchFamily="49" charset="0"/>
                  <a:cs typeface="Consolas" pitchFamily="49" charset="0"/>
                </a:rPr>
                <a:t>5</a:t>
              </a:r>
              <a:endParaRPr lang="zh-CN" altLang="en-US" sz="2000" dirty="0">
                <a:solidFill>
                  <a:srgbClr val="FF0000"/>
                </a:solidFill>
                <a:latin typeface="Consolas" pitchFamily="49" charset="0"/>
                <a:cs typeface="Consolas" pitchFamily="49" charset="0"/>
              </a:endParaRPr>
            </a:p>
          </p:txBody>
        </p:sp>
        <p:sp>
          <p:nvSpPr>
            <p:cNvPr id="41" name="椭圆 40"/>
            <p:cNvSpPr/>
            <p:nvPr/>
          </p:nvSpPr>
          <p:spPr>
            <a:xfrm>
              <a:off x="7234689" y="3975656"/>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0000CC"/>
                  </a:solidFill>
                  <a:latin typeface="Consolas" pitchFamily="49" charset="0"/>
                  <a:cs typeface="Consolas" pitchFamily="49" charset="0"/>
                </a:rPr>
                <a:t>G</a:t>
              </a:r>
              <a:endParaRPr lang="zh-CN" altLang="en-US" sz="2000" i="1" dirty="0">
                <a:solidFill>
                  <a:srgbClr val="0000CC"/>
                </a:solidFill>
                <a:latin typeface="Consolas" pitchFamily="49" charset="0"/>
                <a:cs typeface="Consolas" pitchFamily="49" charset="0"/>
              </a:endParaRPr>
            </a:p>
          </p:txBody>
        </p:sp>
        <p:sp>
          <p:nvSpPr>
            <p:cNvPr id="42" name="TextBox 41"/>
            <p:cNvSpPr txBox="1"/>
            <p:nvPr/>
          </p:nvSpPr>
          <p:spPr>
            <a:xfrm>
              <a:off x="6960771" y="3935830"/>
              <a:ext cx="389662" cy="307777"/>
            </a:xfrm>
            <a:prstGeom prst="rect">
              <a:avLst/>
            </a:prstGeom>
            <a:noFill/>
          </p:spPr>
          <p:txBody>
            <a:bodyPr wrap="square" lIns="0" tIns="0" rIns="0" bIns="0" rtlCol="0">
              <a:spAutoFit/>
            </a:bodyPr>
            <a:lstStyle/>
            <a:p>
              <a:r>
                <a:rPr lang="en-US" altLang="zh-CN" sz="2000" dirty="0" smtClean="0">
                  <a:solidFill>
                    <a:srgbClr val="FF0000"/>
                  </a:solidFill>
                  <a:latin typeface="Consolas" pitchFamily="49" charset="0"/>
                  <a:cs typeface="Consolas" pitchFamily="49" charset="0"/>
                </a:rPr>
                <a:t>6</a:t>
              </a:r>
              <a:endParaRPr lang="zh-CN" altLang="en-US" sz="2000" dirty="0">
                <a:solidFill>
                  <a:srgbClr val="FF0000"/>
                </a:solidFill>
                <a:latin typeface="Consolas" pitchFamily="49" charset="0"/>
                <a:cs typeface="Consolas" pitchFamily="49" charset="0"/>
              </a:endParaRPr>
            </a:p>
          </p:txBody>
        </p:sp>
        <p:sp>
          <p:nvSpPr>
            <p:cNvPr id="45" name="椭圆 44"/>
            <p:cNvSpPr/>
            <p:nvPr/>
          </p:nvSpPr>
          <p:spPr>
            <a:xfrm>
              <a:off x="6260535" y="3258170"/>
              <a:ext cx="454605" cy="45658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0000CC"/>
                  </a:solidFill>
                  <a:latin typeface="Consolas" pitchFamily="49" charset="0"/>
                  <a:cs typeface="Consolas" pitchFamily="49" charset="0"/>
                </a:rPr>
                <a:t>C</a:t>
              </a:r>
              <a:endParaRPr lang="zh-CN" altLang="en-US" sz="2000" i="1" dirty="0">
                <a:solidFill>
                  <a:srgbClr val="0000CC"/>
                </a:solidFill>
                <a:latin typeface="Consolas" pitchFamily="49" charset="0"/>
                <a:cs typeface="Consolas" pitchFamily="49" charset="0"/>
              </a:endParaRPr>
            </a:p>
          </p:txBody>
        </p:sp>
        <p:sp>
          <p:nvSpPr>
            <p:cNvPr id="46" name="TextBox 45"/>
            <p:cNvSpPr txBox="1"/>
            <p:nvPr/>
          </p:nvSpPr>
          <p:spPr>
            <a:xfrm>
              <a:off x="6699768" y="3079790"/>
              <a:ext cx="389662" cy="307777"/>
            </a:xfrm>
            <a:prstGeom prst="rect">
              <a:avLst/>
            </a:prstGeom>
            <a:noFill/>
          </p:spPr>
          <p:txBody>
            <a:bodyPr wrap="square" lIns="0" tIns="0" rIns="0" bIns="0" rtlCol="0">
              <a:spAutoFit/>
            </a:bodyPr>
            <a:lstStyle/>
            <a:p>
              <a:r>
                <a:rPr lang="en-US" altLang="zh-CN" sz="2000" dirty="0" smtClean="0">
                  <a:solidFill>
                    <a:srgbClr val="FF0000"/>
                  </a:solidFill>
                  <a:latin typeface="Consolas" pitchFamily="49" charset="0"/>
                  <a:cs typeface="Consolas" pitchFamily="49" charset="0"/>
                </a:rPr>
                <a:t>2</a:t>
              </a:r>
              <a:endParaRPr lang="zh-CN" altLang="en-US" sz="2000" dirty="0">
                <a:solidFill>
                  <a:srgbClr val="FF0000"/>
                </a:solidFill>
                <a:latin typeface="Consolas" pitchFamily="49" charset="0"/>
                <a:cs typeface="Consolas" pitchFamily="49" charset="0"/>
              </a:endParaRPr>
            </a:p>
          </p:txBody>
        </p:sp>
        <p:cxnSp>
          <p:nvCxnSpPr>
            <p:cNvPr id="47" name="直接连接符 46"/>
            <p:cNvCxnSpPr>
              <a:stCxn id="45" idx="3"/>
              <a:endCxn id="33" idx="7"/>
            </p:cNvCxnSpPr>
            <p:nvPr/>
          </p:nvCxnSpPr>
          <p:spPr>
            <a:xfrm rot="5400000">
              <a:off x="5868387" y="3583798"/>
              <a:ext cx="394634" cy="522813"/>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a:xfrm rot="16200000" flipH="1">
              <a:off x="6837517" y="3489091"/>
              <a:ext cx="403050" cy="651068"/>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49" name="直接连接符 48"/>
            <p:cNvCxnSpPr>
              <a:stCxn id="7" idx="2"/>
              <a:endCxn id="25" idx="7"/>
            </p:cNvCxnSpPr>
            <p:nvPr/>
          </p:nvCxnSpPr>
          <p:spPr>
            <a:xfrm rot="10800000" flipV="1">
              <a:off x="3011722" y="2508071"/>
              <a:ext cx="1365448" cy="816964"/>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cxnSp>
          <p:nvCxnSpPr>
            <p:cNvPr id="50" name="直接连接符 49"/>
            <p:cNvCxnSpPr>
              <a:stCxn id="7" idx="6"/>
              <a:endCxn id="45" idx="1"/>
            </p:cNvCxnSpPr>
            <p:nvPr/>
          </p:nvCxnSpPr>
          <p:spPr>
            <a:xfrm>
              <a:off x="4831775" y="2508071"/>
              <a:ext cx="1495335" cy="816964"/>
            </a:xfrm>
            <a:prstGeom prst="line">
              <a:avLst/>
            </a:prstGeom>
            <a:ln w="28575">
              <a:solidFill>
                <a:srgbClr val="003300"/>
              </a:solidFill>
            </a:ln>
          </p:spPr>
          <p:style>
            <a:lnRef idx="1">
              <a:schemeClr val="dk1"/>
            </a:lnRef>
            <a:fillRef idx="0">
              <a:schemeClr val="dk1"/>
            </a:fillRef>
            <a:effectRef idx="0">
              <a:schemeClr val="dk1"/>
            </a:effectRef>
            <a:fontRef idx="minor">
              <a:schemeClr val="tx1"/>
            </a:fontRef>
          </p:style>
        </p:cxnSp>
      </p:grpSp>
      <p:grpSp>
        <p:nvGrpSpPr>
          <p:cNvPr id="2" name="组合 1"/>
          <p:cNvGrpSpPr/>
          <p:nvPr/>
        </p:nvGrpSpPr>
        <p:grpSpPr>
          <a:xfrm>
            <a:off x="827584" y="836712"/>
            <a:ext cx="7777416" cy="2500330"/>
            <a:chOff x="827584" y="836712"/>
            <a:chExt cx="7777416" cy="2500330"/>
          </a:xfrm>
        </p:grpSpPr>
        <p:sp>
          <p:nvSpPr>
            <p:cNvPr id="43" name="矩形 42"/>
            <p:cNvSpPr/>
            <p:nvPr/>
          </p:nvSpPr>
          <p:spPr>
            <a:xfrm>
              <a:off x="827584" y="836712"/>
              <a:ext cx="6786610" cy="2500330"/>
            </a:xfrm>
            <a:prstGeom prst="rect">
              <a:avLst/>
            </a:prstGeom>
            <a:solidFill>
              <a:schemeClr val="accent1">
                <a:alpha val="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Consolas" pitchFamily="49" charset="0"/>
                <a:cs typeface="Consolas" pitchFamily="49" charset="0"/>
              </a:endParaRPr>
            </a:p>
          </p:txBody>
        </p:sp>
        <p:sp>
          <p:nvSpPr>
            <p:cNvPr id="44" name="TextBox 43"/>
            <p:cNvSpPr txBox="1"/>
            <p:nvPr/>
          </p:nvSpPr>
          <p:spPr>
            <a:xfrm>
              <a:off x="7819182" y="1693398"/>
              <a:ext cx="785818" cy="400110"/>
            </a:xfrm>
            <a:prstGeom prst="rect">
              <a:avLst/>
            </a:prstGeom>
            <a:noFill/>
          </p:spPr>
          <p:txBody>
            <a:bodyPr wrap="square" rtlCol="0">
              <a:spAutoFit/>
            </a:bodyPr>
            <a:lstStyle/>
            <a:p>
              <a:pPr algn="l"/>
              <a:r>
                <a:rPr kumimoji="1" lang="zh-CN" altLang="en-US" sz="2000" smtClean="0">
                  <a:latin typeface="Consolas" pitchFamily="49" charset="0"/>
                  <a:ea typeface="楷体" pitchFamily="49" charset="-122"/>
                  <a:cs typeface="Consolas" pitchFamily="49" charset="0"/>
                </a:rPr>
                <a:t>满的</a:t>
              </a:r>
              <a:endParaRPr lang="zh-CN" altLang="en-US" sz="2000">
                <a:latin typeface="Consolas" pitchFamily="49" charset="0"/>
                <a:cs typeface="Consolas" pitchFamily="49" charset="0"/>
              </a:endParaRPr>
            </a:p>
          </p:txBody>
        </p:sp>
      </p:grpSp>
      <p:sp>
        <p:nvSpPr>
          <p:cNvPr id="54" name="矩形 53"/>
          <p:cNvSpPr/>
          <p:nvPr/>
        </p:nvSpPr>
        <p:spPr>
          <a:xfrm>
            <a:off x="55953" y="78304"/>
            <a:ext cx="3791423"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也可以根据形态</a:t>
            </a:r>
            <a:r>
              <a:rPr lang="zh-CN" altLang="en-US"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分析：</a:t>
            </a:r>
            <a:endParaRPr lang="zh-CN" altLang="en-US"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5" name="矩形 54"/>
          <p:cNvSpPr/>
          <p:nvPr/>
        </p:nvSpPr>
        <p:spPr>
          <a:xfrm>
            <a:off x="107504" y="4365104"/>
            <a:ext cx="3068469" cy="523220"/>
          </a:xfrm>
          <a:prstGeom prst="rect">
            <a:avLst/>
          </a:prstGeom>
        </p:spPr>
        <p:txBody>
          <a:bodyPr wrap="none">
            <a:spAutoFit/>
          </a:bodyPr>
          <a:lstStyle/>
          <a:p>
            <a:pPr>
              <a:spcBef>
                <a:spcPts val="1200"/>
              </a:spcBef>
            </a:pPr>
            <a:r>
              <a:rPr lang="zh-CN" altLang="en-US"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可能</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层，可能</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层</a:t>
            </a:r>
            <a:endParaRPr lang="en-US" altLang="zh-CN"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6" name="矩形 55"/>
          <p:cNvSpPr/>
          <p:nvPr/>
        </p:nvSpPr>
        <p:spPr>
          <a:xfrm>
            <a:off x="107505" y="4941168"/>
            <a:ext cx="4871847" cy="523220"/>
          </a:xfrm>
          <a:prstGeom prst="rect">
            <a:avLst/>
          </a:prstGeom>
        </p:spPr>
        <p:txBody>
          <a:bodyPr wrap="none">
            <a:spAutoFit/>
          </a:bodyPr>
          <a:lstStyle/>
          <a:p>
            <a:pPr>
              <a:spcBef>
                <a:spcPts val="1200"/>
              </a:spcBef>
            </a:pPr>
            <a:r>
              <a:rPr lang="zh-CN" altLang="en-US"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若为</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6</a:t>
            </a:r>
            <a:r>
              <a:rPr lang="zh-CN" altLang="en-US"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层：则叶子结点大于</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8</a:t>
            </a:r>
            <a:r>
              <a:rPr lang="zh-CN" altLang="en-US"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a:t>
            </a:r>
            <a:endParaRPr lang="en-US" altLang="zh-CN"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868789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142852"/>
            <a:ext cx="7520940" cy="548640"/>
          </a:xfrm>
        </p:spPr>
        <p:txBody>
          <a:bodyPr/>
          <a:lstStyle/>
          <a:p>
            <a:r>
              <a:rPr lang="zh-CN" altLang="en-US" sz="3200" b="1" cap="none" dirty="0" smtClean="0">
                <a:solidFill>
                  <a:prstClr val="black"/>
                </a:solidFill>
                <a:latin typeface="微软雅黑"/>
                <a:ea typeface="微软雅黑"/>
              </a:rPr>
              <a:t>五、二叉树的存储结构</a:t>
            </a:r>
            <a:endParaRPr lang="zh-CN" altLang="en-US" dirty="0"/>
          </a:p>
        </p:txBody>
      </p:sp>
      <p:sp>
        <p:nvSpPr>
          <p:cNvPr id="3" name="内容占位符 2"/>
          <p:cNvSpPr>
            <a:spLocks noGrp="1"/>
          </p:cNvSpPr>
          <p:nvPr>
            <p:ph idx="1"/>
          </p:nvPr>
        </p:nvSpPr>
        <p:spPr>
          <a:xfrm>
            <a:off x="500034" y="1214422"/>
            <a:ext cx="8286808" cy="4857784"/>
          </a:xfrm>
        </p:spPr>
        <p:txBody>
          <a:bodyPr>
            <a:normAutofit lnSpcReduction="10000"/>
          </a:bodyPr>
          <a:lstStyle/>
          <a:p>
            <a:r>
              <a:rPr lang="en-US" altLang="zh-CN" sz="3200" dirty="0"/>
              <a:t>1. </a:t>
            </a:r>
            <a:r>
              <a:rPr lang="zh-CN" altLang="zh-CN" sz="3200" dirty="0">
                <a:solidFill>
                  <a:srgbClr val="FF0000"/>
                </a:solidFill>
              </a:rPr>
              <a:t>顺序存储结构</a:t>
            </a:r>
          </a:p>
          <a:p>
            <a:r>
              <a:rPr lang="en-US" altLang="zh-CN" sz="3200" b="0" dirty="0" smtClean="0"/>
              <a:t>		</a:t>
            </a:r>
            <a:r>
              <a:rPr lang="zh-CN" altLang="zh-CN" sz="3200" b="0" dirty="0" smtClean="0"/>
              <a:t>顺序</a:t>
            </a:r>
            <a:r>
              <a:rPr lang="zh-CN" altLang="zh-CN" sz="3200" b="0" dirty="0"/>
              <a:t>存储结构就是将二叉树中的所有结点按照一定的次序存储到</a:t>
            </a:r>
            <a:r>
              <a:rPr lang="zh-CN" altLang="zh-CN" sz="3200" dirty="0">
                <a:solidFill>
                  <a:srgbClr val="FF0000"/>
                </a:solidFill>
              </a:rPr>
              <a:t>一组地址连续的存储单元</a:t>
            </a:r>
            <a:r>
              <a:rPr lang="zh-CN" altLang="zh-CN" sz="3200" b="0" dirty="0"/>
              <a:t>中</a:t>
            </a:r>
            <a:r>
              <a:rPr lang="zh-CN" altLang="zh-CN" sz="3200" b="0" dirty="0" smtClean="0"/>
              <a:t>。</a:t>
            </a:r>
            <a:endParaRPr lang="en-US" altLang="zh-CN" sz="3200" b="0" dirty="0" smtClean="0"/>
          </a:p>
          <a:p>
            <a:r>
              <a:rPr lang="en-US" altLang="zh-CN" sz="3200" b="0" dirty="0" smtClean="0"/>
              <a:t>		</a:t>
            </a:r>
            <a:r>
              <a:rPr lang="zh-CN" altLang="zh-CN" sz="3200" b="0" dirty="0" smtClean="0"/>
              <a:t>必须</a:t>
            </a:r>
            <a:r>
              <a:rPr lang="zh-CN" altLang="zh-CN" sz="3200" b="0" dirty="0"/>
              <a:t>把二叉树中的所有结点安排成一个适当的线性序列，使得结点在这个序列中的</a:t>
            </a:r>
            <a:r>
              <a:rPr lang="zh-CN" altLang="zh-CN" sz="3200" dirty="0">
                <a:solidFill>
                  <a:srgbClr val="FF0000"/>
                </a:solidFill>
              </a:rPr>
              <a:t>相互位置能反映出结点之间的逻辑</a:t>
            </a:r>
            <a:r>
              <a:rPr lang="zh-CN" altLang="zh-CN" sz="3200" dirty="0" smtClean="0">
                <a:solidFill>
                  <a:srgbClr val="FF0000"/>
                </a:solidFill>
              </a:rPr>
              <a:t>关系</a:t>
            </a:r>
            <a:r>
              <a:rPr lang="en-US" altLang="zh-CN" sz="3200" dirty="0" smtClean="0">
                <a:solidFill>
                  <a:srgbClr val="FF0000"/>
                </a:solidFill>
              </a:rPr>
              <a:t>——</a:t>
            </a:r>
            <a:r>
              <a:rPr lang="zh-CN" altLang="en-US" sz="3200" dirty="0" smtClean="0">
                <a:solidFill>
                  <a:srgbClr val="FF0000"/>
                </a:solidFill>
              </a:rPr>
              <a:t>父子关系</a:t>
            </a:r>
            <a:r>
              <a:rPr lang="zh-CN" altLang="zh-CN" sz="3200" b="0" dirty="0" smtClean="0"/>
              <a:t>。</a:t>
            </a:r>
            <a:endParaRPr lang="zh-CN" altLang="zh-CN" sz="3200" b="0" dirty="0"/>
          </a:p>
          <a:p>
            <a:endParaRPr lang="zh-CN" altLang="en-US" dirty="0"/>
          </a:p>
        </p:txBody>
      </p:sp>
    </p:spTree>
    <p:extLst>
      <p:ext uri="{BB962C8B-B14F-4D97-AF65-F5344CB8AC3E}">
        <p14:creationId xmlns:p14="http://schemas.microsoft.com/office/powerpoint/2010/main" val="32936051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 y="285728"/>
            <a:ext cx="9144000" cy="1714512"/>
          </a:xfrm>
        </p:spPr>
        <p:txBody>
          <a:bodyPr>
            <a:noAutofit/>
          </a:bodyPr>
          <a:lstStyle/>
          <a:p>
            <a:r>
              <a:rPr lang="zh-CN" altLang="en-US" sz="2800" dirty="0" smtClean="0"/>
              <a:t>（</a:t>
            </a:r>
            <a:r>
              <a:rPr lang="en-US" altLang="zh-CN" sz="2800" dirty="0" smtClean="0"/>
              <a:t>1</a:t>
            </a:r>
            <a:r>
              <a:rPr lang="zh-CN" altLang="en-US" sz="2800" dirty="0" smtClean="0"/>
              <a:t>）</a:t>
            </a:r>
            <a:r>
              <a:rPr lang="zh-CN" altLang="zh-CN" sz="2800" dirty="0" smtClean="0"/>
              <a:t>对于</a:t>
            </a:r>
            <a:r>
              <a:rPr lang="zh-CN" altLang="zh-CN" sz="2800" dirty="0"/>
              <a:t>完全</a:t>
            </a:r>
            <a:r>
              <a:rPr lang="zh-CN" altLang="zh-CN" sz="2800" dirty="0" smtClean="0"/>
              <a:t>二叉树</a:t>
            </a:r>
            <a:endParaRPr lang="en-US" altLang="zh-CN" sz="2800" dirty="0" smtClean="0"/>
          </a:p>
          <a:p>
            <a:pPr lvl="2">
              <a:spcBef>
                <a:spcPts val="1100"/>
              </a:spcBef>
              <a:buFont typeface="Arial" pitchFamily="34" charset="0"/>
              <a:buChar char="•"/>
            </a:pPr>
            <a:r>
              <a:rPr lang="zh-CN" altLang="zh-CN" sz="2800" b="0" dirty="0" smtClean="0"/>
              <a:t>结点</a:t>
            </a:r>
            <a:r>
              <a:rPr lang="zh-CN" altLang="zh-CN" sz="2800" b="0" dirty="0"/>
              <a:t>的编号完全</a:t>
            </a:r>
            <a:r>
              <a:rPr lang="zh-CN" altLang="zh-CN" sz="2800" b="0" dirty="0" smtClean="0"/>
              <a:t>反映结点</a:t>
            </a:r>
            <a:r>
              <a:rPr lang="zh-CN" altLang="zh-CN" sz="2800" b="0" dirty="0"/>
              <a:t>之间的逻辑</a:t>
            </a:r>
            <a:r>
              <a:rPr lang="zh-CN" altLang="zh-CN" sz="2800" b="0" dirty="0" smtClean="0"/>
              <a:t>关系</a:t>
            </a:r>
            <a:r>
              <a:rPr lang="en-US" altLang="zh-CN" sz="2800" b="0" dirty="0" smtClean="0"/>
              <a:t>(</a:t>
            </a:r>
            <a:r>
              <a:rPr lang="zh-CN" altLang="en-US" sz="2800" b="0" dirty="0" smtClean="0"/>
              <a:t>性质</a:t>
            </a:r>
            <a:r>
              <a:rPr lang="en-US" altLang="zh-CN" sz="2800" b="0" dirty="0" smtClean="0"/>
              <a:t>5)</a:t>
            </a:r>
            <a:r>
              <a:rPr lang="zh-CN" altLang="zh-CN" sz="2800" b="0" dirty="0" smtClean="0"/>
              <a:t>。</a:t>
            </a:r>
            <a:endParaRPr lang="en-US" altLang="zh-CN" sz="2800" b="0" dirty="0" smtClean="0"/>
          </a:p>
          <a:p>
            <a:pPr lvl="2">
              <a:buFont typeface="Arial" pitchFamily="34" charset="0"/>
              <a:buChar char="•"/>
            </a:pPr>
            <a:r>
              <a:rPr lang="zh-CN" altLang="zh-CN" sz="2800" b="0" dirty="0" smtClean="0"/>
              <a:t>将</a:t>
            </a:r>
            <a:r>
              <a:rPr lang="zh-CN" altLang="zh-CN" sz="2800" b="1" dirty="0" smtClean="0">
                <a:solidFill>
                  <a:srgbClr val="FF0000"/>
                </a:solidFill>
              </a:rPr>
              <a:t>编号</a:t>
            </a:r>
            <a:r>
              <a:rPr lang="zh-CN" altLang="zh-CN" sz="2800" b="1" dirty="0">
                <a:solidFill>
                  <a:srgbClr val="FF0000"/>
                </a:solidFill>
              </a:rPr>
              <a:t>为</a:t>
            </a:r>
            <a:r>
              <a:rPr lang="en-US" altLang="zh-CN" sz="2800" b="1" dirty="0" err="1">
                <a:solidFill>
                  <a:srgbClr val="FF0000"/>
                </a:solidFill>
              </a:rPr>
              <a:t>i</a:t>
            </a:r>
            <a:r>
              <a:rPr lang="zh-CN" altLang="zh-CN" sz="2800" b="0" dirty="0"/>
              <a:t>的结点存储在</a:t>
            </a:r>
            <a:r>
              <a:rPr lang="zh-CN" altLang="zh-CN" sz="2800" b="1" dirty="0">
                <a:solidFill>
                  <a:srgbClr val="FF0000"/>
                </a:solidFill>
              </a:rPr>
              <a:t>一维数组</a:t>
            </a:r>
            <a:r>
              <a:rPr lang="zh-CN" altLang="zh-CN" sz="2800" b="1" dirty="0"/>
              <a:t>中</a:t>
            </a:r>
            <a:r>
              <a:rPr lang="zh-CN" altLang="zh-CN" sz="2800" b="1" dirty="0">
                <a:solidFill>
                  <a:srgbClr val="FF0000"/>
                </a:solidFill>
              </a:rPr>
              <a:t>下标为</a:t>
            </a:r>
            <a:r>
              <a:rPr lang="en-US" altLang="zh-CN" sz="2800" b="1" dirty="0" err="1">
                <a:solidFill>
                  <a:srgbClr val="FF0000"/>
                </a:solidFill>
              </a:rPr>
              <a:t>i</a:t>
            </a:r>
            <a:r>
              <a:rPr lang="zh-CN" altLang="zh-CN" sz="2800" b="0" dirty="0"/>
              <a:t>的分量中</a:t>
            </a:r>
            <a:r>
              <a:rPr lang="zh-CN" altLang="zh-CN" sz="2800" b="0" dirty="0" smtClean="0"/>
              <a:t>。</a:t>
            </a:r>
            <a:endParaRPr lang="zh-CN" altLang="en-US" sz="2800" b="0"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5863" y="2285992"/>
            <a:ext cx="7049475" cy="4500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40590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571480"/>
            <a:ext cx="8286808" cy="5214974"/>
          </a:xfrm>
        </p:spPr>
        <p:txBody>
          <a:bodyPr>
            <a:normAutofit/>
          </a:bodyPr>
          <a:lstStyle/>
          <a:p>
            <a:r>
              <a:rPr lang="zh-CN" altLang="en-US" sz="2800" dirty="0" smtClean="0"/>
              <a:t>（</a:t>
            </a:r>
            <a:r>
              <a:rPr lang="en-US" altLang="zh-CN" sz="2800" dirty="0" smtClean="0"/>
              <a:t>2</a:t>
            </a:r>
            <a:r>
              <a:rPr lang="zh-CN" altLang="en-US" sz="2800" dirty="0" smtClean="0"/>
              <a:t>）</a:t>
            </a:r>
            <a:r>
              <a:rPr lang="zh-CN" altLang="zh-CN" sz="2800" dirty="0" smtClean="0"/>
              <a:t>对于</a:t>
            </a:r>
            <a:r>
              <a:rPr lang="zh-CN" altLang="zh-CN" sz="2800" dirty="0"/>
              <a:t>一般二叉树</a:t>
            </a:r>
            <a:r>
              <a:rPr lang="zh-CN" altLang="zh-CN" sz="2800" dirty="0" smtClean="0"/>
              <a:t>，</a:t>
            </a:r>
            <a:endParaRPr lang="en-US" altLang="zh-CN" sz="2800" dirty="0" smtClean="0"/>
          </a:p>
          <a:p>
            <a:pPr lvl="2">
              <a:spcBef>
                <a:spcPts val="600"/>
              </a:spcBef>
              <a:buFont typeface="Arial" pitchFamily="34" charset="0"/>
              <a:buChar char="•"/>
            </a:pPr>
            <a:r>
              <a:rPr lang="zh-CN" altLang="zh-CN" sz="2800" b="0" dirty="0" smtClean="0">
                <a:solidFill>
                  <a:srgbClr val="FF0000"/>
                </a:solidFill>
              </a:rPr>
              <a:t>按照</a:t>
            </a:r>
            <a:r>
              <a:rPr lang="zh-CN" altLang="zh-CN" sz="2800" b="0" dirty="0">
                <a:solidFill>
                  <a:srgbClr val="FF0000"/>
                </a:solidFill>
              </a:rPr>
              <a:t>完全二叉树的形式存储树中的结点</a:t>
            </a:r>
            <a:r>
              <a:rPr lang="zh-CN" altLang="zh-CN" sz="2800" b="0" dirty="0"/>
              <a:t>，即通过添加一些不存在的</a:t>
            </a:r>
            <a:r>
              <a:rPr lang="en-US" altLang="zh-CN" sz="2800" b="0" dirty="0" smtClean="0"/>
              <a:t>“</a:t>
            </a:r>
            <a:r>
              <a:rPr lang="en-US" altLang="zh-CN" sz="2800" b="0" dirty="0" smtClean="0">
                <a:solidFill>
                  <a:srgbClr val="FF0000"/>
                </a:solidFill>
              </a:rPr>
              <a:t>dummy</a:t>
            </a:r>
            <a:r>
              <a:rPr lang="zh-CN" altLang="zh-CN" sz="2800" b="0" dirty="0" smtClean="0">
                <a:solidFill>
                  <a:srgbClr val="FF0000"/>
                </a:solidFill>
              </a:rPr>
              <a:t>结点</a:t>
            </a:r>
            <a:r>
              <a:rPr lang="en-US" altLang="zh-CN" sz="2800" b="0" dirty="0"/>
              <a:t>”</a:t>
            </a:r>
            <a:r>
              <a:rPr lang="zh-CN" altLang="zh-CN" sz="2800" b="0" dirty="0"/>
              <a:t>，使之成为一棵完全二叉树</a:t>
            </a:r>
            <a:r>
              <a:rPr lang="zh-CN" altLang="zh-CN" sz="2800" b="0" dirty="0" smtClean="0"/>
              <a:t>。</a:t>
            </a:r>
            <a:endParaRPr lang="en-US" altLang="zh-CN" sz="2800" b="0" dirty="0" smtClean="0"/>
          </a:p>
          <a:p>
            <a:pPr lvl="2">
              <a:spcBef>
                <a:spcPts val="600"/>
              </a:spcBef>
              <a:buFont typeface="Arial" pitchFamily="34" charset="0"/>
              <a:buChar char="•"/>
            </a:pPr>
            <a:r>
              <a:rPr lang="zh-CN" altLang="zh-CN" sz="2800" b="0" dirty="0" smtClean="0"/>
              <a:t>将</a:t>
            </a:r>
            <a:r>
              <a:rPr lang="zh-CN" altLang="zh-CN" sz="2800" b="0" dirty="0"/>
              <a:t>二叉树的每一个结点与完全二叉树上的结点相对应，存储在一维数组的相应分量中</a:t>
            </a:r>
            <a:r>
              <a:rPr lang="zh-CN" altLang="zh-CN" sz="2800" b="0" dirty="0" smtClean="0"/>
              <a:t>。</a:t>
            </a:r>
            <a:endParaRPr lang="en-US" altLang="zh-CN" sz="2800" b="0" dirty="0" smtClean="0"/>
          </a:p>
          <a:p>
            <a:pPr lvl="2">
              <a:spcBef>
                <a:spcPts val="600"/>
              </a:spcBef>
              <a:buFont typeface="Arial" pitchFamily="34" charset="0"/>
              <a:buChar char="•"/>
            </a:pPr>
            <a:r>
              <a:rPr lang="zh-CN" altLang="zh-CN" sz="2800" b="0" dirty="0" smtClean="0"/>
              <a:t>如</a:t>
            </a:r>
            <a:r>
              <a:rPr lang="zh-CN" altLang="zh-CN" sz="2800" b="0" dirty="0"/>
              <a:t>图</a:t>
            </a:r>
            <a:r>
              <a:rPr lang="en-US" altLang="zh-CN" sz="2800" b="0" dirty="0"/>
              <a:t>5-7(b)</a:t>
            </a:r>
            <a:r>
              <a:rPr lang="zh-CN" altLang="zh-CN" sz="2800" b="0" dirty="0"/>
              <a:t>为图</a:t>
            </a:r>
            <a:r>
              <a:rPr lang="en-US" altLang="zh-CN" sz="2800" b="0" dirty="0"/>
              <a:t>5-7(a)</a:t>
            </a:r>
            <a:r>
              <a:rPr lang="zh-CN" altLang="zh-CN" sz="2800" b="0" dirty="0"/>
              <a:t>的一般二叉树</a:t>
            </a:r>
            <a:r>
              <a:rPr lang="en-US" altLang="zh-CN" sz="2800" b="0" dirty="0"/>
              <a:t>T</a:t>
            </a:r>
            <a:r>
              <a:rPr lang="en-US" altLang="zh-CN" sz="2800" b="0" baseline="-25000" dirty="0"/>
              <a:t>2</a:t>
            </a:r>
            <a:r>
              <a:rPr lang="zh-CN" altLang="zh-CN" sz="2800" b="0" dirty="0"/>
              <a:t>改造后的完全二叉树，图</a:t>
            </a:r>
            <a:r>
              <a:rPr lang="en-US" altLang="zh-CN" sz="2800" b="0" dirty="0"/>
              <a:t>5-7(c)</a:t>
            </a:r>
            <a:r>
              <a:rPr lang="zh-CN" altLang="zh-CN" sz="2800" b="0" dirty="0"/>
              <a:t>为改造后的二叉树的顺序存储结构，图中以</a:t>
            </a:r>
            <a:r>
              <a:rPr lang="en-US" altLang="zh-CN" sz="2800" b="0" dirty="0"/>
              <a:t>"Φ"</a:t>
            </a:r>
            <a:r>
              <a:rPr lang="zh-CN" altLang="zh-CN" sz="2800" b="0" dirty="0"/>
              <a:t>表示不存在此结点。</a:t>
            </a:r>
          </a:p>
          <a:p>
            <a:endParaRPr lang="zh-CN" altLang="en-US" dirty="0"/>
          </a:p>
        </p:txBody>
      </p:sp>
    </p:spTree>
    <p:extLst>
      <p:ext uri="{BB962C8B-B14F-4D97-AF65-F5344CB8AC3E}">
        <p14:creationId xmlns:p14="http://schemas.microsoft.com/office/powerpoint/2010/main" val="7402427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41585" y="0"/>
            <a:ext cx="8016629" cy="5156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609280" y="5401591"/>
            <a:ext cx="8320438" cy="1815882"/>
          </a:xfrm>
          <a:prstGeom prst="rect">
            <a:avLst/>
          </a:prstGeom>
        </p:spPr>
        <p:txBody>
          <a:bodyPr wrap="square">
            <a:spAutoFit/>
          </a:bodyPr>
          <a:lstStyle/>
          <a:p>
            <a:r>
              <a:rPr lang="zh-CN" altLang="zh-CN"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在最坏的情况下</a:t>
            </a:r>
            <a:r>
              <a:rPr lang="zh-CN" altLang="zh-CN" sz="2800" dirty="0" smtClean="0">
                <a:latin typeface="Times New Roman" panose="02020603050405020304" pitchFamily="18" charset="0"/>
                <a:ea typeface="楷体" panose="02010609060101010101" pitchFamily="49" charset="-122"/>
                <a:cs typeface="Times New Roman" panose="02020603050405020304" pitchFamily="18" charset="0"/>
              </a:rPr>
              <a:t>，一个深度为</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k</a:t>
            </a:r>
            <a:r>
              <a:rPr lang="zh-CN" altLang="zh-CN" sz="2800" dirty="0" smtClean="0">
                <a:latin typeface="Times New Roman" panose="02020603050405020304" pitchFamily="18" charset="0"/>
                <a:ea typeface="楷体" panose="02010609060101010101" pitchFamily="49" charset="-122"/>
                <a:cs typeface="Times New Roman" panose="02020603050405020304" pitchFamily="18" charset="0"/>
              </a:rPr>
              <a:t>且只有</a:t>
            </a:r>
            <a:r>
              <a:rPr lang="en-US" altLang="zh-CN"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zh-CN"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个结点</a:t>
            </a:r>
            <a:r>
              <a:rPr lang="zh-CN" altLang="zh-CN" sz="2800" dirty="0" smtClean="0">
                <a:latin typeface="Times New Roman" panose="02020603050405020304" pitchFamily="18" charset="0"/>
                <a:ea typeface="楷体" panose="02010609060101010101" pitchFamily="49" charset="-122"/>
                <a:cs typeface="Times New Roman" panose="02020603050405020304" pitchFamily="18" charset="0"/>
              </a:rPr>
              <a:t>的</a:t>
            </a:r>
            <a:r>
              <a:rPr lang="zh-CN" altLang="zh-CN"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单支树</a:t>
            </a:r>
            <a:r>
              <a:rPr lang="zh-CN" altLang="zh-CN" sz="2800" dirty="0" smtClean="0">
                <a:latin typeface="Times New Roman" panose="02020603050405020304" pitchFamily="18" charset="0"/>
                <a:ea typeface="楷体" panose="02010609060101010101" pitchFamily="49" charset="-122"/>
                <a:cs typeface="Times New Roman" panose="02020603050405020304" pitchFamily="18" charset="0"/>
              </a:rPr>
              <a:t>（树中不存在度为</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zh-CN" sz="2800" dirty="0" smtClean="0">
                <a:latin typeface="Times New Roman" panose="02020603050405020304" pitchFamily="18" charset="0"/>
                <a:ea typeface="楷体" panose="02010609060101010101" pitchFamily="49" charset="-122"/>
                <a:cs typeface="Times New Roman" panose="02020603050405020304" pitchFamily="18" charset="0"/>
              </a:rPr>
              <a:t>的结点）却需要长度为</a:t>
            </a:r>
            <a:r>
              <a:rPr lang="en-US" altLang="zh-CN"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800" b="1" baseline="30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- 1</a:t>
            </a:r>
            <a:r>
              <a:rPr lang="zh-CN" altLang="zh-CN" sz="2800" dirty="0" smtClean="0">
                <a:latin typeface="Times New Roman" panose="02020603050405020304" pitchFamily="18" charset="0"/>
                <a:ea typeface="楷体" panose="02010609060101010101" pitchFamily="49" charset="-122"/>
                <a:cs typeface="Times New Roman" panose="02020603050405020304" pitchFamily="18" charset="0"/>
              </a:rPr>
              <a:t>的一维数组。</a:t>
            </a:r>
            <a:r>
              <a:rPr lang="zh-CN" altLang="en-US" sz="28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结论</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：因而</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顺序存储结构不</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适合！</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7017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42852"/>
            <a:ext cx="8501122" cy="4438276"/>
          </a:xfrm>
        </p:spPr>
        <p:txBody>
          <a:bodyPr>
            <a:normAutofit/>
          </a:bodyPr>
          <a:lstStyle/>
          <a:p>
            <a:r>
              <a:rPr lang="en-US" altLang="zh-CN" sz="2800" dirty="0"/>
              <a:t>2. </a:t>
            </a:r>
            <a:r>
              <a:rPr lang="zh-CN" altLang="zh-CN" sz="2800" dirty="0">
                <a:solidFill>
                  <a:srgbClr val="FF0000"/>
                </a:solidFill>
              </a:rPr>
              <a:t>链式存储结构</a:t>
            </a:r>
          </a:p>
          <a:p>
            <a:pPr>
              <a:buFont typeface="Arial" panose="020B0604020202020204" pitchFamily="34" charset="0"/>
              <a:buChar char="•"/>
            </a:pPr>
            <a:r>
              <a:rPr lang="zh-CN" altLang="zh-CN" b="0" dirty="0" smtClean="0"/>
              <a:t>链式</a:t>
            </a:r>
            <a:r>
              <a:rPr lang="zh-CN" altLang="zh-CN" b="0" dirty="0"/>
              <a:t>存储结构可以解决</a:t>
            </a:r>
            <a:r>
              <a:rPr lang="zh-CN" altLang="zh-CN" dirty="0">
                <a:solidFill>
                  <a:srgbClr val="FF0000"/>
                </a:solidFill>
              </a:rPr>
              <a:t>一般二叉树</a:t>
            </a:r>
            <a:r>
              <a:rPr lang="zh-CN" altLang="zh-CN" b="0" dirty="0"/>
              <a:t>采用顺序存储结构时造成的</a:t>
            </a:r>
            <a:r>
              <a:rPr lang="zh-CN" altLang="zh-CN" dirty="0">
                <a:solidFill>
                  <a:srgbClr val="FF0000"/>
                </a:solidFill>
              </a:rPr>
              <a:t>空间浪费</a:t>
            </a:r>
            <a:r>
              <a:rPr lang="zh-CN" altLang="zh-CN" dirty="0" smtClean="0">
                <a:solidFill>
                  <a:srgbClr val="FF0000"/>
                </a:solidFill>
              </a:rPr>
              <a:t>问题</a:t>
            </a:r>
            <a:r>
              <a:rPr lang="zh-CN" altLang="zh-CN" b="0" dirty="0" smtClean="0"/>
              <a:t>。</a:t>
            </a:r>
            <a:endParaRPr lang="en-US" altLang="zh-CN" b="0" dirty="0" smtClean="0"/>
          </a:p>
          <a:p>
            <a:pPr>
              <a:buFont typeface="Arial" panose="020B0604020202020204" pitchFamily="34" charset="0"/>
              <a:buChar char="•"/>
            </a:pPr>
            <a:r>
              <a:rPr lang="zh-CN" altLang="zh-CN" b="0" dirty="0" smtClean="0"/>
              <a:t>所谓</a:t>
            </a:r>
            <a:r>
              <a:rPr lang="zh-CN" altLang="zh-CN" dirty="0">
                <a:solidFill>
                  <a:srgbClr val="FF0000"/>
                </a:solidFill>
              </a:rPr>
              <a:t>链式</a:t>
            </a:r>
            <a:r>
              <a:rPr lang="zh-CN" altLang="zh-CN" b="0" dirty="0"/>
              <a:t>存储方式，是指二叉树的各结点随机的存储在内存空间中，结点之间的关系用指针表示</a:t>
            </a:r>
            <a:r>
              <a:rPr lang="zh-CN" altLang="zh-CN" b="0" dirty="0" smtClean="0"/>
              <a:t>。</a:t>
            </a:r>
            <a:endParaRPr lang="en-US" altLang="zh-CN" b="0" dirty="0" smtClean="0"/>
          </a:p>
          <a:p>
            <a:pPr>
              <a:buFont typeface="Arial" panose="020B0604020202020204" pitchFamily="34" charset="0"/>
              <a:buChar char="•"/>
            </a:pPr>
            <a:r>
              <a:rPr lang="zh-CN" altLang="zh-CN" b="0" dirty="0"/>
              <a:t>表示二叉树的链表中的结点至少</a:t>
            </a:r>
            <a:r>
              <a:rPr lang="zh-CN" altLang="zh-CN" dirty="0">
                <a:solidFill>
                  <a:srgbClr val="FF0000"/>
                </a:solidFill>
              </a:rPr>
              <a:t>包含三个域：数据域和左、右指针</a:t>
            </a:r>
            <a:r>
              <a:rPr lang="zh-CN" altLang="zh-CN" dirty="0" smtClean="0">
                <a:solidFill>
                  <a:srgbClr val="FF0000"/>
                </a:solidFill>
              </a:rPr>
              <a:t>域</a:t>
            </a:r>
            <a:r>
              <a:rPr lang="zh-CN" altLang="en-US" dirty="0" smtClean="0">
                <a:solidFill>
                  <a:srgbClr val="FF0000"/>
                </a:solidFill>
              </a:rPr>
              <a:t>。</a:t>
            </a:r>
            <a:endParaRPr lang="en-US" altLang="zh-CN" b="0" dirty="0"/>
          </a:p>
          <a:p>
            <a:pPr>
              <a:buFont typeface="Arial" panose="020B0604020202020204" pitchFamily="34" charset="0"/>
              <a:buChar char="•"/>
            </a:pPr>
            <a:r>
              <a:rPr lang="zh-CN" altLang="en-US" dirty="0" smtClean="0">
                <a:solidFill>
                  <a:srgbClr val="FF0000"/>
                </a:solidFill>
              </a:rPr>
              <a:t>二叉链表</a:t>
            </a:r>
            <a:r>
              <a:rPr lang="zh-CN" altLang="en-US" b="0" dirty="0" smtClean="0"/>
              <a:t>存储</a:t>
            </a:r>
            <a:r>
              <a:rPr lang="zh-CN" altLang="zh-CN" b="0" dirty="0" smtClean="0"/>
              <a:t>如</a:t>
            </a:r>
            <a:r>
              <a:rPr lang="zh-CN" altLang="zh-CN" b="0" dirty="0"/>
              <a:t>图</a:t>
            </a:r>
            <a:r>
              <a:rPr lang="en-US" altLang="zh-CN" b="0" dirty="0"/>
              <a:t>5-8(a</a:t>
            </a:r>
            <a:r>
              <a:rPr lang="en-US" altLang="zh-CN" b="0" dirty="0" smtClean="0"/>
              <a:t>)</a:t>
            </a:r>
            <a:r>
              <a:rPr lang="zh-CN" altLang="en-US" b="0" dirty="0" smtClean="0"/>
              <a:t>，</a:t>
            </a:r>
            <a:r>
              <a:rPr lang="zh-CN" altLang="en-US" dirty="0" smtClean="0">
                <a:solidFill>
                  <a:srgbClr val="FF0000"/>
                </a:solidFill>
              </a:rPr>
              <a:t>三叉链表</a:t>
            </a:r>
            <a:r>
              <a:rPr lang="zh-CN" altLang="en-US" b="0" dirty="0" smtClean="0"/>
              <a:t>存储如图</a:t>
            </a:r>
            <a:r>
              <a:rPr lang="en-US" altLang="zh-CN" b="0" dirty="0" smtClean="0"/>
              <a:t>5-8(b)</a:t>
            </a:r>
            <a:r>
              <a:rPr lang="zh-CN" altLang="en-US" b="0" dirty="0" smtClean="0"/>
              <a:t>。</a:t>
            </a:r>
            <a:endParaRPr lang="zh-CN" altLang="en-US" b="0" dirty="0"/>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06" y="4714884"/>
            <a:ext cx="8960658" cy="1775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95359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571480"/>
            <a:ext cx="7921068" cy="4133113"/>
          </a:xfrm>
        </p:spPr>
        <p:txBody>
          <a:bodyPr/>
          <a:lstStyle/>
          <a:p>
            <a:r>
              <a:rPr lang="zh-CN" altLang="zh-CN" dirty="0"/>
              <a:t>如图</a:t>
            </a:r>
            <a:r>
              <a:rPr lang="en-US" altLang="zh-CN" dirty="0"/>
              <a:t>5-9</a:t>
            </a:r>
            <a:r>
              <a:rPr lang="zh-CN" altLang="zh-CN" dirty="0"/>
              <a:t>所示为</a:t>
            </a:r>
            <a:r>
              <a:rPr lang="zh-CN" altLang="zh-CN" dirty="0">
                <a:solidFill>
                  <a:srgbClr val="FF0000"/>
                </a:solidFill>
              </a:rPr>
              <a:t>单支树</a:t>
            </a:r>
            <a:r>
              <a:rPr lang="zh-CN" altLang="zh-CN" dirty="0"/>
              <a:t>的二叉链表。</a:t>
            </a:r>
            <a:endParaRPr lang="zh-CN" altLang="en-US" dirty="0"/>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1844824"/>
            <a:ext cx="6048672" cy="4008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323528" y="6093296"/>
            <a:ext cx="5767926" cy="461665"/>
          </a:xfrm>
          <a:prstGeom prst="rect">
            <a:avLst/>
          </a:prstGeom>
        </p:spPr>
        <p:txBody>
          <a:bodyPr wrap="none">
            <a:spAutoFit/>
          </a:bodyPr>
          <a:lstStyle/>
          <a:p>
            <a:r>
              <a:rPr lang="zh-CN" altLang="en-US" sz="2400"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若指针为</a:t>
            </a:r>
            <a:r>
              <a:rPr lang="en-US" altLang="zh-CN" sz="2400"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字节，字符</a:t>
            </a:r>
            <a:r>
              <a:rPr lang="en-US" altLang="zh-CN" sz="2400"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字节，则</a:t>
            </a:r>
            <a:r>
              <a:rPr lang="en-US" altLang="zh-CN" sz="2400"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9k = </a:t>
            </a:r>
            <a:r>
              <a:rPr lang="en-US" altLang="zh-CN" sz="2400" b="1" i="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4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(k)</a:t>
            </a:r>
            <a:endParaRPr lang="zh-CN" altLang="en-US" dirty="0">
              <a:solidFill>
                <a:srgbClr val="FF0000"/>
              </a:solidFill>
            </a:endParaRPr>
          </a:p>
        </p:txBody>
      </p:sp>
    </p:spTree>
    <p:extLst>
      <p:ext uri="{BB962C8B-B14F-4D97-AF65-F5344CB8AC3E}">
        <p14:creationId xmlns:p14="http://schemas.microsoft.com/office/powerpoint/2010/main" val="390763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0" y="2649597"/>
            <a:ext cx="4211960" cy="3636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9125" y="2653634"/>
            <a:ext cx="4705546" cy="4132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1489" name="Picture 1"/>
          <p:cNvPicPr>
            <a:picLocks noChangeAspect="1" noChangeArrowheads="1"/>
          </p:cNvPicPr>
          <p:nvPr/>
        </p:nvPicPr>
        <p:blipFill>
          <a:blip r:embed="rId5" cstate="print"/>
          <a:srcRect/>
          <a:stretch>
            <a:fillRect/>
          </a:stretch>
        </p:blipFill>
        <p:spPr bwMode="auto">
          <a:xfrm>
            <a:off x="2741593" y="1"/>
            <a:ext cx="3255920" cy="2643182"/>
          </a:xfrm>
          <a:prstGeom prst="rect">
            <a:avLst/>
          </a:prstGeom>
          <a:noFill/>
          <a:ln w="9525">
            <a:noFill/>
            <a:miter lim="800000"/>
            <a:headEnd/>
            <a:tailEnd/>
          </a:ln>
          <a:effectLst/>
        </p:spPr>
      </p:pic>
    </p:spTree>
    <p:extLst>
      <p:ext uri="{BB962C8B-B14F-4D97-AF65-F5344CB8AC3E}">
        <p14:creationId xmlns:p14="http://schemas.microsoft.com/office/powerpoint/2010/main" val="12957772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428604"/>
            <a:ext cx="8429684" cy="6000792"/>
          </a:xfrm>
        </p:spPr>
        <p:txBody>
          <a:bodyPr>
            <a:normAutofit/>
          </a:bodyPr>
          <a:lstStyle/>
          <a:p>
            <a:r>
              <a:rPr lang="zh-CN" altLang="zh-CN" sz="2800" dirty="0" smtClean="0"/>
              <a:t>二叉树的</a:t>
            </a:r>
            <a:r>
              <a:rPr lang="en-US" altLang="zh-CN" sz="2800" dirty="0" smtClean="0">
                <a:solidFill>
                  <a:srgbClr val="FF0000"/>
                </a:solidFill>
              </a:rPr>
              <a:t>ADT</a:t>
            </a:r>
            <a:r>
              <a:rPr lang="zh-CN" altLang="en-US" sz="2800" dirty="0" smtClean="0">
                <a:solidFill>
                  <a:srgbClr val="FF0000"/>
                </a:solidFill>
              </a:rPr>
              <a:t>：</a:t>
            </a:r>
            <a:endParaRPr lang="zh-CN" altLang="zh-CN" sz="2800" dirty="0"/>
          </a:p>
          <a:p>
            <a:r>
              <a:rPr lang="en-US" altLang="zh-CN" sz="2800" dirty="0">
                <a:ea typeface="楷体_GB2312"/>
                <a:cs typeface="楷体_GB2312"/>
              </a:rPr>
              <a:t>ADT </a:t>
            </a:r>
            <a:r>
              <a:rPr lang="en-US" altLang="zh-CN" sz="2800" dirty="0" err="1">
                <a:ea typeface="楷体_GB2312"/>
                <a:cs typeface="楷体_GB2312"/>
              </a:rPr>
              <a:t>BinaryTree</a:t>
            </a:r>
            <a:r>
              <a:rPr lang="en-US" altLang="zh-CN" sz="2800" dirty="0">
                <a:ea typeface="楷体_GB2312"/>
                <a:cs typeface="楷体_GB2312"/>
              </a:rPr>
              <a:t>{</a:t>
            </a:r>
          </a:p>
          <a:p>
            <a:r>
              <a:rPr lang="zh-CN" altLang="en-US" sz="2800" dirty="0">
                <a:ea typeface="楷体_GB2312"/>
                <a:cs typeface="楷体_GB2312"/>
              </a:rPr>
              <a:t>数据对象</a:t>
            </a:r>
            <a:r>
              <a:rPr lang="en-US" altLang="zh-CN" sz="2800" dirty="0" smtClean="0">
                <a:ea typeface="楷体_GB2312"/>
                <a:cs typeface="楷体_GB2312"/>
              </a:rPr>
              <a:t>D:  D</a:t>
            </a:r>
            <a:r>
              <a:rPr lang="zh-CN" altLang="en-US" sz="2800" dirty="0">
                <a:ea typeface="楷体_GB2312"/>
                <a:cs typeface="楷体_GB2312"/>
              </a:rPr>
              <a:t>是具有相同特性的数据元素的集合</a:t>
            </a:r>
            <a:r>
              <a:rPr lang="zh-CN" altLang="en-US" sz="2800" dirty="0" smtClean="0">
                <a:ea typeface="楷体_GB2312"/>
                <a:cs typeface="楷体_GB2312"/>
              </a:rPr>
              <a:t>。</a:t>
            </a:r>
            <a:endParaRPr lang="en-US" altLang="zh-CN" sz="2800" dirty="0">
              <a:ea typeface="楷体_GB2312"/>
              <a:cs typeface="楷体_GB2312"/>
            </a:endParaRPr>
          </a:p>
          <a:p>
            <a:r>
              <a:rPr lang="zh-CN" altLang="en-US" sz="2800" dirty="0">
                <a:ea typeface="楷体_GB2312"/>
                <a:cs typeface="楷体_GB2312"/>
              </a:rPr>
              <a:t>数据关系</a:t>
            </a:r>
            <a:r>
              <a:rPr lang="en-US" altLang="zh-CN" sz="2800" dirty="0">
                <a:ea typeface="楷体_GB2312"/>
                <a:cs typeface="楷体_GB2312"/>
              </a:rPr>
              <a:t>R:</a:t>
            </a:r>
          </a:p>
          <a:p>
            <a:pPr>
              <a:spcBef>
                <a:spcPct val="0"/>
              </a:spcBef>
            </a:pPr>
            <a:r>
              <a:rPr lang="zh-CN" altLang="en-US" sz="2800" dirty="0" smtClean="0">
                <a:ea typeface="楷体_GB2312"/>
                <a:cs typeface="楷体_GB2312"/>
              </a:rPr>
              <a:t>   若</a:t>
            </a:r>
            <a:r>
              <a:rPr lang="en-US" altLang="zh-CN" sz="2800" dirty="0">
                <a:ea typeface="楷体_GB2312"/>
                <a:cs typeface="楷体_GB2312"/>
              </a:rPr>
              <a:t>D</a:t>
            </a:r>
            <a:r>
              <a:rPr lang="en-US" altLang="zh-CN" sz="2800" dirty="0" smtClean="0">
                <a:ea typeface="楷体_GB2312"/>
                <a:cs typeface="楷体_GB2312"/>
              </a:rPr>
              <a:t>=</a:t>
            </a:r>
            <a:r>
              <a:rPr lang="en-US" altLang="zh-CN" sz="2800" dirty="0" smtClean="0">
                <a:ea typeface="楷体_GB2312"/>
                <a:cs typeface="楷体_GB2312"/>
                <a:sym typeface="Symbol"/>
              </a:rPr>
              <a:t></a:t>
            </a:r>
            <a:r>
              <a:rPr lang="zh-CN" altLang="en-US" sz="2800" dirty="0" smtClean="0">
                <a:ea typeface="楷体_GB2312"/>
                <a:cs typeface="楷体_GB2312"/>
              </a:rPr>
              <a:t>，</a:t>
            </a:r>
            <a:r>
              <a:rPr lang="zh-CN" altLang="en-US" sz="2800" dirty="0">
                <a:ea typeface="楷体_GB2312"/>
                <a:cs typeface="楷体_GB2312"/>
              </a:rPr>
              <a:t>则</a:t>
            </a:r>
            <a:r>
              <a:rPr lang="en-US" altLang="zh-CN" sz="2800" dirty="0">
                <a:ea typeface="楷体_GB2312"/>
                <a:cs typeface="楷体_GB2312"/>
              </a:rPr>
              <a:t>R= </a:t>
            </a:r>
            <a:r>
              <a:rPr lang="en-US" altLang="zh-CN" sz="2800" dirty="0">
                <a:ea typeface="楷体_GB2312"/>
                <a:cs typeface="楷体_GB2312"/>
                <a:sym typeface="Symbol"/>
              </a:rPr>
              <a:t></a:t>
            </a:r>
            <a:r>
              <a:rPr lang="en-US" altLang="zh-CN" sz="2800" dirty="0" smtClean="0">
                <a:ea typeface="楷体_GB2312"/>
                <a:cs typeface="楷体_GB2312"/>
              </a:rPr>
              <a:t> </a:t>
            </a:r>
            <a:r>
              <a:rPr lang="zh-CN" altLang="en-US" sz="2800" dirty="0">
                <a:ea typeface="楷体_GB2312"/>
                <a:cs typeface="楷体_GB2312"/>
              </a:rPr>
              <a:t>；</a:t>
            </a:r>
          </a:p>
          <a:p>
            <a:r>
              <a:rPr lang="zh-CN" altLang="en-US" sz="2800" dirty="0" smtClean="0">
                <a:ea typeface="楷体_GB2312"/>
                <a:cs typeface="楷体_GB2312"/>
              </a:rPr>
              <a:t>   若</a:t>
            </a:r>
            <a:r>
              <a:rPr lang="en-US" altLang="zh-CN" sz="2800" dirty="0">
                <a:ea typeface="楷体_GB2312"/>
                <a:cs typeface="楷体_GB2312"/>
              </a:rPr>
              <a:t>D≠Φ</a:t>
            </a:r>
            <a:r>
              <a:rPr lang="zh-CN" altLang="en-US" sz="2800" dirty="0" smtClean="0">
                <a:ea typeface="楷体_GB2312"/>
                <a:cs typeface="楷体_GB2312"/>
              </a:rPr>
              <a:t>，列出二</a:t>
            </a:r>
            <a:r>
              <a:rPr lang="zh-CN" altLang="en-US" sz="2800" dirty="0">
                <a:ea typeface="楷体_GB2312"/>
                <a:cs typeface="楷体_GB2312"/>
              </a:rPr>
              <a:t>元</a:t>
            </a:r>
            <a:r>
              <a:rPr lang="zh-CN" altLang="en-US" sz="2800" dirty="0" smtClean="0">
                <a:ea typeface="楷体_GB2312"/>
                <a:cs typeface="楷体_GB2312"/>
              </a:rPr>
              <a:t>关系：</a:t>
            </a:r>
            <a:r>
              <a:rPr lang="en-US" altLang="zh-CN" sz="2800" dirty="0" smtClean="0">
                <a:ea typeface="楷体_GB2312"/>
                <a:cs typeface="楷体_GB2312"/>
              </a:rPr>
              <a:t>……</a:t>
            </a:r>
            <a:endParaRPr lang="zh-CN" altLang="en-US" sz="2800" dirty="0">
              <a:ea typeface="楷体_GB2312"/>
              <a:cs typeface="楷体_GB2312"/>
            </a:endParaRPr>
          </a:p>
          <a:p>
            <a:endParaRPr lang="en-US" altLang="zh-CN" sz="2800" dirty="0">
              <a:ea typeface="楷体_GB2312"/>
              <a:cs typeface="楷体_GB2312"/>
            </a:endParaRPr>
          </a:p>
        </p:txBody>
      </p:sp>
    </p:spTree>
    <p:extLst>
      <p:ext uri="{BB962C8B-B14F-4D97-AF65-F5344CB8AC3E}">
        <p14:creationId xmlns:p14="http://schemas.microsoft.com/office/powerpoint/2010/main" val="3079132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115776" y="71414"/>
            <a:ext cx="6813810" cy="4248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043608" y="4572008"/>
            <a:ext cx="7632848" cy="2265941"/>
          </a:xfrm>
          <a:prstGeom prst="rect">
            <a:avLst/>
          </a:prstGeom>
        </p:spPr>
        <p:txBody>
          <a:bodyPr wrap="square">
            <a:spAutoFit/>
          </a:bodyPr>
          <a:lstStyle/>
          <a:p>
            <a:pPr>
              <a:lnSpc>
                <a:spcPct val="120000"/>
              </a:lnSpc>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是只有一个根结点的树</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b)</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是有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11</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个结点的树</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T</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，其中结点</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是树的根，除根结点之外，其余结点分成三个互不相交的集合：</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={B, E, F, G, I}</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={C}</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3</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={D, H, J, K}</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sz="2400" baseline="-25000" dirty="0">
                <a:latin typeface="Times New Roman" panose="02020603050405020304" pitchFamily="18" charset="0"/>
                <a:ea typeface="楷体" panose="02010609060101010101" pitchFamily="49" charset="-122"/>
                <a:cs typeface="Times New Roman" panose="02020603050405020304" pitchFamily="18" charset="0"/>
              </a:rPr>
              <a:t>3</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都是以结点</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为根的子树。这三棵子树本身也是一棵树</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111506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428604"/>
            <a:ext cx="8429684" cy="6000792"/>
          </a:xfrm>
        </p:spPr>
        <p:txBody>
          <a:bodyPr>
            <a:normAutofit lnSpcReduction="10000"/>
          </a:bodyPr>
          <a:lstStyle/>
          <a:p>
            <a:r>
              <a:rPr lang="zh-CN" altLang="en-US" sz="2800" dirty="0">
                <a:ea typeface="楷体_GB2312"/>
                <a:cs typeface="楷体_GB2312"/>
              </a:rPr>
              <a:t>基本操作 </a:t>
            </a:r>
            <a:r>
              <a:rPr lang="zh-CN" altLang="en-US" sz="2800" dirty="0" smtClean="0">
                <a:ea typeface="楷体_GB2312"/>
                <a:cs typeface="楷体_GB2312"/>
              </a:rPr>
              <a:t>：</a:t>
            </a:r>
            <a:r>
              <a:rPr lang="en-US" altLang="zh-CN" sz="2800" dirty="0">
                <a:ea typeface="楷体_GB2312"/>
                <a:cs typeface="楷体_GB2312"/>
              </a:rPr>
              <a:t>//</a:t>
            </a:r>
            <a:r>
              <a:rPr lang="zh-CN" altLang="en-US" sz="2800" dirty="0">
                <a:ea typeface="楷体_GB2312"/>
                <a:cs typeface="楷体_GB2312"/>
              </a:rPr>
              <a:t>至少有</a:t>
            </a:r>
            <a:r>
              <a:rPr lang="en-US" altLang="zh-CN" sz="2800" dirty="0">
                <a:ea typeface="楷体_GB2312"/>
                <a:cs typeface="楷体_GB2312"/>
              </a:rPr>
              <a:t>20</a:t>
            </a:r>
            <a:r>
              <a:rPr lang="zh-CN" altLang="en-US" sz="2800" dirty="0" smtClean="0">
                <a:ea typeface="楷体_GB2312"/>
                <a:cs typeface="楷体_GB2312"/>
              </a:rPr>
              <a:t>个</a:t>
            </a:r>
            <a:endParaRPr lang="en-US" altLang="zh-CN" sz="2800" dirty="0" smtClean="0">
              <a:ea typeface="楷体_GB2312"/>
              <a:cs typeface="楷体_GB2312"/>
            </a:endParaRPr>
          </a:p>
          <a:p>
            <a:pPr>
              <a:spcBef>
                <a:spcPts val="100"/>
              </a:spcBef>
            </a:pPr>
            <a:r>
              <a:rPr lang="en-US" altLang="zh-CN" sz="2800" dirty="0" smtClean="0">
                <a:ea typeface="楷体_GB2312"/>
                <a:cs typeface="楷体_GB2312"/>
              </a:rPr>
              <a:t>CreateBTree(&amp;</a:t>
            </a:r>
            <a:r>
              <a:rPr lang="en-US" altLang="zh-CN" sz="2800" dirty="0">
                <a:ea typeface="楷体_GB2312"/>
                <a:cs typeface="楷体_GB2312"/>
              </a:rPr>
              <a:t>b</a:t>
            </a:r>
            <a:r>
              <a:rPr lang="en-US" altLang="zh-CN" sz="2800" dirty="0" smtClean="0">
                <a:ea typeface="楷体_GB2312"/>
                <a:cs typeface="楷体_GB2312"/>
              </a:rPr>
              <a:t>)  		//</a:t>
            </a:r>
            <a:r>
              <a:rPr lang="zh-CN" altLang="en-US" sz="2800" dirty="0" smtClean="0">
                <a:ea typeface="楷体_GB2312"/>
                <a:cs typeface="楷体_GB2312"/>
              </a:rPr>
              <a:t>构造二叉树</a:t>
            </a:r>
          </a:p>
          <a:p>
            <a:pPr>
              <a:spcBef>
                <a:spcPts val="100"/>
              </a:spcBef>
            </a:pPr>
            <a:r>
              <a:rPr lang="en-US" altLang="zh-CN" sz="2800" dirty="0" err="1">
                <a:ea typeface="楷体_GB2312"/>
                <a:cs typeface="楷体_GB2312"/>
              </a:rPr>
              <a:t>DestroyBTree</a:t>
            </a:r>
            <a:r>
              <a:rPr lang="en-US" altLang="zh-CN" sz="2800" dirty="0">
                <a:ea typeface="楷体_GB2312"/>
                <a:cs typeface="楷体_GB2312"/>
              </a:rPr>
              <a:t>(BTNode *&amp;b</a:t>
            </a:r>
            <a:r>
              <a:rPr lang="en-US" altLang="zh-CN" sz="2800" dirty="0" smtClean="0">
                <a:ea typeface="楷体_GB2312"/>
                <a:cs typeface="楷体_GB2312"/>
              </a:rPr>
              <a:t>)	//</a:t>
            </a:r>
            <a:r>
              <a:rPr lang="zh-CN" altLang="en-US" sz="2800" dirty="0" smtClean="0">
                <a:ea typeface="楷体_GB2312"/>
                <a:cs typeface="楷体_GB2312"/>
              </a:rPr>
              <a:t>销毁二叉树</a:t>
            </a:r>
            <a:endParaRPr lang="zh-CN" altLang="en-US" sz="2800" dirty="0">
              <a:ea typeface="楷体_GB2312"/>
              <a:cs typeface="楷体_GB2312"/>
            </a:endParaRPr>
          </a:p>
          <a:p>
            <a:pPr>
              <a:spcBef>
                <a:spcPts val="100"/>
              </a:spcBef>
            </a:pPr>
            <a:r>
              <a:rPr lang="en-US" altLang="zh-CN" sz="2800" dirty="0" err="1" smtClean="0">
                <a:ea typeface="楷体_GB2312"/>
                <a:cs typeface="楷体_GB2312"/>
              </a:rPr>
              <a:t>FindNode</a:t>
            </a:r>
            <a:r>
              <a:rPr lang="en-US" altLang="zh-CN" sz="2800" dirty="0" smtClean="0">
                <a:ea typeface="楷体_GB2312"/>
                <a:cs typeface="楷体_GB2312"/>
              </a:rPr>
              <a:t>(b</a:t>
            </a:r>
            <a:r>
              <a:rPr lang="zh-CN" altLang="en-US" sz="2800" dirty="0" smtClean="0">
                <a:ea typeface="楷体_GB2312"/>
                <a:cs typeface="楷体_GB2312"/>
              </a:rPr>
              <a:t>，</a:t>
            </a:r>
            <a:r>
              <a:rPr lang="en-US" altLang="zh-CN" sz="2800" dirty="0" smtClean="0">
                <a:ea typeface="楷体_GB2312"/>
                <a:cs typeface="楷体_GB2312"/>
              </a:rPr>
              <a:t>x</a:t>
            </a:r>
            <a:r>
              <a:rPr lang="en-US" altLang="zh-CN" sz="2800" dirty="0">
                <a:ea typeface="楷体_GB2312"/>
                <a:cs typeface="楷体_GB2312"/>
              </a:rPr>
              <a:t>) </a:t>
            </a:r>
            <a:r>
              <a:rPr lang="en-US" altLang="zh-CN" sz="2800" dirty="0" smtClean="0">
                <a:ea typeface="楷体_GB2312"/>
                <a:cs typeface="楷体_GB2312"/>
              </a:rPr>
              <a:t>			//</a:t>
            </a:r>
            <a:r>
              <a:rPr lang="zh-CN" altLang="en-US" sz="2800" dirty="0" smtClean="0">
                <a:ea typeface="楷体_GB2312"/>
                <a:cs typeface="楷体_GB2312"/>
              </a:rPr>
              <a:t>二叉树查找</a:t>
            </a:r>
            <a:endParaRPr lang="en-US" altLang="zh-CN" sz="2800" dirty="0" smtClean="0">
              <a:ea typeface="楷体_GB2312"/>
              <a:cs typeface="楷体_GB2312"/>
            </a:endParaRPr>
          </a:p>
          <a:p>
            <a:pPr>
              <a:spcBef>
                <a:spcPts val="100"/>
              </a:spcBef>
            </a:pPr>
            <a:r>
              <a:rPr lang="en-US" altLang="zh-CN" sz="2800" dirty="0" err="1" smtClean="0">
                <a:ea typeface="楷体_GB2312"/>
                <a:cs typeface="楷体_GB2312"/>
              </a:rPr>
              <a:t>BTHeight</a:t>
            </a:r>
            <a:r>
              <a:rPr lang="en-US" altLang="zh-CN" sz="2800" dirty="0" smtClean="0">
                <a:ea typeface="楷体_GB2312"/>
                <a:cs typeface="楷体_GB2312"/>
              </a:rPr>
              <a:t>(b)</a:t>
            </a:r>
            <a:r>
              <a:rPr lang="en-US" altLang="zh-CN" sz="2800" dirty="0">
                <a:ea typeface="楷体_GB2312"/>
                <a:cs typeface="楷体_GB2312"/>
              </a:rPr>
              <a:t> </a:t>
            </a:r>
            <a:r>
              <a:rPr lang="en-US" altLang="zh-CN" sz="2800" dirty="0" smtClean="0">
                <a:ea typeface="楷体_GB2312"/>
                <a:cs typeface="楷体_GB2312"/>
              </a:rPr>
              <a:t>			//</a:t>
            </a:r>
            <a:r>
              <a:rPr lang="zh-CN" altLang="en-US" sz="2800" dirty="0" smtClean="0">
                <a:ea typeface="楷体_GB2312"/>
                <a:cs typeface="楷体_GB2312"/>
              </a:rPr>
              <a:t>求二叉树高度</a:t>
            </a:r>
            <a:endParaRPr lang="en-US" altLang="zh-CN" sz="2800" dirty="0" smtClean="0">
              <a:ea typeface="楷体_GB2312"/>
              <a:cs typeface="楷体_GB2312"/>
            </a:endParaRPr>
          </a:p>
          <a:p>
            <a:pPr>
              <a:spcBef>
                <a:spcPts val="100"/>
              </a:spcBef>
            </a:pPr>
            <a:r>
              <a:rPr lang="en-US" altLang="zh-CN" sz="2800" dirty="0" smtClean="0">
                <a:ea typeface="楷体_GB2312"/>
                <a:cs typeface="楷体_GB2312"/>
              </a:rPr>
              <a:t>……</a:t>
            </a:r>
          </a:p>
          <a:p>
            <a:pPr>
              <a:spcBef>
                <a:spcPts val="100"/>
              </a:spcBef>
            </a:pPr>
            <a:r>
              <a:rPr lang="en-US" altLang="zh-CN" sz="2800" dirty="0" err="1" smtClean="0">
                <a:ea typeface="楷体_GB2312"/>
                <a:cs typeface="楷体_GB2312"/>
              </a:rPr>
              <a:t>PreOrderTraverse</a:t>
            </a:r>
            <a:r>
              <a:rPr lang="en-US" altLang="zh-CN" sz="2800" dirty="0" smtClean="0">
                <a:ea typeface="楷体_GB2312"/>
                <a:cs typeface="楷体_GB2312"/>
              </a:rPr>
              <a:t>(T)  		//</a:t>
            </a:r>
            <a:r>
              <a:rPr lang="zh-CN" altLang="en-US" sz="2800" dirty="0" smtClean="0">
                <a:ea typeface="楷体_GB2312"/>
                <a:cs typeface="楷体_GB2312"/>
              </a:rPr>
              <a:t>先序遍历</a:t>
            </a:r>
          </a:p>
          <a:p>
            <a:pPr>
              <a:spcBef>
                <a:spcPts val="100"/>
              </a:spcBef>
            </a:pPr>
            <a:r>
              <a:rPr lang="en-US" altLang="zh-CN" sz="2800" dirty="0" err="1" smtClean="0">
                <a:ea typeface="楷体_GB2312"/>
                <a:cs typeface="楷体_GB2312"/>
              </a:rPr>
              <a:t>InOrderTraverse</a:t>
            </a:r>
            <a:r>
              <a:rPr lang="en-US" altLang="zh-CN" sz="2800" dirty="0" smtClean="0">
                <a:ea typeface="楷体_GB2312"/>
                <a:cs typeface="楷体_GB2312"/>
              </a:rPr>
              <a:t>(T)		//</a:t>
            </a:r>
            <a:r>
              <a:rPr lang="zh-CN" altLang="en-US" sz="2800" dirty="0" smtClean="0">
                <a:ea typeface="楷体_GB2312"/>
                <a:cs typeface="楷体_GB2312"/>
              </a:rPr>
              <a:t>中</a:t>
            </a:r>
            <a:r>
              <a:rPr lang="zh-CN" altLang="en-US" sz="2800" dirty="0">
                <a:ea typeface="楷体_GB2312"/>
                <a:cs typeface="楷体_GB2312"/>
              </a:rPr>
              <a:t>序</a:t>
            </a:r>
            <a:r>
              <a:rPr lang="zh-CN" altLang="en-US" sz="2800" dirty="0" smtClean="0">
                <a:ea typeface="楷体_GB2312"/>
                <a:cs typeface="楷体_GB2312"/>
              </a:rPr>
              <a:t>遍历</a:t>
            </a:r>
            <a:endParaRPr lang="zh-CN" altLang="en-US" sz="2800" dirty="0">
              <a:ea typeface="楷体_GB2312"/>
              <a:cs typeface="楷体_GB2312"/>
            </a:endParaRPr>
          </a:p>
          <a:p>
            <a:pPr>
              <a:spcBef>
                <a:spcPts val="100"/>
              </a:spcBef>
            </a:pPr>
            <a:r>
              <a:rPr lang="en-US" altLang="zh-CN" sz="2800" dirty="0" err="1">
                <a:ea typeface="楷体_GB2312"/>
                <a:cs typeface="楷体_GB2312"/>
              </a:rPr>
              <a:t>PostOrderTraverse</a:t>
            </a:r>
            <a:r>
              <a:rPr lang="en-US" altLang="zh-CN" sz="2800" dirty="0">
                <a:ea typeface="楷体_GB2312"/>
                <a:cs typeface="楷体_GB2312"/>
              </a:rPr>
              <a:t>(T</a:t>
            </a:r>
            <a:r>
              <a:rPr lang="en-US" altLang="zh-CN" sz="2800" dirty="0" smtClean="0">
                <a:ea typeface="楷体_GB2312"/>
                <a:cs typeface="楷体_GB2312"/>
              </a:rPr>
              <a:t>)		//</a:t>
            </a:r>
            <a:r>
              <a:rPr lang="zh-CN" altLang="en-US" sz="2800" dirty="0" smtClean="0">
                <a:ea typeface="楷体_GB2312"/>
                <a:cs typeface="楷体_GB2312"/>
              </a:rPr>
              <a:t>后序遍历</a:t>
            </a:r>
            <a:endParaRPr lang="zh-CN" altLang="en-US" sz="2800" dirty="0">
              <a:ea typeface="楷体_GB2312"/>
              <a:cs typeface="楷体_GB2312"/>
            </a:endParaRPr>
          </a:p>
          <a:p>
            <a:r>
              <a:rPr lang="en-US" altLang="zh-CN" sz="2800" dirty="0" smtClean="0">
                <a:ea typeface="楷体_GB2312"/>
                <a:cs typeface="楷体_GB2312"/>
              </a:rPr>
              <a:t>……</a:t>
            </a:r>
            <a:endParaRPr lang="zh-CN" altLang="en-US" sz="2800" dirty="0" smtClean="0">
              <a:ea typeface="楷体_GB2312"/>
              <a:cs typeface="楷体_GB2312"/>
            </a:endParaRPr>
          </a:p>
          <a:p>
            <a:r>
              <a:rPr lang="en-US" altLang="zh-CN" sz="2800" dirty="0" smtClean="0">
                <a:ea typeface="楷体_GB2312"/>
                <a:cs typeface="楷体_GB2312"/>
              </a:rPr>
              <a:t>}</a:t>
            </a:r>
            <a:r>
              <a:rPr lang="en-US" altLang="zh-CN" sz="2800" dirty="0">
                <a:ea typeface="楷体_GB2312"/>
                <a:cs typeface="楷体_GB2312"/>
              </a:rPr>
              <a:t>ADT </a:t>
            </a:r>
            <a:r>
              <a:rPr lang="en-US" altLang="zh-CN" sz="2800" dirty="0" err="1">
                <a:ea typeface="楷体_GB2312"/>
                <a:cs typeface="楷体_GB2312"/>
              </a:rPr>
              <a:t>BinaryTree</a:t>
            </a:r>
            <a:endParaRPr lang="en-US" altLang="zh-CN" sz="2800" dirty="0">
              <a:ea typeface="楷体_GB2312"/>
              <a:cs typeface="楷体_GB2312"/>
            </a:endParaRPr>
          </a:p>
          <a:p>
            <a:endParaRPr lang="zh-CN" altLang="zh-CN" sz="2800" b="0" dirty="0"/>
          </a:p>
        </p:txBody>
      </p:sp>
    </p:spTree>
    <p:extLst>
      <p:ext uri="{BB962C8B-B14F-4D97-AF65-F5344CB8AC3E}">
        <p14:creationId xmlns:p14="http://schemas.microsoft.com/office/powerpoint/2010/main" val="35876947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539552" y="1844824"/>
            <a:ext cx="6984776" cy="2587989"/>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square" lIns="144000" tIns="108000" rIns="144000" bIns="108000">
            <a:spAutoFit/>
          </a:bodyPr>
          <a:lstStyle/>
          <a:p>
            <a:pPr marL="0" marR="0" lvl="0" indent="0" algn="just" defTabSz="914400" eaLnBrk="1" fontAlgn="base" latinLnBrk="0" hangingPunct="1">
              <a:spcBef>
                <a:spcPct val="50000"/>
              </a:spcBef>
              <a:spcAft>
                <a:spcPct val="0"/>
              </a:spcAft>
              <a:buClrTx/>
              <a:buSzTx/>
              <a:buFontTx/>
              <a:buNone/>
              <a:tabLst/>
              <a:defRPr/>
            </a:pP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宋体"/>
                <a:cs typeface="Consolas" pitchFamily="49" charset="0"/>
              </a:rPr>
              <a:t>typedef </a:t>
            </a:r>
            <a:r>
              <a:rPr kumimoji="1" lang="en-US" altLang="zh-CN" sz="2800" b="1" i="0" u="none" strike="noStrike" kern="0" cap="none" spc="0" normalizeH="0" baseline="0" noProof="0" dirty="0" err="1" smtClean="0">
                <a:ln>
                  <a:noFill/>
                </a:ln>
                <a:solidFill>
                  <a:srgbClr val="C00000"/>
                </a:solidFill>
                <a:effectLst/>
                <a:uLnTx/>
                <a:uFillTx/>
                <a:latin typeface="Consolas" pitchFamily="49" charset="0"/>
                <a:ea typeface="宋体"/>
                <a:cs typeface="Consolas" pitchFamily="49" charset="0"/>
              </a:rPr>
              <a:t>struct</a:t>
            </a:r>
            <a:r>
              <a:rPr kumimoji="1" lang="en-US" altLang="zh-CN" sz="2800" b="1" i="0" u="none" strike="noStrike" kern="0" cap="none" spc="0" normalizeH="0" baseline="0" noProof="0" dirty="0" smtClean="0">
                <a:ln>
                  <a:noFill/>
                </a:ln>
                <a:solidFill>
                  <a:srgbClr val="C00000"/>
                </a:solidFill>
                <a:effectLst/>
                <a:uLnTx/>
                <a:uFillTx/>
                <a:latin typeface="Consolas" pitchFamily="49" charset="0"/>
                <a:ea typeface="宋体"/>
                <a:cs typeface="Consolas" pitchFamily="49" charset="0"/>
              </a:rPr>
              <a:t> node</a:t>
            </a:r>
          </a:p>
          <a:p>
            <a:pPr marL="0" marR="0" lvl="0" indent="0" algn="just" defTabSz="914400" eaLnBrk="1" fontAlgn="base" latinLnBrk="0" hangingPunct="1">
              <a:spcBef>
                <a:spcPct val="50000"/>
              </a:spcBef>
              <a:spcAft>
                <a:spcPct val="0"/>
              </a:spcAft>
              <a:buClrTx/>
              <a:buSzTx/>
              <a:buFontTx/>
              <a:buNone/>
              <a:tabLst/>
              <a:defRPr/>
            </a:pP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宋体"/>
                <a:cs typeface="Consolas" pitchFamily="49" charset="0"/>
              </a:rPr>
              <a:t>{  </a:t>
            </a:r>
            <a:r>
              <a:rPr kumimoji="1" lang="en-US" altLang="zh-CN" sz="2800" b="1" i="0" u="none" strike="noStrike" kern="0" cap="none" spc="0" normalizeH="0" baseline="0" noProof="0" dirty="0" err="1" smtClean="0">
                <a:ln>
                  <a:noFill/>
                </a:ln>
                <a:solidFill>
                  <a:srgbClr val="3333FF"/>
                </a:solidFill>
                <a:effectLst/>
                <a:uLnTx/>
                <a:uFillTx/>
                <a:latin typeface="Consolas" pitchFamily="49" charset="0"/>
                <a:ea typeface="宋体"/>
                <a:cs typeface="Consolas" pitchFamily="49" charset="0"/>
              </a:rPr>
              <a:t>ElemType</a:t>
            </a: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宋体"/>
                <a:cs typeface="Consolas" pitchFamily="49" charset="0"/>
              </a:rPr>
              <a:t> data;</a:t>
            </a:r>
          </a:p>
          <a:p>
            <a:pPr marL="0" marR="0" lvl="0" indent="0" algn="just" defTabSz="914400" eaLnBrk="1" fontAlgn="base" latinLnBrk="0" hangingPunct="1">
              <a:spcBef>
                <a:spcPct val="50000"/>
              </a:spcBef>
              <a:spcAft>
                <a:spcPct val="0"/>
              </a:spcAft>
              <a:buClrTx/>
              <a:buSzTx/>
              <a:buFontTx/>
              <a:buNone/>
              <a:tabLst/>
              <a:defRPr/>
            </a:pP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宋体"/>
                <a:cs typeface="Consolas" pitchFamily="49" charset="0"/>
              </a:rPr>
              <a:t>   </a:t>
            </a:r>
            <a:r>
              <a:rPr kumimoji="1" lang="en-US" altLang="zh-CN" sz="2800" b="1" i="0" u="none" strike="noStrike" kern="0" cap="none" spc="0" normalizeH="0" baseline="0" noProof="0" dirty="0" err="1" smtClean="0">
                <a:ln>
                  <a:noFill/>
                </a:ln>
                <a:solidFill>
                  <a:srgbClr val="C00000"/>
                </a:solidFill>
                <a:effectLst/>
                <a:uLnTx/>
                <a:uFillTx/>
                <a:latin typeface="Consolas" pitchFamily="49" charset="0"/>
                <a:ea typeface="宋体"/>
                <a:cs typeface="Consolas" pitchFamily="49" charset="0"/>
              </a:rPr>
              <a:t>struct</a:t>
            </a:r>
            <a:r>
              <a:rPr kumimoji="1" lang="en-US" altLang="zh-CN" sz="2800" b="1" i="0" u="none" strike="noStrike" kern="0" cap="none" spc="0" normalizeH="0" baseline="0" noProof="0" dirty="0" smtClean="0">
                <a:ln>
                  <a:noFill/>
                </a:ln>
                <a:solidFill>
                  <a:srgbClr val="C00000"/>
                </a:solidFill>
                <a:effectLst/>
                <a:uLnTx/>
                <a:uFillTx/>
                <a:latin typeface="Consolas" pitchFamily="49" charset="0"/>
                <a:ea typeface="宋体"/>
                <a:cs typeface="Consolas" pitchFamily="49" charset="0"/>
              </a:rPr>
              <a:t> node </a:t>
            </a: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宋体"/>
                <a:cs typeface="Consolas" pitchFamily="49" charset="0"/>
              </a:rPr>
              <a:t>*lchild</a:t>
            </a:r>
            <a:r>
              <a:rPr kumimoji="1" lang="zh-CN" altLang="en-US" sz="2800" b="1" i="0" u="none" strike="noStrike" kern="0" cap="none" spc="0" normalizeH="0" baseline="0" noProof="0" dirty="0" smtClean="0">
                <a:ln>
                  <a:noFill/>
                </a:ln>
                <a:solidFill>
                  <a:srgbClr val="3333FF"/>
                </a:solidFill>
                <a:effectLst/>
                <a:uLnTx/>
                <a:uFillTx/>
                <a:latin typeface="Consolas" pitchFamily="49" charset="0"/>
                <a:ea typeface="宋体"/>
                <a:cs typeface="Consolas" pitchFamily="49" charset="0"/>
              </a:rPr>
              <a:t>，</a:t>
            </a: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宋体"/>
                <a:cs typeface="Consolas" pitchFamily="49" charset="0"/>
              </a:rPr>
              <a:t> *rchild;</a:t>
            </a:r>
          </a:p>
          <a:p>
            <a:pPr marL="0" marR="0" lvl="0" indent="0" algn="just" defTabSz="914400" eaLnBrk="1" fontAlgn="base" latinLnBrk="0" hangingPunct="1">
              <a:spcBef>
                <a:spcPct val="50000"/>
              </a:spcBef>
              <a:spcAft>
                <a:spcPct val="0"/>
              </a:spcAft>
              <a:buClrTx/>
              <a:buSzTx/>
              <a:buFontTx/>
              <a:buNone/>
              <a:tabLst/>
              <a:defRPr/>
            </a:pP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宋体"/>
                <a:cs typeface="Consolas" pitchFamily="49" charset="0"/>
              </a:rPr>
              <a:t>} </a:t>
            </a:r>
            <a:r>
              <a:rPr kumimoji="1" lang="en-US" altLang="zh-CN" sz="2800" b="1" i="0" u="none" strike="noStrike" kern="0" cap="none" spc="0" normalizeH="0" baseline="0" noProof="0" dirty="0" smtClean="0">
                <a:ln>
                  <a:noFill/>
                </a:ln>
                <a:solidFill>
                  <a:srgbClr val="FF0000"/>
                </a:solidFill>
                <a:effectLst/>
                <a:uLnTx/>
                <a:uFillTx/>
                <a:latin typeface="Consolas" pitchFamily="49" charset="0"/>
                <a:ea typeface="宋体"/>
                <a:cs typeface="Consolas" pitchFamily="49" charset="0"/>
              </a:rPr>
              <a:t>BTNode</a:t>
            </a: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宋体"/>
                <a:cs typeface="Consolas" pitchFamily="49" charset="0"/>
              </a:rPr>
              <a:t>;      </a:t>
            </a:r>
          </a:p>
        </p:txBody>
      </p:sp>
      <p:grpSp>
        <p:nvGrpSpPr>
          <p:cNvPr id="10" name="组合 10"/>
          <p:cNvGrpSpPr/>
          <p:nvPr/>
        </p:nvGrpSpPr>
        <p:grpSpPr>
          <a:xfrm>
            <a:off x="2954006" y="3551796"/>
            <a:ext cx="4786346" cy="1612611"/>
            <a:chOff x="2000232" y="3635376"/>
            <a:chExt cx="4786346" cy="1612611"/>
          </a:xfrm>
        </p:grpSpPr>
        <p:sp>
          <p:nvSpPr>
            <p:cNvPr id="11" name="TextBox 10"/>
            <p:cNvSpPr txBox="1"/>
            <p:nvPr/>
          </p:nvSpPr>
          <p:spPr>
            <a:xfrm>
              <a:off x="2000232" y="4786322"/>
              <a:ext cx="4786346" cy="461665"/>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指向的都是</a:t>
              </a:r>
              <a:r>
                <a:rPr kumimoji="1" lang="zh-CN" altLang="en-US" sz="24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sym typeface="Wingdings" pitchFamily="2" charset="2"/>
                </a:rPr>
                <a:t>二叉树：递归性</a:t>
              </a:r>
              <a:endParaRPr kumimoji="0" lang="zh-CN" altLang="en-US" sz="24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endParaRPr>
            </a:p>
          </p:txBody>
        </p:sp>
        <p:cxnSp>
          <p:nvCxnSpPr>
            <p:cNvPr id="12" name="直接箭头连接符 11"/>
            <p:cNvCxnSpPr/>
            <p:nvPr/>
          </p:nvCxnSpPr>
          <p:spPr>
            <a:xfrm rot="5400000" flipH="1" flipV="1">
              <a:off x="2856693" y="4214024"/>
              <a:ext cx="1143008" cy="1588"/>
            </a:xfrm>
            <a:prstGeom prst="straightConnector1">
              <a:avLst/>
            </a:prstGeom>
            <a:noFill/>
            <a:ln w="25400" cap="flat" cmpd="sng" algn="ctr">
              <a:solidFill>
                <a:srgbClr val="4BACC6"/>
              </a:solidFill>
              <a:prstDash val="solid"/>
              <a:tailEnd type="arrow"/>
            </a:ln>
            <a:effectLst>
              <a:outerShdw blurRad="40000" dist="20000" dir="5400000" rotWithShape="0">
                <a:srgbClr val="000000">
                  <a:alpha val="38000"/>
                </a:srgbClr>
              </a:outerShdw>
            </a:effectLst>
          </p:spPr>
        </p:cxnSp>
        <p:cxnSp>
          <p:nvCxnSpPr>
            <p:cNvPr id="13" name="直接连接符 12"/>
            <p:cNvCxnSpPr/>
            <p:nvPr/>
          </p:nvCxnSpPr>
          <p:spPr>
            <a:xfrm>
              <a:off x="2714612" y="3635376"/>
              <a:ext cx="2160000" cy="1588"/>
            </a:xfrm>
            <a:prstGeom prst="line">
              <a:avLst/>
            </a:prstGeom>
            <a:noFill/>
            <a:ln w="25400" cap="flat" cmpd="sng" algn="ctr">
              <a:solidFill>
                <a:srgbClr val="4BACC6"/>
              </a:solidFill>
              <a:prstDash val="solid"/>
              <a:tailEnd type="none"/>
            </a:ln>
            <a:effectLst>
              <a:outerShdw blurRad="40000" dist="20000" dir="5400000" rotWithShape="0">
                <a:srgbClr val="000000">
                  <a:alpha val="38000"/>
                </a:srgbClr>
              </a:outerShdw>
            </a:effectLst>
          </p:spPr>
        </p:cxnSp>
      </p:grpSp>
      <p:sp>
        <p:nvSpPr>
          <p:cNvPr id="14" name="标题 1"/>
          <p:cNvSpPr>
            <a:spLocks noGrp="1"/>
          </p:cNvSpPr>
          <p:nvPr>
            <p:ph type="title"/>
          </p:nvPr>
        </p:nvSpPr>
        <p:spPr>
          <a:xfrm>
            <a:off x="285720" y="142852"/>
            <a:ext cx="7520940" cy="548640"/>
          </a:xfrm>
        </p:spPr>
        <p:txBody>
          <a:bodyPr/>
          <a:lstStyle/>
          <a:p>
            <a:r>
              <a:rPr lang="zh-CN" altLang="en-US" sz="3200" b="1" cap="none" dirty="0" smtClean="0">
                <a:solidFill>
                  <a:prstClr val="black"/>
                </a:solidFill>
                <a:latin typeface="微软雅黑"/>
                <a:ea typeface="微软雅黑"/>
              </a:rPr>
              <a:t>六、二叉树</a:t>
            </a:r>
            <a:r>
              <a:rPr lang="zh-CN" altLang="en-US" sz="3200" b="1" cap="none" dirty="0">
                <a:solidFill>
                  <a:prstClr val="black"/>
                </a:solidFill>
                <a:latin typeface="微软雅黑"/>
                <a:ea typeface="微软雅黑"/>
              </a:rPr>
              <a:t>的链式存储</a:t>
            </a:r>
            <a:r>
              <a:rPr lang="zh-CN" altLang="en-US" sz="3200" b="1" cap="none" dirty="0" smtClean="0">
                <a:solidFill>
                  <a:prstClr val="black"/>
                </a:solidFill>
                <a:latin typeface="微软雅黑"/>
                <a:ea typeface="微软雅黑"/>
              </a:rPr>
              <a:t>结构定义、实现</a:t>
            </a:r>
            <a:endParaRPr lang="zh-CN" altLang="en-US" sz="3200" b="1" cap="none" dirty="0">
              <a:solidFill>
                <a:prstClr val="black"/>
              </a:solidFill>
              <a:latin typeface="微软雅黑"/>
              <a:ea typeface="微软雅黑"/>
            </a:endParaRPr>
          </a:p>
        </p:txBody>
      </p:sp>
    </p:spTree>
    <p:extLst>
      <p:ext uri="{BB962C8B-B14F-4D97-AF65-F5344CB8AC3E}">
        <p14:creationId xmlns:p14="http://schemas.microsoft.com/office/powerpoint/2010/main" val="358769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72500"/>
            <a:ext cx="7416824" cy="523220"/>
          </a:xfrm>
          <a:prstGeom prst="rect">
            <a:avLst/>
          </a:prstGeom>
          <a:noFill/>
        </p:spPr>
        <p:txBody>
          <a:bodyPr wrap="square" rtlCol="0">
            <a:spAutoFit/>
          </a:bodyPr>
          <a:lstStyle/>
          <a:p>
            <a:pPr fontAlgn="base">
              <a:spcBef>
                <a:spcPct val="0"/>
              </a:spcBef>
              <a:spcAft>
                <a:spcPct val="0"/>
              </a:spcAft>
            </a:pPr>
            <a:r>
              <a:rPr lang="en-US" altLang="zh-CN" sz="2800" b="1" dirty="0" smtClean="0">
                <a:latin typeface="楷体" pitchFamily="49" charset="-122"/>
                <a:ea typeface="楷体" pitchFamily="49" charset="-122"/>
              </a:rPr>
              <a:t>1</a:t>
            </a:r>
            <a:r>
              <a:rPr lang="zh-CN" altLang="en-US" sz="2800" b="1" dirty="0" smtClean="0">
                <a:latin typeface="楷体" pitchFamily="49" charset="-122"/>
                <a:ea typeface="楷体" pitchFamily="49" charset="-122"/>
              </a:rPr>
              <a:t>、创建二叉树：</a:t>
            </a:r>
            <a:r>
              <a:rPr lang="zh-CN" altLang="en-US" sz="2800" b="1" dirty="0" smtClean="0">
                <a:solidFill>
                  <a:srgbClr val="FF0000"/>
                </a:solidFill>
                <a:latin typeface="楷体" pitchFamily="49" charset="-122"/>
                <a:ea typeface="楷体" pitchFamily="49" charset="-122"/>
              </a:rPr>
              <a:t>递归</a:t>
            </a:r>
            <a:endParaRPr lang="zh-CN" altLang="en-US" sz="2800" b="1" dirty="0">
              <a:solidFill>
                <a:srgbClr val="FF0000"/>
              </a:solidFill>
              <a:latin typeface="楷体" pitchFamily="49" charset="-122"/>
              <a:ea typeface="楷体" pitchFamily="49" charset="-122"/>
            </a:endParaRPr>
          </a:p>
        </p:txBody>
      </p:sp>
      <p:sp>
        <p:nvSpPr>
          <p:cNvPr id="6" name="Text Box 2"/>
          <p:cNvSpPr txBox="1">
            <a:spLocks noChangeArrowheads="1"/>
          </p:cNvSpPr>
          <p:nvPr/>
        </p:nvSpPr>
        <p:spPr bwMode="auto">
          <a:xfrm>
            <a:off x="295451" y="2653286"/>
            <a:ext cx="8391306" cy="1083182"/>
          </a:xfrm>
          <a:prstGeom prst="rect">
            <a:avLst/>
          </a:prstGeom>
          <a:noFill/>
          <a:ln w="9525">
            <a:noFill/>
            <a:miter lim="800000"/>
            <a:headEnd/>
            <a:tailEnd/>
          </a:ln>
          <a:effectLst/>
        </p:spPr>
        <p:txBody>
          <a:bodyPr wrap="square">
            <a:spAutoFit/>
          </a:bodyPr>
          <a:lstStyle/>
          <a:p>
            <a:pPr algn="just" fontAlgn="base">
              <a:lnSpc>
                <a:spcPct val="120000"/>
              </a:lnSpc>
              <a:spcBef>
                <a:spcPts val="600"/>
              </a:spcBef>
              <a:spcAft>
                <a:spcPct val="0"/>
              </a:spcAft>
            </a:pPr>
            <a:r>
              <a:rPr kumimoji="1" lang="zh-CN" altLang="en-US" sz="2800" b="1" dirty="0" smtClean="0">
                <a:solidFill>
                  <a:srgbClr val="FF0000"/>
                </a:solidFill>
                <a:latin typeface="Consolas" pitchFamily="49" charset="0"/>
                <a:ea typeface="楷体" pitchFamily="49" charset="-122"/>
                <a:cs typeface="Consolas" pitchFamily="49" charset="0"/>
              </a:rPr>
              <a:t>输入</a:t>
            </a:r>
            <a:r>
              <a:rPr kumimoji="1" lang="zh-CN" altLang="en-US" sz="2800" b="1" dirty="0" smtClean="0">
                <a:solidFill>
                  <a:srgbClr val="3333FF"/>
                </a:solidFill>
                <a:latin typeface="Consolas" pitchFamily="49" charset="0"/>
                <a:ea typeface="楷体" pitchFamily="49" charset="-122"/>
                <a:cs typeface="Consolas" pitchFamily="49" charset="0"/>
              </a:rPr>
              <a:t>：键盘读取</a:t>
            </a:r>
            <a:r>
              <a:rPr kumimoji="1" lang="zh-CN" altLang="en-US" sz="2800" b="1" dirty="0" smtClean="0">
                <a:solidFill>
                  <a:srgbClr val="FF0000"/>
                </a:solidFill>
                <a:latin typeface="Consolas" pitchFamily="49" charset="0"/>
                <a:ea typeface="楷体" pitchFamily="49" charset="-122"/>
                <a:cs typeface="Consolas" pitchFamily="49" charset="0"/>
              </a:rPr>
              <a:t>字符</a:t>
            </a:r>
            <a:r>
              <a:rPr kumimoji="1" lang="zh-CN" altLang="en-US" sz="2800" b="1" dirty="0" smtClean="0">
                <a:solidFill>
                  <a:srgbClr val="3333FF"/>
                </a:solidFill>
                <a:latin typeface="Consolas" pitchFamily="49" charset="0"/>
                <a:ea typeface="楷体" pitchFamily="49" charset="-122"/>
                <a:cs typeface="Consolas" pitchFamily="49" charset="0"/>
              </a:rPr>
              <a:t>，用</a:t>
            </a:r>
            <a:r>
              <a:rPr kumimoji="1" lang="zh-CN" altLang="en-US" sz="2800" b="1" dirty="0" smtClean="0">
                <a:solidFill>
                  <a:srgbClr val="FF0000"/>
                </a:solidFill>
                <a:latin typeface="Consolas" pitchFamily="49" charset="0"/>
                <a:ea typeface="楷体" pitchFamily="49" charset="-122"/>
                <a:cs typeface="Consolas" pitchFamily="49" charset="0"/>
              </a:rPr>
              <a:t>‘</a:t>
            </a:r>
            <a:r>
              <a:rPr kumimoji="1" lang="en-US" altLang="zh-CN" sz="2800" b="1" dirty="0" smtClean="0">
                <a:solidFill>
                  <a:srgbClr val="FF0000"/>
                </a:solidFill>
                <a:latin typeface="Consolas" pitchFamily="49" charset="0"/>
                <a:ea typeface="楷体" pitchFamily="49" charset="-122"/>
                <a:cs typeface="Consolas" pitchFamily="49" charset="0"/>
              </a:rPr>
              <a:t>^’</a:t>
            </a:r>
            <a:r>
              <a:rPr kumimoji="1" lang="zh-CN" altLang="en-US" sz="2800" b="1" dirty="0">
                <a:solidFill>
                  <a:srgbClr val="3333FF"/>
                </a:solidFill>
                <a:latin typeface="Consolas" pitchFamily="49" charset="0"/>
                <a:ea typeface="楷体" pitchFamily="49" charset="-122"/>
                <a:cs typeface="Consolas" pitchFamily="49" charset="0"/>
              </a:rPr>
              <a:t>表示创建一个</a:t>
            </a:r>
            <a:r>
              <a:rPr kumimoji="1" lang="zh-CN" altLang="en-US" sz="2800" b="1" dirty="0" smtClean="0">
                <a:solidFill>
                  <a:srgbClr val="3333FF"/>
                </a:solidFill>
                <a:latin typeface="Consolas" pitchFamily="49" charset="0"/>
                <a:ea typeface="楷体" pitchFamily="49" charset="-122"/>
                <a:cs typeface="Consolas" pitchFamily="49" charset="0"/>
              </a:rPr>
              <a:t>空</a:t>
            </a:r>
            <a:r>
              <a:rPr kumimoji="1" lang="zh-CN" altLang="en-US" sz="2800" b="1" dirty="0">
                <a:solidFill>
                  <a:srgbClr val="3333FF"/>
                </a:solidFill>
                <a:latin typeface="Consolas" pitchFamily="49" charset="0"/>
                <a:ea typeface="楷体" pitchFamily="49" charset="-122"/>
                <a:cs typeface="Consolas" pitchFamily="49" charset="0"/>
              </a:rPr>
              <a:t>子</a:t>
            </a:r>
            <a:r>
              <a:rPr kumimoji="1" lang="zh-CN" altLang="en-US" sz="2800" b="1" dirty="0" smtClean="0">
                <a:solidFill>
                  <a:srgbClr val="3333FF"/>
                </a:solidFill>
                <a:latin typeface="Consolas" pitchFamily="49" charset="0"/>
                <a:ea typeface="楷体" pitchFamily="49" charset="-122"/>
                <a:cs typeface="Consolas" pitchFamily="49" charset="0"/>
              </a:rPr>
              <a:t>树，以此来控制二叉树的</a:t>
            </a:r>
            <a:r>
              <a:rPr kumimoji="1" lang="zh-CN" altLang="en-US" sz="2800" b="1" dirty="0" smtClean="0">
                <a:solidFill>
                  <a:srgbClr val="FF0000"/>
                </a:solidFill>
                <a:latin typeface="Consolas" pitchFamily="49" charset="0"/>
                <a:ea typeface="楷体" pitchFamily="49" charset="-122"/>
                <a:cs typeface="Consolas" pitchFamily="49" charset="0"/>
              </a:rPr>
              <a:t>形态</a:t>
            </a:r>
            <a:r>
              <a:rPr kumimoji="1" lang="zh-CN" altLang="en-US" sz="2800" b="1" dirty="0" smtClean="0">
                <a:solidFill>
                  <a:srgbClr val="3333FF"/>
                </a:solidFill>
                <a:latin typeface="Consolas" pitchFamily="49" charset="0"/>
                <a:ea typeface="楷体" pitchFamily="49" charset="-122"/>
                <a:cs typeface="Consolas" pitchFamily="49" charset="0"/>
              </a:rPr>
              <a:t>。</a:t>
            </a:r>
            <a:endParaRPr kumimoji="1" lang="zh-CN" altLang="en-US" sz="2800" b="1" dirty="0">
              <a:solidFill>
                <a:srgbClr val="3333FF"/>
              </a:solidFill>
              <a:latin typeface="Consolas" pitchFamily="49" charset="0"/>
              <a:ea typeface="楷体" pitchFamily="49" charset="-122"/>
              <a:cs typeface="Consolas" pitchFamily="49" charset="0"/>
            </a:endParaRPr>
          </a:p>
        </p:txBody>
      </p:sp>
      <p:sp>
        <p:nvSpPr>
          <p:cNvPr id="5" name="Text Box 2"/>
          <p:cNvSpPr txBox="1">
            <a:spLocks noChangeArrowheads="1"/>
          </p:cNvSpPr>
          <p:nvPr/>
        </p:nvSpPr>
        <p:spPr bwMode="auto">
          <a:xfrm>
            <a:off x="323528" y="4149080"/>
            <a:ext cx="8391306" cy="1643527"/>
          </a:xfrm>
          <a:prstGeom prst="rect">
            <a:avLst/>
          </a:prstGeom>
          <a:noFill/>
          <a:ln w="9525">
            <a:noFill/>
            <a:miter lim="800000"/>
            <a:headEnd/>
            <a:tailEnd/>
          </a:ln>
          <a:effectLst/>
        </p:spPr>
        <p:txBody>
          <a:bodyPr wrap="square">
            <a:spAutoFit/>
          </a:bodyPr>
          <a:lstStyle/>
          <a:p>
            <a:pPr algn="just" fontAlgn="base">
              <a:lnSpc>
                <a:spcPct val="120000"/>
              </a:lnSpc>
              <a:spcBef>
                <a:spcPts val="600"/>
              </a:spcBef>
              <a:spcAft>
                <a:spcPct val="0"/>
              </a:spcAft>
            </a:pPr>
            <a:r>
              <a:rPr kumimoji="1" lang="zh-CN" altLang="en-US" sz="2800" b="1" dirty="0" smtClean="0">
                <a:solidFill>
                  <a:srgbClr val="FF0000"/>
                </a:solidFill>
                <a:latin typeface="Consolas" pitchFamily="49" charset="0"/>
                <a:ea typeface="楷体" pitchFamily="49" charset="-122"/>
                <a:cs typeface="Consolas" pitchFamily="49" charset="0"/>
              </a:rPr>
              <a:t>递归算法</a:t>
            </a:r>
            <a:r>
              <a:rPr kumimoji="1" lang="zh-CN" altLang="en-US" sz="2800" b="1" dirty="0" smtClean="0">
                <a:solidFill>
                  <a:srgbClr val="3333FF"/>
                </a:solidFill>
                <a:latin typeface="Consolas" pitchFamily="49" charset="0"/>
                <a:ea typeface="楷体" pitchFamily="49" charset="-122"/>
                <a:cs typeface="Consolas" pitchFamily="49" charset="0"/>
              </a:rPr>
              <a:t>：先建树根，再分别建立左右子树。对于每个子树，仍是</a:t>
            </a:r>
            <a:r>
              <a:rPr kumimoji="1" lang="zh-CN" altLang="en-US" sz="2800" b="1" dirty="0">
                <a:solidFill>
                  <a:srgbClr val="3333FF"/>
                </a:solidFill>
                <a:latin typeface="Consolas" pitchFamily="49" charset="0"/>
                <a:ea typeface="楷体" pitchFamily="49" charset="-122"/>
                <a:cs typeface="Consolas" pitchFamily="49" charset="0"/>
              </a:rPr>
              <a:t>先</a:t>
            </a:r>
            <a:r>
              <a:rPr kumimoji="1" lang="zh-CN" altLang="en-US" sz="2800" b="1" dirty="0" smtClean="0">
                <a:solidFill>
                  <a:srgbClr val="3333FF"/>
                </a:solidFill>
                <a:latin typeface="Consolas" pitchFamily="49" charset="0"/>
                <a:ea typeface="楷体" pitchFamily="49" charset="-122"/>
                <a:cs typeface="Consolas" pitchFamily="49" charset="0"/>
              </a:rPr>
              <a:t>建子树树根</a:t>
            </a:r>
            <a:r>
              <a:rPr kumimoji="1" lang="zh-CN" altLang="en-US" sz="2800" b="1" dirty="0">
                <a:solidFill>
                  <a:srgbClr val="3333FF"/>
                </a:solidFill>
                <a:latin typeface="Consolas" pitchFamily="49" charset="0"/>
                <a:ea typeface="楷体" pitchFamily="49" charset="-122"/>
                <a:cs typeface="Consolas" pitchFamily="49" charset="0"/>
              </a:rPr>
              <a:t>，再分别</a:t>
            </a:r>
            <a:r>
              <a:rPr kumimoji="1" lang="zh-CN" altLang="en-US" sz="2800" b="1" dirty="0" smtClean="0">
                <a:solidFill>
                  <a:srgbClr val="3333FF"/>
                </a:solidFill>
                <a:latin typeface="Consolas" pitchFamily="49" charset="0"/>
                <a:ea typeface="楷体" pitchFamily="49" charset="-122"/>
                <a:cs typeface="Consolas" pitchFamily="49" charset="0"/>
              </a:rPr>
              <a:t>建立其左右</a:t>
            </a:r>
            <a:r>
              <a:rPr kumimoji="1" lang="zh-CN" altLang="en-US" sz="2800" b="1" dirty="0">
                <a:solidFill>
                  <a:srgbClr val="3333FF"/>
                </a:solidFill>
                <a:latin typeface="Consolas" pitchFamily="49" charset="0"/>
                <a:ea typeface="楷体" pitchFamily="49" charset="-122"/>
                <a:cs typeface="Consolas" pitchFamily="49" charset="0"/>
              </a:rPr>
              <a:t>子</a:t>
            </a:r>
            <a:r>
              <a:rPr kumimoji="1" lang="zh-CN" altLang="en-US" sz="2800" b="1" dirty="0" smtClean="0">
                <a:solidFill>
                  <a:srgbClr val="3333FF"/>
                </a:solidFill>
                <a:latin typeface="Consolas" pitchFamily="49" charset="0"/>
                <a:ea typeface="楷体" pitchFamily="49" charset="-122"/>
                <a:cs typeface="Consolas" pitchFamily="49" charset="0"/>
              </a:rPr>
              <a:t>树，</a:t>
            </a:r>
            <a:r>
              <a:rPr kumimoji="1" lang="en-US" altLang="zh-CN" sz="2800" b="1" dirty="0" smtClean="0">
                <a:solidFill>
                  <a:srgbClr val="3333FF"/>
                </a:solidFill>
                <a:latin typeface="Consolas" pitchFamily="49" charset="0"/>
                <a:ea typeface="楷体" pitchFamily="49" charset="-122"/>
                <a:cs typeface="Consolas" pitchFamily="49" charset="0"/>
              </a:rPr>
              <a:t>……</a:t>
            </a:r>
            <a:r>
              <a:rPr kumimoji="1" lang="zh-CN" altLang="en-US" sz="2800" b="1" dirty="0" smtClean="0">
                <a:solidFill>
                  <a:srgbClr val="3333FF"/>
                </a:solidFill>
                <a:latin typeface="Consolas" pitchFamily="49" charset="0"/>
                <a:ea typeface="楷体" pitchFamily="49" charset="-122"/>
                <a:cs typeface="Consolas" pitchFamily="49" charset="0"/>
              </a:rPr>
              <a:t>。</a:t>
            </a:r>
            <a:endParaRPr kumimoji="1" lang="zh-CN" altLang="en-US" sz="2800" b="1" dirty="0">
              <a:solidFill>
                <a:srgbClr val="3333FF"/>
              </a:solidFill>
              <a:latin typeface="Consolas" pitchFamily="49" charset="0"/>
              <a:ea typeface="楷体" pitchFamily="49" charset="-122"/>
              <a:cs typeface="Consolas" pitchFamily="49" charset="0"/>
            </a:endParaRPr>
          </a:p>
        </p:txBody>
      </p:sp>
      <p:sp>
        <p:nvSpPr>
          <p:cNvPr id="7" name="Text Box 2"/>
          <p:cNvSpPr txBox="1">
            <a:spLocks noChangeArrowheads="1"/>
          </p:cNvSpPr>
          <p:nvPr/>
        </p:nvSpPr>
        <p:spPr bwMode="auto">
          <a:xfrm>
            <a:off x="251520" y="1268760"/>
            <a:ext cx="8391306" cy="1126462"/>
          </a:xfrm>
          <a:prstGeom prst="rect">
            <a:avLst/>
          </a:prstGeom>
          <a:noFill/>
          <a:ln w="9525">
            <a:noFill/>
            <a:miter lim="800000"/>
            <a:headEnd/>
            <a:tailEnd/>
          </a:ln>
          <a:effectLst/>
        </p:spPr>
        <p:txBody>
          <a:bodyPr wrap="square">
            <a:spAutoFit/>
          </a:bodyPr>
          <a:lstStyle/>
          <a:p>
            <a:pPr algn="just" fontAlgn="base">
              <a:lnSpc>
                <a:spcPct val="120000"/>
              </a:lnSpc>
              <a:spcBef>
                <a:spcPts val="600"/>
              </a:spcBef>
              <a:spcAft>
                <a:spcPct val="0"/>
              </a:spcAft>
            </a:pPr>
            <a:r>
              <a:rPr kumimoji="1" lang="zh-CN" altLang="en-US" sz="2800" b="1" dirty="0" smtClean="0">
                <a:solidFill>
                  <a:srgbClr val="FF0000"/>
                </a:solidFill>
                <a:latin typeface="Consolas" pitchFamily="49" charset="0"/>
                <a:ea typeface="楷体" pitchFamily="49" charset="-122"/>
                <a:cs typeface="Consolas" pitchFamily="49" charset="0"/>
              </a:rPr>
              <a:t>问题</a:t>
            </a:r>
            <a:r>
              <a:rPr kumimoji="1" lang="zh-CN" altLang="en-US" sz="2800" b="1" dirty="0" smtClean="0">
                <a:solidFill>
                  <a:srgbClr val="3333FF"/>
                </a:solidFill>
                <a:latin typeface="Consolas" pitchFamily="49" charset="0"/>
                <a:ea typeface="楷体" pitchFamily="49" charset="-122"/>
                <a:cs typeface="Consolas" pitchFamily="49" charset="0"/>
              </a:rPr>
              <a:t>：键盘输入字符</a:t>
            </a:r>
            <a:r>
              <a:rPr kumimoji="1" lang="en-US" altLang="zh-CN" sz="2800" b="1" dirty="0" smtClean="0">
                <a:solidFill>
                  <a:srgbClr val="3333FF"/>
                </a:solidFill>
                <a:latin typeface="Consolas" pitchFamily="49" charset="0"/>
                <a:ea typeface="楷体" pitchFamily="49" charset="-122"/>
                <a:cs typeface="Consolas" pitchFamily="49" charset="0"/>
              </a:rPr>
              <a:t>’a’</a:t>
            </a:r>
            <a:r>
              <a:rPr kumimoji="1" lang="zh-CN" altLang="en-US" sz="2800" b="1" dirty="0" smtClean="0">
                <a:solidFill>
                  <a:srgbClr val="3333FF"/>
                </a:solidFill>
                <a:latin typeface="Consolas" pitchFamily="49" charset="0"/>
                <a:ea typeface="楷体" pitchFamily="49" charset="-122"/>
                <a:cs typeface="Consolas" pitchFamily="49" charset="0"/>
              </a:rPr>
              <a:t>、</a:t>
            </a:r>
            <a:r>
              <a:rPr kumimoji="1" lang="en-US" altLang="zh-CN" sz="2800" b="1" dirty="0" smtClean="0">
                <a:solidFill>
                  <a:srgbClr val="3333FF"/>
                </a:solidFill>
                <a:latin typeface="Consolas" pitchFamily="49" charset="0"/>
                <a:ea typeface="楷体" pitchFamily="49" charset="-122"/>
                <a:cs typeface="Consolas" pitchFamily="49" charset="0"/>
              </a:rPr>
              <a:t>’b’</a:t>
            </a:r>
            <a:r>
              <a:rPr kumimoji="1" lang="zh-CN" altLang="en-US" sz="2800" b="1" dirty="0" smtClean="0">
                <a:solidFill>
                  <a:srgbClr val="3333FF"/>
                </a:solidFill>
                <a:latin typeface="Consolas" pitchFamily="49" charset="0"/>
                <a:ea typeface="楷体" pitchFamily="49" charset="-122"/>
                <a:cs typeface="Consolas" pitchFamily="49" charset="0"/>
              </a:rPr>
              <a:t>、</a:t>
            </a:r>
            <a:r>
              <a:rPr kumimoji="1" lang="en-US" altLang="zh-CN" sz="2800" b="1" dirty="0" smtClean="0">
                <a:solidFill>
                  <a:srgbClr val="3333FF"/>
                </a:solidFill>
                <a:latin typeface="Consolas" pitchFamily="49" charset="0"/>
                <a:ea typeface="楷体" pitchFamily="49" charset="-122"/>
                <a:cs typeface="Consolas" pitchFamily="49" charset="0"/>
              </a:rPr>
              <a:t>’c’</a:t>
            </a:r>
            <a:r>
              <a:rPr kumimoji="1" lang="zh-CN" altLang="en-US" sz="2800" b="1" dirty="0" smtClean="0">
                <a:solidFill>
                  <a:srgbClr val="3333FF"/>
                </a:solidFill>
                <a:latin typeface="Consolas" pitchFamily="49" charset="0"/>
                <a:ea typeface="楷体" pitchFamily="49" charset="-122"/>
                <a:cs typeface="Consolas" pitchFamily="49" charset="0"/>
              </a:rPr>
              <a:t>，能否产生我们期望的二叉树？</a:t>
            </a:r>
            <a:endParaRPr kumimoji="1" lang="zh-CN" altLang="en-US" sz="2800" b="1" dirty="0">
              <a:solidFill>
                <a:srgbClr val="3333FF"/>
              </a:solidFill>
              <a:latin typeface="Consolas" pitchFamily="49" charset="0"/>
              <a:ea typeface="楷体" pitchFamily="49" charset="-122"/>
              <a:cs typeface="Consolas" pitchFamily="49" charset="0"/>
            </a:endParaRPr>
          </a:p>
        </p:txBody>
      </p:sp>
    </p:spTree>
    <p:extLst>
      <p:ext uri="{BB962C8B-B14F-4D97-AF65-F5344CB8AC3E}">
        <p14:creationId xmlns:p14="http://schemas.microsoft.com/office/powerpoint/2010/main" val="14089572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864" y="3284984"/>
            <a:ext cx="9036496" cy="2636912"/>
          </a:xfrm>
        </p:spPr>
        <p:txBody>
          <a:bodyPr>
            <a:noAutofit/>
          </a:bodyPr>
          <a:lstStyle/>
          <a:p>
            <a:pPr>
              <a:spcBef>
                <a:spcPts val="0"/>
              </a:spcBef>
            </a:pPr>
            <a:r>
              <a:rPr kumimoji="1" lang="en-US" altLang="zh-CN" sz="2800" dirty="0">
                <a:solidFill>
                  <a:srgbClr val="3333FF"/>
                </a:solidFill>
                <a:latin typeface="Consolas" pitchFamily="49" charset="0"/>
                <a:ea typeface="仿宋" pitchFamily="49" charset="-122"/>
                <a:cs typeface="Consolas" pitchFamily="49" charset="0"/>
              </a:rPr>
              <a:t>int main(int </a:t>
            </a:r>
            <a:r>
              <a:rPr kumimoji="1" lang="en-US" altLang="zh-CN" sz="2800" dirty="0" err="1">
                <a:solidFill>
                  <a:srgbClr val="3333FF"/>
                </a:solidFill>
                <a:latin typeface="Consolas" pitchFamily="49" charset="0"/>
                <a:ea typeface="仿宋" pitchFamily="49" charset="-122"/>
                <a:cs typeface="Consolas" pitchFamily="49" charset="0"/>
              </a:rPr>
              <a:t>argc</a:t>
            </a:r>
            <a:r>
              <a:rPr kumimoji="1" lang="en-US" altLang="zh-CN" sz="2800" dirty="0">
                <a:solidFill>
                  <a:srgbClr val="3333FF"/>
                </a:solidFill>
                <a:latin typeface="Consolas" pitchFamily="49" charset="0"/>
                <a:ea typeface="仿宋" pitchFamily="49" charset="-122"/>
                <a:cs typeface="Consolas" pitchFamily="49" charset="0"/>
              </a:rPr>
              <a:t>, char *</a:t>
            </a:r>
            <a:r>
              <a:rPr kumimoji="1" lang="en-US" altLang="zh-CN" sz="2800" dirty="0" err="1">
                <a:solidFill>
                  <a:srgbClr val="3333FF"/>
                </a:solidFill>
                <a:latin typeface="Consolas" pitchFamily="49" charset="0"/>
                <a:ea typeface="仿宋" pitchFamily="49" charset="-122"/>
                <a:cs typeface="Consolas" pitchFamily="49" charset="0"/>
              </a:rPr>
              <a:t>argv</a:t>
            </a:r>
            <a:r>
              <a:rPr kumimoji="1" lang="en-US" altLang="zh-CN" sz="2800" dirty="0">
                <a:solidFill>
                  <a:srgbClr val="3333FF"/>
                </a:solidFill>
                <a:latin typeface="Consolas" pitchFamily="49" charset="0"/>
                <a:ea typeface="仿宋" pitchFamily="49" charset="-122"/>
                <a:cs typeface="Consolas" pitchFamily="49" charset="0"/>
              </a:rPr>
              <a:t>[]){	</a:t>
            </a:r>
          </a:p>
          <a:p>
            <a:pPr>
              <a:spcBef>
                <a:spcPts val="0"/>
              </a:spcBef>
            </a:pPr>
            <a:r>
              <a:rPr lang="en-US" altLang="zh-CN" sz="2800" b="0" dirty="0" smtClean="0"/>
              <a:t>	</a:t>
            </a:r>
            <a:r>
              <a:rPr kumimoji="1" lang="en-US" altLang="zh-CN" sz="2800" dirty="0" smtClean="0">
                <a:solidFill>
                  <a:srgbClr val="3333FF"/>
                </a:solidFill>
                <a:latin typeface="Consolas" pitchFamily="49" charset="0"/>
                <a:ea typeface="仿宋" pitchFamily="49" charset="-122"/>
                <a:cs typeface="Consolas" pitchFamily="49" charset="0"/>
              </a:rPr>
              <a:t>BTNode *root=NULL</a:t>
            </a:r>
            <a:r>
              <a:rPr lang="en-US" altLang="zh-CN" sz="2800" b="0" dirty="0" smtClean="0"/>
              <a:t>;    //</a:t>
            </a:r>
            <a:r>
              <a:rPr lang="zh-CN" altLang="en-US" sz="2800" b="0" dirty="0" smtClean="0"/>
              <a:t>初始化，防止野指针</a:t>
            </a:r>
            <a:endParaRPr lang="en-US" altLang="zh-CN" sz="2800" b="0" dirty="0" smtClean="0"/>
          </a:p>
          <a:p>
            <a:pPr>
              <a:spcBef>
                <a:spcPts val="0"/>
              </a:spcBef>
            </a:pPr>
            <a:r>
              <a:rPr lang="en-US" altLang="zh-CN" sz="2800" b="0" dirty="0"/>
              <a:t>	</a:t>
            </a:r>
            <a:r>
              <a:rPr kumimoji="1" lang="en-US" altLang="zh-CN" sz="2800" dirty="0" smtClean="0">
                <a:solidFill>
                  <a:srgbClr val="3333FF"/>
                </a:solidFill>
                <a:latin typeface="Consolas" pitchFamily="49" charset="0"/>
                <a:ea typeface="仿宋" pitchFamily="49" charset="-122"/>
                <a:cs typeface="Consolas" pitchFamily="49" charset="0"/>
              </a:rPr>
              <a:t>if(</a:t>
            </a:r>
            <a:r>
              <a:rPr kumimoji="1" lang="en-US" altLang="zh-CN" sz="2800" dirty="0" smtClean="0">
                <a:solidFill>
                  <a:srgbClr val="FF0000"/>
                </a:solidFill>
                <a:latin typeface="Consolas" pitchFamily="49" charset="0"/>
                <a:ea typeface="仿宋" pitchFamily="49" charset="-122"/>
                <a:cs typeface="Consolas" pitchFamily="49" charset="0"/>
              </a:rPr>
              <a:t>CreateBTree</a:t>
            </a:r>
            <a:r>
              <a:rPr kumimoji="1" lang="en-US" altLang="zh-CN" sz="2800" dirty="0" smtClean="0">
                <a:solidFill>
                  <a:srgbClr val="3333FF"/>
                </a:solidFill>
                <a:latin typeface="Consolas" pitchFamily="49" charset="0"/>
                <a:ea typeface="仿宋" pitchFamily="49" charset="-122"/>
                <a:cs typeface="Consolas" pitchFamily="49" charset="0"/>
              </a:rPr>
              <a:t>(root))</a:t>
            </a:r>
          </a:p>
          <a:p>
            <a:pPr>
              <a:spcBef>
                <a:spcPts val="0"/>
              </a:spcBef>
            </a:pPr>
            <a:r>
              <a:rPr kumimoji="1" lang="en-US" altLang="zh-CN" sz="2800" dirty="0">
                <a:solidFill>
                  <a:srgbClr val="3333FF"/>
                </a:solidFill>
                <a:latin typeface="Consolas" pitchFamily="49" charset="0"/>
                <a:ea typeface="仿宋" pitchFamily="49" charset="-122"/>
                <a:cs typeface="Consolas" pitchFamily="49" charset="0"/>
              </a:rPr>
              <a:t>		</a:t>
            </a:r>
            <a:r>
              <a:rPr kumimoji="1" lang="en-US" altLang="zh-CN" sz="2800" dirty="0" err="1">
                <a:solidFill>
                  <a:srgbClr val="3333FF"/>
                </a:solidFill>
                <a:latin typeface="Consolas" pitchFamily="49" charset="0"/>
                <a:ea typeface="仿宋" pitchFamily="49" charset="-122"/>
                <a:cs typeface="Consolas" pitchFamily="49" charset="0"/>
              </a:rPr>
              <a:t>DispBTree</a:t>
            </a:r>
            <a:r>
              <a:rPr kumimoji="1" lang="en-US" altLang="zh-CN" sz="2800" dirty="0">
                <a:solidFill>
                  <a:srgbClr val="3333FF"/>
                </a:solidFill>
                <a:latin typeface="Consolas" pitchFamily="49" charset="0"/>
                <a:ea typeface="仿宋" pitchFamily="49" charset="-122"/>
                <a:cs typeface="Consolas" pitchFamily="49" charset="0"/>
              </a:rPr>
              <a:t>(b</a:t>
            </a:r>
            <a:r>
              <a:rPr kumimoji="1" lang="en-US" altLang="zh-CN" sz="2800" dirty="0" smtClean="0">
                <a:solidFill>
                  <a:srgbClr val="3333FF"/>
                </a:solidFill>
                <a:latin typeface="Consolas" pitchFamily="49" charset="0"/>
                <a:ea typeface="仿宋" pitchFamily="49" charset="-122"/>
                <a:cs typeface="Consolas" pitchFamily="49" charset="0"/>
              </a:rPr>
              <a:t>);</a:t>
            </a:r>
          </a:p>
          <a:p>
            <a:pPr>
              <a:spcBef>
                <a:spcPts val="0"/>
              </a:spcBef>
            </a:pPr>
            <a:r>
              <a:rPr kumimoji="1" lang="en-US" altLang="zh-CN" sz="2800" dirty="0">
                <a:solidFill>
                  <a:srgbClr val="3333FF"/>
                </a:solidFill>
                <a:latin typeface="Consolas" pitchFamily="49" charset="0"/>
                <a:ea typeface="仿宋" pitchFamily="49" charset="-122"/>
                <a:cs typeface="Consolas" pitchFamily="49" charset="0"/>
              </a:rPr>
              <a:t> </a:t>
            </a:r>
            <a:r>
              <a:rPr kumimoji="1" lang="en-US" altLang="zh-CN" sz="2800" dirty="0" smtClean="0">
                <a:solidFill>
                  <a:srgbClr val="3333FF"/>
                </a:solidFill>
                <a:latin typeface="Consolas" pitchFamily="49" charset="0"/>
                <a:ea typeface="仿宋" pitchFamily="49" charset="-122"/>
                <a:cs typeface="Consolas" pitchFamily="49" charset="0"/>
              </a:rPr>
              <a:t> else </a:t>
            </a:r>
          </a:p>
          <a:p>
            <a:pPr>
              <a:spcBef>
                <a:spcPts val="0"/>
              </a:spcBef>
            </a:pPr>
            <a:r>
              <a:rPr kumimoji="1" lang="en-US" altLang="zh-CN" sz="2800" dirty="0" smtClean="0">
                <a:solidFill>
                  <a:srgbClr val="3333FF"/>
                </a:solidFill>
                <a:latin typeface="Consolas" pitchFamily="49" charset="0"/>
                <a:ea typeface="仿宋" pitchFamily="49" charset="-122"/>
                <a:cs typeface="Consolas" pitchFamily="49" charset="0"/>
              </a:rPr>
              <a:t>     </a:t>
            </a:r>
            <a:r>
              <a:rPr kumimoji="1" lang="en-US" altLang="zh-CN" sz="2800" dirty="0" err="1" smtClean="0">
                <a:solidFill>
                  <a:srgbClr val="3333FF"/>
                </a:solidFill>
                <a:latin typeface="Consolas" pitchFamily="49" charset="0"/>
                <a:ea typeface="仿宋" pitchFamily="49" charset="-122"/>
                <a:cs typeface="Consolas" pitchFamily="49" charset="0"/>
              </a:rPr>
              <a:t>printf</a:t>
            </a:r>
            <a:r>
              <a:rPr kumimoji="1" lang="en-US" altLang="zh-CN" sz="2800" dirty="0" smtClean="0">
                <a:solidFill>
                  <a:srgbClr val="3333FF"/>
                </a:solidFill>
                <a:latin typeface="Consolas" pitchFamily="49" charset="0"/>
                <a:ea typeface="仿宋" pitchFamily="49" charset="-122"/>
                <a:cs typeface="Consolas" pitchFamily="49" charset="0"/>
              </a:rPr>
              <a:t>(“failure</a:t>
            </a:r>
            <a:r>
              <a:rPr kumimoji="1" lang="en-US" altLang="zh-CN" sz="2800" dirty="0">
                <a:solidFill>
                  <a:srgbClr val="3333FF"/>
                </a:solidFill>
                <a:latin typeface="Consolas" pitchFamily="49" charset="0"/>
                <a:ea typeface="仿宋" pitchFamily="49" charset="-122"/>
                <a:cs typeface="Consolas" pitchFamily="49" charset="0"/>
              </a:rPr>
              <a:t>");  </a:t>
            </a:r>
          </a:p>
          <a:p>
            <a:pPr>
              <a:spcBef>
                <a:spcPts val="0"/>
              </a:spcBef>
            </a:pPr>
            <a:r>
              <a:rPr kumimoji="1" lang="en-US" altLang="zh-CN" sz="2800" dirty="0">
                <a:solidFill>
                  <a:srgbClr val="3333FF"/>
                </a:solidFill>
                <a:latin typeface="Consolas" pitchFamily="49" charset="0"/>
                <a:ea typeface="仿宋" pitchFamily="49" charset="-122"/>
                <a:cs typeface="Consolas" pitchFamily="49" charset="0"/>
              </a:rPr>
              <a:t>}</a:t>
            </a:r>
            <a:endParaRPr kumimoji="1" lang="zh-CN" altLang="zh-CN" sz="2800" dirty="0">
              <a:solidFill>
                <a:srgbClr val="3333FF"/>
              </a:solidFill>
              <a:latin typeface="Consolas" pitchFamily="49" charset="0"/>
              <a:ea typeface="仿宋" pitchFamily="49" charset="-122"/>
              <a:cs typeface="Consolas" pitchFamily="49" charset="0"/>
            </a:endParaRPr>
          </a:p>
        </p:txBody>
      </p:sp>
      <p:grpSp>
        <p:nvGrpSpPr>
          <p:cNvPr id="2" name="组合 1"/>
          <p:cNvGrpSpPr/>
          <p:nvPr/>
        </p:nvGrpSpPr>
        <p:grpSpPr>
          <a:xfrm>
            <a:off x="251520" y="427763"/>
            <a:ext cx="3785086" cy="2209149"/>
            <a:chOff x="1123359" y="357166"/>
            <a:chExt cx="3785086" cy="2209149"/>
          </a:xfrm>
        </p:grpSpPr>
        <p:sp>
          <p:nvSpPr>
            <p:cNvPr id="19" name="椭圆 18"/>
            <p:cNvSpPr/>
            <p:nvPr/>
          </p:nvSpPr>
          <p:spPr>
            <a:xfrm>
              <a:off x="2236183" y="357166"/>
              <a:ext cx="479968" cy="587242"/>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fontAlgn="base">
                <a:spcBef>
                  <a:spcPct val="0"/>
                </a:spcBef>
                <a:spcAft>
                  <a:spcPct val="0"/>
                </a:spcAft>
                <a:defRPr/>
              </a:pPr>
              <a:r>
                <a:rPr lang="en-US" altLang="zh-CN" sz="2400" b="1" i="1" kern="0" dirty="0" smtClean="0">
                  <a:solidFill>
                    <a:srgbClr val="0000CC"/>
                  </a:solidFill>
                  <a:latin typeface="Consolas" pitchFamily="49" charset="0"/>
                  <a:ea typeface="宋体"/>
                  <a:cs typeface="Consolas" pitchFamily="49" charset="0"/>
                </a:rPr>
                <a:t>A</a:t>
              </a:r>
              <a:endParaRPr lang="zh-CN" altLang="en-US" sz="2400" b="1" i="1" kern="0" dirty="0" smtClean="0">
                <a:solidFill>
                  <a:srgbClr val="0000CC"/>
                </a:solidFill>
                <a:latin typeface="Consolas" pitchFamily="49" charset="0"/>
                <a:ea typeface="宋体"/>
                <a:cs typeface="Consolas" pitchFamily="49" charset="0"/>
              </a:endParaRPr>
            </a:p>
          </p:txBody>
        </p:sp>
        <p:sp>
          <p:nvSpPr>
            <p:cNvPr id="23" name="椭圆 22"/>
            <p:cNvSpPr/>
            <p:nvPr/>
          </p:nvSpPr>
          <p:spPr>
            <a:xfrm>
              <a:off x="4428477" y="1979073"/>
              <a:ext cx="479968" cy="587242"/>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fontAlgn="base">
                <a:spcBef>
                  <a:spcPct val="0"/>
                </a:spcBef>
                <a:spcAft>
                  <a:spcPct val="0"/>
                </a:spcAft>
                <a:defRPr/>
              </a:pPr>
              <a:r>
                <a:rPr lang="en-US" altLang="zh-CN" sz="2400" b="1" i="1" kern="0" dirty="0" smtClean="0">
                  <a:solidFill>
                    <a:srgbClr val="0000CC"/>
                  </a:solidFill>
                  <a:latin typeface="Consolas" pitchFamily="49" charset="0"/>
                  <a:ea typeface="宋体"/>
                  <a:cs typeface="Consolas" pitchFamily="49" charset="0"/>
                </a:rPr>
                <a:t>F</a:t>
              </a:r>
              <a:endParaRPr lang="zh-CN" altLang="en-US" sz="2400" b="1" i="1" kern="0" dirty="0" smtClean="0">
                <a:solidFill>
                  <a:srgbClr val="0000CC"/>
                </a:solidFill>
                <a:latin typeface="Consolas" pitchFamily="49" charset="0"/>
                <a:ea typeface="宋体"/>
                <a:cs typeface="Consolas" pitchFamily="49" charset="0"/>
              </a:endParaRPr>
            </a:p>
          </p:txBody>
        </p:sp>
        <p:sp>
          <p:nvSpPr>
            <p:cNvPr id="24" name="椭圆 23"/>
            <p:cNvSpPr/>
            <p:nvPr/>
          </p:nvSpPr>
          <p:spPr>
            <a:xfrm>
              <a:off x="1123359" y="1056264"/>
              <a:ext cx="479968" cy="587242"/>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fontAlgn="base">
                <a:spcBef>
                  <a:spcPct val="0"/>
                </a:spcBef>
                <a:spcAft>
                  <a:spcPct val="0"/>
                </a:spcAft>
                <a:defRPr/>
              </a:pPr>
              <a:r>
                <a:rPr lang="en-US" altLang="zh-CN" sz="2400" b="1" i="1" kern="0" dirty="0" smtClean="0">
                  <a:solidFill>
                    <a:srgbClr val="0000CC"/>
                  </a:solidFill>
                  <a:latin typeface="Consolas" pitchFamily="49" charset="0"/>
                  <a:ea typeface="宋体"/>
                  <a:cs typeface="Consolas" pitchFamily="49" charset="0"/>
                </a:rPr>
                <a:t>B</a:t>
              </a:r>
              <a:endParaRPr lang="zh-CN" altLang="en-US" sz="2400" b="1" i="1" kern="0" dirty="0" smtClean="0">
                <a:solidFill>
                  <a:srgbClr val="0000CC"/>
                </a:solidFill>
                <a:latin typeface="Consolas" pitchFamily="49" charset="0"/>
                <a:ea typeface="宋体"/>
                <a:cs typeface="Consolas" pitchFamily="49" charset="0"/>
              </a:endParaRPr>
            </a:p>
          </p:txBody>
        </p:sp>
        <p:cxnSp>
          <p:nvCxnSpPr>
            <p:cNvPr id="26" name="直接连接符 25"/>
            <p:cNvCxnSpPr/>
            <p:nvPr/>
          </p:nvCxnSpPr>
          <p:spPr>
            <a:xfrm rot="16200000" flipH="1">
              <a:off x="3930721" y="1419978"/>
              <a:ext cx="518390" cy="687393"/>
            </a:xfrm>
            <a:prstGeom prst="line">
              <a:avLst/>
            </a:prstGeom>
            <a:noFill/>
            <a:ln w="9525" cap="flat" cmpd="sng" algn="ctr">
              <a:solidFill>
                <a:sysClr val="windowText" lastClr="000000">
                  <a:shade val="95000"/>
                  <a:satMod val="105000"/>
                </a:sysClr>
              </a:solidFill>
              <a:prstDash val="solid"/>
              <a:tailEnd type="arrow"/>
            </a:ln>
            <a:effectLst/>
          </p:spPr>
        </p:cxnSp>
        <p:sp>
          <p:nvSpPr>
            <p:cNvPr id="27" name="椭圆 26"/>
            <p:cNvSpPr/>
            <p:nvPr/>
          </p:nvSpPr>
          <p:spPr>
            <a:xfrm>
              <a:off x="2481426" y="1979073"/>
              <a:ext cx="479968" cy="587242"/>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fontAlgn="base">
                <a:spcBef>
                  <a:spcPct val="0"/>
                </a:spcBef>
                <a:spcAft>
                  <a:spcPct val="0"/>
                </a:spcAft>
                <a:defRPr/>
              </a:pPr>
              <a:r>
                <a:rPr lang="en-US" altLang="zh-CN" sz="2400" b="1" i="1" kern="0" dirty="0" smtClean="0">
                  <a:solidFill>
                    <a:srgbClr val="0000CC"/>
                  </a:solidFill>
                  <a:latin typeface="Consolas" pitchFamily="49" charset="0"/>
                  <a:ea typeface="宋体"/>
                  <a:cs typeface="Consolas" pitchFamily="49" charset="0"/>
                </a:rPr>
                <a:t>E</a:t>
              </a:r>
              <a:endParaRPr lang="zh-CN" altLang="en-US" sz="2400" b="1" i="1" kern="0" dirty="0" smtClean="0">
                <a:solidFill>
                  <a:srgbClr val="0000CC"/>
                </a:solidFill>
                <a:latin typeface="Consolas" pitchFamily="49" charset="0"/>
                <a:ea typeface="宋体"/>
                <a:cs typeface="Consolas" pitchFamily="49" charset="0"/>
              </a:endParaRPr>
            </a:p>
          </p:txBody>
        </p:sp>
        <p:sp>
          <p:nvSpPr>
            <p:cNvPr id="28" name="椭圆 27"/>
            <p:cNvSpPr/>
            <p:nvPr/>
          </p:nvSpPr>
          <p:spPr>
            <a:xfrm>
              <a:off x="3372799" y="1056264"/>
              <a:ext cx="479968" cy="587242"/>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fontAlgn="base">
                <a:spcBef>
                  <a:spcPct val="0"/>
                </a:spcBef>
                <a:spcAft>
                  <a:spcPct val="0"/>
                </a:spcAft>
                <a:defRPr/>
              </a:pPr>
              <a:r>
                <a:rPr lang="en-US" altLang="zh-CN" sz="2400" b="1" i="1" kern="0" dirty="0" smtClean="0">
                  <a:solidFill>
                    <a:srgbClr val="0000CC"/>
                  </a:solidFill>
                  <a:latin typeface="Consolas" pitchFamily="49" charset="0"/>
                  <a:ea typeface="宋体"/>
                  <a:cs typeface="Consolas" pitchFamily="49" charset="0"/>
                </a:rPr>
                <a:t>C</a:t>
              </a:r>
              <a:endParaRPr lang="zh-CN" altLang="en-US" sz="2400" b="1" i="1" kern="0" dirty="0" smtClean="0">
                <a:solidFill>
                  <a:srgbClr val="0000CC"/>
                </a:solidFill>
                <a:latin typeface="Consolas" pitchFamily="49" charset="0"/>
                <a:ea typeface="宋体"/>
                <a:cs typeface="Consolas" pitchFamily="49" charset="0"/>
              </a:endParaRPr>
            </a:p>
          </p:txBody>
        </p:sp>
        <p:cxnSp>
          <p:nvCxnSpPr>
            <p:cNvPr id="29" name="直接连接符 28"/>
            <p:cNvCxnSpPr>
              <a:stCxn id="28" idx="3"/>
              <a:endCxn id="27" idx="7"/>
            </p:cNvCxnSpPr>
            <p:nvPr/>
          </p:nvCxnSpPr>
          <p:spPr>
            <a:xfrm rot="5400000">
              <a:off x="2913314" y="1535299"/>
              <a:ext cx="507567" cy="551983"/>
            </a:xfrm>
            <a:prstGeom prst="line">
              <a:avLst/>
            </a:prstGeom>
            <a:noFill/>
            <a:ln w="9525" cap="flat" cmpd="sng" algn="ctr">
              <a:solidFill>
                <a:sysClr val="windowText" lastClr="000000">
                  <a:shade val="95000"/>
                  <a:satMod val="105000"/>
                </a:sysClr>
              </a:solidFill>
              <a:prstDash val="solid"/>
              <a:tailEnd type="arrow"/>
            </a:ln>
            <a:effectLst/>
          </p:spPr>
        </p:cxnSp>
        <p:cxnSp>
          <p:nvCxnSpPr>
            <p:cNvPr id="30" name="直接连接符 29"/>
            <p:cNvCxnSpPr>
              <a:stCxn id="19" idx="2"/>
              <a:endCxn id="24" idx="7"/>
            </p:cNvCxnSpPr>
            <p:nvPr/>
          </p:nvCxnSpPr>
          <p:spPr>
            <a:xfrm rot="10800000" flipV="1">
              <a:off x="1533038" y="650786"/>
              <a:ext cx="703146" cy="491477"/>
            </a:xfrm>
            <a:prstGeom prst="line">
              <a:avLst/>
            </a:prstGeom>
            <a:noFill/>
            <a:ln w="9525" cap="flat" cmpd="sng" algn="ctr">
              <a:solidFill>
                <a:sysClr val="windowText" lastClr="000000">
                  <a:shade val="95000"/>
                  <a:satMod val="105000"/>
                </a:sysClr>
              </a:solidFill>
              <a:prstDash val="solid"/>
              <a:tailEnd type="arrow"/>
            </a:ln>
            <a:effectLst/>
          </p:spPr>
        </p:cxnSp>
        <p:cxnSp>
          <p:nvCxnSpPr>
            <p:cNvPr id="31" name="直接连接符 30"/>
            <p:cNvCxnSpPr>
              <a:stCxn id="19" idx="6"/>
              <a:endCxn id="28" idx="1"/>
            </p:cNvCxnSpPr>
            <p:nvPr/>
          </p:nvCxnSpPr>
          <p:spPr>
            <a:xfrm>
              <a:off x="2716152" y="650787"/>
              <a:ext cx="726937" cy="491477"/>
            </a:xfrm>
            <a:prstGeom prst="line">
              <a:avLst/>
            </a:prstGeom>
            <a:noFill/>
            <a:ln w="9525" cap="flat" cmpd="sng" algn="ctr">
              <a:solidFill>
                <a:sysClr val="windowText" lastClr="000000">
                  <a:shade val="95000"/>
                  <a:satMod val="105000"/>
                </a:sysClr>
              </a:solidFill>
              <a:prstDash val="solid"/>
              <a:tailEnd type="arrow"/>
            </a:ln>
            <a:effectLst/>
          </p:spPr>
        </p:cxnSp>
      </p:grpSp>
      <p:sp>
        <p:nvSpPr>
          <p:cNvPr id="32" name="Text Box 2"/>
          <p:cNvSpPr txBox="1">
            <a:spLocks noChangeArrowheads="1"/>
          </p:cNvSpPr>
          <p:nvPr/>
        </p:nvSpPr>
        <p:spPr bwMode="auto">
          <a:xfrm>
            <a:off x="4417683" y="930370"/>
            <a:ext cx="4402789" cy="1203406"/>
          </a:xfrm>
          <a:prstGeom prst="rect">
            <a:avLst/>
          </a:prstGeom>
          <a:noFill/>
          <a:ln w="9525">
            <a:noFill/>
            <a:miter lim="800000"/>
            <a:headEnd/>
            <a:tailEnd/>
          </a:ln>
          <a:effectLst/>
        </p:spPr>
        <p:txBody>
          <a:bodyPr wrap="square">
            <a:spAutoFit/>
          </a:bodyPr>
          <a:lstStyle/>
          <a:p>
            <a:pPr algn="just" fontAlgn="base">
              <a:lnSpc>
                <a:spcPct val="120000"/>
              </a:lnSpc>
              <a:spcBef>
                <a:spcPts val="600"/>
              </a:spcBef>
              <a:spcAft>
                <a:spcPct val="0"/>
              </a:spcAft>
            </a:pPr>
            <a:r>
              <a:rPr kumimoji="1" lang="zh-CN" altLang="en-US" sz="2800" b="1" dirty="0" smtClean="0">
                <a:solidFill>
                  <a:srgbClr val="3333FF"/>
                </a:solidFill>
                <a:latin typeface="Consolas" pitchFamily="49" charset="0"/>
                <a:ea typeface="楷体" pitchFamily="49" charset="-122"/>
                <a:cs typeface="Consolas" pitchFamily="49" charset="0"/>
              </a:rPr>
              <a:t>输入序列：</a:t>
            </a:r>
            <a:endParaRPr kumimoji="1" lang="en-US" altLang="zh-CN" sz="2800" b="1" dirty="0" smtClean="0">
              <a:solidFill>
                <a:srgbClr val="3333FF"/>
              </a:solidFill>
              <a:latin typeface="Consolas" pitchFamily="49" charset="0"/>
              <a:ea typeface="楷体" pitchFamily="49" charset="-122"/>
              <a:cs typeface="Consolas" pitchFamily="49" charset="0"/>
            </a:endParaRPr>
          </a:p>
          <a:p>
            <a:pPr algn="just" fontAlgn="base">
              <a:lnSpc>
                <a:spcPct val="120000"/>
              </a:lnSpc>
              <a:spcBef>
                <a:spcPts val="600"/>
              </a:spcBef>
              <a:spcAft>
                <a:spcPct val="0"/>
              </a:spcAft>
            </a:pPr>
            <a:r>
              <a:rPr kumimoji="1" lang="en-US" altLang="zh-CN" sz="2800" b="1" dirty="0" smtClean="0">
                <a:solidFill>
                  <a:srgbClr val="3333FF"/>
                </a:solidFill>
                <a:latin typeface="Consolas" pitchFamily="49" charset="0"/>
                <a:ea typeface="楷体" pitchFamily="49" charset="-122"/>
                <a:cs typeface="Consolas" pitchFamily="49" charset="0"/>
              </a:rPr>
              <a:t>A B ^ ^ C E ^ ^ F ^ ^ </a:t>
            </a:r>
            <a:endParaRPr kumimoji="1" lang="zh-CN" altLang="en-US" sz="2800" b="1" dirty="0">
              <a:solidFill>
                <a:srgbClr val="3333FF"/>
              </a:solidFill>
              <a:latin typeface="Consolas" pitchFamily="49" charset="0"/>
              <a:ea typeface="楷体" pitchFamily="49" charset="-122"/>
              <a:cs typeface="Consolas" pitchFamily="49" charset="0"/>
            </a:endParaRPr>
          </a:p>
        </p:txBody>
      </p:sp>
      <p:cxnSp>
        <p:nvCxnSpPr>
          <p:cNvPr id="14" name="直接箭头连接符 13"/>
          <p:cNvCxnSpPr/>
          <p:nvPr/>
        </p:nvCxnSpPr>
        <p:spPr>
          <a:xfrm flipH="1">
            <a:off x="1812874" y="427763"/>
            <a:ext cx="384407" cy="122400"/>
          </a:xfrm>
          <a:prstGeom prst="straightConnector1">
            <a:avLst/>
          </a:prstGeom>
          <a:ln w="22225">
            <a:solidFill>
              <a:srgbClr val="336600"/>
            </a:solidFill>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256492" y="196930"/>
            <a:ext cx="864339" cy="461665"/>
          </a:xfrm>
          <a:prstGeom prst="rect">
            <a:avLst/>
          </a:prstGeom>
        </p:spPr>
        <p:txBody>
          <a:bodyPr wrap="none">
            <a:spAutoFit/>
          </a:bodyPr>
          <a:lstStyle/>
          <a:p>
            <a:r>
              <a:rPr kumimoji="1" lang="en-US" altLang="zh-CN" sz="2400" b="1" dirty="0" smtClean="0">
                <a:solidFill>
                  <a:srgbClr val="3333FF"/>
                </a:solidFill>
                <a:latin typeface="Consolas" pitchFamily="49" charset="0"/>
                <a:ea typeface="仿宋" pitchFamily="49" charset="-122"/>
                <a:cs typeface="Consolas" pitchFamily="49" charset="0"/>
                <a:sym typeface="Symbol"/>
              </a:rPr>
              <a:t>root</a:t>
            </a:r>
            <a:endParaRPr lang="zh-CN" altLang="en-US" sz="2400" dirty="0"/>
          </a:p>
        </p:txBody>
      </p:sp>
    </p:spTree>
    <p:extLst>
      <p:ext uri="{BB962C8B-B14F-4D97-AF65-F5344CB8AC3E}">
        <p14:creationId xmlns:p14="http://schemas.microsoft.com/office/powerpoint/2010/main" val="2300735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Text Box 3"/>
          <p:cNvSpPr txBox="1">
            <a:spLocks noChangeArrowheads="1"/>
          </p:cNvSpPr>
          <p:nvPr/>
        </p:nvSpPr>
        <p:spPr bwMode="auto">
          <a:xfrm>
            <a:off x="7105" y="198988"/>
            <a:ext cx="9144000" cy="6334042"/>
          </a:xfrm>
          <a:prstGeom prst="rect">
            <a:avLst/>
          </a:prstGeom>
          <a:solidFill>
            <a:schemeClr val="bg1">
              <a:lumMod val="95000"/>
            </a:schemeClr>
          </a:solidFill>
          <a:ln>
            <a:noFill/>
            <a:headEnd/>
            <a:tailEnd type="none" w="med" len="lg"/>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bodyPr>
          <a:lstStyle/>
          <a:p>
            <a:pPr fontAlgn="base">
              <a:lnSpc>
                <a:spcPct val="130000"/>
              </a:lnSpc>
              <a:spcBef>
                <a:spcPct val="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bool </a:t>
            </a:r>
            <a:r>
              <a:rPr kumimoji="1" lang="en-US" altLang="zh-CN" sz="2400" b="1" dirty="0" smtClean="0">
                <a:solidFill>
                  <a:srgbClr val="FF0000"/>
                </a:solidFill>
                <a:latin typeface="Consolas" pitchFamily="49" charset="0"/>
                <a:ea typeface="仿宋" pitchFamily="49" charset="-122"/>
                <a:cs typeface="Consolas" pitchFamily="49" charset="0"/>
              </a:rPr>
              <a:t>CreateBTree</a:t>
            </a:r>
            <a:r>
              <a:rPr kumimoji="1" lang="en-US" altLang="zh-CN" sz="2400" b="1" dirty="0" smtClean="0">
                <a:solidFill>
                  <a:srgbClr val="3333FF"/>
                </a:solidFill>
                <a:latin typeface="Consolas" pitchFamily="49" charset="0"/>
                <a:ea typeface="仿宋" pitchFamily="49" charset="-122"/>
                <a:cs typeface="Consolas" pitchFamily="49" charset="0"/>
              </a:rPr>
              <a:t>(BTNode *</a:t>
            </a:r>
            <a:r>
              <a:rPr kumimoji="1" lang="en-US" altLang="zh-CN" sz="2400" b="1" dirty="0" smtClean="0">
                <a:solidFill>
                  <a:srgbClr val="FF0000"/>
                </a:solidFill>
                <a:latin typeface="Consolas" pitchFamily="49" charset="0"/>
                <a:ea typeface="仿宋" pitchFamily="49" charset="-122"/>
                <a:cs typeface="Consolas" pitchFamily="49" charset="0"/>
              </a:rPr>
              <a:t>&amp;</a:t>
            </a:r>
            <a:r>
              <a:rPr kumimoji="1" lang="en-US" altLang="zh-CN" sz="2400" b="1" dirty="0" smtClean="0">
                <a:solidFill>
                  <a:srgbClr val="3333FF"/>
                </a:solidFill>
                <a:latin typeface="Consolas" pitchFamily="49" charset="0"/>
                <a:ea typeface="仿宋" pitchFamily="49" charset="-122"/>
                <a:cs typeface="Consolas" pitchFamily="49" charset="0"/>
              </a:rPr>
              <a:t>b)</a:t>
            </a:r>
          </a:p>
          <a:p>
            <a:pPr fontAlgn="base">
              <a:lnSpc>
                <a:spcPct val="130000"/>
              </a:lnSpc>
              <a:spcBef>
                <a:spcPct val="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	char ch;</a:t>
            </a:r>
          </a:p>
          <a:p>
            <a:pPr fontAlgn="base">
              <a:lnSpc>
                <a:spcPct val="13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err="1" smtClean="0">
                <a:solidFill>
                  <a:srgbClr val="3333FF"/>
                </a:solidFill>
                <a:latin typeface="Consolas" pitchFamily="49" charset="0"/>
                <a:ea typeface="仿宋" pitchFamily="49" charset="-122"/>
                <a:cs typeface="Consolas" pitchFamily="49" charset="0"/>
              </a:rPr>
              <a:t>Scanf</a:t>
            </a:r>
            <a:r>
              <a:rPr kumimoji="1" lang="en-US" altLang="zh-CN" sz="2400" b="1" dirty="0" smtClean="0">
                <a:solidFill>
                  <a:srgbClr val="3333FF"/>
                </a:solidFill>
                <a:latin typeface="Consolas" pitchFamily="49" charset="0"/>
                <a:ea typeface="仿宋" pitchFamily="49" charset="-122"/>
                <a:cs typeface="Consolas" pitchFamily="49" charset="0"/>
              </a:rPr>
              <a:t>("%</a:t>
            </a:r>
            <a:r>
              <a:rPr kumimoji="1" lang="en-US" altLang="zh-CN" sz="2400" b="1" dirty="0">
                <a:solidFill>
                  <a:srgbClr val="3333FF"/>
                </a:solidFill>
                <a:latin typeface="Consolas" pitchFamily="49" charset="0"/>
                <a:ea typeface="仿宋" pitchFamily="49" charset="-122"/>
                <a:cs typeface="Consolas" pitchFamily="49" charset="0"/>
              </a:rPr>
              <a:t>c", &amp;ch</a:t>
            </a:r>
            <a:r>
              <a:rPr kumimoji="1" lang="en-US" altLang="zh-CN" sz="2400" b="1" dirty="0" smtClean="0">
                <a:solidFill>
                  <a:srgbClr val="3333FF"/>
                </a:solidFill>
                <a:latin typeface="Consolas" pitchFamily="49" charset="0"/>
                <a:ea typeface="仿宋" pitchFamily="49" charset="-122"/>
                <a:cs typeface="Consolas" pitchFamily="49" charset="0"/>
              </a:rPr>
              <a:t>);</a:t>
            </a:r>
          </a:p>
          <a:p>
            <a:pPr fontAlgn="base">
              <a:lnSpc>
                <a:spcPct val="130000"/>
              </a:lnSpc>
              <a:spcBef>
                <a:spcPct val="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 </a:t>
            </a: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if(ch </a:t>
            </a:r>
            <a:r>
              <a:rPr kumimoji="1" lang="en-US" altLang="zh-CN" sz="2400" b="1" dirty="0">
                <a:solidFill>
                  <a:srgbClr val="3333FF"/>
                </a:solidFill>
                <a:latin typeface="Consolas" pitchFamily="49" charset="0"/>
                <a:ea typeface="仿宋" pitchFamily="49" charset="-122"/>
                <a:cs typeface="Consolas" pitchFamily="49" charset="0"/>
              </a:rPr>
              <a:t>== ‘^’) </a:t>
            </a:r>
            <a:r>
              <a:rPr kumimoji="1" lang="en-US" altLang="zh-CN" sz="2400" b="1" dirty="0" smtClean="0">
                <a:solidFill>
                  <a:srgbClr val="3333FF"/>
                </a:solidFill>
                <a:latin typeface="Consolas" pitchFamily="49" charset="0"/>
                <a:ea typeface="仿宋" pitchFamily="49" charset="-122"/>
                <a:cs typeface="Consolas" pitchFamily="49" charset="0"/>
              </a:rPr>
              <a:t>b </a:t>
            </a:r>
            <a:r>
              <a:rPr kumimoji="1" lang="en-US" altLang="zh-CN" sz="2400" b="1" dirty="0" smtClean="0">
                <a:solidFill>
                  <a:srgbClr val="FF0000"/>
                </a:solidFill>
                <a:latin typeface="Consolas" pitchFamily="49" charset="0"/>
                <a:ea typeface="仿宋" pitchFamily="49" charset="-122"/>
                <a:cs typeface="Consolas" pitchFamily="49" charset="0"/>
              </a:rPr>
              <a:t>=</a:t>
            </a:r>
            <a:r>
              <a:rPr kumimoji="1" lang="en-US" altLang="zh-CN" sz="2400" b="1" dirty="0" smtClean="0">
                <a:solidFill>
                  <a:srgbClr val="3333FF"/>
                </a:solidFill>
                <a:latin typeface="Consolas" pitchFamily="49" charset="0"/>
                <a:ea typeface="仿宋" pitchFamily="49" charset="-122"/>
                <a:cs typeface="Consolas" pitchFamily="49" charset="0"/>
              </a:rPr>
              <a:t> </a:t>
            </a:r>
            <a:r>
              <a:rPr kumimoji="1" lang="en-US" altLang="zh-CN" sz="2400" b="1" dirty="0">
                <a:solidFill>
                  <a:srgbClr val="3333FF"/>
                </a:solidFill>
                <a:latin typeface="Consolas" pitchFamily="49" charset="0"/>
                <a:ea typeface="仿宋" pitchFamily="49" charset="-122"/>
                <a:cs typeface="Consolas" pitchFamily="49" charset="0"/>
              </a:rPr>
              <a:t>NULL</a:t>
            </a:r>
            <a:r>
              <a:rPr kumimoji="1" lang="en-US" altLang="zh-CN" sz="2400" b="1" dirty="0" smtClean="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7030A0"/>
                </a:solidFill>
                <a:latin typeface="Consolas" pitchFamily="49" charset="0"/>
                <a:ea typeface="仿宋" pitchFamily="49" charset="-122"/>
                <a:cs typeface="Consolas" pitchFamily="49" charset="0"/>
              </a:rPr>
              <a:t>//</a:t>
            </a:r>
            <a:r>
              <a:rPr kumimoji="1" lang="zh-CN" altLang="en-US" sz="2400" b="1" dirty="0" smtClean="0">
                <a:solidFill>
                  <a:srgbClr val="7030A0"/>
                </a:solidFill>
                <a:latin typeface="Consolas" pitchFamily="49" charset="0"/>
                <a:ea typeface="仿宋" pitchFamily="49" charset="-122"/>
                <a:cs typeface="Consolas" pitchFamily="49" charset="0"/>
              </a:rPr>
              <a:t>递归结束条件</a:t>
            </a:r>
            <a:endParaRPr kumimoji="1" lang="en-US" altLang="zh-CN" sz="2400" b="1" dirty="0">
              <a:solidFill>
                <a:srgbClr val="7030A0"/>
              </a:solidFill>
              <a:latin typeface="Consolas" pitchFamily="49" charset="0"/>
              <a:ea typeface="仿宋" pitchFamily="49" charset="-122"/>
              <a:cs typeface="Consolas" pitchFamily="49" charset="0"/>
            </a:endParaRPr>
          </a:p>
          <a:p>
            <a:pPr fontAlgn="base">
              <a:lnSpc>
                <a:spcPct val="130000"/>
              </a:lnSpc>
              <a:spcBef>
                <a:spcPct val="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   	else </a:t>
            </a:r>
            <a:r>
              <a:rPr kumimoji="1" lang="en-US" altLang="zh-CN" sz="2400" b="1" dirty="0" smtClean="0">
                <a:solidFill>
                  <a:srgbClr val="7030A0"/>
                </a:solidFill>
                <a:latin typeface="Consolas" pitchFamily="49" charset="0"/>
                <a:ea typeface="仿宋" pitchFamily="49" charset="-122"/>
                <a:cs typeface="Consolas" pitchFamily="49" charset="0"/>
              </a:rPr>
              <a:t>{//</a:t>
            </a:r>
            <a:r>
              <a:rPr kumimoji="1" lang="zh-CN" altLang="en-US" sz="2400" b="1" dirty="0" smtClean="0">
                <a:solidFill>
                  <a:srgbClr val="7030A0"/>
                </a:solidFill>
                <a:latin typeface="Consolas" pitchFamily="49" charset="0"/>
                <a:ea typeface="仿宋" pitchFamily="49" charset="-122"/>
                <a:cs typeface="Consolas" pitchFamily="49" charset="0"/>
              </a:rPr>
              <a:t>先建立</a:t>
            </a:r>
            <a:r>
              <a:rPr kumimoji="1" lang="zh-CN" altLang="en-US" sz="2400" b="1" dirty="0">
                <a:solidFill>
                  <a:srgbClr val="7030A0"/>
                </a:solidFill>
                <a:latin typeface="Consolas" pitchFamily="49" charset="0"/>
                <a:ea typeface="仿宋" pitchFamily="49" charset="-122"/>
                <a:cs typeface="Consolas" pitchFamily="49" charset="0"/>
              </a:rPr>
              <a:t>根</a:t>
            </a:r>
            <a:r>
              <a:rPr kumimoji="1" lang="zh-CN" altLang="en-US" sz="2400" b="1" dirty="0" smtClean="0">
                <a:solidFill>
                  <a:srgbClr val="7030A0"/>
                </a:solidFill>
                <a:latin typeface="Consolas" pitchFamily="49" charset="0"/>
                <a:ea typeface="仿宋" pitchFamily="49" charset="-122"/>
                <a:cs typeface="Consolas" pitchFamily="49" charset="0"/>
              </a:rPr>
              <a:t>结点，在递归建立左右子树</a:t>
            </a:r>
            <a:endParaRPr kumimoji="1" lang="en-US" altLang="zh-CN" sz="2400" b="1" dirty="0" smtClean="0">
              <a:solidFill>
                <a:srgbClr val="7030A0"/>
              </a:solidFill>
              <a:latin typeface="Consolas" pitchFamily="49" charset="0"/>
              <a:ea typeface="仿宋" pitchFamily="49" charset="-122"/>
              <a:cs typeface="Consolas" pitchFamily="49" charset="0"/>
            </a:endParaRPr>
          </a:p>
          <a:p>
            <a:pPr fontAlgn="base">
              <a:lnSpc>
                <a:spcPct val="13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	b </a:t>
            </a:r>
            <a:r>
              <a:rPr kumimoji="1" lang="en-US" altLang="zh-CN" sz="2400" b="1" dirty="0">
                <a:solidFill>
                  <a:srgbClr val="FF0000"/>
                </a:solidFill>
                <a:latin typeface="Consolas" pitchFamily="49" charset="0"/>
                <a:ea typeface="仿宋" pitchFamily="49" charset="-122"/>
                <a:cs typeface="Consolas" pitchFamily="49" charset="0"/>
              </a:rPr>
              <a:t>=</a:t>
            </a: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(BTNode*)malloc(</a:t>
            </a:r>
            <a:r>
              <a:rPr kumimoji="1" lang="en-US" altLang="zh-CN" sz="2400" b="1" dirty="0" err="1" smtClean="0">
                <a:solidFill>
                  <a:srgbClr val="3333FF"/>
                </a:solidFill>
                <a:latin typeface="Consolas" pitchFamily="49" charset="0"/>
                <a:ea typeface="仿宋" pitchFamily="49" charset="-122"/>
                <a:cs typeface="Consolas" pitchFamily="49" charset="0"/>
              </a:rPr>
              <a:t>sizeof</a:t>
            </a:r>
            <a:r>
              <a:rPr kumimoji="1" lang="en-US" altLang="zh-CN" sz="2400" b="1" dirty="0" smtClean="0">
                <a:solidFill>
                  <a:srgbClr val="3333FF"/>
                </a:solidFill>
                <a:latin typeface="Consolas" pitchFamily="49" charset="0"/>
                <a:ea typeface="仿宋" pitchFamily="49" charset="-122"/>
                <a:cs typeface="Consolas" pitchFamily="49" charset="0"/>
              </a:rPr>
              <a:t>(BTNode)); </a:t>
            </a:r>
            <a:r>
              <a:rPr kumimoji="1" lang="zh-CN" altLang="en-US"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	if(!b) return </a:t>
            </a:r>
            <a:r>
              <a:rPr kumimoji="1" lang="en-US" altLang="zh-CN" sz="2400" b="1" dirty="0">
                <a:solidFill>
                  <a:srgbClr val="3333FF"/>
                </a:solidFill>
                <a:latin typeface="Consolas" pitchFamily="49" charset="0"/>
                <a:ea typeface="仿宋" pitchFamily="49" charset="-122"/>
                <a:cs typeface="Consolas" pitchFamily="49" charset="0"/>
              </a:rPr>
              <a:t>false; </a:t>
            </a:r>
            <a:r>
              <a:rPr kumimoji="1" lang="en-US" altLang="zh-CN" sz="2400" b="1" dirty="0" smtClean="0">
                <a:solidFill>
                  <a:srgbClr val="7030A0"/>
                </a:solidFill>
                <a:latin typeface="Consolas" pitchFamily="49" charset="0"/>
                <a:ea typeface="仿宋" pitchFamily="49" charset="-122"/>
                <a:cs typeface="Consolas" pitchFamily="49" charset="0"/>
              </a:rPr>
              <a:t>//malloc</a:t>
            </a:r>
            <a:r>
              <a:rPr kumimoji="1" lang="zh-CN" altLang="en-US" sz="2400" b="1" dirty="0" smtClean="0">
                <a:solidFill>
                  <a:srgbClr val="7030A0"/>
                </a:solidFill>
                <a:latin typeface="Consolas" pitchFamily="49" charset="0"/>
                <a:ea typeface="仿宋" pitchFamily="49" charset="-122"/>
                <a:cs typeface="Consolas" pitchFamily="49" charset="0"/>
              </a:rPr>
              <a:t>失败，返回</a:t>
            </a:r>
            <a:r>
              <a:rPr kumimoji="1" lang="en-US" altLang="zh-CN" sz="2400" b="1" dirty="0" smtClean="0">
                <a:solidFill>
                  <a:srgbClr val="7030A0"/>
                </a:solidFill>
                <a:latin typeface="Consolas" pitchFamily="49" charset="0"/>
                <a:ea typeface="仿宋" pitchFamily="49" charset="-122"/>
                <a:cs typeface="Consolas" pitchFamily="49" charset="0"/>
              </a:rPr>
              <a:t>NULL</a:t>
            </a:r>
            <a:endParaRPr kumimoji="1" lang="en-US" altLang="zh-CN" sz="2400" b="1" dirty="0">
              <a:solidFill>
                <a:srgbClr val="7030A0"/>
              </a:solidFill>
              <a:latin typeface="Consolas" pitchFamily="49" charset="0"/>
              <a:ea typeface="仿宋" pitchFamily="49" charset="-122"/>
              <a:cs typeface="Consolas" pitchFamily="49" charset="0"/>
            </a:endParaRPr>
          </a:p>
          <a:p>
            <a:pPr fontAlgn="base">
              <a:lnSpc>
                <a:spcPct val="13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b</a:t>
            </a:r>
            <a:r>
              <a:rPr kumimoji="1" lang="en-US" altLang="zh-CN" sz="2400" b="1" dirty="0" smtClean="0">
                <a:solidFill>
                  <a:srgbClr val="3333FF"/>
                </a:solidFill>
                <a:latin typeface="Consolas" pitchFamily="49" charset="0"/>
                <a:ea typeface="仿宋" pitchFamily="49" charset="-122"/>
                <a:cs typeface="Consolas" pitchFamily="49" charset="0"/>
              </a:rPr>
              <a:t>-&gt;</a:t>
            </a:r>
            <a:r>
              <a:rPr kumimoji="1" lang="en-US" altLang="zh-CN" sz="2400" b="1" dirty="0">
                <a:solidFill>
                  <a:srgbClr val="3333FF"/>
                </a:solidFill>
                <a:latin typeface="Consolas" pitchFamily="49" charset="0"/>
                <a:ea typeface="仿宋" pitchFamily="49" charset="-122"/>
                <a:cs typeface="Consolas" pitchFamily="49" charset="0"/>
              </a:rPr>
              <a:t>data = </a:t>
            </a:r>
            <a:r>
              <a:rPr kumimoji="1" lang="en-US" altLang="zh-CN" sz="2400" b="1" dirty="0" smtClean="0">
                <a:solidFill>
                  <a:srgbClr val="3333FF"/>
                </a:solidFill>
                <a:latin typeface="Consolas" pitchFamily="49" charset="0"/>
                <a:ea typeface="仿宋" pitchFamily="49" charset="-122"/>
                <a:cs typeface="Consolas" pitchFamily="49" charset="0"/>
              </a:rPr>
              <a:t>ch;</a:t>
            </a:r>
            <a:endParaRPr kumimoji="1" lang="en-US" altLang="zh-CN" sz="2400" b="1" dirty="0">
              <a:solidFill>
                <a:srgbClr val="3333FF"/>
              </a:solidFill>
              <a:latin typeface="Consolas" pitchFamily="49" charset="0"/>
              <a:ea typeface="仿宋" pitchFamily="49" charset="-122"/>
              <a:cs typeface="Consolas" pitchFamily="49" charset="0"/>
            </a:endParaRPr>
          </a:p>
          <a:p>
            <a:pPr fontAlgn="base">
              <a:lnSpc>
                <a:spcPct val="13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FF0000"/>
                </a:solidFill>
                <a:latin typeface="Consolas" pitchFamily="49" charset="0"/>
                <a:ea typeface="仿宋" pitchFamily="49" charset="-122"/>
                <a:cs typeface="Consolas" pitchFamily="49" charset="0"/>
              </a:rPr>
              <a:t>CreateBTree</a:t>
            </a:r>
            <a:r>
              <a:rPr kumimoji="1" lang="en-US" altLang="zh-CN" sz="2400" b="1" dirty="0" smtClean="0">
                <a:solidFill>
                  <a:srgbClr val="3333FF"/>
                </a:solidFill>
                <a:latin typeface="Consolas" pitchFamily="49" charset="0"/>
                <a:ea typeface="仿宋" pitchFamily="49" charset="-122"/>
                <a:cs typeface="Consolas" pitchFamily="49" charset="0"/>
              </a:rPr>
              <a:t>(b-&gt;lchild);</a:t>
            </a:r>
          </a:p>
          <a:p>
            <a:pPr fontAlgn="base">
              <a:lnSpc>
                <a:spcPct val="13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	</a:t>
            </a:r>
            <a:r>
              <a:rPr kumimoji="1" lang="en-US" altLang="zh-CN" sz="2400" b="1" dirty="0" err="1" smtClean="0">
                <a:solidFill>
                  <a:srgbClr val="FF0000"/>
                </a:solidFill>
                <a:latin typeface="Consolas" pitchFamily="49" charset="0"/>
                <a:ea typeface="仿宋" pitchFamily="49" charset="-122"/>
                <a:cs typeface="Consolas" pitchFamily="49" charset="0"/>
              </a:rPr>
              <a:t>CreateBTree</a:t>
            </a:r>
            <a:r>
              <a:rPr kumimoji="1" lang="en-US" altLang="zh-CN" sz="2400" b="1" dirty="0" smtClean="0">
                <a:solidFill>
                  <a:srgbClr val="3333FF"/>
                </a:solidFill>
                <a:latin typeface="Consolas" pitchFamily="49" charset="0"/>
                <a:ea typeface="仿宋" pitchFamily="49" charset="-122"/>
                <a:cs typeface="Consolas" pitchFamily="49" charset="0"/>
              </a:rPr>
              <a:t>(b-&gt;</a:t>
            </a:r>
            <a:r>
              <a:rPr kumimoji="1" lang="en-US" altLang="zh-CN" sz="2400" b="1" dirty="0" err="1">
                <a:solidFill>
                  <a:srgbClr val="3333FF"/>
                </a:solidFill>
                <a:latin typeface="Consolas" pitchFamily="49" charset="0"/>
                <a:ea typeface="仿宋" pitchFamily="49" charset="-122"/>
                <a:cs typeface="Consolas" pitchFamily="49" charset="0"/>
              </a:rPr>
              <a:t>rchild</a:t>
            </a:r>
            <a:r>
              <a:rPr kumimoji="1" lang="en-US" altLang="zh-CN" sz="2400" b="1" dirty="0" smtClean="0">
                <a:solidFill>
                  <a:srgbClr val="3333FF"/>
                </a:solidFill>
                <a:latin typeface="Consolas" pitchFamily="49" charset="0"/>
                <a:ea typeface="仿宋" pitchFamily="49" charset="-122"/>
                <a:cs typeface="Consolas" pitchFamily="49" charset="0"/>
              </a:rPr>
              <a:t>);</a:t>
            </a:r>
          </a:p>
          <a:p>
            <a:pPr fontAlgn="base">
              <a:lnSpc>
                <a:spcPct val="13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a:t>
            </a:r>
            <a:endParaRPr kumimoji="1" lang="en-US" altLang="zh-CN" sz="2400" b="1" dirty="0">
              <a:solidFill>
                <a:srgbClr val="3333FF"/>
              </a:solidFill>
              <a:latin typeface="Consolas" pitchFamily="49" charset="0"/>
              <a:ea typeface="仿宋" pitchFamily="49" charset="-122"/>
              <a:cs typeface="Consolas" pitchFamily="49" charset="0"/>
            </a:endParaRPr>
          </a:p>
          <a:p>
            <a:pPr fontAlgn="base">
              <a:lnSpc>
                <a:spcPct val="13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return </a:t>
            </a:r>
            <a:r>
              <a:rPr kumimoji="1" lang="en-US" altLang="zh-CN" sz="2400" b="1" dirty="0" smtClean="0">
                <a:solidFill>
                  <a:srgbClr val="FF0000"/>
                </a:solidFill>
                <a:latin typeface="Consolas" pitchFamily="49" charset="0"/>
                <a:ea typeface="仿宋" pitchFamily="49" charset="-122"/>
                <a:cs typeface="Consolas" pitchFamily="49" charset="0"/>
              </a:rPr>
              <a:t>true</a:t>
            </a:r>
            <a:r>
              <a:rPr kumimoji="1" lang="en-US" altLang="zh-CN" sz="2400" b="1" dirty="0" smtClean="0">
                <a:solidFill>
                  <a:srgbClr val="3333FF"/>
                </a:solidFill>
                <a:latin typeface="Consolas" pitchFamily="49" charset="0"/>
                <a:ea typeface="仿宋" pitchFamily="49" charset="-122"/>
                <a:cs typeface="Consolas" pitchFamily="49" charset="0"/>
              </a:rPr>
              <a:t>;</a:t>
            </a:r>
          </a:p>
          <a:p>
            <a:pPr fontAlgn="base">
              <a:lnSpc>
                <a:spcPct val="130000"/>
              </a:lnSpc>
              <a:spcBef>
                <a:spcPct val="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a:t>
            </a:r>
            <a:endParaRPr lang="en-US" altLang="zh-CN" sz="2400" b="1" dirty="0">
              <a:solidFill>
                <a:srgbClr val="3333FF"/>
              </a:solidFill>
              <a:latin typeface="Consolas" pitchFamily="49" charset="0"/>
              <a:ea typeface="仿宋" pitchFamily="49" charset="-122"/>
              <a:cs typeface="Consolas" pitchFamily="49" charset="0"/>
            </a:endParaRPr>
          </a:p>
        </p:txBody>
      </p:sp>
    </p:spTree>
    <p:extLst>
      <p:ext uri="{BB962C8B-B14F-4D97-AF65-F5344CB8AC3E}">
        <p14:creationId xmlns:p14="http://schemas.microsoft.com/office/powerpoint/2010/main" val="1316319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4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4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4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04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4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0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5496" y="1938318"/>
            <a:ext cx="1767140"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fontAlgn="base">
              <a:spcBef>
                <a:spcPct val="0"/>
              </a:spcBef>
              <a:spcAft>
                <a:spcPct val="0"/>
              </a:spcAft>
            </a:pPr>
            <a:r>
              <a:rPr kumimoji="1" lang="en-US" altLang="zh-CN" sz="1600" b="1" dirty="0" smtClean="0">
                <a:solidFill>
                  <a:srgbClr val="FF0000"/>
                </a:solidFill>
                <a:latin typeface="Consolas" pitchFamily="49" charset="0"/>
                <a:ea typeface="仿宋" pitchFamily="49" charset="-122"/>
                <a:cs typeface="Consolas" pitchFamily="49" charset="0"/>
              </a:rPr>
              <a:t>Create(</a:t>
            </a:r>
            <a:r>
              <a:rPr kumimoji="1" lang="en-US" altLang="zh-CN" sz="1600" b="1" kern="0" dirty="0">
                <a:solidFill>
                  <a:srgbClr val="3333FF"/>
                </a:solidFill>
                <a:latin typeface="Consolas" pitchFamily="49" charset="0"/>
                <a:ea typeface="仿宋" pitchFamily="49" charset="-122"/>
                <a:cs typeface="Consolas" pitchFamily="49" charset="0"/>
              </a:rPr>
              <a:t>root</a:t>
            </a:r>
            <a:r>
              <a:rPr kumimoji="1" lang="en-US" altLang="zh-CN" sz="1600" b="1" dirty="0" smtClean="0">
                <a:solidFill>
                  <a:srgbClr val="FF0000"/>
                </a:solidFill>
                <a:latin typeface="Consolas" pitchFamily="49" charset="0"/>
                <a:ea typeface="仿宋" pitchFamily="49" charset="-122"/>
                <a:cs typeface="Consolas" pitchFamily="49" charset="0"/>
              </a:rPr>
              <a:t>)</a:t>
            </a:r>
            <a:endParaRPr lang="zh-CN" altLang="en-US" sz="1600" b="1" dirty="0">
              <a:solidFill>
                <a:prstClr val="black"/>
              </a:solidFill>
            </a:endParaRPr>
          </a:p>
        </p:txBody>
      </p:sp>
      <p:sp>
        <p:nvSpPr>
          <p:cNvPr id="70" name="椭圆 69"/>
          <p:cNvSpPr/>
          <p:nvPr/>
        </p:nvSpPr>
        <p:spPr>
          <a:xfrm>
            <a:off x="3321656" y="32797"/>
            <a:ext cx="353971" cy="334821"/>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fontAlgn="base">
              <a:spcBef>
                <a:spcPct val="0"/>
              </a:spcBef>
              <a:spcAft>
                <a:spcPct val="0"/>
              </a:spcAft>
              <a:defRPr/>
            </a:pPr>
            <a:r>
              <a:rPr lang="en-US" altLang="zh-CN" sz="2000" b="1" i="1" kern="0" dirty="0" smtClean="0">
                <a:solidFill>
                  <a:srgbClr val="0000CC"/>
                </a:solidFill>
                <a:latin typeface="Consolas" pitchFamily="49" charset="0"/>
                <a:ea typeface="宋体"/>
                <a:cs typeface="Consolas" pitchFamily="49" charset="0"/>
              </a:rPr>
              <a:t>A</a:t>
            </a:r>
            <a:endParaRPr lang="zh-CN" altLang="en-US" sz="2000" b="1" i="1" kern="0" dirty="0" smtClean="0">
              <a:solidFill>
                <a:srgbClr val="0000CC"/>
              </a:solidFill>
              <a:latin typeface="Consolas" pitchFamily="49" charset="0"/>
              <a:ea typeface="宋体"/>
              <a:cs typeface="Consolas" pitchFamily="49" charset="0"/>
            </a:endParaRPr>
          </a:p>
        </p:txBody>
      </p:sp>
      <p:sp>
        <p:nvSpPr>
          <p:cNvPr id="71" name="椭圆 70"/>
          <p:cNvSpPr/>
          <p:nvPr/>
        </p:nvSpPr>
        <p:spPr>
          <a:xfrm>
            <a:off x="8682525" y="1942051"/>
            <a:ext cx="353971" cy="334821"/>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fontAlgn="base">
              <a:spcBef>
                <a:spcPct val="0"/>
              </a:spcBef>
              <a:spcAft>
                <a:spcPct val="0"/>
              </a:spcAft>
              <a:defRPr/>
            </a:pPr>
            <a:r>
              <a:rPr lang="en-US" altLang="zh-CN" sz="2000" b="1" i="1" kern="0" dirty="0" smtClean="0">
                <a:solidFill>
                  <a:srgbClr val="0000CC"/>
                </a:solidFill>
                <a:latin typeface="Consolas" pitchFamily="49" charset="0"/>
                <a:ea typeface="宋体"/>
                <a:cs typeface="Consolas" pitchFamily="49" charset="0"/>
              </a:rPr>
              <a:t>F</a:t>
            </a:r>
            <a:endParaRPr lang="zh-CN" altLang="en-US" sz="2000" b="1" i="1" kern="0" dirty="0" smtClean="0">
              <a:solidFill>
                <a:srgbClr val="0000CC"/>
              </a:solidFill>
              <a:latin typeface="Consolas" pitchFamily="49" charset="0"/>
              <a:ea typeface="宋体"/>
              <a:cs typeface="Consolas" pitchFamily="49" charset="0"/>
            </a:endParaRPr>
          </a:p>
        </p:txBody>
      </p:sp>
      <p:sp>
        <p:nvSpPr>
          <p:cNvPr id="72" name="椭圆 71"/>
          <p:cNvSpPr/>
          <p:nvPr/>
        </p:nvSpPr>
        <p:spPr>
          <a:xfrm>
            <a:off x="2500960" y="431394"/>
            <a:ext cx="353971" cy="334821"/>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fontAlgn="base">
              <a:spcBef>
                <a:spcPct val="0"/>
              </a:spcBef>
              <a:spcAft>
                <a:spcPct val="0"/>
              </a:spcAft>
              <a:defRPr/>
            </a:pPr>
            <a:r>
              <a:rPr lang="en-US" altLang="zh-CN" sz="2000" b="1" i="1" kern="0" dirty="0" smtClean="0">
                <a:solidFill>
                  <a:srgbClr val="0000CC"/>
                </a:solidFill>
                <a:latin typeface="Consolas" pitchFamily="49" charset="0"/>
                <a:ea typeface="宋体"/>
                <a:cs typeface="Consolas" pitchFamily="49" charset="0"/>
              </a:rPr>
              <a:t>B</a:t>
            </a:r>
            <a:endParaRPr lang="zh-CN" altLang="en-US" sz="2000" b="1" i="1" kern="0" dirty="0" smtClean="0">
              <a:solidFill>
                <a:srgbClr val="0000CC"/>
              </a:solidFill>
              <a:latin typeface="Consolas" pitchFamily="49" charset="0"/>
              <a:ea typeface="宋体"/>
              <a:cs typeface="Consolas" pitchFamily="49" charset="0"/>
            </a:endParaRPr>
          </a:p>
        </p:txBody>
      </p:sp>
      <p:cxnSp>
        <p:nvCxnSpPr>
          <p:cNvPr id="73" name="直接连接符 72"/>
          <p:cNvCxnSpPr/>
          <p:nvPr/>
        </p:nvCxnSpPr>
        <p:spPr>
          <a:xfrm rot="16200000" flipH="1">
            <a:off x="8358806" y="1565767"/>
            <a:ext cx="295564" cy="506945"/>
          </a:xfrm>
          <a:prstGeom prst="line">
            <a:avLst/>
          </a:prstGeom>
          <a:noFill/>
          <a:ln w="9525" cap="flat" cmpd="sng" algn="ctr">
            <a:solidFill>
              <a:sysClr val="windowText" lastClr="000000">
                <a:shade val="95000"/>
                <a:satMod val="105000"/>
              </a:sysClr>
            </a:solidFill>
            <a:prstDash val="solid"/>
          </a:ln>
          <a:effectLst/>
        </p:spPr>
      </p:cxnSp>
      <p:sp>
        <p:nvSpPr>
          <p:cNvPr id="74" name="椭圆 73"/>
          <p:cNvSpPr/>
          <p:nvPr/>
        </p:nvSpPr>
        <p:spPr>
          <a:xfrm>
            <a:off x="7246595" y="1942051"/>
            <a:ext cx="353971" cy="334821"/>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fontAlgn="base">
              <a:spcBef>
                <a:spcPct val="0"/>
              </a:spcBef>
              <a:spcAft>
                <a:spcPct val="0"/>
              </a:spcAft>
              <a:defRPr/>
            </a:pPr>
            <a:r>
              <a:rPr lang="en-US" altLang="zh-CN" sz="2000" b="1" i="1" kern="0" dirty="0" smtClean="0">
                <a:solidFill>
                  <a:srgbClr val="0000CC"/>
                </a:solidFill>
                <a:latin typeface="Consolas" pitchFamily="49" charset="0"/>
                <a:ea typeface="宋体"/>
                <a:cs typeface="Consolas" pitchFamily="49" charset="0"/>
              </a:rPr>
              <a:t>E</a:t>
            </a:r>
            <a:endParaRPr lang="zh-CN" altLang="en-US" sz="2000" b="1" i="1" kern="0" dirty="0" smtClean="0">
              <a:solidFill>
                <a:srgbClr val="0000CC"/>
              </a:solidFill>
              <a:latin typeface="Consolas" pitchFamily="49" charset="0"/>
              <a:ea typeface="宋体"/>
              <a:cs typeface="Consolas" pitchFamily="49" charset="0"/>
            </a:endParaRPr>
          </a:p>
        </p:txBody>
      </p:sp>
      <p:sp>
        <p:nvSpPr>
          <p:cNvPr id="75" name="椭圆 74"/>
          <p:cNvSpPr/>
          <p:nvPr/>
        </p:nvSpPr>
        <p:spPr>
          <a:xfrm>
            <a:off x="7903973" y="1415904"/>
            <a:ext cx="353971" cy="334821"/>
          </a:xfrm>
          <a:prstGeom prst="ellipse">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fontAlgn="base">
              <a:spcBef>
                <a:spcPct val="0"/>
              </a:spcBef>
              <a:spcAft>
                <a:spcPct val="0"/>
              </a:spcAft>
              <a:defRPr/>
            </a:pPr>
            <a:r>
              <a:rPr lang="en-US" altLang="zh-CN" sz="2000" b="1" i="1" kern="0" dirty="0" smtClean="0">
                <a:solidFill>
                  <a:srgbClr val="0000CC"/>
                </a:solidFill>
                <a:latin typeface="Consolas" pitchFamily="49" charset="0"/>
                <a:ea typeface="宋体"/>
                <a:cs typeface="Consolas" pitchFamily="49" charset="0"/>
              </a:rPr>
              <a:t>C</a:t>
            </a:r>
            <a:endParaRPr lang="zh-CN" altLang="en-US" sz="2000" b="1" i="1" kern="0" dirty="0" smtClean="0">
              <a:solidFill>
                <a:srgbClr val="0000CC"/>
              </a:solidFill>
              <a:latin typeface="Consolas" pitchFamily="49" charset="0"/>
              <a:ea typeface="宋体"/>
              <a:cs typeface="Consolas" pitchFamily="49" charset="0"/>
            </a:endParaRPr>
          </a:p>
        </p:txBody>
      </p:sp>
      <p:cxnSp>
        <p:nvCxnSpPr>
          <p:cNvPr id="76" name="直接连接符 75"/>
          <p:cNvCxnSpPr>
            <a:stCxn id="75" idx="3"/>
            <a:endCxn id="74" idx="7"/>
          </p:cNvCxnSpPr>
          <p:nvPr/>
        </p:nvCxnSpPr>
        <p:spPr>
          <a:xfrm rot="5400000">
            <a:off x="7607574" y="1642848"/>
            <a:ext cx="289394" cy="407082"/>
          </a:xfrm>
          <a:prstGeom prst="line">
            <a:avLst/>
          </a:prstGeom>
          <a:noFill/>
          <a:ln w="9525" cap="flat" cmpd="sng" algn="ctr">
            <a:solidFill>
              <a:sysClr val="windowText" lastClr="000000">
                <a:shade val="95000"/>
                <a:satMod val="105000"/>
              </a:sysClr>
            </a:solidFill>
            <a:prstDash val="solid"/>
          </a:ln>
          <a:effectLst/>
        </p:spPr>
      </p:cxnSp>
      <p:cxnSp>
        <p:nvCxnSpPr>
          <p:cNvPr id="77" name="直接连接符 76"/>
          <p:cNvCxnSpPr>
            <a:stCxn id="70" idx="2"/>
          </p:cNvCxnSpPr>
          <p:nvPr/>
        </p:nvCxnSpPr>
        <p:spPr>
          <a:xfrm flipH="1">
            <a:off x="3062375" y="200208"/>
            <a:ext cx="259281" cy="167410"/>
          </a:xfrm>
          <a:prstGeom prst="line">
            <a:avLst/>
          </a:prstGeom>
          <a:noFill/>
          <a:ln w="9525" cap="flat" cmpd="sng" algn="ctr">
            <a:solidFill>
              <a:sysClr val="windowText" lastClr="000000">
                <a:shade val="95000"/>
                <a:satMod val="105000"/>
              </a:sysClr>
            </a:solidFill>
            <a:prstDash val="solid"/>
          </a:ln>
          <a:effectLst/>
        </p:spPr>
      </p:cxnSp>
      <p:cxnSp>
        <p:nvCxnSpPr>
          <p:cNvPr id="78" name="直接连接符 77"/>
          <p:cNvCxnSpPr>
            <a:stCxn id="70" idx="6"/>
          </p:cNvCxnSpPr>
          <p:nvPr/>
        </p:nvCxnSpPr>
        <p:spPr>
          <a:xfrm>
            <a:off x="3675627" y="200208"/>
            <a:ext cx="268055" cy="119155"/>
          </a:xfrm>
          <a:prstGeom prst="line">
            <a:avLst/>
          </a:prstGeom>
          <a:noFill/>
          <a:ln w="9525" cap="flat" cmpd="sng" algn="ctr">
            <a:solidFill>
              <a:sysClr val="windowText" lastClr="000000">
                <a:shade val="95000"/>
                <a:satMod val="105000"/>
              </a:sysClr>
            </a:solidFill>
            <a:prstDash val="solid"/>
          </a:ln>
          <a:effectLst/>
        </p:spPr>
      </p:cxnSp>
      <p:sp>
        <p:nvSpPr>
          <p:cNvPr id="79" name="Text Box 2"/>
          <p:cNvSpPr txBox="1">
            <a:spLocks noChangeArrowheads="1"/>
          </p:cNvSpPr>
          <p:nvPr/>
        </p:nvSpPr>
        <p:spPr bwMode="auto">
          <a:xfrm>
            <a:off x="5573461" y="319363"/>
            <a:ext cx="3247011" cy="701936"/>
          </a:xfrm>
          <a:prstGeom prst="rect">
            <a:avLst/>
          </a:prstGeom>
          <a:noFill/>
          <a:ln w="9525">
            <a:noFill/>
            <a:miter lim="800000"/>
            <a:headEnd/>
            <a:tailEnd/>
          </a:ln>
          <a:effectLst/>
        </p:spPr>
        <p:txBody>
          <a:bodyPr wrap="square">
            <a:spAutoFit/>
          </a:bodyPr>
          <a:lstStyle/>
          <a:p>
            <a:pPr algn="just" fontAlgn="base">
              <a:lnSpc>
                <a:spcPct val="120000"/>
              </a:lnSpc>
              <a:spcBef>
                <a:spcPts val="600"/>
              </a:spcBef>
              <a:spcAft>
                <a:spcPct val="0"/>
              </a:spcAft>
            </a:pPr>
            <a:r>
              <a:rPr kumimoji="1" lang="zh-CN" altLang="en-US" sz="2000" b="1" dirty="0" smtClean="0">
                <a:solidFill>
                  <a:srgbClr val="3333FF"/>
                </a:solidFill>
                <a:latin typeface="Consolas" pitchFamily="49" charset="0"/>
                <a:ea typeface="楷体" pitchFamily="49" charset="-122"/>
                <a:cs typeface="Consolas" pitchFamily="49" charset="0"/>
              </a:rPr>
              <a:t>输入序列：</a:t>
            </a:r>
            <a:endParaRPr kumimoji="1" lang="en-US" altLang="zh-CN" sz="2000" b="1" dirty="0" smtClean="0">
              <a:solidFill>
                <a:srgbClr val="3333FF"/>
              </a:solidFill>
              <a:latin typeface="Consolas" pitchFamily="49" charset="0"/>
              <a:ea typeface="楷体" pitchFamily="49" charset="-122"/>
              <a:cs typeface="Consolas" pitchFamily="49" charset="0"/>
            </a:endParaRPr>
          </a:p>
          <a:p>
            <a:pPr algn="just" fontAlgn="base">
              <a:lnSpc>
                <a:spcPct val="120000"/>
              </a:lnSpc>
              <a:spcBef>
                <a:spcPts val="600"/>
              </a:spcBef>
              <a:spcAft>
                <a:spcPct val="0"/>
              </a:spcAft>
            </a:pPr>
            <a:r>
              <a:rPr kumimoji="1" lang="en-US" altLang="zh-CN" sz="2000" b="1" dirty="0" smtClean="0">
                <a:solidFill>
                  <a:srgbClr val="3333FF"/>
                </a:solidFill>
                <a:latin typeface="Consolas" pitchFamily="49" charset="0"/>
                <a:ea typeface="楷体" pitchFamily="49" charset="-122"/>
                <a:cs typeface="Consolas" pitchFamily="49" charset="0"/>
              </a:rPr>
              <a:t>A B ^ ^ C E ^ ^ F ^ ^ </a:t>
            </a:r>
            <a:endParaRPr kumimoji="1" lang="zh-CN" altLang="en-US" sz="2000" b="1" dirty="0">
              <a:solidFill>
                <a:srgbClr val="3333FF"/>
              </a:solidFill>
              <a:latin typeface="Consolas" pitchFamily="49" charset="0"/>
              <a:ea typeface="楷体" pitchFamily="49" charset="-122"/>
              <a:cs typeface="Consolas" pitchFamily="49" charset="0"/>
            </a:endParaRPr>
          </a:p>
        </p:txBody>
      </p:sp>
      <p:sp>
        <p:nvSpPr>
          <p:cNvPr id="5" name="矩形 4"/>
          <p:cNvSpPr/>
          <p:nvPr/>
        </p:nvSpPr>
        <p:spPr>
          <a:xfrm>
            <a:off x="607221" y="1319624"/>
            <a:ext cx="1194558"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main</a:t>
            </a:r>
            <a:r>
              <a:rPr kumimoji="1" lang="zh-CN" altLang="en-US" sz="16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a:t>
            </a:r>
            <a:endParaRPr kumimoji="1" lang="en-US" altLang="zh-CN" sz="16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endParaRPr>
          </a:p>
          <a:p>
            <a:pPr lvl="0"/>
            <a:r>
              <a:rPr kumimoji="1" lang="en-US" altLang="zh-CN" sz="1600" b="1" kern="0" dirty="0">
                <a:solidFill>
                  <a:srgbClr val="3333FF"/>
                </a:solidFill>
                <a:latin typeface="Consolas" pitchFamily="49" charset="0"/>
                <a:ea typeface="仿宋" pitchFamily="49" charset="-122"/>
                <a:cs typeface="Consolas" pitchFamily="49" charset="0"/>
              </a:rPr>
              <a:t>root=NULL</a:t>
            </a:r>
            <a:endParaRPr kumimoji="1" lang="zh-CN" altLang="en-US" sz="1600" b="1" kern="0" dirty="0">
              <a:solidFill>
                <a:srgbClr val="3333FF"/>
              </a:solidFill>
              <a:latin typeface="Consolas" pitchFamily="49" charset="0"/>
              <a:ea typeface="仿宋" pitchFamily="49" charset="-122"/>
              <a:cs typeface="Consolas" pitchFamily="49" charset="0"/>
            </a:endParaRPr>
          </a:p>
        </p:txBody>
      </p:sp>
      <p:sp>
        <p:nvSpPr>
          <p:cNvPr id="57" name="矩形 56"/>
          <p:cNvSpPr/>
          <p:nvPr/>
        </p:nvSpPr>
        <p:spPr>
          <a:xfrm>
            <a:off x="2123728" y="1332057"/>
            <a:ext cx="1366080" cy="338554"/>
          </a:xfrm>
          <a:prstGeom prst="rect">
            <a:avLst/>
          </a:prstGeom>
        </p:spPr>
        <p:txBody>
          <a:bodyPr wrap="none">
            <a:spAutoFit/>
          </a:bodyPr>
          <a:lstStyle/>
          <a:p>
            <a:pPr lvl="0"/>
            <a:r>
              <a:rPr kumimoji="1" lang="zh-CN" altLang="en-US" sz="1600" b="1" dirty="0" smtClean="0">
                <a:solidFill>
                  <a:srgbClr val="3333FF"/>
                </a:solidFill>
                <a:latin typeface="Consolas" pitchFamily="49" charset="0"/>
                <a:ea typeface="仿宋" pitchFamily="49" charset="-122"/>
                <a:cs typeface="Consolas" pitchFamily="49" charset="0"/>
                <a:sym typeface="Symbol"/>
              </a:rPr>
              <a:t>形参</a:t>
            </a:r>
            <a:r>
              <a:rPr kumimoji="1" lang="en-US" altLang="zh-CN" sz="1600" b="1" dirty="0" smtClean="0">
                <a:solidFill>
                  <a:srgbClr val="3333FF"/>
                </a:solidFill>
                <a:latin typeface="Consolas" pitchFamily="49" charset="0"/>
                <a:ea typeface="仿宋" pitchFamily="49" charset="-122"/>
                <a:cs typeface="Consolas" pitchFamily="49" charset="0"/>
                <a:sym typeface="Symbol"/>
              </a:rPr>
              <a:t>b</a:t>
            </a:r>
            <a:r>
              <a:rPr kumimoji="1" lang="zh-CN" altLang="en-US" sz="1600" b="1" dirty="0" smtClean="0">
                <a:solidFill>
                  <a:srgbClr val="3333FF"/>
                </a:solidFill>
                <a:latin typeface="Consolas" pitchFamily="49" charset="0"/>
                <a:ea typeface="仿宋" pitchFamily="49" charset="-122"/>
                <a:cs typeface="Consolas" pitchFamily="49" charset="0"/>
                <a:sym typeface="Symbol"/>
              </a:rPr>
              <a:t>是</a:t>
            </a:r>
            <a:r>
              <a:rPr kumimoji="1" lang="en-US" altLang="zh-CN" sz="1600" b="1" dirty="0" smtClean="0">
                <a:solidFill>
                  <a:srgbClr val="3333FF"/>
                </a:solidFill>
                <a:latin typeface="Consolas" pitchFamily="49" charset="0"/>
                <a:ea typeface="仿宋" pitchFamily="49" charset="-122"/>
                <a:cs typeface="Consolas" pitchFamily="49" charset="0"/>
                <a:sym typeface="Symbol"/>
              </a:rPr>
              <a:t>root</a:t>
            </a:r>
            <a:endParaRPr kumimoji="1" lang="zh-CN" altLang="en-US" sz="1600" b="1" kern="0" dirty="0">
              <a:solidFill>
                <a:srgbClr val="3333FF"/>
              </a:solidFill>
              <a:latin typeface="Consolas" pitchFamily="49" charset="0"/>
              <a:ea typeface="仿宋" pitchFamily="49" charset="-122"/>
              <a:cs typeface="Consolas" pitchFamily="49" charset="0"/>
            </a:endParaRPr>
          </a:p>
        </p:txBody>
      </p:sp>
      <p:cxnSp>
        <p:nvCxnSpPr>
          <p:cNvPr id="60" name="直接箭头连接符 59"/>
          <p:cNvCxnSpPr/>
          <p:nvPr/>
        </p:nvCxnSpPr>
        <p:spPr>
          <a:xfrm>
            <a:off x="1802636" y="2111370"/>
            <a:ext cx="284400" cy="1588"/>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167569" y="2060848"/>
            <a:ext cx="1252303" cy="830997"/>
          </a:xfrm>
          <a:prstGeom prst="rect">
            <a:avLst/>
          </a:prstGeom>
          <a:noFill/>
        </p:spPr>
        <p:txBody>
          <a:bodyPr wrap="square" rtlCol="0">
            <a:spAutoFit/>
          </a:bodyPr>
          <a:lstStyle/>
          <a:p>
            <a:pPr fontAlgn="base">
              <a:spcBef>
                <a:spcPct val="0"/>
              </a:spcBef>
              <a:spcAft>
                <a:spcPct val="0"/>
              </a:spcAft>
            </a:pPr>
            <a:r>
              <a:rPr lang="en-US" altLang="zh-CN" sz="1600" b="1" dirty="0" smtClean="0">
                <a:solidFill>
                  <a:srgbClr val="3333FF"/>
                </a:solidFill>
                <a:latin typeface="Consolas" pitchFamily="49" charset="0"/>
                <a:ea typeface="仿宋" pitchFamily="49" charset="-122"/>
                <a:cs typeface="Consolas" pitchFamily="49" charset="0"/>
              </a:rPr>
              <a:t>b=</a:t>
            </a:r>
            <a:r>
              <a:rPr lang="en-US" altLang="zh-CN" sz="1600" b="1" dirty="0" err="1" smtClean="0">
                <a:solidFill>
                  <a:srgbClr val="3333FF"/>
                </a:solidFill>
                <a:latin typeface="Consolas" pitchFamily="49" charset="0"/>
                <a:ea typeface="仿宋" pitchFamily="49" charset="-122"/>
                <a:cs typeface="Consolas" pitchFamily="49" charset="0"/>
              </a:rPr>
              <a:t>malloc</a:t>
            </a:r>
            <a:r>
              <a:rPr lang="en-US" altLang="zh-CN" sz="1600" b="1" dirty="0" smtClean="0">
                <a:solidFill>
                  <a:srgbClr val="3333FF"/>
                </a:solidFill>
                <a:latin typeface="Consolas" pitchFamily="49" charset="0"/>
                <a:ea typeface="仿宋" pitchFamily="49" charset="-122"/>
                <a:cs typeface="Consolas" pitchFamily="49" charset="0"/>
              </a:rPr>
              <a:t>()</a:t>
            </a:r>
            <a:r>
              <a:rPr lang="zh-CN" altLang="en-US" sz="1600" b="1" dirty="0" smtClean="0">
                <a:solidFill>
                  <a:srgbClr val="3333FF"/>
                </a:solidFill>
                <a:latin typeface="Consolas" pitchFamily="49" charset="0"/>
                <a:ea typeface="仿宋" pitchFamily="49" charset="-122"/>
                <a:cs typeface="Consolas" pitchFamily="49" charset="0"/>
              </a:rPr>
              <a:t>其左右指针随机</a:t>
            </a:r>
            <a:endParaRPr lang="zh-CN" altLang="en-US" sz="1600" b="1" dirty="0">
              <a:solidFill>
                <a:srgbClr val="3333FF"/>
              </a:solidFill>
              <a:latin typeface="Consolas" pitchFamily="49" charset="0"/>
              <a:ea typeface="仿宋" pitchFamily="49" charset="-122"/>
              <a:cs typeface="Consolas" pitchFamily="49" charset="0"/>
            </a:endParaRPr>
          </a:p>
        </p:txBody>
      </p:sp>
      <p:grpSp>
        <p:nvGrpSpPr>
          <p:cNvPr id="98" name="组合 97"/>
          <p:cNvGrpSpPr/>
          <p:nvPr/>
        </p:nvGrpSpPr>
        <p:grpSpPr>
          <a:xfrm>
            <a:off x="1944836" y="2924944"/>
            <a:ext cx="2195113" cy="712843"/>
            <a:chOff x="4341049" y="3933056"/>
            <a:chExt cx="2195113" cy="712843"/>
          </a:xfrm>
        </p:grpSpPr>
        <p:grpSp>
          <p:nvGrpSpPr>
            <p:cNvPr id="63" name="组合 57"/>
            <p:cNvGrpSpPr/>
            <p:nvPr/>
          </p:nvGrpSpPr>
          <p:grpSpPr>
            <a:xfrm>
              <a:off x="4341049" y="3933056"/>
              <a:ext cx="2195113" cy="712843"/>
              <a:chOff x="1964785" y="1921642"/>
              <a:chExt cx="2195113" cy="712843"/>
            </a:xfrm>
          </p:grpSpPr>
          <p:cxnSp>
            <p:nvCxnSpPr>
              <p:cNvPr id="64" name="直接箭头连接符 63"/>
              <p:cNvCxnSpPr/>
              <p:nvPr/>
            </p:nvCxnSpPr>
            <p:spPr>
              <a:xfrm rot="16200000" flipH="1">
                <a:off x="2375776" y="2101642"/>
                <a:ext cx="360000" cy="0"/>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64785" y="2295931"/>
                <a:ext cx="2195113"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fontAlgn="base">
                  <a:spcBef>
                    <a:spcPct val="0"/>
                  </a:spcBef>
                  <a:spcAft>
                    <a:spcPct val="0"/>
                  </a:spcAft>
                </a:pPr>
                <a:r>
                  <a:rPr kumimoji="1" lang="en-US" altLang="zh-CN" sz="1600" b="1" dirty="0" smtClean="0">
                    <a:solidFill>
                      <a:srgbClr val="FF0000"/>
                    </a:solidFill>
                    <a:latin typeface="Consolas" pitchFamily="49" charset="0"/>
                    <a:ea typeface="仿宋" pitchFamily="49" charset="-122"/>
                    <a:cs typeface="Consolas" pitchFamily="49" charset="0"/>
                  </a:rPr>
                  <a:t>Create(</a:t>
                </a:r>
                <a:r>
                  <a:rPr kumimoji="1" lang="en-US" altLang="zh-CN" sz="1600" b="1" dirty="0" smtClean="0">
                    <a:solidFill>
                      <a:srgbClr val="3333FF"/>
                    </a:solidFill>
                    <a:latin typeface="Consolas" pitchFamily="49" charset="0"/>
                    <a:ea typeface="仿宋" pitchFamily="49" charset="-122"/>
                    <a:cs typeface="Consolas" pitchFamily="49" charset="0"/>
                  </a:rPr>
                  <a:t>‘A’-&gt;</a:t>
                </a:r>
                <a:r>
                  <a:rPr kumimoji="1" lang="en-US" altLang="zh-CN" sz="1600" b="1" dirty="0" err="1">
                    <a:solidFill>
                      <a:srgbClr val="3333FF"/>
                    </a:solidFill>
                    <a:latin typeface="Consolas" pitchFamily="49" charset="0"/>
                    <a:ea typeface="仿宋" pitchFamily="49" charset="-122"/>
                    <a:cs typeface="Consolas" pitchFamily="49" charset="0"/>
                  </a:rPr>
                  <a:t>lchild</a:t>
                </a:r>
                <a:r>
                  <a:rPr kumimoji="1" lang="en-US" altLang="zh-CN" sz="1600" b="1" dirty="0" smtClean="0">
                    <a:solidFill>
                      <a:srgbClr val="FF0000"/>
                    </a:solidFill>
                    <a:latin typeface="Consolas" pitchFamily="49" charset="0"/>
                    <a:ea typeface="仿宋" pitchFamily="49" charset="-122"/>
                    <a:cs typeface="Consolas" pitchFamily="49" charset="0"/>
                  </a:rPr>
                  <a:t>)</a:t>
                </a:r>
                <a:endParaRPr lang="zh-CN" altLang="en-US" sz="1600" b="1" dirty="0">
                  <a:solidFill>
                    <a:prstClr val="black"/>
                  </a:solidFill>
                </a:endParaRPr>
              </a:p>
            </p:txBody>
          </p:sp>
        </p:grpSp>
        <p:sp>
          <p:nvSpPr>
            <p:cNvPr id="66" name="矩形 65"/>
            <p:cNvSpPr/>
            <p:nvPr/>
          </p:nvSpPr>
          <p:spPr>
            <a:xfrm>
              <a:off x="5057036" y="4026550"/>
              <a:ext cx="184731" cy="338554"/>
            </a:xfrm>
            <a:prstGeom prst="rect">
              <a:avLst/>
            </a:prstGeom>
          </p:spPr>
          <p:txBody>
            <a:bodyPr wrap="none">
              <a:spAutoFit/>
            </a:bodyPr>
            <a:lstStyle/>
            <a:p>
              <a:pPr lvl="0"/>
              <a:endParaRPr kumimoji="1" lang="zh-CN" altLang="en-US" sz="1600" b="1" kern="0" dirty="0">
                <a:solidFill>
                  <a:srgbClr val="3333FF"/>
                </a:solidFill>
                <a:latin typeface="Consolas" pitchFamily="49" charset="0"/>
                <a:ea typeface="仿宋" pitchFamily="49" charset="-122"/>
                <a:cs typeface="Consolas" pitchFamily="49" charset="0"/>
              </a:endParaRPr>
            </a:p>
          </p:txBody>
        </p:sp>
      </p:grpSp>
      <p:sp>
        <p:nvSpPr>
          <p:cNvPr id="87" name="矩形 86"/>
          <p:cNvSpPr/>
          <p:nvPr/>
        </p:nvSpPr>
        <p:spPr>
          <a:xfrm>
            <a:off x="2123728" y="1700808"/>
            <a:ext cx="1284326" cy="338554"/>
          </a:xfrm>
          <a:prstGeom prst="rect">
            <a:avLst/>
          </a:prstGeom>
        </p:spPr>
        <p:txBody>
          <a:bodyPr wrap="none">
            <a:spAutoFit/>
          </a:bodyPr>
          <a:lstStyle/>
          <a:p>
            <a:pPr lvl="0"/>
            <a:r>
              <a:rPr kumimoji="1" lang="en-US" altLang="zh-CN" sz="1600" b="1" dirty="0" smtClean="0">
                <a:solidFill>
                  <a:srgbClr val="3333FF"/>
                </a:solidFill>
                <a:latin typeface="Consolas" pitchFamily="49" charset="0"/>
                <a:ea typeface="仿宋" pitchFamily="49" charset="-122"/>
                <a:cs typeface="Consolas" pitchFamily="49" charset="0"/>
                <a:sym typeface="Symbol"/>
              </a:rPr>
              <a:t>‘A’</a:t>
            </a:r>
            <a:r>
              <a:rPr kumimoji="1" lang="en-US" altLang="zh-CN" sz="1600" b="1" dirty="0" err="1" smtClean="0">
                <a:solidFill>
                  <a:srgbClr val="3333FF"/>
                </a:solidFill>
                <a:latin typeface="Consolas" pitchFamily="49" charset="0"/>
                <a:ea typeface="仿宋" pitchFamily="49" charset="-122"/>
                <a:cs typeface="Consolas" pitchFamily="49" charset="0"/>
              </a:rPr>
              <a:t>Scanf</a:t>
            </a:r>
            <a:endParaRPr kumimoji="1" lang="zh-CN" altLang="en-US" sz="1600" b="1" kern="0" dirty="0">
              <a:solidFill>
                <a:srgbClr val="3333FF"/>
              </a:solidFill>
              <a:latin typeface="Consolas" pitchFamily="49" charset="0"/>
              <a:ea typeface="仿宋" pitchFamily="49" charset="-122"/>
              <a:cs typeface="Consolas" pitchFamily="49" charset="0"/>
            </a:endParaRPr>
          </a:p>
        </p:txBody>
      </p:sp>
      <p:cxnSp>
        <p:nvCxnSpPr>
          <p:cNvPr id="11" name="直接连接符 10"/>
          <p:cNvCxnSpPr>
            <a:endCxn id="72" idx="7"/>
          </p:cNvCxnSpPr>
          <p:nvPr/>
        </p:nvCxnSpPr>
        <p:spPr>
          <a:xfrm flipH="1">
            <a:off x="2803093" y="367618"/>
            <a:ext cx="259282" cy="112809"/>
          </a:xfrm>
          <a:prstGeom prst="line">
            <a:avLst/>
          </a:prstGeom>
          <a:ln w="9525">
            <a:solidFill>
              <a:srgbClr val="3366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连接符 15"/>
          <p:cNvCxnSpPr>
            <a:endCxn id="75" idx="1"/>
          </p:cNvCxnSpPr>
          <p:nvPr/>
        </p:nvCxnSpPr>
        <p:spPr>
          <a:xfrm>
            <a:off x="7687757" y="1303873"/>
            <a:ext cx="268054" cy="161064"/>
          </a:xfrm>
          <a:prstGeom prst="line">
            <a:avLst/>
          </a:prstGeom>
          <a:ln w="9525">
            <a:solidFill>
              <a:srgbClr val="336600"/>
            </a:solidFill>
            <a:tailEnd type="arrow"/>
          </a:ln>
        </p:spPr>
        <p:style>
          <a:lnRef idx="1">
            <a:schemeClr val="accent1"/>
          </a:lnRef>
          <a:fillRef idx="0">
            <a:schemeClr val="accent1"/>
          </a:fillRef>
          <a:effectRef idx="0">
            <a:schemeClr val="accent1"/>
          </a:effectRef>
          <a:fontRef idx="minor">
            <a:schemeClr val="tx1"/>
          </a:fontRef>
        </p:style>
      </p:cxnSp>
      <p:grpSp>
        <p:nvGrpSpPr>
          <p:cNvPr id="93" name="组合 92"/>
          <p:cNvGrpSpPr/>
          <p:nvPr/>
        </p:nvGrpSpPr>
        <p:grpSpPr>
          <a:xfrm>
            <a:off x="1944837" y="3717032"/>
            <a:ext cx="2215062" cy="1346440"/>
            <a:chOff x="1944837" y="4530832"/>
            <a:chExt cx="2215062" cy="1346440"/>
          </a:xfrm>
        </p:grpSpPr>
        <p:cxnSp>
          <p:nvCxnSpPr>
            <p:cNvPr id="89" name="直接箭头连接符 88"/>
            <p:cNvCxnSpPr/>
            <p:nvPr/>
          </p:nvCxnSpPr>
          <p:spPr>
            <a:xfrm flipH="1">
              <a:off x="2555776" y="4530832"/>
              <a:ext cx="1" cy="986400"/>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944837" y="5538718"/>
              <a:ext cx="2215062"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fontAlgn="base">
                <a:spcBef>
                  <a:spcPct val="0"/>
                </a:spcBef>
                <a:spcAft>
                  <a:spcPct val="0"/>
                </a:spcAft>
              </a:pPr>
              <a:r>
                <a:rPr kumimoji="1" lang="en-US" altLang="zh-CN" sz="1600" b="1" dirty="0" smtClean="0">
                  <a:solidFill>
                    <a:srgbClr val="FF0000"/>
                  </a:solidFill>
                  <a:latin typeface="Consolas" pitchFamily="49" charset="0"/>
                  <a:ea typeface="仿宋" pitchFamily="49" charset="-122"/>
                  <a:cs typeface="Consolas" pitchFamily="49" charset="0"/>
                </a:rPr>
                <a:t>Create(</a:t>
              </a:r>
              <a:r>
                <a:rPr kumimoji="1" lang="en-US" altLang="zh-CN" sz="1600" b="1" dirty="0" smtClean="0">
                  <a:solidFill>
                    <a:srgbClr val="3333FF"/>
                  </a:solidFill>
                  <a:latin typeface="Consolas" pitchFamily="49" charset="0"/>
                  <a:ea typeface="仿宋" pitchFamily="49" charset="-122"/>
                  <a:cs typeface="Consolas" pitchFamily="49" charset="0"/>
                </a:rPr>
                <a:t>‘A’-&gt;</a:t>
              </a:r>
              <a:r>
                <a:rPr kumimoji="1" lang="en-US" altLang="zh-CN" sz="1600" b="1" dirty="0" err="1" smtClean="0">
                  <a:solidFill>
                    <a:srgbClr val="3333FF"/>
                  </a:solidFill>
                  <a:latin typeface="Consolas" pitchFamily="49" charset="0"/>
                  <a:ea typeface="仿宋" pitchFamily="49" charset="-122"/>
                  <a:cs typeface="Consolas" pitchFamily="49" charset="0"/>
                </a:rPr>
                <a:t>rchild</a:t>
              </a:r>
              <a:r>
                <a:rPr kumimoji="1" lang="en-US" altLang="zh-CN" sz="1600" b="1" dirty="0" smtClean="0">
                  <a:solidFill>
                    <a:srgbClr val="FF0000"/>
                  </a:solidFill>
                  <a:latin typeface="Consolas" pitchFamily="49" charset="0"/>
                  <a:ea typeface="仿宋" pitchFamily="49" charset="-122"/>
                  <a:cs typeface="Consolas" pitchFamily="49" charset="0"/>
                </a:rPr>
                <a:t>)</a:t>
              </a:r>
              <a:endParaRPr lang="zh-CN" altLang="en-US" sz="1600" b="1" dirty="0">
                <a:solidFill>
                  <a:prstClr val="black"/>
                </a:solidFill>
              </a:endParaRPr>
            </a:p>
          </p:txBody>
        </p:sp>
        <p:sp>
          <p:nvSpPr>
            <p:cNvPr id="91" name="矩形 90"/>
            <p:cNvSpPr/>
            <p:nvPr/>
          </p:nvSpPr>
          <p:spPr>
            <a:xfrm>
              <a:off x="2680772" y="5250686"/>
              <a:ext cx="184731" cy="338554"/>
            </a:xfrm>
            <a:prstGeom prst="rect">
              <a:avLst/>
            </a:prstGeom>
          </p:spPr>
          <p:txBody>
            <a:bodyPr wrap="none">
              <a:spAutoFit/>
            </a:bodyPr>
            <a:lstStyle/>
            <a:p>
              <a:pPr lvl="0"/>
              <a:endParaRPr kumimoji="1" lang="zh-CN" altLang="en-US" sz="1600" b="1" kern="0" dirty="0">
                <a:solidFill>
                  <a:srgbClr val="3333FF"/>
                </a:solidFill>
                <a:latin typeface="Consolas" pitchFamily="49" charset="0"/>
                <a:ea typeface="仿宋" pitchFamily="49" charset="-122"/>
                <a:cs typeface="Consolas" pitchFamily="49" charset="0"/>
              </a:endParaRPr>
            </a:p>
          </p:txBody>
        </p:sp>
      </p:grpSp>
      <p:cxnSp>
        <p:nvCxnSpPr>
          <p:cNvPr id="41" name="直接箭头连接符 40"/>
          <p:cNvCxnSpPr>
            <a:endCxn id="70" idx="7"/>
          </p:cNvCxnSpPr>
          <p:nvPr/>
        </p:nvCxnSpPr>
        <p:spPr>
          <a:xfrm flipH="1">
            <a:off x="3623789" y="32797"/>
            <a:ext cx="384407" cy="49033"/>
          </a:xfrm>
          <a:prstGeom prst="straightConnector1">
            <a:avLst/>
          </a:prstGeom>
          <a:ln w="9525">
            <a:solidFill>
              <a:srgbClr val="336600"/>
            </a:solidFill>
            <a:tailEnd type="arrow"/>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4008196" y="-85419"/>
            <a:ext cx="691215" cy="369332"/>
          </a:xfrm>
          <a:prstGeom prst="rect">
            <a:avLst/>
          </a:prstGeom>
        </p:spPr>
        <p:txBody>
          <a:bodyPr wrap="none">
            <a:spAutoFit/>
          </a:bodyPr>
          <a:lstStyle/>
          <a:p>
            <a:r>
              <a:rPr kumimoji="1" lang="en-US" altLang="zh-CN" b="1" dirty="0" smtClean="0">
                <a:solidFill>
                  <a:srgbClr val="3333FF"/>
                </a:solidFill>
                <a:latin typeface="Consolas" pitchFamily="49" charset="0"/>
                <a:ea typeface="仿宋" pitchFamily="49" charset="-122"/>
                <a:cs typeface="Consolas" pitchFamily="49" charset="0"/>
                <a:sym typeface="Symbol"/>
              </a:rPr>
              <a:t>root</a:t>
            </a:r>
            <a:endParaRPr lang="zh-CN" altLang="en-US" dirty="0"/>
          </a:p>
        </p:txBody>
      </p:sp>
      <p:sp>
        <p:nvSpPr>
          <p:cNvPr id="94" name="矩形 93"/>
          <p:cNvSpPr/>
          <p:nvPr/>
        </p:nvSpPr>
        <p:spPr>
          <a:xfrm>
            <a:off x="4067944" y="2420888"/>
            <a:ext cx="2151551" cy="338554"/>
          </a:xfrm>
          <a:prstGeom prst="rect">
            <a:avLst/>
          </a:prstGeom>
        </p:spPr>
        <p:txBody>
          <a:bodyPr wrap="none">
            <a:spAutoFit/>
          </a:bodyPr>
          <a:lstStyle/>
          <a:p>
            <a:pPr lvl="0"/>
            <a:r>
              <a:rPr kumimoji="1" lang="zh-CN" altLang="en-US" sz="1600" b="1" dirty="0" smtClean="0">
                <a:solidFill>
                  <a:srgbClr val="3333FF"/>
                </a:solidFill>
                <a:latin typeface="Consolas" pitchFamily="49" charset="0"/>
                <a:ea typeface="仿宋" pitchFamily="49" charset="-122"/>
                <a:cs typeface="Consolas" pitchFamily="49" charset="0"/>
                <a:sym typeface="Symbol"/>
              </a:rPr>
              <a:t>形参</a:t>
            </a:r>
            <a:r>
              <a:rPr kumimoji="1" lang="en-US" altLang="zh-CN" sz="1600" b="1" dirty="0" smtClean="0">
                <a:solidFill>
                  <a:srgbClr val="3333FF"/>
                </a:solidFill>
                <a:latin typeface="Consolas" pitchFamily="49" charset="0"/>
                <a:ea typeface="仿宋" pitchFamily="49" charset="-122"/>
                <a:cs typeface="Consolas" pitchFamily="49" charset="0"/>
                <a:sym typeface="Symbol"/>
              </a:rPr>
              <a:t>b</a:t>
            </a:r>
            <a:r>
              <a:rPr kumimoji="1" lang="zh-CN" altLang="en-US" sz="1600" b="1" dirty="0" smtClean="0">
                <a:solidFill>
                  <a:srgbClr val="3333FF"/>
                </a:solidFill>
                <a:latin typeface="Consolas" pitchFamily="49" charset="0"/>
                <a:ea typeface="仿宋" pitchFamily="49" charset="-122"/>
                <a:cs typeface="Consolas" pitchFamily="49" charset="0"/>
                <a:sym typeface="Symbol"/>
              </a:rPr>
              <a:t>是</a:t>
            </a:r>
            <a:r>
              <a:rPr kumimoji="1" lang="en-US" altLang="zh-CN" sz="1600" b="1" dirty="0">
                <a:solidFill>
                  <a:srgbClr val="3333FF"/>
                </a:solidFill>
                <a:latin typeface="Consolas" pitchFamily="49" charset="0"/>
                <a:ea typeface="仿宋" pitchFamily="49" charset="-122"/>
                <a:cs typeface="Consolas" pitchFamily="49" charset="0"/>
                <a:sym typeface="Symbol"/>
              </a:rPr>
              <a:t>‘A’</a:t>
            </a:r>
            <a:r>
              <a:rPr kumimoji="1" lang="en-US" altLang="zh-CN" sz="1600" b="1" dirty="0" smtClean="0">
                <a:solidFill>
                  <a:srgbClr val="3333FF"/>
                </a:solidFill>
                <a:latin typeface="Consolas" pitchFamily="49" charset="0"/>
                <a:ea typeface="仿宋" pitchFamily="49" charset="-122"/>
                <a:cs typeface="Consolas" pitchFamily="49" charset="0"/>
              </a:rPr>
              <a:t>-&gt;</a:t>
            </a:r>
            <a:r>
              <a:rPr kumimoji="1" lang="en-US" altLang="zh-CN" sz="1600" b="1" dirty="0" err="1">
                <a:solidFill>
                  <a:srgbClr val="3333FF"/>
                </a:solidFill>
                <a:latin typeface="Consolas" pitchFamily="49" charset="0"/>
                <a:ea typeface="仿宋" pitchFamily="49" charset="-122"/>
                <a:cs typeface="Consolas" pitchFamily="49" charset="0"/>
              </a:rPr>
              <a:t>lchild</a:t>
            </a:r>
            <a:endParaRPr kumimoji="1" lang="zh-CN" altLang="en-US" sz="1600" b="1" kern="0" dirty="0">
              <a:solidFill>
                <a:srgbClr val="3333FF"/>
              </a:solidFill>
              <a:latin typeface="Consolas" pitchFamily="49" charset="0"/>
              <a:ea typeface="仿宋" pitchFamily="49" charset="-122"/>
              <a:cs typeface="Consolas" pitchFamily="49" charset="0"/>
            </a:endParaRPr>
          </a:p>
        </p:txBody>
      </p:sp>
      <p:sp>
        <p:nvSpPr>
          <p:cNvPr id="95" name="TextBox 94"/>
          <p:cNvSpPr txBox="1"/>
          <p:nvPr/>
        </p:nvSpPr>
        <p:spPr>
          <a:xfrm>
            <a:off x="4457948" y="3008565"/>
            <a:ext cx="1252303" cy="830997"/>
          </a:xfrm>
          <a:prstGeom prst="rect">
            <a:avLst/>
          </a:prstGeom>
          <a:noFill/>
        </p:spPr>
        <p:txBody>
          <a:bodyPr wrap="square" rtlCol="0">
            <a:spAutoFit/>
          </a:bodyPr>
          <a:lstStyle/>
          <a:p>
            <a:pPr fontAlgn="base">
              <a:spcBef>
                <a:spcPct val="0"/>
              </a:spcBef>
              <a:spcAft>
                <a:spcPct val="0"/>
              </a:spcAft>
            </a:pPr>
            <a:r>
              <a:rPr lang="en-US" altLang="zh-CN" sz="1600" b="1" dirty="0" smtClean="0">
                <a:solidFill>
                  <a:srgbClr val="3333FF"/>
                </a:solidFill>
                <a:latin typeface="Consolas" pitchFamily="49" charset="0"/>
                <a:ea typeface="仿宋" pitchFamily="49" charset="-122"/>
                <a:cs typeface="Consolas" pitchFamily="49" charset="0"/>
              </a:rPr>
              <a:t>b=</a:t>
            </a:r>
            <a:r>
              <a:rPr lang="en-US" altLang="zh-CN" sz="1600" b="1" dirty="0" err="1" smtClean="0">
                <a:solidFill>
                  <a:srgbClr val="3333FF"/>
                </a:solidFill>
                <a:latin typeface="Consolas" pitchFamily="49" charset="0"/>
                <a:ea typeface="仿宋" pitchFamily="49" charset="-122"/>
                <a:cs typeface="Consolas" pitchFamily="49" charset="0"/>
              </a:rPr>
              <a:t>malloc</a:t>
            </a:r>
            <a:r>
              <a:rPr lang="en-US" altLang="zh-CN" sz="1600" b="1" dirty="0" smtClean="0">
                <a:solidFill>
                  <a:srgbClr val="3333FF"/>
                </a:solidFill>
                <a:latin typeface="Consolas" pitchFamily="49" charset="0"/>
                <a:ea typeface="仿宋" pitchFamily="49" charset="-122"/>
                <a:cs typeface="Consolas" pitchFamily="49" charset="0"/>
              </a:rPr>
              <a:t>()</a:t>
            </a:r>
            <a:r>
              <a:rPr lang="zh-CN" altLang="en-US" sz="1600" b="1" dirty="0" smtClean="0">
                <a:solidFill>
                  <a:srgbClr val="3333FF"/>
                </a:solidFill>
                <a:latin typeface="Consolas" pitchFamily="49" charset="0"/>
                <a:ea typeface="仿宋" pitchFamily="49" charset="-122"/>
                <a:cs typeface="Consolas" pitchFamily="49" charset="0"/>
              </a:rPr>
              <a:t>其左右指针随机</a:t>
            </a:r>
            <a:endParaRPr lang="zh-CN" altLang="en-US" sz="1600" b="1" dirty="0">
              <a:solidFill>
                <a:srgbClr val="3333FF"/>
              </a:solidFill>
              <a:latin typeface="Consolas" pitchFamily="49" charset="0"/>
              <a:ea typeface="仿宋" pitchFamily="49" charset="-122"/>
              <a:cs typeface="Consolas" pitchFamily="49" charset="0"/>
            </a:endParaRPr>
          </a:p>
        </p:txBody>
      </p:sp>
      <p:sp>
        <p:nvSpPr>
          <p:cNvPr id="96" name="矩形 95"/>
          <p:cNvSpPr/>
          <p:nvPr/>
        </p:nvSpPr>
        <p:spPr>
          <a:xfrm>
            <a:off x="4414107" y="2720533"/>
            <a:ext cx="1284326" cy="338554"/>
          </a:xfrm>
          <a:prstGeom prst="rect">
            <a:avLst/>
          </a:prstGeom>
        </p:spPr>
        <p:txBody>
          <a:bodyPr wrap="none">
            <a:spAutoFit/>
          </a:bodyPr>
          <a:lstStyle/>
          <a:p>
            <a:pPr lvl="0"/>
            <a:r>
              <a:rPr kumimoji="1" lang="en-US" altLang="zh-CN" sz="1600" b="1" dirty="0" smtClean="0">
                <a:solidFill>
                  <a:srgbClr val="3333FF"/>
                </a:solidFill>
                <a:latin typeface="Consolas" pitchFamily="49" charset="0"/>
                <a:ea typeface="仿宋" pitchFamily="49" charset="-122"/>
                <a:cs typeface="Consolas" pitchFamily="49" charset="0"/>
                <a:sym typeface="Symbol"/>
              </a:rPr>
              <a:t>‘B’</a:t>
            </a:r>
            <a:r>
              <a:rPr kumimoji="1" lang="en-US" altLang="zh-CN" sz="1600" b="1" dirty="0" err="1" smtClean="0">
                <a:solidFill>
                  <a:srgbClr val="3333FF"/>
                </a:solidFill>
                <a:latin typeface="Consolas" pitchFamily="49" charset="0"/>
                <a:ea typeface="仿宋" pitchFamily="49" charset="-122"/>
                <a:cs typeface="Consolas" pitchFamily="49" charset="0"/>
              </a:rPr>
              <a:t>Scanf</a:t>
            </a:r>
            <a:endParaRPr kumimoji="1" lang="zh-CN" altLang="en-US" sz="1600" b="1" kern="0" dirty="0">
              <a:solidFill>
                <a:srgbClr val="3333FF"/>
              </a:solidFill>
              <a:latin typeface="Consolas" pitchFamily="49" charset="0"/>
              <a:ea typeface="仿宋" pitchFamily="49" charset="-122"/>
              <a:cs typeface="Consolas" pitchFamily="49" charset="0"/>
            </a:endParaRPr>
          </a:p>
        </p:txBody>
      </p:sp>
      <p:cxnSp>
        <p:nvCxnSpPr>
          <p:cNvPr id="97" name="直接箭头连接符 96"/>
          <p:cNvCxnSpPr/>
          <p:nvPr/>
        </p:nvCxnSpPr>
        <p:spPr>
          <a:xfrm>
            <a:off x="4143584" y="3429000"/>
            <a:ext cx="284400" cy="1588"/>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H="1">
            <a:off x="2322541" y="764704"/>
            <a:ext cx="259281" cy="167410"/>
          </a:xfrm>
          <a:prstGeom prst="line">
            <a:avLst/>
          </a:prstGeom>
          <a:noFill/>
          <a:ln w="9525" cap="flat" cmpd="sng" algn="ctr">
            <a:solidFill>
              <a:sysClr val="windowText" lastClr="000000">
                <a:shade val="95000"/>
                <a:satMod val="105000"/>
              </a:sysClr>
            </a:solidFill>
            <a:prstDash val="solid"/>
          </a:ln>
          <a:effectLst/>
        </p:spPr>
      </p:cxnSp>
      <p:cxnSp>
        <p:nvCxnSpPr>
          <p:cNvPr id="100" name="直接连接符 99"/>
          <p:cNvCxnSpPr/>
          <p:nvPr/>
        </p:nvCxnSpPr>
        <p:spPr>
          <a:xfrm>
            <a:off x="2771800" y="764704"/>
            <a:ext cx="268055" cy="119155"/>
          </a:xfrm>
          <a:prstGeom prst="line">
            <a:avLst/>
          </a:prstGeom>
          <a:noFill/>
          <a:ln w="9525" cap="flat" cmpd="sng" algn="ctr">
            <a:solidFill>
              <a:sysClr val="windowText" lastClr="000000">
                <a:shade val="95000"/>
                <a:satMod val="105000"/>
              </a:sysClr>
            </a:solidFill>
            <a:prstDash val="solid"/>
          </a:ln>
          <a:effectLst/>
        </p:spPr>
      </p:cxnSp>
      <p:grpSp>
        <p:nvGrpSpPr>
          <p:cNvPr id="101" name="组合 100"/>
          <p:cNvGrpSpPr/>
          <p:nvPr/>
        </p:nvGrpSpPr>
        <p:grpSpPr>
          <a:xfrm>
            <a:off x="4159899" y="3789040"/>
            <a:ext cx="2212301" cy="712843"/>
            <a:chOff x="4323861" y="3933056"/>
            <a:chExt cx="2212301" cy="712843"/>
          </a:xfrm>
        </p:grpSpPr>
        <p:grpSp>
          <p:nvGrpSpPr>
            <p:cNvPr id="102" name="组合 57"/>
            <p:cNvGrpSpPr/>
            <p:nvPr/>
          </p:nvGrpSpPr>
          <p:grpSpPr>
            <a:xfrm>
              <a:off x="4323861" y="3933056"/>
              <a:ext cx="2212301" cy="712843"/>
              <a:chOff x="1947597" y="1921642"/>
              <a:chExt cx="2212301" cy="712843"/>
            </a:xfrm>
          </p:grpSpPr>
          <p:cxnSp>
            <p:nvCxnSpPr>
              <p:cNvPr id="104" name="直接箭头连接符 103"/>
              <p:cNvCxnSpPr/>
              <p:nvPr/>
            </p:nvCxnSpPr>
            <p:spPr>
              <a:xfrm rot="16200000" flipH="1">
                <a:off x="2375776" y="2101642"/>
                <a:ext cx="360000" cy="0"/>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947597" y="2295931"/>
                <a:ext cx="2212301"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fontAlgn="base">
                  <a:spcBef>
                    <a:spcPct val="0"/>
                  </a:spcBef>
                  <a:spcAft>
                    <a:spcPct val="0"/>
                  </a:spcAft>
                </a:pPr>
                <a:r>
                  <a:rPr kumimoji="1" lang="en-US" altLang="zh-CN" sz="1600" b="1" dirty="0" smtClean="0">
                    <a:solidFill>
                      <a:srgbClr val="FF0000"/>
                    </a:solidFill>
                    <a:latin typeface="Consolas" pitchFamily="49" charset="0"/>
                    <a:ea typeface="仿宋" pitchFamily="49" charset="-122"/>
                    <a:cs typeface="Consolas" pitchFamily="49" charset="0"/>
                  </a:rPr>
                  <a:t>Create(</a:t>
                </a:r>
                <a:r>
                  <a:rPr kumimoji="1" lang="en-US" altLang="zh-CN" sz="1600" b="1" dirty="0" smtClean="0">
                    <a:solidFill>
                      <a:srgbClr val="3333FF"/>
                    </a:solidFill>
                    <a:latin typeface="Consolas" pitchFamily="49" charset="0"/>
                    <a:ea typeface="仿宋" pitchFamily="49" charset="-122"/>
                    <a:cs typeface="Consolas" pitchFamily="49" charset="0"/>
                    <a:sym typeface="Symbol"/>
                  </a:rPr>
                  <a:t>‘B’</a:t>
                </a:r>
                <a:r>
                  <a:rPr kumimoji="1" lang="en-US" altLang="zh-CN" sz="1600" b="1" dirty="0" smtClean="0">
                    <a:solidFill>
                      <a:srgbClr val="3333FF"/>
                    </a:solidFill>
                    <a:latin typeface="Consolas" pitchFamily="49" charset="0"/>
                    <a:ea typeface="仿宋" pitchFamily="49" charset="-122"/>
                    <a:cs typeface="Consolas" pitchFamily="49" charset="0"/>
                  </a:rPr>
                  <a:t>-&gt;</a:t>
                </a:r>
                <a:r>
                  <a:rPr kumimoji="1" lang="en-US" altLang="zh-CN" sz="1600" b="1" dirty="0" err="1">
                    <a:solidFill>
                      <a:srgbClr val="3333FF"/>
                    </a:solidFill>
                    <a:latin typeface="Consolas" pitchFamily="49" charset="0"/>
                    <a:ea typeface="仿宋" pitchFamily="49" charset="-122"/>
                    <a:cs typeface="Consolas" pitchFamily="49" charset="0"/>
                  </a:rPr>
                  <a:t>lchild</a:t>
                </a:r>
                <a:r>
                  <a:rPr kumimoji="1" lang="en-US" altLang="zh-CN" sz="1600" b="1" dirty="0" smtClean="0">
                    <a:solidFill>
                      <a:srgbClr val="FF0000"/>
                    </a:solidFill>
                    <a:latin typeface="Consolas" pitchFamily="49" charset="0"/>
                    <a:ea typeface="仿宋" pitchFamily="49" charset="-122"/>
                    <a:cs typeface="Consolas" pitchFamily="49" charset="0"/>
                  </a:rPr>
                  <a:t>)</a:t>
                </a:r>
                <a:endParaRPr lang="zh-CN" altLang="en-US" sz="1600" b="1" dirty="0">
                  <a:solidFill>
                    <a:prstClr val="black"/>
                  </a:solidFill>
                </a:endParaRPr>
              </a:p>
            </p:txBody>
          </p:sp>
        </p:grpSp>
        <p:sp>
          <p:nvSpPr>
            <p:cNvPr id="103" name="矩形 102"/>
            <p:cNvSpPr/>
            <p:nvPr/>
          </p:nvSpPr>
          <p:spPr>
            <a:xfrm>
              <a:off x="5057036" y="4026550"/>
              <a:ext cx="184731" cy="338554"/>
            </a:xfrm>
            <a:prstGeom prst="rect">
              <a:avLst/>
            </a:prstGeom>
          </p:spPr>
          <p:txBody>
            <a:bodyPr wrap="none">
              <a:spAutoFit/>
            </a:bodyPr>
            <a:lstStyle/>
            <a:p>
              <a:pPr lvl="0"/>
              <a:endParaRPr kumimoji="1" lang="zh-CN" altLang="en-US" sz="1600" b="1" kern="0" dirty="0">
                <a:solidFill>
                  <a:srgbClr val="3333FF"/>
                </a:solidFill>
                <a:latin typeface="Consolas" pitchFamily="49" charset="0"/>
                <a:ea typeface="仿宋" pitchFamily="49" charset="-122"/>
                <a:cs typeface="Consolas" pitchFamily="49" charset="0"/>
              </a:endParaRPr>
            </a:p>
          </p:txBody>
        </p:sp>
      </p:grpSp>
      <p:grpSp>
        <p:nvGrpSpPr>
          <p:cNvPr id="106" name="组合 105"/>
          <p:cNvGrpSpPr/>
          <p:nvPr/>
        </p:nvGrpSpPr>
        <p:grpSpPr>
          <a:xfrm>
            <a:off x="4157138" y="4602840"/>
            <a:ext cx="2215062" cy="1346440"/>
            <a:chOff x="1944837" y="4530832"/>
            <a:chExt cx="2215062" cy="1346440"/>
          </a:xfrm>
        </p:grpSpPr>
        <p:cxnSp>
          <p:nvCxnSpPr>
            <p:cNvPr id="107" name="直接箭头连接符 106"/>
            <p:cNvCxnSpPr/>
            <p:nvPr/>
          </p:nvCxnSpPr>
          <p:spPr>
            <a:xfrm flipH="1">
              <a:off x="2555776" y="4530832"/>
              <a:ext cx="1" cy="986400"/>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1944837" y="5538718"/>
              <a:ext cx="2215062"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fontAlgn="base">
                <a:spcBef>
                  <a:spcPct val="0"/>
                </a:spcBef>
                <a:spcAft>
                  <a:spcPct val="0"/>
                </a:spcAft>
              </a:pPr>
              <a:r>
                <a:rPr kumimoji="1" lang="en-US" altLang="zh-CN" sz="1600" b="1" dirty="0" smtClean="0">
                  <a:solidFill>
                    <a:srgbClr val="FF0000"/>
                  </a:solidFill>
                  <a:latin typeface="Consolas" pitchFamily="49" charset="0"/>
                  <a:ea typeface="仿宋" pitchFamily="49" charset="-122"/>
                  <a:cs typeface="Consolas" pitchFamily="49" charset="0"/>
                </a:rPr>
                <a:t>Create(</a:t>
              </a:r>
              <a:r>
                <a:rPr kumimoji="1" lang="en-US" altLang="zh-CN" sz="1600" b="1" dirty="0" smtClean="0">
                  <a:solidFill>
                    <a:srgbClr val="3333FF"/>
                  </a:solidFill>
                  <a:latin typeface="Consolas" pitchFamily="49" charset="0"/>
                  <a:ea typeface="仿宋" pitchFamily="49" charset="-122"/>
                  <a:cs typeface="Consolas" pitchFamily="49" charset="0"/>
                </a:rPr>
                <a:t>‘B’-&gt;</a:t>
              </a:r>
              <a:r>
                <a:rPr kumimoji="1" lang="en-US" altLang="zh-CN" sz="1600" b="1" dirty="0" err="1" smtClean="0">
                  <a:solidFill>
                    <a:srgbClr val="3333FF"/>
                  </a:solidFill>
                  <a:latin typeface="Consolas" pitchFamily="49" charset="0"/>
                  <a:ea typeface="仿宋" pitchFamily="49" charset="-122"/>
                  <a:cs typeface="Consolas" pitchFamily="49" charset="0"/>
                </a:rPr>
                <a:t>rchild</a:t>
              </a:r>
              <a:r>
                <a:rPr kumimoji="1" lang="en-US" altLang="zh-CN" sz="1600" b="1" dirty="0" smtClean="0">
                  <a:solidFill>
                    <a:srgbClr val="FF0000"/>
                  </a:solidFill>
                  <a:latin typeface="Consolas" pitchFamily="49" charset="0"/>
                  <a:ea typeface="仿宋" pitchFamily="49" charset="-122"/>
                  <a:cs typeface="Consolas" pitchFamily="49" charset="0"/>
                </a:rPr>
                <a:t>)</a:t>
              </a:r>
              <a:endParaRPr lang="zh-CN" altLang="en-US" sz="1600" b="1" dirty="0">
                <a:solidFill>
                  <a:prstClr val="black"/>
                </a:solidFill>
              </a:endParaRPr>
            </a:p>
          </p:txBody>
        </p:sp>
        <p:sp>
          <p:nvSpPr>
            <p:cNvPr id="109" name="矩形 108"/>
            <p:cNvSpPr/>
            <p:nvPr/>
          </p:nvSpPr>
          <p:spPr>
            <a:xfrm>
              <a:off x="2680772" y="5250686"/>
              <a:ext cx="184731" cy="338554"/>
            </a:xfrm>
            <a:prstGeom prst="rect">
              <a:avLst/>
            </a:prstGeom>
          </p:spPr>
          <p:txBody>
            <a:bodyPr wrap="none">
              <a:spAutoFit/>
            </a:bodyPr>
            <a:lstStyle/>
            <a:p>
              <a:pPr lvl="0"/>
              <a:endParaRPr kumimoji="1" lang="zh-CN" altLang="en-US" sz="1600" b="1" kern="0" dirty="0">
                <a:solidFill>
                  <a:srgbClr val="3333FF"/>
                </a:solidFill>
                <a:latin typeface="Consolas" pitchFamily="49" charset="0"/>
                <a:ea typeface="仿宋" pitchFamily="49" charset="-122"/>
                <a:cs typeface="Consolas" pitchFamily="49" charset="0"/>
              </a:endParaRPr>
            </a:p>
          </p:txBody>
        </p:sp>
      </p:grpSp>
      <p:cxnSp>
        <p:nvCxnSpPr>
          <p:cNvPr id="110" name="直接箭头连接符 109"/>
          <p:cNvCxnSpPr/>
          <p:nvPr/>
        </p:nvCxnSpPr>
        <p:spPr>
          <a:xfrm>
            <a:off x="6372200" y="4331018"/>
            <a:ext cx="284400" cy="1588"/>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sp>
        <p:nvSpPr>
          <p:cNvPr id="111" name="矩形 110"/>
          <p:cNvSpPr/>
          <p:nvPr/>
        </p:nvSpPr>
        <p:spPr>
          <a:xfrm>
            <a:off x="6300192" y="3582889"/>
            <a:ext cx="2151551" cy="338554"/>
          </a:xfrm>
          <a:prstGeom prst="rect">
            <a:avLst/>
          </a:prstGeom>
        </p:spPr>
        <p:txBody>
          <a:bodyPr wrap="none">
            <a:spAutoFit/>
          </a:bodyPr>
          <a:lstStyle/>
          <a:p>
            <a:pPr lvl="0"/>
            <a:r>
              <a:rPr kumimoji="1" lang="zh-CN" altLang="en-US" sz="1600" b="1" dirty="0" smtClean="0">
                <a:solidFill>
                  <a:srgbClr val="3333FF"/>
                </a:solidFill>
                <a:latin typeface="Consolas" pitchFamily="49" charset="0"/>
                <a:ea typeface="仿宋" pitchFamily="49" charset="-122"/>
                <a:cs typeface="Consolas" pitchFamily="49" charset="0"/>
                <a:sym typeface="Symbol"/>
              </a:rPr>
              <a:t>形参</a:t>
            </a:r>
            <a:r>
              <a:rPr kumimoji="1" lang="en-US" altLang="zh-CN" sz="1600" b="1" dirty="0" smtClean="0">
                <a:solidFill>
                  <a:srgbClr val="3333FF"/>
                </a:solidFill>
                <a:latin typeface="Consolas" pitchFamily="49" charset="0"/>
                <a:ea typeface="仿宋" pitchFamily="49" charset="-122"/>
                <a:cs typeface="Consolas" pitchFamily="49" charset="0"/>
                <a:sym typeface="Symbol"/>
              </a:rPr>
              <a:t>b</a:t>
            </a:r>
            <a:r>
              <a:rPr kumimoji="1" lang="zh-CN" altLang="en-US" sz="1600" b="1" dirty="0" smtClean="0">
                <a:solidFill>
                  <a:srgbClr val="3333FF"/>
                </a:solidFill>
                <a:latin typeface="Consolas" pitchFamily="49" charset="0"/>
                <a:ea typeface="仿宋" pitchFamily="49" charset="-122"/>
                <a:cs typeface="Consolas" pitchFamily="49" charset="0"/>
                <a:sym typeface="Symbol"/>
              </a:rPr>
              <a:t>是</a:t>
            </a:r>
            <a:r>
              <a:rPr kumimoji="1" lang="en-US" altLang="zh-CN" sz="1600" b="1" dirty="0" smtClean="0">
                <a:solidFill>
                  <a:srgbClr val="3333FF"/>
                </a:solidFill>
                <a:latin typeface="Consolas" pitchFamily="49" charset="0"/>
                <a:ea typeface="仿宋" pitchFamily="49" charset="-122"/>
                <a:cs typeface="Consolas" pitchFamily="49" charset="0"/>
                <a:sym typeface="Symbol"/>
              </a:rPr>
              <a:t>‘B’</a:t>
            </a:r>
            <a:r>
              <a:rPr kumimoji="1" lang="en-US" altLang="zh-CN" sz="1600" b="1" dirty="0" smtClean="0">
                <a:solidFill>
                  <a:srgbClr val="3333FF"/>
                </a:solidFill>
                <a:latin typeface="Consolas" pitchFamily="49" charset="0"/>
                <a:ea typeface="仿宋" pitchFamily="49" charset="-122"/>
                <a:cs typeface="Consolas" pitchFamily="49" charset="0"/>
              </a:rPr>
              <a:t>-&gt;</a:t>
            </a:r>
            <a:r>
              <a:rPr kumimoji="1" lang="en-US" altLang="zh-CN" sz="1600" b="1" dirty="0" err="1">
                <a:solidFill>
                  <a:srgbClr val="3333FF"/>
                </a:solidFill>
                <a:latin typeface="Consolas" pitchFamily="49" charset="0"/>
                <a:ea typeface="仿宋" pitchFamily="49" charset="-122"/>
                <a:cs typeface="Consolas" pitchFamily="49" charset="0"/>
              </a:rPr>
              <a:t>lchild</a:t>
            </a:r>
            <a:endParaRPr kumimoji="1" lang="zh-CN" altLang="en-US" sz="1600" b="1" kern="0" dirty="0">
              <a:solidFill>
                <a:srgbClr val="3333FF"/>
              </a:solidFill>
              <a:latin typeface="Consolas" pitchFamily="49" charset="0"/>
              <a:ea typeface="仿宋" pitchFamily="49" charset="-122"/>
              <a:cs typeface="Consolas" pitchFamily="49" charset="0"/>
            </a:endParaRPr>
          </a:p>
        </p:txBody>
      </p:sp>
      <p:sp>
        <p:nvSpPr>
          <p:cNvPr id="112" name="TextBox 111"/>
          <p:cNvSpPr txBox="1"/>
          <p:nvPr/>
        </p:nvSpPr>
        <p:spPr>
          <a:xfrm>
            <a:off x="6690196" y="4170566"/>
            <a:ext cx="1252303" cy="338554"/>
          </a:xfrm>
          <a:prstGeom prst="rect">
            <a:avLst/>
          </a:prstGeom>
          <a:noFill/>
        </p:spPr>
        <p:txBody>
          <a:bodyPr wrap="square" rtlCol="0">
            <a:spAutoFit/>
          </a:bodyPr>
          <a:lstStyle/>
          <a:p>
            <a:pPr fontAlgn="base">
              <a:spcBef>
                <a:spcPct val="0"/>
              </a:spcBef>
              <a:spcAft>
                <a:spcPct val="0"/>
              </a:spcAft>
            </a:pPr>
            <a:r>
              <a:rPr lang="en-US" altLang="zh-CN" sz="1600" b="1" dirty="0" smtClean="0">
                <a:solidFill>
                  <a:srgbClr val="3333FF"/>
                </a:solidFill>
                <a:latin typeface="Consolas" pitchFamily="49" charset="0"/>
                <a:ea typeface="仿宋" pitchFamily="49" charset="-122"/>
                <a:cs typeface="Consolas" pitchFamily="49" charset="0"/>
              </a:rPr>
              <a:t>b=NULL</a:t>
            </a:r>
          </a:p>
        </p:txBody>
      </p:sp>
      <p:sp>
        <p:nvSpPr>
          <p:cNvPr id="113" name="矩形 112"/>
          <p:cNvSpPr/>
          <p:nvPr/>
        </p:nvSpPr>
        <p:spPr>
          <a:xfrm>
            <a:off x="6646355" y="3882534"/>
            <a:ext cx="1284326" cy="338554"/>
          </a:xfrm>
          <a:prstGeom prst="rect">
            <a:avLst/>
          </a:prstGeom>
        </p:spPr>
        <p:txBody>
          <a:bodyPr wrap="none">
            <a:spAutoFit/>
          </a:bodyPr>
          <a:lstStyle/>
          <a:p>
            <a:pPr lvl="0"/>
            <a:r>
              <a:rPr kumimoji="1" lang="en-US" altLang="zh-CN" sz="1600" b="1" dirty="0" smtClean="0">
                <a:solidFill>
                  <a:srgbClr val="3333FF"/>
                </a:solidFill>
                <a:latin typeface="Consolas" pitchFamily="49" charset="0"/>
                <a:ea typeface="仿宋" pitchFamily="49" charset="-122"/>
                <a:cs typeface="Consolas" pitchFamily="49" charset="0"/>
                <a:sym typeface="Symbol"/>
              </a:rPr>
              <a:t>‘^’</a:t>
            </a:r>
            <a:r>
              <a:rPr kumimoji="1" lang="en-US" altLang="zh-CN" sz="1600" b="1" dirty="0" err="1" smtClean="0">
                <a:solidFill>
                  <a:srgbClr val="3333FF"/>
                </a:solidFill>
                <a:latin typeface="Consolas" pitchFamily="49" charset="0"/>
                <a:ea typeface="仿宋" pitchFamily="49" charset="-122"/>
                <a:cs typeface="Consolas" pitchFamily="49" charset="0"/>
              </a:rPr>
              <a:t>Scanf</a:t>
            </a:r>
            <a:endParaRPr kumimoji="1" lang="zh-CN" altLang="en-US" sz="1600" b="1" kern="0" dirty="0">
              <a:solidFill>
                <a:srgbClr val="3333FF"/>
              </a:solidFill>
              <a:latin typeface="Consolas" pitchFamily="49" charset="0"/>
              <a:ea typeface="仿宋" pitchFamily="49" charset="-122"/>
              <a:cs typeface="Consolas" pitchFamily="49" charset="0"/>
            </a:endParaRPr>
          </a:p>
        </p:txBody>
      </p:sp>
      <p:grpSp>
        <p:nvGrpSpPr>
          <p:cNvPr id="118" name="组合 117"/>
          <p:cNvGrpSpPr/>
          <p:nvPr/>
        </p:nvGrpSpPr>
        <p:grpSpPr>
          <a:xfrm>
            <a:off x="6308881" y="5013176"/>
            <a:ext cx="2151551" cy="926231"/>
            <a:chOff x="6308881" y="5013176"/>
            <a:chExt cx="2151551" cy="926231"/>
          </a:xfrm>
        </p:grpSpPr>
        <p:cxnSp>
          <p:nvCxnSpPr>
            <p:cNvPr id="114" name="直接箭头连接符 113"/>
            <p:cNvCxnSpPr/>
            <p:nvPr/>
          </p:nvCxnSpPr>
          <p:spPr>
            <a:xfrm>
              <a:off x="6372200" y="5761305"/>
              <a:ext cx="284400" cy="1588"/>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sp>
          <p:nvSpPr>
            <p:cNvPr id="115" name="矩形 114"/>
            <p:cNvSpPr/>
            <p:nvPr/>
          </p:nvSpPr>
          <p:spPr>
            <a:xfrm>
              <a:off x="6308881" y="5013176"/>
              <a:ext cx="2151551" cy="338554"/>
            </a:xfrm>
            <a:prstGeom prst="rect">
              <a:avLst/>
            </a:prstGeom>
          </p:spPr>
          <p:txBody>
            <a:bodyPr wrap="none">
              <a:spAutoFit/>
            </a:bodyPr>
            <a:lstStyle/>
            <a:p>
              <a:pPr lvl="0"/>
              <a:r>
                <a:rPr kumimoji="1" lang="zh-CN" altLang="en-US" sz="1600" b="1" dirty="0" smtClean="0">
                  <a:solidFill>
                    <a:srgbClr val="3333FF"/>
                  </a:solidFill>
                  <a:latin typeface="Consolas" pitchFamily="49" charset="0"/>
                  <a:ea typeface="仿宋" pitchFamily="49" charset="-122"/>
                  <a:cs typeface="Consolas" pitchFamily="49" charset="0"/>
                  <a:sym typeface="Symbol"/>
                </a:rPr>
                <a:t>形参</a:t>
              </a:r>
              <a:r>
                <a:rPr kumimoji="1" lang="en-US" altLang="zh-CN" sz="1600" b="1" dirty="0" smtClean="0">
                  <a:solidFill>
                    <a:srgbClr val="3333FF"/>
                  </a:solidFill>
                  <a:latin typeface="Consolas" pitchFamily="49" charset="0"/>
                  <a:ea typeface="仿宋" pitchFamily="49" charset="-122"/>
                  <a:cs typeface="Consolas" pitchFamily="49" charset="0"/>
                  <a:sym typeface="Symbol"/>
                </a:rPr>
                <a:t>b</a:t>
              </a:r>
              <a:r>
                <a:rPr kumimoji="1" lang="zh-CN" altLang="en-US" sz="1600" b="1" dirty="0" smtClean="0">
                  <a:solidFill>
                    <a:srgbClr val="3333FF"/>
                  </a:solidFill>
                  <a:latin typeface="Consolas" pitchFamily="49" charset="0"/>
                  <a:ea typeface="仿宋" pitchFamily="49" charset="-122"/>
                  <a:cs typeface="Consolas" pitchFamily="49" charset="0"/>
                  <a:sym typeface="Symbol"/>
                </a:rPr>
                <a:t>是</a:t>
              </a:r>
              <a:r>
                <a:rPr kumimoji="1" lang="en-US" altLang="zh-CN" sz="1600" b="1" dirty="0" smtClean="0">
                  <a:solidFill>
                    <a:srgbClr val="3333FF"/>
                  </a:solidFill>
                  <a:latin typeface="Consolas" pitchFamily="49" charset="0"/>
                  <a:ea typeface="仿宋" pitchFamily="49" charset="-122"/>
                  <a:cs typeface="Consolas" pitchFamily="49" charset="0"/>
                  <a:sym typeface="Symbol"/>
                </a:rPr>
                <a:t>‘B’</a:t>
              </a:r>
              <a:r>
                <a:rPr kumimoji="1" lang="en-US" altLang="zh-CN" sz="1600" b="1" dirty="0" smtClean="0">
                  <a:solidFill>
                    <a:srgbClr val="3333FF"/>
                  </a:solidFill>
                  <a:latin typeface="Consolas" pitchFamily="49" charset="0"/>
                  <a:ea typeface="仿宋" pitchFamily="49" charset="-122"/>
                  <a:cs typeface="Consolas" pitchFamily="49" charset="0"/>
                </a:rPr>
                <a:t>-&gt;</a:t>
              </a:r>
              <a:r>
                <a:rPr kumimoji="1" lang="en-US" altLang="zh-CN" sz="1600" b="1" dirty="0" err="1" smtClean="0">
                  <a:solidFill>
                    <a:srgbClr val="3333FF"/>
                  </a:solidFill>
                  <a:latin typeface="Consolas" pitchFamily="49" charset="0"/>
                  <a:ea typeface="仿宋" pitchFamily="49" charset="-122"/>
                  <a:cs typeface="Consolas" pitchFamily="49" charset="0"/>
                </a:rPr>
                <a:t>rchild</a:t>
              </a:r>
              <a:endParaRPr kumimoji="1" lang="zh-CN" altLang="en-US" sz="1600" b="1" kern="0" dirty="0">
                <a:solidFill>
                  <a:srgbClr val="3333FF"/>
                </a:solidFill>
                <a:latin typeface="Consolas" pitchFamily="49" charset="0"/>
                <a:ea typeface="仿宋" pitchFamily="49" charset="-122"/>
                <a:cs typeface="Consolas" pitchFamily="49" charset="0"/>
              </a:endParaRPr>
            </a:p>
          </p:txBody>
        </p:sp>
        <p:sp>
          <p:nvSpPr>
            <p:cNvPr id="116" name="TextBox 115"/>
            <p:cNvSpPr txBox="1"/>
            <p:nvPr/>
          </p:nvSpPr>
          <p:spPr>
            <a:xfrm>
              <a:off x="6698885" y="5600853"/>
              <a:ext cx="1252303" cy="338554"/>
            </a:xfrm>
            <a:prstGeom prst="rect">
              <a:avLst/>
            </a:prstGeom>
            <a:noFill/>
          </p:spPr>
          <p:txBody>
            <a:bodyPr wrap="square" rtlCol="0">
              <a:spAutoFit/>
            </a:bodyPr>
            <a:lstStyle/>
            <a:p>
              <a:pPr fontAlgn="base">
                <a:spcBef>
                  <a:spcPct val="0"/>
                </a:spcBef>
                <a:spcAft>
                  <a:spcPct val="0"/>
                </a:spcAft>
              </a:pPr>
              <a:r>
                <a:rPr lang="en-US" altLang="zh-CN" sz="1600" b="1" dirty="0" smtClean="0">
                  <a:solidFill>
                    <a:srgbClr val="3333FF"/>
                  </a:solidFill>
                  <a:latin typeface="Consolas" pitchFamily="49" charset="0"/>
                  <a:ea typeface="仿宋" pitchFamily="49" charset="-122"/>
                  <a:cs typeface="Consolas" pitchFamily="49" charset="0"/>
                </a:rPr>
                <a:t>b=NULL</a:t>
              </a:r>
            </a:p>
          </p:txBody>
        </p:sp>
        <p:sp>
          <p:nvSpPr>
            <p:cNvPr id="117" name="矩形 116"/>
            <p:cNvSpPr/>
            <p:nvPr/>
          </p:nvSpPr>
          <p:spPr>
            <a:xfrm>
              <a:off x="6655044" y="5312821"/>
              <a:ext cx="1284326" cy="338554"/>
            </a:xfrm>
            <a:prstGeom prst="rect">
              <a:avLst/>
            </a:prstGeom>
          </p:spPr>
          <p:txBody>
            <a:bodyPr wrap="none">
              <a:spAutoFit/>
            </a:bodyPr>
            <a:lstStyle/>
            <a:p>
              <a:pPr lvl="0"/>
              <a:r>
                <a:rPr kumimoji="1" lang="en-US" altLang="zh-CN" sz="1600" b="1" dirty="0" smtClean="0">
                  <a:solidFill>
                    <a:srgbClr val="3333FF"/>
                  </a:solidFill>
                  <a:latin typeface="Consolas" pitchFamily="49" charset="0"/>
                  <a:ea typeface="仿宋" pitchFamily="49" charset="-122"/>
                  <a:cs typeface="Consolas" pitchFamily="49" charset="0"/>
                  <a:sym typeface="Symbol"/>
                </a:rPr>
                <a:t>‘^’</a:t>
              </a:r>
              <a:r>
                <a:rPr kumimoji="1" lang="en-US" altLang="zh-CN" sz="1600" b="1" dirty="0" err="1" smtClean="0">
                  <a:solidFill>
                    <a:srgbClr val="3333FF"/>
                  </a:solidFill>
                  <a:latin typeface="Consolas" pitchFamily="49" charset="0"/>
                  <a:ea typeface="仿宋" pitchFamily="49" charset="-122"/>
                  <a:cs typeface="Consolas" pitchFamily="49" charset="0"/>
                </a:rPr>
                <a:t>Scanf</a:t>
              </a:r>
              <a:endParaRPr kumimoji="1" lang="zh-CN" altLang="en-US" sz="1600" b="1" kern="0" dirty="0">
                <a:solidFill>
                  <a:srgbClr val="3333FF"/>
                </a:solidFill>
                <a:latin typeface="Consolas" pitchFamily="49" charset="0"/>
                <a:ea typeface="仿宋" pitchFamily="49" charset="-122"/>
                <a:cs typeface="Consolas" pitchFamily="49" charset="0"/>
              </a:endParaRPr>
            </a:p>
          </p:txBody>
        </p:sp>
      </p:grpSp>
      <p:sp>
        <p:nvSpPr>
          <p:cNvPr id="122" name="任意多边形 121"/>
          <p:cNvSpPr/>
          <p:nvPr/>
        </p:nvSpPr>
        <p:spPr bwMode="auto">
          <a:xfrm>
            <a:off x="1487156" y="3918857"/>
            <a:ext cx="3285811" cy="2341266"/>
          </a:xfrm>
          <a:custGeom>
            <a:avLst/>
            <a:gdLst>
              <a:gd name="connsiteX0" fmla="*/ 3285811 w 3285811"/>
              <a:gd name="connsiteY0" fmla="*/ 2080009 h 2341266"/>
              <a:gd name="connsiteX1" fmla="*/ 3275763 w 3285811"/>
              <a:gd name="connsiteY1" fmla="*/ 2160396 h 2341266"/>
              <a:gd name="connsiteX2" fmla="*/ 3215473 w 3285811"/>
              <a:gd name="connsiteY2" fmla="*/ 2220686 h 2341266"/>
              <a:gd name="connsiteX3" fmla="*/ 3195376 w 3285811"/>
              <a:gd name="connsiteY3" fmla="*/ 2250831 h 2341266"/>
              <a:gd name="connsiteX4" fmla="*/ 3155182 w 3285811"/>
              <a:gd name="connsiteY4" fmla="*/ 2270928 h 2341266"/>
              <a:gd name="connsiteX5" fmla="*/ 3094892 w 3285811"/>
              <a:gd name="connsiteY5" fmla="*/ 2301073 h 2341266"/>
              <a:gd name="connsiteX6" fmla="*/ 3074796 w 3285811"/>
              <a:gd name="connsiteY6" fmla="*/ 2331218 h 2341266"/>
              <a:gd name="connsiteX7" fmla="*/ 3044651 w 3285811"/>
              <a:gd name="connsiteY7" fmla="*/ 2341266 h 2341266"/>
              <a:gd name="connsiteX8" fmla="*/ 2783393 w 3285811"/>
              <a:gd name="connsiteY8" fmla="*/ 2331218 h 2341266"/>
              <a:gd name="connsiteX9" fmla="*/ 2713055 w 3285811"/>
              <a:gd name="connsiteY9" fmla="*/ 2291024 h 2341266"/>
              <a:gd name="connsiteX10" fmla="*/ 2602523 w 3285811"/>
              <a:gd name="connsiteY10" fmla="*/ 2260879 h 2341266"/>
              <a:gd name="connsiteX11" fmla="*/ 2562330 w 3285811"/>
              <a:gd name="connsiteY11" fmla="*/ 2240783 h 2341266"/>
              <a:gd name="connsiteX12" fmla="*/ 2532185 w 3285811"/>
              <a:gd name="connsiteY12" fmla="*/ 2220686 h 2341266"/>
              <a:gd name="connsiteX13" fmla="*/ 2502040 w 3285811"/>
              <a:gd name="connsiteY13" fmla="*/ 2210638 h 2341266"/>
              <a:gd name="connsiteX14" fmla="*/ 2471895 w 3285811"/>
              <a:gd name="connsiteY14" fmla="*/ 2190541 h 2341266"/>
              <a:gd name="connsiteX15" fmla="*/ 2391508 w 3285811"/>
              <a:gd name="connsiteY15" fmla="*/ 2170444 h 2341266"/>
              <a:gd name="connsiteX16" fmla="*/ 2351314 w 3285811"/>
              <a:gd name="connsiteY16" fmla="*/ 2150347 h 2341266"/>
              <a:gd name="connsiteX17" fmla="*/ 2301073 w 3285811"/>
              <a:gd name="connsiteY17" fmla="*/ 2140299 h 2341266"/>
              <a:gd name="connsiteX18" fmla="*/ 2270928 w 3285811"/>
              <a:gd name="connsiteY18" fmla="*/ 2130251 h 2341266"/>
              <a:gd name="connsiteX19" fmla="*/ 2190541 w 3285811"/>
              <a:gd name="connsiteY19" fmla="*/ 2110154 h 2341266"/>
              <a:gd name="connsiteX20" fmla="*/ 2150347 w 3285811"/>
              <a:gd name="connsiteY20" fmla="*/ 2100106 h 2341266"/>
              <a:gd name="connsiteX21" fmla="*/ 2069960 w 3285811"/>
              <a:gd name="connsiteY21" fmla="*/ 2059912 h 2341266"/>
              <a:gd name="connsiteX22" fmla="*/ 1999622 w 3285811"/>
              <a:gd name="connsiteY22" fmla="*/ 2039816 h 2341266"/>
              <a:gd name="connsiteX23" fmla="*/ 1959429 w 3285811"/>
              <a:gd name="connsiteY23" fmla="*/ 2009670 h 2341266"/>
              <a:gd name="connsiteX24" fmla="*/ 1899139 w 3285811"/>
              <a:gd name="connsiteY24" fmla="*/ 1989574 h 2341266"/>
              <a:gd name="connsiteX25" fmla="*/ 1758462 w 3285811"/>
              <a:gd name="connsiteY25" fmla="*/ 1959429 h 2341266"/>
              <a:gd name="connsiteX26" fmla="*/ 1657978 w 3285811"/>
              <a:gd name="connsiteY26" fmla="*/ 1939332 h 2341266"/>
              <a:gd name="connsiteX27" fmla="*/ 1607736 w 3285811"/>
              <a:gd name="connsiteY27" fmla="*/ 1919235 h 2341266"/>
              <a:gd name="connsiteX28" fmla="*/ 1497204 w 3285811"/>
              <a:gd name="connsiteY28" fmla="*/ 1899139 h 2341266"/>
              <a:gd name="connsiteX29" fmla="*/ 1446963 w 3285811"/>
              <a:gd name="connsiteY29" fmla="*/ 1889090 h 2341266"/>
              <a:gd name="connsiteX30" fmla="*/ 1416818 w 3285811"/>
              <a:gd name="connsiteY30" fmla="*/ 1868994 h 2341266"/>
              <a:gd name="connsiteX31" fmla="*/ 1386673 w 3285811"/>
              <a:gd name="connsiteY31" fmla="*/ 1858945 h 2341266"/>
              <a:gd name="connsiteX32" fmla="*/ 1286189 w 3285811"/>
              <a:gd name="connsiteY32" fmla="*/ 1838848 h 2341266"/>
              <a:gd name="connsiteX33" fmla="*/ 1235947 w 3285811"/>
              <a:gd name="connsiteY33" fmla="*/ 1828800 h 2341266"/>
              <a:gd name="connsiteX34" fmla="*/ 1145512 w 3285811"/>
              <a:gd name="connsiteY34" fmla="*/ 1808703 h 2341266"/>
              <a:gd name="connsiteX35" fmla="*/ 984739 w 3285811"/>
              <a:gd name="connsiteY35" fmla="*/ 1788607 h 2341266"/>
              <a:gd name="connsiteX36" fmla="*/ 904352 w 3285811"/>
              <a:gd name="connsiteY36" fmla="*/ 1768510 h 2341266"/>
              <a:gd name="connsiteX37" fmla="*/ 793820 w 3285811"/>
              <a:gd name="connsiteY37" fmla="*/ 1758462 h 2341266"/>
              <a:gd name="connsiteX38" fmla="*/ 723481 w 3285811"/>
              <a:gd name="connsiteY38" fmla="*/ 1748413 h 2341266"/>
              <a:gd name="connsiteX39" fmla="*/ 622998 w 3285811"/>
              <a:gd name="connsiteY39" fmla="*/ 1728317 h 2341266"/>
              <a:gd name="connsiteX40" fmla="*/ 532563 w 3285811"/>
              <a:gd name="connsiteY40" fmla="*/ 1688123 h 2341266"/>
              <a:gd name="connsiteX41" fmla="*/ 462224 w 3285811"/>
              <a:gd name="connsiteY41" fmla="*/ 1647930 h 2341266"/>
              <a:gd name="connsiteX42" fmla="*/ 432079 w 3285811"/>
              <a:gd name="connsiteY42" fmla="*/ 1637881 h 2341266"/>
              <a:gd name="connsiteX43" fmla="*/ 361741 w 3285811"/>
              <a:gd name="connsiteY43" fmla="*/ 1597688 h 2341266"/>
              <a:gd name="connsiteX44" fmla="*/ 331596 w 3285811"/>
              <a:gd name="connsiteY44" fmla="*/ 1587640 h 2341266"/>
              <a:gd name="connsiteX45" fmla="*/ 231112 w 3285811"/>
              <a:gd name="connsiteY45" fmla="*/ 1507253 h 2341266"/>
              <a:gd name="connsiteX46" fmla="*/ 190919 w 3285811"/>
              <a:gd name="connsiteY46" fmla="*/ 1457011 h 2341266"/>
              <a:gd name="connsiteX47" fmla="*/ 170822 w 3285811"/>
              <a:gd name="connsiteY47" fmla="*/ 1426866 h 2341266"/>
              <a:gd name="connsiteX48" fmla="*/ 100484 w 3285811"/>
              <a:gd name="connsiteY48" fmla="*/ 1336431 h 2341266"/>
              <a:gd name="connsiteX49" fmla="*/ 80387 w 3285811"/>
              <a:gd name="connsiteY49" fmla="*/ 1276141 h 2341266"/>
              <a:gd name="connsiteX50" fmla="*/ 70339 w 3285811"/>
              <a:gd name="connsiteY50" fmla="*/ 1225899 h 2341266"/>
              <a:gd name="connsiteX51" fmla="*/ 50242 w 3285811"/>
              <a:gd name="connsiteY51" fmla="*/ 1195754 h 2341266"/>
              <a:gd name="connsiteX52" fmla="*/ 40193 w 3285811"/>
              <a:gd name="connsiteY52" fmla="*/ 1145512 h 2341266"/>
              <a:gd name="connsiteX53" fmla="*/ 30145 w 3285811"/>
              <a:gd name="connsiteY53" fmla="*/ 1115367 h 2341266"/>
              <a:gd name="connsiteX54" fmla="*/ 20097 w 3285811"/>
              <a:gd name="connsiteY54" fmla="*/ 1034980 h 2341266"/>
              <a:gd name="connsiteX55" fmla="*/ 0 w 3285811"/>
              <a:gd name="connsiteY55" fmla="*/ 934497 h 2341266"/>
              <a:gd name="connsiteX56" fmla="*/ 10048 w 3285811"/>
              <a:gd name="connsiteY56" fmla="*/ 663191 h 2341266"/>
              <a:gd name="connsiteX57" fmla="*/ 20097 w 3285811"/>
              <a:gd name="connsiteY57" fmla="*/ 612950 h 2341266"/>
              <a:gd name="connsiteX58" fmla="*/ 40193 w 3285811"/>
              <a:gd name="connsiteY58" fmla="*/ 582805 h 2341266"/>
              <a:gd name="connsiteX59" fmla="*/ 70339 w 3285811"/>
              <a:gd name="connsiteY59" fmla="*/ 452176 h 2341266"/>
              <a:gd name="connsiteX60" fmla="*/ 110532 w 3285811"/>
              <a:gd name="connsiteY60" fmla="*/ 391886 h 2341266"/>
              <a:gd name="connsiteX61" fmla="*/ 130629 w 3285811"/>
              <a:gd name="connsiteY61" fmla="*/ 361741 h 2341266"/>
              <a:gd name="connsiteX62" fmla="*/ 190919 w 3285811"/>
              <a:gd name="connsiteY62" fmla="*/ 301451 h 2341266"/>
              <a:gd name="connsiteX63" fmla="*/ 231112 w 3285811"/>
              <a:gd name="connsiteY63" fmla="*/ 271306 h 2341266"/>
              <a:gd name="connsiteX64" fmla="*/ 251209 w 3285811"/>
              <a:gd name="connsiteY64" fmla="*/ 241161 h 2341266"/>
              <a:gd name="connsiteX65" fmla="*/ 321547 w 3285811"/>
              <a:gd name="connsiteY65" fmla="*/ 200967 h 2341266"/>
              <a:gd name="connsiteX66" fmla="*/ 351692 w 3285811"/>
              <a:gd name="connsiteY66" fmla="*/ 180870 h 2341266"/>
              <a:gd name="connsiteX67" fmla="*/ 391886 w 3285811"/>
              <a:gd name="connsiteY67" fmla="*/ 160774 h 2341266"/>
              <a:gd name="connsiteX68" fmla="*/ 432079 w 3285811"/>
              <a:gd name="connsiteY68" fmla="*/ 130629 h 2341266"/>
              <a:gd name="connsiteX69" fmla="*/ 462224 w 3285811"/>
              <a:gd name="connsiteY69" fmla="*/ 120580 h 2341266"/>
              <a:gd name="connsiteX70" fmla="*/ 492369 w 3285811"/>
              <a:gd name="connsiteY70" fmla="*/ 100484 h 2341266"/>
              <a:gd name="connsiteX71" fmla="*/ 562708 w 3285811"/>
              <a:gd name="connsiteY71" fmla="*/ 80387 h 2341266"/>
              <a:gd name="connsiteX72" fmla="*/ 592853 w 3285811"/>
              <a:gd name="connsiteY72" fmla="*/ 70339 h 2341266"/>
              <a:gd name="connsiteX73" fmla="*/ 673240 w 3285811"/>
              <a:gd name="connsiteY73" fmla="*/ 30145 h 2341266"/>
              <a:gd name="connsiteX74" fmla="*/ 813917 w 3285811"/>
              <a:gd name="connsiteY74" fmla="*/ 10048 h 2341266"/>
              <a:gd name="connsiteX75" fmla="*/ 844062 w 3285811"/>
              <a:gd name="connsiteY75" fmla="*/ 0 h 2341266"/>
              <a:gd name="connsiteX76" fmla="*/ 974690 w 3285811"/>
              <a:gd name="connsiteY76" fmla="*/ 20097 h 2341266"/>
              <a:gd name="connsiteX77" fmla="*/ 1004835 w 3285811"/>
              <a:gd name="connsiteY77" fmla="*/ 40194 h 2341266"/>
              <a:gd name="connsiteX78" fmla="*/ 1024932 w 3285811"/>
              <a:gd name="connsiteY78" fmla="*/ 70339 h 2341266"/>
              <a:gd name="connsiteX79" fmla="*/ 1034980 w 3285811"/>
              <a:gd name="connsiteY79" fmla="*/ 120580 h 2341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285811" h="2341266">
                <a:moveTo>
                  <a:pt x="3285811" y="2080009"/>
                </a:moveTo>
                <a:cubicBezTo>
                  <a:pt x="3282462" y="2106805"/>
                  <a:pt x="3287840" y="2136243"/>
                  <a:pt x="3275763" y="2160396"/>
                </a:cubicBezTo>
                <a:cubicBezTo>
                  <a:pt x="3263053" y="2185817"/>
                  <a:pt x="3231238" y="2197038"/>
                  <a:pt x="3215473" y="2220686"/>
                </a:cubicBezTo>
                <a:cubicBezTo>
                  <a:pt x="3208774" y="2230734"/>
                  <a:pt x="3204654" y="2243100"/>
                  <a:pt x="3195376" y="2250831"/>
                </a:cubicBezTo>
                <a:cubicBezTo>
                  <a:pt x="3183868" y="2260421"/>
                  <a:pt x="3168188" y="2263496"/>
                  <a:pt x="3155182" y="2270928"/>
                </a:cubicBezTo>
                <a:cubicBezTo>
                  <a:pt x="3100640" y="2302094"/>
                  <a:pt x="3150161" y="2282649"/>
                  <a:pt x="3094892" y="2301073"/>
                </a:cubicBezTo>
                <a:cubicBezTo>
                  <a:pt x="3088193" y="2311121"/>
                  <a:pt x="3084226" y="2323674"/>
                  <a:pt x="3074796" y="2331218"/>
                </a:cubicBezTo>
                <a:cubicBezTo>
                  <a:pt x="3066525" y="2337835"/>
                  <a:pt x="3055243" y="2341266"/>
                  <a:pt x="3044651" y="2341266"/>
                </a:cubicBezTo>
                <a:cubicBezTo>
                  <a:pt x="2957501" y="2341266"/>
                  <a:pt x="2870479" y="2334567"/>
                  <a:pt x="2783393" y="2331218"/>
                </a:cubicBezTo>
                <a:cubicBezTo>
                  <a:pt x="2691181" y="2300479"/>
                  <a:pt x="2834736" y="2351864"/>
                  <a:pt x="2713055" y="2291024"/>
                </a:cubicBezTo>
                <a:cubicBezTo>
                  <a:pt x="2679062" y="2274028"/>
                  <a:pt x="2639272" y="2268229"/>
                  <a:pt x="2602523" y="2260879"/>
                </a:cubicBezTo>
                <a:cubicBezTo>
                  <a:pt x="2589125" y="2254180"/>
                  <a:pt x="2575335" y="2248215"/>
                  <a:pt x="2562330" y="2240783"/>
                </a:cubicBezTo>
                <a:cubicBezTo>
                  <a:pt x="2551845" y="2234791"/>
                  <a:pt x="2542987" y="2226087"/>
                  <a:pt x="2532185" y="2220686"/>
                </a:cubicBezTo>
                <a:cubicBezTo>
                  <a:pt x="2522711" y="2215949"/>
                  <a:pt x="2512088" y="2213987"/>
                  <a:pt x="2502040" y="2210638"/>
                </a:cubicBezTo>
                <a:cubicBezTo>
                  <a:pt x="2491992" y="2203939"/>
                  <a:pt x="2482697" y="2195942"/>
                  <a:pt x="2471895" y="2190541"/>
                </a:cubicBezTo>
                <a:cubicBezTo>
                  <a:pt x="2451294" y="2180240"/>
                  <a:pt x="2410621" y="2174267"/>
                  <a:pt x="2391508" y="2170444"/>
                </a:cubicBezTo>
                <a:cubicBezTo>
                  <a:pt x="2378110" y="2163745"/>
                  <a:pt x="2365525" y="2155084"/>
                  <a:pt x="2351314" y="2150347"/>
                </a:cubicBezTo>
                <a:cubicBezTo>
                  <a:pt x="2335112" y="2144946"/>
                  <a:pt x="2317642" y="2144441"/>
                  <a:pt x="2301073" y="2140299"/>
                </a:cubicBezTo>
                <a:cubicBezTo>
                  <a:pt x="2290797" y="2137730"/>
                  <a:pt x="2281147" y="2133038"/>
                  <a:pt x="2270928" y="2130251"/>
                </a:cubicBezTo>
                <a:cubicBezTo>
                  <a:pt x="2244281" y="2122984"/>
                  <a:pt x="2217337" y="2116853"/>
                  <a:pt x="2190541" y="2110154"/>
                </a:cubicBezTo>
                <a:lnTo>
                  <a:pt x="2150347" y="2100106"/>
                </a:lnTo>
                <a:cubicBezTo>
                  <a:pt x="2123551" y="2086708"/>
                  <a:pt x="2099024" y="2067178"/>
                  <a:pt x="2069960" y="2059912"/>
                </a:cubicBezTo>
                <a:cubicBezTo>
                  <a:pt x="2019491" y="2047295"/>
                  <a:pt x="2042868" y="2054231"/>
                  <a:pt x="1999622" y="2039816"/>
                </a:cubicBezTo>
                <a:cubicBezTo>
                  <a:pt x="1986224" y="2029767"/>
                  <a:pt x="1974408" y="2017160"/>
                  <a:pt x="1959429" y="2009670"/>
                </a:cubicBezTo>
                <a:cubicBezTo>
                  <a:pt x="1940482" y="2000196"/>
                  <a:pt x="1919690" y="1994712"/>
                  <a:pt x="1899139" y="1989574"/>
                </a:cubicBezTo>
                <a:cubicBezTo>
                  <a:pt x="1807366" y="1966630"/>
                  <a:pt x="1918098" y="1993637"/>
                  <a:pt x="1758462" y="1959429"/>
                </a:cubicBezTo>
                <a:cubicBezTo>
                  <a:pt x="1653521" y="1936942"/>
                  <a:pt x="1798249" y="1962710"/>
                  <a:pt x="1657978" y="1939332"/>
                </a:cubicBezTo>
                <a:cubicBezTo>
                  <a:pt x="1641231" y="1932633"/>
                  <a:pt x="1624848" y="1924939"/>
                  <a:pt x="1607736" y="1919235"/>
                </a:cubicBezTo>
                <a:cubicBezTo>
                  <a:pt x="1569153" y="1906374"/>
                  <a:pt x="1539046" y="1906113"/>
                  <a:pt x="1497204" y="1899139"/>
                </a:cubicBezTo>
                <a:cubicBezTo>
                  <a:pt x="1480358" y="1896331"/>
                  <a:pt x="1463710" y="1892440"/>
                  <a:pt x="1446963" y="1889090"/>
                </a:cubicBezTo>
                <a:cubicBezTo>
                  <a:pt x="1436915" y="1882391"/>
                  <a:pt x="1427620" y="1874395"/>
                  <a:pt x="1416818" y="1868994"/>
                </a:cubicBezTo>
                <a:cubicBezTo>
                  <a:pt x="1407344" y="1864257"/>
                  <a:pt x="1396994" y="1861327"/>
                  <a:pt x="1386673" y="1858945"/>
                </a:cubicBezTo>
                <a:cubicBezTo>
                  <a:pt x="1353390" y="1851264"/>
                  <a:pt x="1319684" y="1845547"/>
                  <a:pt x="1286189" y="1838848"/>
                </a:cubicBezTo>
                <a:cubicBezTo>
                  <a:pt x="1269442" y="1835499"/>
                  <a:pt x="1252516" y="1832942"/>
                  <a:pt x="1235947" y="1828800"/>
                </a:cubicBezTo>
                <a:cubicBezTo>
                  <a:pt x="1206698" y="1821488"/>
                  <a:pt x="1175269" y="1812954"/>
                  <a:pt x="1145512" y="1808703"/>
                </a:cubicBezTo>
                <a:cubicBezTo>
                  <a:pt x="1096748" y="1801737"/>
                  <a:pt x="1034183" y="1798496"/>
                  <a:pt x="984739" y="1788607"/>
                </a:cubicBezTo>
                <a:cubicBezTo>
                  <a:pt x="957655" y="1783190"/>
                  <a:pt x="931634" y="1772818"/>
                  <a:pt x="904352" y="1768510"/>
                </a:cubicBezTo>
                <a:cubicBezTo>
                  <a:pt x="867809" y="1762740"/>
                  <a:pt x="830590" y="1762548"/>
                  <a:pt x="793820" y="1758462"/>
                </a:cubicBezTo>
                <a:cubicBezTo>
                  <a:pt x="770280" y="1755846"/>
                  <a:pt x="746805" y="1752529"/>
                  <a:pt x="723481" y="1748413"/>
                </a:cubicBezTo>
                <a:cubicBezTo>
                  <a:pt x="689843" y="1742477"/>
                  <a:pt x="622998" y="1728317"/>
                  <a:pt x="622998" y="1728317"/>
                </a:cubicBezTo>
                <a:cubicBezTo>
                  <a:pt x="548224" y="1672238"/>
                  <a:pt x="620556" y="1717454"/>
                  <a:pt x="532563" y="1688123"/>
                </a:cubicBezTo>
                <a:cubicBezTo>
                  <a:pt x="479708" y="1670505"/>
                  <a:pt x="506331" y="1669984"/>
                  <a:pt x="462224" y="1647930"/>
                </a:cubicBezTo>
                <a:cubicBezTo>
                  <a:pt x="452750" y="1643193"/>
                  <a:pt x="441815" y="1642053"/>
                  <a:pt x="432079" y="1637881"/>
                </a:cubicBezTo>
                <a:cubicBezTo>
                  <a:pt x="308746" y="1585024"/>
                  <a:pt x="462671" y="1648153"/>
                  <a:pt x="361741" y="1597688"/>
                </a:cubicBezTo>
                <a:cubicBezTo>
                  <a:pt x="352267" y="1592951"/>
                  <a:pt x="341644" y="1590989"/>
                  <a:pt x="331596" y="1587640"/>
                </a:cubicBezTo>
                <a:cubicBezTo>
                  <a:pt x="253767" y="1509811"/>
                  <a:pt x="292714" y="1527786"/>
                  <a:pt x="231112" y="1507253"/>
                </a:cubicBezTo>
                <a:cubicBezTo>
                  <a:pt x="217714" y="1490506"/>
                  <a:pt x="203787" y="1474169"/>
                  <a:pt x="190919" y="1457011"/>
                </a:cubicBezTo>
                <a:cubicBezTo>
                  <a:pt x="183673" y="1447350"/>
                  <a:pt x="178553" y="1436144"/>
                  <a:pt x="170822" y="1426866"/>
                </a:cubicBezTo>
                <a:cubicBezTo>
                  <a:pt x="141922" y="1392186"/>
                  <a:pt x="117415" y="1387225"/>
                  <a:pt x="100484" y="1336431"/>
                </a:cubicBezTo>
                <a:cubicBezTo>
                  <a:pt x="93785" y="1316334"/>
                  <a:pt x="84541" y="1296913"/>
                  <a:pt x="80387" y="1276141"/>
                </a:cubicBezTo>
                <a:cubicBezTo>
                  <a:pt x="77038" y="1259394"/>
                  <a:pt x="76336" y="1241891"/>
                  <a:pt x="70339" y="1225899"/>
                </a:cubicBezTo>
                <a:cubicBezTo>
                  <a:pt x="66099" y="1214591"/>
                  <a:pt x="56941" y="1205802"/>
                  <a:pt x="50242" y="1195754"/>
                </a:cubicBezTo>
                <a:cubicBezTo>
                  <a:pt x="46892" y="1179007"/>
                  <a:pt x="44335" y="1162081"/>
                  <a:pt x="40193" y="1145512"/>
                </a:cubicBezTo>
                <a:cubicBezTo>
                  <a:pt x="37624" y="1135236"/>
                  <a:pt x="32040" y="1125788"/>
                  <a:pt x="30145" y="1115367"/>
                </a:cubicBezTo>
                <a:cubicBezTo>
                  <a:pt x="25315" y="1088798"/>
                  <a:pt x="24536" y="1061617"/>
                  <a:pt x="20097" y="1034980"/>
                </a:cubicBezTo>
                <a:cubicBezTo>
                  <a:pt x="14482" y="1001287"/>
                  <a:pt x="6699" y="967991"/>
                  <a:pt x="0" y="934497"/>
                </a:cubicBezTo>
                <a:cubicBezTo>
                  <a:pt x="3349" y="844062"/>
                  <a:pt x="4403" y="753512"/>
                  <a:pt x="10048" y="663191"/>
                </a:cubicBezTo>
                <a:cubicBezTo>
                  <a:pt x="11113" y="646146"/>
                  <a:pt x="14100" y="628941"/>
                  <a:pt x="20097" y="612950"/>
                </a:cubicBezTo>
                <a:cubicBezTo>
                  <a:pt x="24337" y="601642"/>
                  <a:pt x="33494" y="592853"/>
                  <a:pt x="40193" y="582805"/>
                </a:cubicBezTo>
                <a:cubicBezTo>
                  <a:pt x="44952" y="559009"/>
                  <a:pt x="63415" y="462563"/>
                  <a:pt x="70339" y="452176"/>
                </a:cubicBezTo>
                <a:lnTo>
                  <a:pt x="110532" y="391886"/>
                </a:lnTo>
                <a:cubicBezTo>
                  <a:pt x="117231" y="381838"/>
                  <a:pt x="122090" y="370280"/>
                  <a:pt x="130629" y="361741"/>
                </a:cubicBezTo>
                <a:cubicBezTo>
                  <a:pt x="150726" y="341644"/>
                  <a:pt x="168182" y="318504"/>
                  <a:pt x="190919" y="301451"/>
                </a:cubicBezTo>
                <a:cubicBezTo>
                  <a:pt x="204317" y="291403"/>
                  <a:pt x="219270" y="283148"/>
                  <a:pt x="231112" y="271306"/>
                </a:cubicBezTo>
                <a:cubicBezTo>
                  <a:pt x="239651" y="262767"/>
                  <a:pt x="242670" y="249700"/>
                  <a:pt x="251209" y="241161"/>
                </a:cubicBezTo>
                <a:cubicBezTo>
                  <a:pt x="267530" y="224840"/>
                  <a:pt x="303157" y="211476"/>
                  <a:pt x="321547" y="200967"/>
                </a:cubicBezTo>
                <a:cubicBezTo>
                  <a:pt x="332032" y="194975"/>
                  <a:pt x="341206" y="186862"/>
                  <a:pt x="351692" y="180870"/>
                </a:cubicBezTo>
                <a:cubicBezTo>
                  <a:pt x="364698" y="173438"/>
                  <a:pt x="379184" y="168713"/>
                  <a:pt x="391886" y="160774"/>
                </a:cubicBezTo>
                <a:cubicBezTo>
                  <a:pt x="406088" y="151898"/>
                  <a:pt x="417538" y="138938"/>
                  <a:pt x="432079" y="130629"/>
                </a:cubicBezTo>
                <a:cubicBezTo>
                  <a:pt x="441275" y="125374"/>
                  <a:pt x="452750" y="125317"/>
                  <a:pt x="462224" y="120580"/>
                </a:cubicBezTo>
                <a:cubicBezTo>
                  <a:pt x="473026" y="115179"/>
                  <a:pt x="481567" y="105885"/>
                  <a:pt x="492369" y="100484"/>
                </a:cubicBezTo>
                <a:cubicBezTo>
                  <a:pt x="508437" y="92450"/>
                  <a:pt x="547675" y="84682"/>
                  <a:pt x="562708" y="80387"/>
                </a:cubicBezTo>
                <a:cubicBezTo>
                  <a:pt x="572892" y="77477"/>
                  <a:pt x="582805" y="73688"/>
                  <a:pt x="592853" y="70339"/>
                </a:cubicBezTo>
                <a:cubicBezTo>
                  <a:pt x="632404" y="30788"/>
                  <a:pt x="612273" y="39772"/>
                  <a:pt x="673240" y="30145"/>
                </a:cubicBezTo>
                <a:cubicBezTo>
                  <a:pt x="720029" y="22757"/>
                  <a:pt x="813917" y="10048"/>
                  <a:pt x="813917" y="10048"/>
                </a:cubicBezTo>
                <a:cubicBezTo>
                  <a:pt x="823965" y="6699"/>
                  <a:pt x="833470" y="0"/>
                  <a:pt x="844062" y="0"/>
                </a:cubicBezTo>
                <a:cubicBezTo>
                  <a:pt x="867123" y="0"/>
                  <a:pt x="940289" y="2896"/>
                  <a:pt x="974690" y="20097"/>
                </a:cubicBezTo>
                <a:cubicBezTo>
                  <a:pt x="985492" y="25498"/>
                  <a:pt x="994787" y="33495"/>
                  <a:pt x="1004835" y="40194"/>
                </a:cubicBezTo>
                <a:cubicBezTo>
                  <a:pt x="1011534" y="50242"/>
                  <a:pt x="1020175" y="59239"/>
                  <a:pt x="1024932" y="70339"/>
                </a:cubicBezTo>
                <a:cubicBezTo>
                  <a:pt x="1035792" y="95680"/>
                  <a:pt x="1034980" y="101112"/>
                  <a:pt x="1034980" y="120580"/>
                </a:cubicBezTo>
              </a:path>
            </a:pathLst>
          </a:custGeom>
          <a:noFill/>
          <a:ln w="19050">
            <a:solidFill>
              <a:srgbClr val="FF0000"/>
            </a:solidFill>
            <a:prstDash val="dash"/>
            <a:headEnd/>
            <a:tailEnd type="triangle" w="lg"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16550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0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0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1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1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99"/>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1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2" grpId="0" animBg="1"/>
      <p:bldP spid="57" grpId="0"/>
      <p:bldP spid="61" grpId="0"/>
      <p:bldP spid="87" grpId="0"/>
      <p:bldP spid="92" grpId="0"/>
      <p:bldP spid="94" grpId="0"/>
      <p:bldP spid="95" grpId="0"/>
      <p:bldP spid="96" grpId="0"/>
      <p:bldP spid="111" grpId="0"/>
      <p:bldP spid="112" grpId="0"/>
      <p:bldP spid="1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72500"/>
            <a:ext cx="7416824" cy="523220"/>
          </a:xfrm>
          <a:prstGeom prst="rect">
            <a:avLst/>
          </a:prstGeom>
          <a:noFill/>
        </p:spPr>
        <p:txBody>
          <a:bodyPr wrap="square" rtlCol="0">
            <a:spAutoFit/>
          </a:bodyPr>
          <a:lstStyle/>
          <a:p>
            <a:pPr fontAlgn="base">
              <a:spcBef>
                <a:spcPct val="0"/>
              </a:spcBef>
              <a:spcAft>
                <a:spcPct val="0"/>
              </a:spcAft>
            </a:pPr>
            <a:r>
              <a:rPr lang="en-US" altLang="zh-CN" sz="2800" b="1" dirty="0">
                <a:latin typeface="楷体" pitchFamily="49" charset="-122"/>
                <a:ea typeface="楷体" pitchFamily="49" charset="-122"/>
              </a:rPr>
              <a:t>1</a:t>
            </a:r>
            <a:r>
              <a:rPr lang="zh-CN" altLang="en-US" sz="2800" b="1" dirty="0">
                <a:latin typeface="楷体" pitchFamily="49" charset="-122"/>
                <a:ea typeface="楷体" pitchFamily="49" charset="-122"/>
              </a:rPr>
              <a:t>、构造二叉树</a:t>
            </a:r>
            <a:r>
              <a:rPr lang="zh-CN" altLang="en-US" sz="2800" b="1" dirty="0" smtClean="0">
                <a:latin typeface="楷体" pitchFamily="49" charset="-122"/>
                <a:ea typeface="楷体" pitchFamily="49" charset="-122"/>
              </a:rPr>
              <a:t>：</a:t>
            </a:r>
            <a:r>
              <a:rPr lang="zh-CN" altLang="en-US" sz="2800" b="1" dirty="0" smtClean="0">
                <a:solidFill>
                  <a:srgbClr val="FF0000"/>
                </a:solidFill>
                <a:latin typeface="楷体" pitchFamily="49" charset="-122"/>
                <a:ea typeface="楷体" pitchFamily="49" charset="-122"/>
              </a:rPr>
              <a:t>非递归</a:t>
            </a:r>
            <a:endParaRPr lang="zh-CN" altLang="en-US" sz="2800" b="1" dirty="0">
              <a:solidFill>
                <a:srgbClr val="FF0000"/>
              </a:solidFill>
              <a:latin typeface="楷体" pitchFamily="49" charset="-122"/>
              <a:ea typeface="楷体" pitchFamily="49" charset="-122"/>
            </a:endParaRPr>
          </a:p>
        </p:txBody>
      </p:sp>
      <p:sp>
        <p:nvSpPr>
          <p:cNvPr id="6" name="Text Box 2"/>
          <p:cNvSpPr txBox="1">
            <a:spLocks noChangeArrowheads="1"/>
          </p:cNvSpPr>
          <p:nvPr/>
        </p:nvSpPr>
        <p:spPr bwMode="auto">
          <a:xfrm>
            <a:off x="295451" y="908720"/>
            <a:ext cx="8391306" cy="566117"/>
          </a:xfrm>
          <a:prstGeom prst="rect">
            <a:avLst/>
          </a:prstGeom>
          <a:noFill/>
          <a:ln w="9525">
            <a:noFill/>
            <a:miter lim="800000"/>
            <a:headEnd/>
            <a:tailEnd/>
          </a:ln>
          <a:effectLst/>
        </p:spPr>
        <p:txBody>
          <a:bodyPr wrap="square">
            <a:spAutoFit/>
          </a:bodyPr>
          <a:lstStyle/>
          <a:p>
            <a:pPr algn="just" fontAlgn="base">
              <a:lnSpc>
                <a:spcPct val="120000"/>
              </a:lnSpc>
              <a:spcBef>
                <a:spcPts val="600"/>
              </a:spcBef>
              <a:spcAft>
                <a:spcPct val="0"/>
              </a:spcAft>
            </a:pPr>
            <a:r>
              <a:rPr kumimoji="1" lang="zh-CN" altLang="en-US" sz="2800" b="1" dirty="0" smtClean="0">
                <a:solidFill>
                  <a:srgbClr val="FF0000"/>
                </a:solidFill>
                <a:latin typeface="Consolas" pitchFamily="49" charset="0"/>
                <a:ea typeface="楷体" pitchFamily="49" charset="-122"/>
                <a:cs typeface="Consolas" pitchFamily="49" charset="0"/>
              </a:rPr>
              <a:t>输入</a:t>
            </a:r>
            <a:r>
              <a:rPr kumimoji="1" lang="zh-CN" altLang="en-US" sz="2800" b="1" dirty="0" smtClean="0">
                <a:solidFill>
                  <a:srgbClr val="3333FF"/>
                </a:solidFill>
                <a:latin typeface="Consolas" pitchFamily="49" charset="0"/>
                <a:ea typeface="楷体" pitchFamily="49" charset="-122"/>
                <a:cs typeface="Consolas" pitchFamily="49" charset="0"/>
              </a:rPr>
              <a:t>：</a:t>
            </a:r>
            <a:r>
              <a:rPr kumimoji="1" lang="en-US" altLang="zh-CN" sz="2800" b="1" dirty="0" smtClean="0">
                <a:solidFill>
                  <a:srgbClr val="3333FF"/>
                </a:solidFill>
                <a:latin typeface="Consolas" pitchFamily="49" charset="0"/>
                <a:ea typeface="楷体" pitchFamily="49" charset="-122"/>
                <a:cs typeface="Consolas" pitchFamily="49" charset="0"/>
              </a:rPr>
              <a:t>”A(B,C(E,F))</a:t>
            </a:r>
            <a:r>
              <a:rPr kumimoji="1" lang="en-US" altLang="zh-CN" sz="2800" b="1" dirty="0" smtClean="0">
                <a:solidFill>
                  <a:srgbClr val="FF0000"/>
                </a:solidFill>
                <a:latin typeface="Consolas" pitchFamily="49" charset="0"/>
                <a:ea typeface="仿宋" pitchFamily="49" charset="-122"/>
                <a:cs typeface="Consolas" pitchFamily="49" charset="0"/>
              </a:rPr>
              <a:t>\0</a:t>
            </a:r>
            <a:r>
              <a:rPr kumimoji="1" lang="en-US" altLang="zh-CN" sz="2800" b="1" dirty="0" smtClean="0">
                <a:solidFill>
                  <a:srgbClr val="3333FF"/>
                </a:solidFill>
                <a:latin typeface="Consolas" pitchFamily="49" charset="0"/>
                <a:ea typeface="仿宋" pitchFamily="49" charset="-122"/>
                <a:cs typeface="Consolas" pitchFamily="49" charset="0"/>
              </a:rPr>
              <a:t>”  </a:t>
            </a:r>
            <a:r>
              <a:rPr kumimoji="1" lang="en-US" altLang="zh-CN" sz="2800" b="1" dirty="0" smtClean="0">
                <a:solidFill>
                  <a:srgbClr val="7030A0"/>
                </a:solidFill>
                <a:latin typeface="Consolas" pitchFamily="49" charset="0"/>
                <a:ea typeface="仿宋" pitchFamily="49" charset="-122"/>
                <a:cs typeface="Consolas" pitchFamily="49" charset="0"/>
              </a:rPr>
              <a:t>//</a:t>
            </a:r>
            <a:r>
              <a:rPr kumimoji="1" lang="zh-CN" altLang="en-US" sz="2800" b="1" dirty="0">
                <a:solidFill>
                  <a:srgbClr val="7030A0"/>
                </a:solidFill>
                <a:latin typeface="Consolas" pitchFamily="49" charset="0"/>
                <a:ea typeface="仿宋" pitchFamily="49" charset="-122"/>
                <a:cs typeface="Consolas" pitchFamily="49" charset="0"/>
              </a:rPr>
              <a:t>括号表示法</a:t>
            </a:r>
            <a:endParaRPr kumimoji="1" lang="zh-CN" altLang="en-US" sz="2800" b="1" dirty="0">
              <a:solidFill>
                <a:srgbClr val="7030A0"/>
              </a:solidFill>
              <a:latin typeface="Consolas" pitchFamily="49" charset="0"/>
              <a:ea typeface="楷体" pitchFamily="49" charset="-122"/>
              <a:cs typeface="Consolas" pitchFamily="49" charset="0"/>
            </a:endParaRPr>
          </a:p>
        </p:txBody>
      </p:sp>
      <p:sp>
        <p:nvSpPr>
          <p:cNvPr id="7" name="Text Box 2"/>
          <p:cNvSpPr txBox="1">
            <a:spLocks noChangeArrowheads="1"/>
          </p:cNvSpPr>
          <p:nvPr/>
        </p:nvSpPr>
        <p:spPr bwMode="auto">
          <a:xfrm>
            <a:off x="251520" y="1667474"/>
            <a:ext cx="8820472" cy="609398"/>
          </a:xfrm>
          <a:prstGeom prst="rect">
            <a:avLst/>
          </a:prstGeom>
          <a:noFill/>
          <a:ln w="9525">
            <a:noFill/>
            <a:miter lim="800000"/>
            <a:headEnd/>
            <a:tailEnd/>
          </a:ln>
          <a:effectLst/>
        </p:spPr>
        <p:txBody>
          <a:bodyPr wrap="square">
            <a:spAutoFit/>
          </a:bodyPr>
          <a:lstStyle/>
          <a:p>
            <a:pPr algn="just" fontAlgn="base">
              <a:lnSpc>
                <a:spcPct val="120000"/>
              </a:lnSpc>
              <a:spcBef>
                <a:spcPts val="600"/>
              </a:spcBef>
              <a:spcAft>
                <a:spcPct val="0"/>
              </a:spcAft>
            </a:pPr>
            <a:r>
              <a:rPr kumimoji="1" lang="zh-CN" altLang="en-US" sz="2800" b="1" dirty="0" smtClean="0">
                <a:solidFill>
                  <a:srgbClr val="FF0000"/>
                </a:solidFill>
                <a:latin typeface="Consolas" pitchFamily="49" charset="0"/>
                <a:ea typeface="楷体" pitchFamily="49" charset="-122"/>
                <a:cs typeface="Consolas" pitchFamily="49" charset="0"/>
              </a:rPr>
              <a:t>思路</a:t>
            </a:r>
            <a:r>
              <a:rPr kumimoji="1" lang="zh-CN" altLang="en-US" sz="2800" b="1" dirty="0" smtClean="0">
                <a:solidFill>
                  <a:srgbClr val="3333FF"/>
                </a:solidFill>
                <a:latin typeface="Consolas" pitchFamily="49" charset="0"/>
                <a:ea typeface="楷体" pitchFamily="49" charset="-122"/>
                <a:cs typeface="Consolas" pitchFamily="49" charset="0"/>
              </a:rPr>
              <a:t>：</a:t>
            </a:r>
            <a:r>
              <a:rPr kumimoji="1" lang="zh-CN" altLang="en-US" sz="2800" b="1" dirty="0">
                <a:solidFill>
                  <a:srgbClr val="3333FF"/>
                </a:solidFill>
                <a:latin typeface="Consolas" pitchFamily="49" charset="0"/>
                <a:ea typeface="楷体" pitchFamily="49" charset="-122"/>
                <a:cs typeface="Consolas" pitchFamily="49" charset="0"/>
              </a:rPr>
              <a:t>使用</a:t>
            </a:r>
            <a:r>
              <a:rPr kumimoji="1" lang="zh-CN" altLang="en-US" sz="2800" b="1" dirty="0" smtClean="0">
                <a:solidFill>
                  <a:srgbClr val="FF0000"/>
                </a:solidFill>
                <a:latin typeface="Consolas" pitchFamily="49" charset="0"/>
                <a:ea typeface="楷体" pitchFamily="49" charset="-122"/>
                <a:cs typeface="Consolas" pitchFamily="49" charset="0"/>
              </a:rPr>
              <a:t>堆栈</a:t>
            </a:r>
            <a:r>
              <a:rPr kumimoji="1" lang="zh-CN" altLang="en-US" sz="2800" b="1" dirty="0" smtClean="0">
                <a:solidFill>
                  <a:srgbClr val="3333FF"/>
                </a:solidFill>
                <a:latin typeface="Consolas" pitchFamily="49" charset="0"/>
                <a:ea typeface="楷体" pitchFamily="49" charset="-122"/>
                <a:cs typeface="Consolas" pitchFamily="49" charset="0"/>
              </a:rPr>
              <a:t>（</a:t>
            </a:r>
            <a:r>
              <a:rPr kumimoji="1" lang="zh-CN" altLang="en-US" sz="2800" b="1" dirty="0" smtClean="0">
                <a:solidFill>
                  <a:srgbClr val="FF0000"/>
                </a:solidFill>
                <a:latin typeface="Consolas" pitchFamily="49" charset="0"/>
                <a:ea typeface="楷体" pitchFamily="49" charset="-122"/>
                <a:cs typeface="Consolas" pitchFamily="49" charset="0"/>
              </a:rPr>
              <a:t>队列</a:t>
            </a:r>
            <a:r>
              <a:rPr kumimoji="1" lang="zh-CN" altLang="en-US" sz="2800" b="1" dirty="0" smtClean="0">
                <a:solidFill>
                  <a:srgbClr val="3333FF"/>
                </a:solidFill>
                <a:latin typeface="Consolas" pitchFamily="49" charset="0"/>
                <a:ea typeface="楷体" pitchFamily="49" charset="-122"/>
                <a:cs typeface="Consolas" pitchFamily="49" charset="0"/>
              </a:rPr>
              <a:t>）可将递归算法改为非递归。</a:t>
            </a:r>
            <a:endParaRPr kumimoji="1" lang="zh-CN" altLang="en-US" sz="2800" b="1" dirty="0">
              <a:solidFill>
                <a:srgbClr val="3333FF"/>
              </a:solidFill>
              <a:latin typeface="Consolas" pitchFamily="49" charset="0"/>
              <a:ea typeface="楷体" pitchFamily="49" charset="-122"/>
              <a:cs typeface="Consolas" pitchFamily="49" charset="0"/>
            </a:endParaRPr>
          </a:p>
        </p:txBody>
      </p:sp>
      <p:sp>
        <p:nvSpPr>
          <p:cNvPr id="8" name="Text Box 2"/>
          <p:cNvSpPr txBox="1">
            <a:spLocks noChangeArrowheads="1"/>
          </p:cNvSpPr>
          <p:nvPr/>
        </p:nvSpPr>
        <p:spPr bwMode="auto">
          <a:xfrm>
            <a:off x="323528" y="2348880"/>
            <a:ext cx="8820472" cy="4459682"/>
          </a:xfrm>
          <a:prstGeom prst="rect">
            <a:avLst/>
          </a:prstGeom>
          <a:noFill/>
          <a:ln w="9525">
            <a:noFill/>
            <a:miter lim="800000"/>
            <a:headEnd/>
            <a:tailEnd/>
          </a:ln>
          <a:effectLst/>
        </p:spPr>
        <p:txBody>
          <a:bodyPr wrap="square">
            <a:spAutoFit/>
          </a:bodyPr>
          <a:lstStyle/>
          <a:p>
            <a:pPr algn="just" fontAlgn="base">
              <a:lnSpc>
                <a:spcPct val="120000"/>
              </a:lnSpc>
              <a:spcBef>
                <a:spcPts val="600"/>
              </a:spcBef>
              <a:spcAft>
                <a:spcPct val="0"/>
              </a:spcAft>
            </a:pPr>
            <a:r>
              <a:rPr kumimoji="1" lang="en-US" altLang="zh-CN" sz="2800" b="1" dirty="0" smtClean="0">
                <a:solidFill>
                  <a:srgbClr val="FF0000"/>
                </a:solidFill>
                <a:latin typeface="Times New Roman" panose="02020603050405020304" pitchFamily="18" charset="0"/>
                <a:ea typeface="楷体" pitchFamily="49" charset="-122"/>
                <a:cs typeface="Times New Roman" panose="02020603050405020304" pitchFamily="18" charset="0"/>
              </a:rPr>
              <a:t>Specifically</a:t>
            </a:r>
            <a:r>
              <a:rPr kumimoji="1" lang="zh-CN" altLang="en-US" sz="2800" b="1" dirty="0" smtClean="0">
                <a:solidFill>
                  <a:srgbClr val="3333FF"/>
                </a:solidFill>
                <a:latin typeface="Consolas" pitchFamily="49" charset="0"/>
                <a:ea typeface="楷体" pitchFamily="49" charset="-122"/>
                <a:cs typeface="Consolas" pitchFamily="49" charset="0"/>
              </a:rPr>
              <a:t>，</a:t>
            </a:r>
            <a:endParaRPr kumimoji="1" lang="en-US" altLang="zh-CN" sz="2800" b="1" dirty="0" smtClean="0">
              <a:solidFill>
                <a:srgbClr val="3333FF"/>
              </a:solidFill>
              <a:latin typeface="Consolas" pitchFamily="49" charset="0"/>
              <a:ea typeface="楷体" pitchFamily="49" charset="-122"/>
              <a:cs typeface="Consolas" pitchFamily="49" charset="0"/>
            </a:endParaRPr>
          </a:p>
          <a:p>
            <a:pPr algn="just" fontAlgn="base">
              <a:lnSpc>
                <a:spcPct val="120000"/>
              </a:lnSpc>
              <a:spcBef>
                <a:spcPts val="600"/>
              </a:spcBef>
              <a:spcAft>
                <a:spcPct val="0"/>
              </a:spcAft>
            </a:pPr>
            <a:r>
              <a:rPr kumimoji="1" lang="zh-CN" altLang="en-US" sz="2800" b="1" dirty="0" smtClean="0">
                <a:solidFill>
                  <a:srgbClr val="3333FF"/>
                </a:solidFill>
                <a:latin typeface="Consolas" pitchFamily="49" charset="0"/>
                <a:ea typeface="楷体" pitchFamily="49" charset="-122"/>
                <a:cs typeface="Consolas" pitchFamily="49" charset="0"/>
              </a:rPr>
              <a:t>如果结点有儿子（结点后有“</a:t>
            </a:r>
            <a:r>
              <a:rPr kumimoji="1" lang="en-US" altLang="zh-CN" sz="2800" b="1" dirty="0" smtClean="0">
                <a:solidFill>
                  <a:srgbClr val="3333FF"/>
                </a:solidFill>
                <a:latin typeface="Consolas" pitchFamily="49" charset="0"/>
                <a:ea typeface="楷体" pitchFamily="49" charset="-122"/>
                <a:cs typeface="Consolas" pitchFamily="49" charset="0"/>
              </a:rPr>
              <a:t>(</a:t>
            </a:r>
            <a:r>
              <a:rPr kumimoji="1" lang="zh-CN" altLang="en-US" sz="2800" b="1" dirty="0" smtClean="0">
                <a:solidFill>
                  <a:srgbClr val="3333FF"/>
                </a:solidFill>
                <a:latin typeface="Consolas" pitchFamily="49" charset="0"/>
                <a:ea typeface="楷体" pitchFamily="49" charset="-122"/>
                <a:cs typeface="Consolas" pitchFamily="49" charset="0"/>
              </a:rPr>
              <a:t>”），则必须先保存该结点（的指针）到堆栈（栈顶），待儿子结点建好后，设置栈顶的父结点的（左或右）指针。</a:t>
            </a:r>
            <a:endParaRPr kumimoji="1" lang="en-US" altLang="zh-CN" sz="2800" b="1" dirty="0" smtClean="0">
              <a:solidFill>
                <a:srgbClr val="3333FF"/>
              </a:solidFill>
              <a:latin typeface="Consolas" pitchFamily="49" charset="0"/>
              <a:ea typeface="楷体" pitchFamily="49" charset="-122"/>
              <a:cs typeface="Consolas" pitchFamily="49" charset="0"/>
            </a:endParaRPr>
          </a:p>
          <a:p>
            <a:pPr algn="just" fontAlgn="base">
              <a:lnSpc>
                <a:spcPct val="120000"/>
              </a:lnSpc>
              <a:spcBef>
                <a:spcPts val="600"/>
              </a:spcBef>
              <a:spcAft>
                <a:spcPct val="0"/>
              </a:spcAft>
            </a:pPr>
            <a:r>
              <a:rPr kumimoji="1" lang="zh-CN" altLang="en-US" sz="2800" b="1" dirty="0" smtClean="0">
                <a:solidFill>
                  <a:srgbClr val="3333FF"/>
                </a:solidFill>
                <a:latin typeface="Consolas" pitchFamily="49" charset="0"/>
                <a:ea typeface="楷体" pitchFamily="49" charset="-122"/>
                <a:cs typeface="Consolas" pitchFamily="49" charset="0"/>
              </a:rPr>
              <a:t>若其左右儿子都建好（碰到“</a:t>
            </a:r>
            <a:r>
              <a:rPr kumimoji="1" lang="en-US" altLang="zh-CN" sz="2800" b="1" dirty="0" smtClean="0">
                <a:solidFill>
                  <a:srgbClr val="3333FF"/>
                </a:solidFill>
                <a:latin typeface="Consolas" pitchFamily="49" charset="0"/>
                <a:ea typeface="楷体" pitchFamily="49" charset="-122"/>
                <a:cs typeface="Consolas" pitchFamily="49" charset="0"/>
              </a:rPr>
              <a:t>)</a:t>
            </a:r>
            <a:r>
              <a:rPr kumimoji="1" lang="zh-CN" altLang="en-US" sz="2800" b="1" dirty="0" smtClean="0">
                <a:solidFill>
                  <a:srgbClr val="3333FF"/>
                </a:solidFill>
                <a:latin typeface="Consolas" pitchFamily="49" charset="0"/>
                <a:ea typeface="楷体" pitchFamily="49" charset="-122"/>
                <a:cs typeface="Consolas" pitchFamily="49" charset="0"/>
              </a:rPr>
              <a:t>”），则栈顶的父结点左右指针都建好，栈</a:t>
            </a:r>
            <a:r>
              <a:rPr kumimoji="1" lang="zh-CN" altLang="en-US" sz="2800" b="1" dirty="0">
                <a:solidFill>
                  <a:srgbClr val="3333FF"/>
                </a:solidFill>
                <a:latin typeface="Consolas" pitchFamily="49" charset="0"/>
                <a:ea typeface="楷体" pitchFamily="49" charset="-122"/>
                <a:cs typeface="Consolas" pitchFamily="49" charset="0"/>
              </a:rPr>
              <a:t>顶的父</a:t>
            </a:r>
            <a:r>
              <a:rPr kumimoji="1" lang="zh-CN" altLang="en-US" sz="2800" b="1" dirty="0" smtClean="0">
                <a:solidFill>
                  <a:srgbClr val="3333FF"/>
                </a:solidFill>
                <a:latin typeface="Consolas" pitchFamily="49" charset="0"/>
                <a:ea typeface="楷体" pitchFamily="49" charset="-122"/>
                <a:cs typeface="Consolas" pitchFamily="49" charset="0"/>
              </a:rPr>
              <a:t>结点</a:t>
            </a:r>
            <a:r>
              <a:rPr kumimoji="1" lang="zh-CN" altLang="en-US" sz="2800" b="1" dirty="0">
                <a:solidFill>
                  <a:srgbClr val="3333FF"/>
                </a:solidFill>
                <a:latin typeface="Consolas" pitchFamily="49" charset="0"/>
                <a:ea typeface="楷体" pitchFamily="49" charset="-122"/>
                <a:cs typeface="Consolas" pitchFamily="49" charset="0"/>
              </a:rPr>
              <a:t>出</a:t>
            </a:r>
            <a:r>
              <a:rPr kumimoji="1" lang="zh-CN" altLang="en-US" sz="2800" b="1" dirty="0" smtClean="0">
                <a:solidFill>
                  <a:srgbClr val="3333FF"/>
                </a:solidFill>
                <a:latin typeface="Consolas" pitchFamily="49" charset="0"/>
                <a:ea typeface="楷体" pitchFamily="49" charset="-122"/>
                <a:cs typeface="Consolas" pitchFamily="49" charset="0"/>
              </a:rPr>
              <a:t>栈。</a:t>
            </a:r>
            <a:endParaRPr kumimoji="1" lang="en-US" altLang="zh-CN" sz="2800" b="1" dirty="0" smtClean="0">
              <a:solidFill>
                <a:srgbClr val="3333FF"/>
              </a:solidFill>
              <a:latin typeface="Consolas" pitchFamily="49" charset="0"/>
              <a:ea typeface="楷体" pitchFamily="49" charset="-122"/>
              <a:cs typeface="Consolas" pitchFamily="49" charset="0"/>
            </a:endParaRPr>
          </a:p>
          <a:p>
            <a:pPr algn="just" fontAlgn="base">
              <a:lnSpc>
                <a:spcPct val="120000"/>
              </a:lnSpc>
              <a:spcBef>
                <a:spcPts val="600"/>
              </a:spcBef>
              <a:spcAft>
                <a:spcPct val="0"/>
              </a:spcAft>
            </a:pPr>
            <a:r>
              <a:rPr kumimoji="1" lang="zh-CN" altLang="en-US" sz="2800" b="1" dirty="0" smtClean="0">
                <a:solidFill>
                  <a:srgbClr val="3333FF"/>
                </a:solidFill>
                <a:latin typeface="Consolas" pitchFamily="49" charset="0"/>
                <a:ea typeface="楷体" pitchFamily="49" charset="-122"/>
                <a:cs typeface="Consolas" pitchFamily="49" charset="0"/>
              </a:rPr>
              <a:t>可能有“</a:t>
            </a:r>
            <a:r>
              <a:rPr kumimoji="1" lang="en-US" altLang="zh-CN" sz="2800" b="1" dirty="0" smtClean="0">
                <a:solidFill>
                  <a:srgbClr val="3333FF"/>
                </a:solidFill>
                <a:latin typeface="Consolas" pitchFamily="49" charset="0"/>
                <a:ea typeface="楷体" pitchFamily="49" charset="-122"/>
                <a:cs typeface="Consolas" pitchFamily="49" charset="0"/>
              </a:rPr>
              <a:t>A(B(C(…</a:t>
            </a:r>
            <a:r>
              <a:rPr kumimoji="1" lang="zh-CN" altLang="en-US" sz="2800" b="1" dirty="0" smtClean="0">
                <a:solidFill>
                  <a:srgbClr val="3333FF"/>
                </a:solidFill>
                <a:latin typeface="Consolas" pitchFamily="49" charset="0"/>
                <a:ea typeface="楷体" pitchFamily="49" charset="-122"/>
                <a:cs typeface="Consolas" pitchFamily="49" charset="0"/>
              </a:rPr>
              <a:t>”，则</a:t>
            </a:r>
            <a:r>
              <a:rPr kumimoji="1" lang="en-US" altLang="zh-CN" sz="2800" b="1" dirty="0" smtClean="0">
                <a:solidFill>
                  <a:srgbClr val="3333FF"/>
                </a:solidFill>
                <a:latin typeface="Consolas" pitchFamily="49" charset="0"/>
                <a:ea typeface="楷体" pitchFamily="49" charset="-122"/>
                <a:cs typeface="Consolas" pitchFamily="49" charset="0"/>
              </a:rPr>
              <a:t>A</a:t>
            </a:r>
            <a:r>
              <a:rPr kumimoji="1" lang="zh-CN" altLang="en-US" sz="2800" b="1" dirty="0" smtClean="0">
                <a:solidFill>
                  <a:srgbClr val="3333FF"/>
                </a:solidFill>
                <a:latin typeface="Consolas" pitchFamily="49" charset="0"/>
                <a:ea typeface="楷体" pitchFamily="49" charset="-122"/>
                <a:cs typeface="Consolas" pitchFamily="49" charset="0"/>
              </a:rPr>
              <a:t>、</a:t>
            </a:r>
            <a:r>
              <a:rPr kumimoji="1" lang="en-US" altLang="zh-CN" sz="2800" b="1" dirty="0" smtClean="0">
                <a:solidFill>
                  <a:srgbClr val="3333FF"/>
                </a:solidFill>
                <a:latin typeface="Consolas" pitchFamily="49" charset="0"/>
                <a:ea typeface="楷体" pitchFamily="49" charset="-122"/>
                <a:cs typeface="Consolas" pitchFamily="49" charset="0"/>
              </a:rPr>
              <a:t>B</a:t>
            </a:r>
            <a:r>
              <a:rPr kumimoji="1" lang="zh-CN" altLang="en-US" sz="2800" b="1" dirty="0" smtClean="0">
                <a:solidFill>
                  <a:srgbClr val="3333FF"/>
                </a:solidFill>
                <a:latin typeface="Consolas" pitchFamily="49" charset="0"/>
                <a:ea typeface="楷体" pitchFamily="49" charset="-122"/>
                <a:cs typeface="Consolas" pitchFamily="49" charset="0"/>
              </a:rPr>
              <a:t>、</a:t>
            </a:r>
            <a:r>
              <a:rPr kumimoji="1" lang="en-US" altLang="zh-CN" sz="2800" b="1" dirty="0" smtClean="0">
                <a:solidFill>
                  <a:srgbClr val="3333FF"/>
                </a:solidFill>
                <a:latin typeface="Consolas" pitchFamily="49" charset="0"/>
                <a:ea typeface="楷体" pitchFamily="49" charset="-122"/>
                <a:cs typeface="Consolas" pitchFamily="49" charset="0"/>
              </a:rPr>
              <a:t>C</a:t>
            </a:r>
            <a:r>
              <a:rPr kumimoji="1" lang="zh-CN" altLang="en-US" sz="2800" b="1" dirty="0" smtClean="0">
                <a:solidFill>
                  <a:srgbClr val="3333FF"/>
                </a:solidFill>
                <a:latin typeface="Consolas" pitchFamily="49" charset="0"/>
                <a:ea typeface="楷体" pitchFamily="49" charset="-122"/>
                <a:cs typeface="Consolas" pitchFamily="49" charset="0"/>
              </a:rPr>
              <a:t>依次入栈，先处理</a:t>
            </a:r>
            <a:r>
              <a:rPr kumimoji="1" lang="en-US" altLang="zh-CN" sz="2800" b="1" dirty="0" smtClean="0">
                <a:solidFill>
                  <a:srgbClr val="3333FF"/>
                </a:solidFill>
                <a:latin typeface="Consolas" pitchFamily="49" charset="0"/>
                <a:ea typeface="楷体" pitchFamily="49" charset="-122"/>
                <a:cs typeface="Consolas" pitchFamily="49" charset="0"/>
              </a:rPr>
              <a:t>C</a:t>
            </a:r>
            <a:r>
              <a:rPr kumimoji="1" lang="zh-CN" altLang="en-US" sz="2800" b="1" dirty="0" smtClean="0">
                <a:solidFill>
                  <a:srgbClr val="3333FF"/>
                </a:solidFill>
                <a:latin typeface="Consolas" pitchFamily="49" charset="0"/>
                <a:ea typeface="楷体" pitchFamily="49" charset="-122"/>
                <a:cs typeface="Consolas" pitchFamily="49" charset="0"/>
              </a:rPr>
              <a:t>，最后</a:t>
            </a:r>
            <a:r>
              <a:rPr kumimoji="1" lang="en-US" altLang="zh-CN" sz="2800" b="1" dirty="0" smtClean="0">
                <a:solidFill>
                  <a:srgbClr val="3333FF"/>
                </a:solidFill>
                <a:latin typeface="Consolas" pitchFamily="49" charset="0"/>
                <a:ea typeface="楷体" pitchFamily="49" charset="-122"/>
                <a:cs typeface="Consolas" pitchFamily="49" charset="0"/>
              </a:rPr>
              <a:t>A</a:t>
            </a:r>
            <a:r>
              <a:rPr kumimoji="1" lang="zh-CN" altLang="en-US" sz="2800" b="1" dirty="0" smtClean="0">
                <a:solidFill>
                  <a:srgbClr val="3333FF"/>
                </a:solidFill>
                <a:latin typeface="Consolas" pitchFamily="49" charset="0"/>
                <a:ea typeface="楷体" pitchFamily="49" charset="-122"/>
                <a:cs typeface="Consolas" pitchFamily="49" charset="0"/>
              </a:rPr>
              <a:t>，这是用堆栈（</a:t>
            </a:r>
            <a:r>
              <a:rPr kumimoji="1" lang="en-US" altLang="zh-CN" sz="2800" b="1" dirty="0" smtClean="0">
                <a:solidFill>
                  <a:srgbClr val="3333FF"/>
                </a:solidFill>
                <a:latin typeface="Consolas" pitchFamily="49" charset="0"/>
                <a:ea typeface="楷体" pitchFamily="49" charset="-122"/>
                <a:cs typeface="Consolas" pitchFamily="49" charset="0"/>
              </a:rPr>
              <a:t>FILO</a:t>
            </a:r>
            <a:r>
              <a:rPr kumimoji="1" lang="zh-CN" altLang="en-US" sz="2800" b="1" dirty="0" smtClean="0">
                <a:solidFill>
                  <a:srgbClr val="3333FF"/>
                </a:solidFill>
                <a:latin typeface="Consolas" pitchFamily="49" charset="0"/>
                <a:ea typeface="楷体" pitchFamily="49" charset="-122"/>
                <a:cs typeface="Consolas" pitchFamily="49" charset="0"/>
              </a:rPr>
              <a:t>）的原因。</a:t>
            </a:r>
            <a:endParaRPr kumimoji="1" lang="zh-CN" altLang="en-US" sz="2800" b="1" dirty="0">
              <a:solidFill>
                <a:srgbClr val="3333FF"/>
              </a:solidFill>
              <a:latin typeface="Consolas" pitchFamily="49" charset="0"/>
              <a:ea typeface="楷体" pitchFamily="49" charset="-122"/>
              <a:cs typeface="Consolas" pitchFamily="49" charset="0"/>
            </a:endParaRPr>
          </a:p>
        </p:txBody>
      </p:sp>
    </p:spTree>
    <p:extLst>
      <p:ext uri="{BB962C8B-B14F-4D97-AF65-F5344CB8AC3E}">
        <p14:creationId xmlns:p14="http://schemas.microsoft.com/office/powerpoint/2010/main" val="38894067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Text Box 3"/>
          <p:cNvSpPr txBox="1">
            <a:spLocks noChangeArrowheads="1"/>
          </p:cNvSpPr>
          <p:nvPr/>
        </p:nvSpPr>
        <p:spPr bwMode="auto">
          <a:xfrm>
            <a:off x="89000" y="928670"/>
            <a:ext cx="9036496" cy="4302716"/>
          </a:xfrm>
          <a:prstGeom prst="rect">
            <a:avLst/>
          </a:prstGeom>
          <a:solidFill>
            <a:schemeClr val="bg1">
              <a:lumMod val="95000"/>
            </a:schemeClr>
          </a:solidFill>
          <a:ln>
            <a:noFill/>
            <a:headEnd/>
            <a:tailEnd type="none" w="med" len="lg"/>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bodyPr>
          <a:lstStyle/>
          <a:p>
            <a:pPr fontAlgn="base">
              <a:lnSpc>
                <a:spcPct val="130000"/>
              </a:lnSpc>
              <a:spcBef>
                <a:spcPct val="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#include “</a:t>
            </a:r>
            <a:r>
              <a:rPr kumimoji="1" lang="en-US" altLang="zh-CN" sz="2400" b="1" dirty="0" err="1" smtClean="0">
                <a:solidFill>
                  <a:srgbClr val="3333FF"/>
                </a:solidFill>
                <a:latin typeface="Consolas" pitchFamily="49" charset="0"/>
                <a:ea typeface="仿宋" pitchFamily="49" charset="-122"/>
                <a:cs typeface="Consolas" pitchFamily="49" charset="0"/>
              </a:rPr>
              <a:t>btree.h</a:t>
            </a:r>
            <a:r>
              <a:rPr kumimoji="1" lang="en-US" altLang="zh-CN" sz="2400" b="1" dirty="0" smtClean="0">
                <a:solidFill>
                  <a:srgbClr val="3333FF"/>
                </a:solidFill>
                <a:latin typeface="Consolas" pitchFamily="49" charset="0"/>
                <a:ea typeface="仿宋" pitchFamily="49" charset="-122"/>
                <a:cs typeface="Consolas" pitchFamily="49" charset="0"/>
              </a:rPr>
              <a:t>”</a:t>
            </a:r>
          </a:p>
          <a:p>
            <a:pPr fontAlgn="base">
              <a:lnSpc>
                <a:spcPct val="130000"/>
              </a:lnSpc>
              <a:spcBef>
                <a:spcPct val="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bool </a:t>
            </a:r>
            <a:r>
              <a:rPr kumimoji="1" lang="en-US" altLang="zh-CN" sz="2400" b="1" dirty="0">
                <a:solidFill>
                  <a:srgbClr val="FF0000"/>
                </a:solidFill>
                <a:latin typeface="Consolas" pitchFamily="49" charset="0"/>
                <a:ea typeface="仿宋" pitchFamily="49" charset="-122"/>
                <a:cs typeface="Consolas" pitchFamily="49" charset="0"/>
              </a:rPr>
              <a:t>CreateBTree</a:t>
            </a:r>
            <a:r>
              <a:rPr kumimoji="1" lang="en-US" altLang="zh-CN" sz="2400" b="1" dirty="0">
                <a:solidFill>
                  <a:srgbClr val="3333FF"/>
                </a:solidFill>
                <a:latin typeface="Consolas" pitchFamily="49" charset="0"/>
                <a:ea typeface="仿宋" pitchFamily="49" charset="-122"/>
                <a:cs typeface="Consolas" pitchFamily="49" charset="0"/>
              </a:rPr>
              <a:t>(BTNode *&amp;</a:t>
            </a:r>
            <a:r>
              <a:rPr kumimoji="1" lang="en-US" altLang="zh-CN" sz="2400" b="1" dirty="0" smtClean="0">
                <a:solidFill>
                  <a:srgbClr val="3333FF"/>
                </a:solidFill>
                <a:latin typeface="Consolas" pitchFamily="49" charset="0"/>
                <a:ea typeface="仿宋" pitchFamily="49" charset="-122"/>
                <a:cs typeface="Consolas" pitchFamily="49" charset="0"/>
              </a:rPr>
              <a:t>b, char *str){</a:t>
            </a:r>
          </a:p>
          <a:p>
            <a:pPr fontAlgn="base">
              <a:lnSpc>
                <a:spcPct val="130000"/>
              </a:lnSpc>
              <a:spcBef>
                <a:spcPct val="0"/>
              </a:spcBef>
              <a:spcAft>
                <a:spcPct val="0"/>
              </a:spcAft>
            </a:pPr>
            <a:r>
              <a:rPr kumimoji="1" lang="en-US" altLang="zh-CN" sz="2400" b="1" dirty="0">
                <a:solidFill>
                  <a:srgbClr val="7030A0"/>
                </a:solidFill>
                <a:latin typeface="Consolas" pitchFamily="49" charset="0"/>
                <a:ea typeface="仿宋" pitchFamily="49" charset="-122"/>
                <a:cs typeface="Consolas" pitchFamily="49" charset="0"/>
              </a:rPr>
              <a:t>//</a:t>
            </a:r>
            <a:r>
              <a:rPr kumimoji="1" lang="en-US" altLang="zh-CN" sz="2400" b="1" dirty="0" smtClean="0">
                <a:solidFill>
                  <a:srgbClr val="7030A0"/>
                </a:solidFill>
                <a:latin typeface="Consolas" pitchFamily="49" charset="0"/>
                <a:ea typeface="仿宋" pitchFamily="49" charset="-122"/>
                <a:cs typeface="Consolas" pitchFamily="49" charset="0"/>
              </a:rPr>
              <a:t>b</a:t>
            </a:r>
            <a:r>
              <a:rPr kumimoji="1" lang="zh-CN" altLang="en-US" sz="2400" b="1" dirty="0" smtClean="0">
                <a:solidFill>
                  <a:srgbClr val="7030A0"/>
                </a:solidFill>
                <a:latin typeface="Consolas" pitchFamily="49" charset="0"/>
                <a:ea typeface="仿宋" pitchFamily="49" charset="-122"/>
                <a:cs typeface="Consolas" pitchFamily="49" charset="0"/>
              </a:rPr>
              <a:t>为树根，已初始化为</a:t>
            </a:r>
            <a:r>
              <a:rPr kumimoji="1" lang="en-US" altLang="zh-CN" sz="2400" b="1" dirty="0" smtClean="0">
                <a:solidFill>
                  <a:srgbClr val="7030A0"/>
                </a:solidFill>
                <a:latin typeface="Consolas" pitchFamily="49" charset="0"/>
                <a:ea typeface="仿宋" pitchFamily="49" charset="-122"/>
                <a:cs typeface="Consolas" pitchFamily="49" charset="0"/>
              </a:rPr>
              <a:t>NULL</a:t>
            </a:r>
            <a:r>
              <a:rPr kumimoji="1" lang="zh-CN" altLang="en-US" sz="2400" b="1" dirty="0" smtClean="0">
                <a:solidFill>
                  <a:srgbClr val="7030A0"/>
                </a:solidFill>
                <a:latin typeface="Consolas" pitchFamily="49" charset="0"/>
                <a:ea typeface="仿宋" pitchFamily="49" charset="-122"/>
                <a:cs typeface="Consolas" pitchFamily="49" charset="0"/>
              </a:rPr>
              <a:t>；</a:t>
            </a:r>
            <a:r>
              <a:rPr kumimoji="1" lang="en-US" altLang="zh-CN" sz="2400" b="1" dirty="0" smtClean="0">
                <a:solidFill>
                  <a:srgbClr val="7030A0"/>
                </a:solidFill>
                <a:latin typeface="Consolas" pitchFamily="49" charset="0"/>
                <a:ea typeface="仿宋" pitchFamily="49" charset="-122"/>
                <a:cs typeface="Consolas" pitchFamily="49" charset="0"/>
              </a:rPr>
              <a:t>str</a:t>
            </a:r>
            <a:r>
              <a:rPr kumimoji="1" lang="zh-CN" altLang="en-US" sz="2400" b="1" dirty="0" smtClean="0">
                <a:solidFill>
                  <a:srgbClr val="7030A0"/>
                </a:solidFill>
                <a:latin typeface="Consolas" pitchFamily="49" charset="0"/>
                <a:ea typeface="仿宋" pitchFamily="49" charset="-122"/>
                <a:cs typeface="Consolas" pitchFamily="49" charset="0"/>
              </a:rPr>
              <a:t>指向字符数组</a:t>
            </a:r>
            <a:endParaRPr kumimoji="1" lang="en-US" altLang="zh-CN" sz="2400" b="1" dirty="0">
              <a:solidFill>
                <a:srgbClr val="7030A0"/>
              </a:solidFill>
              <a:latin typeface="Consolas" pitchFamily="49" charset="0"/>
              <a:ea typeface="仿宋" pitchFamily="49" charset="-122"/>
              <a:cs typeface="Consolas" pitchFamily="49" charset="0"/>
            </a:endParaRPr>
          </a:p>
          <a:p>
            <a:pPr fontAlgn="base">
              <a:lnSpc>
                <a:spcPct val="150000"/>
              </a:lnSpc>
              <a:spcBef>
                <a:spcPct val="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   BTNode </a:t>
            </a:r>
            <a:r>
              <a:rPr kumimoji="1" lang="zh-CN" altLang="en-US" sz="2400" b="1" dirty="0" smtClean="0">
                <a:solidFill>
                  <a:srgbClr val="3333FF"/>
                </a:solidFill>
                <a:latin typeface="Consolas" pitchFamily="49" charset="0"/>
                <a:ea typeface="仿宋" pitchFamily="49" charset="-122"/>
                <a:cs typeface="Consolas" pitchFamily="49" charset="0"/>
              </a:rPr>
              <a:t>*</a:t>
            </a:r>
            <a:r>
              <a:rPr kumimoji="1" lang="en-US" altLang="zh-CN" sz="2400" b="1" dirty="0" smtClean="0">
                <a:solidFill>
                  <a:srgbClr val="3333FF"/>
                </a:solidFill>
                <a:latin typeface="Consolas" pitchFamily="49" charset="0"/>
                <a:ea typeface="仿宋" pitchFamily="49" charset="-122"/>
                <a:cs typeface="Consolas" pitchFamily="49" charset="0"/>
              </a:rPr>
              <a:t>st[</a:t>
            </a:r>
            <a:r>
              <a:rPr kumimoji="1" lang="en-US" altLang="zh-CN" sz="2400" b="1" dirty="0" err="1" smtClean="0">
                <a:solidFill>
                  <a:srgbClr val="3333FF"/>
                </a:solidFill>
                <a:latin typeface="Consolas" pitchFamily="49" charset="0"/>
                <a:ea typeface="仿宋" pitchFamily="49" charset="-122"/>
                <a:cs typeface="Consolas" pitchFamily="49" charset="0"/>
              </a:rPr>
              <a:t>MaxSize</a:t>
            </a:r>
            <a:r>
              <a:rPr kumimoji="1" lang="en-US" altLang="zh-CN" sz="2400" b="1" dirty="0" smtClean="0">
                <a:solidFill>
                  <a:srgbClr val="3333FF"/>
                </a:solidFill>
                <a:latin typeface="Consolas" pitchFamily="49" charset="0"/>
                <a:ea typeface="仿宋" pitchFamily="49" charset="-122"/>
                <a:cs typeface="Consolas" pitchFamily="49" charset="0"/>
              </a:rPr>
              <a:t>],*p  </a:t>
            </a:r>
            <a:r>
              <a:rPr kumimoji="1" lang="en-US" altLang="zh-CN" sz="2400" b="1" dirty="0" smtClean="0">
                <a:solidFill>
                  <a:srgbClr val="7030A0"/>
                </a:solidFill>
                <a:latin typeface="Consolas" pitchFamily="49" charset="0"/>
                <a:ea typeface="仿宋" pitchFamily="49" charset="-122"/>
                <a:cs typeface="Consolas" pitchFamily="49" charset="0"/>
              </a:rPr>
              <a:t>//st</a:t>
            </a:r>
            <a:r>
              <a:rPr kumimoji="1" lang="zh-CN" altLang="en-US" sz="2400" b="1" dirty="0" smtClean="0">
                <a:solidFill>
                  <a:srgbClr val="7030A0"/>
                </a:solidFill>
                <a:latin typeface="Consolas" pitchFamily="49" charset="0"/>
                <a:ea typeface="仿宋" pitchFamily="49" charset="-122"/>
                <a:cs typeface="Consolas" pitchFamily="49" charset="0"/>
              </a:rPr>
              <a:t>是简易顺序栈，存放指针</a:t>
            </a:r>
            <a:endParaRPr kumimoji="1" lang="en-US" altLang="zh-CN" sz="2400" b="1" dirty="0" smtClean="0">
              <a:solidFill>
                <a:srgbClr val="7030A0"/>
              </a:solidFill>
              <a:latin typeface="Consolas" pitchFamily="49" charset="0"/>
              <a:ea typeface="仿宋" pitchFamily="49" charset="-122"/>
              <a:cs typeface="Consolas" pitchFamily="49" charset="0"/>
            </a:endParaRPr>
          </a:p>
          <a:p>
            <a:pPr fontAlgn="base">
              <a:lnSpc>
                <a:spcPct val="150000"/>
              </a:lnSpc>
              <a:spcBef>
                <a:spcPct val="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   int top=</a:t>
            </a:r>
            <a:r>
              <a:rPr kumimoji="1" lang="en-US" altLang="zh-CN" sz="2400" b="1" dirty="0" smtClean="0">
                <a:solidFill>
                  <a:srgbClr val="FF0000"/>
                </a:solidFill>
                <a:latin typeface="Consolas" pitchFamily="49" charset="0"/>
                <a:ea typeface="仿宋" pitchFamily="49" charset="-122"/>
                <a:cs typeface="Consolas" pitchFamily="49" charset="0"/>
              </a:rPr>
              <a:t>-1</a:t>
            </a:r>
            <a:r>
              <a:rPr kumimoji="1" lang="en-US" altLang="zh-CN" sz="2400" b="1" dirty="0" smtClean="0">
                <a:solidFill>
                  <a:srgbClr val="3333FF"/>
                </a:solidFill>
                <a:latin typeface="Consolas" pitchFamily="49" charset="0"/>
                <a:ea typeface="仿宋" pitchFamily="49" charset="-122"/>
                <a:cs typeface="Consolas" pitchFamily="49" charset="0"/>
              </a:rPr>
              <a:t>,j=0;   </a:t>
            </a:r>
            <a:r>
              <a:rPr kumimoji="1" lang="en-US" altLang="zh-CN" sz="2400" b="1" dirty="0" smtClean="0">
                <a:solidFill>
                  <a:srgbClr val="7030A0"/>
                </a:solidFill>
                <a:latin typeface="Consolas" pitchFamily="49" charset="0"/>
                <a:ea typeface="仿宋" pitchFamily="49" charset="-122"/>
                <a:cs typeface="Consolas" pitchFamily="49" charset="0"/>
              </a:rPr>
              <a:t>//top=-1</a:t>
            </a:r>
            <a:r>
              <a:rPr kumimoji="1" lang="zh-CN" altLang="en-US" sz="2400" b="1" dirty="0" smtClean="0">
                <a:solidFill>
                  <a:srgbClr val="7030A0"/>
                </a:solidFill>
                <a:latin typeface="Consolas" pitchFamily="49" charset="0"/>
                <a:ea typeface="仿宋" pitchFamily="49" charset="-122"/>
                <a:cs typeface="Consolas" pitchFamily="49" charset="0"/>
              </a:rPr>
              <a:t>空栈，</a:t>
            </a:r>
            <a:r>
              <a:rPr kumimoji="1" lang="en-US" altLang="zh-CN" sz="2400" b="1" dirty="0" smtClean="0">
                <a:solidFill>
                  <a:srgbClr val="7030A0"/>
                </a:solidFill>
                <a:latin typeface="Consolas" pitchFamily="49" charset="0"/>
                <a:ea typeface="仿宋" pitchFamily="49" charset="-122"/>
                <a:cs typeface="Consolas" pitchFamily="49" charset="0"/>
              </a:rPr>
              <a:t>j</a:t>
            </a:r>
            <a:r>
              <a:rPr kumimoji="1" lang="zh-CN" altLang="en-US" sz="2400" b="1" dirty="0" smtClean="0">
                <a:solidFill>
                  <a:srgbClr val="7030A0"/>
                </a:solidFill>
                <a:latin typeface="Consolas" pitchFamily="49" charset="0"/>
                <a:ea typeface="仿宋" pitchFamily="49" charset="-122"/>
                <a:cs typeface="Consolas" pitchFamily="49" charset="0"/>
              </a:rPr>
              <a:t>为字符数组下标</a:t>
            </a:r>
            <a:endParaRPr kumimoji="1" lang="en-US" altLang="zh-CN" sz="2400" b="1" dirty="0" smtClean="0">
              <a:solidFill>
                <a:srgbClr val="7030A0"/>
              </a:solidFill>
              <a:latin typeface="Consolas" pitchFamily="49" charset="0"/>
              <a:ea typeface="仿宋" pitchFamily="49" charset="-122"/>
              <a:cs typeface="Consolas" pitchFamily="49" charset="0"/>
            </a:endParaRPr>
          </a:p>
          <a:p>
            <a:pPr fontAlgn="base">
              <a:lnSpc>
                <a:spcPct val="150000"/>
              </a:lnSpc>
              <a:spcBef>
                <a:spcPct val="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   bool flag;   </a:t>
            </a:r>
            <a:r>
              <a:rPr kumimoji="1" lang="en-US" altLang="zh-CN" sz="2400" b="1" dirty="0" smtClean="0">
                <a:solidFill>
                  <a:srgbClr val="7030A0"/>
                </a:solidFill>
                <a:latin typeface="Consolas" pitchFamily="49" charset="0"/>
                <a:ea typeface="仿宋" pitchFamily="49" charset="-122"/>
                <a:cs typeface="Consolas" pitchFamily="49" charset="0"/>
              </a:rPr>
              <a:t>//flag=true</a:t>
            </a:r>
            <a:r>
              <a:rPr kumimoji="1" lang="zh-CN" altLang="en-US" sz="2400" b="1" dirty="0" smtClean="0">
                <a:solidFill>
                  <a:srgbClr val="7030A0"/>
                </a:solidFill>
                <a:latin typeface="Consolas" pitchFamily="49" charset="0"/>
                <a:ea typeface="仿宋" pitchFamily="49" charset="-122"/>
                <a:cs typeface="Consolas" pitchFamily="49" charset="0"/>
              </a:rPr>
              <a:t>，则栈顶父结点左子树</a:t>
            </a:r>
            <a:r>
              <a:rPr kumimoji="1" lang="zh-CN" altLang="en-US" sz="2400" b="1" dirty="0">
                <a:solidFill>
                  <a:srgbClr val="7030A0"/>
                </a:solidFill>
                <a:latin typeface="Consolas" pitchFamily="49" charset="0"/>
                <a:ea typeface="仿宋" pitchFamily="49" charset="-122"/>
                <a:cs typeface="Consolas" pitchFamily="49" charset="0"/>
              </a:rPr>
              <a:t>已</a:t>
            </a:r>
            <a:r>
              <a:rPr kumimoji="1" lang="zh-CN" altLang="en-US" sz="2400" b="1" dirty="0" smtClean="0">
                <a:solidFill>
                  <a:srgbClr val="7030A0"/>
                </a:solidFill>
                <a:latin typeface="Consolas" pitchFamily="49" charset="0"/>
                <a:ea typeface="仿宋" pitchFamily="49" charset="-122"/>
                <a:cs typeface="Consolas" pitchFamily="49" charset="0"/>
              </a:rPr>
              <a:t>建好</a:t>
            </a:r>
            <a:endParaRPr kumimoji="1" lang="en-US" altLang="zh-CN" sz="2400" b="1" dirty="0" smtClean="0">
              <a:solidFill>
                <a:srgbClr val="7030A0"/>
              </a:solidFill>
              <a:latin typeface="Consolas" pitchFamily="49" charset="0"/>
              <a:ea typeface="仿宋" pitchFamily="49" charset="-122"/>
              <a:cs typeface="Consolas" pitchFamily="49" charset="0"/>
            </a:endParaRPr>
          </a:p>
          <a:p>
            <a:pPr fontAlgn="base">
              <a:lnSpc>
                <a:spcPct val="15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  char ch=str[j]; </a:t>
            </a:r>
            <a:r>
              <a:rPr kumimoji="1" lang="en-US" altLang="zh-CN" sz="2400" b="1" dirty="0" smtClean="0">
                <a:solidFill>
                  <a:srgbClr val="7030A0"/>
                </a:solidFill>
                <a:latin typeface="Consolas" pitchFamily="49" charset="0"/>
                <a:ea typeface="仿宋" pitchFamily="49" charset="-122"/>
                <a:cs typeface="Consolas" pitchFamily="49" charset="0"/>
              </a:rPr>
              <a:t>//</a:t>
            </a:r>
            <a:r>
              <a:rPr kumimoji="1" lang="zh-CN" altLang="en-US" sz="2400" b="1" dirty="0" smtClean="0">
                <a:solidFill>
                  <a:srgbClr val="7030A0"/>
                </a:solidFill>
                <a:latin typeface="Consolas" pitchFamily="49" charset="0"/>
                <a:ea typeface="仿宋" pitchFamily="49" charset="-122"/>
                <a:cs typeface="Consolas" pitchFamily="49" charset="0"/>
              </a:rPr>
              <a:t>第</a:t>
            </a:r>
            <a:r>
              <a:rPr kumimoji="1" lang="en-US" altLang="zh-CN" sz="2400" b="1" dirty="0" smtClean="0">
                <a:solidFill>
                  <a:srgbClr val="7030A0"/>
                </a:solidFill>
                <a:latin typeface="Consolas" pitchFamily="49" charset="0"/>
                <a:ea typeface="仿宋" pitchFamily="49" charset="-122"/>
                <a:cs typeface="Consolas" pitchFamily="49" charset="0"/>
              </a:rPr>
              <a:t>0</a:t>
            </a:r>
            <a:r>
              <a:rPr kumimoji="1" lang="zh-CN" altLang="en-US" sz="2400" b="1" dirty="0" smtClean="0">
                <a:solidFill>
                  <a:srgbClr val="7030A0"/>
                </a:solidFill>
                <a:latin typeface="Consolas" pitchFamily="49" charset="0"/>
                <a:ea typeface="仿宋" pitchFamily="49" charset="-122"/>
                <a:cs typeface="Consolas" pitchFamily="49" charset="0"/>
              </a:rPr>
              <a:t>个字符</a:t>
            </a:r>
            <a:endParaRPr kumimoji="1" lang="en-US" altLang="zh-CN" sz="2400" b="1" dirty="0" smtClean="0">
              <a:solidFill>
                <a:srgbClr val="7030A0"/>
              </a:solidFill>
              <a:latin typeface="Consolas" pitchFamily="49" charset="0"/>
              <a:ea typeface="仿宋" pitchFamily="49" charset="-122"/>
              <a:cs typeface="Consolas" pitchFamily="49" charset="0"/>
            </a:endParaRPr>
          </a:p>
          <a:p>
            <a:pPr fontAlgn="base">
              <a:lnSpc>
                <a:spcPct val="150000"/>
              </a:lnSpc>
              <a:spcBef>
                <a:spcPct val="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   </a:t>
            </a:r>
            <a:endParaRPr lang="en-US" altLang="zh-CN" sz="2400" b="1" dirty="0">
              <a:solidFill>
                <a:srgbClr val="3333FF"/>
              </a:solidFill>
              <a:latin typeface="Consolas" pitchFamily="49" charset="0"/>
              <a:ea typeface="仿宋" pitchFamily="49" charset="-122"/>
              <a:cs typeface="Consolas" pitchFamily="49" charset="0"/>
            </a:endParaRPr>
          </a:p>
        </p:txBody>
      </p:sp>
      <p:sp>
        <p:nvSpPr>
          <p:cNvPr id="3" name="矩形 2"/>
          <p:cNvSpPr/>
          <p:nvPr/>
        </p:nvSpPr>
        <p:spPr>
          <a:xfrm>
            <a:off x="5004048" y="932082"/>
            <a:ext cx="1883849" cy="461665"/>
          </a:xfrm>
          <a:prstGeom prst="rect">
            <a:avLst/>
          </a:prstGeom>
        </p:spPr>
        <p:txBody>
          <a:bodyPr wrap="none">
            <a:spAutoFit/>
          </a:bodyPr>
          <a:lstStyle/>
          <a:p>
            <a:r>
              <a:rPr kumimoji="1" lang="en-US" altLang="zh-CN" sz="2400" b="1" dirty="0">
                <a:solidFill>
                  <a:srgbClr val="FF0000"/>
                </a:solidFill>
                <a:latin typeface="Consolas" pitchFamily="49" charset="0"/>
                <a:ea typeface="仿宋" pitchFamily="49" charset="-122"/>
                <a:cs typeface="Consolas" pitchFamily="49" charset="0"/>
              </a:rPr>
              <a:t>char </a:t>
            </a:r>
            <a:r>
              <a:rPr kumimoji="1" lang="en-US" altLang="zh-CN" sz="2400" b="1" dirty="0" err="1" smtClean="0">
                <a:solidFill>
                  <a:srgbClr val="FF0000"/>
                </a:solidFill>
                <a:latin typeface="Consolas" pitchFamily="49" charset="0"/>
                <a:ea typeface="仿宋" pitchFamily="49" charset="-122"/>
                <a:cs typeface="Consolas" pitchFamily="49" charset="0"/>
              </a:rPr>
              <a:t>str</a:t>
            </a:r>
            <a:r>
              <a:rPr kumimoji="1" lang="en-US" altLang="zh-CN" sz="2400" b="1" dirty="0" smtClean="0">
                <a:solidFill>
                  <a:srgbClr val="FF0000"/>
                </a:solidFill>
                <a:latin typeface="Consolas" pitchFamily="49" charset="0"/>
                <a:ea typeface="仿宋" pitchFamily="49" charset="-122"/>
                <a:cs typeface="Consolas" pitchFamily="49" charset="0"/>
              </a:rPr>
              <a:t>[]</a:t>
            </a:r>
            <a:endParaRPr lang="zh-CN" altLang="en-US" dirty="0">
              <a:solidFill>
                <a:srgbClr val="FF0000"/>
              </a:solidFill>
            </a:endParaRPr>
          </a:p>
        </p:txBody>
      </p:sp>
    </p:spTree>
    <p:extLst>
      <p:ext uri="{BB962C8B-B14F-4D97-AF65-F5344CB8AC3E}">
        <p14:creationId xmlns:p14="http://schemas.microsoft.com/office/powerpoint/2010/main" val="41837695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Text Box 3"/>
          <p:cNvSpPr txBox="1">
            <a:spLocks noChangeArrowheads="1"/>
          </p:cNvSpPr>
          <p:nvPr/>
        </p:nvSpPr>
        <p:spPr bwMode="auto">
          <a:xfrm>
            <a:off x="0" y="73069"/>
            <a:ext cx="9144000" cy="7183505"/>
          </a:xfrm>
          <a:prstGeom prst="rect">
            <a:avLst/>
          </a:prstGeom>
          <a:solidFill>
            <a:schemeClr val="bg1">
              <a:lumMod val="95000"/>
            </a:schemeClr>
          </a:solidFill>
          <a:ln>
            <a:noFill/>
            <a:headEnd/>
            <a:tailEnd type="none" w="med" len="lg"/>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bodyPr>
          <a:lstStyle/>
          <a:p>
            <a:pPr fontAlgn="base">
              <a:lnSpc>
                <a:spcPct val="120000"/>
              </a:lnSpc>
              <a:spcBef>
                <a:spcPct val="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   while (ch!=‘\0’){</a:t>
            </a:r>
          </a:p>
          <a:p>
            <a:pPr fontAlgn="base">
              <a:lnSpc>
                <a:spcPct val="12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     switch(ch) {</a:t>
            </a:r>
          </a:p>
          <a:p>
            <a:pPr fontAlgn="base">
              <a:lnSpc>
                <a:spcPct val="12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  case ‘(’:</a:t>
            </a:r>
            <a:r>
              <a:rPr kumimoji="1" lang="en-US" altLang="zh-CN" sz="2400" b="1" dirty="0" err="1" smtClean="0">
                <a:solidFill>
                  <a:srgbClr val="3333FF"/>
                </a:solidFill>
                <a:latin typeface="Consolas" pitchFamily="49" charset="0"/>
                <a:ea typeface="仿宋" pitchFamily="49" charset="-122"/>
                <a:cs typeface="Consolas" pitchFamily="49" charset="0"/>
              </a:rPr>
              <a:t>st</a:t>
            </a:r>
            <a:r>
              <a:rPr kumimoji="1" lang="en-US" altLang="zh-CN" sz="2400" b="1" dirty="0" smtClean="0">
                <a:solidFill>
                  <a:srgbClr val="3333FF"/>
                </a:solidFill>
                <a:latin typeface="Consolas" pitchFamily="49" charset="0"/>
                <a:ea typeface="仿宋" pitchFamily="49" charset="-122"/>
                <a:cs typeface="Consolas" pitchFamily="49" charset="0"/>
              </a:rPr>
              <a:t>[</a:t>
            </a:r>
            <a:r>
              <a:rPr kumimoji="1" lang="en-US" altLang="zh-CN" sz="2400" b="1" dirty="0" smtClean="0">
                <a:solidFill>
                  <a:srgbClr val="FF0000"/>
                </a:solidFill>
                <a:latin typeface="Consolas" pitchFamily="49" charset="0"/>
                <a:ea typeface="仿宋" pitchFamily="49" charset="-122"/>
                <a:cs typeface="Consolas" pitchFamily="49" charset="0"/>
              </a:rPr>
              <a:t>++</a:t>
            </a:r>
            <a:r>
              <a:rPr kumimoji="1" lang="en-US" altLang="zh-CN" sz="2400" b="1" dirty="0" smtClean="0">
                <a:solidFill>
                  <a:srgbClr val="3333FF"/>
                </a:solidFill>
                <a:latin typeface="Consolas" pitchFamily="49" charset="0"/>
                <a:ea typeface="仿宋" pitchFamily="49" charset="-122"/>
                <a:cs typeface="Consolas" pitchFamily="49" charset="0"/>
              </a:rPr>
              <a:t>top]=p;flag=</a:t>
            </a:r>
            <a:r>
              <a:rPr kumimoji="1" lang="en-US" altLang="zh-CN" sz="2400" b="1" dirty="0" err="1" smtClean="0">
                <a:solidFill>
                  <a:srgbClr val="FF0000"/>
                </a:solidFill>
                <a:latin typeface="Consolas" pitchFamily="49" charset="0"/>
                <a:ea typeface="仿宋" pitchFamily="49" charset="-122"/>
                <a:cs typeface="Consolas" pitchFamily="49" charset="0"/>
              </a:rPr>
              <a:t>false</a:t>
            </a:r>
            <a:r>
              <a:rPr kumimoji="1" lang="en-US" altLang="zh-CN" sz="2400" b="1" dirty="0" err="1" smtClean="0">
                <a:solidFill>
                  <a:srgbClr val="3333FF"/>
                </a:solidFill>
                <a:latin typeface="Consolas" pitchFamily="49" charset="0"/>
                <a:ea typeface="仿宋" pitchFamily="49" charset="-122"/>
                <a:cs typeface="Consolas" pitchFamily="49" charset="0"/>
              </a:rPr>
              <a:t>;break</a:t>
            </a:r>
            <a:r>
              <a:rPr kumimoji="1" lang="en-US" altLang="zh-CN" sz="2400" b="1" dirty="0" smtClean="0">
                <a:solidFill>
                  <a:srgbClr val="3333FF"/>
                </a:solidFill>
                <a:latin typeface="Consolas" pitchFamily="49" charset="0"/>
                <a:ea typeface="仿宋" pitchFamily="49" charset="-122"/>
                <a:cs typeface="Consolas" pitchFamily="49" charset="0"/>
              </a:rPr>
              <a:t>;</a:t>
            </a:r>
            <a:r>
              <a:rPr kumimoji="1" lang="en-US" altLang="zh-CN" sz="2400" b="1" dirty="0" smtClean="0">
                <a:solidFill>
                  <a:srgbClr val="7030A0"/>
                </a:solidFill>
                <a:latin typeface="Consolas" pitchFamily="49" charset="0"/>
                <a:ea typeface="仿宋" pitchFamily="49" charset="-122"/>
                <a:cs typeface="Consolas" pitchFamily="49" charset="0"/>
              </a:rPr>
              <a:t>//</a:t>
            </a:r>
            <a:r>
              <a:rPr kumimoji="1" lang="zh-CN" altLang="en-US" sz="2400" b="1" dirty="0" smtClean="0">
                <a:solidFill>
                  <a:srgbClr val="7030A0"/>
                </a:solidFill>
                <a:latin typeface="Consolas" pitchFamily="49" charset="0"/>
                <a:ea typeface="仿宋" pitchFamily="49" charset="-122"/>
                <a:cs typeface="Consolas" pitchFamily="49" charset="0"/>
              </a:rPr>
              <a:t>入栈</a:t>
            </a:r>
            <a:endParaRPr kumimoji="1" lang="en-US" altLang="zh-CN" sz="2400" b="1" dirty="0" smtClean="0">
              <a:solidFill>
                <a:srgbClr val="7030A0"/>
              </a:solidFill>
              <a:latin typeface="Consolas" pitchFamily="49" charset="0"/>
              <a:ea typeface="仿宋" pitchFamily="49" charset="-122"/>
              <a:cs typeface="Consolas" pitchFamily="49" charset="0"/>
            </a:endParaRPr>
          </a:p>
          <a:p>
            <a:pPr fontAlgn="base">
              <a:lnSpc>
                <a:spcPct val="120000"/>
              </a:lnSpc>
              <a:spcBef>
                <a:spcPct val="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	   case ‘)’:top--;break;  </a:t>
            </a:r>
            <a:r>
              <a:rPr kumimoji="1" lang="en-US" altLang="zh-CN" sz="2400" b="1" dirty="0" smtClean="0">
                <a:solidFill>
                  <a:srgbClr val="7030A0"/>
                </a:solidFill>
                <a:latin typeface="Consolas" pitchFamily="49" charset="0"/>
                <a:ea typeface="仿宋" pitchFamily="49" charset="-122"/>
                <a:cs typeface="Consolas" pitchFamily="49" charset="0"/>
              </a:rPr>
              <a:t>//</a:t>
            </a:r>
            <a:r>
              <a:rPr kumimoji="1" lang="zh-CN" altLang="en-US" sz="2400" b="1" dirty="0" smtClean="0">
                <a:solidFill>
                  <a:srgbClr val="7030A0"/>
                </a:solidFill>
                <a:latin typeface="Consolas" pitchFamily="49" charset="0"/>
                <a:ea typeface="仿宋" pitchFamily="49" charset="-122"/>
                <a:cs typeface="Consolas" pitchFamily="49" charset="0"/>
              </a:rPr>
              <a:t>出栈</a:t>
            </a:r>
            <a:endParaRPr kumimoji="1" lang="en-US" altLang="zh-CN" sz="2400" b="1" dirty="0" smtClean="0">
              <a:solidFill>
                <a:srgbClr val="7030A0"/>
              </a:solidFill>
              <a:latin typeface="Consolas" pitchFamily="49" charset="0"/>
              <a:ea typeface="仿宋" pitchFamily="49" charset="-122"/>
              <a:cs typeface="Consolas" pitchFamily="49" charset="0"/>
            </a:endParaRPr>
          </a:p>
          <a:p>
            <a:pPr fontAlgn="base">
              <a:lnSpc>
                <a:spcPct val="120000"/>
              </a:lnSpc>
              <a:spcBef>
                <a:spcPct val="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	   case ‘,’:flag=</a:t>
            </a:r>
            <a:r>
              <a:rPr kumimoji="1" lang="en-US" altLang="zh-CN" sz="2400" b="1" dirty="0" smtClean="0">
                <a:solidFill>
                  <a:srgbClr val="FF0000"/>
                </a:solidFill>
                <a:latin typeface="Consolas" pitchFamily="49" charset="0"/>
                <a:ea typeface="仿宋" pitchFamily="49" charset="-122"/>
                <a:cs typeface="Consolas" pitchFamily="49" charset="0"/>
              </a:rPr>
              <a:t>true</a:t>
            </a:r>
            <a:r>
              <a:rPr kumimoji="1" lang="en-US" altLang="zh-CN" sz="2400" b="1" dirty="0" smtClean="0">
                <a:solidFill>
                  <a:srgbClr val="3333FF"/>
                </a:solidFill>
                <a:latin typeface="Consolas" pitchFamily="49" charset="0"/>
                <a:ea typeface="仿宋" pitchFamily="49" charset="-122"/>
                <a:cs typeface="Consolas" pitchFamily="49" charset="0"/>
              </a:rPr>
              <a:t>; break; </a:t>
            </a:r>
            <a:r>
              <a:rPr kumimoji="1" lang="en-US" altLang="zh-CN" sz="2400" b="1" dirty="0" smtClean="0">
                <a:solidFill>
                  <a:srgbClr val="7030A0"/>
                </a:solidFill>
                <a:latin typeface="Consolas" pitchFamily="49" charset="0"/>
                <a:ea typeface="仿宋" pitchFamily="49" charset="-122"/>
                <a:cs typeface="Consolas" pitchFamily="49" charset="0"/>
              </a:rPr>
              <a:t>//</a:t>
            </a:r>
            <a:r>
              <a:rPr kumimoji="1" lang="zh-CN" altLang="en-US" sz="2400" b="1" dirty="0" smtClean="0">
                <a:solidFill>
                  <a:srgbClr val="7030A0"/>
                </a:solidFill>
                <a:latin typeface="Consolas" pitchFamily="49" charset="0"/>
                <a:ea typeface="仿宋" pitchFamily="49" charset="-122"/>
                <a:cs typeface="Consolas" pitchFamily="49" charset="0"/>
              </a:rPr>
              <a:t>处理了右儿子</a:t>
            </a:r>
            <a:endParaRPr kumimoji="1" lang="en-US" altLang="zh-CN" sz="2400" b="1" dirty="0" smtClean="0">
              <a:solidFill>
                <a:srgbClr val="7030A0"/>
              </a:solidFill>
              <a:latin typeface="Consolas" pitchFamily="49" charset="0"/>
              <a:ea typeface="仿宋" pitchFamily="49" charset="-122"/>
              <a:cs typeface="Consolas" pitchFamily="49" charset="0"/>
            </a:endParaRPr>
          </a:p>
          <a:p>
            <a:pPr fontAlgn="base">
              <a:lnSpc>
                <a:spcPct val="120000"/>
              </a:lnSpc>
              <a:spcBef>
                <a:spcPct val="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	   default:</a:t>
            </a:r>
          </a:p>
          <a:p>
            <a:pPr fontAlgn="base">
              <a:lnSpc>
                <a:spcPct val="12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	</a:t>
            </a:r>
            <a:r>
              <a:rPr kumimoji="1" lang="en-US" altLang="zh-CN" sz="2400" b="1" dirty="0">
                <a:solidFill>
                  <a:srgbClr val="3333FF"/>
                </a:solidFill>
                <a:latin typeface="Consolas" pitchFamily="49" charset="0"/>
                <a:ea typeface="仿宋" pitchFamily="49" charset="-122"/>
                <a:cs typeface="Consolas" pitchFamily="49" charset="0"/>
              </a:rPr>
              <a:t>p=(BTNode*)malloc(</a:t>
            </a:r>
            <a:r>
              <a:rPr kumimoji="1" lang="en-US" altLang="zh-CN" sz="2400" b="1" dirty="0" err="1">
                <a:solidFill>
                  <a:srgbClr val="3333FF"/>
                </a:solidFill>
                <a:latin typeface="Consolas" pitchFamily="49" charset="0"/>
                <a:ea typeface="仿宋" pitchFamily="49" charset="-122"/>
                <a:cs typeface="Consolas" pitchFamily="49" charset="0"/>
              </a:rPr>
              <a:t>sizeof</a:t>
            </a:r>
            <a:r>
              <a:rPr kumimoji="1" lang="en-US" altLang="zh-CN" sz="2400" b="1" dirty="0">
                <a:solidFill>
                  <a:srgbClr val="3333FF"/>
                </a:solidFill>
                <a:latin typeface="Consolas" pitchFamily="49" charset="0"/>
                <a:ea typeface="仿宋" pitchFamily="49" charset="-122"/>
                <a:cs typeface="Consolas" pitchFamily="49" charset="0"/>
              </a:rPr>
              <a:t>(BTNode</a:t>
            </a:r>
            <a:r>
              <a:rPr kumimoji="1" lang="en-US" altLang="zh-CN" sz="2400" b="1" dirty="0" smtClean="0">
                <a:solidFill>
                  <a:srgbClr val="3333FF"/>
                </a:solidFill>
                <a:latin typeface="Consolas" pitchFamily="49" charset="0"/>
                <a:ea typeface="仿宋" pitchFamily="49" charset="-122"/>
                <a:cs typeface="Consolas" pitchFamily="49" charset="0"/>
              </a:rPr>
              <a:t>));</a:t>
            </a:r>
          </a:p>
          <a:p>
            <a:pPr fontAlgn="base">
              <a:lnSpc>
                <a:spcPct val="12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	p-&gt;data=ch; p-&gt;lchild=p-&gt;rchild=NULL;</a:t>
            </a:r>
          </a:p>
          <a:p>
            <a:pPr fontAlgn="base">
              <a:lnSpc>
                <a:spcPct val="12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	if (b=NULL) b=p; </a:t>
            </a:r>
            <a:r>
              <a:rPr kumimoji="1" lang="en-US" altLang="zh-CN" sz="2400" b="1" dirty="0" smtClean="0">
                <a:solidFill>
                  <a:srgbClr val="7030A0"/>
                </a:solidFill>
                <a:latin typeface="Consolas" pitchFamily="49" charset="0"/>
                <a:ea typeface="仿宋" pitchFamily="49" charset="-122"/>
                <a:cs typeface="Consolas" pitchFamily="49" charset="0"/>
              </a:rPr>
              <a:t>//</a:t>
            </a:r>
            <a:r>
              <a:rPr kumimoji="1" lang="zh-CN" altLang="en-US" sz="2400" b="1" dirty="0">
                <a:solidFill>
                  <a:srgbClr val="7030A0"/>
                </a:solidFill>
                <a:latin typeface="Consolas" pitchFamily="49" charset="0"/>
                <a:ea typeface="仿宋" pitchFamily="49" charset="-122"/>
                <a:cs typeface="Consolas" pitchFamily="49" charset="0"/>
              </a:rPr>
              <a:t>特殊处理</a:t>
            </a:r>
            <a:r>
              <a:rPr kumimoji="1" lang="zh-CN" altLang="en-US" sz="2400" b="1" dirty="0" smtClean="0">
                <a:solidFill>
                  <a:srgbClr val="7030A0"/>
                </a:solidFill>
                <a:latin typeface="Consolas" pitchFamily="49" charset="0"/>
                <a:ea typeface="仿宋" pitchFamily="49" charset="-122"/>
                <a:cs typeface="Consolas" pitchFamily="49" charset="0"/>
              </a:rPr>
              <a:t>根结点，无父结点</a:t>
            </a:r>
            <a:endParaRPr kumimoji="1" lang="en-US" altLang="zh-CN" sz="2400" b="1" dirty="0" smtClean="0">
              <a:solidFill>
                <a:srgbClr val="7030A0"/>
              </a:solidFill>
              <a:latin typeface="Consolas" pitchFamily="49" charset="0"/>
              <a:ea typeface="仿宋" pitchFamily="49" charset="-122"/>
              <a:cs typeface="Consolas" pitchFamily="49" charset="0"/>
            </a:endParaRPr>
          </a:p>
          <a:p>
            <a:pPr fontAlgn="base">
              <a:lnSpc>
                <a:spcPct val="12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	else</a:t>
            </a:r>
          </a:p>
          <a:p>
            <a:pPr fontAlgn="base">
              <a:lnSpc>
                <a:spcPct val="12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		if (!</a:t>
            </a:r>
            <a:r>
              <a:rPr kumimoji="1" lang="en-US" altLang="zh-CN" sz="2400" b="1" dirty="0" smtClean="0">
                <a:solidFill>
                  <a:srgbClr val="FF0000"/>
                </a:solidFill>
                <a:latin typeface="Consolas" pitchFamily="49" charset="0"/>
                <a:ea typeface="仿宋" pitchFamily="49" charset="-122"/>
                <a:cs typeface="Consolas" pitchFamily="49" charset="0"/>
              </a:rPr>
              <a:t>flag</a:t>
            </a:r>
            <a:r>
              <a:rPr kumimoji="1" lang="en-US" altLang="zh-CN" sz="2400" b="1" dirty="0" smtClean="0">
                <a:solidFill>
                  <a:srgbClr val="3333FF"/>
                </a:solidFill>
                <a:latin typeface="Consolas" pitchFamily="49" charset="0"/>
                <a:ea typeface="仿宋" pitchFamily="49" charset="-122"/>
                <a:cs typeface="Consolas" pitchFamily="49" charset="0"/>
              </a:rPr>
              <a:t>) st[top]-&gt;lchild=p;</a:t>
            </a:r>
          </a:p>
          <a:p>
            <a:pPr fontAlgn="base">
              <a:lnSpc>
                <a:spcPct val="12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		else st[top]-&gt;rchild=p;</a:t>
            </a:r>
          </a:p>
          <a:p>
            <a:pPr fontAlgn="base">
              <a:lnSpc>
                <a:spcPct val="12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     }</a:t>
            </a:r>
          </a:p>
          <a:p>
            <a:pPr fontAlgn="base">
              <a:lnSpc>
                <a:spcPct val="120000"/>
              </a:lnSpc>
              <a:spcBef>
                <a:spcPct val="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	 </a:t>
            </a:r>
            <a:r>
              <a:rPr kumimoji="1" lang="en-US" altLang="zh-CN" sz="2400" b="1" dirty="0" err="1" smtClean="0">
                <a:solidFill>
                  <a:srgbClr val="3333FF"/>
                </a:solidFill>
                <a:latin typeface="Consolas" pitchFamily="49" charset="0"/>
                <a:ea typeface="仿宋" pitchFamily="49" charset="-122"/>
                <a:cs typeface="Consolas" pitchFamily="49" charset="0"/>
              </a:rPr>
              <a:t>ch</a:t>
            </a:r>
            <a:r>
              <a:rPr kumimoji="1" lang="en-US" altLang="zh-CN" sz="2400" b="1" dirty="0" smtClean="0">
                <a:solidFill>
                  <a:srgbClr val="3333FF"/>
                </a:solidFill>
                <a:latin typeface="Consolas" pitchFamily="49" charset="0"/>
                <a:ea typeface="仿宋" pitchFamily="49" charset="-122"/>
                <a:cs typeface="Consolas" pitchFamily="49" charset="0"/>
              </a:rPr>
              <a:t>=</a:t>
            </a:r>
            <a:r>
              <a:rPr kumimoji="1" lang="en-US" altLang="zh-CN" sz="2400" b="1" dirty="0" err="1" smtClean="0">
                <a:solidFill>
                  <a:srgbClr val="3333FF"/>
                </a:solidFill>
                <a:latin typeface="Consolas" pitchFamily="49" charset="0"/>
                <a:ea typeface="仿宋" pitchFamily="49" charset="-122"/>
                <a:cs typeface="Consolas" pitchFamily="49" charset="0"/>
              </a:rPr>
              <a:t>str</a:t>
            </a:r>
            <a:r>
              <a:rPr kumimoji="1" lang="en-US" altLang="zh-CN" sz="2400" b="1" dirty="0" smtClean="0">
                <a:solidFill>
                  <a:srgbClr val="3333FF"/>
                </a:solidFill>
                <a:latin typeface="Consolas" pitchFamily="49" charset="0"/>
                <a:ea typeface="仿宋" pitchFamily="49" charset="-122"/>
                <a:cs typeface="Consolas" pitchFamily="49" charset="0"/>
              </a:rPr>
              <a:t>[++j];</a:t>
            </a:r>
          </a:p>
          <a:p>
            <a:pPr fontAlgn="base">
              <a:lnSpc>
                <a:spcPct val="12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  }</a:t>
            </a:r>
          </a:p>
          <a:p>
            <a:pPr fontAlgn="base">
              <a:lnSpc>
                <a:spcPct val="120000"/>
              </a:lnSpc>
              <a:spcBef>
                <a:spcPct val="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a:t>
            </a:r>
            <a:endParaRPr lang="en-US" altLang="zh-CN" sz="2400" b="1" dirty="0">
              <a:solidFill>
                <a:srgbClr val="3333FF"/>
              </a:solidFill>
              <a:latin typeface="Consolas" pitchFamily="49" charset="0"/>
              <a:ea typeface="仿宋" pitchFamily="49" charset="-122"/>
              <a:cs typeface="Consolas" pitchFamily="49" charset="0"/>
            </a:endParaRPr>
          </a:p>
        </p:txBody>
      </p:sp>
    </p:spTree>
    <p:extLst>
      <p:ext uri="{BB962C8B-B14F-4D97-AF65-F5344CB8AC3E}">
        <p14:creationId xmlns:p14="http://schemas.microsoft.com/office/powerpoint/2010/main" val="867426685"/>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Text Box 3"/>
          <p:cNvSpPr txBox="1">
            <a:spLocks noChangeArrowheads="1"/>
          </p:cNvSpPr>
          <p:nvPr/>
        </p:nvSpPr>
        <p:spPr bwMode="auto">
          <a:xfrm>
            <a:off x="785786" y="928670"/>
            <a:ext cx="7602638" cy="4524315"/>
          </a:xfrm>
          <a:prstGeom prst="rect">
            <a:avLst/>
          </a:prstGeom>
          <a:solidFill>
            <a:schemeClr val="bg1">
              <a:lumMod val="95000"/>
            </a:schemeClr>
          </a:solidFill>
          <a:ln>
            <a:noFill/>
            <a:headEnd/>
            <a:tailEnd type="none" w="med" len="lg"/>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bodyPr>
          <a:lstStyle/>
          <a:p>
            <a:pPr fontAlgn="base">
              <a:lnSpc>
                <a:spcPct val="150000"/>
              </a:lnSpc>
              <a:spcBef>
                <a:spcPct val="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void </a:t>
            </a:r>
            <a:r>
              <a:rPr kumimoji="1" lang="en-US" altLang="zh-CN" sz="2400" b="1" dirty="0" err="1" smtClean="0">
                <a:solidFill>
                  <a:srgbClr val="FF0000"/>
                </a:solidFill>
                <a:latin typeface="Consolas" pitchFamily="49" charset="0"/>
                <a:ea typeface="仿宋" pitchFamily="49" charset="-122"/>
                <a:cs typeface="Consolas" pitchFamily="49" charset="0"/>
              </a:rPr>
              <a:t>DestroyBTree</a:t>
            </a:r>
            <a:r>
              <a:rPr kumimoji="1" lang="en-US" altLang="zh-CN" sz="2400" b="1" dirty="0" smtClean="0">
                <a:solidFill>
                  <a:srgbClr val="3333FF"/>
                </a:solidFill>
                <a:latin typeface="Consolas" pitchFamily="49" charset="0"/>
                <a:ea typeface="仿宋" pitchFamily="49" charset="-122"/>
                <a:cs typeface="Consolas" pitchFamily="49" charset="0"/>
              </a:rPr>
              <a:t>(BTNode *&amp;b)</a:t>
            </a:r>
          </a:p>
          <a:p>
            <a:pPr fontAlgn="base">
              <a:lnSpc>
                <a:spcPct val="150000"/>
              </a:lnSpc>
              <a:spcBef>
                <a:spcPct val="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  if </a:t>
            </a:r>
            <a:r>
              <a:rPr kumimoji="1" lang="en-US" altLang="zh-CN" sz="2400" b="1" dirty="0">
                <a:solidFill>
                  <a:srgbClr val="3333FF"/>
                </a:solidFill>
                <a:latin typeface="Consolas" pitchFamily="49" charset="0"/>
                <a:ea typeface="仿宋" pitchFamily="49" charset="-122"/>
                <a:cs typeface="Consolas" pitchFamily="49" charset="0"/>
              </a:rPr>
              <a:t>(b==NULL) return </a:t>
            </a:r>
            <a:r>
              <a:rPr kumimoji="1" lang="en-US" altLang="zh-CN" sz="2400" b="1" dirty="0" smtClean="0">
                <a:solidFill>
                  <a:srgbClr val="3333FF"/>
                </a:solidFill>
                <a:latin typeface="Consolas" pitchFamily="49" charset="0"/>
                <a:ea typeface="仿宋" pitchFamily="49" charset="-122"/>
                <a:cs typeface="Consolas" pitchFamily="49" charset="0"/>
              </a:rPr>
              <a:t>;</a:t>
            </a:r>
            <a:endParaRPr kumimoji="1" lang="en-US" altLang="zh-CN" sz="2400" b="1" dirty="0">
              <a:solidFill>
                <a:srgbClr val="3333FF"/>
              </a:solidFill>
              <a:latin typeface="Consolas" pitchFamily="49" charset="0"/>
              <a:ea typeface="仿宋" pitchFamily="49" charset="-122"/>
              <a:cs typeface="Consolas" pitchFamily="49" charset="0"/>
            </a:endParaRPr>
          </a:p>
          <a:p>
            <a:pPr fontAlgn="base">
              <a:lnSpc>
                <a:spcPct val="150000"/>
              </a:lnSpc>
              <a:spcBef>
                <a:spcPct val="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   else</a:t>
            </a:r>
            <a:endParaRPr kumimoji="1" lang="en-US" altLang="zh-CN" sz="2400" b="1" dirty="0">
              <a:solidFill>
                <a:srgbClr val="3333FF"/>
              </a:solidFill>
              <a:latin typeface="Consolas" pitchFamily="49" charset="0"/>
              <a:ea typeface="仿宋" pitchFamily="49" charset="-122"/>
              <a:cs typeface="Consolas" pitchFamily="49" charset="0"/>
            </a:endParaRPr>
          </a:p>
          <a:p>
            <a:pPr fontAlgn="base">
              <a:lnSpc>
                <a:spcPct val="15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  </a:t>
            </a:r>
            <a:r>
              <a:rPr kumimoji="1" lang="en-US" altLang="zh-CN" sz="2400" b="1" dirty="0" err="1" smtClean="0">
                <a:solidFill>
                  <a:srgbClr val="FF0000"/>
                </a:solidFill>
                <a:latin typeface="Consolas" pitchFamily="49" charset="0"/>
                <a:ea typeface="仿宋" pitchFamily="49" charset="-122"/>
                <a:cs typeface="Consolas" pitchFamily="49" charset="0"/>
              </a:rPr>
              <a:t>DestroyBTree</a:t>
            </a:r>
            <a:r>
              <a:rPr kumimoji="1" lang="en-US" altLang="zh-CN" sz="2400" b="1" dirty="0" smtClean="0">
                <a:solidFill>
                  <a:srgbClr val="3333FF"/>
                </a:solidFill>
                <a:latin typeface="Consolas" pitchFamily="49" charset="0"/>
                <a:ea typeface="仿宋" pitchFamily="49" charset="-122"/>
                <a:cs typeface="Consolas" pitchFamily="49" charset="0"/>
              </a:rPr>
              <a:t>(b-&gt;lchild);</a:t>
            </a:r>
            <a:endParaRPr kumimoji="1" lang="en-US" altLang="zh-CN" sz="2400" b="1" dirty="0">
              <a:solidFill>
                <a:srgbClr val="3333FF"/>
              </a:solidFill>
              <a:latin typeface="Consolas" pitchFamily="49" charset="0"/>
              <a:ea typeface="仿宋" pitchFamily="49" charset="-122"/>
              <a:cs typeface="Consolas" pitchFamily="49" charset="0"/>
            </a:endParaRPr>
          </a:p>
          <a:p>
            <a:pPr fontAlgn="base">
              <a:lnSpc>
                <a:spcPct val="150000"/>
              </a:lnSpc>
              <a:spcBef>
                <a:spcPct val="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      </a:t>
            </a:r>
            <a:r>
              <a:rPr kumimoji="1" lang="en-US" altLang="zh-CN" sz="2400" b="1" dirty="0" err="1" smtClean="0">
                <a:solidFill>
                  <a:srgbClr val="FF0000"/>
                </a:solidFill>
                <a:latin typeface="Consolas" pitchFamily="49" charset="0"/>
                <a:ea typeface="仿宋" pitchFamily="49" charset="-122"/>
                <a:cs typeface="Consolas" pitchFamily="49" charset="0"/>
              </a:rPr>
              <a:t>DestroyBTree</a:t>
            </a:r>
            <a:r>
              <a:rPr kumimoji="1" lang="en-US" altLang="zh-CN" sz="2400" b="1" dirty="0" smtClean="0">
                <a:solidFill>
                  <a:srgbClr val="3333FF"/>
                </a:solidFill>
                <a:latin typeface="Consolas" pitchFamily="49" charset="0"/>
                <a:ea typeface="仿宋" pitchFamily="49" charset="-122"/>
                <a:cs typeface="Consolas" pitchFamily="49" charset="0"/>
              </a:rPr>
              <a:t>(b-&gt;rchild);</a:t>
            </a:r>
            <a:endParaRPr kumimoji="1" lang="en-US" altLang="zh-CN" sz="2400" b="1" dirty="0">
              <a:solidFill>
                <a:srgbClr val="3333FF"/>
              </a:solidFill>
              <a:latin typeface="Consolas" pitchFamily="49" charset="0"/>
              <a:ea typeface="仿宋" pitchFamily="49" charset="-122"/>
              <a:cs typeface="Consolas" pitchFamily="49" charset="0"/>
            </a:endParaRPr>
          </a:p>
          <a:p>
            <a:pPr fontAlgn="base">
              <a:lnSpc>
                <a:spcPct val="150000"/>
              </a:lnSpc>
              <a:spcBef>
                <a:spcPct val="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      free(b);     </a:t>
            </a:r>
            <a:r>
              <a:rPr kumimoji="1" lang="en-US" altLang="zh-CN" sz="2400" b="1" dirty="0" smtClean="0">
                <a:solidFill>
                  <a:srgbClr val="00B0F0"/>
                </a:solidFill>
                <a:latin typeface="Consolas" pitchFamily="49" charset="0"/>
                <a:ea typeface="仿宋" pitchFamily="49" charset="-122"/>
                <a:cs typeface="Consolas" pitchFamily="49" charset="0"/>
              </a:rPr>
              <a:t> //</a:t>
            </a:r>
            <a:r>
              <a:rPr kumimoji="1" lang="zh-CN" altLang="en-US" sz="2400" b="1" dirty="0" smtClean="0">
                <a:solidFill>
                  <a:srgbClr val="00B0F0"/>
                </a:solidFill>
                <a:latin typeface="Consolas" pitchFamily="49" charset="0"/>
                <a:ea typeface="仿宋" pitchFamily="49" charset="-122"/>
                <a:cs typeface="Consolas" pitchFamily="49" charset="0"/>
              </a:rPr>
              <a:t>剩下一个结点</a:t>
            </a:r>
            <a:r>
              <a:rPr kumimoji="1" lang="en-US" altLang="zh-CN" sz="2400" b="1" dirty="0" smtClean="0">
                <a:solidFill>
                  <a:srgbClr val="00B0F0"/>
                </a:solidFill>
                <a:latin typeface="Consolas" pitchFamily="49" charset="0"/>
                <a:ea typeface="仿宋" pitchFamily="49" charset="-122"/>
                <a:cs typeface="Consolas" pitchFamily="49" charset="0"/>
              </a:rPr>
              <a:t>b</a:t>
            </a:r>
            <a:r>
              <a:rPr kumimoji="1" lang="zh-CN" altLang="en-US" sz="2400" b="1" dirty="0" smtClean="0">
                <a:solidFill>
                  <a:srgbClr val="00B0F0"/>
                </a:solidFill>
                <a:latin typeface="Consolas" pitchFamily="49" charset="0"/>
                <a:ea typeface="仿宋" pitchFamily="49" charset="-122"/>
                <a:cs typeface="Consolas" pitchFamily="49" charset="0"/>
              </a:rPr>
              <a:t>，直接释放</a:t>
            </a:r>
            <a:endParaRPr kumimoji="1" lang="en-US" altLang="zh-CN" sz="2400" b="1" dirty="0" smtClean="0">
              <a:solidFill>
                <a:srgbClr val="00B0F0"/>
              </a:solidFill>
              <a:latin typeface="Consolas" pitchFamily="49" charset="0"/>
              <a:ea typeface="仿宋" pitchFamily="49" charset="-122"/>
              <a:cs typeface="Consolas" pitchFamily="49" charset="0"/>
            </a:endParaRPr>
          </a:p>
          <a:p>
            <a:pPr fontAlgn="base">
              <a:lnSpc>
                <a:spcPct val="150000"/>
              </a:lnSpc>
              <a:spcBef>
                <a:spcPct val="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   }</a:t>
            </a:r>
            <a:endParaRPr kumimoji="1" lang="en-US" altLang="zh-CN" sz="2400" b="1" dirty="0">
              <a:solidFill>
                <a:srgbClr val="3333FF"/>
              </a:solidFill>
              <a:latin typeface="Consolas" pitchFamily="49" charset="0"/>
              <a:ea typeface="仿宋" pitchFamily="49" charset="-122"/>
              <a:cs typeface="Consolas" pitchFamily="49" charset="0"/>
            </a:endParaRPr>
          </a:p>
          <a:p>
            <a:pPr fontAlgn="base">
              <a:lnSpc>
                <a:spcPct val="15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a:t>
            </a:r>
            <a:endParaRPr lang="en-US" altLang="zh-CN" sz="2400" b="1" dirty="0">
              <a:solidFill>
                <a:srgbClr val="3333FF"/>
              </a:solidFill>
              <a:latin typeface="Consolas" pitchFamily="49" charset="0"/>
              <a:ea typeface="仿宋" pitchFamily="49" charset="-122"/>
              <a:cs typeface="Consolas" pitchFamily="49" charset="0"/>
            </a:endParaRPr>
          </a:p>
        </p:txBody>
      </p:sp>
      <p:sp>
        <p:nvSpPr>
          <p:cNvPr id="6" name="TextBox 5"/>
          <p:cNvSpPr txBox="1"/>
          <p:nvPr/>
        </p:nvSpPr>
        <p:spPr>
          <a:xfrm>
            <a:off x="114152" y="97468"/>
            <a:ext cx="7416824" cy="523220"/>
          </a:xfrm>
          <a:prstGeom prst="rect">
            <a:avLst/>
          </a:prstGeom>
          <a:noFill/>
        </p:spPr>
        <p:txBody>
          <a:bodyPr wrap="square" rtlCol="0">
            <a:spAutoFit/>
          </a:bodyPr>
          <a:lstStyle/>
          <a:p>
            <a:pPr fontAlgn="base">
              <a:spcBef>
                <a:spcPct val="0"/>
              </a:spcBef>
              <a:spcAft>
                <a:spcPct val="0"/>
              </a:spcAft>
            </a:pPr>
            <a:r>
              <a:rPr lang="en-US" altLang="zh-CN" sz="2800" b="1" dirty="0" smtClean="0">
                <a:latin typeface="楷体" pitchFamily="49" charset="-122"/>
                <a:ea typeface="楷体" pitchFamily="49" charset="-122"/>
              </a:rPr>
              <a:t>2</a:t>
            </a:r>
            <a:r>
              <a:rPr lang="zh-CN" altLang="en-US" sz="2800" b="1" dirty="0">
                <a:latin typeface="楷体" pitchFamily="49" charset="-122"/>
                <a:ea typeface="楷体" pitchFamily="49" charset="-122"/>
              </a:rPr>
              <a:t>、二叉树的销毁</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防止内存泄露</a:t>
            </a:r>
          </a:p>
        </p:txBody>
      </p:sp>
    </p:spTree>
    <p:extLst>
      <p:ext uri="{BB962C8B-B14F-4D97-AF65-F5344CB8AC3E}">
        <p14:creationId xmlns:p14="http://schemas.microsoft.com/office/powerpoint/2010/main" val="8415344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4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4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4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026"/>
          <p:cNvSpPr txBox="1">
            <a:spLocks noChangeArrowheads="1"/>
          </p:cNvSpPr>
          <p:nvPr/>
        </p:nvSpPr>
        <p:spPr bwMode="auto">
          <a:xfrm>
            <a:off x="752478" y="1052736"/>
            <a:ext cx="7677174" cy="2212209"/>
          </a:xfrm>
          <a:prstGeom prst="rect">
            <a:avLst/>
          </a:prstGeom>
          <a:noFill/>
          <a:ln w="9525">
            <a:noFill/>
            <a:miter lim="800000"/>
            <a:headEnd/>
            <a:tailEnd/>
          </a:ln>
          <a:effectLst/>
        </p:spPr>
        <p:txBody>
          <a:bodyPr wrap="square">
            <a:spAutoFit/>
          </a:bodyPr>
          <a:lstStyle/>
          <a:p>
            <a:pPr fontAlgn="base">
              <a:lnSpc>
                <a:spcPct val="110000"/>
              </a:lnSpc>
              <a:spcBef>
                <a:spcPts val="1000"/>
              </a:spcBef>
              <a:spcAft>
                <a:spcPct val="0"/>
              </a:spcAft>
            </a:pPr>
            <a:r>
              <a:rPr kumimoji="1" lang="en-US" altLang="zh-CN" sz="2800" b="1" dirty="0" smtClean="0">
                <a:solidFill>
                  <a:srgbClr val="FF0000"/>
                </a:solidFill>
                <a:latin typeface="Consolas" pitchFamily="49" charset="0"/>
                <a:ea typeface="微软雅黑" pitchFamily="34" charset="-122"/>
                <a:cs typeface="Consolas" pitchFamily="49" charset="0"/>
              </a:rPr>
              <a:t>1</a:t>
            </a:r>
            <a:r>
              <a:rPr kumimoji="1" lang="zh-CN" altLang="en-US" sz="2800" b="1" dirty="0" smtClean="0">
                <a:solidFill>
                  <a:srgbClr val="FF0000"/>
                </a:solidFill>
                <a:latin typeface="Consolas" pitchFamily="49" charset="0"/>
                <a:ea typeface="微软雅黑" pitchFamily="34" charset="-122"/>
                <a:cs typeface="Consolas" pitchFamily="49" charset="0"/>
              </a:rPr>
              <a:t>、</a:t>
            </a:r>
            <a:r>
              <a:rPr kumimoji="1" lang="zh-CN" altLang="en-US" sz="2800" b="1" dirty="0" smtClean="0">
                <a:solidFill>
                  <a:srgbClr val="FF0000"/>
                </a:solidFill>
                <a:latin typeface="方正启体简体" pitchFamily="65" charset="-122"/>
                <a:ea typeface="方正启体简体" pitchFamily="65" charset="-122"/>
                <a:cs typeface="Consolas" pitchFamily="49" charset="0"/>
              </a:rPr>
              <a:t>结点的</a:t>
            </a:r>
            <a:r>
              <a:rPr kumimoji="1" lang="zh-CN" altLang="en-US" sz="2800" b="1" dirty="0">
                <a:solidFill>
                  <a:srgbClr val="FF0000"/>
                </a:solidFill>
                <a:latin typeface="方正启体简体" pitchFamily="65" charset="-122"/>
                <a:ea typeface="方正启体简体" pitchFamily="65" charset="-122"/>
                <a:cs typeface="Consolas" pitchFamily="49" charset="0"/>
              </a:rPr>
              <a:t>度与树的度</a:t>
            </a:r>
            <a:r>
              <a:rPr kumimoji="1" lang="zh-CN" altLang="en-US" sz="2800" b="1" dirty="0" smtClean="0">
                <a:solidFill>
                  <a:srgbClr val="FF0000"/>
                </a:solidFill>
                <a:latin typeface="方正启体简体" pitchFamily="65" charset="-122"/>
                <a:ea typeface="方正启体简体" pitchFamily="65" charset="-122"/>
                <a:cs typeface="Consolas" pitchFamily="49" charset="0"/>
              </a:rPr>
              <a:t>：</a:t>
            </a:r>
            <a:endParaRPr kumimoji="1" lang="en-US" altLang="zh-CN" sz="2800" b="1" dirty="0" smtClean="0">
              <a:solidFill>
                <a:srgbClr val="FF0000"/>
              </a:solidFill>
              <a:latin typeface="方正启体简体" pitchFamily="65" charset="-122"/>
              <a:ea typeface="方正启体简体" pitchFamily="65" charset="-122"/>
              <a:cs typeface="Consolas" pitchFamily="49" charset="0"/>
            </a:endParaRPr>
          </a:p>
          <a:p>
            <a:pPr fontAlgn="base">
              <a:lnSpc>
                <a:spcPct val="110000"/>
              </a:lnSpc>
              <a:spcBef>
                <a:spcPts val="1000"/>
              </a:spcBef>
              <a:spcAft>
                <a:spcPct val="0"/>
              </a:spcAft>
            </a:pPr>
            <a:r>
              <a:rPr kumimoji="1" lang="zh-CN" altLang="en-US" sz="2800" b="1" dirty="0" smtClean="0">
                <a:solidFill>
                  <a:srgbClr val="3333FF"/>
                </a:solidFill>
                <a:latin typeface="Consolas" pitchFamily="49" charset="0"/>
                <a:ea typeface="楷体" pitchFamily="49" charset="-122"/>
                <a:cs typeface="Consolas" pitchFamily="49" charset="0"/>
              </a:rPr>
              <a:t>树中一个结点的</a:t>
            </a:r>
            <a:r>
              <a:rPr kumimoji="1" lang="zh-CN" altLang="en-US" sz="2800" b="1" dirty="0">
                <a:solidFill>
                  <a:srgbClr val="FF0000"/>
                </a:solidFill>
                <a:latin typeface="Consolas" pitchFamily="49" charset="0"/>
                <a:ea typeface="楷体" pitchFamily="49" charset="-122"/>
                <a:cs typeface="Consolas" pitchFamily="49" charset="0"/>
              </a:rPr>
              <a:t>子树</a:t>
            </a:r>
            <a:r>
              <a:rPr kumimoji="1" lang="zh-CN" altLang="en-US" sz="2800" b="1" dirty="0">
                <a:solidFill>
                  <a:srgbClr val="3333FF"/>
                </a:solidFill>
                <a:latin typeface="Consolas" pitchFamily="49" charset="0"/>
                <a:ea typeface="楷体" pitchFamily="49" charset="-122"/>
                <a:cs typeface="Consolas" pitchFamily="49" charset="0"/>
              </a:rPr>
              <a:t>的个数称为</a:t>
            </a:r>
            <a:r>
              <a:rPr kumimoji="1" lang="zh-CN" altLang="en-US" sz="2800" b="1" dirty="0" smtClean="0">
                <a:solidFill>
                  <a:srgbClr val="3333FF"/>
                </a:solidFill>
                <a:latin typeface="Consolas" pitchFamily="49" charset="0"/>
                <a:ea typeface="楷体" pitchFamily="49" charset="-122"/>
                <a:cs typeface="Consolas" pitchFamily="49" charset="0"/>
              </a:rPr>
              <a:t>该</a:t>
            </a:r>
            <a:r>
              <a:rPr kumimoji="1" lang="zh-CN" altLang="en-US" sz="2800" b="1" dirty="0" smtClean="0">
                <a:solidFill>
                  <a:srgbClr val="FF0000"/>
                </a:solidFill>
                <a:latin typeface="Consolas" pitchFamily="49" charset="0"/>
                <a:ea typeface="楷体" pitchFamily="49" charset="-122"/>
                <a:cs typeface="Consolas" pitchFamily="49" charset="0"/>
              </a:rPr>
              <a:t>结点的</a:t>
            </a:r>
            <a:r>
              <a:rPr kumimoji="1" lang="zh-CN" altLang="en-US" sz="2800" b="1" dirty="0">
                <a:solidFill>
                  <a:srgbClr val="FF0000"/>
                </a:solidFill>
                <a:latin typeface="Consolas" pitchFamily="49" charset="0"/>
                <a:ea typeface="楷体" pitchFamily="49" charset="-122"/>
                <a:cs typeface="Consolas" pitchFamily="49" charset="0"/>
              </a:rPr>
              <a:t>度</a:t>
            </a:r>
            <a:r>
              <a:rPr kumimoji="1" lang="zh-CN" altLang="en-US" sz="2800" b="1" dirty="0" smtClean="0">
                <a:solidFill>
                  <a:srgbClr val="3333FF"/>
                </a:solidFill>
                <a:latin typeface="Consolas" pitchFamily="49" charset="0"/>
                <a:ea typeface="楷体" pitchFamily="49" charset="-122"/>
                <a:cs typeface="Consolas" pitchFamily="49" charset="0"/>
              </a:rPr>
              <a:t>。</a:t>
            </a:r>
            <a:endParaRPr kumimoji="1" lang="en-US" altLang="zh-CN" sz="2800" b="1" dirty="0" smtClean="0">
              <a:solidFill>
                <a:srgbClr val="3333FF"/>
              </a:solidFill>
              <a:latin typeface="Consolas" pitchFamily="49" charset="0"/>
              <a:ea typeface="楷体" pitchFamily="49" charset="-122"/>
              <a:cs typeface="Consolas" pitchFamily="49" charset="0"/>
            </a:endParaRPr>
          </a:p>
          <a:p>
            <a:pPr fontAlgn="base">
              <a:lnSpc>
                <a:spcPct val="110000"/>
              </a:lnSpc>
              <a:spcBef>
                <a:spcPts val="1000"/>
              </a:spcBef>
              <a:spcAft>
                <a:spcPct val="0"/>
              </a:spcAft>
            </a:pPr>
            <a:r>
              <a:rPr kumimoji="1" lang="zh-CN" altLang="en-US" sz="2800" b="1" dirty="0" smtClean="0">
                <a:solidFill>
                  <a:srgbClr val="3333FF"/>
                </a:solidFill>
                <a:latin typeface="Consolas" pitchFamily="49" charset="0"/>
                <a:ea typeface="楷体" pitchFamily="49" charset="-122"/>
                <a:cs typeface="Consolas" pitchFamily="49" charset="0"/>
              </a:rPr>
              <a:t>树</a:t>
            </a:r>
            <a:r>
              <a:rPr kumimoji="1" lang="zh-CN" altLang="en-US" sz="2800" b="1" dirty="0">
                <a:solidFill>
                  <a:srgbClr val="3333FF"/>
                </a:solidFill>
                <a:latin typeface="Consolas" pitchFamily="49" charset="0"/>
                <a:ea typeface="楷体" pitchFamily="49" charset="-122"/>
                <a:cs typeface="Consolas" pitchFamily="49" charset="0"/>
              </a:rPr>
              <a:t>中</a:t>
            </a:r>
            <a:r>
              <a:rPr kumimoji="1" lang="zh-CN" altLang="en-US" sz="2800" b="1" dirty="0" smtClean="0">
                <a:solidFill>
                  <a:srgbClr val="3333FF"/>
                </a:solidFill>
                <a:latin typeface="Consolas" pitchFamily="49" charset="0"/>
                <a:ea typeface="楷体" pitchFamily="49" charset="-122"/>
                <a:cs typeface="Consolas" pitchFamily="49" charset="0"/>
              </a:rPr>
              <a:t>各结点的</a:t>
            </a:r>
            <a:r>
              <a:rPr kumimoji="1" lang="zh-CN" altLang="en-US" sz="2800" b="1" dirty="0">
                <a:solidFill>
                  <a:srgbClr val="3333FF"/>
                </a:solidFill>
                <a:latin typeface="Consolas" pitchFamily="49" charset="0"/>
                <a:ea typeface="楷体" pitchFamily="49" charset="-122"/>
                <a:cs typeface="Consolas" pitchFamily="49" charset="0"/>
              </a:rPr>
              <a:t>度的最大值称为</a:t>
            </a:r>
            <a:r>
              <a:rPr kumimoji="1" lang="zh-CN" altLang="en-US" sz="2800" b="1" dirty="0">
                <a:solidFill>
                  <a:srgbClr val="FF0000"/>
                </a:solidFill>
                <a:latin typeface="Consolas" pitchFamily="49" charset="0"/>
                <a:ea typeface="楷体" pitchFamily="49" charset="-122"/>
                <a:cs typeface="Consolas" pitchFamily="49" charset="0"/>
              </a:rPr>
              <a:t>树的</a:t>
            </a:r>
            <a:r>
              <a:rPr kumimoji="1" lang="zh-CN" altLang="en-US" sz="2800" b="1" dirty="0" smtClean="0">
                <a:solidFill>
                  <a:srgbClr val="FF0000"/>
                </a:solidFill>
                <a:latin typeface="Consolas" pitchFamily="49" charset="0"/>
                <a:ea typeface="楷体" pitchFamily="49" charset="-122"/>
                <a:cs typeface="Consolas" pitchFamily="49" charset="0"/>
              </a:rPr>
              <a:t>度</a:t>
            </a:r>
            <a:r>
              <a:rPr kumimoji="1" lang="zh-CN" altLang="en-US" sz="2800" b="1" dirty="0" smtClean="0">
                <a:solidFill>
                  <a:srgbClr val="3333FF"/>
                </a:solidFill>
                <a:latin typeface="Consolas" pitchFamily="49" charset="0"/>
                <a:ea typeface="楷体" pitchFamily="49" charset="-122"/>
                <a:cs typeface="Consolas" pitchFamily="49" charset="0"/>
              </a:rPr>
              <a:t>，通常</a:t>
            </a:r>
            <a:r>
              <a:rPr kumimoji="1" lang="zh-CN" altLang="en-US" sz="2800" b="1" dirty="0">
                <a:solidFill>
                  <a:srgbClr val="3333FF"/>
                </a:solidFill>
                <a:latin typeface="Consolas" pitchFamily="49" charset="0"/>
                <a:ea typeface="楷体" pitchFamily="49" charset="-122"/>
                <a:cs typeface="Consolas" pitchFamily="49" charset="0"/>
              </a:rPr>
              <a:t>将度为</a:t>
            </a:r>
            <a:r>
              <a:rPr kumimoji="1" lang="en-US" altLang="zh-CN" sz="2800" b="1" i="1" dirty="0">
                <a:solidFill>
                  <a:srgbClr val="3333FF"/>
                </a:solidFill>
                <a:latin typeface="Consolas" pitchFamily="49" charset="0"/>
                <a:ea typeface="楷体" pitchFamily="49" charset="-122"/>
                <a:cs typeface="Consolas" pitchFamily="49" charset="0"/>
              </a:rPr>
              <a:t>m</a:t>
            </a:r>
            <a:r>
              <a:rPr kumimoji="1" lang="zh-CN" altLang="en-US" sz="2800" b="1" dirty="0">
                <a:solidFill>
                  <a:srgbClr val="3333FF"/>
                </a:solidFill>
                <a:latin typeface="Consolas" pitchFamily="49" charset="0"/>
                <a:ea typeface="楷体" pitchFamily="49" charset="-122"/>
                <a:cs typeface="Consolas" pitchFamily="49" charset="0"/>
              </a:rPr>
              <a:t>的树称为</a:t>
            </a:r>
            <a:r>
              <a:rPr kumimoji="1" lang="en-US" altLang="zh-CN" sz="2800" b="1" i="1" dirty="0">
                <a:solidFill>
                  <a:srgbClr val="FF0000"/>
                </a:solidFill>
                <a:latin typeface="Consolas" pitchFamily="49" charset="0"/>
                <a:ea typeface="楷体" pitchFamily="49" charset="-122"/>
                <a:cs typeface="Consolas" pitchFamily="49" charset="0"/>
              </a:rPr>
              <a:t>m</a:t>
            </a:r>
            <a:r>
              <a:rPr kumimoji="1" lang="zh-CN" altLang="en-US" sz="2800" b="1" dirty="0">
                <a:solidFill>
                  <a:srgbClr val="FF0000"/>
                </a:solidFill>
                <a:latin typeface="Consolas" pitchFamily="49" charset="0"/>
                <a:ea typeface="楷体" pitchFamily="49" charset="-122"/>
                <a:cs typeface="Consolas" pitchFamily="49" charset="0"/>
              </a:rPr>
              <a:t>次</a:t>
            </a:r>
            <a:r>
              <a:rPr kumimoji="1" lang="zh-CN" altLang="en-US" sz="2800" b="1" dirty="0" smtClean="0">
                <a:solidFill>
                  <a:srgbClr val="FF0000"/>
                </a:solidFill>
                <a:latin typeface="Consolas" pitchFamily="49" charset="0"/>
                <a:ea typeface="楷体" pitchFamily="49" charset="-122"/>
                <a:cs typeface="Consolas" pitchFamily="49" charset="0"/>
              </a:rPr>
              <a:t>树</a:t>
            </a:r>
            <a:r>
              <a:rPr kumimoji="1" lang="zh-CN" altLang="en-US" sz="2800" b="1" dirty="0" smtClean="0">
                <a:solidFill>
                  <a:srgbClr val="3333FF"/>
                </a:solidFill>
                <a:latin typeface="Consolas" pitchFamily="49" charset="0"/>
                <a:ea typeface="楷体" pitchFamily="49" charset="-122"/>
                <a:cs typeface="Consolas" pitchFamily="49" charset="0"/>
              </a:rPr>
              <a:t>或者</a:t>
            </a:r>
            <a:r>
              <a:rPr kumimoji="1" lang="en-US" altLang="zh-CN" sz="2800" b="1" i="1" dirty="0" smtClean="0">
                <a:solidFill>
                  <a:srgbClr val="FF0000"/>
                </a:solidFill>
                <a:latin typeface="Consolas" pitchFamily="49" charset="0"/>
                <a:ea typeface="楷体" pitchFamily="49" charset="-122"/>
                <a:cs typeface="Consolas" pitchFamily="49" charset="0"/>
              </a:rPr>
              <a:t>m</a:t>
            </a:r>
            <a:r>
              <a:rPr kumimoji="1" lang="zh-CN" altLang="en-US" sz="2800" b="1" dirty="0" smtClean="0">
                <a:solidFill>
                  <a:srgbClr val="FF0000"/>
                </a:solidFill>
                <a:latin typeface="Consolas" pitchFamily="49" charset="0"/>
                <a:ea typeface="楷体" pitchFamily="49" charset="-122"/>
                <a:cs typeface="Consolas" pitchFamily="49" charset="0"/>
              </a:rPr>
              <a:t>叉树</a:t>
            </a:r>
            <a:r>
              <a:rPr kumimoji="1" lang="zh-CN" altLang="en-US" sz="2800" b="1" dirty="0" smtClean="0">
                <a:solidFill>
                  <a:srgbClr val="3333FF"/>
                </a:solidFill>
                <a:latin typeface="Consolas" pitchFamily="49" charset="0"/>
                <a:ea typeface="楷体" pitchFamily="49" charset="-122"/>
                <a:cs typeface="Consolas" pitchFamily="49" charset="0"/>
              </a:rPr>
              <a:t>。        </a:t>
            </a:r>
            <a:endParaRPr kumimoji="1" lang="zh-CN" altLang="en-US" sz="2800" b="1" dirty="0">
              <a:solidFill>
                <a:srgbClr val="3333FF"/>
              </a:solidFill>
              <a:latin typeface="Consolas" pitchFamily="49" charset="0"/>
              <a:ea typeface="楷体" pitchFamily="49" charset="-122"/>
              <a:cs typeface="Consolas" pitchFamily="49" charset="0"/>
            </a:endParaRPr>
          </a:p>
        </p:txBody>
      </p:sp>
      <p:sp>
        <p:nvSpPr>
          <p:cNvPr id="35" name="Line 31"/>
          <p:cNvSpPr>
            <a:spLocks noChangeShapeType="1"/>
          </p:cNvSpPr>
          <p:nvPr/>
        </p:nvSpPr>
        <p:spPr bwMode="auto">
          <a:xfrm flipH="1">
            <a:off x="4214810" y="3788345"/>
            <a:ext cx="503238" cy="144463"/>
          </a:xfrm>
          <a:prstGeom prst="line">
            <a:avLst/>
          </a:prstGeom>
          <a:ln>
            <a:headEnd/>
            <a:tailEnd type="stealth" w="med" len="lg"/>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36" name="Text Box 32"/>
          <p:cNvSpPr txBox="1">
            <a:spLocks noChangeArrowheads="1"/>
          </p:cNvSpPr>
          <p:nvPr/>
        </p:nvSpPr>
        <p:spPr bwMode="auto">
          <a:xfrm>
            <a:off x="4573585" y="3501008"/>
            <a:ext cx="1079500" cy="400110"/>
          </a:xfrm>
          <a:prstGeom prst="rect">
            <a:avLst/>
          </a:prstGeom>
          <a:noFill/>
          <a:ln w="9525" algn="ctr">
            <a:noFill/>
            <a:miter lim="800000"/>
            <a:headEnd/>
            <a:tailEnd type="none" w="med" len="lg"/>
          </a:ln>
          <a:effectLst/>
        </p:spPr>
        <p:txBody>
          <a:bodyPr>
            <a:spAutoFit/>
          </a:bodyPr>
          <a:lstStyle/>
          <a:p>
            <a:pPr algn="ctr" fontAlgn="base">
              <a:spcBef>
                <a:spcPct val="50000"/>
              </a:spcBef>
              <a:spcAft>
                <a:spcPct val="0"/>
              </a:spcAft>
            </a:pPr>
            <a:r>
              <a:rPr lang="zh-CN" altLang="en-US" sz="2000" b="1">
                <a:solidFill>
                  <a:srgbClr val="3333FF"/>
                </a:solidFill>
                <a:latin typeface="Consolas" pitchFamily="49" charset="0"/>
                <a:ea typeface="仿宋" pitchFamily="49" charset="-122"/>
                <a:cs typeface="Consolas" pitchFamily="49" charset="0"/>
              </a:rPr>
              <a:t>度为</a:t>
            </a:r>
            <a:r>
              <a:rPr lang="en-US" altLang="zh-CN" sz="2000" b="1">
                <a:solidFill>
                  <a:srgbClr val="3333FF"/>
                </a:solidFill>
                <a:latin typeface="Consolas" pitchFamily="49" charset="0"/>
                <a:ea typeface="仿宋" pitchFamily="49" charset="-122"/>
                <a:cs typeface="Consolas" pitchFamily="49" charset="0"/>
              </a:rPr>
              <a:t>3</a:t>
            </a:r>
          </a:p>
        </p:txBody>
      </p:sp>
      <p:sp>
        <p:nvSpPr>
          <p:cNvPr id="37" name="Text Box 33"/>
          <p:cNvSpPr txBox="1">
            <a:spLocks noChangeArrowheads="1"/>
          </p:cNvSpPr>
          <p:nvPr/>
        </p:nvSpPr>
        <p:spPr bwMode="auto">
          <a:xfrm>
            <a:off x="5221286" y="4104266"/>
            <a:ext cx="1079500" cy="400110"/>
          </a:xfrm>
          <a:prstGeom prst="rect">
            <a:avLst/>
          </a:prstGeom>
          <a:noFill/>
          <a:ln w="9525" algn="ctr">
            <a:noFill/>
            <a:miter lim="800000"/>
            <a:headEnd/>
            <a:tailEnd type="none" w="med" len="lg"/>
          </a:ln>
          <a:effectLst/>
        </p:spPr>
        <p:txBody>
          <a:bodyPr>
            <a:spAutoFit/>
          </a:bodyPr>
          <a:lstStyle/>
          <a:p>
            <a:pPr algn="ctr" fontAlgn="base">
              <a:spcBef>
                <a:spcPct val="50000"/>
              </a:spcBef>
              <a:spcAft>
                <a:spcPct val="0"/>
              </a:spcAft>
            </a:pPr>
            <a:r>
              <a:rPr lang="zh-CN" altLang="en-US" sz="2000" b="1" dirty="0">
                <a:solidFill>
                  <a:srgbClr val="3333FF"/>
                </a:solidFill>
                <a:latin typeface="Consolas" pitchFamily="49" charset="0"/>
                <a:ea typeface="仿宋" pitchFamily="49" charset="-122"/>
                <a:cs typeface="Consolas" pitchFamily="49" charset="0"/>
              </a:rPr>
              <a:t>度为</a:t>
            </a:r>
            <a:r>
              <a:rPr lang="en-US" altLang="zh-CN" sz="2000" b="1" dirty="0">
                <a:solidFill>
                  <a:srgbClr val="3333FF"/>
                </a:solidFill>
                <a:latin typeface="Consolas" pitchFamily="49" charset="0"/>
                <a:ea typeface="仿宋" pitchFamily="49" charset="-122"/>
                <a:cs typeface="Consolas" pitchFamily="49" charset="0"/>
              </a:rPr>
              <a:t>2</a:t>
            </a:r>
          </a:p>
        </p:txBody>
      </p:sp>
      <p:sp>
        <p:nvSpPr>
          <p:cNvPr id="38" name="Line 34"/>
          <p:cNvSpPr>
            <a:spLocks noChangeShapeType="1"/>
          </p:cNvSpPr>
          <p:nvPr/>
        </p:nvSpPr>
        <p:spPr bwMode="auto">
          <a:xfrm flipH="1">
            <a:off x="5221286" y="4428116"/>
            <a:ext cx="215900" cy="215900"/>
          </a:xfrm>
          <a:prstGeom prst="line">
            <a:avLst/>
          </a:prstGeom>
          <a:ln>
            <a:headEnd/>
            <a:tailEnd type="stealth" w="med" len="lg"/>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39" name="TextBox 38"/>
          <p:cNvSpPr txBox="1"/>
          <p:nvPr/>
        </p:nvSpPr>
        <p:spPr>
          <a:xfrm>
            <a:off x="4000496" y="6453336"/>
            <a:ext cx="1357322" cy="400110"/>
          </a:xfrm>
          <a:prstGeom prst="rect">
            <a:avLst/>
          </a:prstGeom>
          <a:noFill/>
        </p:spPr>
        <p:txBody>
          <a:bodyPr wrap="square" rtlCol="0">
            <a:spAutoFit/>
          </a:bodyPr>
          <a:lstStyle/>
          <a:p>
            <a:pPr algn="ctr" fontAlgn="base">
              <a:spcBef>
                <a:spcPct val="0"/>
              </a:spcBef>
              <a:spcAft>
                <a:spcPct val="0"/>
              </a:spcAft>
            </a:pPr>
            <a:r>
              <a:rPr lang="en-US" altLang="zh-CN" sz="2000" b="1" dirty="0" smtClean="0">
                <a:solidFill>
                  <a:srgbClr val="3333FF"/>
                </a:solidFill>
                <a:latin typeface="Consolas" pitchFamily="49" charset="0"/>
                <a:ea typeface="仿宋" pitchFamily="49" charset="-122"/>
                <a:cs typeface="Consolas" pitchFamily="49" charset="0"/>
              </a:rPr>
              <a:t>3</a:t>
            </a:r>
            <a:r>
              <a:rPr kumimoji="1" lang="zh-CN" altLang="en-US" sz="2000" b="1" dirty="0" smtClean="0">
                <a:solidFill>
                  <a:srgbClr val="3333FF"/>
                </a:solidFill>
                <a:latin typeface="Consolas" pitchFamily="49" charset="0"/>
                <a:ea typeface="仿宋" pitchFamily="49" charset="-122"/>
                <a:cs typeface="Consolas" pitchFamily="49" charset="0"/>
              </a:rPr>
              <a:t>次树</a:t>
            </a:r>
            <a:endParaRPr lang="zh-CN" altLang="en-US" sz="2000" b="1" dirty="0">
              <a:solidFill>
                <a:srgbClr val="3333FF"/>
              </a:solidFill>
              <a:latin typeface="Consolas" pitchFamily="49" charset="0"/>
              <a:ea typeface="仿宋" pitchFamily="49" charset="-122"/>
              <a:cs typeface="Consolas" pitchFamily="49" charset="0"/>
            </a:endParaRPr>
          </a:p>
        </p:txBody>
      </p:sp>
      <p:grpSp>
        <p:nvGrpSpPr>
          <p:cNvPr id="2" name="组合 39"/>
          <p:cNvGrpSpPr/>
          <p:nvPr/>
        </p:nvGrpSpPr>
        <p:grpSpPr>
          <a:xfrm>
            <a:off x="2500298" y="3910602"/>
            <a:ext cx="3816350" cy="2305050"/>
            <a:chOff x="1692275" y="2276475"/>
            <a:chExt cx="3816350" cy="2305050"/>
          </a:xfrm>
        </p:grpSpPr>
        <p:sp>
          <p:nvSpPr>
            <p:cNvPr id="41" name="Freeform 47"/>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42" name="Freeform 48"/>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43" name="Oval 31"/>
            <p:cNvSpPr>
              <a:spLocks noChangeArrowheads="1"/>
            </p:cNvSpPr>
            <p:nvPr/>
          </p:nvSpPr>
          <p:spPr bwMode="auto">
            <a:xfrm>
              <a:off x="3060700" y="227647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A</a:t>
              </a:r>
            </a:p>
          </p:txBody>
        </p:sp>
        <p:sp>
          <p:nvSpPr>
            <p:cNvPr id="44" name="Oval 32"/>
            <p:cNvSpPr>
              <a:spLocks noChangeArrowheads="1"/>
            </p:cNvSpPr>
            <p:nvPr/>
          </p:nvSpPr>
          <p:spPr bwMode="auto">
            <a:xfrm>
              <a:off x="2052638" y="2925763"/>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dirty="0">
                  <a:solidFill>
                    <a:srgbClr val="3333FF"/>
                  </a:solidFill>
                  <a:latin typeface="Consolas" pitchFamily="49" charset="0"/>
                  <a:cs typeface="Consolas" pitchFamily="49" charset="0"/>
                </a:rPr>
                <a:t>B</a:t>
              </a:r>
            </a:p>
          </p:txBody>
        </p:sp>
        <p:sp>
          <p:nvSpPr>
            <p:cNvPr id="45" name="Oval 33"/>
            <p:cNvSpPr>
              <a:spLocks noChangeArrowheads="1"/>
            </p:cNvSpPr>
            <p:nvPr/>
          </p:nvSpPr>
          <p:spPr bwMode="auto">
            <a:xfrm>
              <a:off x="3060700" y="2925763"/>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C</a:t>
              </a:r>
            </a:p>
          </p:txBody>
        </p:sp>
        <p:sp>
          <p:nvSpPr>
            <p:cNvPr id="46" name="Oval 34"/>
            <p:cNvSpPr>
              <a:spLocks noChangeArrowheads="1"/>
            </p:cNvSpPr>
            <p:nvPr/>
          </p:nvSpPr>
          <p:spPr bwMode="auto">
            <a:xfrm>
              <a:off x="4068763" y="29257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D</a:t>
              </a:r>
            </a:p>
          </p:txBody>
        </p:sp>
        <p:sp>
          <p:nvSpPr>
            <p:cNvPr id="47" name="Oval 35"/>
            <p:cNvSpPr>
              <a:spLocks noChangeArrowheads="1"/>
            </p:cNvSpPr>
            <p:nvPr/>
          </p:nvSpPr>
          <p:spPr bwMode="auto">
            <a:xfrm>
              <a:off x="1692275"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E</a:t>
              </a:r>
            </a:p>
          </p:txBody>
        </p:sp>
        <p:sp>
          <p:nvSpPr>
            <p:cNvPr id="48" name="Oval 36"/>
            <p:cNvSpPr>
              <a:spLocks noChangeArrowheads="1"/>
            </p:cNvSpPr>
            <p:nvPr/>
          </p:nvSpPr>
          <p:spPr bwMode="auto">
            <a:xfrm>
              <a:off x="241141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F</a:t>
              </a:r>
            </a:p>
          </p:txBody>
        </p:sp>
        <p:sp>
          <p:nvSpPr>
            <p:cNvPr id="49" name="Oval 37"/>
            <p:cNvSpPr>
              <a:spLocks noChangeArrowheads="1"/>
            </p:cNvSpPr>
            <p:nvPr/>
          </p:nvSpPr>
          <p:spPr bwMode="auto">
            <a:xfrm>
              <a:off x="30607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G</a:t>
              </a:r>
            </a:p>
          </p:txBody>
        </p:sp>
        <p:sp>
          <p:nvSpPr>
            <p:cNvPr id="50" name="Oval 38"/>
            <p:cNvSpPr>
              <a:spLocks noChangeArrowheads="1"/>
            </p:cNvSpPr>
            <p:nvPr/>
          </p:nvSpPr>
          <p:spPr bwMode="auto">
            <a:xfrm>
              <a:off x="30607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J</a:t>
              </a:r>
            </a:p>
          </p:txBody>
        </p:sp>
        <p:sp>
          <p:nvSpPr>
            <p:cNvPr id="51" name="Oval 39"/>
            <p:cNvSpPr>
              <a:spLocks noChangeArrowheads="1"/>
            </p:cNvSpPr>
            <p:nvPr/>
          </p:nvSpPr>
          <p:spPr bwMode="auto">
            <a:xfrm>
              <a:off x="37084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H</a:t>
              </a:r>
            </a:p>
          </p:txBody>
        </p:sp>
        <p:sp>
          <p:nvSpPr>
            <p:cNvPr id="52" name="Oval 40"/>
            <p:cNvSpPr>
              <a:spLocks noChangeArrowheads="1"/>
            </p:cNvSpPr>
            <p:nvPr/>
          </p:nvSpPr>
          <p:spPr bwMode="auto">
            <a:xfrm>
              <a:off x="450056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I</a:t>
              </a:r>
            </a:p>
          </p:txBody>
        </p:sp>
        <p:sp>
          <p:nvSpPr>
            <p:cNvPr id="53" name="Oval 41"/>
            <p:cNvSpPr>
              <a:spLocks noChangeArrowheads="1"/>
            </p:cNvSpPr>
            <p:nvPr/>
          </p:nvSpPr>
          <p:spPr bwMode="auto">
            <a:xfrm>
              <a:off x="39243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K</a:t>
              </a:r>
            </a:p>
          </p:txBody>
        </p:sp>
        <p:sp>
          <p:nvSpPr>
            <p:cNvPr id="54" name="Oval 42"/>
            <p:cNvSpPr>
              <a:spLocks noChangeArrowheads="1"/>
            </p:cNvSpPr>
            <p:nvPr/>
          </p:nvSpPr>
          <p:spPr bwMode="auto">
            <a:xfrm>
              <a:off x="4505325"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L</a:t>
              </a:r>
            </a:p>
          </p:txBody>
        </p:sp>
        <p:sp>
          <p:nvSpPr>
            <p:cNvPr id="55" name="Oval 43"/>
            <p:cNvSpPr>
              <a:spLocks noChangeArrowheads="1"/>
            </p:cNvSpPr>
            <p:nvPr/>
          </p:nvSpPr>
          <p:spPr bwMode="auto">
            <a:xfrm>
              <a:off x="5148263" y="42211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M</a:t>
              </a:r>
            </a:p>
          </p:txBody>
        </p:sp>
        <p:sp>
          <p:nvSpPr>
            <p:cNvPr id="56" name="Line 44"/>
            <p:cNvSpPr>
              <a:spLocks noChangeShapeType="1"/>
            </p:cNvSpPr>
            <p:nvPr/>
          </p:nvSpPr>
          <p:spPr bwMode="auto">
            <a:xfrm flipH="1">
              <a:off x="2406655" y="2493963"/>
              <a:ext cx="654044" cy="515926"/>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7" name="Line 45"/>
            <p:cNvSpPr>
              <a:spLocks noChangeShapeType="1"/>
            </p:cNvSpPr>
            <p:nvPr/>
          </p:nvSpPr>
          <p:spPr bwMode="auto">
            <a:xfrm>
              <a:off x="3238500" y="2636838"/>
              <a:ext cx="0" cy="288000"/>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8" name="Line 46"/>
            <p:cNvSpPr>
              <a:spLocks noChangeShapeType="1"/>
            </p:cNvSpPr>
            <p:nvPr/>
          </p:nvSpPr>
          <p:spPr bwMode="auto">
            <a:xfrm>
              <a:off x="3430588" y="2522538"/>
              <a:ext cx="647700" cy="503237"/>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9" name="Line 49"/>
            <p:cNvSpPr>
              <a:spLocks noChangeShapeType="1"/>
            </p:cNvSpPr>
            <p:nvPr/>
          </p:nvSpPr>
          <p:spPr bwMode="auto">
            <a:xfrm>
              <a:off x="3243263" y="3300413"/>
              <a:ext cx="0" cy="259200"/>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60" name="Line 50"/>
            <p:cNvSpPr>
              <a:spLocks noChangeShapeType="1"/>
            </p:cNvSpPr>
            <p:nvPr/>
          </p:nvSpPr>
          <p:spPr bwMode="auto">
            <a:xfrm>
              <a:off x="3243263" y="3933825"/>
              <a:ext cx="0" cy="287338"/>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61" name="Freeform 51"/>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62" name="Freeform 52"/>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63" name="Line 53"/>
            <p:cNvSpPr>
              <a:spLocks noChangeShapeType="1"/>
            </p:cNvSpPr>
            <p:nvPr/>
          </p:nvSpPr>
          <p:spPr bwMode="auto">
            <a:xfrm flipH="1">
              <a:off x="4184650" y="3862388"/>
              <a:ext cx="360363" cy="358775"/>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64" name="Line 54"/>
            <p:cNvSpPr>
              <a:spLocks noChangeShapeType="1"/>
            </p:cNvSpPr>
            <p:nvPr/>
          </p:nvSpPr>
          <p:spPr bwMode="auto">
            <a:xfrm>
              <a:off x="4687888" y="3933825"/>
              <a:ext cx="0" cy="287338"/>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65" name="Freeform 55"/>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grpSp>
      <p:sp>
        <p:nvSpPr>
          <p:cNvPr id="67" name="Rectangle 2"/>
          <p:cNvSpPr txBox="1">
            <a:spLocks noChangeArrowheads="1"/>
          </p:cNvSpPr>
          <p:nvPr/>
        </p:nvSpPr>
        <p:spPr>
          <a:xfrm>
            <a:off x="395536" y="188640"/>
            <a:ext cx="7200900" cy="609600"/>
          </a:xfrm>
          <a:prstGeom prst="rect">
            <a:avLst/>
          </a:prstGeo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anchor="ctr">
            <a:normAutofit/>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200" b="1" i="0" u="none" strike="noStrike" kern="1200" cap="none" spc="0" normalizeH="0" baseline="0" noProof="0" dirty="0" smtClean="0">
                <a:ln>
                  <a:noFill/>
                </a:ln>
                <a:solidFill>
                  <a:sysClr val="windowText" lastClr="000000"/>
                </a:solidFill>
                <a:effectLst/>
                <a:uLnTx/>
                <a:uFillTx/>
                <a:latin typeface="微软雅黑"/>
                <a:ea typeface="微软雅黑"/>
                <a:cs typeface="+mj-cs"/>
              </a:rPr>
              <a:t>二、相关的基本术语</a:t>
            </a:r>
          </a:p>
        </p:txBody>
      </p:sp>
    </p:spTree>
    <p:extLst>
      <p:ext uri="{BB962C8B-B14F-4D97-AF65-F5344CB8AC3E}">
        <p14:creationId xmlns:p14="http://schemas.microsoft.com/office/powerpoint/2010/main" val="1376152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Text Box 3"/>
          <p:cNvSpPr txBox="1">
            <a:spLocks noChangeArrowheads="1"/>
          </p:cNvSpPr>
          <p:nvPr/>
        </p:nvSpPr>
        <p:spPr bwMode="auto">
          <a:xfrm>
            <a:off x="583928" y="928670"/>
            <a:ext cx="7848872" cy="5758088"/>
          </a:xfrm>
          <a:prstGeom prst="rect">
            <a:avLst/>
          </a:prstGeom>
          <a:solidFill>
            <a:schemeClr val="bg1">
              <a:lumMod val="95000"/>
            </a:schemeClr>
          </a:solidFill>
          <a:ln>
            <a:noFill/>
            <a:headEnd/>
            <a:tailEnd type="none" w="med" len="lg"/>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108000" bIns="108000">
            <a:spAutoFit/>
          </a:bodyPr>
          <a:lstStyle/>
          <a:p>
            <a:pPr fontAlgn="base">
              <a:lnSpc>
                <a:spcPct val="15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BTNode *</a:t>
            </a:r>
            <a:r>
              <a:rPr kumimoji="1" lang="en-US" altLang="zh-CN" sz="2400" b="1" dirty="0" err="1">
                <a:solidFill>
                  <a:srgbClr val="FF0000"/>
                </a:solidFill>
                <a:latin typeface="Consolas" pitchFamily="49" charset="0"/>
                <a:ea typeface="仿宋" pitchFamily="49" charset="-122"/>
                <a:cs typeface="Consolas" pitchFamily="49" charset="0"/>
              </a:rPr>
              <a:t>FindNode</a:t>
            </a:r>
            <a:r>
              <a:rPr kumimoji="1" lang="en-US" altLang="zh-CN" sz="2400" b="1" dirty="0">
                <a:solidFill>
                  <a:srgbClr val="3333FF"/>
                </a:solidFill>
                <a:latin typeface="Consolas" pitchFamily="49" charset="0"/>
                <a:ea typeface="仿宋" pitchFamily="49" charset="-122"/>
                <a:cs typeface="Consolas" pitchFamily="49" charset="0"/>
              </a:rPr>
              <a:t>(BTNode *</a:t>
            </a:r>
            <a:r>
              <a:rPr kumimoji="1" lang="en-US" altLang="zh-CN" sz="2400" b="1" dirty="0" smtClean="0">
                <a:solidFill>
                  <a:srgbClr val="3333FF"/>
                </a:solidFill>
                <a:latin typeface="Consolas" pitchFamily="49" charset="0"/>
                <a:ea typeface="仿宋" pitchFamily="49" charset="-122"/>
                <a:cs typeface="Consolas" pitchFamily="49" charset="0"/>
              </a:rPr>
              <a:t>b</a:t>
            </a:r>
            <a:r>
              <a:rPr kumimoji="1" lang="zh-CN" altLang="en-US" sz="2400" b="1" dirty="0" smtClean="0">
                <a:solidFill>
                  <a:srgbClr val="3333FF"/>
                </a:solidFill>
                <a:latin typeface="Consolas" pitchFamily="49" charset="0"/>
                <a:ea typeface="仿宋" pitchFamily="49" charset="-122"/>
                <a:cs typeface="Consolas" pitchFamily="49" charset="0"/>
              </a:rPr>
              <a:t>，</a:t>
            </a:r>
            <a:r>
              <a:rPr kumimoji="1" lang="en-US" altLang="zh-CN" sz="2400" b="1" dirty="0" err="1" smtClean="0">
                <a:solidFill>
                  <a:srgbClr val="3333FF"/>
                </a:solidFill>
                <a:latin typeface="Consolas" pitchFamily="49" charset="0"/>
                <a:ea typeface="仿宋" pitchFamily="49" charset="-122"/>
                <a:cs typeface="Consolas" pitchFamily="49" charset="0"/>
              </a:rPr>
              <a:t>ElemType</a:t>
            </a:r>
            <a:r>
              <a:rPr kumimoji="1" lang="en-US" altLang="zh-CN" sz="2400" b="1" dirty="0" smtClean="0">
                <a:solidFill>
                  <a:srgbClr val="3333FF"/>
                </a:solidFill>
                <a:latin typeface="Consolas" pitchFamily="49" charset="0"/>
                <a:ea typeface="仿宋" pitchFamily="49" charset="-122"/>
                <a:cs typeface="Consolas" pitchFamily="49" charset="0"/>
              </a:rPr>
              <a:t> </a:t>
            </a:r>
            <a:r>
              <a:rPr kumimoji="1" lang="en-US" altLang="zh-CN" sz="2400" b="1" dirty="0">
                <a:solidFill>
                  <a:srgbClr val="3333FF"/>
                </a:solidFill>
                <a:latin typeface="Consolas" pitchFamily="49" charset="0"/>
                <a:ea typeface="仿宋" pitchFamily="49" charset="-122"/>
                <a:cs typeface="Consolas" pitchFamily="49" charset="0"/>
              </a:rPr>
              <a:t>x) </a:t>
            </a:r>
          </a:p>
          <a:p>
            <a:pPr fontAlgn="base">
              <a:lnSpc>
                <a:spcPct val="150000"/>
              </a:lnSpc>
              <a:spcBef>
                <a:spcPct val="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  BTNode </a:t>
            </a:r>
            <a:r>
              <a:rPr kumimoji="1" lang="en-US" altLang="zh-CN" sz="2400" b="1" dirty="0">
                <a:solidFill>
                  <a:srgbClr val="3333FF"/>
                </a:solidFill>
                <a:latin typeface="Consolas" pitchFamily="49" charset="0"/>
                <a:ea typeface="仿宋" pitchFamily="49" charset="-122"/>
                <a:cs typeface="Consolas" pitchFamily="49" charset="0"/>
              </a:rPr>
              <a:t>*p;</a:t>
            </a:r>
          </a:p>
          <a:p>
            <a:pPr fontAlgn="base">
              <a:lnSpc>
                <a:spcPct val="15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if </a:t>
            </a:r>
            <a:r>
              <a:rPr kumimoji="1" lang="en-US" altLang="zh-CN" sz="2400" b="1" dirty="0">
                <a:solidFill>
                  <a:srgbClr val="3333FF"/>
                </a:solidFill>
                <a:latin typeface="Consolas" pitchFamily="49" charset="0"/>
                <a:ea typeface="仿宋" pitchFamily="49" charset="-122"/>
                <a:cs typeface="Consolas" pitchFamily="49" charset="0"/>
              </a:rPr>
              <a:t>(b==NULL) return NULL;</a:t>
            </a:r>
          </a:p>
          <a:p>
            <a:pPr fontAlgn="base">
              <a:lnSpc>
                <a:spcPct val="15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else </a:t>
            </a:r>
            <a:r>
              <a:rPr kumimoji="1" lang="en-US" altLang="zh-CN" sz="2400" b="1" dirty="0">
                <a:solidFill>
                  <a:srgbClr val="3333FF"/>
                </a:solidFill>
                <a:latin typeface="Consolas" pitchFamily="49" charset="0"/>
                <a:ea typeface="仿宋" pitchFamily="49" charset="-122"/>
                <a:cs typeface="Consolas" pitchFamily="49" charset="0"/>
              </a:rPr>
              <a:t>if (b-&gt;data==x) return b;</a:t>
            </a:r>
          </a:p>
          <a:p>
            <a:pPr fontAlgn="base">
              <a:lnSpc>
                <a:spcPct val="15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    else {</a:t>
            </a:r>
          </a:p>
          <a:p>
            <a:pPr fontAlgn="base">
              <a:lnSpc>
                <a:spcPct val="15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        p=</a:t>
            </a:r>
            <a:r>
              <a:rPr kumimoji="1" lang="en-US" altLang="zh-CN" sz="2400" b="1" dirty="0" err="1" smtClean="0">
                <a:solidFill>
                  <a:srgbClr val="FF0000"/>
                </a:solidFill>
                <a:latin typeface="Consolas" pitchFamily="49" charset="0"/>
                <a:ea typeface="仿宋" pitchFamily="49" charset="-122"/>
                <a:cs typeface="Consolas" pitchFamily="49" charset="0"/>
              </a:rPr>
              <a:t>FindNode</a:t>
            </a:r>
            <a:r>
              <a:rPr kumimoji="1" lang="en-US" altLang="zh-CN" sz="2400" b="1" dirty="0" smtClean="0">
                <a:solidFill>
                  <a:srgbClr val="3333FF"/>
                </a:solidFill>
                <a:latin typeface="Consolas" pitchFamily="49" charset="0"/>
                <a:ea typeface="仿宋" pitchFamily="49" charset="-122"/>
                <a:cs typeface="Consolas" pitchFamily="49" charset="0"/>
              </a:rPr>
              <a:t>(b-</a:t>
            </a:r>
            <a:r>
              <a:rPr kumimoji="1" lang="en-US" altLang="zh-CN" sz="2400" b="1" dirty="0">
                <a:solidFill>
                  <a:srgbClr val="3333FF"/>
                </a:solidFill>
                <a:latin typeface="Consolas" pitchFamily="49" charset="0"/>
                <a:ea typeface="仿宋" pitchFamily="49" charset="-122"/>
                <a:cs typeface="Consolas" pitchFamily="49" charset="0"/>
              </a:rPr>
              <a:t>&gt;</a:t>
            </a:r>
            <a:r>
              <a:rPr kumimoji="1" lang="en-US" altLang="zh-CN" sz="2400" b="1" dirty="0" smtClean="0">
                <a:solidFill>
                  <a:srgbClr val="3333FF"/>
                </a:solidFill>
                <a:latin typeface="Consolas" pitchFamily="49" charset="0"/>
                <a:ea typeface="仿宋" pitchFamily="49" charset="-122"/>
                <a:cs typeface="Consolas" pitchFamily="49" charset="0"/>
              </a:rPr>
              <a:t>lchild</a:t>
            </a:r>
            <a:r>
              <a:rPr kumimoji="1" lang="zh-CN" altLang="en-US" sz="2400" b="1" dirty="0" smtClean="0">
                <a:solidFill>
                  <a:srgbClr val="3333FF"/>
                </a:solidFill>
                <a:latin typeface="Consolas" pitchFamily="49" charset="0"/>
                <a:ea typeface="仿宋" pitchFamily="49" charset="-122"/>
                <a:cs typeface="Consolas" pitchFamily="49" charset="0"/>
              </a:rPr>
              <a:t>，</a:t>
            </a:r>
            <a:r>
              <a:rPr kumimoji="1" lang="en-US" altLang="zh-CN" sz="2400" b="1" dirty="0" smtClean="0">
                <a:solidFill>
                  <a:srgbClr val="3333FF"/>
                </a:solidFill>
                <a:latin typeface="Consolas" pitchFamily="49" charset="0"/>
                <a:ea typeface="仿宋" pitchFamily="49" charset="-122"/>
                <a:cs typeface="Consolas" pitchFamily="49" charset="0"/>
              </a:rPr>
              <a:t>x</a:t>
            </a:r>
            <a:r>
              <a:rPr kumimoji="1" lang="en-US" altLang="zh-CN" sz="2400" b="1" dirty="0">
                <a:solidFill>
                  <a:srgbClr val="3333FF"/>
                </a:solidFill>
                <a:latin typeface="Consolas" pitchFamily="49" charset="0"/>
                <a:ea typeface="仿宋" pitchFamily="49" charset="-122"/>
                <a:cs typeface="Consolas" pitchFamily="49" charset="0"/>
              </a:rPr>
              <a:t>);</a:t>
            </a:r>
          </a:p>
          <a:p>
            <a:pPr fontAlgn="base">
              <a:lnSpc>
                <a:spcPct val="150000"/>
              </a:lnSpc>
              <a:spcBef>
                <a:spcPct val="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         if </a:t>
            </a:r>
            <a:r>
              <a:rPr kumimoji="1" lang="en-US" altLang="zh-CN" sz="2400" b="1" dirty="0">
                <a:solidFill>
                  <a:srgbClr val="3333FF"/>
                </a:solidFill>
                <a:latin typeface="Consolas" pitchFamily="49" charset="0"/>
                <a:ea typeface="仿宋" pitchFamily="49" charset="-122"/>
                <a:cs typeface="Consolas" pitchFamily="49" charset="0"/>
              </a:rPr>
              <a:t>(p!=NULL) return p;</a:t>
            </a:r>
          </a:p>
          <a:p>
            <a:pPr fontAlgn="base">
              <a:lnSpc>
                <a:spcPct val="150000"/>
              </a:lnSpc>
              <a:spcBef>
                <a:spcPct val="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         else </a:t>
            </a:r>
            <a:r>
              <a:rPr kumimoji="1" lang="en-US" altLang="zh-CN" sz="2400" b="1" dirty="0">
                <a:solidFill>
                  <a:srgbClr val="3333FF"/>
                </a:solidFill>
                <a:latin typeface="Consolas" pitchFamily="49" charset="0"/>
                <a:ea typeface="仿宋" pitchFamily="49" charset="-122"/>
                <a:cs typeface="Consolas" pitchFamily="49" charset="0"/>
              </a:rPr>
              <a:t>return </a:t>
            </a:r>
            <a:r>
              <a:rPr kumimoji="1" lang="en-US" altLang="zh-CN" sz="2400" b="1" dirty="0" err="1">
                <a:solidFill>
                  <a:srgbClr val="FF0000"/>
                </a:solidFill>
                <a:latin typeface="Consolas" pitchFamily="49" charset="0"/>
                <a:ea typeface="仿宋" pitchFamily="49" charset="-122"/>
                <a:cs typeface="Consolas" pitchFamily="49" charset="0"/>
              </a:rPr>
              <a:t>FindNode</a:t>
            </a:r>
            <a:r>
              <a:rPr kumimoji="1" lang="en-US" altLang="zh-CN" sz="2400" b="1" dirty="0">
                <a:solidFill>
                  <a:srgbClr val="3333FF"/>
                </a:solidFill>
                <a:latin typeface="Consolas" pitchFamily="49" charset="0"/>
                <a:ea typeface="仿宋" pitchFamily="49" charset="-122"/>
                <a:cs typeface="Consolas" pitchFamily="49" charset="0"/>
              </a:rPr>
              <a:t>(b-&gt;</a:t>
            </a:r>
            <a:r>
              <a:rPr kumimoji="1" lang="en-US" altLang="zh-CN" sz="2400" b="1" dirty="0" smtClean="0">
                <a:solidFill>
                  <a:srgbClr val="3333FF"/>
                </a:solidFill>
                <a:latin typeface="Consolas" pitchFamily="49" charset="0"/>
                <a:ea typeface="仿宋" pitchFamily="49" charset="-122"/>
                <a:cs typeface="Consolas" pitchFamily="49" charset="0"/>
              </a:rPr>
              <a:t>rchild</a:t>
            </a:r>
            <a:r>
              <a:rPr kumimoji="1" lang="zh-CN" altLang="en-US" sz="2400" b="1" dirty="0" smtClean="0">
                <a:solidFill>
                  <a:srgbClr val="3333FF"/>
                </a:solidFill>
                <a:latin typeface="Consolas" pitchFamily="49" charset="0"/>
                <a:ea typeface="仿宋" pitchFamily="49" charset="-122"/>
                <a:cs typeface="Consolas" pitchFamily="49" charset="0"/>
              </a:rPr>
              <a:t>，</a:t>
            </a:r>
            <a:r>
              <a:rPr kumimoji="1" lang="en-US" altLang="zh-CN" sz="2400" b="1" dirty="0" smtClean="0">
                <a:solidFill>
                  <a:srgbClr val="3333FF"/>
                </a:solidFill>
                <a:latin typeface="Consolas" pitchFamily="49" charset="0"/>
                <a:ea typeface="仿宋" pitchFamily="49" charset="-122"/>
                <a:cs typeface="Consolas" pitchFamily="49" charset="0"/>
              </a:rPr>
              <a:t>x</a:t>
            </a:r>
            <a:r>
              <a:rPr kumimoji="1" lang="en-US" altLang="zh-CN" sz="2400" b="1" dirty="0">
                <a:solidFill>
                  <a:srgbClr val="3333FF"/>
                </a:solidFill>
                <a:latin typeface="Consolas" pitchFamily="49" charset="0"/>
                <a:ea typeface="仿宋" pitchFamily="49" charset="-122"/>
                <a:cs typeface="Consolas" pitchFamily="49" charset="0"/>
              </a:rPr>
              <a:t>);</a:t>
            </a:r>
          </a:p>
          <a:p>
            <a:pPr fontAlgn="base">
              <a:lnSpc>
                <a:spcPct val="15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    }</a:t>
            </a:r>
            <a:endParaRPr kumimoji="1" lang="en-US" altLang="zh-CN" sz="2400" b="1" dirty="0">
              <a:solidFill>
                <a:srgbClr val="3333FF"/>
              </a:solidFill>
              <a:latin typeface="Consolas" pitchFamily="49" charset="0"/>
              <a:ea typeface="仿宋" pitchFamily="49" charset="-122"/>
              <a:cs typeface="Consolas" pitchFamily="49" charset="0"/>
            </a:endParaRPr>
          </a:p>
          <a:p>
            <a:pPr fontAlgn="base">
              <a:lnSpc>
                <a:spcPct val="150000"/>
              </a:lnSpc>
              <a:spcBef>
                <a:spcPct val="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a:t>
            </a:r>
            <a:endParaRPr lang="en-US" altLang="zh-CN" sz="2400" b="1" dirty="0">
              <a:solidFill>
                <a:srgbClr val="3333FF"/>
              </a:solidFill>
              <a:latin typeface="Consolas" pitchFamily="49" charset="0"/>
              <a:ea typeface="仿宋" pitchFamily="49" charset="-122"/>
              <a:cs typeface="Consolas" pitchFamily="49" charset="0"/>
            </a:endParaRPr>
          </a:p>
        </p:txBody>
      </p:sp>
      <p:sp>
        <p:nvSpPr>
          <p:cNvPr id="6" name="TextBox 5"/>
          <p:cNvSpPr txBox="1"/>
          <p:nvPr/>
        </p:nvSpPr>
        <p:spPr>
          <a:xfrm>
            <a:off x="114152" y="97468"/>
            <a:ext cx="7416824" cy="523220"/>
          </a:xfrm>
          <a:prstGeom prst="rect">
            <a:avLst/>
          </a:prstGeom>
          <a:noFill/>
        </p:spPr>
        <p:txBody>
          <a:bodyPr wrap="square" rtlCol="0">
            <a:spAutoFit/>
          </a:bodyPr>
          <a:lstStyle/>
          <a:p>
            <a:pPr fontAlgn="base">
              <a:spcBef>
                <a:spcPct val="0"/>
              </a:spcBef>
              <a:spcAft>
                <a:spcPct val="0"/>
              </a:spcAft>
            </a:pPr>
            <a:r>
              <a:rPr lang="en-US" altLang="zh-CN" sz="2800" b="1" dirty="0" smtClean="0">
                <a:latin typeface="楷体" pitchFamily="49" charset="-122"/>
                <a:ea typeface="楷体" pitchFamily="49" charset="-122"/>
              </a:rPr>
              <a:t>3</a:t>
            </a:r>
            <a:r>
              <a:rPr lang="zh-CN" altLang="en-US" sz="2800" b="1" dirty="0" smtClean="0">
                <a:latin typeface="楷体" pitchFamily="49" charset="-122"/>
                <a:ea typeface="楷体" pitchFamily="49" charset="-122"/>
              </a:rPr>
              <a:t>、</a:t>
            </a:r>
            <a:r>
              <a:rPr lang="zh-CN" altLang="en-US" sz="2800" b="1" dirty="0">
                <a:latin typeface="楷体" pitchFamily="49" charset="-122"/>
                <a:ea typeface="楷体" pitchFamily="49" charset="-122"/>
              </a:rPr>
              <a:t>二叉树</a:t>
            </a:r>
            <a:r>
              <a:rPr lang="zh-CN" altLang="en-US" sz="2800" b="1" dirty="0" smtClean="0">
                <a:latin typeface="楷体" pitchFamily="49" charset="-122"/>
                <a:ea typeface="楷体" pitchFamily="49" charset="-122"/>
              </a:rPr>
              <a:t>的查找</a:t>
            </a:r>
            <a:endParaRPr lang="zh-CN" altLang="en-US" sz="2800" b="1" dirty="0">
              <a:latin typeface="楷体" pitchFamily="49" charset="-122"/>
              <a:ea typeface="楷体" pitchFamily="49" charset="-122"/>
            </a:endParaRPr>
          </a:p>
        </p:txBody>
      </p:sp>
    </p:spTree>
    <p:extLst>
      <p:ext uri="{BB962C8B-B14F-4D97-AF65-F5344CB8AC3E}">
        <p14:creationId xmlns:p14="http://schemas.microsoft.com/office/powerpoint/2010/main" val="17829989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4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4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50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7"/>
          <p:cNvGrpSpPr/>
          <p:nvPr/>
        </p:nvGrpSpPr>
        <p:grpSpPr>
          <a:xfrm>
            <a:off x="251521" y="4581128"/>
            <a:ext cx="8892480" cy="1789050"/>
            <a:chOff x="251521" y="4286256"/>
            <a:chExt cx="8892480" cy="1789050"/>
          </a:xfrm>
        </p:grpSpPr>
        <p:sp>
          <p:nvSpPr>
            <p:cNvPr id="217090" name="Text Box 2"/>
            <p:cNvSpPr txBox="1">
              <a:spLocks noChangeArrowheads="1"/>
            </p:cNvSpPr>
            <p:nvPr/>
          </p:nvSpPr>
          <p:spPr bwMode="auto">
            <a:xfrm>
              <a:off x="251521" y="4893856"/>
              <a:ext cx="8892480" cy="1181450"/>
            </a:xfrm>
            <a:prstGeom prst="rect">
              <a:avLst/>
            </a:prstGeom>
            <a:solidFill>
              <a:schemeClr val="bg1">
                <a:lumMod val="95000"/>
              </a:schemeClr>
            </a:solidFill>
            <a:ln>
              <a:headEnd/>
              <a:tailEnd/>
            </a:ln>
          </p:spPr>
          <p:style>
            <a:lnRef idx="1">
              <a:schemeClr val="accent4"/>
            </a:lnRef>
            <a:fillRef idx="2">
              <a:schemeClr val="accent4"/>
            </a:fillRef>
            <a:effectRef idx="1">
              <a:schemeClr val="accent4"/>
            </a:effectRef>
            <a:fontRef idx="minor">
              <a:schemeClr val="dk1"/>
            </a:fontRef>
          </p:style>
          <p:txBody>
            <a:bodyPr wrap="square" lIns="144000" tIns="108000" rIns="144000" bIns="108000">
              <a:spAutoFit/>
            </a:bodyPr>
            <a:lstStyle/>
            <a:p>
              <a:pPr algn="just" fontAlgn="base">
                <a:lnSpc>
                  <a:spcPct val="120000"/>
                </a:lnSpc>
                <a:spcBef>
                  <a:spcPts val="600"/>
                </a:spcBef>
                <a:spcAft>
                  <a:spcPct val="0"/>
                </a:spcAft>
              </a:pPr>
              <a:r>
                <a:rPr kumimoji="1" lang="en-US" altLang="zh-CN" sz="2400" b="1" i="1" dirty="0">
                  <a:solidFill>
                    <a:srgbClr val="FF0000"/>
                  </a:solidFill>
                  <a:latin typeface="Consolas" pitchFamily="49" charset="0"/>
                  <a:ea typeface="仿宋" pitchFamily="49" charset="-122"/>
                  <a:cs typeface="Consolas" pitchFamily="49" charset="0"/>
                </a:rPr>
                <a:t>f</a:t>
              </a:r>
              <a:r>
                <a:rPr kumimoji="1" lang="en-US" altLang="zh-CN" sz="2400" b="1" dirty="0">
                  <a:solidFill>
                    <a:srgbClr val="3333FF"/>
                  </a:solidFill>
                  <a:latin typeface="Consolas" pitchFamily="49" charset="0"/>
                  <a:ea typeface="仿宋" pitchFamily="49" charset="-122"/>
                  <a:cs typeface="Consolas" pitchFamily="49" charset="0"/>
                </a:rPr>
                <a:t>(</a:t>
              </a:r>
              <a:r>
                <a:rPr kumimoji="1" lang="en-US" altLang="zh-CN" sz="2400" b="1" i="1" dirty="0">
                  <a:solidFill>
                    <a:srgbClr val="3333FF"/>
                  </a:solidFill>
                  <a:latin typeface="Consolas" pitchFamily="49" charset="0"/>
                  <a:ea typeface="仿宋" pitchFamily="49" charset="-122"/>
                  <a:cs typeface="Consolas" pitchFamily="49" charset="0"/>
                </a:rPr>
                <a:t>b</a:t>
              </a:r>
              <a:r>
                <a:rPr kumimoji="1" lang="en-US" altLang="zh-CN" sz="2400" b="1" dirty="0">
                  <a:solidFill>
                    <a:srgbClr val="3333FF"/>
                  </a:solidFill>
                  <a:latin typeface="Consolas" pitchFamily="49" charset="0"/>
                  <a:ea typeface="仿宋" pitchFamily="49" charset="-122"/>
                  <a:cs typeface="Consolas" pitchFamily="49" charset="0"/>
                </a:rPr>
                <a:t>) = </a:t>
              </a:r>
              <a:r>
                <a:rPr kumimoji="1" lang="en-US" altLang="zh-CN" sz="2400" b="1" dirty="0" smtClean="0">
                  <a:solidFill>
                    <a:srgbClr val="3333FF"/>
                  </a:solidFill>
                  <a:latin typeface="Consolas" pitchFamily="49" charset="0"/>
                  <a:ea typeface="仿宋" pitchFamily="49" charset="-122"/>
                  <a:cs typeface="Consolas" pitchFamily="49" charset="0"/>
                </a:rPr>
                <a:t>0</a:t>
              </a:r>
              <a:r>
                <a:rPr kumimoji="1" lang="en-US" altLang="zh-CN" sz="2400" b="1" dirty="0">
                  <a:solidFill>
                    <a:srgbClr val="3333FF"/>
                  </a:solidFill>
                  <a:latin typeface="Consolas" pitchFamily="49" charset="0"/>
                  <a:ea typeface="仿宋" pitchFamily="49" charset="-122"/>
                  <a:cs typeface="Consolas" pitchFamily="49" charset="0"/>
                </a:rPr>
                <a:t>	     </a:t>
              </a:r>
              <a:r>
                <a:rPr kumimoji="1" lang="zh-CN" altLang="en-US" sz="2400" b="1" dirty="0">
                  <a:solidFill>
                    <a:srgbClr val="3333FF"/>
                  </a:solidFill>
                  <a:latin typeface="Consolas" pitchFamily="49" charset="0"/>
                  <a:ea typeface="仿宋" pitchFamily="49" charset="-122"/>
                  <a:cs typeface="Consolas" pitchFamily="49" charset="0"/>
                </a:rPr>
                <a:t>　　</a:t>
              </a:r>
              <a:r>
                <a:rPr kumimoji="1" lang="zh-CN" altLang="en-US" sz="2400" b="1" dirty="0" smtClean="0">
                  <a:solidFill>
                    <a:srgbClr val="3333FF"/>
                  </a:solidFill>
                  <a:latin typeface="Consolas" pitchFamily="49" charset="0"/>
                  <a:ea typeface="仿宋" pitchFamily="49" charset="-122"/>
                  <a:cs typeface="Consolas" pitchFamily="49" charset="0"/>
                </a:rPr>
                <a:t> </a:t>
              </a:r>
              <a:r>
                <a:rPr kumimoji="1" lang="zh-CN" altLang="en-US" sz="2400" b="1" i="1" dirty="0" smtClean="0">
                  <a:solidFill>
                    <a:srgbClr val="3333FF"/>
                  </a:solidFill>
                  <a:latin typeface="Consolas" pitchFamily="49" charset="0"/>
                  <a:ea typeface="仿宋" pitchFamily="49" charset="-122"/>
                  <a:cs typeface="Consolas" pitchFamily="49" charset="0"/>
                </a:rPr>
                <a:t> </a:t>
              </a:r>
              <a:r>
                <a:rPr kumimoji="1" lang="en-US" altLang="zh-CN" sz="2400" b="1" i="1" dirty="0" smtClean="0">
                  <a:solidFill>
                    <a:srgbClr val="3333FF"/>
                  </a:solidFill>
                  <a:latin typeface="Consolas" pitchFamily="49" charset="0"/>
                  <a:ea typeface="仿宋" pitchFamily="49" charset="-122"/>
                  <a:cs typeface="Consolas" pitchFamily="49" charset="0"/>
                </a:rPr>
                <a:t>			 	  </a:t>
              </a:r>
              <a:r>
                <a:rPr kumimoji="1" lang="en-US" altLang="zh-CN" sz="2400" b="1" i="1" dirty="0" smtClean="0">
                  <a:solidFill>
                    <a:srgbClr val="00B0F0"/>
                  </a:solidFill>
                  <a:latin typeface="Consolas" pitchFamily="49" charset="0"/>
                  <a:ea typeface="仿宋" pitchFamily="49" charset="-122"/>
                  <a:cs typeface="Consolas" pitchFamily="49" charset="0"/>
                </a:rPr>
                <a:t>b</a:t>
              </a:r>
              <a:r>
                <a:rPr kumimoji="1" lang="en-US" altLang="zh-CN" sz="2400" b="1" dirty="0" smtClean="0">
                  <a:solidFill>
                    <a:srgbClr val="00B0F0"/>
                  </a:solidFill>
                  <a:latin typeface="Consolas" pitchFamily="49" charset="0"/>
                  <a:ea typeface="仿宋" pitchFamily="49" charset="-122"/>
                  <a:cs typeface="Consolas" pitchFamily="49" charset="0"/>
                </a:rPr>
                <a:t>=NULL </a:t>
              </a:r>
              <a:r>
                <a:rPr kumimoji="1" lang="zh-CN" altLang="en-US" sz="2400" b="1" dirty="0" smtClean="0">
                  <a:solidFill>
                    <a:srgbClr val="00B0F0"/>
                  </a:solidFill>
                  <a:latin typeface="Consolas" pitchFamily="49" charset="0"/>
                  <a:ea typeface="仿宋" pitchFamily="49" charset="-122"/>
                  <a:cs typeface="Consolas" pitchFamily="49" charset="0"/>
                </a:rPr>
                <a:t>空树</a:t>
              </a:r>
              <a:endParaRPr kumimoji="1" lang="en-US" altLang="zh-CN" sz="2400" b="1" dirty="0">
                <a:solidFill>
                  <a:srgbClr val="00B0F0"/>
                </a:solidFill>
                <a:latin typeface="Consolas" pitchFamily="49" charset="0"/>
                <a:ea typeface="仿宋" pitchFamily="49" charset="-122"/>
                <a:cs typeface="Consolas" pitchFamily="49" charset="0"/>
              </a:endParaRPr>
            </a:p>
            <a:p>
              <a:pPr fontAlgn="base">
                <a:lnSpc>
                  <a:spcPct val="120000"/>
                </a:lnSpc>
                <a:spcBef>
                  <a:spcPts val="600"/>
                </a:spcBef>
                <a:spcAft>
                  <a:spcPct val="0"/>
                </a:spcAft>
              </a:pPr>
              <a:r>
                <a:rPr kumimoji="1" lang="en-US" altLang="zh-CN" sz="2400" b="1" i="1" dirty="0">
                  <a:solidFill>
                    <a:srgbClr val="FF0000"/>
                  </a:solidFill>
                  <a:latin typeface="Consolas" pitchFamily="49" charset="0"/>
                  <a:ea typeface="仿宋" pitchFamily="49" charset="-122"/>
                  <a:cs typeface="Consolas" pitchFamily="49" charset="0"/>
                </a:rPr>
                <a:t>f</a:t>
              </a:r>
              <a:r>
                <a:rPr kumimoji="1" lang="en-US" altLang="zh-CN" sz="2400" b="1" dirty="0">
                  <a:solidFill>
                    <a:srgbClr val="3333FF"/>
                  </a:solidFill>
                  <a:latin typeface="Consolas" pitchFamily="49" charset="0"/>
                  <a:ea typeface="仿宋" pitchFamily="49" charset="-122"/>
                  <a:cs typeface="Consolas" pitchFamily="49" charset="0"/>
                </a:rPr>
                <a:t>(</a:t>
              </a:r>
              <a:r>
                <a:rPr kumimoji="1" lang="en-US" altLang="zh-CN" sz="2400" b="1" i="1" dirty="0">
                  <a:solidFill>
                    <a:srgbClr val="3333FF"/>
                  </a:solidFill>
                  <a:latin typeface="Consolas" pitchFamily="49" charset="0"/>
                  <a:ea typeface="仿宋" pitchFamily="49" charset="-122"/>
                  <a:cs typeface="Consolas" pitchFamily="49" charset="0"/>
                </a:rPr>
                <a:t>b</a:t>
              </a:r>
              <a:r>
                <a:rPr kumimoji="1" lang="en-US" altLang="zh-CN" sz="2400" b="1" dirty="0">
                  <a:solidFill>
                    <a:srgbClr val="3333FF"/>
                  </a:solidFill>
                  <a:latin typeface="Consolas" pitchFamily="49" charset="0"/>
                  <a:ea typeface="仿宋" pitchFamily="49" charset="-122"/>
                  <a:cs typeface="Consolas" pitchFamily="49" charset="0"/>
                </a:rPr>
                <a:t>) = MAX{</a:t>
              </a:r>
              <a:r>
                <a:rPr kumimoji="1" lang="en-US" altLang="zh-CN" sz="2400" b="1" i="1" dirty="0">
                  <a:solidFill>
                    <a:srgbClr val="FF0000"/>
                  </a:solidFill>
                  <a:latin typeface="Consolas" pitchFamily="49" charset="0"/>
                  <a:ea typeface="仿宋" pitchFamily="49" charset="-122"/>
                  <a:cs typeface="Consolas" pitchFamily="49" charset="0"/>
                </a:rPr>
                <a:t>f</a:t>
              </a:r>
              <a:r>
                <a:rPr kumimoji="1" lang="en-US" altLang="zh-CN" sz="2400" b="1" dirty="0">
                  <a:solidFill>
                    <a:srgbClr val="3333FF"/>
                  </a:solidFill>
                  <a:latin typeface="Consolas" pitchFamily="49" charset="0"/>
                  <a:ea typeface="仿宋" pitchFamily="49" charset="-122"/>
                  <a:cs typeface="Consolas" pitchFamily="49" charset="0"/>
                </a:rPr>
                <a:t>(</a:t>
              </a:r>
              <a:r>
                <a:rPr kumimoji="1" lang="en-US" altLang="zh-CN" sz="2400" b="1" i="1" dirty="0">
                  <a:solidFill>
                    <a:srgbClr val="3333FF"/>
                  </a:solidFill>
                  <a:latin typeface="Consolas" pitchFamily="49" charset="0"/>
                  <a:ea typeface="仿宋" pitchFamily="49" charset="-122"/>
                  <a:cs typeface="Consolas" pitchFamily="49" charset="0"/>
                </a:rPr>
                <a:t>b</a:t>
              </a:r>
              <a:r>
                <a:rPr kumimoji="1" lang="en-US" altLang="zh-CN" sz="2400" b="1" dirty="0">
                  <a:solidFill>
                    <a:srgbClr val="3333FF"/>
                  </a:solidFill>
                  <a:latin typeface="Consolas" pitchFamily="49" charset="0"/>
                  <a:ea typeface="仿宋" pitchFamily="49" charset="-122"/>
                  <a:cs typeface="Consolas" pitchFamily="49" charset="0"/>
                </a:rPr>
                <a:t>-&gt;lchild</a:t>
              </a:r>
              <a:r>
                <a:rPr kumimoji="1" lang="en-US" altLang="zh-CN" sz="2400" b="1" dirty="0" smtClean="0">
                  <a:solidFill>
                    <a:srgbClr val="3333FF"/>
                  </a:solidFill>
                  <a:latin typeface="Consolas" pitchFamily="49" charset="0"/>
                  <a:ea typeface="仿宋" pitchFamily="49" charset="-122"/>
                  <a:cs typeface="Consolas" pitchFamily="49" charset="0"/>
                </a:rPr>
                <a:t>)</a:t>
              </a:r>
              <a:r>
                <a:rPr kumimoji="1" lang="zh-CN" altLang="en-US" sz="2400" b="1" dirty="0" smtClean="0">
                  <a:solidFill>
                    <a:srgbClr val="3333FF"/>
                  </a:solidFill>
                  <a:latin typeface="Consolas" pitchFamily="49" charset="0"/>
                  <a:ea typeface="仿宋" pitchFamily="49" charset="-122"/>
                  <a:cs typeface="Consolas" pitchFamily="49" charset="0"/>
                </a:rPr>
                <a:t>，</a:t>
              </a:r>
              <a:r>
                <a:rPr kumimoji="1" lang="en-US" altLang="zh-CN" sz="2400" b="1" i="1" dirty="0" smtClean="0">
                  <a:solidFill>
                    <a:srgbClr val="FF0000"/>
                  </a:solidFill>
                  <a:latin typeface="Consolas" pitchFamily="49" charset="0"/>
                  <a:ea typeface="仿宋" pitchFamily="49" charset="-122"/>
                  <a:cs typeface="Consolas" pitchFamily="49" charset="0"/>
                </a:rPr>
                <a:t>f</a:t>
              </a:r>
              <a:r>
                <a:rPr kumimoji="1" lang="en-US" altLang="zh-CN" sz="2400" b="1" dirty="0" smtClean="0">
                  <a:solidFill>
                    <a:srgbClr val="3333FF"/>
                  </a:solidFill>
                  <a:latin typeface="Consolas" pitchFamily="49" charset="0"/>
                  <a:ea typeface="仿宋" pitchFamily="49" charset="-122"/>
                  <a:cs typeface="Consolas" pitchFamily="49" charset="0"/>
                </a:rPr>
                <a:t>(</a:t>
              </a:r>
              <a:r>
                <a:rPr kumimoji="1" lang="en-US" altLang="zh-CN" sz="2400" b="1" i="1" dirty="0" smtClean="0">
                  <a:solidFill>
                    <a:srgbClr val="3333FF"/>
                  </a:solidFill>
                  <a:latin typeface="Consolas" pitchFamily="49" charset="0"/>
                  <a:ea typeface="仿宋" pitchFamily="49" charset="-122"/>
                  <a:cs typeface="Consolas" pitchFamily="49" charset="0"/>
                </a:rPr>
                <a:t>b</a:t>
              </a:r>
              <a:r>
                <a:rPr kumimoji="1" lang="en-US" altLang="zh-CN" sz="2400" b="1" dirty="0" smtClean="0">
                  <a:solidFill>
                    <a:srgbClr val="3333FF"/>
                  </a:solidFill>
                  <a:latin typeface="Consolas" pitchFamily="49" charset="0"/>
                  <a:ea typeface="仿宋" pitchFamily="49" charset="-122"/>
                  <a:cs typeface="Consolas" pitchFamily="49" charset="0"/>
                </a:rPr>
                <a:t>-</a:t>
              </a:r>
              <a:r>
                <a:rPr kumimoji="1" lang="en-US" altLang="zh-CN" sz="2400" b="1" dirty="0">
                  <a:solidFill>
                    <a:srgbClr val="3333FF"/>
                  </a:solidFill>
                  <a:latin typeface="Consolas" pitchFamily="49" charset="0"/>
                  <a:ea typeface="仿宋" pitchFamily="49" charset="-122"/>
                  <a:cs typeface="Consolas" pitchFamily="49" charset="0"/>
                </a:rPr>
                <a:t>&gt;rchild)}+1    </a:t>
              </a:r>
              <a:r>
                <a:rPr kumimoji="1" lang="zh-CN" altLang="en-US" sz="2400" b="1" dirty="0">
                  <a:solidFill>
                    <a:srgbClr val="00B0F0"/>
                  </a:solidFill>
                  <a:latin typeface="Consolas" pitchFamily="49" charset="0"/>
                  <a:ea typeface="仿宋" pitchFamily="49" charset="-122"/>
                  <a:cs typeface="Consolas" pitchFamily="49" charset="0"/>
                </a:rPr>
                <a:t>其他情况</a:t>
              </a:r>
            </a:p>
          </p:txBody>
        </p:sp>
        <p:sp>
          <p:nvSpPr>
            <p:cNvPr id="217092" name="Text Box 4"/>
            <p:cNvSpPr txBox="1">
              <a:spLocks noChangeArrowheads="1"/>
            </p:cNvSpPr>
            <p:nvPr/>
          </p:nvSpPr>
          <p:spPr bwMode="auto">
            <a:xfrm>
              <a:off x="582636" y="4286256"/>
              <a:ext cx="6769100" cy="661308"/>
            </a:xfrm>
            <a:prstGeom prst="rect">
              <a:avLst/>
            </a:prstGeom>
            <a:noFill/>
            <a:ln w="9525" algn="ctr">
              <a:noFill/>
              <a:miter lim="800000"/>
              <a:headEnd/>
              <a:tailEnd type="none" w="med" len="lg"/>
            </a:ln>
            <a:effectLst/>
          </p:spPr>
          <p:txBody>
            <a:bodyPr lIns="144000" tIns="108000" rIns="144000" bIns="108000">
              <a:spAutoFit/>
            </a:bodyPr>
            <a:lstStyle/>
            <a:p>
              <a:pPr fontAlgn="base">
                <a:lnSpc>
                  <a:spcPct val="120000"/>
                </a:lnSpc>
                <a:spcBef>
                  <a:spcPct val="50000"/>
                </a:spcBef>
                <a:spcAft>
                  <a:spcPct val="0"/>
                </a:spcAft>
              </a:pPr>
              <a:r>
                <a:rPr kumimoji="1" lang="zh-CN" altLang="en-US" sz="2400" b="1" dirty="0">
                  <a:solidFill>
                    <a:srgbClr val="3333FF"/>
                  </a:solidFill>
                  <a:latin typeface="Consolas" pitchFamily="49" charset="0"/>
                  <a:ea typeface="楷体" pitchFamily="49" charset="-122"/>
                  <a:cs typeface="Consolas" pitchFamily="49" charset="0"/>
                </a:rPr>
                <a:t>求二叉树的高度的递归模型</a:t>
              </a:r>
              <a:r>
                <a:rPr kumimoji="1" lang="en-US" altLang="zh-CN" sz="2400" b="1" i="1" dirty="0" smtClean="0">
                  <a:solidFill>
                    <a:srgbClr val="3333FF"/>
                  </a:solidFill>
                  <a:latin typeface="Consolas" pitchFamily="49" charset="0"/>
                  <a:ea typeface="楷体" pitchFamily="49" charset="-122"/>
                  <a:cs typeface="Consolas" pitchFamily="49" charset="0"/>
                </a:rPr>
                <a:t>f</a:t>
              </a:r>
              <a:r>
                <a:rPr kumimoji="1" lang="en-US" altLang="zh-CN" sz="2400" b="1" dirty="0" smtClean="0">
                  <a:solidFill>
                    <a:srgbClr val="3333FF"/>
                  </a:solidFill>
                  <a:latin typeface="Consolas" pitchFamily="49" charset="0"/>
                  <a:ea typeface="楷体" pitchFamily="49" charset="-122"/>
                  <a:cs typeface="Consolas" pitchFamily="49" charset="0"/>
                </a:rPr>
                <a:t>(</a:t>
              </a:r>
              <a:r>
                <a:rPr kumimoji="1" lang="en-US" altLang="zh-CN" sz="2400" b="1" i="1" dirty="0" smtClean="0">
                  <a:solidFill>
                    <a:srgbClr val="3333FF"/>
                  </a:solidFill>
                  <a:latin typeface="Consolas" pitchFamily="49" charset="0"/>
                  <a:ea typeface="楷体" pitchFamily="49" charset="-122"/>
                  <a:cs typeface="Consolas" pitchFamily="49" charset="0"/>
                </a:rPr>
                <a:t>b</a:t>
              </a:r>
              <a:r>
                <a:rPr kumimoji="1" lang="en-US" altLang="zh-CN" sz="2400" b="1" dirty="0" smtClean="0">
                  <a:solidFill>
                    <a:srgbClr val="3333FF"/>
                  </a:solidFill>
                  <a:latin typeface="Consolas" pitchFamily="49" charset="0"/>
                  <a:ea typeface="楷体" pitchFamily="49" charset="-122"/>
                  <a:cs typeface="Consolas" pitchFamily="49" charset="0"/>
                </a:rPr>
                <a:t>)</a:t>
              </a:r>
              <a:r>
                <a:rPr kumimoji="1" lang="zh-CN" altLang="en-US" sz="2400" b="1" dirty="0">
                  <a:solidFill>
                    <a:srgbClr val="3333FF"/>
                  </a:solidFill>
                  <a:latin typeface="Consolas" pitchFamily="49" charset="0"/>
                  <a:ea typeface="楷体" pitchFamily="49" charset="-122"/>
                  <a:cs typeface="Consolas" pitchFamily="49" charset="0"/>
                </a:rPr>
                <a:t>如下：</a:t>
              </a:r>
              <a:endParaRPr lang="zh-CN" altLang="en-US" sz="2400" b="1" dirty="0">
                <a:solidFill>
                  <a:srgbClr val="3333FF"/>
                </a:solidFill>
                <a:latin typeface="Consolas" pitchFamily="49" charset="0"/>
                <a:ea typeface="楷体" pitchFamily="49" charset="-122"/>
                <a:cs typeface="Consolas" pitchFamily="49" charset="0"/>
              </a:endParaRPr>
            </a:p>
          </p:txBody>
        </p:sp>
      </p:grpSp>
      <p:sp>
        <p:nvSpPr>
          <p:cNvPr id="217093" name="Oval 5"/>
          <p:cNvSpPr>
            <a:spLocks noChangeArrowheads="1"/>
          </p:cNvSpPr>
          <p:nvPr/>
        </p:nvSpPr>
        <p:spPr bwMode="auto">
          <a:xfrm>
            <a:off x="3938597" y="1538230"/>
            <a:ext cx="1038230" cy="846064"/>
          </a:xfrm>
          <a:prstGeom prst="ellipse">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200" b="1" i="1" dirty="0" smtClean="0">
                <a:solidFill>
                  <a:srgbClr val="3333FF"/>
                </a:solidFill>
                <a:latin typeface="Consolas" pitchFamily="49" charset="0"/>
                <a:cs typeface="Consolas" pitchFamily="49" charset="0"/>
              </a:rPr>
              <a:t>N</a:t>
            </a:r>
            <a:endParaRPr lang="zh-CN" altLang="en-US" sz="2200" b="1" i="1" dirty="0">
              <a:solidFill>
                <a:srgbClr val="3333FF"/>
              </a:solidFill>
              <a:latin typeface="Consolas" pitchFamily="49" charset="0"/>
              <a:cs typeface="Consolas" pitchFamily="49" charset="0"/>
            </a:endParaRPr>
          </a:p>
        </p:txBody>
      </p:sp>
      <p:sp>
        <p:nvSpPr>
          <p:cNvPr id="217094" name="Arc 6"/>
          <p:cNvSpPr>
            <a:spLocks/>
          </p:cNvSpPr>
          <p:nvPr/>
        </p:nvSpPr>
        <p:spPr bwMode="auto">
          <a:xfrm>
            <a:off x="3675072" y="1288993"/>
            <a:ext cx="521023" cy="48156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C00FF"/>
            </a:solidFill>
            <a:round/>
            <a:headEnd/>
            <a:tailEnd type="stealth" w="med" len="med"/>
          </a:ln>
          <a:effectLst/>
        </p:spPr>
        <p:txBody>
          <a:bodyPr wrap="none" anchor="ctr"/>
          <a:lstStyle/>
          <a:p>
            <a:pPr algn="ctr" fontAlgn="base">
              <a:spcBef>
                <a:spcPct val="0"/>
              </a:spcBef>
              <a:spcAft>
                <a:spcPct val="0"/>
              </a:spcAft>
            </a:pPr>
            <a:endParaRPr lang="zh-CN" altLang="en-US" sz="2200" b="1">
              <a:solidFill>
                <a:srgbClr val="3333FF"/>
              </a:solidFill>
              <a:latin typeface="Times New Roman" pitchFamily="18" charset="0"/>
              <a:ea typeface="楷体_GB2312" pitchFamily="49" charset="-122"/>
            </a:endParaRPr>
          </a:p>
        </p:txBody>
      </p:sp>
      <p:sp>
        <p:nvSpPr>
          <p:cNvPr id="217095" name="AutoShape 7"/>
          <p:cNvSpPr>
            <a:spLocks noChangeArrowheads="1"/>
          </p:cNvSpPr>
          <p:nvPr/>
        </p:nvSpPr>
        <p:spPr bwMode="auto">
          <a:xfrm>
            <a:off x="2786072" y="2588094"/>
            <a:ext cx="1383670" cy="1327630"/>
          </a:xfrm>
          <a:prstGeom prst="triangle">
            <a:avLst>
              <a:gd name="adj" fmla="val 50000"/>
            </a:avLst>
          </a:prstGeom>
          <a:solidFill>
            <a:schemeClr val="accent2"/>
          </a:solidFill>
          <a:ln w="9525" algn="ctr">
            <a:solidFill>
              <a:schemeClr val="tx1"/>
            </a:solidFill>
            <a:miter lim="800000"/>
            <a:headEnd/>
            <a:tailEnd type="none" w="med" len="lg"/>
          </a:ln>
          <a:effectLst/>
        </p:spPr>
        <p:txBody>
          <a:bodyPr wrap="none" anchor="ctr"/>
          <a:lstStyle/>
          <a:p>
            <a:pPr algn="ctr" fontAlgn="base">
              <a:spcBef>
                <a:spcPct val="0"/>
              </a:spcBef>
              <a:spcAft>
                <a:spcPct val="0"/>
              </a:spcAft>
            </a:pPr>
            <a:endParaRPr lang="zh-CN" altLang="en-US" sz="2200" b="1">
              <a:solidFill>
                <a:srgbClr val="3333FF"/>
              </a:solidFill>
              <a:latin typeface="Times New Roman" pitchFamily="18" charset="0"/>
              <a:ea typeface="楷体_GB2312" pitchFamily="49" charset="-122"/>
            </a:endParaRPr>
          </a:p>
        </p:txBody>
      </p:sp>
      <p:sp>
        <p:nvSpPr>
          <p:cNvPr id="217096" name="AutoShape 8"/>
          <p:cNvSpPr>
            <a:spLocks noChangeArrowheads="1"/>
          </p:cNvSpPr>
          <p:nvPr/>
        </p:nvSpPr>
        <p:spPr bwMode="auto">
          <a:xfrm>
            <a:off x="4635509" y="2575394"/>
            <a:ext cx="1383670" cy="1327630"/>
          </a:xfrm>
          <a:prstGeom prst="triangle">
            <a:avLst>
              <a:gd name="adj" fmla="val 50000"/>
            </a:avLst>
          </a:prstGeom>
          <a:solidFill>
            <a:schemeClr val="accent2"/>
          </a:solidFill>
          <a:ln w="9525" algn="ctr">
            <a:solidFill>
              <a:schemeClr val="tx1"/>
            </a:solidFill>
            <a:miter lim="800000"/>
            <a:headEnd/>
            <a:tailEnd type="none" w="med" len="lg"/>
          </a:ln>
          <a:effectLst/>
        </p:spPr>
        <p:txBody>
          <a:bodyPr wrap="none" anchor="ctr"/>
          <a:lstStyle/>
          <a:p>
            <a:pPr algn="ctr" fontAlgn="base">
              <a:spcBef>
                <a:spcPct val="0"/>
              </a:spcBef>
              <a:spcAft>
                <a:spcPct val="0"/>
              </a:spcAft>
            </a:pPr>
            <a:endParaRPr lang="zh-CN" altLang="en-US" sz="2200" b="1">
              <a:solidFill>
                <a:srgbClr val="3333FF"/>
              </a:solidFill>
              <a:latin typeface="Times New Roman" pitchFamily="18" charset="0"/>
              <a:ea typeface="楷体_GB2312" pitchFamily="49" charset="-122"/>
            </a:endParaRPr>
          </a:p>
        </p:txBody>
      </p:sp>
      <p:sp>
        <p:nvSpPr>
          <p:cNvPr id="217098" name="Line 10"/>
          <p:cNvSpPr>
            <a:spLocks noChangeShapeType="1"/>
          </p:cNvSpPr>
          <p:nvPr/>
        </p:nvSpPr>
        <p:spPr bwMode="auto">
          <a:xfrm flipH="1">
            <a:off x="3421071" y="1970030"/>
            <a:ext cx="778673" cy="1088178"/>
          </a:xfrm>
          <a:prstGeom prst="line">
            <a:avLst/>
          </a:prstGeom>
          <a:noFill/>
          <a:ln w="28575">
            <a:solidFill>
              <a:schemeClr val="tx1"/>
            </a:solidFill>
            <a:round/>
            <a:headEnd/>
            <a:tailEnd type="stealth" w="med" len="lg"/>
          </a:ln>
          <a:effectLst/>
        </p:spPr>
        <p:txBody>
          <a:bodyPr wrap="none"/>
          <a:lstStyle/>
          <a:p>
            <a:pPr algn="ctr" fontAlgn="base">
              <a:spcBef>
                <a:spcPct val="0"/>
              </a:spcBef>
              <a:spcAft>
                <a:spcPct val="0"/>
              </a:spcAft>
            </a:pPr>
            <a:endParaRPr lang="zh-CN" altLang="en-US" sz="2200" b="1">
              <a:solidFill>
                <a:srgbClr val="3333FF"/>
              </a:solidFill>
              <a:latin typeface="Times New Roman" pitchFamily="18" charset="0"/>
              <a:ea typeface="楷体_GB2312" pitchFamily="49" charset="-122"/>
            </a:endParaRPr>
          </a:p>
        </p:txBody>
      </p:sp>
      <p:sp>
        <p:nvSpPr>
          <p:cNvPr id="217099" name="Line 11"/>
          <p:cNvSpPr>
            <a:spLocks noChangeShapeType="1"/>
          </p:cNvSpPr>
          <p:nvPr/>
        </p:nvSpPr>
        <p:spPr bwMode="auto">
          <a:xfrm>
            <a:off x="4635509" y="1995430"/>
            <a:ext cx="606907" cy="965791"/>
          </a:xfrm>
          <a:prstGeom prst="line">
            <a:avLst/>
          </a:prstGeom>
          <a:noFill/>
          <a:ln w="28575">
            <a:solidFill>
              <a:schemeClr val="tx1"/>
            </a:solidFill>
            <a:round/>
            <a:headEnd/>
            <a:tailEnd type="stealth" w="med" len="lg"/>
          </a:ln>
          <a:effectLst/>
        </p:spPr>
        <p:txBody>
          <a:bodyPr wrap="none"/>
          <a:lstStyle/>
          <a:p>
            <a:pPr algn="ctr" fontAlgn="base">
              <a:spcBef>
                <a:spcPct val="0"/>
              </a:spcBef>
              <a:spcAft>
                <a:spcPct val="0"/>
              </a:spcAft>
            </a:pPr>
            <a:endParaRPr lang="zh-CN" altLang="en-US" sz="2200" b="1">
              <a:solidFill>
                <a:srgbClr val="3333FF"/>
              </a:solidFill>
              <a:latin typeface="Times New Roman" pitchFamily="18" charset="0"/>
              <a:ea typeface="楷体_GB2312" pitchFamily="49" charset="-122"/>
            </a:endParaRPr>
          </a:p>
        </p:txBody>
      </p:sp>
      <p:sp>
        <p:nvSpPr>
          <p:cNvPr id="217100" name="Text Box 12"/>
          <p:cNvSpPr txBox="1">
            <a:spLocks noChangeArrowheads="1"/>
          </p:cNvSpPr>
          <p:nvPr/>
        </p:nvSpPr>
        <p:spPr bwMode="auto">
          <a:xfrm>
            <a:off x="3146434" y="1081029"/>
            <a:ext cx="864555" cy="430887"/>
          </a:xfrm>
          <a:prstGeom prst="rect">
            <a:avLst/>
          </a:prstGeom>
          <a:noFill/>
          <a:ln w="28575" algn="ctr">
            <a:noFill/>
            <a:miter lim="800000"/>
            <a:headEnd/>
            <a:tailEnd type="none" w="med" len="lg"/>
          </a:ln>
          <a:effectLst/>
        </p:spPr>
        <p:txBody>
          <a:bodyPr wrap="square">
            <a:spAutoFit/>
          </a:bodyPr>
          <a:lstStyle/>
          <a:p>
            <a:pPr algn="ctr" fontAlgn="base">
              <a:spcBef>
                <a:spcPct val="50000"/>
              </a:spcBef>
              <a:spcAft>
                <a:spcPct val="0"/>
              </a:spcAft>
            </a:pPr>
            <a:r>
              <a:rPr lang="en-US" altLang="zh-CN" sz="2200" b="1" i="1" dirty="0">
                <a:solidFill>
                  <a:srgbClr val="3333FF"/>
                </a:solidFill>
                <a:latin typeface="Consolas" pitchFamily="49" charset="0"/>
                <a:ea typeface="楷体_GB2312" pitchFamily="49" charset="-122"/>
                <a:cs typeface="Consolas" pitchFamily="49" charset="0"/>
              </a:rPr>
              <a:t>b</a:t>
            </a:r>
          </a:p>
        </p:txBody>
      </p:sp>
      <p:sp>
        <p:nvSpPr>
          <p:cNvPr id="217101" name="Text Box 13"/>
          <p:cNvSpPr txBox="1">
            <a:spLocks noChangeArrowheads="1"/>
          </p:cNvSpPr>
          <p:nvPr/>
        </p:nvSpPr>
        <p:spPr bwMode="auto">
          <a:xfrm>
            <a:off x="2576516" y="3862209"/>
            <a:ext cx="2076460" cy="430887"/>
          </a:xfrm>
          <a:prstGeom prst="rect">
            <a:avLst/>
          </a:prstGeom>
          <a:noFill/>
          <a:ln w="28575" algn="ctr">
            <a:noFill/>
            <a:miter lim="800000"/>
            <a:headEnd/>
            <a:tailEnd type="none" w="med" len="lg"/>
          </a:ln>
          <a:effectLst/>
        </p:spPr>
        <p:txBody>
          <a:bodyPr wrap="square">
            <a:spAutoFit/>
          </a:bodyPr>
          <a:lstStyle/>
          <a:p>
            <a:pPr algn="ctr" fontAlgn="base">
              <a:spcBef>
                <a:spcPct val="50000"/>
              </a:spcBef>
              <a:spcAft>
                <a:spcPct val="0"/>
              </a:spcAft>
            </a:pPr>
            <a:r>
              <a:rPr lang="en-US" altLang="zh-CN" sz="2200" b="1" i="1" dirty="0">
                <a:solidFill>
                  <a:srgbClr val="3333FF"/>
                </a:solidFill>
                <a:latin typeface="Consolas" pitchFamily="49" charset="0"/>
                <a:ea typeface="楷体_GB2312" pitchFamily="49" charset="-122"/>
                <a:cs typeface="Consolas" pitchFamily="49" charset="0"/>
              </a:rPr>
              <a:t>b</a:t>
            </a:r>
            <a:r>
              <a:rPr lang="en-US" altLang="zh-CN" sz="2200" b="1" dirty="0">
                <a:solidFill>
                  <a:srgbClr val="3333FF"/>
                </a:solidFill>
                <a:latin typeface="Consolas" pitchFamily="49" charset="0"/>
                <a:cs typeface="Consolas" pitchFamily="49" charset="0"/>
              </a:rPr>
              <a:t>-</a:t>
            </a:r>
            <a:r>
              <a:rPr lang="en-US" altLang="zh-CN" sz="2200" b="1" dirty="0">
                <a:solidFill>
                  <a:srgbClr val="3333FF"/>
                </a:solidFill>
                <a:latin typeface="Consolas" pitchFamily="49" charset="0"/>
                <a:ea typeface="楷体_GB2312" pitchFamily="49" charset="-122"/>
                <a:cs typeface="Consolas" pitchFamily="49" charset="0"/>
              </a:rPr>
              <a:t>&gt;lchild</a:t>
            </a:r>
          </a:p>
        </p:txBody>
      </p:sp>
      <p:sp>
        <p:nvSpPr>
          <p:cNvPr id="217102" name="Text Box 14"/>
          <p:cNvSpPr txBox="1">
            <a:spLocks noChangeArrowheads="1"/>
          </p:cNvSpPr>
          <p:nvPr/>
        </p:nvSpPr>
        <p:spPr bwMode="auto">
          <a:xfrm>
            <a:off x="4210052" y="3862209"/>
            <a:ext cx="2076460" cy="430887"/>
          </a:xfrm>
          <a:prstGeom prst="rect">
            <a:avLst/>
          </a:prstGeom>
          <a:noFill/>
          <a:ln w="28575" algn="ctr">
            <a:noFill/>
            <a:miter lim="800000"/>
            <a:headEnd/>
            <a:tailEnd type="none" w="med" len="lg"/>
          </a:ln>
          <a:effectLst/>
        </p:spPr>
        <p:txBody>
          <a:bodyPr wrap="square">
            <a:spAutoFit/>
          </a:bodyPr>
          <a:lstStyle/>
          <a:p>
            <a:pPr algn="ctr" fontAlgn="base">
              <a:spcBef>
                <a:spcPct val="50000"/>
              </a:spcBef>
              <a:spcAft>
                <a:spcPct val="0"/>
              </a:spcAft>
            </a:pPr>
            <a:r>
              <a:rPr lang="en-US" altLang="zh-CN" sz="2200" b="1" i="1" dirty="0">
                <a:solidFill>
                  <a:srgbClr val="3333FF"/>
                </a:solidFill>
                <a:latin typeface="Consolas" pitchFamily="49" charset="0"/>
                <a:ea typeface="楷体_GB2312" pitchFamily="49" charset="-122"/>
                <a:cs typeface="Consolas" pitchFamily="49" charset="0"/>
              </a:rPr>
              <a:t>b</a:t>
            </a:r>
            <a:r>
              <a:rPr lang="en-US" altLang="zh-CN" sz="2200" b="1" dirty="0">
                <a:solidFill>
                  <a:srgbClr val="3333FF"/>
                </a:solidFill>
                <a:latin typeface="Consolas" pitchFamily="49" charset="0"/>
                <a:cs typeface="Consolas" pitchFamily="49" charset="0"/>
              </a:rPr>
              <a:t>-</a:t>
            </a:r>
            <a:r>
              <a:rPr lang="en-US" altLang="zh-CN" sz="2200" b="1" dirty="0">
                <a:solidFill>
                  <a:srgbClr val="3333FF"/>
                </a:solidFill>
                <a:latin typeface="Consolas" pitchFamily="49" charset="0"/>
                <a:ea typeface="楷体_GB2312" pitchFamily="49" charset="-122"/>
                <a:cs typeface="Consolas" pitchFamily="49" charset="0"/>
              </a:rPr>
              <a:t>&gt;rchild</a:t>
            </a:r>
          </a:p>
        </p:txBody>
      </p:sp>
      <p:sp>
        <p:nvSpPr>
          <p:cNvPr id="19" name="TextBox 18"/>
          <p:cNvSpPr txBox="1"/>
          <p:nvPr/>
        </p:nvSpPr>
        <p:spPr>
          <a:xfrm>
            <a:off x="4429124" y="1142984"/>
            <a:ext cx="2232974" cy="430887"/>
          </a:xfrm>
          <a:prstGeom prst="rect">
            <a:avLst/>
          </a:prstGeom>
          <a:noFill/>
        </p:spPr>
        <p:txBody>
          <a:bodyPr wrap="square" rtlCol="0">
            <a:spAutoFit/>
          </a:bodyPr>
          <a:lstStyle/>
          <a:p>
            <a:pPr algn="ctr" fontAlgn="base">
              <a:spcBef>
                <a:spcPct val="0"/>
              </a:spcBef>
              <a:spcAft>
                <a:spcPct val="0"/>
              </a:spcAft>
            </a:pPr>
            <a:r>
              <a:rPr kumimoji="1" lang="en-US" altLang="zh-CN" sz="2200" b="1" i="1" dirty="0" smtClean="0">
                <a:solidFill>
                  <a:srgbClr val="3333FF"/>
                </a:solidFill>
                <a:latin typeface="Consolas" pitchFamily="49" charset="0"/>
                <a:ea typeface="仿宋" pitchFamily="49" charset="-122"/>
                <a:cs typeface="Consolas" pitchFamily="49" charset="0"/>
              </a:rPr>
              <a:t>f</a:t>
            </a:r>
            <a:r>
              <a:rPr kumimoji="1" lang="en-US" altLang="zh-CN" sz="2200" b="1" dirty="0" smtClean="0">
                <a:solidFill>
                  <a:srgbClr val="3333FF"/>
                </a:solidFill>
                <a:latin typeface="Consolas" pitchFamily="49" charset="0"/>
                <a:ea typeface="仿宋" pitchFamily="49" charset="-122"/>
                <a:cs typeface="Consolas" pitchFamily="49" charset="0"/>
              </a:rPr>
              <a:t>(</a:t>
            </a:r>
            <a:r>
              <a:rPr kumimoji="1" lang="en-US" altLang="zh-CN" sz="2200" b="1" i="1" dirty="0" smtClean="0">
                <a:solidFill>
                  <a:srgbClr val="3333FF"/>
                </a:solidFill>
                <a:latin typeface="Consolas" pitchFamily="49" charset="0"/>
                <a:ea typeface="仿宋" pitchFamily="49" charset="-122"/>
                <a:cs typeface="Consolas" pitchFamily="49" charset="0"/>
              </a:rPr>
              <a:t>b</a:t>
            </a:r>
            <a:r>
              <a:rPr kumimoji="1" lang="en-US" altLang="zh-CN" sz="2200" b="1" dirty="0" smtClean="0">
                <a:solidFill>
                  <a:srgbClr val="3333FF"/>
                </a:solidFill>
                <a:latin typeface="Consolas" pitchFamily="49" charset="0"/>
                <a:ea typeface="仿宋" pitchFamily="49" charset="-122"/>
                <a:cs typeface="Consolas" pitchFamily="49" charset="0"/>
              </a:rPr>
              <a:t>)</a:t>
            </a:r>
            <a:r>
              <a:rPr lang="zh-CN" altLang="en-US" sz="2200" b="1" dirty="0" smtClean="0">
                <a:solidFill>
                  <a:srgbClr val="3333FF"/>
                </a:solidFill>
                <a:latin typeface="Consolas" pitchFamily="49" charset="0"/>
                <a:ea typeface="仿宋" pitchFamily="49" charset="-122"/>
                <a:cs typeface="Consolas" pitchFamily="49" charset="0"/>
              </a:rPr>
              <a:t>：大问题</a:t>
            </a:r>
            <a:endParaRPr lang="zh-CN" altLang="en-US" sz="2200" b="1" dirty="0">
              <a:solidFill>
                <a:srgbClr val="3333FF"/>
              </a:solidFill>
              <a:latin typeface="Consolas" pitchFamily="49" charset="0"/>
              <a:ea typeface="仿宋" pitchFamily="49" charset="-122"/>
              <a:cs typeface="Consolas" pitchFamily="49" charset="0"/>
            </a:endParaRPr>
          </a:p>
        </p:txBody>
      </p:sp>
      <p:sp>
        <p:nvSpPr>
          <p:cNvPr id="20" name="TextBox 19"/>
          <p:cNvSpPr txBox="1"/>
          <p:nvPr/>
        </p:nvSpPr>
        <p:spPr>
          <a:xfrm>
            <a:off x="5357817" y="2470669"/>
            <a:ext cx="3607111" cy="430887"/>
          </a:xfrm>
          <a:prstGeom prst="rect">
            <a:avLst/>
          </a:prstGeom>
          <a:noFill/>
        </p:spPr>
        <p:txBody>
          <a:bodyPr wrap="square" rtlCol="0">
            <a:spAutoFit/>
          </a:bodyPr>
          <a:lstStyle/>
          <a:p>
            <a:pPr algn="ctr" fontAlgn="base">
              <a:spcBef>
                <a:spcPct val="0"/>
              </a:spcBef>
              <a:spcAft>
                <a:spcPct val="0"/>
              </a:spcAft>
            </a:pPr>
            <a:r>
              <a:rPr kumimoji="1" lang="en-US" altLang="zh-CN" sz="2200" b="1" i="1" dirty="0" smtClean="0">
                <a:solidFill>
                  <a:srgbClr val="3333FF"/>
                </a:solidFill>
                <a:latin typeface="Consolas" pitchFamily="49" charset="0"/>
                <a:ea typeface="仿宋" pitchFamily="49" charset="-122"/>
                <a:cs typeface="Consolas" pitchFamily="49" charset="0"/>
              </a:rPr>
              <a:t>f</a:t>
            </a:r>
            <a:r>
              <a:rPr kumimoji="1" lang="en-US" altLang="zh-CN" sz="2200" b="1" dirty="0" smtClean="0">
                <a:solidFill>
                  <a:srgbClr val="3333FF"/>
                </a:solidFill>
                <a:latin typeface="Consolas" pitchFamily="49" charset="0"/>
                <a:ea typeface="仿宋" pitchFamily="49" charset="-122"/>
                <a:cs typeface="Consolas" pitchFamily="49" charset="0"/>
              </a:rPr>
              <a:t>(</a:t>
            </a:r>
            <a:r>
              <a:rPr kumimoji="1" lang="en-US" altLang="zh-CN" sz="2200" b="1" i="1" dirty="0" smtClean="0">
                <a:solidFill>
                  <a:srgbClr val="3333FF"/>
                </a:solidFill>
                <a:latin typeface="Consolas" pitchFamily="49" charset="0"/>
                <a:ea typeface="仿宋" pitchFamily="49" charset="-122"/>
                <a:cs typeface="Consolas" pitchFamily="49" charset="0"/>
              </a:rPr>
              <a:t>b</a:t>
            </a:r>
            <a:r>
              <a:rPr kumimoji="1" lang="en-US" altLang="zh-CN" sz="2200" b="1" dirty="0" smtClean="0">
                <a:solidFill>
                  <a:srgbClr val="3333FF"/>
                </a:solidFill>
                <a:latin typeface="Consolas" pitchFamily="49" charset="0"/>
                <a:ea typeface="仿宋" pitchFamily="49" charset="-122"/>
                <a:cs typeface="Consolas" pitchFamily="49" charset="0"/>
              </a:rPr>
              <a:t>-&gt;rchild)</a:t>
            </a:r>
            <a:r>
              <a:rPr lang="zh-CN" altLang="en-US" sz="2200" b="1" dirty="0" smtClean="0">
                <a:solidFill>
                  <a:srgbClr val="3333FF"/>
                </a:solidFill>
                <a:latin typeface="Consolas" pitchFamily="49" charset="0"/>
                <a:ea typeface="仿宋" pitchFamily="49" charset="-122"/>
                <a:cs typeface="Consolas" pitchFamily="49" charset="0"/>
              </a:rPr>
              <a:t>：小问题</a:t>
            </a:r>
            <a:endParaRPr lang="zh-CN" altLang="en-US" sz="2200" b="1" dirty="0">
              <a:solidFill>
                <a:srgbClr val="3333FF"/>
              </a:solidFill>
              <a:latin typeface="Consolas" pitchFamily="49" charset="0"/>
              <a:ea typeface="仿宋" pitchFamily="49" charset="-122"/>
              <a:cs typeface="Consolas" pitchFamily="49" charset="0"/>
            </a:endParaRPr>
          </a:p>
        </p:txBody>
      </p:sp>
      <p:sp>
        <p:nvSpPr>
          <p:cNvPr id="21" name="TextBox 20"/>
          <p:cNvSpPr txBox="1"/>
          <p:nvPr/>
        </p:nvSpPr>
        <p:spPr>
          <a:xfrm>
            <a:off x="35496" y="2684983"/>
            <a:ext cx="3521227" cy="430887"/>
          </a:xfrm>
          <a:prstGeom prst="rect">
            <a:avLst/>
          </a:prstGeom>
          <a:noFill/>
        </p:spPr>
        <p:txBody>
          <a:bodyPr wrap="square" rtlCol="0">
            <a:spAutoFit/>
          </a:bodyPr>
          <a:lstStyle/>
          <a:p>
            <a:pPr algn="ctr" fontAlgn="base">
              <a:spcBef>
                <a:spcPct val="0"/>
              </a:spcBef>
              <a:spcAft>
                <a:spcPct val="0"/>
              </a:spcAft>
            </a:pPr>
            <a:r>
              <a:rPr kumimoji="1" lang="en-US" altLang="zh-CN" sz="2200" b="1" i="1" dirty="0" smtClean="0">
                <a:solidFill>
                  <a:srgbClr val="3333FF"/>
                </a:solidFill>
                <a:latin typeface="Consolas" pitchFamily="49" charset="0"/>
                <a:ea typeface="仿宋" pitchFamily="49" charset="-122"/>
                <a:cs typeface="Consolas" pitchFamily="49" charset="0"/>
              </a:rPr>
              <a:t>f</a:t>
            </a:r>
            <a:r>
              <a:rPr kumimoji="1" lang="en-US" altLang="zh-CN" sz="2200" b="1" dirty="0" smtClean="0">
                <a:solidFill>
                  <a:srgbClr val="3333FF"/>
                </a:solidFill>
                <a:latin typeface="Consolas" pitchFamily="49" charset="0"/>
                <a:ea typeface="仿宋" pitchFamily="49" charset="-122"/>
                <a:cs typeface="Consolas" pitchFamily="49" charset="0"/>
              </a:rPr>
              <a:t>(</a:t>
            </a:r>
            <a:r>
              <a:rPr kumimoji="1" lang="en-US" altLang="zh-CN" sz="2200" b="1" i="1" dirty="0" smtClean="0">
                <a:solidFill>
                  <a:srgbClr val="3333FF"/>
                </a:solidFill>
                <a:latin typeface="Consolas" pitchFamily="49" charset="0"/>
                <a:ea typeface="仿宋" pitchFamily="49" charset="-122"/>
                <a:cs typeface="Consolas" pitchFamily="49" charset="0"/>
              </a:rPr>
              <a:t>b</a:t>
            </a:r>
            <a:r>
              <a:rPr kumimoji="1" lang="en-US" altLang="zh-CN" sz="2200" b="1" dirty="0" smtClean="0">
                <a:solidFill>
                  <a:srgbClr val="3333FF"/>
                </a:solidFill>
                <a:latin typeface="Consolas" pitchFamily="49" charset="0"/>
                <a:ea typeface="仿宋" pitchFamily="49" charset="-122"/>
                <a:cs typeface="Consolas" pitchFamily="49" charset="0"/>
              </a:rPr>
              <a:t>-&gt;lchild)</a:t>
            </a:r>
            <a:r>
              <a:rPr lang="zh-CN" altLang="en-US" sz="2200" b="1" dirty="0" smtClean="0">
                <a:solidFill>
                  <a:srgbClr val="3333FF"/>
                </a:solidFill>
                <a:latin typeface="Consolas" pitchFamily="49" charset="0"/>
                <a:ea typeface="仿宋" pitchFamily="49" charset="-122"/>
                <a:cs typeface="Consolas" pitchFamily="49" charset="0"/>
              </a:rPr>
              <a:t>：小问题</a:t>
            </a:r>
            <a:endParaRPr lang="zh-CN" altLang="en-US" sz="2200" b="1" dirty="0">
              <a:solidFill>
                <a:srgbClr val="3333FF"/>
              </a:solidFill>
              <a:latin typeface="Consolas" pitchFamily="49" charset="0"/>
              <a:ea typeface="仿宋" pitchFamily="49" charset="-122"/>
              <a:cs typeface="Consolas" pitchFamily="49" charset="0"/>
            </a:endParaRPr>
          </a:p>
        </p:txBody>
      </p:sp>
      <p:sp>
        <p:nvSpPr>
          <p:cNvPr id="22" name="TextBox 21"/>
          <p:cNvSpPr txBox="1"/>
          <p:nvPr/>
        </p:nvSpPr>
        <p:spPr>
          <a:xfrm>
            <a:off x="114152" y="97468"/>
            <a:ext cx="7416824" cy="523220"/>
          </a:xfrm>
          <a:prstGeom prst="rect">
            <a:avLst/>
          </a:prstGeom>
          <a:noFill/>
        </p:spPr>
        <p:txBody>
          <a:bodyPr wrap="square" rtlCol="0">
            <a:spAutoFit/>
          </a:bodyPr>
          <a:lstStyle/>
          <a:p>
            <a:pPr fontAlgn="base">
              <a:spcBef>
                <a:spcPct val="0"/>
              </a:spcBef>
              <a:spcAft>
                <a:spcPct val="0"/>
              </a:spcAft>
            </a:pPr>
            <a:r>
              <a:rPr lang="en-US" altLang="zh-CN" sz="2800" b="1" dirty="0" smtClean="0">
                <a:latin typeface="楷体" pitchFamily="49" charset="-122"/>
                <a:ea typeface="楷体" pitchFamily="49" charset="-122"/>
              </a:rPr>
              <a:t>4</a:t>
            </a:r>
            <a:r>
              <a:rPr lang="zh-CN" altLang="en-US" sz="2800" b="1" dirty="0">
                <a:latin typeface="楷体" pitchFamily="49" charset="-122"/>
                <a:ea typeface="楷体" pitchFamily="49" charset="-122"/>
              </a:rPr>
              <a:t>、求</a:t>
            </a:r>
            <a:r>
              <a:rPr lang="zh-CN" altLang="en-US" sz="2800" b="1" dirty="0" smtClean="0">
                <a:latin typeface="楷体" pitchFamily="49" charset="-122"/>
                <a:ea typeface="楷体" pitchFamily="49" charset="-122"/>
              </a:rPr>
              <a:t>高度</a:t>
            </a:r>
            <a:endParaRPr lang="en-US" altLang="zh-CN" sz="2800" b="1" dirty="0">
              <a:latin typeface="楷体" pitchFamily="49" charset="-122"/>
              <a:ea typeface="楷体" pitchFamily="49" charset="-122"/>
            </a:endParaRPr>
          </a:p>
        </p:txBody>
      </p:sp>
      <p:sp>
        <p:nvSpPr>
          <p:cNvPr id="24" name="TextBox 23"/>
          <p:cNvSpPr txBox="1"/>
          <p:nvPr/>
        </p:nvSpPr>
        <p:spPr>
          <a:xfrm>
            <a:off x="101995" y="773088"/>
            <a:ext cx="7416824" cy="523220"/>
          </a:xfrm>
          <a:prstGeom prst="rect">
            <a:avLst/>
          </a:prstGeom>
          <a:noFill/>
        </p:spPr>
        <p:txBody>
          <a:bodyPr wrap="square" rtlCol="0">
            <a:spAutoFit/>
          </a:bodyPr>
          <a:lstStyle/>
          <a:p>
            <a:pPr fontAlgn="base">
              <a:spcBef>
                <a:spcPct val="0"/>
              </a:spcBef>
              <a:spcAft>
                <a:spcPct val="0"/>
              </a:spcAft>
            </a:pPr>
            <a:r>
              <a:rPr lang="zh-CN" altLang="en-US" sz="2800" b="1" dirty="0" smtClean="0">
                <a:latin typeface="楷体" pitchFamily="49" charset="-122"/>
                <a:ea typeface="楷体" pitchFamily="49" charset="-122"/>
              </a:rPr>
              <a:t>递归思想：</a:t>
            </a:r>
            <a:endParaRPr lang="en-US" altLang="zh-CN" sz="2800" b="1" dirty="0">
              <a:latin typeface="楷体" pitchFamily="49" charset="-122"/>
              <a:ea typeface="楷体" pitchFamily="49" charset="-122"/>
            </a:endParaRPr>
          </a:p>
        </p:txBody>
      </p:sp>
    </p:spTree>
    <p:extLst>
      <p:ext uri="{BB962C8B-B14F-4D97-AF65-F5344CB8AC3E}">
        <p14:creationId xmlns:p14="http://schemas.microsoft.com/office/powerpoint/2010/main" val="29744716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ext Box 2"/>
          <p:cNvSpPr txBox="1">
            <a:spLocks noChangeArrowheads="1"/>
          </p:cNvSpPr>
          <p:nvPr/>
        </p:nvSpPr>
        <p:spPr bwMode="auto">
          <a:xfrm>
            <a:off x="0" y="692695"/>
            <a:ext cx="9180512" cy="5496647"/>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180000" bIns="216000">
            <a:spAutoFit/>
          </a:bodyPr>
          <a:lstStyle/>
          <a:p>
            <a:pPr algn="just" fontAlgn="base">
              <a:lnSpc>
                <a:spcPct val="80000"/>
              </a:lnSpc>
              <a:spcBef>
                <a:spcPct val="5000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int </a:t>
            </a:r>
            <a:r>
              <a:rPr kumimoji="1" lang="en-US" altLang="zh-CN" sz="2400" b="1" dirty="0" err="1" smtClean="0">
                <a:solidFill>
                  <a:srgbClr val="FF0000"/>
                </a:solidFill>
                <a:latin typeface="Consolas" pitchFamily="49" charset="0"/>
                <a:ea typeface="仿宋" pitchFamily="49" charset="-122"/>
                <a:cs typeface="Consolas" pitchFamily="49" charset="0"/>
              </a:rPr>
              <a:t>BTHeight</a:t>
            </a:r>
            <a:r>
              <a:rPr kumimoji="1" lang="en-US" altLang="zh-CN" sz="2400" b="1" dirty="0" smtClean="0">
                <a:solidFill>
                  <a:srgbClr val="3333FF"/>
                </a:solidFill>
                <a:latin typeface="Consolas" pitchFamily="49" charset="0"/>
                <a:ea typeface="仿宋" pitchFamily="49" charset="-122"/>
                <a:cs typeface="Consolas" pitchFamily="49" charset="0"/>
              </a:rPr>
              <a:t>(BTNode </a:t>
            </a:r>
            <a:r>
              <a:rPr kumimoji="1" lang="en-US" altLang="zh-CN" sz="2400" b="1" dirty="0">
                <a:solidFill>
                  <a:srgbClr val="FF0000"/>
                </a:solidFill>
                <a:latin typeface="Consolas" pitchFamily="49" charset="0"/>
                <a:ea typeface="仿宋" pitchFamily="49" charset="-122"/>
                <a:cs typeface="Consolas" pitchFamily="49" charset="0"/>
              </a:rPr>
              <a:t>*</a:t>
            </a:r>
            <a:r>
              <a:rPr kumimoji="1" lang="en-US" altLang="zh-CN" sz="2400" b="1" dirty="0">
                <a:solidFill>
                  <a:srgbClr val="3333FF"/>
                </a:solidFill>
                <a:latin typeface="Consolas" pitchFamily="49" charset="0"/>
                <a:ea typeface="仿宋" pitchFamily="49" charset="-122"/>
                <a:cs typeface="Consolas" pitchFamily="49" charset="0"/>
              </a:rPr>
              <a:t>b</a:t>
            </a:r>
            <a:r>
              <a:rPr kumimoji="1" lang="en-US" altLang="zh-CN" sz="2400" b="1" dirty="0" smtClean="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00B0F0"/>
                </a:solidFill>
                <a:latin typeface="Consolas" pitchFamily="49" charset="0"/>
                <a:ea typeface="仿宋" pitchFamily="49" charset="-122"/>
                <a:cs typeface="Consolas" pitchFamily="49" charset="0"/>
              </a:rPr>
              <a:t>//</a:t>
            </a:r>
            <a:r>
              <a:rPr kumimoji="1" lang="zh-CN" altLang="en-US" sz="2400" b="1" dirty="0" smtClean="0">
                <a:solidFill>
                  <a:srgbClr val="00B0F0"/>
                </a:solidFill>
                <a:latin typeface="Consolas" pitchFamily="49" charset="0"/>
                <a:ea typeface="仿宋" pitchFamily="49" charset="-122"/>
                <a:cs typeface="Consolas" pitchFamily="49" charset="0"/>
              </a:rPr>
              <a:t>不修改</a:t>
            </a:r>
            <a:r>
              <a:rPr kumimoji="1" lang="en-US" altLang="zh-CN" sz="2400" b="1" dirty="0" smtClean="0">
                <a:solidFill>
                  <a:srgbClr val="00B0F0"/>
                </a:solidFill>
                <a:latin typeface="Consolas" pitchFamily="49" charset="0"/>
                <a:ea typeface="仿宋" pitchFamily="49" charset="-122"/>
                <a:cs typeface="Consolas" pitchFamily="49" charset="0"/>
              </a:rPr>
              <a:t>b</a:t>
            </a:r>
            <a:r>
              <a:rPr kumimoji="1" lang="zh-CN" altLang="en-US" sz="2400" b="1" dirty="0" smtClean="0">
                <a:solidFill>
                  <a:srgbClr val="00B0F0"/>
                </a:solidFill>
                <a:latin typeface="Consolas" pitchFamily="49" charset="0"/>
                <a:ea typeface="仿宋" pitchFamily="49" charset="-122"/>
                <a:cs typeface="Consolas" pitchFamily="49" charset="0"/>
              </a:rPr>
              <a:t>，所以不用引用</a:t>
            </a:r>
            <a:r>
              <a:rPr kumimoji="1" lang="en-US" altLang="zh-CN" sz="2400" b="1" dirty="0" smtClean="0">
                <a:solidFill>
                  <a:srgbClr val="00B0F0"/>
                </a:solidFill>
                <a:latin typeface="Consolas" pitchFamily="49" charset="0"/>
                <a:ea typeface="仿宋" pitchFamily="49" charset="-122"/>
                <a:cs typeface="Consolas" pitchFamily="49" charset="0"/>
              </a:rPr>
              <a:t> </a:t>
            </a:r>
            <a:endParaRPr kumimoji="1" lang="en-US" altLang="zh-CN" sz="2400" b="1" dirty="0">
              <a:solidFill>
                <a:srgbClr val="00B0F0"/>
              </a:solidFill>
              <a:latin typeface="Consolas" pitchFamily="49" charset="0"/>
              <a:ea typeface="仿宋" pitchFamily="49" charset="-122"/>
              <a:cs typeface="Consolas" pitchFamily="49" charset="0"/>
            </a:endParaRPr>
          </a:p>
          <a:p>
            <a:pPr algn="just" fontAlgn="base">
              <a:lnSpc>
                <a:spcPct val="80000"/>
              </a:lnSpc>
              <a:spcBef>
                <a:spcPct val="5000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  int </a:t>
            </a:r>
            <a:r>
              <a:rPr kumimoji="1" lang="en-US" altLang="zh-CN" sz="2400" b="1" dirty="0" err="1" smtClean="0">
                <a:solidFill>
                  <a:srgbClr val="3333FF"/>
                </a:solidFill>
                <a:latin typeface="Consolas" pitchFamily="49" charset="0"/>
                <a:ea typeface="仿宋" pitchFamily="49" charset="-122"/>
                <a:cs typeface="Consolas" pitchFamily="49" charset="0"/>
              </a:rPr>
              <a:t>lchilddep</a:t>
            </a:r>
            <a:r>
              <a:rPr kumimoji="1" lang="zh-CN" altLang="en-US" sz="2400" b="1" dirty="0" smtClean="0">
                <a:solidFill>
                  <a:srgbClr val="3333FF"/>
                </a:solidFill>
                <a:latin typeface="Consolas" pitchFamily="49" charset="0"/>
                <a:ea typeface="仿宋" pitchFamily="49" charset="-122"/>
                <a:cs typeface="Consolas" pitchFamily="49" charset="0"/>
              </a:rPr>
              <a:t>，</a:t>
            </a:r>
            <a:r>
              <a:rPr kumimoji="1" lang="en-US" altLang="zh-CN" sz="2400" b="1" dirty="0" err="1" smtClean="0">
                <a:solidFill>
                  <a:srgbClr val="3333FF"/>
                </a:solidFill>
                <a:latin typeface="Consolas" pitchFamily="49" charset="0"/>
                <a:ea typeface="仿宋" pitchFamily="49" charset="-122"/>
                <a:cs typeface="Consolas" pitchFamily="49" charset="0"/>
              </a:rPr>
              <a:t>rchilddep</a:t>
            </a:r>
            <a:r>
              <a:rPr kumimoji="1" lang="en-US" altLang="zh-CN" sz="2400" b="1" dirty="0">
                <a:solidFill>
                  <a:srgbClr val="3333FF"/>
                </a:solidFill>
                <a:latin typeface="Consolas" pitchFamily="49" charset="0"/>
                <a:ea typeface="仿宋" pitchFamily="49" charset="-122"/>
                <a:cs typeface="Consolas" pitchFamily="49" charset="0"/>
              </a:rPr>
              <a:t>;</a:t>
            </a:r>
          </a:p>
          <a:p>
            <a:pPr algn="just" fontAlgn="base">
              <a:lnSpc>
                <a:spcPct val="80000"/>
              </a:lnSpc>
              <a:spcBef>
                <a:spcPct val="5000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if </a:t>
            </a:r>
            <a:r>
              <a:rPr kumimoji="1" lang="en-US" altLang="zh-CN" sz="2400" b="1" dirty="0">
                <a:solidFill>
                  <a:srgbClr val="3333FF"/>
                </a:solidFill>
                <a:latin typeface="Consolas" pitchFamily="49" charset="0"/>
                <a:ea typeface="仿宋" pitchFamily="49" charset="-122"/>
                <a:cs typeface="Consolas" pitchFamily="49" charset="0"/>
              </a:rPr>
              <a:t>(b==NULL) </a:t>
            </a:r>
            <a:r>
              <a:rPr kumimoji="1" lang="en-US" altLang="zh-CN" sz="2400" b="1" dirty="0" smtClean="0">
                <a:solidFill>
                  <a:srgbClr val="3333FF"/>
                </a:solidFill>
                <a:latin typeface="Consolas" pitchFamily="49" charset="0"/>
                <a:ea typeface="仿宋" pitchFamily="49" charset="-122"/>
                <a:cs typeface="Consolas" pitchFamily="49" charset="0"/>
              </a:rPr>
              <a:t>return 0; 	</a:t>
            </a:r>
            <a:r>
              <a:rPr kumimoji="1" lang="en-US" altLang="zh-CN" sz="2400" b="1" dirty="0" smtClean="0">
                <a:solidFill>
                  <a:srgbClr val="00B0F0"/>
                </a:solidFill>
                <a:latin typeface="Consolas" pitchFamily="49" charset="0"/>
                <a:ea typeface="仿宋" pitchFamily="49" charset="-122"/>
                <a:cs typeface="Consolas" pitchFamily="49" charset="0"/>
              </a:rPr>
              <a:t>//</a:t>
            </a:r>
            <a:r>
              <a:rPr kumimoji="1" lang="zh-CN" altLang="en-US" sz="2400" b="1" dirty="0">
                <a:solidFill>
                  <a:srgbClr val="00B0F0"/>
                </a:solidFill>
                <a:latin typeface="Consolas" pitchFamily="49" charset="0"/>
                <a:ea typeface="仿宋" pitchFamily="49" charset="-122"/>
                <a:cs typeface="Consolas" pitchFamily="49" charset="0"/>
              </a:rPr>
              <a:t>空树的高度为</a:t>
            </a:r>
            <a:r>
              <a:rPr kumimoji="1" lang="en-US" altLang="zh-CN" sz="2400" b="1" dirty="0">
                <a:solidFill>
                  <a:srgbClr val="00B0F0"/>
                </a:solidFill>
                <a:latin typeface="Consolas" pitchFamily="49" charset="0"/>
                <a:ea typeface="仿宋" pitchFamily="49" charset="-122"/>
                <a:cs typeface="Consolas" pitchFamily="49" charset="0"/>
              </a:rPr>
              <a:t>0</a:t>
            </a:r>
          </a:p>
          <a:p>
            <a:pPr algn="just" fontAlgn="base">
              <a:lnSpc>
                <a:spcPct val="80000"/>
              </a:lnSpc>
              <a:spcBef>
                <a:spcPct val="5000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else  </a:t>
            </a:r>
            <a:endParaRPr kumimoji="1" lang="en-US" altLang="zh-CN" sz="2400" b="1" dirty="0">
              <a:solidFill>
                <a:srgbClr val="3333FF"/>
              </a:solidFill>
              <a:latin typeface="Consolas" pitchFamily="49" charset="0"/>
              <a:ea typeface="仿宋" pitchFamily="49" charset="-122"/>
              <a:cs typeface="Consolas" pitchFamily="49" charset="0"/>
            </a:endParaRPr>
          </a:p>
          <a:p>
            <a:pPr algn="just" fontAlgn="base">
              <a:lnSpc>
                <a:spcPct val="80000"/>
              </a:lnSpc>
              <a:spcBef>
                <a:spcPct val="5000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 </a:t>
            </a:r>
            <a:r>
              <a:rPr kumimoji="1" lang="en-US" altLang="zh-CN" sz="2400" b="1" dirty="0" err="1" smtClean="0">
                <a:solidFill>
                  <a:srgbClr val="3333FF"/>
                </a:solidFill>
                <a:latin typeface="Consolas" pitchFamily="49" charset="0"/>
                <a:ea typeface="仿宋" pitchFamily="49" charset="-122"/>
                <a:cs typeface="Consolas" pitchFamily="49" charset="0"/>
              </a:rPr>
              <a:t>lchilddep</a:t>
            </a:r>
            <a:r>
              <a:rPr kumimoji="1" lang="en-US" altLang="zh-CN" sz="2400" b="1" dirty="0" smtClean="0">
                <a:solidFill>
                  <a:srgbClr val="3333FF"/>
                </a:solidFill>
                <a:latin typeface="Consolas" pitchFamily="49" charset="0"/>
                <a:ea typeface="仿宋" pitchFamily="49" charset="-122"/>
                <a:cs typeface="Consolas" pitchFamily="49" charset="0"/>
              </a:rPr>
              <a:t>=</a:t>
            </a:r>
            <a:r>
              <a:rPr kumimoji="1" lang="en-US" altLang="zh-CN" sz="2400" b="1" dirty="0" err="1" smtClean="0">
                <a:solidFill>
                  <a:srgbClr val="FF0000"/>
                </a:solidFill>
                <a:latin typeface="Consolas" pitchFamily="49" charset="0"/>
                <a:ea typeface="仿宋" pitchFamily="49" charset="-122"/>
                <a:cs typeface="Consolas" pitchFamily="49" charset="0"/>
              </a:rPr>
              <a:t>BTHeight</a:t>
            </a:r>
            <a:r>
              <a:rPr kumimoji="1" lang="en-US" altLang="zh-CN" sz="2400" b="1" dirty="0" smtClean="0">
                <a:solidFill>
                  <a:srgbClr val="3333FF"/>
                </a:solidFill>
                <a:latin typeface="Consolas" pitchFamily="49" charset="0"/>
                <a:ea typeface="仿宋" pitchFamily="49" charset="-122"/>
                <a:cs typeface="Consolas" pitchFamily="49" charset="0"/>
              </a:rPr>
              <a:t>(b-</a:t>
            </a:r>
            <a:r>
              <a:rPr kumimoji="1" lang="en-US" altLang="zh-CN" sz="2400" b="1" dirty="0">
                <a:solidFill>
                  <a:srgbClr val="3333FF"/>
                </a:solidFill>
                <a:latin typeface="Consolas" pitchFamily="49" charset="0"/>
                <a:ea typeface="仿宋" pitchFamily="49" charset="-122"/>
                <a:cs typeface="Consolas" pitchFamily="49" charset="0"/>
              </a:rPr>
              <a:t>&gt;</a:t>
            </a:r>
            <a:r>
              <a:rPr kumimoji="1" lang="en-US" altLang="zh-CN" sz="2400" b="1" dirty="0" err="1">
                <a:solidFill>
                  <a:srgbClr val="3333FF"/>
                </a:solidFill>
                <a:latin typeface="Consolas" pitchFamily="49" charset="0"/>
                <a:ea typeface="仿宋" pitchFamily="49" charset="-122"/>
                <a:cs typeface="Consolas" pitchFamily="49" charset="0"/>
              </a:rPr>
              <a:t>lchild</a:t>
            </a:r>
            <a:r>
              <a:rPr kumimoji="1" lang="en-US" altLang="zh-CN" sz="2400" b="1" dirty="0">
                <a:solidFill>
                  <a:srgbClr val="3333FF"/>
                </a:solidFill>
                <a:latin typeface="Consolas" pitchFamily="49" charset="0"/>
                <a:ea typeface="仿宋" pitchFamily="49" charset="-122"/>
                <a:cs typeface="Consolas" pitchFamily="49" charset="0"/>
              </a:rPr>
              <a:t>);	</a:t>
            </a:r>
          </a:p>
          <a:p>
            <a:pPr algn="just" fontAlgn="base">
              <a:lnSpc>
                <a:spcPct val="80000"/>
              </a:lnSpc>
              <a:spcBef>
                <a:spcPct val="5000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00B0F0"/>
                </a:solidFill>
                <a:latin typeface="Consolas" pitchFamily="49" charset="0"/>
                <a:ea typeface="仿宋" pitchFamily="49" charset="-122"/>
                <a:cs typeface="Consolas" pitchFamily="49" charset="0"/>
              </a:rPr>
              <a:t>//</a:t>
            </a:r>
            <a:r>
              <a:rPr kumimoji="1" lang="zh-CN" altLang="en-US" sz="2400" b="1" dirty="0" smtClean="0">
                <a:solidFill>
                  <a:srgbClr val="00B0F0"/>
                </a:solidFill>
                <a:latin typeface="Consolas" pitchFamily="49" charset="0"/>
                <a:ea typeface="仿宋" pitchFamily="49" charset="-122"/>
                <a:cs typeface="Consolas" pitchFamily="49" charset="0"/>
              </a:rPr>
              <a:t>求</a:t>
            </a:r>
            <a:r>
              <a:rPr kumimoji="1" lang="zh-CN" altLang="en-US" sz="2400" b="1" dirty="0">
                <a:solidFill>
                  <a:srgbClr val="00B0F0"/>
                </a:solidFill>
                <a:latin typeface="Consolas" pitchFamily="49" charset="0"/>
                <a:ea typeface="仿宋" pitchFamily="49" charset="-122"/>
                <a:cs typeface="Consolas" pitchFamily="49" charset="0"/>
              </a:rPr>
              <a:t>左子树的高度为</a:t>
            </a:r>
            <a:r>
              <a:rPr kumimoji="1" lang="en-US" altLang="zh-CN" sz="2400" b="1" dirty="0" err="1">
                <a:solidFill>
                  <a:srgbClr val="00B0F0"/>
                </a:solidFill>
                <a:latin typeface="Consolas" pitchFamily="49" charset="0"/>
                <a:ea typeface="仿宋" pitchFamily="49" charset="-122"/>
                <a:cs typeface="Consolas" pitchFamily="49" charset="0"/>
              </a:rPr>
              <a:t>lchilddep</a:t>
            </a:r>
            <a:endParaRPr kumimoji="1" lang="en-US" altLang="zh-CN" sz="2400" b="1" dirty="0">
              <a:solidFill>
                <a:srgbClr val="00B0F0"/>
              </a:solidFill>
              <a:latin typeface="Consolas" pitchFamily="49" charset="0"/>
              <a:ea typeface="仿宋" pitchFamily="49" charset="-122"/>
              <a:cs typeface="Consolas" pitchFamily="49" charset="0"/>
            </a:endParaRPr>
          </a:p>
          <a:p>
            <a:pPr algn="just" fontAlgn="base">
              <a:lnSpc>
                <a:spcPct val="80000"/>
              </a:lnSpc>
              <a:spcBef>
                <a:spcPct val="5000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     </a:t>
            </a:r>
            <a:r>
              <a:rPr kumimoji="1" lang="en-US" altLang="zh-CN" sz="2400" b="1" dirty="0" err="1" smtClean="0">
                <a:solidFill>
                  <a:srgbClr val="3333FF"/>
                </a:solidFill>
                <a:latin typeface="Consolas" pitchFamily="49" charset="0"/>
                <a:ea typeface="仿宋" pitchFamily="49" charset="-122"/>
                <a:cs typeface="Consolas" pitchFamily="49" charset="0"/>
              </a:rPr>
              <a:t>rchilddep</a:t>
            </a:r>
            <a:r>
              <a:rPr kumimoji="1" lang="en-US" altLang="zh-CN" sz="2400" b="1" dirty="0" smtClean="0">
                <a:solidFill>
                  <a:srgbClr val="3333FF"/>
                </a:solidFill>
                <a:latin typeface="Consolas" pitchFamily="49" charset="0"/>
                <a:ea typeface="仿宋" pitchFamily="49" charset="-122"/>
                <a:cs typeface="Consolas" pitchFamily="49" charset="0"/>
              </a:rPr>
              <a:t>=</a:t>
            </a:r>
            <a:r>
              <a:rPr kumimoji="1" lang="en-US" altLang="zh-CN" sz="2400" b="1" dirty="0" err="1" smtClean="0">
                <a:solidFill>
                  <a:srgbClr val="FF0000"/>
                </a:solidFill>
                <a:latin typeface="Consolas" pitchFamily="49" charset="0"/>
                <a:ea typeface="仿宋" pitchFamily="49" charset="-122"/>
                <a:cs typeface="Consolas" pitchFamily="49" charset="0"/>
              </a:rPr>
              <a:t>BTHeight</a:t>
            </a:r>
            <a:r>
              <a:rPr kumimoji="1" lang="en-US" altLang="zh-CN" sz="2400" b="1" dirty="0" smtClean="0">
                <a:solidFill>
                  <a:srgbClr val="3333FF"/>
                </a:solidFill>
                <a:latin typeface="Consolas" pitchFamily="49" charset="0"/>
                <a:ea typeface="仿宋" pitchFamily="49" charset="-122"/>
                <a:cs typeface="Consolas" pitchFamily="49" charset="0"/>
              </a:rPr>
              <a:t>(b-</a:t>
            </a:r>
            <a:r>
              <a:rPr kumimoji="1" lang="en-US" altLang="zh-CN" sz="2400" b="1" dirty="0">
                <a:solidFill>
                  <a:srgbClr val="3333FF"/>
                </a:solidFill>
                <a:latin typeface="Consolas" pitchFamily="49" charset="0"/>
                <a:ea typeface="仿宋" pitchFamily="49" charset="-122"/>
                <a:cs typeface="Consolas" pitchFamily="49" charset="0"/>
              </a:rPr>
              <a:t>&gt;</a:t>
            </a:r>
            <a:r>
              <a:rPr kumimoji="1" lang="en-US" altLang="zh-CN" sz="2400" b="1" dirty="0" err="1">
                <a:solidFill>
                  <a:srgbClr val="3333FF"/>
                </a:solidFill>
                <a:latin typeface="Consolas" pitchFamily="49" charset="0"/>
                <a:ea typeface="仿宋" pitchFamily="49" charset="-122"/>
                <a:cs typeface="Consolas" pitchFamily="49" charset="0"/>
              </a:rPr>
              <a:t>rchild</a:t>
            </a:r>
            <a:r>
              <a:rPr kumimoji="1" lang="en-US" altLang="zh-CN" sz="2400" b="1" dirty="0">
                <a:solidFill>
                  <a:srgbClr val="3333FF"/>
                </a:solidFill>
                <a:latin typeface="Consolas" pitchFamily="49" charset="0"/>
                <a:ea typeface="仿宋" pitchFamily="49" charset="-122"/>
                <a:cs typeface="Consolas" pitchFamily="49" charset="0"/>
              </a:rPr>
              <a:t>);	</a:t>
            </a:r>
          </a:p>
          <a:p>
            <a:pPr algn="just" fontAlgn="base">
              <a:lnSpc>
                <a:spcPct val="80000"/>
              </a:lnSpc>
              <a:spcBef>
                <a:spcPct val="5000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a:solidFill>
                  <a:srgbClr val="00B0F0"/>
                </a:solidFill>
                <a:latin typeface="Consolas" pitchFamily="49" charset="0"/>
                <a:ea typeface="仿宋" pitchFamily="49" charset="-122"/>
                <a:cs typeface="Consolas" pitchFamily="49" charset="0"/>
              </a:rPr>
              <a:t>//</a:t>
            </a:r>
            <a:r>
              <a:rPr kumimoji="1" lang="zh-CN" altLang="en-US" sz="2400" b="1" dirty="0">
                <a:solidFill>
                  <a:srgbClr val="00B0F0"/>
                </a:solidFill>
                <a:latin typeface="Consolas" pitchFamily="49" charset="0"/>
                <a:ea typeface="仿宋" pitchFamily="49" charset="-122"/>
                <a:cs typeface="Consolas" pitchFamily="49" charset="0"/>
              </a:rPr>
              <a:t>求右子树的高度为</a:t>
            </a:r>
            <a:r>
              <a:rPr kumimoji="1" lang="en-US" altLang="zh-CN" sz="2400" b="1" dirty="0" err="1">
                <a:solidFill>
                  <a:srgbClr val="00B0F0"/>
                </a:solidFill>
                <a:latin typeface="Consolas" pitchFamily="49" charset="0"/>
                <a:ea typeface="仿宋" pitchFamily="49" charset="-122"/>
                <a:cs typeface="Consolas" pitchFamily="49" charset="0"/>
              </a:rPr>
              <a:t>rchilddep</a:t>
            </a:r>
            <a:endParaRPr kumimoji="1" lang="en-US" altLang="zh-CN" sz="2400" b="1" dirty="0">
              <a:solidFill>
                <a:srgbClr val="00B0F0"/>
              </a:solidFill>
              <a:latin typeface="Consolas" pitchFamily="49" charset="0"/>
              <a:ea typeface="仿宋" pitchFamily="49" charset="-122"/>
              <a:cs typeface="Consolas" pitchFamily="49" charset="0"/>
            </a:endParaRPr>
          </a:p>
          <a:p>
            <a:pPr algn="just" fontAlgn="base">
              <a:lnSpc>
                <a:spcPct val="80000"/>
              </a:lnSpc>
              <a:spcBef>
                <a:spcPct val="50000"/>
              </a:spcBef>
              <a:spcAft>
                <a:spcPct val="0"/>
              </a:spcAft>
            </a:pPr>
            <a:r>
              <a:rPr kumimoji="1" lang="en-US" altLang="zh-CN" sz="2400" b="1" dirty="0" smtClean="0">
                <a:solidFill>
                  <a:srgbClr val="3333FF"/>
                </a:solidFill>
                <a:latin typeface="Consolas" pitchFamily="49" charset="0"/>
                <a:ea typeface="仿宋" pitchFamily="49" charset="-122"/>
                <a:cs typeface="Consolas" pitchFamily="49" charset="0"/>
              </a:rPr>
              <a:t>     </a:t>
            </a:r>
            <a:r>
              <a:rPr kumimoji="1" lang="en-US" altLang="zh-CN" sz="2000" b="1" dirty="0" smtClean="0">
                <a:solidFill>
                  <a:srgbClr val="3333FF"/>
                </a:solidFill>
                <a:latin typeface="Consolas" pitchFamily="49" charset="0"/>
                <a:ea typeface="仿宋" pitchFamily="49" charset="-122"/>
                <a:cs typeface="Consolas" pitchFamily="49" charset="0"/>
              </a:rPr>
              <a:t>return(</a:t>
            </a:r>
            <a:r>
              <a:rPr kumimoji="1" lang="en-US" altLang="zh-CN" sz="2000" b="1" dirty="0" err="1" smtClean="0">
                <a:solidFill>
                  <a:srgbClr val="3333FF"/>
                </a:solidFill>
                <a:latin typeface="Consolas" pitchFamily="49" charset="0"/>
                <a:ea typeface="仿宋" pitchFamily="49" charset="-122"/>
                <a:cs typeface="Consolas" pitchFamily="49" charset="0"/>
              </a:rPr>
              <a:t>lchilddep</a:t>
            </a:r>
            <a:r>
              <a:rPr kumimoji="1" lang="en-US" altLang="zh-CN" sz="2000" b="1" dirty="0" smtClean="0">
                <a:solidFill>
                  <a:srgbClr val="3333FF"/>
                </a:solidFill>
                <a:latin typeface="Consolas" pitchFamily="49" charset="0"/>
                <a:ea typeface="仿宋" pitchFamily="49" charset="-122"/>
                <a:cs typeface="Consolas" pitchFamily="49" charset="0"/>
              </a:rPr>
              <a:t>&gt;</a:t>
            </a:r>
            <a:r>
              <a:rPr kumimoji="1" lang="en-US" altLang="zh-CN" sz="2000" b="1" dirty="0" err="1" smtClean="0">
                <a:solidFill>
                  <a:srgbClr val="3333FF"/>
                </a:solidFill>
                <a:latin typeface="Consolas" pitchFamily="49" charset="0"/>
                <a:ea typeface="仿宋" pitchFamily="49" charset="-122"/>
                <a:cs typeface="Consolas" pitchFamily="49" charset="0"/>
              </a:rPr>
              <a:t>rchilddep</a:t>
            </a:r>
            <a:r>
              <a:rPr kumimoji="1" lang="en-US" altLang="zh-CN" sz="2000" b="1" dirty="0" smtClean="0">
                <a:solidFill>
                  <a:srgbClr val="3333FF"/>
                </a:solidFill>
                <a:latin typeface="Consolas" pitchFamily="49" charset="0"/>
                <a:ea typeface="仿宋" pitchFamily="49" charset="-122"/>
                <a:cs typeface="Consolas" pitchFamily="49" charset="0"/>
              </a:rPr>
              <a:t>)?(</a:t>
            </a:r>
            <a:r>
              <a:rPr kumimoji="1" lang="en-US" altLang="zh-CN" sz="2000" b="1" dirty="0">
                <a:solidFill>
                  <a:srgbClr val="3333FF"/>
                </a:solidFill>
                <a:latin typeface="Consolas" pitchFamily="49" charset="0"/>
                <a:ea typeface="仿宋" pitchFamily="49" charset="-122"/>
                <a:cs typeface="Consolas" pitchFamily="49" charset="0"/>
              </a:rPr>
              <a:t>lchilddep+1):(rchilddep+1));</a:t>
            </a:r>
          </a:p>
          <a:p>
            <a:pPr algn="just" fontAlgn="base">
              <a:lnSpc>
                <a:spcPct val="80000"/>
              </a:lnSpc>
              <a:spcBef>
                <a:spcPct val="5000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   </a:t>
            </a:r>
            <a:r>
              <a:rPr kumimoji="1" lang="en-US" altLang="zh-CN" sz="2400" b="1" dirty="0" smtClean="0">
                <a:solidFill>
                  <a:srgbClr val="3333FF"/>
                </a:solidFill>
                <a:latin typeface="Consolas" pitchFamily="49" charset="0"/>
                <a:ea typeface="仿宋" pitchFamily="49" charset="-122"/>
                <a:cs typeface="Consolas" pitchFamily="49" charset="0"/>
              </a:rPr>
              <a:t>}</a:t>
            </a:r>
            <a:endParaRPr kumimoji="1" lang="en-US" altLang="zh-CN" sz="2400" b="1" dirty="0">
              <a:solidFill>
                <a:srgbClr val="3333FF"/>
              </a:solidFill>
              <a:latin typeface="Consolas" pitchFamily="49" charset="0"/>
              <a:ea typeface="仿宋" pitchFamily="49" charset="-122"/>
              <a:cs typeface="Consolas" pitchFamily="49" charset="0"/>
            </a:endParaRPr>
          </a:p>
          <a:p>
            <a:pPr algn="just" fontAlgn="base">
              <a:lnSpc>
                <a:spcPct val="80000"/>
              </a:lnSpc>
              <a:spcBef>
                <a:spcPct val="50000"/>
              </a:spcBef>
              <a:spcAft>
                <a:spcPct val="0"/>
              </a:spcAft>
            </a:pPr>
            <a:r>
              <a:rPr kumimoji="1" lang="en-US" altLang="zh-CN" sz="2400" b="1" dirty="0">
                <a:solidFill>
                  <a:srgbClr val="3333FF"/>
                </a:solidFill>
                <a:latin typeface="Consolas" pitchFamily="49" charset="0"/>
                <a:ea typeface="仿宋" pitchFamily="49" charset="-122"/>
                <a:cs typeface="Consolas" pitchFamily="49" charset="0"/>
              </a:rPr>
              <a:t>}</a:t>
            </a:r>
            <a:endParaRPr kumimoji="1" lang="en-US" altLang="zh-CN" sz="2400" dirty="0">
              <a:solidFill>
                <a:srgbClr val="3333FF"/>
              </a:solidFill>
              <a:latin typeface="Consolas" pitchFamily="49" charset="0"/>
              <a:ea typeface="仿宋" pitchFamily="49" charset="-122"/>
              <a:cs typeface="Consolas" pitchFamily="49" charset="0"/>
            </a:endParaRPr>
          </a:p>
        </p:txBody>
      </p:sp>
    </p:spTree>
    <p:extLst>
      <p:ext uri="{BB962C8B-B14F-4D97-AF65-F5344CB8AC3E}">
        <p14:creationId xmlns:p14="http://schemas.microsoft.com/office/powerpoint/2010/main" val="3670191803"/>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p:cNvSpPr>
            <a:spLocks noGrp="1" noChangeArrowheads="1"/>
          </p:cNvSpPr>
          <p:nvPr>
            <p:ph type="title"/>
          </p:nvPr>
        </p:nvSpPr>
        <p:spPr>
          <a:xfrm>
            <a:off x="493872" y="285728"/>
            <a:ext cx="8183880" cy="763528"/>
          </a:xfrm>
        </p:spPr>
        <p:txBody>
          <a:bodyPr>
            <a:normAutofit/>
          </a:bodyPr>
          <a:lstStyle/>
          <a:p>
            <a:r>
              <a:rPr lang="zh-CN" altLang="en-US" dirty="0" smtClean="0">
                <a:solidFill>
                  <a:schemeClr val="tx1"/>
                </a:solidFill>
                <a:effectLst/>
                <a:latin typeface="+mj-ea"/>
              </a:rPr>
              <a:t>本章提要</a:t>
            </a:r>
          </a:p>
        </p:txBody>
      </p:sp>
      <p:sp>
        <p:nvSpPr>
          <p:cNvPr id="1570819" name="Rectangle 3"/>
          <p:cNvSpPr>
            <a:spLocks noGrp="1" noChangeArrowheads="1"/>
          </p:cNvSpPr>
          <p:nvPr>
            <p:ph sz="quarter" idx="4294967295"/>
          </p:nvPr>
        </p:nvSpPr>
        <p:spPr>
          <a:xfrm>
            <a:off x="525463" y="1071547"/>
            <a:ext cx="8186737" cy="5786454"/>
          </a:xfrm>
          <a:prstGeom prst="rect">
            <a:avLst/>
          </a:prstGeom>
        </p:spPr>
        <p:txBody>
          <a:bodyPr>
            <a:normAutofit/>
          </a:bodyPr>
          <a:lstStyle/>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7.1 </a:t>
            </a:r>
            <a:r>
              <a:rPr lang="zh-CN" altLang="en-US" sz="3300" dirty="0" smtClean="0">
                <a:latin typeface="黑体" panose="02010609060101010101" pitchFamily="49" charset="-122"/>
                <a:ea typeface="黑体" panose="02010609060101010101" pitchFamily="49" charset="-122"/>
              </a:rPr>
              <a:t>树的定义与基本术语</a:t>
            </a: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7.2 </a:t>
            </a:r>
            <a:r>
              <a:rPr lang="zh-CN" altLang="en-US" sz="3300" dirty="0" smtClean="0">
                <a:latin typeface="黑体" panose="02010609060101010101" pitchFamily="49" charset="-122"/>
                <a:ea typeface="黑体" panose="02010609060101010101" pitchFamily="49" charset="-122"/>
              </a:rPr>
              <a:t>二叉树的定义、性质和存储结构</a:t>
            </a:r>
            <a:endParaRPr lang="en-US" altLang="zh-CN" sz="3300" dirty="0" smtClean="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solidFill>
                  <a:srgbClr val="FF0000"/>
                </a:solidFill>
                <a:latin typeface="黑体" panose="02010609060101010101" pitchFamily="49" charset="-122"/>
                <a:ea typeface="黑体" panose="02010609060101010101" pitchFamily="49" charset="-122"/>
              </a:rPr>
              <a:t>7.3 </a:t>
            </a:r>
            <a:r>
              <a:rPr lang="zh-CN" altLang="en-US" sz="3300" dirty="0" smtClean="0">
                <a:solidFill>
                  <a:srgbClr val="FF0000"/>
                </a:solidFill>
                <a:latin typeface="黑体" panose="02010609060101010101" pitchFamily="49" charset="-122"/>
                <a:ea typeface="黑体" panose="02010609060101010101" pitchFamily="49" charset="-122"/>
              </a:rPr>
              <a:t>二叉树的遍历</a:t>
            </a:r>
            <a:endParaRPr lang="en-US" altLang="zh-CN" sz="3300" dirty="0" smtClean="0">
              <a:solidFill>
                <a:srgbClr val="FF0000"/>
              </a:solidFill>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7.4 </a:t>
            </a:r>
            <a:r>
              <a:rPr lang="zh-CN" altLang="en-US" sz="3300" dirty="0" smtClean="0">
                <a:latin typeface="黑体" panose="02010609060101010101" pitchFamily="49" charset="-122"/>
                <a:ea typeface="黑体" panose="02010609060101010101" pitchFamily="49" charset="-122"/>
              </a:rPr>
              <a:t>二叉树应用：哈夫曼树</a:t>
            </a:r>
            <a:endParaRPr lang="en-US" altLang="zh-CN" sz="3300" dirty="0" smtClean="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7.5 </a:t>
            </a:r>
            <a:r>
              <a:rPr lang="zh-CN" altLang="en-US" sz="3300" dirty="0">
                <a:latin typeface="黑体" panose="02010609060101010101" pitchFamily="49" charset="-122"/>
                <a:ea typeface="黑体" panose="02010609060101010101" pitchFamily="49" charset="-122"/>
              </a:rPr>
              <a:t>二叉树应用</a:t>
            </a:r>
            <a:r>
              <a:rPr lang="en-US" altLang="zh-CN" sz="3300" dirty="0">
                <a:latin typeface="黑体" panose="02010609060101010101" pitchFamily="49" charset="-122"/>
                <a:ea typeface="黑体" panose="02010609060101010101" pitchFamily="49" charset="-122"/>
              </a:rPr>
              <a:t>2</a:t>
            </a:r>
            <a:r>
              <a:rPr lang="zh-CN" altLang="en-US" sz="3300" dirty="0">
                <a:latin typeface="黑体" panose="02010609060101010101" pitchFamily="49" charset="-122"/>
                <a:ea typeface="黑体" panose="02010609060101010101" pitchFamily="49" charset="-122"/>
              </a:rPr>
              <a:t>：二叉查找树</a:t>
            </a:r>
            <a:endParaRPr lang="en-US" altLang="zh-CN" sz="3300" dirty="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7.6 </a:t>
            </a:r>
            <a:r>
              <a:rPr lang="zh-CN" altLang="en-US" sz="3300" dirty="0">
                <a:latin typeface="黑体" panose="02010609060101010101" pitchFamily="49" charset="-122"/>
                <a:ea typeface="黑体" panose="02010609060101010101" pitchFamily="49" charset="-122"/>
              </a:rPr>
              <a:t>二叉树应用</a:t>
            </a:r>
            <a:r>
              <a:rPr lang="en-US" altLang="zh-CN" sz="3300" dirty="0">
                <a:latin typeface="黑体" panose="02010609060101010101" pitchFamily="49" charset="-122"/>
                <a:ea typeface="黑体" panose="02010609060101010101" pitchFamily="49" charset="-122"/>
              </a:rPr>
              <a:t>3</a:t>
            </a:r>
            <a:r>
              <a:rPr lang="zh-CN" altLang="en-US" sz="3300" dirty="0">
                <a:latin typeface="黑体" panose="02010609060101010101" pitchFamily="49" charset="-122"/>
                <a:ea typeface="黑体" panose="02010609060101010101" pitchFamily="49" charset="-122"/>
              </a:rPr>
              <a:t>：堆与优先队列</a:t>
            </a:r>
            <a:endParaRPr lang="en-US" altLang="zh-CN" sz="3300" dirty="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smtClean="0">
                <a:latin typeface="黑体" panose="02010609060101010101" pitchFamily="49" charset="-122"/>
                <a:ea typeface="黑体" panose="02010609060101010101" pitchFamily="49" charset="-122"/>
              </a:rPr>
              <a:t>7.7 </a:t>
            </a:r>
            <a:r>
              <a:rPr lang="zh-CN" altLang="en-US" sz="3300" dirty="0">
                <a:latin typeface="黑体" panose="02010609060101010101" pitchFamily="49" charset="-122"/>
                <a:ea typeface="黑体" panose="02010609060101010101" pitchFamily="49" charset="-122"/>
              </a:rPr>
              <a:t>树与森林</a:t>
            </a:r>
            <a:endParaRPr lang="en-US" altLang="zh-CN" sz="3300" dirty="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165584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14290"/>
            <a:ext cx="7520940" cy="548640"/>
          </a:xfrm>
        </p:spPr>
        <p:txBody>
          <a:bodyPr/>
          <a:lstStyle/>
          <a:p>
            <a:r>
              <a:rPr lang="zh-CN" altLang="en-US" sz="3200" b="1" dirty="0" smtClean="0"/>
              <a:t>一、定义</a:t>
            </a:r>
            <a:endParaRPr lang="zh-CN" altLang="en-US" sz="3200" dirty="0"/>
          </a:p>
        </p:txBody>
      </p:sp>
      <p:sp>
        <p:nvSpPr>
          <p:cNvPr id="3" name="内容占位符 2"/>
          <p:cNvSpPr>
            <a:spLocks noGrp="1"/>
          </p:cNvSpPr>
          <p:nvPr>
            <p:ph idx="1"/>
          </p:nvPr>
        </p:nvSpPr>
        <p:spPr>
          <a:xfrm>
            <a:off x="357158" y="1142984"/>
            <a:ext cx="8215370" cy="5715040"/>
          </a:xfrm>
        </p:spPr>
        <p:txBody>
          <a:bodyPr>
            <a:normAutofit/>
          </a:bodyPr>
          <a:lstStyle/>
          <a:p>
            <a:pPr>
              <a:buFont typeface="Arial" panose="020B0604020202020204" pitchFamily="34" charset="0"/>
              <a:buChar char="•"/>
            </a:pPr>
            <a:r>
              <a:rPr lang="zh-CN" altLang="en-US" sz="2800" b="0" dirty="0"/>
              <a:t>二叉树</a:t>
            </a:r>
            <a:r>
              <a:rPr lang="zh-CN" altLang="en-US" sz="2800" dirty="0">
                <a:solidFill>
                  <a:srgbClr val="FF0000"/>
                </a:solidFill>
              </a:rPr>
              <a:t>遍历</a:t>
            </a:r>
            <a:r>
              <a:rPr lang="zh-CN" altLang="en-US" sz="2800" b="0" dirty="0"/>
              <a:t>是指按照一定次序访问树中所有结点，并且</a:t>
            </a:r>
            <a:r>
              <a:rPr lang="zh-CN" altLang="en-US" sz="2800" dirty="0">
                <a:solidFill>
                  <a:srgbClr val="FF0000"/>
                </a:solidFill>
              </a:rPr>
              <a:t>每个结点仅被访问一次</a:t>
            </a:r>
            <a:r>
              <a:rPr lang="zh-CN" altLang="en-US" sz="2800" b="0" dirty="0"/>
              <a:t>的过程。</a:t>
            </a:r>
          </a:p>
          <a:p>
            <a:pPr>
              <a:buFont typeface="Arial" panose="020B0604020202020204" pitchFamily="34" charset="0"/>
              <a:buChar char="•"/>
            </a:pPr>
            <a:r>
              <a:rPr lang="zh-CN" altLang="en-US" sz="2800" b="0" dirty="0" smtClean="0"/>
              <a:t>遍历</a:t>
            </a:r>
            <a:r>
              <a:rPr lang="zh-CN" altLang="en-US" sz="2800" b="0" dirty="0"/>
              <a:t>是二叉树最基本的运算，是二叉树中其他运算的基础。</a:t>
            </a:r>
          </a:p>
          <a:p>
            <a:pPr>
              <a:buFont typeface="Arial" panose="020B0604020202020204" pitchFamily="34" charset="0"/>
              <a:buChar char="•"/>
            </a:pPr>
            <a:r>
              <a:rPr lang="zh-CN" altLang="zh-CN" sz="2800" b="0" dirty="0" smtClean="0"/>
              <a:t>经常</a:t>
            </a:r>
            <a:r>
              <a:rPr lang="zh-CN" altLang="zh-CN" sz="2800" b="0" dirty="0"/>
              <a:t>用到的</a:t>
            </a:r>
            <a:r>
              <a:rPr lang="zh-CN" altLang="zh-CN" sz="2800" dirty="0">
                <a:solidFill>
                  <a:srgbClr val="FF0000"/>
                </a:solidFill>
              </a:rPr>
              <a:t>次序</a:t>
            </a:r>
            <a:r>
              <a:rPr lang="zh-CN" altLang="zh-CN" sz="2800" b="0" dirty="0"/>
              <a:t>总是先左</a:t>
            </a:r>
            <a:r>
              <a:rPr lang="en-US" altLang="zh-CN" sz="2800" b="0" dirty="0"/>
              <a:t>(L)</a:t>
            </a:r>
            <a:r>
              <a:rPr lang="zh-CN" altLang="zh-CN" sz="2800" b="0" dirty="0"/>
              <a:t>后右</a:t>
            </a:r>
            <a:r>
              <a:rPr lang="en-US" altLang="zh-CN" sz="2800" b="0" dirty="0"/>
              <a:t>(R)</a:t>
            </a:r>
            <a:r>
              <a:rPr lang="zh-CN" altLang="zh-CN" sz="2800" b="0" dirty="0"/>
              <a:t>，再把根结点穿插于其中，就构成了</a:t>
            </a:r>
            <a:r>
              <a:rPr lang="zh-CN" altLang="zh-CN" sz="2800" dirty="0">
                <a:solidFill>
                  <a:srgbClr val="FF0000"/>
                </a:solidFill>
              </a:rPr>
              <a:t>常见的三种</a:t>
            </a:r>
            <a:r>
              <a:rPr lang="zh-CN" altLang="zh-CN" sz="2800" dirty="0" smtClean="0">
                <a:solidFill>
                  <a:srgbClr val="FF0000"/>
                </a:solidFill>
              </a:rPr>
              <a:t>遍历</a:t>
            </a:r>
            <a:r>
              <a:rPr lang="zh-CN" altLang="en-US" sz="2800" b="0" dirty="0" smtClean="0">
                <a:solidFill>
                  <a:srgbClr val="FF0000"/>
                </a:solidFill>
              </a:rPr>
              <a:t>：</a:t>
            </a:r>
            <a:endParaRPr lang="en-US" altLang="zh-CN" sz="2800" b="0" dirty="0" smtClean="0">
              <a:solidFill>
                <a:srgbClr val="FF0000"/>
              </a:solidFill>
            </a:endParaRPr>
          </a:p>
          <a:p>
            <a:pPr lvl="3">
              <a:buFont typeface="Arial" panose="020B0604020202020204" pitchFamily="34" charset="0"/>
              <a:buChar char="•"/>
            </a:pPr>
            <a:r>
              <a:rPr lang="zh-CN" altLang="zh-CN" sz="2800" b="1" dirty="0" smtClean="0">
                <a:solidFill>
                  <a:srgbClr val="FF0000"/>
                </a:solidFill>
              </a:rPr>
              <a:t>先</a:t>
            </a:r>
            <a:r>
              <a:rPr lang="zh-CN" altLang="zh-CN" sz="2800" b="1" dirty="0">
                <a:solidFill>
                  <a:srgbClr val="FF0000"/>
                </a:solidFill>
              </a:rPr>
              <a:t>序（根）</a:t>
            </a:r>
            <a:r>
              <a:rPr lang="zh-CN" altLang="zh-CN" sz="2800" b="1" dirty="0" smtClean="0">
                <a:solidFill>
                  <a:srgbClr val="FF0000"/>
                </a:solidFill>
              </a:rPr>
              <a:t>遍历</a:t>
            </a:r>
            <a:r>
              <a:rPr lang="en-US" altLang="zh-CN" sz="2800" b="1" dirty="0" smtClean="0">
                <a:solidFill>
                  <a:srgbClr val="FF0000"/>
                </a:solidFill>
              </a:rPr>
              <a:t> </a:t>
            </a:r>
            <a:r>
              <a:rPr lang="en-US" altLang="zh-CN" sz="2800" b="0" dirty="0" smtClean="0"/>
              <a:t>(</a:t>
            </a:r>
            <a:r>
              <a:rPr lang="en-US" altLang="zh-CN" sz="2800" b="0" dirty="0"/>
              <a:t>Preorder Traversal</a:t>
            </a:r>
            <a:r>
              <a:rPr lang="en-US" altLang="zh-CN" sz="2800" b="0" dirty="0" smtClean="0"/>
              <a:t>)</a:t>
            </a:r>
            <a:r>
              <a:rPr lang="zh-CN" altLang="en-US" sz="2800" b="0" dirty="0" smtClean="0"/>
              <a:t>；</a:t>
            </a:r>
            <a:endParaRPr lang="en-US" altLang="zh-CN" sz="2800" b="0" dirty="0" smtClean="0"/>
          </a:p>
          <a:p>
            <a:pPr lvl="3">
              <a:buFont typeface="Arial" panose="020B0604020202020204" pitchFamily="34" charset="0"/>
              <a:buChar char="•"/>
            </a:pPr>
            <a:r>
              <a:rPr lang="zh-CN" altLang="zh-CN" sz="2800" b="1" dirty="0" smtClean="0">
                <a:solidFill>
                  <a:srgbClr val="FF0000"/>
                </a:solidFill>
              </a:rPr>
              <a:t>中</a:t>
            </a:r>
            <a:r>
              <a:rPr lang="zh-CN" altLang="zh-CN" sz="2800" b="1" dirty="0">
                <a:solidFill>
                  <a:srgbClr val="FF0000"/>
                </a:solidFill>
              </a:rPr>
              <a:t>序（根）</a:t>
            </a:r>
            <a:r>
              <a:rPr lang="zh-CN" altLang="zh-CN" sz="2800" b="1" dirty="0" smtClean="0">
                <a:solidFill>
                  <a:srgbClr val="FF0000"/>
                </a:solidFill>
              </a:rPr>
              <a:t>遍历</a:t>
            </a:r>
            <a:r>
              <a:rPr lang="en-US" altLang="zh-CN" sz="2800" b="1" dirty="0" smtClean="0">
                <a:solidFill>
                  <a:srgbClr val="FF0000"/>
                </a:solidFill>
              </a:rPr>
              <a:t> </a:t>
            </a:r>
            <a:r>
              <a:rPr lang="en-US" altLang="zh-CN" sz="2800" b="0" dirty="0" smtClean="0"/>
              <a:t>(</a:t>
            </a:r>
            <a:r>
              <a:rPr lang="en-US" altLang="zh-CN" sz="2800" b="0" dirty="0" err="1"/>
              <a:t>Inorder</a:t>
            </a:r>
            <a:r>
              <a:rPr lang="en-US" altLang="zh-CN" sz="2800" b="0" dirty="0"/>
              <a:t> Traversal</a:t>
            </a:r>
            <a:r>
              <a:rPr lang="en-US" altLang="zh-CN" sz="2800" b="0" dirty="0" smtClean="0"/>
              <a:t>)</a:t>
            </a:r>
            <a:r>
              <a:rPr lang="zh-CN" altLang="en-US" sz="2800" b="0" dirty="0" smtClean="0"/>
              <a:t>；</a:t>
            </a:r>
            <a:endParaRPr lang="en-US" altLang="zh-CN" sz="2800" b="0" dirty="0" smtClean="0"/>
          </a:p>
          <a:p>
            <a:pPr lvl="3">
              <a:buFont typeface="Arial" panose="020B0604020202020204" pitchFamily="34" charset="0"/>
              <a:buChar char="•"/>
            </a:pPr>
            <a:r>
              <a:rPr lang="zh-CN" altLang="zh-CN" sz="2800" b="1" dirty="0" smtClean="0">
                <a:solidFill>
                  <a:srgbClr val="FF0000"/>
                </a:solidFill>
              </a:rPr>
              <a:t>后序</a:t>
            </a:r>
            <a:r>
              <a:rPr lang="zh-CN" altLang="zh-CN" sz="2800" b="1" dirty="0">
                <a:solidFill>
                  <a:srgbClr val="FF0000"/>
                </a:solidFill>
              </a:rPr>
              <a:t>（根）</a:t>
            </a:r>
            <a:r>
              <a:rPr lang="zh-CN" altLang="zh-CN" sz="2800" b="1" dirty="0" smtClean="0">
                <a:solidFill>
                  <a:srgbClr val="FF0000"/>
                </a:solidFill>
              </a:rPr>
              <a:t>遍历</a:t>
            </a:r>
            <a:r>
              <a:rPr lang="en-US" altLang="zh-CN" sz="2800" b="1" dirty="0" smtClean="0">
                <a:solidFill>
                  <a:srgbClr val="FF0000"/>
                </a:solidFill>
              </a:rPr>
              <a:t> </a:t>
            </a:r>
            <a:r>
              <a:rPr lang="en-US" altLang="zh-CN" sz="2800" b="0" dirty="0" smtClean="0"/>
              <a:t>(</a:t>
            </a:r>
            <a:r>
              <a:rPr lang="en-US" altLang="zh-CN" sz="2800" b="0" dirty="0" err="1"/>
              <a:t>Postorder</a:t>
            </a:r>
            <a:r>
              <a:rPr lang="en-US" altLang="zh-CN" sz="2800" b="0" dirty="0"/>
              <a:t> Traversal)</a:t>
            </a:r>
            <a:r>
              <a:rPr lang="zh-CN" altLang="zh-CN" sz="2800" b="0" dirty="0" smtClean="0"/>
              <a:t>。</a:t>
            </a:r>
            <a:endParaRPr lang="en-US" altLang="zh-CN" sz="2800" b="0" dirty="0" smtClean="0"/>
          </a:p>
          <a:p>
            <a:pPr>
              <a:buFont typeface="Arial" panose="020B0604020202020204" pitchFamily="34" charset="0"/>
              <a:buChar char="•"/>
            </a:pPr>
            <a:r>
              <a:rPr lang="zh-CN" altLang="zh-CN" sz="2800" b="0" dirty="0" smtClean="0"/>
              <a:t>遍历</a:t>
            </a:r>
            <a:r>
              <a:rPr lang="zh-CN" altLang="zh-CN" sz="2800" b="0" dirty="0"/>
              <a:t>的次序不同，导致结果不同。</a:t>
            </a:r>
            <a:endParaRPr lang="zh-CN" altLang="en-US" sz="2800" b="0" dirty="0"/>
          </a:p>
        </p:txBody>
      </p:sp>
    </p:spTree>
    <p:extLst>
      <p:ext uri="{BB962C8B-B14F-4D97-AF65-F5344CB8AC3E}">
        <p14:creationId xmlns:p14="http://schemas.microsoft.com/office/powerpoint/2010/main" val="151334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65716"/>
            <a:ext cx="7520940" cy="548640"/>
          </a:xfrm>
        </p:spPr>
        <p:txBody>
          <a:bodyPr/>
          <a:lstStyle/>
          <a:p>
            <a:r>
              <a:rPr lang="en-US" altLang="zh-CN" b="1" dirty="0" smtClean="0"/>
              <a:t>1</a:t>
            </a:r>
            <a:r>
              <a:rPr lang="zh-CN" altLang="en-US" b="1" dirty="0" smtClean="0"/>
              <a:t>、</a:t>
            </a:r>
            <a:r>
              <a:rPr lang="en-US" altLang="zh-CN" b="1" dirty="0" smtClean="0"/>
              <a:t> </a:t>
            </a:r>
            <a:r>
              <a:rPr lang="zh-CN" altLang="zh-CN" b="1" dirty="0"/>
              <a:t>二叉树的先序遍历</a:t>
            </a:r>
            <a:endParaRPr lang="zh-CN" altLang="en-US" dirty="0"/>
          </a:p>
        </p:txBody>
      </p:sp>
      <p:sp>
        <p:nvSpPr>
          <p:cNvPr id="3" name="内容占位符 2"/>
          <p:cNvSpPr>
            <a:spLocks noGrp="1"/>
          </p:cNvSpPr>
          <p:nvPr>
            <p:ph idx="1"/>
          </p:nvPr>
        </p:nvSpPr>
        <p:spPr>
          <a:xfrm>
            <a:off x="214314" y="1214422"/>
            <a:ext cx="8858280" cy="5072098"/>
          </a:xfrm>
        </p:spPr>
        <p:txBody>
          <a:bodyPr>
            <a:noAutofit/>
          </a:bodyPr>
          <a:lstStyle/>
          <a:p>
            <a:r>
              <a:rPr lang="zh-CN" altLang="zh-CN" sz="2800" b="0" dirty="0">
                <a:solidFill>
                  <a:srgbClr val="FF0000"/>
                </a:solidFill>
              </a:rPr>
              <a:t>先序遍历算法的递归定义如下</a:t>
            </a:r>
            <a:r>
              <a:rPr lang="zh-CN" altLang="zh-CN" sz="2800" b="0" dirty="0"/>
              <a:t>：</a:t>
            </a:r>
          </a:p>
          <a:p>
            <a:r>
              <a:rPr lang="en-US" altLang="zh-CN" sz="2800" b="0" dirty="0"/>
              <a:t>	</a:t>
            </a:r>
            <a:r>
              <a:rPr lang="zh-CN" altLang="zh-CN" sz="2800" b="0" dirty="0"/>
              <a:t>若二叉树为空，则遍历结束</a:t>
            </a:r>
            <a:r>
              <a:rPr lang="zh-CN" altLang="zh-CN" sz="2800" b="0" dirty="0" smtClean="0"/>
              <a:t>；</a:t>
            </a:r>
            <a:r>
              <a:rPr lang="en-US" altLang="zh-CN" sz="2800" b="0" dirty="0" smtClean="0">
                <a:solidFill>
                  <a:srgbClr val="7030A0"/>
                </a:solidFill>
              </a:rPr>
              <a:t>//</a:t>
            </a:r>
            <a:r>
              <a:rPr lang="zh-CN" altLang="en-US" sz="2800" b="0" dirty="0" smtClean="0">
                <a:solidFill>
                  <a:srgbClr val="7030A0"/>
                </a:solidFill>
              </a:rPr>
              <a:t>递归结束条件</a:t>
            </a:r>
            <a:endParaRPr lang="en-US" altLang="zh-CN" sz="2800" b="0" dirty="0" smtClean="0">
              <a:solidFill>
                <a:srgbClr val="7030A0"/>
              </a:solidFill>
            </a:endParaRPr>
          </a:p>
          <a:p>
            <a:r>
              <a:rPr lang="en-US" altLang="zh-CN" sz="2800" b="0" dirty="0"/>
              <a:t>	</a:t>
            </a:r>
            <a:r>
              <a:rPr lang="zh-CN" altLang="zh-CN" sz="2800" b="0" dirty="0" smtClean="0"/>
              <a:t>否则</a:t>
            </a:r>
            <a:r>
              <a:rPr lang="zh-CN" altLang="zh-CN" sz="2800" b="0" dirty="0"/>
              <a:t>：</a:t>
            </a:r>
          </a:p>
          <a:p>
            <a:r>
              <a:rPr lang="en-US" altLang="zh-CN" sz="2800" b="0" dirty="0">
                <a:solidFill>
                  <a:srgbClr val="FF0000"/>
                </a:solidFill>
              </a:rPr>
              <a:t>		(1) </a:t>
            </a:r>
            <a:r>
              <a:rPr lang="zh-CN" altLang="zh-CN" sz="2800" b="0" dirty="0">
                <a:solidFill>
                  <a:srgbClr val="FF0000"/>
                </a:solidFill>
              </a:rPr>
              <a:t>访问根结点；</a:t>
            </a:r>
          </a:p>
          <a:p>
            <a:r>
              <a:rPr lang="en-US" altLang="zh-CN" sz="2800" b="0" dirty="0"/>
              <a:t>		(2) </a:t>
            </a:r>
            <a:r>
              <a:rPr lang="zh-CN" altLang="zh-CN" sz="2800" b="0" dirty="0"/>
              <a:t>先序遍历左子树；</a:t>
            </a:r>
          </a:p>
          <a:p>
            <a:r>
              <a:rPr lang="en-US" altLang="zh-CN" sz="2800" b="0" dirty="0"/>
              <a:t>		(3) </a:t>
            </a:r>
            <a:r>
              <a:rPr lang="zh-CN" altLang="zh-CN" sz="2800" b="0" dirty="0"/>
              <a:t>先序遍历右子树</a:t>
            </a:r>
            <a:r>
              <a:rPr lang="zh-CN" altLang="zh-CN" sz="2800" b="0" dirty="0" smtClean="0"/>
              <a:t>。</a:t>
            </a:r>
            <a:endParaRPr lang="en-US" altLang="zh-CN" sz="2800" b="0" dirty="0" smtClean="0"/>
          </a:p>
          <a:p>
            <a:endParaRPr lang="zh-CN" altLang="zh-CN" sz="2800" b="0" dirty="0"/>
          </a:p>
          <a:p>
            <a:r>
              <a:rPr lang="en-US" altLang="zh-CN" sz="2800" b="0" dirty="0"/>
              <a:t>	</a:t>
            </a:r>
            <a:r>
              <a:rPr lang="zh-CN" altLang="zh-CN" sz="2800" b="0" dirty="0"/>
              <a:t>即，按照</a:t>
            </a:r>
            <a:r>
              <a:rPr lang="en-US" altLang="zh-CN" sz="2800" b="0" dirty="0"/>
              <a:t>“</a:t>
            </a:r>
            <a:r>
              <a:rPr lang="zh-CN" altLang="zh-CN" sz="2800" b="0" dirty="0">
                <a:solidFill>
                  <a:srgbClr val="FF0000"/>
                </a:solidFill>
              </a:rPr>
              <a:t>根</a:t>
            </a:r>
            <a:r>
              <a:rPr lang="en-US" altLang="zh-CN" sz="2800" b="0" dirty="0">
                <a:solidFill>
                  <a:srgbClr val="FF0000"/>
                </a:solidFill>
              </a:rPr>
              <a:t>—</a:t>
            </a:r>
            <a:r>
              <a:rPr lang="zh-CN" altLang="zh-CN" sz="2800" b="0" dirty="0">
                <a:solidFill>
                  <a:srgbClr val="FF0000"/>
                </a:solidFill>
              </a:rPr>
              <a:t>左子树</a:t>
            </a:r>
            <a:r>
              <a:rPr lang="en-US" altLang="zh-CN" sz="2800" b="0" dirty="0">
                <a:solidFill>
                  <a:srgbClr val="FF0000"/>
                </a:solidFill>
              </a:rPr>
              <a:t>—</a:t>
            </a:r>
            <a:r>
              <a:rPr lang="zh-CN" altLang="zh-CN" sz="2800" b="0" dirty="0">
                <a:solidFill>
                  <a:srgbClr val="FF0000"/>
                </a:solidFill>
              </a:rPr>
              <a:t>右子树</a:t>
            </a:r>
            <a:r>
              <a:rPr lang="en-US" altLang="zh-CN" sz="2800" b="0" dirty="0"/>
              <a:t>”</a:t>
            </a:r>
            <a:r>
              <a:rPr lang="zh-CN" altLang="zh-CN" sz="2800" b="0" dirty="0"/>
              <a:t>的次序递归地遍历二叉树</a:t>
            </a:r>
            <a:r>
              <a:rPr lang="zh-CN" altLang="zh-CN" sz="2800" b="0" dirty="0" smtClean="0"/>
              <a:t>。</a:t>
            </a:r>
            <a:endParaRPr lang="zh-CN" altLang="zh-CN" sz="2800" b="0" dirty="0"/>
          </a:p>
        </p:txBody>
      </p:sp>
    </p:spTree>
    <p:extLst>
      <p:ext uri="{BB962C8B-B14F-4D97-AF65-F5344CB8AC3E}">
        <p14:creationId xmlns:p14="http://schemas.microsoft.com/office/powerpoint/2010/main" val="27860512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22744" y="1285860"/>
            <a:ext cx="4512656" cy="3290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357290" y="5072074"/>
            <a:ext cx="6089900" cy="1215204"/>
          </a:xfrm>
          <a:prstGeom prst="rect">
            <a:avLst/>
          </a:prstGeom>
        </p:spPr>
        <p:txBody>
          <a:bodyPr wrap="square">
            <a:spAutoFit/>
          </a:bodyPr>
          <a:lstStyle/>
          <a:p>
            <a:pPr>
              <a:lnSpc>
                <a:spcPct val="150000"/>
              </a:lnSpc>
            </a:pPr>
            <a:r>
              <a:rPr lang="zh-CN"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如图</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5-11</a:t>
            </a:r>
            <a:r>
              <a:rPr lang="zh-CN"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所示二叉树</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T</a:t>
            </a:r>
            <a:r>
              <a:rPr lang="en-US" altLang="zh-CN" sz="2400" baseline="-25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的先序遍历序列为：</a:t>
            </a:r>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ABDECFHIGJ</a:t>
            </a:r>
            <a:endParaRPr lang="zh-CN" altLang="en-US" sz="2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229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1544" y="1066452"/>
            <a:ext cx="4321050" cy="3292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直接箭头连接符 2"/>
          <p:cNvCxnSpPr/>
          <p:nvPr/>
        </p:nvCxnSpPr>
        <p:spPr>
          <a:xfrm>
            <a:off x="2051720" y="620688"/>
            <a:ext cx="0" cy="72008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267744" y="620688"/>
            <a:ext cx="404278" cy="523220"/>
          </a:xfrm>
          <a:prstGeom prst="rect">
            <a:avLst/>
          </a:prstGeom>
        </p:spPr>
        <p:txBody>
          <a:bodyPr wrap="none">
            <a:spAutoFit/>
          </a:bodyPr>
          <a:lstStyle/>
          <a:p>
            <a:r>
              <a:rPr lang="en-US" altLang="zh-CN" sz="2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T</a:t>
            </a:r>
            <a:endParaRPr lang="zh-CN" altLang="en-US" dirty="0">
              <a:solidFill>
                <a:srgbClr val="000000"/>
              </a:solidFill>
            </a:endParaRPr>
          </a:p>
        </p:txBody>
      </p:sp>
    </p:spTree>
    <p:extLst>
      <p:ext uri="{BB962C8B-B14F-4D97-AF65-F5344CB8AC3E}">
        <p14:creationId xmlns:p14="http://schemas.microsoft.com/office/powerpoint/2010/main" val="3329419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323528" y="1412776"/>
            <a:ext cx="8640960" cy="4629299"/>
          </a:xfrm>
          <a:prstGeom prst="rect">
            <a:avLst/>
          </a:prstGeom>
          <a:solidFill>
            <a:sysClr val="window" lastClr="FFFFFF">
              <a:lumMod val="95000"/>
            </a:sysClr>
          </a:solidFill>
          <a:ln w="9525" cap="flat" cmpd="sng" algn="ctr">
            <a:noFill/>
            <a:prstDash val="soli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216000" tIns="180000" rIns="180000" bIns="180000">
            <a:spAutoFit/>
          </a:bodyPr>
          <a:lstStyle/>
          <a:p>
            <a:pPr marL="0" marR="0" lvl="0" indent="0" algn="just" defTabSz="914400" eaLnBrk="1" fontAlgn="base" latinLnBrk="0" hangingPunct="1">
              <a:lnSpc>
                <a:spcPct val="80000"/>
              </a:lnSpc>
              <a:spcBef>
                <a:spcPct val="50000"/>
              </a:spcBef>
              <a:spcAft>
                <a:spcPct val="0"/>
              </a:spcAft>
              <a:buClrTx/>
              <a:buSzTx/>
              <a:buFontTx/>
              <a:buNone/>
              <a:tabLst/>
              <a:defRPr/>
            </a:pP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void </a:t>
            </a:r>
            <a:r>
              <a:rPr kumimoji="1" lang="en-US" altLang="zh-CN" sz="2800" b="1" i="0" u="none" strike="noStrike" kern="0" cap="none" spc="0" normalizeH="0" baseline="0" noProof="0" dirty="0" err="1" smtClean="0">
                <a:ln>
                  <a:noFill/>
                </a:ln>
                <a:solidFill>
                  <a:srgbClr val="FF0000"/>
                </a:solidFill>
                <a:effectLst/>
                <a:uLnTx/>
                <a:uFillTx/>
                <a:latin typeface="Consolas" pitchFamily="49" charset="0"/>
                <a:ea typeface="仿宋" pitchFamily="49" charset="-122"/>
                <a:cs typeface="Consolas" pitchFamily="49" charset="0"/>
              </a:rPr>
              <a:t>PreOrder</a:t>
            </a: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(BTNode *b)</a:t>
            </a:r>
          </a:p>
          <a:p>
            <a:pPr marL="0" marR="0" lvl="0" indent="0" algn="just" defTabSz="914400" eaLnBrk="1" fontAlgn="base" latinLnBrk="0" hangingPunct="1">
              <a:lnSpc>
                <a:spcPct val="80000"/>
              </a:lnSpc>
              <a:spcBef>
                <a:spcPct val="50000"/>
              </a:spcBef>
              <a:spcAft>
                <a:spcPct val="0"/>
              </a:spcAft>
              <a:buClrTx/>
              <a:buSzTx/>
              <a:buFontTx/>
              <a:buNone/>
              <a:tabLst/>
              <a:defRPr/>
            </a:pP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if (b!=NULL)  </a:t>
            </a:r>
          </a:p>
          <a:p>
            <a:pPr marL="0" marR="0" lvl="0" indent="0" algn="just" defTabSz="914400" eaLnBrk="1" fontAlgn="base" latinLnBrk="0" hangingPunct="1">
              <a:lnSpc>
                <a:spcPct val="80000"/>
              </a:lnSpc>
              <a:spcBef>
                <a:spcPct val="50000"/>
              </a:spcBef>
              <a:spcAft>
                <a:spcPct val="0"/>
              </a:spcAft>
              <a:buClrTx/>
              <a:buSzTx/>
              <a:buFontTx/>
              <a:buNone/>
              <a:tabLst/>
              <a:defRPr/>
            </a:pP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  </a:t>
            </a:r>
          </a:p>
          <a:p>
            <a:pPr marL="0" marR="0" lvl="0" indent="0" algn="just" defTabSz="914400" eaLnBrk="1" fontAlgn="base" latinLnBrk="0" hangingPunct="1">
              <a:lnSpc>
                <a:spcPct val="80000"/>
              </a:lnSpc>
              <a:spcBef>
                <a:spcPct val="50000"/>
              </a:spcBef>
              <a:spcAft>
                <a:spcPct val="0"/>
              </a:spcAft>
              <a:buClrTx/>
              <a:buSzTx/>
              <a:buFontTx/>
              <a:buNone/>
              <a:tabLst/>
              <a:defRPr/>
            </a:pPr>
            <a:r>
              <a:rPr kumimoji="1" lang="en-US" altLang="zh-CN" sz="2800" b="1" kern="0" dirty="0">
                <a:solidFill>
                  <a:srgbClr val="3333FF"/>
                </a:solidFill>
                <a:latin typeface="Consolas" pitchFamily="49" charset="0"/>
                <a:ea typeface="仿宋" pitchFamily="49" charset="-122"/>
                <a:cs typeface="Consolas" pitchFamily="49" charset="0"/>
              </a:rPr>
              <a:t> </a:t>
            </a:r>
            <a:r>
              <a:rPr kumimoji="1" lang="en-US" altLang="zh-CN" sz="2800" b="1" kern="0" dirty="0" smtClean="0">
                <a:solidFill>
                  <a:srgbClr val="3333FF"/>
                </a:solidFill>
                <a:latin typeface="Consolas" pitchFamily="49" charset="0"/>
                <a:ea typeface="仿宋" pitchFamily="49" charset="-122"/>
                <a:cs typeface="Consolas" pitchFamily="49" charset="0"/>
              </a:rPr>
              <a:t>     </a:t>
            </a:r>
            <a:r>
              <a:rPr kumimoji="1" lang="en-US" altLang="zh-CN" sz="2800" b="1" i="0" u="none" strike="noStrike" kern="0" cap="none" spc="0" normalizeH="0" baseline="0" noProof="0" dirty="0" err="1" smtClean="0">
                <a:ln>
                  <a:noFill/>
                </a:ln>
                <a:effectLst/>
                <a:uLnTx/>
                <a:uFillTx/>
                <a:latin typeface="Consolas" pitchFamily="49" charset="0"/>
                <a:ea typeface="仿宋" pitchFamily="49" charset="-122"/>
                <a:cs typeface="Consolas" pitchFamily="49" charset="0"/>
              </a:rPr>
              <a:t>printf</a:t>
            </a:r>
            <a:r>
              <a:rPr kumimoji="1" lang="en-US" altLang="zh-CN" sz="2800" b="1" i="0" u="none" strike="noStrike" kern="0" cap="none" spc="0" normalizeH="0" baseline="0" noProof="0" dirty="0" smtClean="0">
                <a:ln>
                  <a:noFill/>
                </a:ln>
                <a:effectLst/>
                <a:uLnTx/>
                <a:uFillTx/>
                <a:latin typeface="Consolas" pitchFamily="49" charset="0"/>
                <a:ea typeface="仿宋" pitchFamily="49" charset="-122"/>
                <a:cs typeface="Consolas" pitchFamily="49" charset="0"/>
              </a:rPr>
              <a:t>("%c "</a:t>
            </a:r>
            <a:r>
              <a:rPr kumimoji="1" lang="zh-CN" altLang="en-US" sz="2800" b="1" i="0" u="none" strike="noStrike" kern="0" cap="none" spc="0" normalizeH="0" baseline="0" noProof="0" dirty="0" smtClean="0">
                <a:ln>
                  <a:noFill/>
                </a:ln>
                <a:effectLst/>
                <a:uLnTx/>
                <a:uFillTx/>
                <a:latin typeface="Consolas" pitchFamily="49" charset="0"/>
                <a:ea typeface="仿宋" pitchFamily="49" charset="-122"/>
                <a:cs typeface="Consolas" pitchFamily="49" charset="0"/>
              </a:rPr>
              <a:t>，</a:t>
            </a:r>
            <a:r>
              <a:rPr kumimoji="1" lang="en-US" altLang="zh-CN" sz="2800" b="1" i="0" u="none" strike="noStrike" kern="0" cap="none" spc="0" normalizeH="0" baseline="0" noProof="0" dirty="0" smtClean="0">
                <a:ln>
                  <a:noFill/>
                </a:ln>
                <a:effectLst/>
                <a:uLnTx/>
                <a:uFillTx/>
                <a:latin typeface="Consolas" pitchFamily="49" charset="0"/>
                <a:ea typeface="仿宋" pitchFamily="49" charset="-122"/>
                <a:cs typeface="Consolas" pitchFamily="49" charset="0"/>
              </a:rPr>
              <a:t>b-&gt;data); </a:t>
            </a:r>
            <a:r>
              <a:rPr kumimoji="1" lang="en-US" altLang="zh-CN" sz="2800" b="1" i="0" u="none" strike="noStrike" kern="0" cap="none" spc="0" normalizeH="0" baseline="0" noProof="0" dirty="0" smtClean="0">
                <a:ln>
                  <a:noFill/>
                </a:ln>
                <a:solidFill>
                  <a:srgbClr val="00B0F0"/>
                </a:solidFill>
                <a:effectLst/>
                <a:uLnTx/>
                <a:uFillTx/>
                <a:latin typeface="Consolas" pitchFamily="49" charset="0"/>
                <a:ea typeface="仿宋" pitchFamily="49" charset="-122"/>
                <a:cs typeface="Consolas" pitchFamily="49" charset="0"/>
              </a:rPr>
              <a:t>//</a:t>
            </a:r>
            <a:r>
              <a:rPr kumimoji="1" lang="zh-CN" altLang="en-US" sz="2800" b="1" i="0" u="none" strike="noStrike" kern="0" cap="none" spc="0" normalizeH="0" baseline="0" noProof="0" dirty="0" smtClean="0">
                <a:ln>
                  <a:noFill/>
                </a:ln>
                <a:solidFill>
                  <a:srgbClr val="00B0F0"/>
                </a:solidFill>
                <a:effectLst/>
                <a:uLnTx/>
                <a:uFillTx/>
                <a:latin typeface="Consolas" pitchFamily="49" charset="0"/>
                <a:ea typeface="仿宋" pitchFamily="49" charset="-122"/>
                <a:cs typeface="Consolas" pitchFamily="49" charset="0"/>
              </a:rPr>
              <a:t>访问根结点</a:t>
            </a:r>
          </a:p>
          <a:p>
            <a:pPr marL="0" marR="0" lvl="0" indent="0" algn="just" defTabSz="914400" eaLnBrk="1" fontAlgn="base" latinLnBrk="0" hangingPunct="1">
              <a:lnSpc>
                <a:spcPct val="80000"/>
              </a:lnSpc>
              <a:spcBef>
                <a:spcPct val="50000"/>
              </a:spcBef>
              <a:spcAft>
                <a:spcPct val="0"/>
              </a:spcAft>
              <a:buClrTx/>
              <a:buSzTx/>
              <a:buFontTx/>
              <a:buNone/>
              <a:tabLst/>
              <a:defRPr/>
            </a:pPr>
            <a:r>
              <a:rPr kumimoji="1" lang="zh-CN" altLang="en-US"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a:t>
            </a:r>
            <a:r>
              <a:rPr kumimoji="1" lang="en-US" altLang="zh-CN" sz="2800" b="1" i="0" u="none" strike="noStrike" kern="0" cap="none" spc="0" normalizeH="0" baseline="0" noProof="0" dirty="0" err="1" smtClean="0">
                <a:ln>
                  <a:noFill/>
                </a:ln>
                <a:solidFill>
                  <a:srgbClr val="FF0000"/>
                </a:solidFill>
                <a:effectLst/>
                <a:uLnTx/>
                <a:uFillTx/>
                <a:latin typeface="Consolas" pitchFamily="49" charset="0"/>
                <a:ea typeface="仿宋" pitchFamily="49" charset="-122"/>
                <a:cs typeface="Consolas" pitchFamily="49" charset="0"/>
              </a:rPr>
              <a:t>PreOrder</a:t>
            </a: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(b-&gt;lchild);</a:t>
            </a:r>
          </a:p>
          <a:p>
            <a:pPr marL="0" marR="0" lvl="0" indent="0" algn="just" defTabSz="914400" eaLnBrk="1" fontAlgn="base" latinLnBrk="0" hangingPunct="1">
              <a:lnSpc>
                <a:spcPct val="80000"/>
              </a:lnSpc>
              <a:spcBef>
                <a:spcPct val="50000"/>
              </a:spcBef>
              <a:spcAft>
                <a:spcPct val="0"/>
              </a:spcAft>
              <a:buClrTx/>
              <a:buSzTx/>
              <a:buFontTx/>
              <a:buNone/>
              <a:tabLst/>
              <a:defRPr/>
            </a:pP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a:t>
            </a:r>
            <a:r>
              <a:rPr kumimoji="1" lang="en-US" altLang="zh-CN" sz="2800" b="1" i="0" u="none" strike="noStrike" kern="0" cap="none" spc="0" normalizeH="0" baseline="0" noProof="0" dirty="0" err="1" smtClean="0">
                <a:ln>
                  <a:noFill/>
                </a:ln>
                <a:solidFill>
                  <a:srgbClr val="FF0000"/>
                </a:solidFill>
                <a:effectLst/>
                <a:uLnTx/>
                <a:uFillTx/>
                <a:latin typeface="Consolas" pitchFamily="49" charset="0"/>
                <a:ea typeface="仿宋" pitchFamily="49" charset="-122"/>
                <a:cs typeface="Consolas" pitchFamily="49" charset="0"/>
              </a:rPr>
              <a:t>PreOrder</a:t>
            </a: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(b-&gt;rchild);</a:t>
            </a:r>
          </a:p>
          <a:p>
            <a:pPr marL="0" marR="0" lvl="0" indent="0" algn="just" defTabSz="914400" eaLnBrk="1" fontAlgn="base" latinLnBrk="0" hangingPunct="1">
              <a:lnSpc>
                <a:spcPct val="80000"/>
              </a:lnSpc>
              <a:spcBef>
                <a:spcPct val="50000"/>
              </a:spcBef>
              <a:spcAft>
                <a:spcPct val="0"/>
              </a:spcAft>
              <a:buClrTx/>
              <a:buSzTx/>
              <a:buFontTx/>
              <a:buNone/>
              <a:tabLst/>
              <a:defRPr/>
            </a:pP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a:t>
            </a:r>
          </a:p>
          <a:p>
            <a:pPr marL="0" marR="0" lvl="0" indent="0" algn="just" defTabSz="914400" eaLnBrk="1" fontAlgn="base" latinLnBrk="0" hangingPunct="1">
              <a:lnSpc>
                <a:spcPct val="80000"/>
              </a:lnSpc>
              <a:spcBef>
                <a:spcPct val="50000"/>
              </a:spcBef>
              <a:spcAft>
                <a:spcPct val="0"/>
              </a:spcAft>
              <a:buClrTx/>
              <a:buSzTx/>
              <a:buFontTx/>
              <a:buNone/>
              <a:tabLst/>
              <a:defRPr/>
            </a:pP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a:t>
            </a:r>
          </a:p>
        </p:txBody>
      </p:sp>
    </p:spTree>
    <p:extLst>
      <p:ext uri="{BB962C8B-B14F-4D97-AF65-F5344CB8AC3E}">
        <p14:creationId xmlns:p14="http://schemas.microsoft.com/office/powerpoint/2010/main" val="41407087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3"/>
          <p:cNvGrpSpPr/>
          <p:nvPr/>
        </p:nvGrpSpPr>
        <p:grpSpPr>
          <a:xfrm>
            <a:off x="3714744" y="4313557"/>
            <a:ext cx="1714512" cy="558490"/>
            <a:chOff x="3714744" y="4313557"/>
            <a:chExt cx="1714512" cy="558490"/>
          </a:xfrm>
        </p:grpSpPr>
        <p:cxnSp>
          <p:nvCxnSpPr>
            <p:cNvPr id="44" name="直接箭头连接符 43"/>
            <p:cNvCxnSpPr/>
            <p:nvPr/>
          </p:nvCxnSpPr>
          <p:spPr>
            <a:xfrm rot="16200000" flipH="1">
              <a:off x="4321124" y="4421557"/>
              <a:ext cx="216000" cy="0"/>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714744" y="4533493"/>
              <a:ext cx="1714512"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fontAlgn="base">
                <a:spcBef>
                  <a:spcPct val="0"/>
                </a:spcBef>
                <a:spcAft>
                  <a:spcPct val="0"/>
                </a:spcAft>
              </a:pPr>
              <a:r>
                <a:rPr kumimoji="1" lang="en-US" altLang="zh-CN" sz="1600" b="1" smtClean="0">
                  <a:solidFill>
                    <a:srgbClr val="FF0000"/>
                  </a:solidFill>
                  <a:latin typeface="Consolas" pitchFamily="49" charset="0"/>
                  <a:ea typeface="仿宋" pitchFamily="49" charset="-122"/>
                  <a:cs typeface="Consolas" pitchFamily="49" charset="0"/>
                </a:rPr>
                <a:t>PreOrder(</a:t>
              </a:r>
              <a:r>
                <a:rPr kumimoji="1" lang="en-US" altLang="zh-CN" sz="1600" b="1" smtClean="0">
                  <a:solidFill>
                    <a:srgbClr val="0000FF"/>
                  </a:solidFill>
                  <a:latin typeface="Consolas" pitchFamily="49" charset="0"/>
                  <a:ea typeface="仿宋" pitchFamily="49" charset="-122"/>
                  <a:cs typeface="Consolas" pitchFamily="49" charset="0"/>
                </a:rPr>
                <a:t>D</a:t>
              </a:r>
              <a:r>
                <a:rPr kumimoji="1" lang="en-US" altLang="zh-CN" sz="1600" b="1" smtClean="0">
                  <a:solidFill>
                    <a:srgbClr val="FF0000"/>
                  </a:solidFill>
                  <a:latin typeface="Consolas" pitchFamily="49" charset="0"/>
                  <a:ea typeface="仿宋" pitchFamily="49" charset="-122"/>
                  <a:cs typeface="Consolas" pitchFamily="49" charset="0"/>
                </a:rPr>
                <a:t>)</a:t>
              </a:r>
              <a:endParaRPr lang="zh-CN" altLang="en-US" sz="1600" b="1">
                <a:solidFill>
                  <a:prstClr val="black"/>
                </a:solidFill>
              </a:endParaRPr>
            </a:p>
          </p:txBody>
        </p:sp>
      </p:grpSp>
      <p:sp>
        <p:nvSpPr>
          <p:cNvPr id="4" name="Line 5"/>
          <p:cNvSpPr>
            <a:spLocks noChangeShapeType="1"/>
          </p:cNvSpPr>
          <p:nvPr/>
        </p:nvSpPr>
        <p:spPr bwMode="auto">
          <a:xfrm flipH="1">
            <a:off x="3176648" y="468824"/>
            <a:ext cx="255666" cy="254532"/>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fontAlgn="base">
              <a:spcBef>
                <a:spcPct val="0"/>
              </a:spcBef>
              <a:spcAft>
                <a:spcPct val="0"/>
              </a:spcAft>
            </a:pPr>
            <a:endParaRPr lang="zh-CN" altLang="en-US" sz="2000" b="1">
              <a:solidFill>
                <a:srgbClr val="3333FF"/>
              </a:solidFill>
              <a:latin typeface="Consolas" pitchFamily="49" charset="0"/>
              <a:cs typeface="Consolas" pitchFamily="49" charset="0"/>
            </a:endParaRPr>
          </a:p>
        </p:txBody>
      </p:sp>
      <p:sp>
        <p:nvSpPr>
          <p:cNvPr id="5" name="Freeform 6"/>
          <p:cNvSpPr>
            <a:spLocks/>
          </p:cNvSpPr>
          <p:nvPr/>
        </p:nvSpPr>
        <p:spPr bwMode="auto">
          <a:xfrm>
            <a:off x="3719053" y="426637"/>
            <a:ext cx="268378" cy="344533"/>
          </a:xfrm>
          <a:custGeom>
            <a:avLst/>
            <a:gdLst/>
            <a:ahLst/>
            <a:cxnLst>
              <a:cxn ang="0">
                <a:pos x="0" y="0"/>
              </a:cxn>
              <a:cxn ang="0">
                <a:pos x="190" y="245"/>
              </a:cxn>
            </a:cxnLst>
            <a:rect l="0" t="0" r="r" b="b"/>
            <a:pathLst>
              <a:path w="190" h="245">
                <a:moveTo>
                  <a:pt x="0" y="0"/>
                </a:moveTo>
                <a:lnTo>
                  <a:pt x="190" y="245"/>
                </a:lnTo>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lgn="ctr" fontAlgn="base">
              <a:spcBef>
                <a:spcPct val="0"/>
              </a:spcBef>
              <a:spcAft>
                <a:spcPct val="0"/>
              </a:spcAft>
            </a:pPr>
            <a:endParaRPr lang="zh-CN" altLang="en-US" sz="2000" b="1">
              <a:solidFill>
                <a:srgbClr val="3333FF"/>
              </a:solidFill>
              <a:latin typeface="Consolas" pitchFamily="49" charset="0"/>
              <a:cs typeface="Consolas" pitchFamily="49" charset="0"/>
            </a:endParaRPr>
          </a:p>
        </p:txBody>
      </p:sp>
      <p:sp>
        <p:nvSpPr>
          <p:cNvPr id="7" name="Line 8"/>
          <p:cNvSpPr>
            <a:spLocks noChangeShapeType="1"/>
          </p:cNvSpPr>
          <p:nvPr/>
        </p:nvSpPr>
        <p:spPr bwMode="auto">
          <a:xfrm flipH="1">
            <a:off x="3680916" y="1004609"/>
            <a:ext cx="255665" cy="254533"/>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fontAlgn="base">
              <a:spcBef>
                <a:spcPct val="0"/>
              </a:spcBef>
              <a:spcAft>
                <a:spcPct val="0"/>
              </a:spcAft>
            </a:pPr>
            <a:endParaRPr lang="zh-CN" altLang="en-US" sz="2000" b="1">
              <a:solidFill>
                <a:srgbClr val="3333FF"/>
              </a:solidFill>
              <a:latin typeface="Consolas" pitchFamily="49" charset="0"/>
              <a:cs typeface="Consolas" pitchFamily="49" charset="0"/>
            </a:endParaRPr>
          </a:p>
        </p:txBody>
      </p:sp>
      <p:sp>
        <p:nvSpPr>
          <p:cNvPr id="9" name="Oval 10"/>
          <p:cNvSpPr>
            <a:spLocks noChangeArrowheads="1"/>
          </p:cNvSpPr>
          <p:nvPr/>
        </p:nvSpPr>
        <p:spPr bwMode="auto">
          <a:xfrm>
            <a:off x="3368750" y="214291"/>
            <a:ext cx="384204" cy="319221"/>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A</a:t>
            </a:r>
          </a:p>
        </p:txBody>
      </p:sp>
      <p:sp>
        <p:nvSpPr>
          <p:cNvPr id="10" name="Oval 11"/>
          <p:cNvSpPr>
            <a:spLocks noChangeArrowheads="1"/>
          </p:cNvSpPr>
          <p:nvPr/>
        </p:nvSpPr>
        <p:spPr bwMode="auto">
          <a:xfrm>
            <a:off x="2919570" y="723357"/>
            <a:ext cx="384204" cy="319221"/>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B</a:t>
            </a:r>
          </a:p>
        </p:txBody>
      </p:sp>
      <p:sp>
        <p:nvSpPr>
          <p:cNvPr id="11" name="Oval 12"/>
          <p:cNvSpPr>
            <a:spLocks noChangeArrowheads="1"/>
          </p:cNvSpPr>
          <p:nvPr/>
        </p:nvSpPr>
        <p:spPr bwMode="auto">
          <a:xfrm>
            <a:off x="3881493" y="723357"/>
            <a:ext cx="384204" cy="319221"/>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C</a:t>
            </a:r>
          </a:p>
        </p:txBody>
      </p:sp>
      <p:sp>
        <p:nvSpPr>
          <p:cNvPr id="13" name="Oval 14"/>
          <p:cNvSpPr>
            <a:spLocks noChangeArrowheads="1"/>
          </p:cNvSpPr>
          <p:nvPr/>
        </p:nvSpPr>
        <p:spPr bwMode="auto">
          <a:xfrm>
            <a:off x="3370163" y="1233829"/>
            <a:ext cx="384204" cy="31922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D</a:t>
            </a:r>
          </a:p>
        </p:txBody>
      </p:sp>
      <p:sp>
        <p:nvSpPr>
          <p:cNvPr id="16" name="TextBox 15"/>
          <p:cNvSpPr txBox="1"/>
          <p:nvPr/>
        </p:nvSpPr>
        <p:spPr>
          <a:xfrm>
            <a:off x="357158" y="357166"/>
            <a:ext cx="1857388" cy="400110"/>
          </a:xfrm>
          <a:prstGeom prst="rect">
            <a:avLst/>
          </a:prstGeom>
          <a:noFill/>
        </p:spPr>
        <p:txBody>
          <a:bodyPr wrap="square" rtlCol="0">
            <a:spAutoFit/>
          </a:bodyPr>
          <a:lstStyle/>
          <a:p>
            <a:pPr fontAlgn="base">
              <a:spcBef>
                <a:spcPct val="0"/>
              </a:spcBef>
              <a:spcAft>
                <a:spcPct val="0"/>
              </a:spcAft>
            </a:pPr>
            <a:r>
              <a:rPr lang="zh-CN" altLang="en-US" sz="2000" b="1" smtClean="0">
                <a:solidFill>
                  <a:srgbClr val="3333FF"/>
                </a:solidFill>
                <a:latin typeface="楷体" pitchFamily="49" charset="-122"/>
                <a:ea typeface="楷体" pitchFamily="49" charset="-122"/>
              </a:rPr>
              <a:t>以先序为例：</a:t>
            </a:r>
            <a:endParaRPr lang="zh-CN" altLang="en-US" sz="2000" b="1">
              <a:solidFill>
                <a:srgbClr val="3333FF"/>
              </a:solidFill>
              <a:latin typeface="楷体" pitchFamily="49" charset="-122"/>
              <a:ea typeface="楷体" pitchFamily="49" charset="-122"/>
            </a:endParaRPr>
          </a:p>
        </p:txBody>
      </p:sp>
      <p:sp>
        <p:nvSpPr>
          <p:cNvPr id="18" name="TextBox 17"/>
          <p:cNvSpPr txBox="1"/>
          <p:nvPr/>
        </p:nvSpPr>
        <p:spPr>
          <a:xfrm>
            <a:off x="428596" y="1652989"/>
            <a:ext cx="1428760"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fontAlgn="base">
              <a:spcBef>
                <a:spcPct val="0"/>
              </a:spcBef>
              <a:spcAft>
                <a:spcPct val="0"/>
              </a:spcAft>
            </a:pPr>
            <a:r>
              <a:rPr kumimoji="1" lang="en-US" altLang="zh-CN" sz="1600" b="1" smtClean="0">
                <a:solidFill>
                  <a:srgbClr val="FF0000"/>
                </a:solidFill>
                <a:latin typeface="Consolas" pitchFamily="49" charset="0"/>
                <a:ea typeface="仿宋" pitchFamily="49" charset="-122"/>
                <a:cs typeface="Consolas" pitchFamily="49" charset="0"/>
              </a:rPr>
              <a:t>PreOrder(</a:t>
            </a:r>
            <a:r>
              <a:rPr kumimoji="1" lang="en-US" altLang="zh-CN" sz="1600" b="1" i="1" smtClean="0">
                <a:solidFill>
                  <a:srgbClr val="0000FF"/>
                </a:solidFill>
                <a:latin typeface="Consolas" pitchFamily="49" charset="0"/>
                <a:ea typeface="仿宋" pitchFamily="49" charset="-122"/>
                <a:cs typeface="Consolas" pitchFamily="49" charset="0"/>
              </a:rPr>
              <a:t>A</a:t>
            </a:r>
            <a:r>
              <a:rPr kumimoji="1" lang="en-US" altLang="zh-CN" sz="1600" b="1" smtClean="0">
                <a:solidFill>
                  <a:srgbClr val="FF0000"/>
                </a:solidFill>
                <a:latin typeface="Consolas" pitchFamily="49" charset="0"/>
                <a:ea typeface="仿宋" pitchFamily="49" charset="-122"/>
                <a:cs typeface="Consolas" pitchFamily="49" charset="0"/>
              </a:rPr>
              <a:t>)</a:t>
            </a:r>
            <a:endParaRPr lang="zh-CN" altLang="en-US" sz="1600" b="1">
              <a:solidFill>
                <a:prstClr val="black"/>
              </a:solidFill>
            </a:endParaRPr>
          </a:p>
        </p:txBody>
      </p:sp>
      <p:grpSp>
        <p:nvGrpSpPr>
          <p:cNvPr id="3" name="组合 56"/>
          <p:cNvGrpSpPr/>
          <p:nvPr/>
        </p:nvGrpSpPr>
        <p:grpSpPr>
          <a:xfrm>
            <a:off x="2000232" y="1643050"/>
            <a:ext cx="1233496" cy="338554"/>
            <a:chOff x="2000232" y="1643050"/>
            <a:chExt cx="1233496" cy="338554"/>
          </a:xfrm>
        </p:grpSpPr>
        <p:cxnSp>
          <p:nvCxnSpPr>
            <p:cNvPr id="20" name="直接箭头连接符 19"/>
            <p:cNvCxnSpPr/>
            <p:nvPr/>
          </p:nvCxnSpPr>
          <p:spPr>
            <a:xfrm>
              <a:off x="2000232" y="1795865"/>
              <a:ext cx="428628" cy="1588"/>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47910" y="1643050"/>
              <a:ext cx="785818" cy="338554"/>
            </a:xfrm>
            <a:prstGeom prst="rect">
              <a:avLst/>
            </a:prstGeom>
            <a:noFill/>
          </p:spPr>
          <p:txBody>
            <a:bodyPr wrap="square" rtlCol="0">
              <a:spAutoFit/>
            </a:bodyPr>
            <a:lstStyle/>
            <a:p>
              <a:pPr fontAlgn="base">
                <a:spcBef>
                  <a:spcPct val="0"/>
                </a:spcBef>
                <a:spcAft>
                  <a:spcPct val="0"/>
                </a:spcAft>
              </a:pPr>
              <a:r>
                <a:rPr lang="zh-CN" altLang="en-US" sz="1600" b="1" smtClean="0">
                  <a:solidFill>
                    <a:srgbClr val="3333FF"/>
                  </a:solidFill>
                  <a:latin typeface="Consolas" pitchFamily="49" charset="0"/>
                  <a:ea typeface="仿宋" pitchFamily="49" charset="-122"/>
                  <a:cs typeface="Consolas" pitchFamily="49" charset="0"/>
                </a:rPr>
                <a:t>访问</a:t>
              </a:r>
              <a:r>
                <a:rPr lang="en-US" altLang="zh-CN" sz="1600" b="1" smtClean="0">
                  <a:solidFill>
                    <a:srgbClr val="3333FF"/>
                  </a:solidFill>
                  <a:latin typeface="Consolas" pitchFamily="49" charset="0"/>
                  <a:ea typeface="仿宋" pitchFamily="49" charset="-122"/>
                  <a:cs typeface="Consolas" pitchFamily="49" charset="0"/>
                </a:rPr>
                <a:t>A</a:t>
              </a:r>
              <a:endParaRPr lang="zh-CN" altLang="en-US" sz="1600" b="1">
                <a:solidFill>
                  <a:srgbClr val="3333FF"/>
                </a:solidFill>
                <a:latin typeface="Consolas" pitchFamily="49" charset="0"/>
                <a:ea typeface="仿宋" pitchFamily="49" charset="-122"/>
                <a:cs typeface="Consolas" pitchFamily="49" charset="0"/>
              </a:endParaRPr>
            </a:p>
          </p:txBody>
        </p:sp>
      </p:grpSp>
      <p:sp>
        <p:nvSpPr>
          <p:cNvPr id="22" name="TextBox 21"/>
          <p:cNvSpPr txBox="1"/>
          <p:nvPr/>
        </p:nvSpPr>
        <p:spPr>
          <a:xfrm>
            <a:off x="4929190" y="642918"/>
            <a:ext cx="1357322" cy="400110"/>
          </a:xfrm>
          <a:prstGeom prst="rect">
            <a:avLst/>
          </a:prstGeom>
          <a:noFill/>
        </p:spPr>
        <p:txBody>
          <a:bodyPr wrap="square" rtlCol="0">
            <a:spAutoFit/>
          </a:bodyPr>
          <a:lstStyle/>
          <a:p>
            <a:pPr fontAlgn="base">
              <a:spcBef>
                <a:spcPct val="0"/>
              </a:spcBef>
              <a:spcAft>
                <a:spcPct val="0"/>
              </a:spcAft>
            </a:pPr>
            <a:r>
              <a:rPr lang="zh-CN" altLang="en-US" sz="2000" b="1" smtClean="0">
                <a:solidFill>
                  <a:srgbClr val="3333FF"/>
                </a:solidFill>
                <a:latin typeface="楷体" pitchFamily="49" charset="-122"/>
                <a:ea typeface="楷体" pitchFamily="49" charset="-122"/>
              </a:rPr>
              <a:t>先序序列：</a:t>
            </a:r>
            <a:endParaRPr lang="zh-CN" altLang="en-US" sz="2000" b="1">
              <a:solidFill>
                <a:srgbClr val="3333FF"/>
              </a:solidFill>
              <a:latin typeface="楷体" pitchFamily="49" charset="-122"/>
              <a:ea typeface="楷体" pitchFamily="49" charset="-122"/>
            </a:endParaRPr>
          </a:p>
        </p:txBody>
      </p:sp>
      <p:sp>
        <p:nvSpPr>
          <p:cNvPr id="23" name="TextBox 22"/>
          <p:cNvSpPr txBox="1"/>
          <p:nvPr/>
        </p:nvSpPr>
        <p:spPr>
          <a:xfrm>
            <a:off x="5214942" y="1142984"/>
            <a:ext cx="428628" cy="400110"/>
          </a:xfrm>
          <a:prstGeom prst="rect">
            <a:avLst/>
          </a:prstGeom>
          <a:noFill/>
        </p:spPr>
        <p:txBody>
          <a:bodyPr wrap="square" rtlCol="0">
            <a:spAutoFit/>
          </a:bodyPr>
          <a:lstStyle/>
          <a:p>
            <a:pPr algn="ctr" fontAlgn="base">
              <a:spcBef>
                <a:spcPct val="0"/>
              </a:spcBef>
              <a:spcAft>
                <a:spcPct val="0"/>
              </a:spcAft>
            </a:pPr>
            <a:r>
              <a:rPr lang="en-US" altLang="zh-CN" sz="2000" b="1" i="1" smtClean="0">
                <a:solidFill>
                  <a:srgbClr val="0000FF"/>
                </a:solidFill>
                <a:latin typeface="Consolas" pitchFamily="49" charset="0"/>
                <a:ea typeface="楷体_GB2312" pitchFamily="49" charset="-122"/>
                <a:cs typeface="Consolas" pitchFamily="49" charset="0"/>
              </a:rPr>
              <a:t>A</a:t>
            </a:r>
            <a:endParaRPr lang="zh-CN" altLang="en-US" sz="2000" b="1" i="1">
              <a:solidFill>
                <a:srgbClr val="0000FF"/>
              </a:solidFill>
              <a:latin typeface="Consolas" pitchFamily="49" charset="0"/>
              <a:ea typeface="楷体_GB2312" pitchFamily="49" charset="-122"/>
              <a:cs typeface="Consolas" pitchFamily="49" charset="0"/>
            </a:endParaRPr>
          </a:p>
        </p:txBody>
      </p:sp>
      <p:sp>
        <p:nvSpPr>
          <p:cNvPr id="24" name="TextBox 23"/>
          <p:cNvSpPr txBox="1"/>
          <p:nvPr/>
        </p:nvSpPr>
        <p:spPr>
          <a:xfrm>
            <a:off x="5643570" y="1142984"/>
            <a:ext cx="428628" cy="400110"/>
          </a:xfrm>
          <a:prstGeom prst="rect">
            <a:avLst/>
          </a:prstGeom>
          <a:noFill/>
        </p:spPr>
        <p:txBody>
          <a:bodyPr wrap="square" rtlCol="0">
            <a:spAutoFit/>
          </a:bodyPr>
          <a:lstStyle/>
          <a:p>
            <a:pPr algn="ctr" fontAlgn="base">
              <a:spcBef>
                <a:spcPct val="0"/>
              </a:spcBef>
              <a:spcAft>
                <a:spcPct val="0"/>
              </a:spcAft>
            </a:pPr>
            <a:r>
              <a:rPr lang="en-US" altLang="zh-CN" sz="2000" b="1" i="1" smtClean="0">
                <a:solidFill>
                  <a:srgbClr val="0000FF"/>
                </a:solidFill>
                <a:latin typeface="Consolas" pitchFamily="49" charset="0"/>
                <a:ea typeface="楷体_GB2312" pitchFamily="49" charset="-122"/>
                <a:cs typeface="Consolas" pitchFamily="49" charset="0"/>
              </a:rPr>
              <a:t>B</a:t>
            </a:r>
            <a:endParaRPr lang="zh-CN" altLang="en-US" sz="2000" b="1" i="1">
              <a:solidFill>
                <a:srgbClr val="0000FF"/>
              </a:solidFill>
              <a:latin typeface="Consolas" pitchFamily="49" charset="0"/>
              <a:ea typeface="楷体_GB2312" pitchFamily="49" charset="-122"/>
              <a:cs typeface="Consolas" pitchFamily="49" charset="0"/>
            </a:endParaRPr>
          </a:p>
        </p:txBody>
      </p:sp>
      <p:sp>
        <p:nvSpPr>
          <p:cNvPr id="25" name="TextBox 24"/>
          <p:cNvSpPr txBox="1"/>
          <p:nvPr/>
        </p:nvSpPr>
        <p:spPr>
          <a:xfrm>
            <a:off x="6072198" y="1142984"/>
            <a:ext cx="428628" cy="400110"/>
          </a:xfrm>
          <a:prstGeom prst="rect">
            <a:avLst/>
          </a:prstGeom>
          <a:noFill/>
        </p:spPr>
        <p:txBody>
          <a:bodyPr wrap="square" rtlCol="0">
            <a:spAutoFit/>
          </a:bodyPr>
          <a:lstStyle/>
          <a:p>
            <a:pPr algn="ctr" fontAlgn="base">
              <a:spcBef>
                <a:spcPct val="0"/>
              </a:spcBef>
              <a:spcAft>
                <a:spcPct val="0"/>
              </a:spcAft>
            </a:pPr>
            <a:r>
              <a:rPr lang="en-US" altLang="zh-CN" sz="2000" b="1" i="1" smtClean="0">
                <a:solidFill>
                  <a:srgbClr val="0000FF"/>
                </a:solidFill>
                <a:latin typeface="Consolas" pitchFamily="49" charset="0"/>
                <a:ea typeface="楷体_GB2312" pitchFamily="49" charset="-122"/>
                <a:cs typeface="Consolas" pitchFamily="49" charset="0"/>
              </a:rPr>
              <a:t>C</a:t>
            </a:r>
            <a:endParaRPr lang="zh-CN" altLang="en-US" sz="2000" b="1" i="1">
              <a:solidFill>
                <a:srgbClr val="0000FF"/>
              </a:solidFill>
              <a:latin typeface="Consolas" pitchFamily="49" charset="0"/>
              <a:ea typeface="楷体_GB2312" pitchFamily="49" charset="-122"/>
              <a:cs typeface="Consolas" pitchFamily="49" charset="0"/>
            </a:endParaRPr>
          </a:p>
        </p:txBody>
      </p:sp>
      <p:sp>
        <p:nvSpPr>
          <p:cNvPr id="26" name="TextBox 25"/>
          <p:cNvSpPr txBox="1"/>
          <p:nvPr/>
        </p:nvSpPr>
        <p:spPr>
          <a:xfrm>
            <a:off x="6505588" y="1142984"/>
            <a:ext cx="428628" cy="400110"/>
          </a:xfrm>
          <a:prstGeom prst="rect">
            <a:avLst/>
          </a:prstGeom>
          <a:noFill/>
        </p:spPr>
        <p:txBody>
          <a:bodyPr wrap="square" rtlCol="0">
            <a:spAutoFit/>
          </a:bodyPr>
          <a:lstStyle/>
          <a:p>
            <a:pPr algn="ctr" fontAlgn="base">
              <a:spcBef>
                <a:spcPct val="0"/>
              </a:spcBef>
              <a:spcAft>
                <a:spcPct val="0"/>
              </a:spcAft>
            </a:pPr>
            <a:r>
              <a:rPr lang="en-US" altLang="zh-CN" sz="2000" b="1" i="1" smtClean="0">
                <a:solidFill>
                  <a:srgbClr val="0000FF"/>
                </a:solidFill>
                <a:latin typeface="Consolas" pitchFamily="49" charset="0"/>
                <a:ea typeface="楷体_GB2312" pitchFamily="49" charset="-122"/>
                <a:cs typeface="Consolas" pitchFamily="49" charset="0"/>
              </a:rPr>
              <a:t>D</a:t>
            </a:r>
            <a:endParaRPr lang="zh-CN" altLang="en-US" sz="2000" b="1" i="1">
              <a:solidFill>
                <a:srgbClr val="0000FF"/>
              </a:solidFill>
              <a:latin typeface="Consolas" pitchFamily="49" charset="0"/>
              <a:ea typeface="楷体_GB2312" pitchFamily="49" charset="-122"/>
              <a:cs typeface="Consolas" pitchFamily="49" charset="0"/>
            </a:endParaRPr>
          </a:p>
        </p:txBody>
      </p:sp>
      <p:grpSp>
        <p:nvGrpSpPr>
          <p:cNvPr id="6" name="组合 57"/>
          <p:cNvGrpSpPr/>
          <p:nvPr/>
        </p:nvGrpSpPr>
        <p:grpSpPr>
          <a:xfrm>
            <a:off x="2071670" y="1921642"/>
            <a:ext cx="1428760" cy="712843"/>
            <a:chOff x="2071670" y="1921642"/>
            <a:chExt cx="1428760" cy="712843"/>
          </a:xfrm>
        </p:grpSpPr>
        <p:cxnSp>
          <p:nvCxnSpPr>
            <p:cNvPr id="31" name="直接箭头连接符 30"/>
            <p:cNvCxnSpPr/>
            <p:nvPr/>
          </p:nvCxnSpPr>
          <p:spPr>
            <a:xfrm rot="16200000" flipH="1">
              <a:off x="2606050" y="2101642"/>
              <a:ext cx="360000" cy="0"/>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071670" y="2295931"/>
              <a:ext cx="1428760"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fontAlgn="base">
                <a:spcBef>
                  <a:spcPct val="0"/>
                </a:spcBef>
                <a:spcAft>
                  <a:spcPct val="0"/>
                </a:spcAft>
              </a:pPr>
              <a:r>
                <a:rPr kumimoji="1" lang="en-US" altLang="zh-CN" sz="1600" b="1" smtClean="0">
                  <a:solidFill>
                    <a:srgbClr val="FF0000"/>
                  </a:solidFill>
                  <a:latin typeface="Consolas" pitchFamily="49" charset="0"/>
                  <a:ea typeface="仿宋" pitchFamily="49" charset="-122"/>
                  <a:cs typeface="Consolas" pitchFamily="49" charset="0"/>
                </a:rPr>
                <a:t>PreOrder(</a:t>
              </a:r>
              <a:r>
                <a:rPr kumimoji="1" lang="en-US" altLang="zh-CN" sz="1600" b="1" i="1" smtClean="0">
                  <a:solidFill>
                    <a:srgbClr val="0000FF"/>
                  </a:solidFill>
                  <a:latin typeface="Consolas" pitchFamily="49" charset="0"/>
                  <a:ea typeface="仿宋" pitchFamily="49" charset="-122"/>
                  <a:cs typeface="Consolas" pitchFamily="49" charset="0"/>
                </a:rPr>
                <a:t>B</a:t>
              </a:r>
              <a:r>
                <a:rPr kumimoji="1" lang="en-US" altLang="zh-CN" sz="1600" b="1" smtClean="0">
                  <a:solidFill>
                    <a:srgbClr val="FF0000"/>
                  </a:solidFill>
                  <a:latin typeface="Consolas" pitchFamily="49" charset="0"/>
                  <a:ea typeface="仿宋" pitchFamily="49" charset="-122"/>
                  <a:cs typeface="Consolas" pitchFamily="49" charset="0"/>
                </a:rPr>
                <a:t>)</a:t>
              </a:r>
              <a:endParaRPr lang="zh-CN" altLang="en-US" sz="1600" b="1">
                <a:solidFill>
                  <a:prstClr val="black"/>
                </a:solidFill>
              </a:endParaRPr>
            </a:p>
          </p:txBody>
        </p:sp>
      </p:grpSp>
      <p:grpSp>
        <p:nvGrpSpPr>
          <p:cNvPr id="8" name="组合 58"/>
          <p:cNvGrpSpPr/>
          <p:nvPr/>
        </p:nvGrpSpPr>
        <p:grpSpPr>
          <a:xfrm>
            <a:off x="3643306" y="2295931"/>
            <a:ext cx="1233496" cy="338554"/>
            <a:chOff x="3643306" y="2295931"/>
            <a:chExt cx="1233496" cy="338554"/>
          </a:xfrm>
        </p:grpSpPr>
        <p:cxnSp>
          <p:nvCxnSpPr>
            <p:cNvPr id="33" name="直接箭头连接符 32"/>
            <p:cNvCxnSpPr/>
            <p:nvPr/>
          </p:nvCxnSpPr>
          <p:spPr>
            <a:xfrm>
              <a:off x="3643306" y="2448746"/>
              <a:ext cx="428628" cy="1588"/>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090984" y="2295931"/>
              <a:ext cx="785818" cy="338554"/>
            </a:xfrm>
            <a:prstGeom prst="rect">
              <a:avLst/>
            </a:prstGeom>
            <a:noFill/>
          </p:spPr>
          <p:txBody>
            <a:bodyPr wrap="square" rtlCol="0">
              <a:spAutoFit/>
            </a:bodyPr>
            <a:lstStyle/>
            <a:p>
              <a:pPr fontAlgn="base">
                <a:spcBef>
                  <a:spcPct val="0"/>
                </a:spcBef>
                <a:spcAft>
                  <a:spcPct val="0"/>
                </a:spcAft>
              </a:pPr>
              <a:r>
                <a:rPr lang="zh-CN" altLang="en-US" sz="1600" b="1" smtClean="0">
                  <a:solidFill>
                    <a:srgbClr val="3333FF"/>
                  </a:solidFill>
                  <a:latin typeface="Consolas" pitchFamily="49" charset="0"/>
                  <a:ea typeface="仿宋" pitchFamily="49" charset="-122"/>
                  <a:cs typeface="Consolas" pitchFamily="49" charset="0"/>
                </a:rPr>
                <a:t>访问</a:t>
              </a:r>
              <a:r>
                <a:rPr lang="en-US" altLang="zh-CN" sz="1600" b="1" smtClean="0">
                  <a:solidFill>
                    <a:srgbClr val="3333FF"/>
                  </a:solidFill>
                  <a:latin typeface="Consolas" pitchFamily="49" charset="0"/>
                  <a:ea typeface="仿宋" pitchFamily="49" charset="-122"/>
                  <a:cs typeface="Consolas" pitchFamily="49" charset="0"/>
                </a:rPr>
                <a:t>B</a:t>
              </a:r>
              <a:endParaRPr lang="zh-CN" altLang="en-US" sz="1600" b="1">
                <a:solidFill>
                  <a:srgbClr val="3333FF"/>
                </a:solidFill>
                <a:latin typeface="Consolas" pitchFamily="49" charset="0"/>
                <a:ea typeface="仿宋" pitchFamily="49" charset="-122"/>
                <a:cs typeface="Consolas" pitchFamily="49" charset="0"/>
              </a:endParaRPr>
            </a:p>
          </p:txBody>
        </p:sp>
      </p:grpSp>
      <p:grpSp>
        <p:nvGrpSpPr>
          <p:cNvPr id="12" name="组合 59"/>
          <p:cNvGrpSpPr/>
          <p:nvPr/>
        </p:nvGrpSpPr>
        <p:grpSpPr>
          <a:xfrm>
            <a:off x="3714744" y="2570884"/>
            <a:ext cx="1714512" cy="558490"/>
            <a:chOff x="3714744" y="2570884"/>
            <a:chExt cx="1714512" cy="558490"/>
          </a:xfrm>
        </p:grpSpPr>
        <p:cxnSp>
          <p:nvCxnSpPr>
            <p:cNvPr id="35" name="直接箭头连接符 34"/>
            <p:cNvCxnSpPr/>
            <p:nvPr/>
          </p:nvCxnSpPr>
          <p:spPr>
            <a:xfrm rot="16200000" flipH="1">
              <a:off x="4321124" y="2678884"/>
              <a:ext cx="216000" cy="0"/>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714744" y="2790820"/>
              <a:ext cx="1714512"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fontAlgn="base">
                <a:spcBef>
                  <a:spcPct val="0"/>
                </a:spcBef>
                <a:spcAft>
                  <a:spcPct val="0"/>
                </a:spcAft>
              </a:pPr>
              <a:r>
                <a:rPr kumimoji="1" lang="en-US" altLang="zh-CN" sz="1600" b="1" smtClean="0">
                  <a:solidFill>
                    <a:srgbClr val="FF0000"/>
                  </a:solidFill>
                  <a:latin typeface="Consolas" pitchFamily="49" charset="0"/>
                  <a:ea typeface="仿宋" pitchFamily="49" charset="-122"/>
                  <a:cs typeface="Consolas" pitchFamily="49" charset="0"/>
                </a:rPr>
                <a:t>PreOrder(</a:t>
              </a:r>
              <a:r>
                <a:rPr kumimoji="1" lang="en-US" altLang="zh-CN" sz="1600" b="1" smtClean="0">
                  <a:solidFill>
                    <a:srgbClr val="0000FF"/>
                  </a:solidFill>
                  <a:latin typeface="Consolas" pitchFamily="49" charset="0"/>
                  <a:ea typeface="仿宋" pitchFamily="49" charset="-122"/>
                  <a:cs typeface="Consolas" pitchFamily="49" charset="0"/>
                </a:rPr>
                <a:t>NULL</a:t>
              </a:r>
              <a:r>
                <a:rPr kumimoji="1" lang="en-US" altLang="zh-CN" sz="1600" b="1" smtClean="0">
                  <a:solidFill>
                    <a:srgbClr val="FF0000"/>
                  </a:solidFill>
                  <a:latin typeface="Consolas" pitchFamily="49" charset="0"/>
                  <a:ea typeface="仿宋" pitchFamily="49" charset="-122"/>
                  <a:cs typeface="Consolas" pitchFamily="49" charset="0"/>
                </a:rPr>
                <a:t>)</a:t>
              </a:r>
              <a:endParaRPr lang="zh-CN" altLang="en-US" sz="1600" b="1">
                <a:solidFill>
                  <a:prstClr val="black"/>
                </a:solidFill>
              </a:endParaRPr>
            </a:p>
          </p:txBody>
        </p:sp>
      </p:grpSp>
      <p:grpSp>
        <p:nvGrpSpPr>
          <p:cNvPr id="14" name="组合 60"/>
          <p:cNvGrpSpPr/>
          <p:nvPr/>
        </p:nvGrpSpPr>
        <p:grpSpPr>
          <a:xfrm>
            <a:off x="3714744" y="3170137"/>
            <a:ext cx="1714512" cy="573190"/>
            <a:chOff x="3714744" y="3170137"/>
            <a:chExt cx="1714512" cy="573190"/>
          </a:xfrm>
        </p:grpSpPr>
        <p:cxnSp>
          <p:nvCxnSpPr>
            <p:cNvPr id="37" name="直接箭头连接符 36"/>
            <p:cNvCxnSpPr/>
            <p:nvPr/>
          </p:nvCxnSpPr>
          <p:spPr>
            <a:xfrm rot="16200000" flipH="1">
              <a:off x="4321124" y="3278137"/>
              <a:ext cx="216000" cy="0"/>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714744" y="3404773"/>
              <a:ext cx="1714512"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fontAlgn="base">
                <a:spcBef>
                  <a:spcPct val="0"/>
                </a:spcBef>
                <a:spcAft>
                  <a:spcPct val="0"/>
                </a:spcAft>
              </a:pPr>
              <a:r>
                <a:rPr kumimoji="1" lang="en-US" altLang="zh-CN" sz="1600" b="1" smtClean="0">
                  <a:solidFill>
                    <a:srgbClr val="FF0000"/>
                  </a:solidFill>
                  <a:latin typeface="Consolas" pitchFamily="49" charset="0"/>
                  <a:ea typeface="仿宋" pitchFamily="49" charset="-122"/>
                  <a:cs typeface="Consolas" pitchFamily="49" charset="0"/>
                </a:rPr>
                <a:t>PreOrder(</a:t>
              </a:r>
              <a:r>
                <a:rPr kumimoji="1" lang="en-US" altLang="zh-CN" sz="1600" b="1" smtClean="0">
                  <a:solidFill>
                    <a:srgbClr val="0000FF"/>
                  </a:solidFill>
                  <a:latin typeface="Consolas" pitchFamily="49" charset="0"/>
                  <a:ea typeface="仿宋" pitchFamily="49" charset="-122"/>
                  <a:cs typeface="Consolas" pitchFamily="49" charset="0"/>
                </a:rPr>
                <a:t>NULL</a:t>
              </a:r>
              <a:r>
                <a:rPr kumimoji="1" lang="en-US" altLang="zh-CN" sz="1600" b="1" smtClean="0">
                  <a:solidFill>
                    <a:srgbClr val="FF0000"/>
                  </a:solidFill>
                  <a:latin typeface="Consolas" pitchFamily="49" charset="0"/>
                  <a:ea typeface="仿宋" pitchFamily="49" charset="-122"/>
                  <a:cs typeface="Consolas" pitchFamily="49" charset="0"/>
                </a:rPr>
                <a:t>)</a:t>
              </a:r>
              <a:endParaRPr lang="zh-CN" altLang="en-US" sz="1600" b="1">
                <a:solidFill>
                  <a:prstClr val="black"/>
                </a:solidFill>
              </a:endParaRPr>
            </a:p>
          </p:txBody>
        </p:sp>
      </p:grpSp>
      <p:grpSp>
        <p:nvGrpSpPr>
          <p:cNvPr id="15" name="组合 61"/>
          <p:cNvGrpSpPr/>
          <p:nvPr/>
        </p:nvGrpSpPr>
        <p:grpSpPr>
          <a:xfrm>
            <a:off x="2071670" y="2669066"/>
            <a:ext cx="1428760" cy="1650941"/>
            <a:chOff x="2071670" y="2669066"/>
            <a:chExt cx="1428760" cy="1650941"/>
          </a:xfrm>
        </p:grpSpPr>
        <p:cxnSp>
          <p:nvCxnSpPr>
            <p:cNvPr id="39" name="直接箭头连接符 38"/>
            <p:cNvCxnSpPr/>
            <p:nvPr/>
          </p:nvCxnSpPr>
          <p:spPr>
            <a:xfrm rot="5400000">
              <a:off x="2138050" y="3316272"/>
              <a:ext cx="1296000" cy="1588"/>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071670" y="3981453"/>
              <a:ext cx="1428760"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fontAlgn="base">
                <a:spcBef>
                  <a:spcPct val="0"/>
                </a:spcBef>
                <a:spcAft>
                  <a:spcPct val="0"/>
                </a:spcAft>
              </a:pPr>
              <a:r>
                <a:rPr kumimoji="1" lang="en-US" altLang="zh-CN" sz="1600" b="1" smtClean="0">
                  <a:solidFill>
                    <a:srgbClr val="FF0000"/>
                  </a:solidFill>
                  <a:latin typeface="Consolas" pitchFamily="49" charset="0"/>
                  <a:ea typeface="仿宋" pitchFamily="49" charset="-122"/>
                  <a:cs typeface="Consolas" pitchFamily="49" charset="0"/>
                </a:rPr>
                <a:t>PreOrder(</a:t>
              </a:r>
              <a:r>
                <a:rPr kumimoji="1" lang="en-US" altLang="zh-CN" sz="1600" b="1" i="1" smtClean="0">
                  <a:solidFill>
                    <a:srgbClr val="0000FF"/>
                  </a:solidFill>
                  <a:latin typeface="Consolas" pitchFamily="49" charset="0"/>
                  <a:ea typeface="仿宋" pitchFamily="49" charset="-122"/>
                  <a:cs typeface="Consolas" pitchFamily="49" charset="0"/>
                </a:rPr>
                <a:t>C</a:t>
              </a:r>
              <a:r>
                <a:rPr kumimoji="1" lang="en-US" altLang="zh-CN" sz="1600" b="1" smtClean="0">
                  <a:solidFill>
                    <a:srgbClr val="FF0000"/>
                  </a:solidFill>
                  <a:latin typeface="Consolas" pitchFamily="49" charset="0"/>
                  <a:ea typeface="仿宋" pitchFamily="49" charset="-122"/>
                  <a:cs typeface="Consolas" pitchFamily="49" charset="0"/>
                </a:rPr>
                <a:t>)</a:t>
              </a:r>
              <a:endParaRPr lang="zh-CN" altLang="en-US" sz="1600" b="1">
                <a:solidFill>
                  <a:prstClr val="black"/>
                </a:solidFill>
              </a:endParaRPr>
            </a:p>
          </p:txBody>
        </p:sp>
      </p:grpSp>
      <p:grpSp>
        <p:nvGrpSpPr>
          <p:cNvPr id="17" name="组合 62"/>
          <p:cNvGrpSpPr/>
          <p:nvPr/>
        </p:nvGrpSpPr>
        <p:grpSpPr>
          <a:xfrm>
            <a:off x="3643306" y="4004852"/>
            <a:ext cx="1233496" cy="338554"/>
            <a:chOff x="3643306" y="4004852"/>
            <a:chExt cx="1233496" cy="338554"/>
          </a:xfrm>
        </p:grpSpPr>
        <p:cxnSp>
          <p:nvCxnSpPr>
            <p:cNvPr id="42" name="直接箭头连接符 41"/>
            <p:cNvCxnSpPr/>
            <p:nvPr/>
          </p:nvCxnSpPr>
          <p:spPr>
            <a:xfrm>
              <a:off x="3643306" y="4157667"/>
              <a:ext cx="428628" cy="1588"/>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090984" y="4004852"/>
              <a:ext cx="785818" cy="338554"/>
            </a:xfrm>
            <a:prstGeom prst="rect">
              <a:avLst/>
            </a:prstGeom>
            <a:noFill/>
          </p:spPr>
          <p:txBody>
            <a:bodyPr wrap="square" rtlCol="0">
              <a:spAutoFit/>
            </a:bodyPr>
            <a:lstStyle/>
            <a:p>
              <a:pPr fontAlgn="base">
                <a:spcBef>
                  <a:spcPct val="0"/>
                </a:spcBef>
                <a:spcAft>
                  <a:spcPct val="0"/>
                </a:spcAft>
              </a:pPr>
              <a:r>
                <a:rPr lang="zh-CN" altLang="en-US" sz="1600" b="1" smtClean="0">
                  <a:solidFill>
                    <a:srgbClr val="3333FF"/>
                  </a:solidFill>
                  <a:latin typeface="Consolas" pitchFamily="49" charset="0"/>
                  <a:ea typeface="仿宋" pitchFamily="49" charset="-122"/>
                  <a:cs typeface="Consolas" pitchFamily="49" charset="0"/>
                </a:rPr>
                <a:t>访问</a:t>
              </a:r>
              <a:r>
                <a:rPr lang="en-US" altLang="zh-CN" sz="1600" b="1" smtClean="0">
                  <a:solidFill>
                    <a:srgbClr val="3333FF"/>
                  </a:solidFill>
                  <a:latin typeface="Consolas" pitchFamily="49" charset="0"/>
                  <a:ea typeface="仿宋" pitchFamily="49" charset="-122"/>
                  <a:cs typeface="Consolas" pitchFamily="49" charset="0"/>
                </a:rPr>
                <a:t>C</a:t>
              </a:r>
              <a:endParaRPr lang="zh-CN" altLang="en-US" sz="1600" b="1">
                <a:solidFill>
                  <a:srgbClr val="3333FF"/>
                </a:solidFill>
                <a:latin typeface="Consolas" pitchFamily="49" charset="0"/>
                <a:ea typeface="仿宋" pitchFamily="49" charset="-122"/>
                <a:cs typeface="Consolas" pitchFamily="49" charset="0"/>
              </a:endParaRPr>
            </a:p>
          </p:txBody>
        </p:sp>
      </p:grpSp>
      <p:grpSp>
        <p:nvGrpSpPr>
          <p:cNvPr id="19" name="组合 64"/>
          <p:cNvGrpSpPr/>
          <p:nvPr/>
        </p:nvGrpSpPr>
        <p:grpSpPr>
          <a:xfrm>
            <a:off x="5500694" y="4586295"/>
            <a:ext cx="1233496" cy="338554"/>
            <a:chOff x="5500694" y="4586295"/>
            <a:chExt cx="1233496" cy="338554"/>
          </a:xfrm>
        </p:grpSpPr>
        <p:cxnSp>
          <p:nvCxnSpPr>
            <p:cNvPr id="46" name="直接箭头连接符 45"/>
            <p:cNvCxnSpPr/>
            <p:nvPr/>
          </p:nvCxnSpPr>
          <p:spPr>
            <a:xfrm>
              <a:off x="5500694" y="4739110"/>
              <a:ext cx="428628" cy="1588"/>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948372" y="4586295"/>
              <a:ext cx="785818" cy="338554"/>
            </a:xfrm>
            <a:prstGeom prst="rect">
              <a:avLst/>
            </a:prstGeom>
            <a:noFill/>
          </p:spPr>
          <p:txBody>
            <a:bodyPr wrap="square" rtlCol="0">
              <a:spAutoFit/>
            </a:bodyPr>
            <a:lstStyle/>
            <a:p>
              <a:pPr fontAlgn="base">
                <a:spcBef>
                  <a:spcPct val="0"/>
                </a:spcBef>
                <a:spcAft>
                  <a:spcPct val="0"/>
                </a:spcAft>
              </a:pPr>
              <a:r>
                <a:rPr lang="zh-CN" altLang="en-US" sz="1600" b="1" smtClean="0">
                  <a:solidFill>
                    <a:srgbClr val="3333FF"/>
                  </a:solidFill>
                  <a:latin typeface="Consolas" pitchFamily="49" charset="0"/>
                  <a:ea typeface="仿宋" pitchFamily="49" charset="-122"/>
                  <a:cs typeface="Consolas" pitchFamily="49" charset="0"/>
                </a:rPr>
                <a:t>访问</a:t>
              </a:r>
              <a:r>
                <a:rPr lang="en-US" altLang="zh-CN" sz="1600" b="1" smtClean="0">
                  <a:solidFill>
                    <a:srgbClr val="3333FF"/>
                  </a:solidFill>
                  <a:latin typeface="Consolas" pitchFamily="49" charset="0"/>
                  <a:ea typeface="仿宋" pitchFamily="49" charset="-122"/>
                  <a:cs typeface="Consolas" pitchFamily="49" charset="0"/>
                </a:rPr>
                <a:t>D</a:t>
              </a:r>
              <a:endParaRPr lang="zh-CN" altLang="en-US" sz="1600" b="1">
                <a:solidFill>
                  <a:srgbClr val="3333FF"/>
                </a:solidFill>
                <a:latin typeface="Consolas" pitchFamily="49" charset="0"/>
                <a:ea typeface="仿宋" pitchFamily="49" charset="-122"/>
                <a:cs typeface="Consolas" pitchFamily="49" charset="0"/>
              </a:endParaRPr>
            </a:p>
          </p:txBody>
        </p:sp>
      </p:grpSp>
      <p:grpSp>
        <p:nvGrpSpPr>
          <p:cNvPr id="27" name="组合 65"/>
          <p:cNvGrpSpPr/>
          <p:nvPr/>
        </p:nvGrpSpPr>
        <p:grpSpPr>
          <a:xfrm>
            <a:off x="5572132" y="4861248"/>
            <a:ext cx="1714512" cy="558490"/>
            <a:chOff x="5572132" y="4861248"/>
            <a:chExt cx="1714512" cy="558490"/>
          </a:xfrm>
        </p:grpSpPr>
        <p:cxnSp>
          <p:nvCxnSpPr>
            <p:cNvPr id="48" name="直接箭头连接符 47"/>
            <p:cNvCxnSpPr/>
            <p:nvPr/>
          </p:nvCxnSpPr>
          <p:spPr>
            <a:xfrm rot="16200000" flipH="1">
              <a:off x="6178512" y="4969248"/>
              <a:ext cx="216000" cy="0"/>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572132" y="5081184"/>
              <a:ext cx="1714512"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fontAlgn="base">
                <a:spcBef>
                  <a:spcPct val="0"/>
                </a:spcBef>
                <a:spcAft>
                  <a:spcPct val="0"/>
                </a:spcAft>
              </a:pPr>
              <a:r>
                <a:rPr kumimoji="1" lang="en-US" altLang="zh-CN" sz="1600" b="1" smtClean="0">
                  <a:solidFill>
                    <a:srgbClr val="FF0000"/>
                  </a:solidFill>
                  <a:latin typeface="Consolas" pitchFamily="49" charset="0"/>
                  <a:ea typeface="仿宋" pitchFamily="49" charset="-122"/>
                  <a:cs typeface="Consolas" pitchFamily="49" charset="0"/>
                </a:rPr>
                <a:t>PreOrder(</a:t>
              </a:r>
              <a:r>
                <a:rPr kumimoji="1" lang="en-US" altLang="zh-CN" sz="1600" b="1" smtClean="0">
                  <a:solidFill>
                    <a:srgbClr val="0000FF"/>
                  </a:solidFill>
                  <a:latin typeface="Consolas" pitchFamily="49" charset="0"/>
                  <a:ea typeface="仿宋" pitchFamily="49" charset="-122"/>
                  <a:cs typeface="Consolas" pitchFamily="49" charset="0"/>
                </a:rPr>
                <a:t>NULL</a:t>
              </a:r>
              <a:r>
                <a:rPr kumimoji="1" lang="en-US" altLang="zh-CN" sz="1600" b="1" smtClean="0">
                  <a:solidFill>
                    <a:srgbClr val="FF0000"/>
                  </a:solidFill>
                  <a:latin typeface="Consolas" pitchFamily="49" charset="0"/>
                  <a:ea typeface="仿宋" pitchFamily="49" charset="-122"/>
                  <a:cs typeface="Consolas" pitchFamily="49" charset="0"/>
                </a:rPr>
                <a:t>)</a:t>
              </a:r>
              <a:endParaRPr lang="zh-CN" altLang="en-US" sz="1600" b="1">
                <a:solidFill>
                  <a:prstClr val="black"/>
                </a:solidFill>
              </a:endParaRPr>
            </a:p>
          </p:txBody>
        </p:sp>
      </p:grpSp>
      <p:grpSp>
        <p:nvGrpSpPr>
          <p:cNvPr id="28" name="组合 66"/>
          <p:cNvGrpSpPr/>
          <p:nvPr/>
        </p:nvGrpSpPr>
        <p:grpSpPr>
          <a:xfrm>
            <a:off x="5572132" y="5460501"/>
            <a:ext cx="1714512" cy="573190"/>
            <a:chOff x="5572132" y="5460501"/>
            <a:chExt cx="1714512" cy="573190"/>
          </a:xfrm>
        </p:grpSpPr>
        <p:cxnSp>
          <p:nvCxnSpPr>
            <p:cNvPr id="50" name="直接箭头连接符 49"/>
            <p:cNvCxnSpPr/>
            <p:nvPr/>
          </p:nvCxnSpPr>
          <p:spPr>
            <a:xfrm rot="16200000" flipH="1">
              <a:off x="6178512" y="5568501"/>
              <a:ext cx="216000" cy="0"/>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572132" y="5695137"/>
              <a:ext cx="1714512"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fontAlgn="base">
                <a:spcBef>
                  <a:spcPct val="0"/>
                </a:spcBef>
                <a:spcAft>
                  <a:spcPct val="0"/>
                </a:spcAft>
              </a:pPr>
              <a:r>
                <a:rPr kumimoji="1" lang="en-US" altLang="zh-CN" sz="1600" b="1" smtClean="0">
                  <a:solidFill>
                    <a:srgbClr val="FF0000"/>
                  </a:solidFill>
                  <a:latin typeface="Consolas" pitchFamily="49" charset="0"/>
                  <a:ea typeface="仿宋" pitchFamily="49" charset="-122"/>
                  <a:cs typeface="Consolas" pitchFamily="49" charset="0"/>
                </a:rPr>
                <a:t>PreOrder(</a:t>
              </a:r>
              <a:r>
                <a:rPr kumimoji="1" lang="en-US" altLang="zh-CN" sz="1600" b="1" smtClean="0">
                  <a:solidFill>
                    <a:srgbClr val="0000FF"/>
                  </a:solidFill>
                  <a:latin typeface="Consolas" pitchFamily="49" charset="0"/>
                  <a:ea typeface="仿宋" pitchFamily="49" charset="-122"/>
                  <a:cs typeface="Consolas" pitchFamily="49" charset="0"/>
                </a:rPr>
                <a:t>NULL</a:t>
              </a:r>
              <a:r>
                <a:rPr kumimoji="1" lang="en-US" altLang="zh-CN" sz="1600" b="1" smtClean="0">
                  <a:solidFill>
                    <a:srgbClr val="FF0000"/>
                  </a:solidFill>
                  <a:latin typeface="Consolas" pitchFamily="49" charset="0"/>
                  <a:ea typeface="仿宋" pitchFamily="49" charset="-122"/>
                  <a:cs typeface="Consolas" pitchFamily="49" charset="0"/>
                </a:rPr>
                <a:t>)</a:t>
              </a:r>
              <a:endParaRPr lang="zh-CN" altLang="en-US" sz="1600" b="1">
                <a:solidFill>
                  <a:prstClr val="black"/>
                </a:solidFill>
              </a:endParaRPr>
            </a:p>
          </p:txBody>
        </p:sp>
      </p:grpSp>
      <p:grpSp>
        <p:nvGrpSpPr>
          <p:cNvPr id="29" name="组合 67"/>
          <p:cNvGrpSpPr/>
          <p:nvPr/>
        </p:nvGrpSpPr>
        <p:grpSpPr>
          <a:xfrm>
            <a:off x="3662356" y="4943485"/>
            <a:ext cx="1714512" cy="1571636"/>
            <a:chOff x="3662356" y="4943485"/>
            <a:chExt cx="1714512" cy="1571636"/>
          </a:xfrm>
        </p:grpSpPr>
        <p:cxnSp>
          <p:nvCxnSpPr>
            <p:cNvPr id="52" name="直接箭头连接符 51"/>
            <p:cNvCxnSpPr/>
            <p:nvPr/>
          </p:nvCxnSpPr>
          <p:spPr>
            <a:xfrm rot="5400000">
              <a:off x="3816330" y="5554691"/>
              <a:ext cx="1224000" cy="1588"/>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662356" y="6176567"/>
              <a:ext cx="1714512"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fontAlgn="base">
                <a:spcBef>
                  <a:spcPct val="0"/>
                </a:spcBef>
                <a:spcAft>
                  <a:spcPct val="0"/>
                </a:spcAft>
              </a:pPr>
              <a:r>
                <a:rPr kumimoji="1" lang="en-US" altLang="zh-CN" sz="1600" b="1" smtClean="0">
                  <a:solidFill>
                    <a:srgbClr val="FF0000"/>
                  </a:solidFill>
                  <a:latin typeface="Consolas" pitchFamily="49" charset="0"/>
                  <a:ea typeface="仿宋" pitchFamily="49" charset="-122"/>
                  <a:cs typeface="Consolas" pitchFamily="49" charset="0"/>
                </a:rPr>
                <a:t>PreOrder(</a:t>
              </a:r>
              <a:r>
                <a:rPr kumimoji="1" lang="en-US" altLang="zh-CN" sz="1600" b="1" smtClean="0">
                  <a:solidFill>
                    <a:srgbClr val="0000FF"/>
                  </a:solidFill>
                  <a:latin typeface="Consolas" pitchFamily="49" charset="0"/>
                  <a:ea typeface="仿宋" pitchFamily="49" charset="-122"/>
                  <a:cs typeface="Consolas" pitchFamily="49" charset="0"/>
                </a:rPr>
                <a:t>NULL</a:t>
              </a:r>
              <a:r>
                <a:rPr kumimoji="1" lang="en-US" altLang="zh-CN" sz="1600" b="1" smtClean="0">
                  <a:solidFill>
                    <a:srgbClr val="FF0000"/>
                  </a:solidFill>
                  <a:latin typeface="Consolas" pitchFamily="49" charset="0"/>
                  <a:ea typeface="仿宋" pitchFamily="49" charset="-122"/>
                  <a:cs typeface="Consolas" pitchFamily="49" charset="0"/>
                </a:rPr>
                <a:t>)</a:t>
              </a:r>
              <a:endParaRPr lang="zh-CN" altLang="en-US" sz="1600" b="1">
                <a:solidFill>
                  <a:prstClr val="black"/>
                </a:solidFill>
              </a:endParaRPr>
            </a:p>
          </p:txBody>
        </p:sp>
      </p:grpSp>
      <p:sp>
        <p:nvSpPr>
          <p:cNvPr id="54" name="任意多边形 53"/>
          <p:cNvSpPr/>
          <p:nvPr/>
        </p:nvSpPr>
        <p:spPr>
          <a:xfrm>
            <a:off x="2876550" y="2724150"/>
            <a:ext cx="1570831" cy="1243810"/>
          </a:xfrm>
          <a:custGeom>
            <a:avLst/>
            <a:gdLst>
              <a:gd name="connsiteX0" fmla="*/ 1543050 w 1598613"/>
              <a:gd name="connsiteY0" fmla="*/ 1092200 h 1390650"/>
              <a:gd name="connsiteX1" fmla="*/ 1476375 w 1598613"/>
              <a:gd name="connsiteY1" fmla="*/ 1244600 h 1390650"/>
              <a:gd name="connsiteX2" fmla="*/ 809625 w 1598613"/>
              <a:gd name="connsiteY2" fmla="*/ 1216025 h 1390650"/>
              <a:gd name="connsiteX3" fmla="*/ 285750 w 1598613"/>
              <a:gd name="connsiteY3" fmla="*/ 196850 h 1390650"/>
              <a:gd name="connsiteX4" fmla="*/ 0 w 1598613"/>
              <a:gd name="connsiteY4" fmla="*/ 34925 h 1390650"/>
              <a:gd name="connsiteX0" fmla="*/ 1543050 w 1570831"/>
              <a:gd name="connsiteY0" fmla="*/ 1092200 h 1396207"/>
              <a:gd name="connsiteX1" fmla="*/ 1266822 w 1570831"/>
              <a:gd name="connsiteY1" fmla="*/ 1277941 h 1396207"/>
              <a:gd name="connsiteX2" fmla="*/ 809625 w 1570831"/>
              <a:gd name="connsiteY2" fmla="*/ 1216025 h 1396207"/>
              <a:gd name="connsiteX3" fmla="*/ 285750 w 1570831"/>
              <a:gd name="connsiteY3" fmla="*/ 196850 h 1396207"/>
              <a:gd name="connsiteX4" fmla="*/ 0 w 1570831"/>
              <a:gd name="connsiteY4" fmla="*/ 34925 h 1396207"/>
              <a:gd name="connsiteX0" fmla="*/ 1543050 w 1570831"/>
              <a:gd name="connsiteY0" fmla="*/ 1074738 h 1365252"/>
              <a:gd name="connsiteX1" fmla="*/ 1266822 w 1570831"/>
              <a:gd name="connsiteY1" fmla="*/ 1260479 h 1365252"/>
              <a:gd name="connsiteX2" fmla="*/ 809625 w 1570831"/>
              <a:gd name="connsiteY2" fmla="*/ 1198563 h 1365252"/>
              <a:gd name="connsiteX3" fmla="*/ 338128 w 1570831"/>
              <a:gd name="connsiteY3" fmla="*/ 260347 h 1365252"/>
              <a:gd name="connsiteX4" fmla="*/ 0 w 1570831"/>
              <a:gd name="connsiteY4" fmla="*/ 17463 h 1365252"/>
              <a:gd name="connsiteX0" fmla="*/ 1543050 w 1570831"/>
              <a:gd name="connsiteY0" fmla="*/ 1074738 h 1261273"/>
              <a:gd name="connsiteX1" fmla="*/ 1266822 w 1570831"/>
              <a:gd name="connsiteY1" fmla="*/ 1260479 h 1261273"/>
              <a:gd name="connsiteX2" fmla="*/ 766756 w 1570831"/>
              <a:gd name="connsiteY2" fmla="*/ 1079503 h 1261273"/>
              <a:gd name="connsiteX3" fmla="*/ 338128 w 1570831"/>
              <a:gd name="connsiteY3" fmla="*/ 260347 h 1261273"/>
              <a:gd name="connsiteX4" fmla="*/ 0 w 1570831"/>
              <a:gd name="connsiteY4" fmla="*/ 17463 h 1261273"/>
              <a:gd name="connsiteX0" fmla="*/ 1543050 w 1570831"/>
              <a:gd name="connsiteY0" fmla="*/ 1057275 h 1243810"/>
              <a:gd name="connsiteX1" fmla="*/ 1266822 w 1570831"/>
              <a:gd name="connsiteY1" fmla="*/ 1243016 h 1243810"/>
              <a:gd name="connsiteX2" fmla="*/ 766756 w 1570831"/>
              <a:gd name="connsiteY2" fmla="*/ 1062040 h 1243810"/>
              <a:gd name="connsiteX3" fmla="*/ 338128 w 1570831"/>
              <a:gd name="connsiteY3" fmla="*/ 242884 h 1243810"/>
              <a:gd name="connsiteX4" fmla="*/ 266690 w 1570831"/>
              <a:gd name="connsiteY4" fmla="*/ 61909 h 1243810"/>
              <a:gd name="connsiteX5" fmla="*/ 0 w 1570831"/>
              <a:gd name="connsiteY5" fmla="*/ 0 h 1243810"/>
              <a:gd name="connsiteX0" fmla="*/ 1543050 w 1570831"/>
              <a:gd name="connsiteY0" fmla="*/ 1057275 h 1243810"/>
              <a:gd name="connsiteX1" fmla="*/ 1266822 w 1570831"/>
              <a:gd name="connsiteY1" fmla="*/ 1243016 h 1243810"/>
              <a:gd name="connsiteX2" fmla="*/ 766756 w 1570831"/>
              <a:gd name="connsiteY2" fmla="*/ 1062040 h 1243810"/>
              <a:gd name="connsiteX3" fmla="*/ 409566 w 1570831"/>
              <a:gd name="connsiteY3" fmla="*/ 276222 h 1243810"/>
              <a:gd name="connsiteX4" fmla="*/ 266690 w 1570831"/>
              <a:gd name="connsiteY4" fmla="*/ 61909 h 1243810"/>
              <a:gd name="connsiteX5" fmla="*/ 0 w 1570831"/>
              <a:gd name="connsiteY5" fmla="*/ 0 h 124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0831" h="1243810">
                <a:moveTo>
                  <a:pt x="1543050" y="1057275"/>
                </a:moveTo>
                <a:cubicBezTo>
                  <a:pt x="1570831" y="1123156"/>
                  <a:pt x="1396204" y="1242222"/>
                  <a:pt x="1266822" y="1243016"/>
                </a:cubicBezTo>
                <a:cubicBezTo>
                  <a:pt x="1137440" y="1243810"/>
                  <a:pt x="909632" y="1223172"/>
                  <a:pt x="766756" y="1062040"/>
                </a:cubicBezTo>
                <a:cubicBezTo>
                  <a:pt x="623880" y="900908"/>
                  <a:pt x="492910" y="442911"/>
                  <a:pt x="409566" y="276222"/>
                </a:cubicBezTo>
                <a:cubicBezTo>
                  <a:pt x="326222" y="109534"/>
                  <a:pt x="334951" y="107946"/>
                  <a:pt x="266690" y="61909"/>
                </a:cubicBezTo>
                <a:cubicBezTo>
                  <a:pt x="198429" y="15872"/>
                  <a:pt x="33337" y="19050"/>
                  <a:pt x="0" y="0"/>
                </a:cubicBezTo>
              </a:path>
            </a:pathLst>
          </a:custGeom>
          <a:ln w="28575">
            <a:solidFill>
              <a:srgbClr val="FF00FF"/>
            </a:solidFill>
            <a:prstDash val="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400" b="1">
              <a:solidFill>
                <a:prstClr val="black"/>
              </a:solidFill>
            </a:endParaRPr>
          </a:p>
        </p:txBody>
      </p:sp>
      <p:sp>
        <p:nvSpPr>
          <p:cNvPr id="55" name="任意多边形 54"/>
          <p:cNvSpPr/>
          <p:nvPr/>
        </p:nvSpPr>
        <p:spPr>
          <a:xfrm>
            <a:off x="4501367" y="5000636"/>
            <a:ext cx="1570831" cy="1243810"/>
          </a:xfrm>
          <a:custGeom>
            <a:avLst/>
            <a:gdLst>
              <a:gd name="connsiteX0" fmla="*/ 1543050 w 1598613"/>
              <a:gd name="connsiteY0" fmla="*/ 1092200 h 1390650"/>
              <a:gd name="connsiteX1" fmla="*/ 1476375 w 1598613"/>
              <a:gd name="connsiteY1" fmla="*/ 1244600 h 1390650"/>
              <a:gd name="connsiteX2" fmla="*/ 809625 w 1598613"/>
              <a:gd name="connsiteY2" fmla="*/ 1216025 h 1390650"/>
              <a:gd name="connsiteX3" fmla="*/ 285750 w 1598613"/>
              <a:gd name="connsiteY3" fmla="*/ 196850 h 1390650"/>
              <a:gd name="connsiteX4" fmla="*/ 0 w 1598613"/>
              <a:gd name="connsiteY4" fmla="*/ 34925 h 1390650"/>
              <a:gd name="connsiteX0" fmla="*/ 1543050 w 1570831"/>
              <a:gd name="connsiteY0" fmla="*/ 1092200 h 1396207"/>
              <a:gd name="connsiteX1" fmla="*/ 1266822 w 1570831"/>
              <a:gd name="connsiteY1" fmla="*/ 1277941 h 1396207"/>
              <a:gd name="connsiteX2" fmla="*/ 809625 w 1570831"/>
              <a:gd name="connsiteY2" fmla="*/ 1216025 h 1396207"/>
              <a:gd name="connsiteX3" fmla="*/ 285750 w 1570831"/>
              <a:gd name="connsiteY3" fmla="*/ 196850 h 1396207"/>
              <a:gd name="connsiteX4" fmla="*/ 0 w 1570831"/>
              <a:gd name="connsiteY4" fmla="*/ 34925 h 1396207"/>
              <a:gd name="connsiteX0" fmla="*/ 1543050 w 1570831"/>
              <a:gd name="connsiteY0" fmla="*/ 1074738 h 1365252"/>
              <a:gd name="connsiteX1" fmla="*/ 1266822 w 1570831"/>
              <a:gd name="connsiteY1" fmla="*/ 1260479 h 1365252"/>
              <a:gd name="connsiteX2" fmla="*/ 809625 w 1570831"/>
              <a:gd name="connsiteY2" fmla="*/ 1198563 h 1365252"/>
              <a:gd name="connsiteX3" fmla="*/ 338128 w 1570831"/>
              <a:gd name="connsiteY3" fmla="*/ 260347 h 1365252"/>
              <a:gd name="connsiteX4" fmla="*/ 0 w 1570831"/>
              <a:gd name="connsiteY4" fmla="*/ 17463 h 1365252"/>
              <a:gd name="connsiteX0" fmla="*/ 1543050 w 1570831"/>
              <a:gd name="connsiteY0" fmla="*/ 1074738 h 1261273"/>
              <a:gd name="connsiteX1" fmla="*/ 1266822 w 1570831"/>
              <a:gd name="connsiteY1" fmla="*/ 1260479 h 1261273"/>
              <a:gd name="connsiteX2" fmla="*/ 766756 w 1570831"/>
              <a:gd name="connsiteY2" fmla="*/ 1079503 h 1261273"/>
              <a:gd name="connsiteX3" fmla="*/ 338128 w 1570831"/>
              <a:gd name="connsiteY3" fmla="*/ 260347 h 1261273"/>
              <a:gd name="connsiteX4" fmla="*/ 0 w 1570831"/>
              <a:gd name="connsiteY4" fmla="*/ 17463 h 1261273"/>
              <a:gd name="connsiteX0" fmla="*/ 1543050 w 1570831"/>
              <a:gd name="connsiteY0" fmla="*/ 1057275 h 1243810"/>
              <a:gd name="connsiteX1" fmla="*/ 1266822 w 1570831"/>
              <a:gd name="connsiteY1" fmla="*/ 1243016 h 1243810"/>
              <a:gd name="connsiteX2" fmla="*/ 766756 w 1570831"/>
              <a:gd name="connsiteY2" fmla="*/ 1062040 h 1243810"/>
              <a:gd name="connsiteX3" fmla="*/ 338128 w 1570831"/>
              <a:gd name="connsiteY3" fmla="*/ 242884 h 1243810"/>
              <a:gd name="connsiteX4" fmla="*/ 266690 w 1570831"/>
              <a:gd name="connsiteY4" fmla="*/ 61909 h 1243810"/>
              <a:gd name="connsiteX5" fmla="*/ 0 w 1570831"/>
              <a:gd name="connsiteY5" fmla="*/ 0 h 1243810"/>
              <a:gd name="connsiteX0" fmla="*/ 1543050 w 1570831"/>
              <a:gd name="connsiteY0" fmla="*/ 1057275 h 1243810"/>
              <a:gd name="connsiteX1" fmla="*/ 1266822 w 1570831"/>
              <a:gd name="connsiteY1" fmla="*/ 1243016 h 1243810"/>
              <a:gd name="connsiteX2" fmla="*/ 766756 w 1570831"/>
              <a:gd name="connsiteY2" fmla="*/ 1062040 h 1243810"/>
              <a:gd name="connsiteX3" fmla="*/ 409566 w 1570831"/>
              <a:gd name="connsiteY3" fmla="*/ 276222 h 1243810"/>
              <a:gd name="connsiteX4" fmla="*/ 266690 w 1570831"/>
              <a:gd name="connsiteY4" fmla="*/ 61909 h 1243810"/>
              <a:gd name="connsiteX5" fmla="*/ 0 w 1570831"/>
              <a:gd name="connsiteY5" fmla="*/ 0 h 124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0831" h="1243810">
                <a:moveTo>
                  <a:pt x="1543050" y="1057275"/>
                </a:moveTo>
                <a:cubicBezTo>
                  <a:pt x="1570831" y="1123156"/>
                  <a:pt x="1396204" y="1242222"/>
                  <a:pt x="1266822" y="1243016"/>
                </a:cubicBezTo>
                <a:cubicBezTo>
                  <a:pt x="1137440" y="1243810"/>
                  <a:pt x="909632" y="1223172"/>
                  <a:pt x="766756" y="1062040"/>
                </a:cubicBezTo>
                <a:cubicBezTo>
                  <a:pt x="623880" y="900908"/>
                  <a:pt x="492910" y="442911"/>
                  <a:pt x="409566" y="276222"/>
                </a:cubicBezTo>
                <a:cubicBezTo>
                  <a:pt x="326222" y="109534"/>
                  <a:pt x="334951" y="107946"/>
                  <a:pt x="266690" y="61909"/>
                </a:cubicBezTo>
                <a:cubicBezTo>
                  <a:pt x="198429" y="15872"/>
                  <a:pt x="33337" y="19050"/>
                  <a:pt x="0" y="0"/>
                </a:cubicBezTo>
              </a:path>
            </a:pathLst>
          </a:custGeom>
          <a:ln w="28575">
            <a:solidFill>
              <a:srgbClr val="FF00FF"/>
            </a:solidFill>
            <a:prstDash val="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400" b="1">
              <a:solidFill>
                <a:prstClr val="black"/>
              </a:solidFill>
            </a:endParaRPr>
          </a:p>
        </p:txBody>
      </p:sp>
      <p:sp>
        <p:nvSpPr>
          <p:cNvPr id="56" name="任意多边形 55"/>
          <p:cNvSpPr/>
          <p:nvPr/>
        </p:nvSpPr>
        <p:spPr>
          <a:xfrm>
            <a:off x="1500167" y="2071678"/>
            <a:ext cx="1213641" cy="2458256"/>
          </a:xfrm>
          <a:custGeom>
            <a:avLst/>
            <a:gdLst>
              <a:gd name="connsiteX0" fmla="*/ 1543050 w 1598613"/>
              <a:gd name="connsiteY0" fmla="*/ 1092200 h 1390650"/>
              <a:gd name="connsiteX1" fmla="*/ 1476375 w 1598613"/>
              <a:gd name="connsiteY1" fmla="*/ 1244600 h 1390650"/>
              <a:gd name="connsiteX2" fmla="*/ 809625 w 1598613"/>
              <a:gd name="connsiteY2" fmla="*/ 1216025 h 1390650"/>
              <a:gd name="connsiteX3" fmla="*/ 285750 w 1598613"/>
              <a:gd name="connsiteY3" fmla="*/ 196850 h 1390650"/>
              <a:gd name="connsiteX4" fmla="*/ 0 w 1598613"/>
              <a:gd name="connsiteY4" fmla="*/ 34925 h 1390650"/>
              <a:gd name="connsiteX0" fmla="*/ 1543050 w 1570831"/>
              <a:gd name="connsiteY0" fmla="*/ 1092200 h 1396207"/>
              <a:gd name="connsiteX1" fmla="*/ 1266822 w 1570831"/>
              <a:gd name="connsiteY1" fmla="*/ 1277941 h 1396207"/>
              <a:gd name="connsiteX2" fmla="*/ 809625 w 1570831"/>
              <a:gd name="connsiteY2" fmla="*/ 1216025 h 1396207"/>
              <a:gd name="connsiteX3" fmla="*/ 285750 w 1570831"/>
              <a:gd name="connsiteY3" fmla="*/ 196850 h 1396207"/>
              <a:gd name="connsiteX4" fmla="*/ 0 w 1570831"/>
              <a:gd name="connsiteY4" fmla="*/ 34925 h 1396207"/>
              <a:gd name="connsiteX0" fmla="*/ 1543050 w 1570831"/>
              <a:gd name="connsiteY0" fmla="*/ 1074738 h 1365252"/>
              <a:gd name="connsiteX1" fmla="*/ 1266822 w 1570831"/>
              <a:gd name="connsiteY1" fmla="*/ 1260479 h 1365252"/>
              <a:gd name="connsiteX2" fmla="*/ 809625 w 1570831"/>
              <a:gd name="connsiteY2" fmla="*/ 1198563 h 1365252"/>
              <a:gd name="connsiteX3" fmla="*/ 338128 w 1570831"/>
              <a:gd name="connsiteY3" fmla="*/ 260347 h 1365252"/>
              <a:gd name="connsiteX4" fmla="*/ 0 w 1570831"/>
              <a:gd name="connsiteY4" fmla="*/ 17463 h 1365252"/>
              <a:gd name="connsiteX0" fmla="*/ 1543050 w 1570831"/>
              <a:gd name="connsiteY0" fmla="*/ 1074738 h 1261273"/>
              <a:gd name="connsiteX1" fmla="*/ 1266822 w 1570831"/>
              <a:gd name="connsiteY1" fmla="*/ 1260479 h 1261273"/>
              <a:gd name="connsiteX2" fmla="*/ 766756 w 1570831"/>
              <a:gd name="connsiteY2" fmla="*/ 1079503 h 1261273"/>
              <a:gd name="connsiteX3" fmla="*/ 338128 w 1570831"/>
              <a:gd name="connsiteY3" fmla="*/ 260347 h 1261273"/>
              <a:gd name="connsiteX4" fmla="*/ 0 w 1570831"/>
              <a:gd name="connsiteY4" fmla="*/ 17463 h 1261273"/>
              <a:gd name="connsiteX0" fmla="*/ 1543050 w 1570831"/>
              <a:gd name="connsiteY0" fmla="*/ 1057275 h 1243810"/>
              <a:gd name="connsiteX1" fmla="*/ 1266822 w 1570831"/>
              <a:gd name="connsiteY1" fmla="*/ 1243016 h 1243810"/>
              <a:gd name="connsiteX2" fmla="*/ 766756 w 1570831"/>
              <a:gd name="connsiteY2" fmla="*/ 1062040 h 1243810"/>
              <a:gd name="connsiteX3" fmla="*/ 338128 w 1570831"/>
              <a:gd name="connsiteY3" fmla="*/ 242884 h 1243810"/>
              <a:gd name="connsiteX4" fmla="*/ 266690 w 1570831"/>
              <a:gd name="connsiteY4" fmla="*/ 61909 h 1243810"/>
              <a:gd name="connsiteX5" fmla="*/ 0 w 1570831"/>
              <a:gd name="connsiteY5" fmla="*/ 0 h 1243810"/>
              <a:gd name="connsiteX0" fmla="*/ 1543050 w 1570831"/>
              <a:gd name="connsiteY0" fmla="*/ 1057275 h 1243810"/>
              <a:gd name="connsiteX1" fmla="*/ 1266822 w 1570831"/>
              <a:gd name="connsiteY1" fmla="*/ 1243016 h 1243810"/>
              <a:gd name="connsiteX2" fmla="*/ 766756 w 1570831"/>
              <a:gd name="connsiteY2" fmla="*/ 1062040 h 1243810"/>
              <a:gd name="connsiteX3" fmla="*/ 409566 w 1570831"/>
              <a:gd name="connsiteY3" fmla="*/ 276222 h 1243810"/>
              <a:gd name="connsiteX4" fmla="*/ 266690 w 1570831"/>
              <a:gd name="connsiteY4" fmla="*/ 61909 h 1243810"/>
              <a:gd name="connsiteX5" fmla="*/ 0 w 1570831"/>
              <a:gd name="connsiteY5" fmla="*/ 0 h 1243810"/>
              <a:gd name="connsiteX0" fmla="*/ 1285089 w 1312870"/>
              <a:gd name="connsiteY0" fmla="*/ 2271721 h 2458256"/>
              <a:gd name="connsiteX1" fmla="*/ 1008861 w 1312870"/>
              <a:gd name="connsiteY1" fmla="*/ 2457462 h 2458256"/>
              <a:gd name="connsiteX2" fmla="*/ 508795 w 1312870"/>
              <a:gd name="connsiteY2" fmla="*/ 2276486 h 2458256"/>
              <a:gd name="connsiteX3" fmla="*/ 151605 w 1312870"/>
              <a:gd name="connsiteY3" fmla="*/ 1490668 h 2458256"/>
              <a:gd name="connsiteX4" fmla="*/ 8729 w 1312870"/>
              <a:gd name="connsiteY4" fmla="*/ 1276355 h 2458256"/>
              <a:gd name="connsiteX5" fmla="*/ 99229 w 1312870"/>
              <a:gd name="connsiteY5" fmla="*/ 0 h 2458256"/>
              <a:gd name="connsiteX0" fmla="*/ 1335891 w 1363672"/>
              <a:gd name="connsiteY0" fmla="*/ 2271721 h 2458256"/>
              <a:gd name="connsiteX1" fmla="*/ 1059663 w 1363672"/>
              <a:gd name="connsiteY1" fmla="*/ 2457462 h 2458256"/>
              <a:gd name="connsiteX2" fmla="*/ 559597 w 1363672"/>
              <a:gd name="connsiteY2" fmla="*/ 2276486 h 2458256"/>
              <a:gd name="connsiteX3" fmla="*/ 507220 w 1363672"/>
              <a:gd name="connsiteY3" fmla="*/ 1643074 h 2458256"/>
              <a:gd name="connsiteX4" fmla="*/ 59531 w 1363672"/>
              <a:gd name="connsiteY4" fmla="*/ 1276355 h 2458256"/>
              <a:gd name="connsiteX5" fmla="*/ 150031 w 1363672"/>
              <a:gd name="connsiteY5" fmla="*/ 0 h 2458256"/>
              <a:gd name="connsiteX0" fmla="*/ 1185860 w 1213641"/>
              <a:gd name="connsiteY0" fmla="*/ 2271721 h 2458256"/>
              <a:gd name="connsiteX1" fmla="*/ 909632 w 1213641"/>
              <a:gd name="connsiteY1" fmla="*/ 2457462 h 2458256"/>
              <a:gd name="connsiteX2" fmla="*/ 409566 w 1213641"/>
              <a:gd name="connsiteY2" fmla="*/ 2276486 h 2458256"/>
              <a:gd name="connsiteX3" fmla="*/ 357189 w 1213641"/>
              <a:gd name="connsiteY3" fmla="*/ 1643074 h 2458256"/>
              <a:gd name="connsiteX4" fmla="*/ 285751 w 1213641"/>
              <a:gd name="connsiteY4" fmla="*/ 857256 h 2458256"/>
              <a:gd name="connsiteX5" fmla="*/ 0 w 1213641"/>
              <a:gd name="connsiteY5" fmla="*/ 0 h 245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3641" h="2458256">
                <a:moveTo>
                  <a:pt x="1185860" y="2271721"/>
                </a:moveTo>
                <a:cubicBezTo>
                  <a:pt x="1213641" y="2337602"/>
                  <a:pt x="1039014" y="2456668"/>
                  <a:pt x="909632" y="2457462"/>
                </a:cubicBezTo>
                <a:cubicBezTo>
                  <a:pt x="780250" y="2458256"/>
                  <a:pt x="501640" y="2412217"/>
                  <a:pt x="409566" y="2276486"/>
                </a:cubicBezTo>
                <a:cubicBezTo>
                  <a:pt x="317492" y="2140755"/>
                  <a:pt x="377825" y="1879612"/>
                  <a:pt x="357189" y="1643074"/>
                </a:cubicBezTo>
                <a:cubicBezTo>
                  <a:pt x="336553" y="1406536"/>
                  <a:pt x="345282" y="1131102"/>
                  <a:pt x="285751" y="857256"/>
                </a:cubicBezTo>
                <a:cubicBezTo>
                  <a:pt x="226220" y="583410"/>
                  <a:pt x="33337" y="19050"/>
                  <a:pt x="0" y="0"/>
                </a:cubicBezTo>
              </a:path>
            </a:pathLst>
          </a:custGeom>
          <a:ln w="28575">
            <a:solidFill>
              <a:srgbClr val="FF00FF"/>
            </a:solidFill>
            <a:prstDash val="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400" b="1">
              <a:solidFill>
                <a:prstClr val="black"/>
              </a:solidFill>
            </a:endParaRPr>
          </a:p>
        </p:txBody>
      </p:sp>
      <p:sp>
        <p:nvSpPr>
          <p:cNvPr id="69" name="任意多边形 68"/>
          <p:cNvSpPr/>
          <p:nvPr/>
        </p:nvSpPr>
        <p:spPr>
          <a:xfrm>
            <a:off x="2786855" y="4328330"/>
            <a:ext cx="1213641" cy="2458256"/>
          </a:xfrm>
          <a:custGeom>
            <a:avLst/>
            <a:gdLst>
              <a:gd name="connsiteX0" fmla="*/ 1543050 w 1598613"/>
              <a:gd name="connsiteY0" fmla="*/ 1092200 h 1390650"/>
              <a:gd name="connsiteX1" fmla="*/ 1476375 w 1598613"/>
              <a:gd name="connsiteY1" fmla="*/ 1244600 h 1390650"/>
              <a:gd name="connsiteX2" fmla="*/ 809625 w 1598613"/>
              <a:gd name="connsiteY2" fmla="*/ 1216025 h 1390650"/>
              <a:gd name="connsiteX3" fmla="*/ 285750 w 1598613"/>
              <a:gd name="connsiteY3" fmla="*/ 196850 h 1390650"/>
              <a:gd name="connsiteX4" fmla="*/ 0 w 1598613"/>
              <a:gd name="connsiteY4" fmla="*/ 34925 h 1390650"/>
              <a:gd name="connsiteX0" fmla="*/ 1543050 w 1570831"/>
              <a:gd name="connsiteY0" fmla="*/ 1092200 h 1396207"/>
              <a:gd name="connsiteX1" fmla="*/ 1266822 w 1570831"/>
              <a:gd name="connsiteY1" fmla="*/ 1277941 h 1396207"/>
              <a:gd name="connsiteX2" fmla="*/ 809625 w 1570831"/>
              <a:gd name="connsiteY2" fmla="*/ 1216025 h 1396207"/>
              <a:gd name="connsiteX3" fmla="*/ 285750 w 1570831"/>
              <a:gd name="connsiteY3" fmla="*/ 196850 h 1396207"/>
              <a:gd name="connsiteX4" fmla="*/ 0 w 1570831"/>
              <a:gd name="connsiteY4" fmla="*/ 34925 h 1396207"/>
              <a:gd name="connsiteX0" fmla="*/ 1543050 w 1570831"/>
              <a:gd name="connsiteY0" fmla="*/ 1074738 h 1365252"/>
              <a:gd name="connsiteX1" fmla="*/ 1266822 w 1570831"/>
              <a:gd name="connsiteY1" fmla="*/ 1260479 h 1365252"/>
              <a:gd name="connsiteX2" fmla="*/ 809625 w 1570831"/>
              <a:gd name="connsiteY2" fmla="*/ 1198563 h 1365252"/>
              <a:gd name="connsiteX3" fmla="*/ 338128 w 1570831"/>
              <a:gd name="connsiteY3" fmla="*/ 260347 h 1365252"/>
              <a:gd name="connsiteX4" fmla="*/ 0 w 1570831"/>
              <a:gd name="connsiteY4" fmla="*/ 17463 h 1365252"/>
              <a:gd name="connsiteX0" fmla="*/ 1543050 w 1570831"/>
              <a:gd name="connsiteY0" fmla="*/ 1074738 h 1261273"/>
              <a:gd name="connsiteX1" fmla="*/ 1266822 w 1570831"/>
              <a:gd name="connsiteY1" fmla="*/ 1260479 h 1261273"/>
              <a:gd name="connsiteX2" fmla="*/ 766756 w 1570831"/>
              <a:gd name="connsiteY2" fmla="*/ 1079503 h 1261273"/>
              <a:gd name="connsiteX3" fmla="*/ 338128 w 1570831"/>
              <a:gd name="connsiteY3" fmla="*/ 260347 h 1261273"/>
              <a:gd name="connsiteX4" fmla="*/ 0 w 1570831"/>
              <a:gd name="connsiteY4" fmla="*/ 17463 h 1261273"/>
              <a:gd name="connsiteX0" fmla="*/ 1543050 w 1570831"/>
              <a:gd name="connsiteY0" fmla="*/ 1057275 h 1243810"/>
              <a:gd name="connsiteX1" fmla="*/ 1266822 w 1570831"/>
              <a:gd name="connsiteY1" fmla="*/ 1243016 h 1243810"/>
              <a:gd name="connsiteX2" fmla="*/ 766756 w 1570831"/>
              <a:gd name="connsiteY2" fmla="*/ 1062040 h 1243810"/>
              <a:gd name="connsiteX3" fmla="*/ 338128 w 1570831"/>
              <a:gd name="connsiteY3" fmla="*/ 242884 h 1243810"/>
              <a:gd name="connsiteX4" fmla="*/ 266690 w 1570831"/>
              <a:gd name="connsiteY4" fmla="*/ 61909 h 1243810"/>
              <a:gd name="connsiteX5" fmla="*/ 0 w 1570831"/>
              <a:gd name="connsiteY5" fmla="*/ 0 h 1243810"/>
              <a:gd name="connsiteX0" fmla="*/ 1543050 w 1570831"/>
              <a:gd name="connsiteY0" fmla="*/ 1057275 h 1243810"/>
              <a:gd name="connsiteX1" fmla="*/ 1266822 w 1570831"/>
              <a:gd name="connsiteY1" fmla="*/ 1243016 h 1243810"/>
              <a:gd name="connsiteX2" fmla="*/ 766756 w 1570831"/>
              <a:gd name="connsiteY2" fmla="*/ 1062040 h 1243810"/>
              <a:gd name="connsiteX3" fmla="*/ 409566 w 1570831"/>
              <a:gd name="connsiteY3" fmla="*/ 276222 h 1243810"/>
              <a:gd name="connsiteX4" fmla="*/ 266690 w 1570831"/>
              <a:gd name="connsiteY4" fmla="*/ 61909 h 1243810"/>
              <a:gd name="connsiteX5" fmla="*/ 0 w 1570831"/>
              <a:gd name="connsiteY5" fmla="*/ 0 h 1243810"/>
              <a:gd name="connsiteX0" fmla="*/ 1285089 w 1312870"/>
              <a:gd name="connsiteY0" fmla="*/ 2271721 h 2458256"/>
              <a:gd name="connsiteX1" fmla="*/ 1008861 w 1312870"/>
              <a:gd name="connsiteY1" fmla="*/ 2457462 h 2458256"/>
              <a:gd name="connsiteX2" fmla="*/ 508795 w 1312870"/>
              <a:gd name="connsiteY2" fmla="*/ 2276486 h 2458256"/>
              <a:gd name="connsiteX3" fmla="*/ 151605 w 1312870"/>
              <a:gd name="connsiteY3" fmla="*/ 1490668 h 2458256"/>
              <a:gd name="connsiteX4" fmla="*/ 8729 w 1312870"/>
              <a:gd name="connsiteY4" fmla="*/ 1276355 h 2458256"/>
              <a:gd name="connsiteX5" fmla="*/ 99229 w 1312870"/>
              <a:gd name="connsiteY5" fmla="*/ 0 h 2458256"/>
              <a:gd name="connsiteX0" fmla="*/ 1335891 w 1363672"/>
              <a:gd name="connsiteY0" fmla="*/ 2271721 h 2458256"/>
              <a:gd name="connsiteX1" fmla="*/ 1059663 w 1363672"/>
              <a:gd name="connsiteY1" fmla="*/ 2457462 h 2458256"/>
              <a:gd name="connsiteX2" fmla="*/ 559597 w 1363672"/>
              <a:gd name="connsiteY2" fmla="*/ 2276486 h 2458256"/>
              <a:gd name="connsiteX3" fmla="*/ 507220 w 1363672"/>
              <a:gd name="connsiteY3" fmla="*/ 1643074 h 2458256"/>
              <a:gd name="connsiteX4" fmla="*/ 59531 w 1363672"/>
              <a:gd name="connsiteY4" fmla="*/ 1276355 h 2458256"/>
              <a:gd name="connsiteX5" fmla="*/ 150031 w 1363672"/>
              <a:gd name="connsiteY5" fmla="*/ 0 h 2458256"/>
              <a:gd name="connsiteX0" fmla="*/ 1185860 w 1213641"/>
              <a:gd name="connsiteY0" fmla="*/ 2271721 h 2458256"/>
              <a:gd name="connsiteX1" fmla="*/ 909632 w 1213641"/>
              <a:gd name="connsiteY1" fmla="*/ 2457462 h 2458256"/>
              <a:gd name="connsiteX2" fmla="*/ 409566 w 1213641"/>
              <a:gd name="connsiteY2" fmla="*/ 2276486 h 2458256"/>
              <a:gd name="connsiteX3" fmla="*/ 357189 w 1213641"/>
              <a:gd name="connsiteY3" fmla="*/ 1643074 h 2458256"/>
              <a:gd name="connsiteX4" fmla="*/ 285751 w 1213641"/>
              <a:gd name="connsiteY4" fmla="*/ 857256 h 2458256"/>
              <a:gd name="connsiteX5" fmla="*/ 0 w 1213641"/>
              <a:gd name="connsiteY5" fmla="*/ 0 h 245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3641" h="2458256">
                <a:moveTo>
                  <a:pt x="1185860" y="2271721"/>
                </a:moveTo>
                <a:cubicBezTo>
                  <a:pt x="1213641" y="2337602"/>
                  <a:pt x="1039014" y="2456668"/>
                  <a:pt x="909632" y="2457462"/>
                </a:cubicBezTo>
                <a:cubicBezTo>
                  <a:pt x="780250" y="2458256"/>
                  <a:pt x="501640" y="2412217"/>
                  <a:pt x="409566" y="2276486"/>
                </a:cubicBezTo>
                <a:cubicBezTo>
                  <a:pt x="317492" y="2140755"/>
                  <a:pt x="377825" y="1879612"/>
                  <a:pt x="357189" y="1643074"/>
                </a:cubicBezTo>
                <a:cubicBezTo>
                  <a:pt x="336553" y="1406536"/>
                  <a:pt x="345282" y="1131102"/>
                  <a:pt x="285751" y="857256"/>
                </a:cubicBezTo>
                <a:cubicBezTo>
                  <a:pt x="226220" y="583410"/>
                  <a:pt x="33337" y="19050"/>
                  <a:pt x="0" y="0"/>
                </a:cubicBezTo>
              </a:path>
            </a:pathLst>
          </a:custGeom>
          <a:ln w="28575">
            <a:solidFill>
              <a:srgbClr val="FF00FF"/>
            </a:solidFill>
            <a:prstDash val="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400" b="1">
              <a:solidFill>
                <a:prstClr val="black"/>
              </a:solidFill>
            </a:endParaRPr>
          </a:p>
        </p:txBody>
      </p:sp>
    </p:spTree>
    <p:extLst>
      <p:ext uri="{BB962C8B-B14F-4D97-AF65-F5344CB8AC3E}">
        <p14:creationId xmlns:p14="http://schemas.microsoft.com/office/powerpoint/2010/main" val="31145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8" presetClass="entr" presetSubtype="12"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strips(downLeft)">
                                      <p:cBhvr>
                                        <p:cTn id="39" dur="1000"/>
                                        <p:tgtEl>
                                          <p:spTgt spid="54"/>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2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8" presetClass="entr" presetSubtype="12" fill="hold" grpId="0" nodeType="click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strips(downLeft)">
                                      <p:cBhvr>
                                        <p:cTn id="76" dur="1000"/>
                                        <p:tgtEl>
                                          <p:spTgt spid="55"/>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8" presetClass="entr" presetSubtype="3" fill="hold" grpId="0" nodeType="clickEffect">
                                  <p:stCondLst>
                                    <p:cond delay="0"/>
                                  </p:stCondLst>
                                  <p:childTnLst>
                                    <p:set>
                                      <p:cBhvr>
                                        <p:cTn id="84" dur="1" fill="hold">
                                          <p:stCondLst>
                                            <p:cond delay="0"/>
                                          </p:stCondLst>
                                        </p:cTn>
                                        <p:tgtEl>
                                          <p:spTgt spid="69"/>
                                        </p:tgtEl>
                                        <p:attrNameLst>
                                          <p:attrName>style.visibility</p:attrName>
                                        </p:attrNameLst>
                                      </p:cBhvr>
                                      <p:to>
                                        <p:strVal val="visible"/>
                                      </p:to>
                                    </p:set>
                                    <p:animEffect transition="in" filter="strips(upRight)">
                                      <p:cBhvr>
                                        <p:cTn id="85" dur="1000"/>
                                        <p:tgtEl>
                                          <p:spTgt spid="69"/>
                                        </p:tgtEl>
                                      </p:cBhvr>
                                    </p:animEffect>
                                  </p:childTnLst>
                                </p:cTn>
                              </p:par>
                            </p:childTnLst>
                          </p:cTn>
                        </p:par>
                      </p:childTnLst>
                    </p:cTn>
                  </p:par>
                  <p:par>
                    <p:cTn id="86" fill="hold">
                      <p:stCondLst>
                        <p:cond delay="indefinite"/>
                      </p:stCondLst>
                      <p:childTnLst>
                        <p:par>
                          <p:cTn id="87" fill="hold">
                            <p:stCondLst>
                              <p:cond delay="0"/>
                            </p:stCondLst>
                            <p:childTnLst>
                              <p:par>
                                <p:cTn id="88" presetID="18" presetClass="entr" presetSubtype="3" fill="hold" grpId="0" nodeType="click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strips(upRight)">
                                      <p:cBhvr>
                                        <p:cTn id="90"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3" grpId="0"/>
      <p:bldP spid="24" grpId="0"/>
      <p:bldP spid="25" grpId="0"/>
      <p:bldP spid="26" grpId="0"/>
      <p:bldP spid="54" grpId="0" animBg="1"/>
      <p:bldP spid="55" grpId="0" animBg="1"/>
      <p:bldP spid="56" grpId="0" animBg="1"/>
      <p:bldP spid="69"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237154"/>
            <a:ext cx="7520940" cy="548640"/>
          </a:xfrm>
        </p:spPr>
        <p:txBody>
          <a:bodyPr/>
          <a:lstStyle/>
          <a:p>
            <a:r>
              <a:rPr lang="en-US" altLang="zh-CN" b="1" dirty="0" smtClean="0"/>
              <a:t>2</a:t>
            </a:r>
            <a:r>
              <a:rPr lang="zh-CN" altLang="en-US" b="1" dirty="0" smtClean="0"/>
              <a:t>、</a:t>
            </a:r>
            <a:r>
              <a:rPr lang="en-US" altLang="zh-CN" b="1" dirty="0" smtClean="0"/>
              <a:t> </a:t>
            </a:r>
            <a:r>
              <a:rPr lang="zh-CN" altLang="zh-CN" b="1" dirty="0"/>
              <a:t>二叉树的中序</a:t>
            </a:r>
            <a:r>
              <a:rPr lang="zh-CN" altLang="zh-CN" b="1" dirty="0" smtClean="0"/>
              <a:t>遍历</a:t>
            </a:r>
            <a:endParaRPr lang="zh-CN" altLang="en-US" dirty="0"/>
          </a:p>
        </p:txBody>
      </p:sp>
      <p:sp>
        <p:nvSpPr>
          <p:cNvPr id="3" name="内容占位符 2"/>
          <p:cNvSpPr>
            <a:spLocks noGrp="1"/>
          </p:cNvSpPr>
          <p:nvPr>
            <p:ph idx="1"/>
          </p:nvPr>
        </p:nvSpPr>
        <p:spPr>
          <a:xfrm>
            <a:off x="500034" y="1214422"/>
            <a:ext cx="8536462" cy="5357850"/>
          </a:xfrm>
        </p:spPr>
        <p:txBody>
          <a:bodyPr>
            <a:noAutofit/>
          </a:bodyPr>
          <a:lstStyle/>
          <a:p>
            <a:r>
              <a:rPr lang="zh-CN" altLang="zh-CN" sz="2800" dirty="0">
                <a:solidFill>
                  <a:srgbClr val="FF0000"/>
                </a:solidFill>
              </a:rPr>
              <a:t>中序遍历的递归定义如下</a:t>
            </a:r>
            <a:r>
              <a:rPr lang="zh-CN" altLang="zh-CN" sz="2800" b="0" dirty="0"/>
              <a:t>：</a:t>
            </a:r>
          </a:p>
          <a:p>
            <a:r>
              <a:rPr lang="en-US" altLang="zh-CN" sz="2800" b="0" dirty="0"/>
              <a:t>	</a:t>
            </a:r>
            <a:r>
              <a:rPr lang="zh-CN" altLang="zh-CN" sz="2800" b="0" dirty="0"/>
              <a:t>若二叉树为空，则遍历结束</a:t>
            </a:r>
            <a:r>
              <a:rPr lang="zh-CN" altLang="zh-CN" sz="2800" b="0" dirty="0" smtClean="0"/>
              <a:t>；</a:t>
            </a:r>
            <a:endParaRPr lang="en-US" altLang="zh-CN" sz="2800" b="0" dirty="0" smtClean="0"/>
          </a:p>
          <a:p>
            <a:r>
              <a:rPr lang="en-US" altLang="zh-CN" sz="2800" b="0" dirty="0" smtClean="0"/>
              <a:t>	</a:t>
            </a:r>
            <a:r>
              <a:rPr lang="zh-CN" altLang="zh-CN" sz="2800" b="0" dirty="0" smtClean="0"/>
              <a:t>否则</a:t>
            </a:r>
            <a:r>
              <a:rPr lang="zh-CN" altLang="zh-CN" sz="2800" b="0" dirty="0"/>
              <a:t>：</a:t>
            </a:r>
          </a:p>
          <a:p>
            <a:r>
              <a:rPr lang="en-US" altLang="zh-CN" sz="2800" b="0" dirty="0"/>
              <a:t>		(1) </a:t>
            </a:r>
            <a:r>
              <a:rPr lang="zh-CN" altLang="zh-CN" sz="2800" b="0" dirty="0"/>
              <a:t>中序遍历左子树；</a:t>
            </a:r>
          </a:p>
          <a:p>
            <a:r>
              <a:rPr lang="en-US" altLang="zh-CN" sz="2800" b="0" dirty="0">
                <a:solidFill>
                  <a:srgbClr val="FF0000"/>
                </a:solidFill>
              </a:rPr>
              <a:t>		(2) </a:t>
            </a:r>
            <a:r>
              <a:rPr lang="zh-CN" altLang="zh-CN" sz="2800" b="0" dirty="0">
                <a:solidFill>
                  <a:srgbClr val="FF0000"/>
                </a:solidFill>
              </a:rPr>
              <a:t>访问根结点；</a:t>
            </a:r>
          </a:p>
          <a:p>
            <a:r>
              <a:rPr lang="en-US" altLang="zh-CN" sz="2800" b="0" dirty="0"/>
              <a:t>		(3) </a:t>
            </a:r>
            <a:r>
              <a:rPr lang="zh-CN" altLang="zh-CN" sz="2800" b="0" dirty="0"/>
              <a:t>中序遍历右子树</a:t>
            </a:r>
            <a:r>
              <a:rPr lang="zh-CN" altLang="zh-CN" sz="2800" b="0" dirty="0" smtClean="0"/>
              <a:t>。</a:t>
            </a:r>
            <a:endParaRPr lang="en-US" altLang="zh-CN" sz="2800" b="0" dirty="0" smtClean="0"/>
          </a:p>
          <a:p>
            <a:r>
              <a:rPr lang="en-US" altLang="zh-CN" sz="2800" b="0" dirty="0"/>
              <a:t>	</a:t>
            </a:r>
            <a:endParaRPr lang="zh-CN" altLang="zh-CN" sz="2800" b="0" dirty="0"/>
          </a:p>
          <a:p>
            <a:r>
              <a:rPr lang="en-US" altLang="zh-CN" sz="2800" b="0" dirty="0"/>
              <a:t>	</a:t>
            </a:r>
            <a:r>
              <a:rPr lang="zh-CN" altLang="zh-CN" sz="2800" b="0" dirty="0"/>
              <a:t>即，按照</a:t>
            </a:r>
            <a:r>
              <a:rPr lang="en-US" altLang="zh-CN" sz="2800" b="0" dirty="0"/>
              <a:t>“</a:t>
            </a:r>
            <a:r>
              <a:rPr lang="zh-CN" altLang="zh-CN" sz="2800" b="0" dirty="0">
                <a:solidFill>
                  <a:srgbClr val="FF0000"/>
                </a:solidFill>
              </a:rPr>
              <a:t>左子树</a:t>
            </a:r>
            <a:r>
              <a:rPr lang="en-US" altLang="zh-CN" sz="2800" b="0" dirty="0">
                <a:solidFill>
                  <a:srgbClr val="FF0000"/>
                </a:solidFill>
              </a:rPr>
              <a:t>—</a:t>
            </a:r>
            <a:r>
              <a:rPr lang="zh-CN" altLang="zh-CN" sz="2800" b="0" dirty="0">
                <a:solidFill>
                  <a:srgbClr val="FF0000"/>
                </a:solidFill>
              </a:rPr>
              <a:t>根</a:t>
            </a:r>
            <a:r>
              <a:rPr lang="en-US" altLang="zh-CN" sz="2800" b="0" dirty="0">
                <a:solidFill>
                  <a:srgbClr val="FF0000"/>
                </a:solidFill>
              </a:rPr>
              <a:t>—</a:t>
            </a:r>
            <a:r>
              <a:rPr lang="zh-CN" altLang="zh-CN" sz="2800" b="0" dirty="0">
                <a:solidFill>
                  <a:srgbClr val="FF0000"/>
                </a:solidFill>
              </a:rPr>
              <a:t>右子树</a:t>
            </a:r>
            <a:r>
              <a:rPr lang="en-US" altLang="zh-CN" sz="2800" b="0" dirty="0"/>
              <a:t>”</a:t>
            </a:r>
            <a:r>
              <a:rPr lang="zh-CN" altLang="zh-CN" sz="2800" b="0" dirty="0"/>
              <a:t>的次序递归的遍历二叉树</a:t>
            </a:r>
            <a:r>
              <a:rPr lang="zh-CN" altLang="zh-CN" sz="2800" b="0" dirty="0" smtClean="0"/>
              <a:t>。</a:t>
            </a:r>
            <a:endParaRPr lang="zh-CN" altLang="zh-CN" sz="2800" b="0" dirty="0"/>
          </a:p>
        </p:txBody>
      </p:sp>
    </p:spTree>
    <p:extLst>
      <p:ext uri="{BB962C8B-B14F-4D97-AF65-F5344CB8AC3E}">
        <p14:creationId xmlns:p14="http://schemas.microsoft.com/office/powerpoint/2010/main" val="1130730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500034" y="428604"/>
            <a:ext cx="8208963" cy="2270365"/>
          </a:xfrm>
          <a:prstGeom prst="rect">
            <a:avLst/>
          </a:prstGeom>
          <a:noFill/>
          <a:ln w="9525">
            <a:noFill/>
            <a:miter lim="800000"/>
            <a:headEnd/>
            <a:tailEnd/>
          </a:ln>
          <a:effectLst/>
        </p:spPr>
        <p:txBody>
          <a:bodyPr>
            <a:spAutoFit/>
          </a:bodyPr>
          <a:lstStyle/>
          <a:p>
            <a:pPr algn="just" fontAlgn="base">
              <a:lnSpc>
                <a:spcPct val="110000"/>
              </a:lnSpc>
              <a:spcBef>
                <a:spcPts val="600"/>
              </a:spcBef>
              <a:spcAft>
                <a:spcPct val="0"/>
              </a:spcAft>
            </a:pPr>
            <a:r>
              <a:rPr kumimoji="1" lang="en-US" altLang="zh-CN" sz="2800" b="1" dirty="0" smtClean="0">
                <a:solidFill>
                  <a:srgbClr val="FF0000"/>
                </a:solidFill>
                <a:latin typeface="Consolas" pitchFamily="49" charset="0"/>
                <a:ea typeface="微软雅黑" pitchFamily="34" charset="-122"/>
                <a:cs typeface="Consolas" pitchFamily="49" charset="0"/>
              </a:rPr>
              <a:t>2</a:t>
            </a:r>
            <a:r>
              <a:rPr kumimoji="1" lang="zh-CN" altLang="en-US" sz="2800" b="1" dirty="0" smtClean="0">
                <a:solidFill>
                  <a:srgbClr val="FF0000"/>
                </a:solidFill>
                <a:latin typeface="Consolas" pitchFamily="49" charset="0"/>
                <a:ea typeface="微软雅黑" pitchFamily="34" charset="-122"/>
                <a:cs typeface="Consolas" pitchFamily="49" charset="0"/>
              </a:rPr>
              <a:t>、</a:t>
            </a:r>
            <a:r>
              <a:rPr kumimoji="1" lang="zh-CN" altLang="en-US" sz="2800" b="1" dirty="0" smtClean="0">
                <a:solidFill>
                  <a:srgbClr val="FF0000"/>
                </a:solidFill>
                <a:latin typeface="方正启体简体" pitchFamily="65" charset="-122"/>
                <a:ea typeface="方正启体简体" pitchFamily="65" charset="-122"/>
                <a:cs typeface="Consolas" pitchFamily="49" charset="0"/>
              </a:rPr>
              <a:t>分支结点与叶结点</a:t>
            </a:r>
            <a:r>
              <a:rPr kumimoji="1" lang="zh-CN" altLang="en-US" sz="2800" b="1" dirty="0" smtClean="0">
                <a:solidFill>
                  <a:srgbClr val="FF0000"/>
                </a:solidFill>
                <a:latin typeface="Consolas" pitchFamily="49" charset="0"/>
                <a:ea typeface="微软雅黑" pitchFamily="34" charset="-122"/>
                <a:cs typeface="Consolas" pitchFamily="49" charset="0"/>
              </a:rPr>
              <a:t>：</a:t>
            </a:r>
            <a:endParaRPr kumimoji="1" lang="en-US" altLang="zh-CN" sz="2800" b="1" dirty="0" smtClean="0">
              <a:solidFill>
                <a:srgbClr val="FF0000"/>
              </a:solidFill>
              <a:latin typeface="Consolas" pitchFamily="49" charset="0"/>
              <a:ea typeface="微软雅黑" pitchFamily="34" charset="-122"/>
              <a:cs typeface="Consolas" pitchFamily="49" charset="0"/>
            </a:endParaRPr>
          </a:p>
          <a:p>
            <a:pPr algn="just" fontAlgn="base">
              <a:lnSpc>
                <a:spcPct val="110000"/>
              </a:lnSpc>
              <a:spcBef>
                <a:spcPts val="1600"/>
              </a:spcBef>
              <a:spcAft>
                <a:spcPct val="0"/>
              </a:spcAft>
            </a:pPr>
            <a:r>
              <a:rPr kumimoji="1" lang="zh-CN" altLang="en-US" sz="2800" b="1" dirty="0" smtClean="0">
                <a:solidFill>
                  <a:srgbClr val="3333FF"/>
                </a:solidFill>
                <a:latin typeface="Consolas" pitchFamily="49" charset="0"/>
                <a:ea typeface="楷体" pitchFamily="49" charset="-122"/>
                <a:cs typeface="Consolas" pitchFamily="49" charset="0"/>
              </a:rPr>
              <a:t>度</a:t>
            </a:r>
            <a:r>
              <a:rPr kumimoji="1" lang="zh-CN" altLang="en-US" sz="2800" b="1" dirty="0">
                <a:solidFill>
                  <a:srgbClr val="3333FF"/>
                </a:solidFill>
                <a:latin typeface="Consolas" pitchFamily="49" charset="0"/>
                <a:ea typeface="楷体" pitchFamily="49" charset="-122"/>
                <a:cs typeface="Consolas" pitchFamily="49" charset="0"/>
              </a:rPr>
              <a:t>不为零</a:t>
            </a:r>
            <a:r>
              <a:rPr kumimoji="1" lang="zh-CN" altLang="en-US" sz="2800" b="1" dirty="0" smtClean="0">
                <a:solidFill>
                  <a:srgbClr val="3333FF"/>
                </a:solidFill>
                <a:latin typeface="Consolas" pitchFamily="49" charset="0"/>
                <a:ea typeface="楷体" pitchFamily="49" charset="-122"/>
                <a:cs typeface="Consolas" pitchFamily="49" charset="0"/>
              </a:rPr>
              <a:t>的结点称为</a:t>
            </a:r>
            <a:r>
              <a:rPr kumimoji="1" lang="zh-CN" altLang="en-US" sz="2800" b="1" dirty="0">
                <a:solidFill>
                  <a:srgbClr val="FF0000"/>
                </a:solidFill>
                <a:latin typeface="Consolas" pitchFamily="49" charset="0"/>
                <a:ea typeface="楷体" pitchFamily="49" charset="-122"/>
                <a:cs typeface="Consolas" pitchFamily="49" charset="0"/>
              </a:rPr>
              <a:t>非</a:t>
            </a:r>
            <a:r>
              <a:rPr kumimoji="1" lang="zh-CN" altLang="en-US" sz="2800" b="1" dirty="0" smtClean="0">
                <a:solidFill>
                  <a:srgbClr val="FF0000"/>
                </a:solidFill>
                <a:latin typeface="Consolas" pitchFamily="49" charset="0"/>
                <a:ea typeface="楷体" pitchFamily="49" charset="-122"/>
                <a:cs typeface="Consolas" pitchFamily="49" charset="0"/>
              </a:rPr>
              <a:t>终端结点</a:t>
            </a:r>
            <a:r>
              <a:rPr kumimoji="1" lang="zh-CN" altLang="en-US" sz="2800" b="1" dirty="0" smtClean="0">
                <a:solidFill>
                  <a:srgbClr val="3333FF"/>
                </a:solidFill>
                <a:latin typeface="Consolas" pitchFamily="49" charset="0"/>
                <a:ea typeface="楷体" pitchFamily="49" charset="-122"/>
                <a:cs typeface="Consolas" pitchFamily="49" charset="0"/>
              </a:rPr>
              <a:t>，又</a:t>
            </a:r>
            <a:r>
              <a:rPr kumimoji="1" lang="zh-CN" altLang="en-US" sz="2800" b="1" dirty="0">
                <a:solidFill>
                  <a:srgbClr val="3333FF"/>
                </a:solidFill>
                <a:latin typeface="Consolas" pitchFamily="49" charset="0"/>
                <a:ea typeface="楷体" pitchFamily="49" charset="-122"/>
                <a:cs typeface="Consolas" pitchFamily="49" charset="0"/>
              </a:rPr>
              <a:t>叫</a:t>
            </a:r>
            <a:r>
              <a:rPr kumimoji="1" lang="zh-CN" altLang="en-US" sz="2800" b="1" dirty="0" smtClean="0">
                <a:solidFill>
                  <a:srgbClr val="FF0000"/>
                </a:solidFill>
                <a:latin typeface="Consolas" pitchFamily="49" charset="0"/>
                <a:ea typeface="楷体" pitchFamily="49" charset="-122"/>
                <a:cs typeface="Consolas" pitchFamily="49" charset="0"/>
              </a:rPr>
              <a:t>分支结点</a:t>
            </a:r>
            <a:r>
              <a:rPr kumimoji="1" lang="zh-CN" altLang="en-US" sz="2800" b="1" dirty="0" smtClean="0">
                <a:solidFill>
                  <a:srgbClr val="3333FF"/>
                </a:solidFill>
                <a:latin typeface="Consolas" pitchFamily="49" charset="0"/>
                <a:ea typeface="楷体" pitchFamily="49" charset="-122"/>
                <a:cs typeface="Consolas" pitchFamily="49" charset="0"/>
              </a:rPr>
              <a:t>。</a:t>
            </a:r>
            <a:endParaRPr kumimoji="1" lang="en-US" altLang="zh-CN" sz="2800" b="1" dirty="0" smtClean="0">
              <a:solidFill>
                <a:srgbClr val="3333FF"/>
              </a:solidFill>
              <a:latin typeface="Consolas" pitchFamily="49" charset="0"/>
              <a:ea typeface="楷体" pitchFamily="49" charset="-122"/>
              <a:cs typeface="Consolas" pitchFamily="49" charset="0"/>
            </a:endParaRPr>
          </a:p>
          <a:p>
            <a:pPr algn="just" fontAlgn="base">
              <a:lnSpc>
                <a:spcPct val="110000"/>
              </a:lnSpc>
              <a:spcBef>
                <a:spcPts val="600"/>
              </a:spcBef>
              <a:spcAft>
                <a:spcPct val="0"/>
              </a:spcAft>
            </a:pPr>
            <a:r>
              <a:rPr kumimoji="1" lang="zh-CN" altLang="en-US" sz="2800" b="1" dirty="0" smtClean="0">
                <a:solidFill>
                  <a:srgbClr val="3333FF"/>
                </a:solidFill>
                <a:latin typeface="Consolas" pitchFamily="49" charset="0"/>
                <a:ea typeface="楷体" pitchFamily="49" charset="-122"/>
                <a:cs typeface="Consolas" pitchFamily="49" charset="0"/>
              </a:rPr>
              <a:t>度</a:t>
            </a:r>
            <a:r>
              <a:rPr kumimoji="1" lang="zh-CN" altLang="en-US" sz="2800" b="1" dirty="0">
                <a:solidFill>
                  <a:srgbClr val="3333FF"/>
                </a:solidFill>
                <a:latin typeface="Consolas" pitchFamily="49" charset="0"/>
                <a:ea typeface="楷体" pitchFamily="49" charset="-122"/>
                <a:cs typeface="Consolas" pitchFamily="49" charset="0"/>
              </a:rPr>
              <a:t>为零</a:t>
            </a:r>
            <a:r>
              <a:rPr kumimoji="1" lang="zh-CN" altLang="en-US" sz="2800" b="1" dirty="0" smtClean="0">
                <a:solidFill>
                  <a:srgbClr val="3333FF"/>
                </a:solidFill>
                <a:latin typeface="Consolas" pitchFamily="49" charset="0"/>
                <a:ea typeface="楷体" pitchFamily="49" charset="-122"/>
                <a:cs typeface="Consolas" pitchFamily="49" charset="0"/>
              </a:rPr>
              <a:t>的结点称为终端结点或</a:t>
            </a:r>
            <a:r>
              <a:rPr kumimoji="1" lang="zh-CN" altLang="en-US" sz="2800" b="1" dirty="0" smtClean="0">
                <a:solidFill>
                  <a:srgbClr val="FF0000"/>
                </a:solidFill>
                <a:latin typeface="Consolas" pitchFamily="49" charset="0"/>
                <a:ea typeface="楷体" pitchFamily="49" charset="-122"/>
                <a:cs typeface="Consolas" pitchFamily="49" charset="0"/>
              </a:rPr>
              <a:t>叶结点</a:t>
            </a:r>
            <a:r>
              <a:rPr kumimoji="1" lang="zh-CN" altLang="en-US" sz="2800" b="1" dirty="0" smtClean="0">
                <a:solidFill>
                  <a:srgbClr val="3333FF"/>
                </a:solidFill>
                <a:latin typeface="Consolas" pitchFamily="49" charset="0"/>
                <a:ea typeface="楷体" pitchFamily="49" charset="-122"/>
                <a:cs typeface="Consolas" pitchFamily="49" charset="0"/>
              </a:rPr>
              <a:t>（或</a:t>
            </a:r>
            <a:r>
              <a:rPr kumimoji="1" lang="zh-CN" altLang="en-US" sz="2800" b="1" dirty="0" smtClean="0">
                <a:solidFill>
                  <a:srgbClr val="FF0000"/>
                </a:solidFill>
                <a:latin typeface="Consolas" pitchFamily="49" charset="0"/>
                <a:ea typeface="楷体" pitchFamily="49" charset="-122"/>
                <a:cs typeface="Consolas" pitchFamily="49" charset="0"/>
              </a:rPr>
              <a:t>叶子结点</a:t>
            </a:r>
            <a:r>
              <a:rPr kumimoji="1" lang="zh-CN" altLang="en-US" sz="2800" b="1" dirty="0" smtClean="0">
                <a:solidFill>
                  <a:srgbClr val="3333FF"/>
                </a:solidFill>
                <a:latin typeface="Consolas" pitchFamily="49" charset="0"/>
                <a:ea typeface="楷体" pitchFamily="49" charset="-122"/>
                <a:cs typeface="Consolas" pitchFamily="49" charset="0"/>
              </a:rPr>
              <a:t>）</a:t>
            </a:r>
            <a:r>
              <a:rPr kumimoji="1" lang="zh-CN" altLang="en-US" sz="2400" b="1" dirty="0" smtClean="0">
                <a:solidFill>
                  <a:srgbClr val="3333FF"/>
                </a:solidFill>
                <a:latin typeface="Consolas" pitchFamily="49" charset="0"/>
                <a:ea typeface="楷体" pitchFamily="49" charset="-122"/>
                <a:cs typeface="Consolas" pitchFamily="49" charset="0"/>
              </a:rPr>
              <a:t>。</a:t>
            </a:r>
            <a:endParaRPr kumimoji="1" lang="en-US" altLang="zh-CN" sz="2400" b="1" dirty="0" smtClean="0">
              <a:solidFill>
                <a:srgbClr val="3333FF"/>
              </a:solidFill>
              <a:latin typeface="Consolas" pitchFamily="49" charset="0"/>
              <a:ea typeface="楷体" pitchFamily="49" charset="-122"/>
              <a:cs typeface="Consolas" pitchFamily="49" charset="0"/>
            </a:endParaRPr>
          </a:p>
        </p:txBody>
      </p:sp>
      <p:sp>
        <p:nvSpPr>
          <p:cNvPr id="7199" name="Line 31"/>
          <p:cNvSpPr>
            <a:spLocks noChangeShapeType="1"/>
          </p:cNvSpPr>
          <p:nvPr/>
        </p:nvSpPr>
        <p:spPr bwMode="auto">
          <a:xfrm flipH="1">
            <a:off x="6419873" y="5513525"/>
            <a:ext cx="503238" cy="144463"/>
          </a:xfrm>
          <a:prstGeom prst="line">
            <a:avLst/>
          </a:prstGeom>
          <a:ln>
            <a:headEnd/>
            <a:tailEnd type="stealth" w="med" len="lg"/>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7200" name="Text Box 32"/>
          <p:cNvSpPr txBox="1">
            <a:spLocks noChangeArrowheads="1"/>
          </p:cNvSpPr>
          <p:nvPr/>
        </p:nvSpPr>
        <p:spPr bwMode="auto">
          <a:xfrm>
            <a:off x="6778648" y="5226188"/>
            <a:ext cx="1079500" cy="400110"/>
          </a:xfrm>
          <a:prstGeom prst="rect">
            <a:avLst/>
          </a:prstGeom>
          <a:noFill/>
          <a:ln w="9525" algn="ctr">
            <a:noFill/>
            <a:miter lim="800000"/>
            <a:headEnd/>
            <a:tailEnd type="none" w="med" len="lg"/>
          </a:ln>
          <a:effectLst/>
        </p:spPr>
        <p:txBody>
          <a:bodyPr>
            <a:spAutoFit/>
          </a:bodyPr>
          <a:lstStyle/>
          <a:p>
            <a:pPr algn="ctr" fontAlgn="base">
              <a:spcBef>
                <a:spcPct val="50000"/>
              </a:spcBef>
              <a:spcAft>
                <a:spcPct val="0"/>
              </a:spcAft>
            </a:pPr>
            <a:r>
              <a:rPr kumimoji="1" lang="zh-CN" altLang="en-US" sz="2000" b="1" smtClean="0">
                <a:solidFill>
                  <a:srgbClr val="3333FF"/>
                </a:solidFill>
                <a:latin typeface="Consolas" pitchFamily="49" charset="0"/>
                <a:ea typeface="仿宋" pitchFamily="49" charset="-122"/>
                <a:cs typeface="Consolas" pitchFamily="49" charset="0"/>
              </a:rPr>
              <a:t>叶结点</a:t>
            </a:r>
            <a:endParaRPr lang="en-US" altLang="zh-CN" sz="2000" b="1" dirty="0">
              <a:solidFill>
                <a:srgbClr val="3333FF"/>
              </a:solidFill>
              <a:latin typeface="Consolas" pitchFamily="49" charset="0"/>
              <a:ea typeface="仿宋" pitchFamily="49" charset="-122"/>
              <a:cs typeface="Consolas" pitchFamily="49" charset="0"/>
            </a:endParaRPr>
          </a:p>
        </p:txBody>
      </p:sp>
      <p:sp>
        <p:nvSpPr>
          <p:cNvPr id="7201" name="Text Box 33"/>
          <p:cNvSpPr txBox="1">
            <a:spLocks noChangeArrowheads="1"/>
          </p:cNvSpPr>
          <p:nvPr/>
        </p:nvSpPr>
        <p:spPr bwMode="auto">
          <a:xfrm>
            <a:off x="1428728" y="3943476"/>
            <a:ext cx="1079500" cy="707886"/>
          </a:xfrm>
          <a:prstGeom prst="rect">
            <a:avLst/>
          </a:prstGeom>
          <a:noFill/>
          <a:ln w="9525" algn="ctr">
            <a:noFill/>
            <a:miter lim="800000"/>
            <a:headEnd/>
            <a:tailEnd type="none" w="med" len="lg"/>
          </a:ln>
          <a:effectLst/>
        </p:spPr>
        <p:txBody>
          <a:bodyPr>
            <a:spAutoFit/>
          </a:bodyPr>
          <a:lstStyle/>
          <a:p>
            <a:pPr algn="ctr" fontAlgn="base">
              <a:spcBef>
                <a:spcPct val="50000"/>
              </a:spcBef>
              <a:spcAft>
                <a:spcPct val="0"/>
              </a:spcAft>
            </a:pPr>
            <a:r>
              <a:rPr kumimoji="1" lang="zh-CN" altLang="en-US" sz="2000" b="1" dirty="0" smtClean="0">
                <a:solidFill>
                  <a:srgbClr val="3333FF"/>
                </a:solidFill>
                <a:latin typeface="Consolas" pitchFamily="49" charset="0"/>
                <a:ea typeface="仿宋" pitchFamily="49" charset="-122"/>
                <a:cs typeface="Consolas" pitchFamily="49" charset="0"/>
              </a:rPr>
              <a:t>分支结点</a:t>
            </a:r>
            <a:endParaRPr lang="en-US" altLang="zh-CN" sz="2000" b="1" dirty="0">
              <a:solidFill>
                <a:srgbClr val="3333FF"/>
              </a:solidFill>
              <a:latin typeface="Consolas" pitchFamily="49" charset="0"/>
              <a:ea typeface="仿宋" pitchFamily="49" charset="-122"/>
              <a:cs typeface="Consolas" pitchFamily="49" charset="0"/>
            </a:endParaRPr>
          </a:p>
        </p:txBody>
      </p:sp>
      <p:cxnSp>
        <p:nvCxnSpPr>
          <p:cNvPr id="36" name="直接箭头连接符 35"/>
          <p:cNvCxnSpPr/>
          <p:nvPr/>
        </p:nvCxnSpPr>
        <p:spPr>
          <a:xfrm>
            <a:off x="2500298" y="4300666"/>
            <a:ext cx="413137" cy="13214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nvGrpSpPr>
          <p:cNvPr id="2" name="组合 36"/>
          <p:cNvGrpSpPr/>
          <p:nvPr/>
        </p:nvGrpSpPr>
        <p:grpSpPr>
          <a:xfrm>
            <a:off x="2592400" y="3645024"/>
            <a:ext cx="3816350" cy="2305050"/>
            <a:chOff x="1692275" y="2276475"/>
            <a:chExt cx="3816350" cy="2305050"/>
          </a:xfrm>
        </p:grpSpPr>
        <p:sp>
          <p:nvSpPr>
            <p:cNvPr id="38" name="Freeform 47"/>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39" name="Freeform 48"/>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pPr algn="ctr" fontAlgn="base">
                <a:spcBef>
                  <a:spcPct val="0"/>
                </a:spcBef>
                <a:spcAft>
                  <a:spcPct val="0"/>
                </a:spcAft>
              </a:pPr>
              <a:endParaRPr lang="zh-CN" altLang="en-US" sz="2000" b="1">
                <a:solidFill>
                  <a:srgbClr val="3333FF"/>
                </a:solidFill>
                <a:latin typeface="Consolas" pitchFamily="49" charset="0"/>
                <a:ea typeface="楷体_GB2312" pitchFamily="49" charset="-122"/>
                <a:cs typeface="Consolas" pitchFamily="49" charset="0"/>
              </a:endParaRPr>
            </a:p>
          </p:txBody>
        </p:sp>
        <p:sp>
          <p:nvSpPr>
            <p:cNvPr id="40" name="Oval 31"/>
            <p:cNvSpPr>
              <a:spLocks noChangeArrowheads="1"/>
            </p:cNvSpPr>
            <p:nvPr/>
          </p:nvSpPr>
          <p:spPr bwMode="auto">
            <a:xfrm>
              <a:off x="3060700" y="227647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A</a:t>
              </a:r>
            </a:p>
          </p:txBody>
        </p:sp>
        <p:sp>
          <p:nvSpPr>
            <p:cNvPr id="41" name="Oval 32"/>
            <p:cNvSpPr>
              <a:spLocks noChangeArrowheads="1"/>
            </p:cNvSpPr>
            <p:nvPr/>
          </p:nvSpPr>
          <p:spPr bwMode="auto">
            <a:xfrm>
              <a:off x="2052638" y="2925763"/>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dirty="0">
                  <a:solidFill>
                    <a:srgbClr val="3333FF"/>
                  </a:solidFill>
                  <a:latin typeface="Consolas" pitchFamily="49" charset="0"/>
                  <a:cs typeface="Consolas" pitchFamily="49" charset="0"/>
                </a:rPr>
                <a:t>B</a:t>
              </a:r>
            </a:p>
          </p:txBody>
        </p:sp>
        <p:sp>
          <p:nvSpPr>
            <p:cNvPr id="42" name="Oval 33"/>
            <p:cNvSpPr>
              <a:spLocks noChangeArrowheads="1"/>
            </p:cNvSpPr>
            <p:nvPr/>
          </p:nvSpPr>
          <p:spPr bwMode="auto">
            <a:xfrm>
              <a:off x="3060700" y="2925763"/>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C</a:t>
              </a:r>
            </a:p>
          </p:txBody>
        </p:sp>
        <p:sp>
          <p:nvSpPr>
            <p:cNvPr id="43" name="Oval 34"/>
            <p:cNvSpPr>
              <a:spLocks noChangeArrowheads="1"/>
            </p:cNvSpPr>
            <p:nvPr/>
          </p:nvSpPr>
          <p:spPr bwMode="auto">
            <a:xfrm>
              <a:off x="4068763" y="29257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D</a:t>
              </a:r>
            </a:p>
          </p:txBody>
        </p:sp>
        <p:sp>
          <p:nvSpPr>
            <p:cNvPr id="44" name="Oval 35"/>
            <p:cNvSpPr>
              <a:spLocks noChangeArrowheads="1"/>
            </p:cNvSpPr>
            <p:nvPr/>
          </p:nvSpPr>
          <p:spPr bwMode="auto">
            <a:xfrm>
              <a:off x="1692275"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E</a:t>
              </a:r>
            </a:p>
          </p:txBody>
        </p:sp>
        <p:sp>
          <p:nvSpPr>
            <p:cNvPr id="45" name="Oval 36"/>
            <p:cNvSpPr>
              <a:spLocks noChangeArrowheads="1"/>
            </p:cNvSpPr>
            <p:nvPr/>
          </p:nvSpPr>
          <p:spPr bwMode="auto">
            <a:xfrm>
              <a:off x="241141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F</a:t>
              </a:r>
            </a:p>
          </p:txBody>
        </p:sp>
        <p:sp>
          <p:nvSpPr>
            <p:cNvPr id="46" name="Oval 37"/>
            <p:cNvSpPr>
              <a:spLocks noChangeArrowheads="1"/>
            </p:cNvSpPr>
            <p:nvPr/>
          </p:nvSpPr>
          <p:spPr bwMode="auto">
            <a:xfrm>
              <a:off x="30607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G</a:t>
              </a:r>
            </a:p>
          </p:txBody>
        </p:sp>
        <p:sp>
          <p:nvSpPr>
            <p:cNvPr id="47" name="Oval 38"/>
            <p:cNvSpPr>
              <a:spLocks noChangeArrowheads="1"/>
            </p:cNvSpPr>
            <p:nvPr/>
          </p:nvSpPr>
          <p:spPr bwMode="auto">
            <a:xfrm>
              <a:off x="30607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J</a:t>
              </a:r>
            </a:p>
          </p:txBody>
        </p:sp>
        <p:sp>
          <p:nvSpPr>
            <p:cNvPr id="48" name="Oval 39"/>
            <p:cNvSpPr>
              <a:spLocks noChangeArrowheads="1"/>
            </p:cNvSpPr>
            <p:nvPr/>
          </p:nvSpPr>
          <p:spPr bwMode="auto">
            <a:xfrm>
              <a:off x="37084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H</a:t>
              </a:r>
            </a:p>
          </p:txBody>
        </p:sp>
        <p:sp>
          <p:nvSpPr>
            <p:cNvPr id="49" name="Oval 40"/>
            <p:cNvSpPr>
              <a:spLocks noChangeArrowheads="1"/>
            </p:cNvSpPr>
            <p:nvPr/>
          </p:nvSpPr>
          <p:spPr bwMode="auto">
            <a:xfrm>
              <a:off x="450056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I</a:t>
              </a:r>
            </a:p>
          </p:txBody>
        </p:sp>
        <p:sp>
          <p:nvSpPr>
            <p:cNvPr id="50" name="Oval 41"/>
            <p:cNvSpPr>
              <a:spLocks noChangeArrowheads="1"/>
            </p:cNvSpPr>
            <p:nvPr/>
          </p:nvSpPr>
          <p:spPr bwMode="auto">
            <a:xfrm>
              <a:off x="39243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K</a:t>
              </a:r>
            </a:p>
          </p:txBody>
        </p:sp>
        <p:sp>
          <p:nvSpPr>
            <p:cNvPr id="51" name="Oval 42"/>
            <p:cNvSpPr>
              <a:spLocks noChangeArrowheads="1"/>
            </p:cNvSpPr>
            <p:nvPr/>
          </p:nvSpPr>
          <p:spPr bwMode="auto">
            <a:xfrm>
              <a:off x="4505325"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L</a:t>
              </a:r>
            </a:p>
          </p:txBody>
        </p:sp>
        <p:sp>
          <p:nvSpPr>
            <p:cNvPr id="52" name="Oval 43"/>
            <p:cNvSpPr>
              <a:spLocks noChangeArrowheads="1"/>
            </p:cNvSpPr>
            <p:nvPr/>
          </p:nvSpPr>
          <p:spPr bwMode="auto">
            <a:xfrm>
              <a:off x="5148263" y="42211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M</a:t>
              </a:r>
            </a:p>
          </p:txBody>
        </p:sp>
        <p:sp>
          <p:nvSpPr>
            <p:cNvPr id="53" name="Line 44"/>
            <p:cNvSpPr>
              <a:spLocks noChangeShapeType="1"/>
            </p:cNvSpPr>
            <p:nvPr/>
          </p:nvSpPr>
          <p:spPr bwMode="auto">
            <a:xfrm flipH="1">
              <a:off x="2357421" y="2493963"/>
              <a:ext cx="703278" cy="434971"/>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4" name="Line 45"/>
            <p:cNvSpPr>
              <a:spLocks noChangeShapeType="1"/>
            </p:cNvSpPr>
            <p:nvPr/>
          </p:nvSpPr>
          <p:spPr bwMode="auto">
            <a:xfrm>
              <a:off x="3238500" y="2636838"/>
              <a:ext cx="0" cy="288000"/>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5" name="Line 46"/>
            <p:cNvSpPr>
              <a:spLocks noChangeShapeType="1"/>
            </p:cNvSpPr>
            <p:nvPr/>
          </p:nvSpPr>
          <p:spPr bwMode="auto">
            <a:xfrm>
              <a:off x="3430588" y="2522538"/>
              <a:ext cx="647700" cy="503237"/>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6" name="Line 49"/>
            <p:cNvSpPr>
              <a:spLocks noChangeShapeType="1"/>
            </p:cNvSpPr>
            <p:nvPr/>
          </p:nvSpPr>
          <p:spPr bwMode="auto">
            <a:xfrm>
              <a:off x="3243263" y="3303588"/>
              <a:ext cx="0" cy="259200"/>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7" name="Line 50"/>
            <p:cNvSpPr>
              <a:spLocks noChangeShapeType="1"/>
            </p:cNvSpPr>
            <p:nvPr/>
          </p:nvSpPr>
          <p:spPr bwMode="auto">
            <a:xfrm>
              <a:off x="3243263" y="3933825"/>
              <a:ext cx="0" cy="287338"/>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8" name="Freeform 51"/>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9" name="Freeform 52"/>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60" name="Line 53"/>
            <p:cNvSpPr>
              <a:spLocks noChangeShapeType="1"/>
            </p:cNvSpPr>
            <p:nvPr/>
          </p:nvSpPr>
          <p:spPr bwMode="auto">
            <a:xfrm flipH="1">
              <a:off x="4184650" y="3862388"/>
              <a:ext cx="360363" cy="358775"/>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61" name="Line 54"/>
            <p:cNvSpPr>
              <a:spLocks noChangeShapeType="1"/>
            </p:cNvSpPr>
            <p:nvPr/>
          </p:nvSpPr>
          <p:spPr bwMode="auto">
            <a:xfrm>
              <a:off x="4687888" y="3933825"/>
              <a:ext cx="0" cy="287338"/>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62" name="Freeform 55"/>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grpSp>
      <p:cxnSp>
        <p:nvCxnSpPr>
          <p:cNvPr id="4" name="直接箭头连接符 3"/>
          <p:cNvCxnSpPr/>
          <p:nvPr/>
        </p:nvCxnSpPr>
        <p:spPr>
          <a:xfrm flipV="1">
            <a:off x="2500298" y="3825205"/>
            <a:ext cx="1351622" cy="31750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40343337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5616" y="5017190"/>
            <a:ext cx="7520940" cy="1340768"/>
          </a:xfrm>
        </p:spPr>
        <p:txBody>
          <a:bodyPr>
            <a:normAutofit/>
          </a:bodyPr>
          <a:lstStyle/>
          <a:p>
            <a:r>
              <a:rPr lang="zh-CN" altLang="zh-CN" sz="2800" b="0" dirty="0"/>
              <a:t>如图</a:t>
            </a:r>
            <a:r>
              <a:rPr lang="en-US" altLang="zh-CN" sz="2800" b="0" dirty="0"/>
              <a:t>5-13</a:t>
            </a:r>
            <a:r>
              <a:rPr lang="zh-CN" altLang="zh-CN" sz="2800" b="0" dirty="0"/>
              <a:t>所示二叉树</a:t>
            </a:r>
            <a:r>
              <a:rPr lang="en-US" altLang="zh-CN" sz="2800" b="0" dirty="0"/>
              <a:t>T</a:t>
            </a:r>
            <a:r>
              <a:rPr lang="en-US" altLang="zh-CN" sz="2800" b="0" baseline="-25000" dirty="0"/>
              <a:t>4</a:t>
            </a:r>
            <a:r>
              <a:rPr lang="zh-CN" altLang="zh-CN" sz="2800" b="0" dirty="0"/>
              <a:t>的中序遍历序列为：</a:t>
            </a:r>
            <a:r>
              <a:rPr lang="en-US" altLang="zh-CN" sz="3200" b="0" dirty="0" smtClean="0"/>
              <a:t>DBAGEHCF</a:t>
            </a:r>
            <a:endParaRPr lang="zh-CN" altLang="en-US" sz="3200" b="0" dirty="0"/>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0706" y="184106"/>
            <a:ext cx="4567244" cy="4387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32942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500042"/>
            <a:ext cx="8286808" cy="840726"/>
          </a:xfrm>
        </p:spPr>
        <p:txBody>
          <a:bodyPr>
            <a:normAutofit/>
          </a:bodyPr>
          <a:lstStyle/>
          <a:p>
            <a:r>
              <a:rPr lang="zh-CN" altLang="zh-CN" sz="2800" dirty="0" smtClean="0">
                <a:solidFill>
                  <a:srgbClr val="FF0000"/>
                </a:solidFill>
              </a:rPr>
              <a:t>中</a:t>
            </a:r>
            <a:r>
              <a:rPr lang="zh-CN" altLang="zh-CN" sz="2800" dirty="0">
                <a:solidFill>
                  <a:srgbClr val="FF0000"/>
                </a:solidFill>
              </a:rPr>
              <a:t>序遍历二叉树的递归</a:t>
            </a:r>
            <a:r>
              <a:rPr lang="zh-CN" altLang="zh-CN" sz="2800" dirty="0" smtClean="0">
                <a:solidFill>
                  <a:srgbClr val="FF0000"/>
                </a:solidFill>
              </a:rPr>
              <a:t>算法</a:t>
            </a:r>
            <a:endParaRPr lang="zh-CN" altLang="zh-CN" sz="2800" dirty="0">
              <a:solidFill>
                <a:srgbClr val="FF0000"/>
              </a:solidFill>
            </a:endParaRPr>
          </a:p>
        </p:txBody>
      </p:sp>
      <p:sp>
        <p:nvSpPr>
          <p:cNvPr id="5" name="Text Box 2"/>
          <p:cNvSpPr txBox="1">
            <a:spLocks noChangeArrowheads="1"/>
          </p:cNvSpPr>
          <p:nvPr/>
        </p:nvSpPr>
        <p:spPr bwMode="auto">
          <a:xfrm>
            <a:off x="539552" y="1564144"/>
            <a:ext cx="8269267" cy="4483893"/>
          </a:xfrm>
          <a:prstGeom prst="rect">
            <a:avLst/>
          </a:prstGeom>
          <a:solidFill>
            <a:sysClr val="window" lastClr="FFFFFF">
              <a:lumMod val="95000"/>
            </a:sysClr>
          </a:solidFill>
          <a:ln w="9525" cap="flat" cmpd="sng" algn="ctr">
            <a:noFill/>
            <a:prstDash val="soli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0000" tIns="108000" rIns="180000" bIns="108000">
            <a:spAutoFit/>
          </a:bodyPr>
          <a:lstStyle/>
          <a:p>
            <a:pPr marL="0" marR="0" lvl="0" indent="0" algn="just" defTabSz="914400" eaLnBrk="1" fontAlgn="base" latinLnBrk="0" hangingPunct="1">
              <a:lnSpc>
                <a:spcPct val="80000"/>
              </a:lnSpc>
              <a:spcBef>
                <a:spcPct val="50000"/>
              </a:spcBef>
              <a:spcAft>
                <a:spcPct val="0"/>
              </a:spcAft>
              <a:buClrTx/>
              <a:buSzTx/>
              <a:buFontTx/>
              <a:buNone/>
              <a:tabLst/>
              <a:defRPr/>
            </a:pP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void </a:t>
            </a:r>
            <a:r>
              <a:rPr kumimoji="1" lang="en-US" altLang="zh-CN" sz="2800" b="1" i="0" u="none" strike="noStrike" kern="0" cap="none" spc="0" normalizeH="0" baseline="0" noProof="0" dirty="0" err="1" smtClean="0">
                <a:ln>
                  <a:noFill/>
                </a:ln>
                <a:solidFill>
                  <a:srgbClr val="FF0000"/>
                </a:solidFill>
                <a:effectLst/>
                <a:uLnTx/>
                <a:uFillTx/>
                <a:latin typeface="Consolas" pitchFamily="49" charset="0"/>
                <a:ea typeface="仿宋" pitchFamily="49" charset="-122"/>
                <a:cs typeface="Consolas" pitchFamily="49" charset="0"/>
              </a:rPr>
              <a:t>InOrder</a:t>
            </a: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a:t>
            </a:r>
            <a:r>
              <a:rPr kumimoji="1" lang="en-US" altLang="zh-CN" sz="2800" b="1" i="0" u="none" strike="noStrike" kern="0" cap="none" spc="0" normalizeH="0" baseline="0" noProof="0" dirty="0" err="1" smtClean="0">
                <a:ln>
                  <a:noFill/>
                </a:ln>
                <a:solidFill>
                  <a:srgbClr val="3333FF"/>
                </a:solidFill>
                <a:effectLst/>
                <a:uLnTx/>
                <a:uFillTx/>
                <a:latin typeface="Consolas" pitchFamily="49" charset="0"/>
                <a:ea typeface="仿宋" pitchFamily="49" charset="-122"/>
                <a:cs typeface="Consolas" pitchFamily="49" charset="0"/>
              </a:rPr>
              <a:t>BTNode</a:t>
            </a: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*b)</a:t>
            </a:r>
          </a:p>
          <a:p>
            <a:pPr marL="0" marR="0" lvl="0" indent="0" algn="just" defTabSz="914400" eaLnBrk="1" fontAlgn="base" latinLnBrk="0" hangingPunct="1">
              <a:lnSpc>
                <a:spcPct val="80000"/>
              </a:lnSpc>
              <a:spcBef>
                <a:spcPct val="50000"/>
              </a:spcBef>
              <a:spcAft>
                <a:spcPct val="0"/>
              </a:spcAft>
              <a:buClrTx/>
              <a:buSzTx/>
              <a:buFontTx/>
              <a:buNone/>
              <a:tabLst/>
              <a:defRPr/>
            </a:pP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if (b!=NULL)  </a:t>
            </a:r>
          </a:p>
          <a:p>
            <a:pPr marL="0" marR="0" lvl="0" indent="0" algn="just" defTabSz="914400" eaLnBrk="1" fontAlgn="base" latinLnBrk="0" hangingPunct="1">
              <a:lnSpc>
                <a:spcPct val="80000"/>
              </a:lnSpc>
              <a:spcBef>
                <a:spcPct val="50000"/>
              </a:spcBef>
              <a:spcAft>
                <a:spcPct val="0"/>
              </a:spcAft>
              <a:buClrTx/>
              <a:buSzTx/>
              <a:buFontTx/>
              <a:buNone/>
              <a:tabLst/>
              <a:defRPr/>
            </a:pP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  </a:t>
            </a:r>
          </a:p>
          <a:p>
            <a:pPr marL="0" marR="0" lvl="0" indent="0" algn="just" defTabSz="914400" eaLnBrk="1" fontAlgn="base" latinLnBrk="0" hangingPunct="1">
              <a:lnSpc>
                <a:spcPct val="80000"/>
              </a:lnSpc>
              <a:spcBef>
                <a:spcPct val="50000"/>
              </a:spcBef>
              <a:spcAft>
                <a:spcPct val="0"/>
              </a:spcAft>
              <a:buClrTx/>
              <a:buSzTx/>
              <a:buFontTx/>
              <a:buNone/>
              <a:tabLst/>
              <a:defRPr/>
            </a:pPr>
            <a:r>
              <a:rPr kumimoji="1" lang="en-US" altLang="zh-CN" sz="2800" b="1" kern="0" dirty="0">
                <a:solidFill>
                  <a:srgbClr val="3333FF"/>
                </a:solidFill>
                <a:latin typeface="Consolas" pitchFamily="49" charset="0"/>
                <a:ea typeface="仿宋" pitchFamily="49" charset="-122"/>
                <a:cs typeface="Consolas" pitchFamily="49" charset="0"/>
              </a:rPr>
              <a:t> </a:t>
            </a:r>
            <a:r>
              <a:rPr kumimoji="1" lang="en-US" altLang="zh-CN" sz="2800" b="1" kern="0" dirty="0" smtClean="0">
                <a:solidFill>
                  <a:srgbClr val="3333FF"/>
                </a:solidFill>
                <a:latin typeface="Consolas" pitchFamily="49" charset="0"/>
                <a:ea typeface="仿宋" pitchFamily="49" charset="-122"/>
                <a:cs typeface="Consolas" pitchFamily="49" charset="0"/>
              </a:rPr>
              <a:t>     </a:t>
            </a:r>
            <a:r>
              <a:rPr kumimoji="1" lang="en-US" altLang="zh-CN" sz="2800" b="1" i="0" u="none" strike="noStrike" kern="0" cap="none" spc="0" normalizeH="0" baseline="0" noProof="0" dirty="0" err="1" smtClean="0">
                <a:ln>
                  <a:noFill/>
                </a:ln>
                <a:solidFill>
                  <a:srgbClr val="FF0000"/>
                </a:solidFill>
                <a:effectLst/>
                <a:uLnTx/>
                <a:uFillTx/>
                <a:latin typeface="Consolas" pitchFamily="49" charset="0"/>
                <a:ea typeface="仿宋" pitchFamily="49" charset="-122"/>
                <a:cs typeface="Consolas" pitchFamily="49" charset="0"/>
              </a:rPr>
              <a:t>InOrder</a:t>
            </a: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(b-&gt;lchild);</a:t>
            </a:r>
          </a:p>
          <a:p>
            <a:pPr marL="0" marR="0" lvl="0" indent="0" algn="just" defTabSz="914400" eaLnBrk="1" fontAlgn="base" latinLnBrk="0" hangingPunct="1">
              <a:lnSpc>
                <a:spcPct val="80000"/>
              </a:lnSpc>
              <a:spcBef>
                <a:spcPct val="50000"/>
              </a:spcBef>
              <a:spcAft>
                <a:spcPct val="0"/>
              </a:spcAft>
              <a:buClrTx/>
              <a:buSzTx/>
              <a:buFontTx/>
              <a:buNone/>
              <a:tabLst/>
              <a:defRPr/>
            </a:pP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a:t>
            </a:r>
            <a:r>
              <a:rPr kumimoji="1" lang="en-US" altLang="zh-CN" sz="2800" b="1" i="0" u="none" strike="noStrike" kern="0" cap="none" spc="0" normalizeH="0" baseline="0" noProof="0" dirty="0" err="1" smtClean="0">
                <a:ln>
                  <a:noFill/>
                </a:ln>
                <a:effectLst/>
                <a:uLnTx/>
                <a:uFillTx/>
                <a:latin typeface="Consolas" pitchFamily="49" charset="0"/>
                <a:ea typeface="仿宋" pitchFamily="49" charset="-122"/>
                <a:cs typeface="Consolas" pitchFamily="49" charset="0"/>
              </a:rPr>
              <a:t>printf</a:t>
            </a:r>
            <a:r>
              <a:rPr kumimoji="1" lang="en-US" altLang="zh-CN" sz="2800" b="1" i="0" u="none" strike="noStrike" kern="0" cap="none" spc="0" normalizeH="0" baseline="0" noProof="0" dirty="0" smtClean="0">
                <a:ln>
                  <a:noFill/>
                </a:ln>
                <a:effectLst/>
                <a:uLnTx/>
                <a:uFillTx/>
                <a:latin typeface="Consolas" pitchFamily="49" charset="0"/>
                <a:ea typeface="仿宋" pitchFamily="49" charset="-122"/>
                <a:cs typeface="Consolas" pitchFamily="49" charset="0"/>
              </a:rPr>
              <a:t>("%c "</a:t>
            </a:r>
            <a:r>
              <a:rPr kumimoji="1" lang="zh-CN" altLang="en-US" sz="2800" b="1" i="0" u="none" strike="noStrike" kern="0" cap="none" spc="0" normalizeH="0" baseline="0" noProof="0" dirty="0" smtClean="0">
                <a:ln>
                  <a:noFill/>
                </a:ln>
                <a:effectLst/>
                <a:uLnTx/>
                <a:uFillTx/>
                <a:latin typeface="Consolas" pitchFamily="49" charset="0"/>
                <a:ea typeface="仿宋" pitchFamily="49" charset="-122"/>
                <a:cs typeface="Consolas" pitchFamily="49" charset="0"/>
              </a:rPr>
              <a:t>，</a:t>
            </a:r>
            <a:r>
              <a:rPr kumimoji="1" lang="en-US" altLang="zh-CN" sz="2800" b="1" i="0" u="none" strike="noStrike" kern="0" cap="none" spc="0" normalizeH="0" baseline="0" noProof="0" dirty="0" smtClean="0">
                <a:ln>
                  <a:noFill/>
                </a:ln>
                <a:effectLst/>
                <a:uLnTx/>
                <a:uFillTx/>
                <a:latin typeface="Consolas" pitchFamily="49" charset="0"/>
                <a:ea typeface="仿宋" pitchFamily="49" charset="-122"/>
                <a:cs typeface="Consolas" pitchFamily="49" charset="0"/>
              </a:rPr>
              <a:t>b-&gt;data);</a:t>
            </a:r>
            <a:r>
              <a:rPr kumimoji="1" lang="en-US" altLang="zh-CN" sz="2800" b="1" i="0" u="none" strike="noStrike" kern="0" cap="none" spc="0" normalizeH="0" baseline="0" noProof="0" dirty="0" smtClean="0">
                <a:ln>
                  <a:noFill/>
                </a:ln>
                <a:solidFill>
                  <a:srgbClr val="00B0F0"/>
                </a:solidFill>
                <a:effectLst/>
                <a:uLnTx/>
                <a:uFillTx/>
                <a:latin typeface="Consolas" pitchFamily="49" charset="0"/>
                <a:ea typeface="仿宋" pitchFamily="49" charset="-122"/>
                <a:cs typeface="Consolas" pitchFamily="49" charset="0"/>
              </a:rPr>
              <a:t>//</a:t>
            </a:r>
            <a:r>
              <a:rPr kumimoji="1" lang="zh-CN" altLang="en-US" sz="2800" b="1" i="0" u="none" strike="noStrike" kern="0" cap="none" spc="0" normalizeH="0" baseline="0" noProof="0" dirty="0" smtClean="0">
                <a:ln>
                  <a:noFill/>
                </a:ln>
                <a:solidFill>
                  <a:srgbClr val="00B0F0"/>
                </a:solidFill>
                <a:effectLst/>
                <a:uLnTx/>
                <a:uFillTx/>
                <a:latin typeface="Consolas" pitchFamily="49" charset="0"/>
                <a:ea typeface="仿宋" pitchFamily="49" charset="-122"/>
                <a:cs typeface="Consolas" pitchFamily="49" charset="0"/>
              </a:rPr>
              <a:t>访问根结点</a:t>
            </a:r>
          </a:p>
          <a:p>
            <a:pPr marL="0" marR="0" lvl="0" indent="0" algn="just" defTabSz="914400" eaLnBrk="1" fontAlgn="base" latinLnBrk="0" hangingPunct="1">
              <a:lnSpc>
                <a:spcPct val="80000"/>
              </a:lnSpc>
              <a:spcBef>
                <a:spcPct val="50000"/>
              </a:spcBef>
              <a:spcAft>
                <a:spcPct val="0"/>
              </a:spcAft>
              <a:buClrTx/>
              <a:buSzTx/>
              <a:buFontTx/>
              <a:buNone/>
              <a:tabLst/>
              <a:defRPr/>
            </a:pPr>
            <a:r>
              <a:rPr kumimoji="1" lang="zh-CN" altLang="en-US"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a:t>
            </a:r>
            <a:r>
              <a:rPr kumimoji="1" lang="en-US" altLang="zh-CN" sz="2800" b="1" i="0" u="none" strike="noStrike" kern="0" cap="none" spc="0" normalizeH="0" baseline="0" noProof="0" dirty="0" err="1" smtClean="0">
                <a:ln>
                  <a:noFill/>
                </a:ln>
                <a:solidFill>
                  <a:srgbClr val="FF0000"/>
                </a:solidFill>
                <a:effectLst/>
                <a:uLnTx/>
                <a:uFillTx/>
                <a:latin typeface="Consolas" pitchFamily="49" charset="0"/>
                <a:ea typeface="仿宋" pitchFamily="49" charset="-122"/>
                <a:cs typeface="Consolas" pitchFamily="49" charset="0"/>
              </a:rPr>
              <a:t>InOrder</a:t>
            </a: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(b-&gt;rchild);</a:t>
            </a:r>
          </a:p>
          <a:p>
            <a:pPr marL="0" marR="0" lvl="0" indent="0" algn="just" defTabSz="914400" eaLnBrk="1" fontAlgn="base" latinLnBrk="0" hangingPunct="1">
              <a:lnSpc>
                <a:spcPct val="80000"/>
              </a:lnSpc>
              <a:spcBef>
                <a:spcPct val="50000"/>
              </a:spcBef>
              <a:spcAft>
                <a:spcPct val="0"/>
              </a:spcAft>
              <a:buClrTx/>
              <a:buSzTx/>
              <a:buFontTx/>
              <a:buNone/>
              <a:tabLst/>
              <a:defRPr/>
            </a:pP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a:t>
            </a:r>
          </a:p>
          <a:p>
            <a:pPr marL="0" marR="0" lvl="0" indent="0" algn="just" defTabSz="914400" eaLnBrk="1" fontAlgn="base" latinLnBrk="0" hangingPunct="1">
              <a:lnSpc>
                <a:spcPct val="80000"/>
              </a:lnSpc>
              <a:spcBef>
                <a:spcPct val="50000"/>
              </a:spcBef>
              <a:spcAft>
                <a:spcPct val="0"/>
              </a:spcAft>
              <a:buClrTx/>
              <a:buSzTx/>
              <a:buFontTx/>
              <a:buNone/>
              <a:tabLst/>
              <a:defRPr/>
            </a:pP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a:t>
            </a:r>
          </a:p>
        </p:txBody>
      </p:sp>
    </p:spTree>
    <p:extLst>
      <p:ext uri="{BB962C8B-B14F-4D97-AF65-F5344CB8AC3E}">
        <p14:creationId xmlns:p14="http://schemas.microsoft.com/office/powerpoint/2010/main" val="11080362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785786" y="285728"/>
            <a:ext cx="7520940" cy="548640"/>
          </a:xfrm>
        </p:spPr>
        <p:txBody>
          <a:bodyPr/>
          <a:lstStyle/>
          <a:p>
            <a:r>
              <a:rPr lang="en-US" altLang="zh-CN" b="1" dirty="0" smtClean="0"/>
              <a:t>3</a:t>
            </a:r>
            <a:r>
              <a:rPr lang="zh-CN" altLang="en-US" b="1" dirty="0" smtClean="0"/>
              <a:t>、</a:t>
            </a:r>
            <a:r>
              <a:rPr lang="en-US" altLang="zh-CN" b="1" dirty="0" smtClean="0"/>
              <a:t> </a:t>
            </a:r>
            <a:r>
              <a:rPr lang="zh-CN" altLang="zh-CN" b="1" dirty="0"/>
              <a:t>二叉树的后序遍历</a:t>
            </a:r>
            <a:endParaRPr lang="zh-CN" altLang="en-US" dirty="0"/>
          </a:p>
        </p:txBody>
      </p:sp>
      <p:sp>
        <p:nvSpPr>
          <p:cNvPr id="3" name="内容占位符 2"/>
          <p:cNvSpPr>
            <a:spLocks noGrp="1"/>
          </p:cNvSpPr>
          <p:nvPr>
            <p:ph idx="1"/>
          </p:nvPr>
        </p:nvSpPr>
        <p:spPr>
          <a:xfrm>
            <a:off x="642910" y="1285860"/>
            <a:ext cx="8321578" cy="4680520"/>
          </a:xfrm>
        </p:spPr>
        <p:txBody>
          <a:bodyPr>
            <a:noAutofit/>
          </a:bodyPr>
          <a:lstStyle/>
          <a:p>
            <a:r>
              <a:rPr lang="zh-CN" altLang="zh-CN" sz="2800" dirty="0">
                <a:solidFill>
                  <a:srgbClr val="FF0000"/>
                </a:solidFill>
              </a:rPr>
              <a:t>后序遍历的递归定义如下：</a:t>
            </a:r>
          </a:p>
          <a:p>
            <a:r>
              <a:rPr lang="en-US" altLang="zh-CN" sz="2800" b="0" dirty="0"/>
              <a:t>	</a:t>
            </a:r>
            <a:r>
              <a:rPr lang="zh-CN" altLang="zh-CN" sz="2800" b="0" dirty="0"/>
              <a:t>若二叉树为空，则遍历结束</a:t>
            </a:r>
            <a:r>
              <a:rPr lang="zh-CN" altLang="zh-CN" sz="2800" b="0" dirty="0" smtClean="0"/>
              <a:t>；</a:t>
            </a:r>
            <a:endParaRPr lang="en-US" altLang="zh-CN" sz="2800" b="0" dirty="0" smtClean="0"/>
          </a:p>
          <a:p>
            <a:r>
              <a:rPr lang="en-US" altLang="zh-CN" sz="2800" b="0" dirty="0"/>
              <a:t>	</a:t>
            </a:r>
            <a:r>
              <a:rPr lang="zh-CN" altLang="zh-CN" sz="2800" b="0" dirty="0" smtClean="0"/>
              <a:t>否则</a:t>
            </a:r>
            <a:r>
              <a:rPr lang="zh-CN" altLang="zh-CN" sz="2800" b="0" dirty="0"/>
              <a:t>：</a:t>
            </a:r>
          </a:p>
          <a:p>
            <a:r>
              <a:rPr lang="en-US" altLang="zh-CN" sz="2800" b="0" dirty="0"/>
              <a:t>		(1) </a:t>
            </a:r>
            <a:r>
              <a:rPr lang="zh-CN" altLang="zh-CN" sz="2800" b="0" dirty="0"/>
              <a:t>后序遍历左子树；</a:t>
            </a:r>
          </a:p>
          <a:p>
            <a:r>
              <a:rPr lang="en-US" altLang="zh-CN" sz="2800" b="0" dirty="0"/>
              <a:t>		(2) </a:t>
            </a:r>
            <a:r>
              <a:rPr lang="zh-CN" altLang="zh-CN" sz="2800" b="0" dirty="0"/>
              <a:t>后序遍历右子树；</a:t>
            </a:r>
          </a:p>
          <a:p>
            <a:r>
              <a:rPr lang="en-US" altLang="zh-CN" sz="2800" b="0" dirty="0"/>
              <a:t>	</a:t>
            </a:r>
            <a:r>
              <a:rPr lang="en-US" altLang="zh-CN" sz="2800" b="0" dirty="0">
                <a:solidFill>
                  <a:srgbClr val="FF0000"/>
                </a:solidFill>
              </a:rPr>
              <a:t>	(3) </a:t>
            </a:r>
            <a:r>
              <a:rPr lang="zh-CN" altLang="zh-CN" sz="2800" b="0" dirty="0">
                <a:solidFill>
                  <a:srgbClr val="FF0000"/>
                </a:solidFill>
              </a:rPr>
              <a:t>访问根结点。</a:t>
            </a:r>
          </a:p>
          <a:p>
            <a:endParaRPr lang="en-US" altLang="zh-CN" sz="2800" b="0" dirty="0" smtClean="0"/>
          </a:p>
          <a:p>
            <a:r>
              <a:rPr lang="en-US" altLang="zh-CN" sz="2800" b="0" dirty="0"/>
              <a:t>	</a:t>
            </a:r>
            <a:r>
              <a:rPr lang="zh-CN" altLang="zh-CN" sz="2800" b="0" dirty="0"/>
              <a:t>即，按照</a:t>
            </a:r>
            <a:r>
              <a:rPr lang="en-US" altLang="zh-CN" sz="2800" b="0" dirty="0"/>
              <a:t>“</a:t>
            </a:r>
            <a:r>
              <a:rPr lang="zh-CN" altLang="zh-CN" sz="2800" b="0" dirty="0">
                <a:solidFill>
                  <a:srgbClr val="FF0000"/>
                </a:solidFill>
              </a:rPr>
              <a:t>左子树</a:t>
            </a:r>
            <a:r>
              <a:rPr lang="en-US" altLang="zh-CN" sz="2800" b="0" dirty="0">
                <a:solidFill>
                  <a:srgbClr val="FF0000"/>
                </a:solidFill>
              </a:rPr>
              <a:t>—</a:t>
            </a:r>
            <a:r>
              <a:rPr lang="zh-CN" altLang="zh-CN" sz="2800" b="0" dirty="0">
                <a:solidFill>
                  <a:srgbClr val="FF0000"/>
                </a:solidFill>
              </a:rPr>
              <a:t>右子树</a:t>
            </a:r>
            <a:r>
              <a:rPr lang="en-US" altLang="zh-CN" sz="2800" b="0" dirty="0">
                <a:solidFill>
                  <a:srgbClr val="FF0000"/>
                </a:solidFill>
              </a:rPr>
              <a:t>—</a:t>
            </a:r>
            <a:r>
              <a:rPr lang="zh-CN" altLang="zh-CN" sz="2800" b="0" dirty="0">
                <a:solidFill>
                  <a:srgbClr val="FF0000"/>
                </a:solidFill>
              </a:rPr>
              <a:t>根</a:t>
            </a:r>
            <a:r>
              <a:rPr lang="en-US" altLang="zh-CN" sz="2800" b="0" dirty="0"/>
              <a:t>”</a:t>
            </a:r>
            <a:r>
              <a:rPr lang="zh-CN" altLang="zh-CN" sz="2800" b="0" dirty="0"/>
              <a:t>的次序递归的遍历二叉树</a:t>
            </a:r>
            <a:r>
              <a:rPr lang="zh-CN" altLang="zh-CN" sz="2800" b="0" dirty="0" smtClean="0"/>
              <a:t>。</a:t>
            </a:r>
            <a:endParaRPr lang="zh-CN" altLang="zh-CN" sz="2800" b="0" dirty="0"/>
          </a:p>
        </p:txBody>
      </p:sp>
    </p:spTree>
    <p:extLst>
      <p:ext uri="{BB962C8B-B14F-4D97-AF65-F5344CB8AC3E}">
        <p14:creationId xmlns:p14="http://schemas.microsoft.com/office/powerpoint/2010/main" val="23650866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5085184"/>
            <a:ext cx="7520940" cy="1131577"/>
          </a:xfrm>
        </p:spPr>
        <p:txBody>
          <a:bodyPr>
            <a:normAutofit lnSpcReduction="10000"/>
          </a:bodyPr>
          <a:lstStyle/>
          <a:p>
            <a:r>
              <a:rPr lang="zh-CN" altLang="zh-CN" sz="2800" dirty="0"/>
              <a:t>如图</a:t>
            </a:r>
            <a:r>
              <a:rPr lang="en-US" altLang="zh-CN" sz="2800" dirty="0"/>
              <a:t>5-14</a:t>
            </a:r>
            <a:r>
              <a:rPr lang="zh-CN" altLang="zh-CN" sz="2800" dirty="0"/>
              <a:t>所示二叉树</a:t>
            </a:r>
            <a:r>
              <a:rPr lang="en-US" altLang="zh-CN" sz="2800" dirty="0"/>
              <a:t>T</a:t>
            </a:r>
            <a:r>
              <a:rPr lang="en-US" altLang="zh-CN" sz="2800" baseline="-25000" dirty="0"/>
              <a:t>5</a:t>
            </a:r>
            <a:r>
              <a:rPr lang="zh-CN" altLang="zh-CN" sz="2800" dirty="0"/>
              <a:t>的后序遍历序列为：</a:t>
            </a:r>
            <a:r>
              <a:rPr lang="en-US" altLang="zh-CN" sz="3200" dirty="0" smtClean="0"/>
              <a:t>DBGEHFCA</a:t>
            </a:r>
            <a:endParaRPr lang="zh-CN" altLang="en-US" sz="3200" dirty="0"/>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8794" y="504731"/>
            <a:ext cx="4731438" cy="4135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91942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476672"/>
            <a:ext cx="7786742" cy="792088"/>
          </a:xfrm>
        </p:spPr>
        <p:txBody>
          <a:bodyPr>
            <a:normAutofit/>
          </a:bodyPr>
          <a:lstStyle/>
          <a:p>
            <a:r>
              <a:rPr lang="zh-CN" altLang="zh-CN" sz="3000" dirty="0" smtClean="0">
                <a:solidFill>
                  <a:srgbClr val="FF0000"/>
                </a:solidFill>
              </a:rPr>
              <a:t>后序</a:t>
            </a:r>
            <a:r>
              <a:rPr lang="zh-CN" altLang="zh-CN" sz="3000" dirty="0">
                <a:solidFill>
                  <a:srgbClr val="FF0000"/>
                </a:solidFill>
              </a:rPr>
              <a:t>遍历二叉树的递归</a:t>
            </a:r>
            <a:r>
              <a:rPr lang="zh-CN" altLang="zh-CN" sz="3000" dirty="0" smtClean="0">
                <a:solidFill>
                  <a:srgbClr val="FF0000"/>
                </a:solidFill>
              </a:rPr>
              <a:t>算法</a:t>
            </a:r>
            <a:endParaRPr lang="zh-CN" altLang="zh-CN" sz="3000" dirty="0">
              <a:solidFill>
                <a:srgbClr val="FF0000"/>
              </a:solidFill>
            </a:endParaRPr>
          </a:p>
        </p:txBody>
      </p:sp>
      <p:sp>
        <p:nvSpPr>
          <p:cNvPr id="5" name="Text Box 2"/>
          <p:cNvSpPr txBox="1">
            <a:spLocks noChangeArrowheads="1"/>
          </p:cNvSpPr>
          <p:nvPr/>
        </p:nvSpPr>
        <p:spPr bwMode="auto">
          <a:xfrm>
            <a:off x="395536" y="1500174"/>
            <a:ext cx="8568952" cy="4483893"/>
          </a:xfrm>
          <a:prstGeom prst="rect">
            <a:avLst/>
          </a:prstGeom>
          <a:solidFill>
            <a:sysClr val="window" lastClr="FFFFFF">
              <a:lumMod val="95000"/>
            </a:sysClr>
          </a:solidFill>
          <a:ln w="9525" cap="flat" cmpd="sng" algn="ctr">
            <a:noFill/>
            <a:prstDash val="soli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0000" tIns="108000" rIns="180000" bIns="108000">
            <a:spAutoFit/>
          </a:bodyPr>
          <a:lstStyle/>
          <a:p>
            <a:pPr marL="0" marR="0" lvl="0" indent="0" algn="just" defTabSz="914400" eaLnBrk="1" fontAlgn="base" latinLnBrk="0" hangingPunct="1">
              <a:lnSpc>
                <a:spcPct val="80000"/>
              </a:lnSpc>
              <a:spcBef>
                <a:spcPct val="50000"/>
              </a:spcBef>
              <a:spcAft>
                <a:spcPct val="0"/>
              </a:spcAft>
              <a:buClrTx/>
              <a:buSzTx/>
              <a:buFontTx/>
              <a:buNone/>
              <a:tabLst/>
              <a:defRPr/>
            </a:pP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void </a:t>
            </a:r>
            <a:r>
              <a:rPr kumimoji="1" lang="en-US" altLang="zh-CN" sz="2800" b="1" i="0" u="none" strike="noStrike" kern="0" cap="none" spc="0" normalizeH="0" baseline="0" noProof="0" dirty="0" err="1" smtClean="0">
                <a:ln>
                  <a:noFill/>
                </a:ln>
                <a:solidFill>
                  <a:srgbClr val="FF0000"/>
                </a:solidFill>
                <a:effectLst/>
                <a:uLnTx/>
                <a:uFillTx/>
                <a:latin typeface="Consolas" pitchFamily="49" charset="0"/>
                <a:ea typeface="仿宋" pitchFamily="49" charset="-122"/>
                <a:cs typeface="Consolas" pitchFamily="49" charset="0"/>
              </a:rPr>
              <a:t>PostOrder</a:t>
            </a: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a:t>
            </a:r>
            <a:r>
              <a:rPr kumimoji="1" lang="en-US" altLang="zh-CN" sz="2800" b="1" i="0" u="none" strike="noStrike" kern="0" cap="none" spc="0" normalizeH="0" baseline="0" noProof="0" dirty="0" err="1" smtClean="0">
                <a:ln>
                  <a:noFill/>
                </a:ln>
                <a:solidFill>
                  <a:srgbClr val="3333FF"/>
                </a:solidFill>
                <a:effectLst/>
                <a:uLnTx/>
                <a:uFillTx/>
                <a:latin typeface="Consolas" pitchFamily="49" charset="0"/>
                <a:ea typeface="仿宋" pitchFamily="49" charset="-122"/>
                <a:cs typeface="Consolas" pitchFamily="49" charset="0"/>
              </a:rPr>
              <a:t>BTNode</a:t>
            </a: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*b) </a:t>
            </a:r>
          </a:p>
          <a:p>
            <a:pPr marL="0" marR="0" lvl="0" indent="0" algn="just" defTabSz="914400" eaLnBrk="1" fontAlgn="base" latinLnBrk="0" hangingPunct="1">
              <a:lnSpc>
                <a:spcPct val="80000"/>
              </a:lnSpc>
              <a:spcBef>
                <a:spcPct val="50000"/>
              </a:spcBef>
              <a:spcAft>
                <a:spcPct val="0"/>
              </a:spcAft>
              <a:buClrTx/>
              <a:buSzTx/>
              <a:buFontTx/>
              <a:buNone/>
              <a:tabLst/>
              <a:defRPr/>
            </a:pP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if (b!=NULL)  </a:t>
            </a:r>
          </a:p>
          <a:p>
            <a:pPr marL="0" marR="0" lvl="0" indent="0" algn="just" defTabSz="914400" eaLnBrk="1" fontAlgn="base" latinLnBrk="0" hangingPunct="1">
              <a:lnSpc>
                <a:spcPct val="80000"/>
              </a:lnSpc>
              <a:spcBef>
                <a:spcPct val="50000"/>
              </a:spcBef>
              <a:spcAft>
                <a:spcPct val="0"/>
              </a:spcAft>
              <a:buClrTx/>
              <a:buSzTx/>
              <a:buFontTx/>
              <a:buNone/>
              <a:tabLst/>
              <a:defRPr/>
            </a:pP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  </a:t>
            </a:r>
          </a:p>
          <a:p>
            <a:pPr marL="0" marR="0" lvl="0" indent="0" algn="just" defTabSz="914400" eaLnBrk="1" fontAlgn="base" latinLnBrk="0" hangingPunct="1">
              <a:lnSpc>
                <a:spcPct val="80000"/>
              </a:lnSpc>
              <a:spcBef>
                <a:spcPct val="50000"/>
              </a:spcBef>
              <a:spcAft>
                <a:spcPct val="0"/>
              </a:spcAft>
              <a:buClrTx/>
              <a:buSzTx/>
              <a:buFontTx/>
              <a:buNone/>
              <a:tabLst/>
              <a:defRPr/>
            </a:pPr>
            <a:r>
              <a:rPr kumimoji="1" lang="en-US" altLang="zh-CN" sz="2800" b="1" kern="0" dirty="0">
                <a:solidFill>
                  <a:srgbClr val="3333FF"/>
                </a:solidFill>
                <a:latin typeface="Consolas" pitchFamily="49" charset="0"/>
                <a:ea typeface="仿宋" pitchFamily="49" charset="-122"/>
                <a:cs typeface="Consolas" pitchFamily="49" charset="0"/>
              </a:rPr>
              <a:t> </a:t>
            </a:r>
            <a:r>
              <a:rPr kumimoji="1" lang="en-US" altLang="zh-CN" sz="2800" b="1" kern="0" dirty="0" smtClean="0">
                <a:solidFill>
                  <a:srgbClr val="3333FF"/>
                </a:solidFill>
                <a:latin typeface="Consolas" pitchFamily="49" charset="0"/>
                <a:ea typeface="仿宋" pitchFamily="49" charset="-122"/>
                <a:cs typeface="Consolas" pitchFamily="49" charset="0"/>
              </a:rPr>
              <a:t>     </a:t>
            </a:r>
            <a:r>
              <a:rPr kumimoji="1" lang="en-US" altLang="zh-CN" sz="2800" b="1" i="0" u="none" strike="noStrike" kern="0" cap="none" spc="0" normalizeH="0" baseline="0" noProof="0" dirty="0" err="1" smtClean="0">
                <a:ln>
                  <a:noFill/>
                </a:ln>
                <a:solidFill>
                  <a:srgbClr val="FF0000"/>
                </a:solidFill>
                <a:effectLst/>
                <a:uLnTx/>
                <a:uFillTx/>
                <a:latin typeface="Consolas" pitchFamily="49" charset="0"/>
                <a:ea typeface="仿宋" pitchFamily="49" charset="-122"/>
                <a:cs typeface="Consolas" pitchFamily="49" charset="0"/>
              </a:rPr>
              <a:t>PostOrder</a:t>
            </a: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(b-&gt;lchild);</a:t>
            </a:r>
          </a:p>
          <a:p>
            <a:pPr marL="0" marR="0" lvl="0" indent="0" algn="just" defTabSz="914400" eaLnBrk="1" fontAlgn="base" latinLnBrk="0" hangingPunct="1">
              <a:lnSpc>
                <a:spcPct val="80000"/>
              </a:lnSpc>
              <a:spcBef>
                <a:spcPct val="50000"/>
              </a:spcBef>
              <a:spcAft>
                <a:spcPct val="0"/>
              </a:spcAft>
              <a:buClrTx/>
              <a:buSzTx/>
              <a:buFontTx/>
              <a:buNone/>
              <a:tabLst/>
              <a:defRPr/>
            </a:pP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a:t>
            </a:r>
            <a:r>
              <a:rPr kumimoji="1" lang="en-US" altLang="zh-CN" sz="2800" b="1" i="0" u="none" strike="noStrike" kern="0" cap="none" spc="0" normalizeH="0" baseline="0" noProof="0" dirty="0" err="1" smtClean="0">
                <a:ln>
                  <a:noFill/>
                </a:ln>
                <a:solidFill>
                  <a:srgbClr val="FF0000"/>
                </a:solidFill>
                <a:effectLst/>
                <a:uLnTx/>
                <a:uFillTx/>
                <a:latin typeface="Consolas" pitchFamily="49" charset="0"/>
                <a:ea typeface="仿宋" pitchFamily="49" charset="-122"/>
                <a:cs typeface="Consolas" pitchFamily="49" charset="0"/>
              </a:rPr>
              <a:t>PostOrder</a:t>
            </a: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(b-&gt;rchild);</a:t>
            </a:r>
          </a:p>
          <a:p>
            <a:pPr marL="0" marR="0" lvl="0" indent="0" algn="just" defTabSz="914400" eaLnBrk="1" fontAlgn="base" latinLnBrk="0" hangingPunct="1">
              <a:lnSpc>
                <a:spcPct val="80000"/>
              </a:lnSpc>
              <a:spcBef>
                <a:spcPct val="50000"/>
              </a:spcBef>
              <a:spcAft>
                <a:spcPct val="0"/>
              </a:spcAft>
              <a:buClrTx/>
              <a:buSzTx/>
              <a:buFontTx/>
              <a:buNone/>
              <a:tabLst/>
              <a:defRPr/>
            </a:pP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a:t>
            </a:r>
            <a:r>
              <a:rPr kumimoji="1" lang="en-US" altLang="zh-CN" sz="2800" b="1" i="0" u="none" strike="noStrike" kern="0" cap="none" spc="0" normalizeH="0" baseline="0" noProof="0" dirty="0" err="1" smtClean="0">
                <a:ln>
                  <a:noFill/>
                </a:ln>
                <a:effectLst/>
                <a:uLnTx/>
                <a:uFillTx/>
                <a:latin typeface="Consolas" pitchFamily="49" charset="0"/>
                <a:ea typeface="仿宋" pitchFamily="49" charset="-122"/>
                <a:cs typeface="Consolas" pitchFamily="49" charset="0"/>
              </a:rPr>
              <a:t>printf</a:t>
            </a:r>
            <a:r>
              <a:rPr kumimoji="1" lang="en-US" altLang="zh-CN" sz="2800" b="1" i="0" u="none" strike="noStrike" kern="0" cap="none" spc="0" normalizeH="0" baseline="0" noProof="0" dirty="0" smtClean="0">
                <a:ln>
                  <a:noFill/>
                </a:ln>
                <a:effectLst/>
                <a:uLnTx/>
                <a:uFillTx/>
                <a:latin typeface="Consolas" pitchFamily="49" charset="0"/>
                <a:ea typeface="仿宋" pitchFamily="49" charset="-122"/>
                <a:cs typeface="Consolas" pitchFamily="49" charset="0"/>
              </a:rPr>
              <a:t>("%c "</a:t>
            </a:r>
            <a:r>
              <a:rPr kumimoji="1" lang="zh-CN" altLang="en-US" sz="2800" b="1" i="0" u="none" strike="noStrike" kern="0" cap="none" spc="0" normalizeH="0" baseline="0" noProof="0" dirty="0" smtClean="0">
                <a:ln>
                  <a:noFill/>
                </a:ln>
                <a:effectLst/>
                <a:uLnTx/>
                <a:uFillTx/>
                <a:latin typeface="Consolas" pitchFamily="49" charset="0"/>
                <a:ea typeface="仿宋" pitchFamily="49" charset="-122"/>
                <a:cs typeface="Consolas" pitchFamily="49" charset="0"/>
              </a:rPr>
              <a:t>，</a:t>
            </a:r>
            <a:r>
              <a:rPr kumimoji="1" lang="en-US" altLang="zh-CN" sz="2800" b="1" i="0" u="none" strike="noStrike" kern="0" cap="none" spc="0" normalizeH="0" baseline="0" noProof="0" dirty="0" smtClean="0">
                <a:ln>
                  <a:noFill/>
                </a:ln>
                <a:effectLst/>
                <a:uLnTx/>
                <a:uFillTx/>
                <a:latin typeface="Consolas" pitchFamily="49" charset="0"/>
                <a:ea typeface="仿宋" pitchFamily="49" charset="-122"/>
                <a:cs typeface="Consolas" pitchFamily="49" charset="0"/>
              </a:rPr>
              <a:t>b-&gt;data);  </a:t>
            </a:r>
            <a:r>
              <a:rPr kumimoji="1" lang="en-US" altLang="zh-CN" sz="2800" b="1" i="0" u="none" strike="noStrike" kern="0" cap="none" spc="0" normalizeH="0" baseline="0" noProof="0" dirty="0" smtClean="0">
                <a:ln>
                  <a:noFill/>
                </a:ln>
                <a:solidFill>
                  <a:srgbClr val="00B0F0"/>
                </a:solidFill>
                <a:effectLst/>
                <a:uLnTx/>
                <a:uFillTx/>
                <a:latin typeface="Consolas" pitchFamily="49" charset="0"/>
                <a:ea typeface="仿宋" pitchFamily="49" charset="-122"/>
                <a:cs typeface="Consolas" pitchFamily="49" charset="0"/>
              </a:rPr>
              <a:t>//</a:t>
            </a:r>
            <a:r>
              <a:rPr kumimoji="1" lang="zh-CN" altLang="en-US" sz="2800" b="1" i="0" u="none" strike="noStrike" kern="0" cap="none" spc="0" normalizeH="0" baseline="0" noProof="0" dirty="0" smtClean="0">
                <a:ln>
                  <a:noFill/>
                </a:ln>
                <a:solidFill>
                  <a:srgbClr val="00B0F0"/>
                </a:solidFill>
                <a:effectLst/>
                <a:uLnTx/>
                <a:uFillTx/>
                <a:latin typeface="Consolas" pitchFamily="49" charset="0"/>
                <a:ea typeface="仿宋" pitchFamily="49" charset="-122"/>
                <a:cs typeface="Consolas" pitchFamily="49" charset="0"/>
              </a:rPr>
              <a:t>访问根结点</a:t>
            </a:r>
          </a:p>
          <a:p>
            <a:pPr marL="0" marR="0" lvl="0" indent="0" algn="just" defTabSz="914400" eaLnBrk="1" fontAlgn="base" latinLnBrk="0" hangingPunct="1">
              <a:lnSpc>
                <a:spcPct val="80000"/>
              </a:lnSpc>
              <a:spcBef>
                <a:spcPct val="50000"/>
              </a:spcBef>
              <a:spcAft>
                <a:spcPct val="0"/>
              </a:spcAft>
              <a:buClrTx/>
              <a:buSzTx/>
              <a:buFontTx/>
              <a:buNone/>
              <a:tabLst/>
              <a:defRPr/>
            </a:pPr>
            <a:r>
              <a:rPr kumimoji="1" lang="zh-CN" altLang="en-US"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   </a:t>
            </a: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a:t>
            </a:r>
          </a:p>
          <a:p>
            <a:pPr marL="0" marR="0" lvl="0" indent="0" algn="just" defTabSz="914400" eaLnBrk="1" fontAlgn="base" latinLnBrk="0" hangingPunct="1">
              <a:lnSpc>
                <a:spcPct val="80000"/>
              </a:lnSpc>
              <a:spcBef>
                <a:spcPct val="50000"/>
              </a:spcBef>
              <a:spcAft>
                <a:spcPct val="0"/>
              </a:spcAft>
              <a:buClrTx/>
              <a:buSzTx/>
              <a:buFontTx/>
              <a:buNone/>
              <a:tabLst/>
              <a:defRPr/>
            </a:pPr>
            <a:r>
              <a:rPr kumimoji="1" lang="en-US" altLang="zh-CN" sz="2800" b="1" i="0" u="none" strike="noStrike" kern="0" cap="none" spc="0" normalizeH="0" baseline="0" noProof="0" dirty="0" smtClean="0">
                <a:ln>
                  <a:noFill/>
                </a:ln>
                <a:solidFill>
                  <a:srgbClr val="3333FF"/>
                </a:solidFill>
                <a:effectLst/>
                <a:uLnTx/>
                <a:uFillTx/>
                <a:latin typeface="Consolas" pitchFamily="49" charset="0"/>
                <a:ea typeface="仿宋" pitchFamily="49" charset="-122"/>
                <a:cs typeface="Consolas" pitchFamily="49" charset="0"/>
              </a:rPr>
              <a:t>}</a:t>
            </a:r>
          </a:p>
        </p:txBody>
      </p:sp>
    </p:spTree>
    <p:extLst>
      <p:ext uri="{BB962C8B-B14F-4D97-AF65-F5344CB8AC3E}">
        <p14:creationId xmlns:p14="http://schemas.microsoft.com/office/powerpoint/2010/main" val="428408832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214422"/>
            <a:ext cx="8215370" cy="5382930"/>
          </a:xfrm>
        </p:spPr>
        <p:txBody>
          <a:bodyPr>
            <a:noAutofit/>
          </a:bodyPr>
          <a:lstStyle/>
          <a:p>
            <a:pPr>
              <a:buFont typeface="Arial" panose="020B0604020202020204" pitchFamily="34" charset="0"/>
              <a:buChar char="•"/>
            </a:pPr>
            <a:r>
              <a:rPr lang="zh-CN" altLang="zh-CN" sz="3200" b="0" dirty="0" smtClean="0"/>
              <a:t>将</a:t>
            </a:r>
            <a:r>
              <a:rPr lang="zh-CN" altLang="zh-CN" sz="3200" b="0" dirty="0"/>
              <a:t>递归算法改写为非递归算法，需要设置一个</a:t>
            </a:r>
            <a:r>
              <a:rPr lang="zh-CN" altLang="zh-CN" sz="3200" dirty="0">
                <a:solidFill>
                  <a:srgbClr val="FF0000"/>
                </a:solidFill>
              </a:rPr>
              <a:t>堆栈</a:t>
            </a:r>
            <a:r>
              <a:rPr lang="zh-CN" altLang="zh-CN" sz="3200" b="0" dirty="0"/>
              <a:t>，用以</a:t>
            </a:r>
            <a:r>
              <a:rPr lang="zh-CN" altLang="zh-CN" sz="3200" dirty="0">
                <a:solidFill>
                  <a:srgbClr val="FF0000"/>
                </a:solidFill>
              </a:rPr>
              <a:t>保存结点</a:t>
            </a:r>
            <a:r>
              <a:rPr lang="zh-CN" altLang="zh-CN" sz="3200" dirty="0" smtClean="0">
                <a:solidFill>
                  <a:srgbClr val="FF0000"/>
                </a:solidFill>
              </a:rPr>
              <a:t>指针</a:t>
            </a:r>
            <a:r>
              <a:rPr lang="zh-CN" altLang="zh-CN" sz="3200" b="0" dirty="0"/>
              <a:t>， </a:t>
            </a:r>
            <a:r>
              <a:rPr lang="zh-CN" altLang="en-US" sz="3200" b="0" dirty="0" smtClean="0"/>
              <a:t>并且后保存的先出栈使用</a:t>
            </a:r>
            <a:r>
              <a:rPr lang="zh-CN" altLang="zh-CN" sz="3200" b="0" dirty="0" smtClean="0"/>
              <a:t>。</a:t>
            </a:r>
            <a:endParaRPr lang="en-US" altLang="zh-CN" sz="3200" b="0" dirty="0" smtClean="0"/>
          </a:p>
          <a:p>
            <a:pPr>
              <a:buFont typeface="Arial" panose="020B0604020202020204" pitchFamily="34" charset="0"/>
              <a:buChar char="•"/>
            </a:pPr>
            <a:r>
              <a:rPr lang="zh-CN" altLang="en-US" sz="3200" b="0" dirty="0"/>
              <a:t>以前序遍历为例，从</a:t>
            </a:r>
            <a:r>
              <a:rPr lang="zh-CN" altLang="en-US" sz="3200" b="0" dirty="0" smtClean="0"/>
              <a:t>树根开始，每碰到一个结点就访问，然后将其</a:t>
            </a:r>
            <a:r>
              <a:rPr lang="zh-CN" altLang="en-US" sz="3200" dirty="0">
                <a:solidFill>
                  <a:srgbClr val="FF0000"/>
                </a:solidFill>
              </a:rPr>
              <a:t>入</a:t>
            </a:r>
            <a:r>
              <a:rPr lang="zh-CN" altLang="en-US" sz="3200" dirty="0" smtClean="0">
                <a:solidFill>
                  <a:srgbClr val="FF0000"/>
                </a:solidFill>
              </a:rPr>
              <a:t>栈</a:t>
            </a:r>
            <a:r>
              <a:rPr lang="zh-CN" altLang="zh-CN" sz="3200" b="0" dirty="0" smtClean="0"/>
              <a:t>。</a:t>
            </a:r>
            <a:r>
              <a:rPr lang="zh-CN" altLang="en-US" sz="3200" b="0" dirty="0" smtClean="0"/>
              <a:t>目的是后面可通过它找到其</a:t>
            </a:r>
            <a:r>
              <a:rPr lang="zh-CN" altLang="en-US" sz="3200" dirty="0" smtClean="0">
                <a:solidFill>
                  <a:srgbClr val="FF0000"/>
                </a:solidFill>
              </a:rPr>
              <a:t>右儿子</a:t>
            </a:r>
            <a:r>
              <a:rPr lang="zh-CN" altLang="zh-CN" sz="3200" b="0" dirty="0" smtClean="0"/>
              <a:t>。</a:t>
            </a:r>
            <a:endParaRPr lang="en-US" altLang="zh-CN" sz="3200" b="0" dirty="0" smtClean="0"/>
          </a:p>
        </p:txBody>
      </p:sp>
      <p:sp>
        <p:nvSpPr>
          <p:cNvPr id="5" name="内容占位符 2"/>
          <p:cNvSpPr txBox="1">
            <a:spLocks/>
          </p:cNvSpPr>
          <p:nvPr/>
        </p:nvSpPr>
        <p:spPr>
          <a:xfrm>
            <a:off x="285720" y="142852"/>
            <a:ext cx="6912768" cy="936104"/>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800"/>
              </a:spcBef>
              <a:buFont typeface="Arial"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736" indent="-173736"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336" indent="-164592"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0936" indent="-164592"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536" indent="-173736" algn="l" defTabSz="914400" rtl="0" eaLnBrk="1" latinLnBrk="0" hangingPunct="1">
              <a:lnSpc>
                <a:spcPct val="120000"/>
              </a:lnSpc>
              <a:spcBef>
                <a:spcPts val="300"/>
              </a:spcBef>
              <a:buClr>
                <a:schemeClr val="accent2"/>
              </a:buClr>
              <a:buFont typeface="Wingdings"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0" indent="0"/>
            <a:r>
              <a:rPr lang="zh-CN" altLang="en-US" sz="3200" dirty="0" smtClean="0">
                <a:solidFill>
                  <a:srgbClr val="0000FF"/>
                </a:solidFill>
              </a:rPr>
              <a:t>二叉树遍历的</a:t>
            </a:r>
            <a:r>
              <a:rPr lang="zh-CN" altLang="zh-CN" sz="3200" dirty="0" smtClean="0">
                <a:solidFill>
                  <a:srgbClr val="FF0000"/>
                </a:solidFill>
              </a:rPr>
              <a:t>非递归算法</a:t>
            </a:r>
            <a:r>
              <a:rPr lang="zh-CN" altLang="en-US" sz="3200" dirty="0" smtClean="0">
                <a:solidFill>
                  <a:srgbClr val="0000FF"/>
                </a:solidFill>
              </a:rPr>
              <a:t>：</a:t>
            </a:r>
            <a:endParaRPr lang="en-US" altLang="zh-CN" sz="3200" dirty="0" smtClean="0">
              <a:solidFill>
                <a:srgbClr val="0000FF"/>
              </a:solidFill>
            </a:endParaRPr>
          </a:p>
        </p:txBody>
      </p:sp>
    </p:spTree>
    <p:extLst>
      <p:ext uri="{BB962C8B-B14F-4D97-AF65-F5344CB8AC3E}">
        <p14:creationId xmlns:p14="http://schemas.microsoft.com/office/powerpoint/2010/main" val="353923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2" name="Line 4"/>
          <p:cNvSpPr>
            <a:spLocks noChangeShapeType="1"/>
          </p:cNvSpPr>
          <p:nvPr/>
        </p:nvSpPr>
        <p:spPr bwMode="auto">
          <a:xfrm>
            <a:off x="1114425" y="2700195"/>
            <a:ext cx="288925" cy="287337"/>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fontAlgn="base">
              <a:spcBef>
                <a:spcPct val="0"/>
              </a:spcBef>
              <a:spcAft>
                <a:spcPct val="0"/>
              </a:spcAft>
            </a:pPr>
            <a:endParaRPr lang="zh-CN" altLang="en-US" sz="2200" b="1">
              <a:solidFill>
                <a:prstClr val="black"/>
              </a:solidFill>
              <a:latin typeface="Consolas" pitchFamily="49" charset="0"/>
              <a:cs typeface="Consolas" pitchFamily="49" charset="0"/>
            </a:endParaRPr>
          </a:p>
        </p:txBody>
      </p:sp>
      <p:sp>
        <p:nvSpPr>
          <p:cNvPr id="396293" name="Line 5"/>
          <p:cNvSpPr>
            <a:spLocks noChangeShapeType="1"/>
          </p:cNvSpPr>
          <p:nvPr/>
        </p:nvSpPr>
        <p:spPr bwMode="auto">
          <a:xfrm flipH="1">
            <a:off x="1619250" y="1547670"/>
            <a:ext cx="287338" cy="287337"/>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fontAlgn="base">
              <a:spcBef>
                <a:spcPct val="0"/>
              </a:spcBef>
              <a:spcAft>
                <a:spcPct val="0"/>
              </a:spcAft>
            </a:pPr>
            <a:endParaRPr lang="zh-CN" altLang="en-US" sz="2200" b="1">
              <a:solidFill>
                <a:prstClr val="black"/>
              </a:solidFill>
              <a:latin typeface="Consolas" pitchFamily="49" charset="0"/>
              <a:cs typeface="Consolas" pitchFamily="49" charset="0"/>
            </a:endParaRPr>
          </a:p>
        </p:txBody>
      </p:sp>
      <p:sp>
        <p:nvSpPr>
          <p:cNvPr id="396294" name="Freeform 6"/>
          <p:cNvSpPr>
            <a:spLocks/>
          </p:cNvSpPr>
          <p:nvPr/>
        </p:nvSpPr>
        <p:spPr bwMode="auto">
          <a:xfrm>
            <a:off x="2228850" y="1500045"/>
            <a:ext cx="301625" cy="388937"/>
          </a:xfrm>
          <a:custGeom>
            <a:avLst/>
            <a:gdLst/>
            <a:ahLst/>
            <a:cxnLst>
              <a:cxn ang="0">
                <a:pos x="0" y="0"/>
              </a:cxn>
              <a:cxn ang="0">
                <a:pos x="190" y="245"/>
              </a:cxn>
            </a:cxnLst>
            <a:rect l="0" t="0" r="r" b="b"/>
            <a:pathLst>
              <a:path w="190" h="245">
                <a:moveTo>
                  <a:pt x="0" y="0"/>
                </a:moveTo>
                <a:lnTo>
                  <a:pt x="190" y="245"/>
                </a:lnTo>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lgn="ctr" fontAlgn="base">
              <a:spcBef>
                <a:spcPct val="0"/>
              </a:spcBef>
              <a:spcAft>
                <a:spcPct val="0"/>
              </a:spcAft>
            </a:pPr>
            <a:endParaRPr lang="zh-CN" altLang="en-US" sz="2200" b="1">
              <a:solidFill>
                <a:prstClr val="black"/>
              </a:solidFill>
              <a:latin typeface="Consolas" pitchFamily="49" charset="0"/>
              <a:cs typeface="Consolas" pitchFamily="49" charset="0"/>
            </a:endParaRPr>
          </a:p>
        </p:txBody>
      </p:sp>
      <p:sp>
        <p:nvSpPr>
          <p:cNvPr id="396295" name="Line 7"/>
          <p:cNvSpPr>
            <a:spLocks noChangeShapeType="1"/>
          </p:cNvSpPr>
          <p:nvPr/>
        </p:nvSpPr>
        <p:spPr bwMode="auto">
          <a:xfrm flipH="1">
            <a:off x="1042988" y="2123932"/>
            <a:ext cx="360362" cy="360363"/>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fontAlgn="base">
              <a:spcBef>
                <a:spcPct val="0"/>
              </a:spcBef>
              <a:spcAft>
                <a:spcPct val="0"/>
              </a:spcAft>
            </a:pPr>
            <a:endParaRPr lang="zh-CN" altLang="en-US" sz="2200" b="1">
              <a:solidFill>
                <a:prstClr val="black"/>
              </a:solidFill>
              <a:latin typeface="Consolas" pitchFamily="49" charset="0"/>
              <a:cs typeface="Consolas" pitchFamily="49" charset="0"/>
            </a:endParaRPr>
          </a:p>
        </p:txBody>
      </p:sp>
      <p:sp>
        <p:nvSpPr>
          <p:cNvPr id="396296" name="Line 8"/>
          <p:cNvSpPr>
            <a:spLocks noChangeShapeType="1"/>
          </p:cNvSpPr>
          <p:nvPr/>
        </p:nvSpPr>
        <p:spPr bwMode="auto">
          <a:xfrm flipH="1">
            <a:off x="2185988" y="2152507"/>
            <a:ext cx="287337" cy="287338"/>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fontAlgn="base">
              <a:spcBef>
                <a:spcPct val="0"/>
              </a:spcBef>
              <a:spcAft>
                <a:spcPct val="0"/>
              </a:spcAft>
            </a:pPr>
            <a:endParaRPr lang="zh-CN" altLang="en-US" sz="2200" b="1">
              <a:solidFill>
                <a:prstClr val="black"/>
              </a:solidFill>
              <a:latin typeface="Consolas" pitchFamily="49" charset="0"/>
              <a:cs typeface="Consolas" pitchFamily="49" charset="0"/>
            </a:endParaRPr>
          </a:p>
        </p:txBody>
      </p:sp>
      <p:sp>
        <p:nvSpPr>
          <p:cNvPr id="396297" name="Line 9"/>
          <p:cNvSpPr>
            <a:spLocks noChangeShapeType="1"/>
          </p:cNvSpPr>
          <p:nvPr/>
        </p:nvSpPr>
        <p:spPr bwMode="auto">
          <a:xfrm>
            <a:off x="2771775" y="2123932"/>
            <a:ext cx="287338" cy="360363"/>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fontAlgn="base">
              <a:spcBef>
                <a:spcPct val="0"/>
              </a:spcBef>
              <a:spcAft>
                <a:spcPct val="0"/>
              </a:spcAft>
            </a:pPr>
            <a:endParaRPr lang="zh-CN" altLang="en-US" sz="2200" b="1">
              <a:solidFill>
                <a:prstClr val="black"/>
              </a:solidFill>
              <a:latin typeface="Consolas" pitchFamily="49" charset="0"/>
              <a:cs typeface="Consolas" pitchFamily="49" charset="0"/>
            </a:endParaRPr>
          </a:p>
        </p:txBody>
      </p:sp>
      <p:sp>
        <p:nvSpPr>
          <p:cNvPr id="396298" name="Oval 10"/>
          <p:cNvSpPr>
            <a:spLocks noChangeArrowheads="1"/>
          </p:cNvSpPr>
          <p:nvPr/>
        </p:nvSpPr>
        <p:spPr bwMode="auto">
          <a:xfrm>
            <a:off x="1835150" y="1260332"/>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200" b="1" i="1">
                <a:solidFill>
                  <a:prstClr val="black"/>
                </a:solidFill>
                <a:latin typeface="Consolas" pitchFamily="49" charset="0"/>
                <a:cs typeface="Consolas" pitchFamily="49" charset="0"/>
              </a:rPr>
              <a:t>A</a:t>
            </a:r>
          </a:p>
        </p:txBody>
      </p:sp>
      <p:sp>
        <p:nvSpPr>
          <p:cNvPr id="396299" name="Oval 11"/>
          <p:cNvSpPr>
            <a:spLocks noChangeArrowheads="1"/>
          </p:cNvSpPr>
          <p:nvPr/>
        </p:nvSpPr>
        <p:spPr bwMode="auto">
          <a:xfrm>
            <a:off x="1330325" y="1835007"/>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200" b="1" i="1">
                <a:solidFill>
                  <a:prstClr val="black"/>
                </a:solidFill>
                <a:latin typeface="Consolas" pitchFamily="49" charset="0"/>
                <a:cs typeface="Consolas" pitchFamily="49" charset="0"/>
              </a:rPr>
              <a:t>B</a:t>
            </a:r>
          </a:p>
        </p:txBody>
      </p:sp>
      <p:sp>
        <p:nvSpPr>
          <p:cNvPr id="396300" name="Oval 12"/>
          <p:cNvSpPr>
            <a:spLocks noChangeArrowheads="1"/>
          </p:cNvSpPr>
          <p:nvPr/>
        </p:nvSpPr>
        <p:spPr bwMode="auto">
          <a:xfrm>
            <a:off x="2411413" y="1835007"/>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200" b="1" i="1">
                <a:solidFill>
                  <a:prstClr val="black"/>
                </a:solidFill>
                <a:latin typeface="Consolas" pitchFamily="49" charset="0"/>
                <a:cs typeface="Consolas" pitchFamily="49" charset="0"/>
              </a:rPr>
              <a:t>C</a:t>
            </a:r>
          </a:p>
        </p:txBody>
      </p:sp>
      <p:sp>
        <p:nvSpPr>
          <p:cNvPr id="396301" name="Oval 13"/>
          <p:cNvSpPr>
            <a:spLocks noChangeArrowheads="1"/>
          </p:cNvSpPr>
          <p:nvPr/>
        </p:nvSpPr>
        <p:spPr bwMode="auto">
          <a:xfrm>
            <a:off x="755650" y="2411270"/>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200" b="1" i="1">
                <a:solidFill>
                  <a:prstClr val="black"/>
                </a:solidFill>
                <a:latin typeface="Consolas" pitchFamily="49" charset="0"/>
                <a:cs typeface="Consolas" pitchFamily="49" charset="0"/>
              </a:rPr>
              <a:t>D</a:t>
            </a:r>
          </a:p>
        </p:txBody>
      </p:sp>
      <p:sp>
        <p:nvSpPr>
          <p:cNvPr id="396302" name="Oval 14"/>
          <p:cNvSpPr>
            <a:spLocks noChangeArrowheads="1"/>
          </p:cNvSpPr>
          <p:nvPr/>
        </p:nvSpPr>
        <p:spPr bwMode="auto">
          <a:xfrm>
            <a:off x="1836738" y="2411270"/>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200" b="1" i="1">
                <a:solidFill>
                  <a:prstClr val="black"/>
                </a:solidFill>
                <a:latin typeface="Consolas" pitchFamily="49" charset="0"/>
                <a:cs typeface="Consolas" pitchFamily="49" charset="0"/>
              </a:rPr>
              <a:t>E</a:t>
            </a:r>
          </a:p>
        </p:txBody>
      </p:sp>
      <p:sp>
        <p:nvSpPr>
          <p:cNvPr id="396303" name="Oval 15"/>
          <p:cNvSpPr>
            <a:spLocks noChangeArrowheads="1"/>
          </p:cNvSpPr>
          <p:nvPr/>
        </p:nvSpPr>
        <p:spPr bwMode="auto">
          <a:xfrm>
            <a:off x="1330325" y="2916095"/>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200" b="1" i="1">
                <a:solidFill>
                  <a:prstClr val="black"/>
                </a:solidFill>
                <a:latin typeface="Consolas" pitchFamily="49" charset="0"/>
                <a:cs typeface="Consolas" pitchFamily="49" charset="0"/>
              </a:rPr>
              <a:t>G</a:t>
            </a:r>
          </a:p>
        </p:txBody>
      </p:sp>
      <p:sp>
        <p:nvSpPr>
          <p:cNvPr id="396304" name="Oval 16"/>
          <p:cNvSpPr>
            <a:spLocks noChangeArrowheads="1"/>
          </p:cNvSpPr>
          <p:nvPr/>
        </p:nvSpPr>
        <p:spPr bwMode="auto">
          <a:xfrm>
            <a:off x="2916238" y="2411270"/>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200" b="1" i="1">
                <a:solidFill>
                  <a:prstClr val="black"/>
                </a:solidFill>
                <a:latin typeface="Consolas" pitchFamily="49" charset="0"/>
                <a:cs typeface="Consolas" pitchFamily="49" charset="0"/>
              </a:rPr>
              <a:t>F</a:t>
            </a:r>
          </a:p>
        </p:txBody>
      </p:sp>
      <p:sp>
        <p:nvSpPr>
          <p:cNvPr id="396305" name="Line 17"/>
          <p:cNvSpPr>
            <a:spLocks noChangeShapeType="1"/>
          </p:cNvSpPr>
          <p:nvPr/>
        </p:nvSpPr>
        <p:spPr bwMode="auto">
          <a:xfrm>
            <a:off x="1476375" y="3979682"/>
            <a:ext cx="0" cy="1800225"/>
          </a:xfrm>
          <a:prstGeom prst="line">
            <a:avLst/>
          </a:prstGeom>
          <a:ln>
            <a:headEnd/>
            <a:tailEnd type="none" w="med" len="lg"/>
          </a:ln>
        </p:spPr>
        <p:style>
          <a:lnRef idx="3">
            <a:schemeClr val="accent5"/>
          </a:lnRef>
          <a:fillRef idx="0">
            <a:schemeClr val="accent5"/>
          </a:fillRef>
          <a:effectRef idx="2">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itchFamily="49" charset="0"/>
              <a:cs typeface="Consolas" pitchFamily="49" charset="0"/>
            </a:endParaRPr>
          </a:p>
        </p:txBody>
      </p:sp>
      <p:sp>
        <p:nvSpPr>
          <p:cNvPr id="396306" name="Line 18"/>
          <p:cNvSpPr>
            <a:spLocks noChangeShapeType="1"/>
          </p:cNvSpPr>
          <p:nvPr/>
        </p:nvSpPr>
        <p:spPr bwMode="auto">
          <a:xfrm>
            <a:off x="2628900" y="3979682"/>
            <a:ext cx="0" cy="1800225"/>
          </a:xfrm>
          <a:prstGeom prst="line">
            <a:avLst/>
          </a:prstGeom>
          <a:ln>
            <a:headEnd/>
            <a:tailEnd type="none" w="med" len="lg"/>
          </a:ln>
        </p:spPr>
        <p:style>
          <a:lnRef idx="3">
            <a:schemeClr val="accent5"/>
          </a:lnRef>
          <a:fillRef idx="0">
            <a:schemeClr val="accent5"/>
          </a:fillRef>
          <a:effectRef idx="2">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itchFamily="49" charset="0"/>
              <a:cs typeface="Consolas" pitchFamily="49" charset="0"/>
            </a:endParaRPr>
          </a:p>
        </p:txBody>
      </p:sp>
      <p:sp>
        <p:nvSpPr>
          <p:cNvPr id="396307" name="Line 19"/>
          <p:cNvSpPr>
            <a:spLocks noChangeShapeType="1"/>
          </p:cNvSpPr>
          <p:nvPr/>
        </p:nvSpPr>
        <p:spPr bwMode="auto">
          <a:xfrm>
            <a:off x="1476375" y="5803719"/>
            <a:ext cx="1152525" cy="0"/>
          </a:xfrm>
          <a:prstGeom prst="line">
            <a:avLst/>
          </a:prstGeom>
          <a:ln>
            <a:headEnd/>
            <a:tailEnd type="none" w="med" len="lg"/>
          </a:ln>
        </p:spPr>
        <p:style>
          <a:lnRef idx="3">
            <a:schemeClr val="accent5"/>
          </a:lnRef>
          <a:fillRef idx="0">
            <a:schemeClr val="accent5"/>
          </a:fillRef>
          <a:effectRef idx="2">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itchFamily="49" charset="0"/>
              <a:cs typeface="Consolas" pitchFamily="49" charset="0"/>
            </a:endParaRPr>
          </a:p>
        </p:txBody>
      </p:sp>
      <p:sp>
        <p:nvSpPr>
          <p:cNvPr id="396308" name="Text Box 20"/>
          <p:cNvSpPr txBox="1">
            <a:spLocks noChangeArrowheads="1"/>
          </p:cNvSpPr>
          <p:nvPr/>
        </p:nvSpPr>
        <p:spPr bwMode="auto">
          <a:xfrm>
            <a:off x="1562087" y="5919663"/>
            <a:ext cx="1152525" cy="461665"/>
          </a:xfrm>
          <a:prstGeom prst="rect">
            <a:avLst/>
          </a:prstGeom>
          <a:noFill/>
          <a:ln w="38100" algn="ctr">
            <a:noFill/>
            <a:miter lim="800000"/>
            <a:headEnd/>
            <a:tailEnd type="none" w="med" len="lg"/>
          </a:ln>
          <a:effectLst/>
        </p:spPr>
        <p:txBody>
          <a:bodyPr>
            <a:spAutoFit/>
          </a:bodyPr>
          <a:lstStyle/>
          <a:p>
            <a:pPr fontAlgn="base">
              <a:spcBef>
                <a:spcPct val="50000"/>
              </a:spcBef>
              <a:spcAft>
                <a:spcPct val="0"/>
              </a:spcAft>
            </a:pPr>
            <a:r>
              <a:rPr lang="zh-CN" altLang="en-US" sz="2400" b="1">
                <a:solidFill>
                  <a:srgbClr val="3333FF"/>
                </a:solidFill>
                <a:latin typeface="仿宋" pitchFamily="49" charset="-122"/>
                <a:ea typeface="仿宋" pitchFamily="49" charset="-122"/>
                <a:cs typeface="Consolas" pitchFamily="49" charset="0"/>
              </a:rPr>
              <a:t>一个栈</a:t>
            </a:r>
          </a:p>
        </p:txBody>
      </p:sp>
      <p:sp>
        <p:nvSpPr>
          <p:cNvPr id="396315" name="Oval 27"/>
          <p:cNvSpPr>
            <a:spLocks noChangeArrowheads="1"/>
          </p:cNvSpPr>
          <p:nvPr/>
        </p:nvSpPr>
        <p:spPr bwMode="auto">
          <a:xfrm>
            <a:off x="1835150" y="1260332"/>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200" b="1" i="1">
                <a:solidFill>
                  <a:srgbClr val="FF0000"/>
                </a:solidFill>
                <a:latin typeface="Consolas" pitchFamily="49" charset="0"/>
                <a:cs typeface="Consolas" pitchFamily="49" charset="0"/>
              </a:rPr>
              <a:t>A</a:t>
            </a:r>
          </a:p>
        </p:txBody>
      </p:sp>
      <p:sp>
        <p:nvSpPr>
          <p:cNvPr id="396316" name="Oval 28"/>
          <p:cNvSpPr>
            <a:spLocks noChangeArrowheads="1"/>
          </p:cNvSpPr>
          <p:nvPr/>
        </p:nvSpPr>
        <p:spPr bwMode="auto">
          <a:xfrm>
            <a:off x="1330325" y="1836595"/>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200" b="1" i="1">
                <a:solidFill>
                  <a:srgbClr val="FF0000"/>
                </a:solidFill>
                <a:latin typeface="Consolas" pitchFamily="49" charset="0"/>
                <a:cs typeface="Consolas" pitchFamily="49" charset="0"/>
              </a:rPr>
              <a:t>B</a:t>
            </a:r>
          </a:p>
        </p:txBody>
      </p:sp>
      <p:sp>
        <p:nvSpPr>
          <p:cNvPr id="396317" name="Oval 29"/>
          <p:cNvSpPr>
            <a:spLocks noChangeArrowheads="1"/>
          </p:cNvSpPr>
          <p:nvPr/>
        </p:nvSpPr>
        <p:spPr bwMode="auto">
          <a:xfrm>
            <a:off x="2411413" y="1835007"/>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200" b="1" i="1">
                <a:solidFill>
                  <a:srgbClr val="FF0000"/>
                </a:solidFill>
                <a:latin typeface="Consolas" pitchFamily="49" charset="0"/>
                <a:cs typeface="Consolas" pitchFamily="49" charset="0"/>
              </a:rPr>
              <a:t>C</a:t>
            </a:r>
          </a:p>
        </p:txBody>
      </p:sp>
      <p:sp>
        <p:nvSpPr>
          <p:cNvPr id="396318" name="Oval 30"/>
          <p:cNvSpPr>
            <a:spLocks noChangeArrowheads="1"/>
          </p:cNvSpPr>
          <p:nvPr/>
        </p:nvSpPr>
        <p:spPr bwMode="auto">
          <a:xfrm>
            <a:off x="755650" y="2412857"/>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200" b="1" i="1">
                <a:solidFill>
                  <a:srgbClr val="FF0000"/>
                </a:solidFill>
                <a:latin typeface="Consolas" pitchFamily="49" charset="0"/>
                <a:cs typeface="Consolas" pitchFamily="49" charset="0"/>
              </a:rPr>
              <a:t>D</a:t>
            </a:r>
          </a:p>
        </p:txBody>
      </p:sp>
      <p:sp>
        <p:nvSpPr>
          <p:cNvPr id="396319" name="Oval 31"/>
          <p:cNvSpPr>
            <a:spLocks noChangeArrowheads="1"/>
          </p:cNvSpPr>
          <p:nvPr/>
        </p:nvSpPr>
        <p:spPr bwMode="auto">
          <a:xfrm>
            <a:off x="1836738" y="2411270"/>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200" b="1" i="1">
                <a:solidFill>
                  <a:srgbClr val="FF0000"/>
                </a:solidFill>
                <a:latin typeface="Consolas" pitchFamily="49" charset="0"/>
                <a:cs typeface="Consolas" pitchFamily="49" charset="0"/>
              </a:rPr>
              <a:t>E</a:t>
            </a:r>
          </a:p>
        </p:txBody>
      </p:sp>
      <p:sp>
        <p:nvSpPr>
          <p:cNvPr id="396320" name="Oval 32"/>
          <p:cNvSpPr>
            <a:spLocks noChangeArrowheads="1"/>
          </p:cNvSpPr>
          <p:nvPr/>
        </p:nvSpPr>
        <p:spPr bwMode="auto">
          <a:xfrm>
            <a:off x="1330325" y="2916095"/>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200" b="1" i="1">
                <a:solidFill>
                  <a:srgbClr val="FF0000"/>
                </a:solidFill>
                <a:latin typeface="Consolas" pitchFamily="49" charset="0"/>
                <a:cs typeface="Consolas" pitchFamily="49" charset="0"/>
              </a:rPr>
              <a:t>G</a:t>
            </a:r>
          </a:p>
        </p:txBody>
      </p:sp>
      <p:sp>
        <p:nvSpPr>
          <p:cNvPr id="396321" name="Oval 33"/>
          <p:cNvSpPr>
            <a:spLocks noChangeArrowheads="1"/>
          </p:cNvSpPr>
          <p:nvPr/>
        </p:nvSpPr>
        <p:spPr bwMode="auto">
          <a:xfrm>
            <a:off x="2916238" y="2411270"/>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200" b="1" i="1">
                <a:solidFill>
                  <a:srgbClr val="FF0000"/>
                </a:solidFill>
                <a:latin typeface="Consolas" pitchFamily="49" charset="0"/>
                <a:cs typeface="Consolas" pitchFamily="49" charset="0"/>
              </a:rPr>
              <a:t>F</a:t>
            </a:r>
          </a:p>
        </p:txBody>
      </p:sp>
      <p:sp>
        <p:nvSpPr>
          <p:cNvPr id="396322" name="Text Box 34"/>
          <p:cNvSpPr txBox="1">
            <a:spLocks noChangeArrowheads="1"/>
          </p:cNvSpPr>
          <p:nvPr/>
        </p:nvSpPr>
        <p:spPr bwMode="auto">
          <a:xfrm>
            <a:off x="3714744" y="2347763"/>
            <a:ext cx="1728787" cy="430887"/>
          </a:xfrm>
          <a:prstGeom prst="rect">
            <a:avLst/>
          </a:prstGeom>
          <a:noFill/>
          <a:ln w="38100" algn="ctr">
            <a:noFill/>
            <a:miter lim="800000"/>
            <a:headEnd/>
            <a:tailEnd type="none" w="med" len="lg"/>
          </a:ln>
          <a:effectLst/>
        </p:spPr>
        <p:txBody>
          <a:bodyPr>
            <a:spAutoFit/>
          </a:bodyPr>
          <a:lstStyle/>
          <a:p>
            <a:pPr fontAlgn="base">
              <a:spcBef>
                <a:spcPct val="50000"/>
              </a:spcBef>
              <a:spcAft>
                <a:spcPct val="0"/>
              </a:spcAft>
            </a:pPr>
            <a:r>
              <a:rPr lang="zh-CN" altLang="en-US" sz="2200" b="1">
                <a:solidFill>
                  <a:srgbClr val="3333FF"/>
                </a:solidFill>
                <a:latin typeface="Consolas" pitchFamily="49" charset="0"/>
                <a:ea typeface="楷体" pitchFamily="49" charset="-122"/>
                <a:cs typeface="Consolas" pitchFamily="49" charset="0"/>
              </a:rPr>
              <a:t>先序序列：</a:t>
            </a:r>
          </a:p>
        </p:txBody>
      </p:sp>
      <p:sp>
        <p:nvSpPr>
          <p:cNvPr id="396323" name="Text Box 35"/>
          <p:cNvSpPr txBox="1">
            <a:spLocks noChangeArrowheads="1"/>
          </p:cNvSpPr>
          <p:nvPr/>
        </p:nvSpPr>
        <p:spPr bwMode="auto">
          <a:xfrm>
            <a:off x="3706813" y="2987535"/>
            <a:ext cx="433387" cy="338554"/>
          </a:xfrm>
          <a:prstGeom prst="rect">
            <a:avLst/>
          </a:prstGeom>
          <a:noFill/>
          <a:ln w="38100" algn="ctr">
            <a:noFill/>
            <a:miter lim="800000"/>
            <a:headEnd/>
            <a:tailEnd type="none" w="med" len="lg"/>
          </a:ln>
          <a:effectLst/>
        </p:spPr>
        <p:txBody>
          <a:bodyPr lIns="0" tIns="0" rIns="0" bIns="0">
            <a:spAutoFit/>
          </a:bodyPr>
          <a:lstStyle/>
          <a:p>
            <a:pPr algn="ctr" fontAlgn="base">
              <a:spcBef>
                <a:spcPct val="50000"/>
              </a:spcBef>
              <a:spcAft>
                <a:spcPct val="0"/>
              </a:spcAft>
            </a:pPr>
            <a:r>
              <a:rPr lang="en-US" altLang="zh-CN" sz="2200" b="1" i="1">
                <a:solidFill>
                  <a:srgbClr val="FF0000"/>
                </a:solidFill>
                <a:latin typeface="Consolas" pitchFamily="49" charset="0"/>
                <a:ea typeface="楷体_GB2312" pitchFamily="49" charset="-122"/>
                <a:cs typeface="Consolas" pitchFamily="49" charset="0"/>
              </a:rPr>
              <a:t>A</a:t>
            </a:r>
          </a:p>
        </p:txBody>
      </p:sp>
      <p:sp>
        <p:nvSpPr>
          <p:cNvPr id="396324" name="Text Box 36"/>
          <p:cNvSpPr txBox="1">
            <a:spLocks noChangeArrowheads="1"/>
          </p:cNvSpPr>
          <p:nvPr/>
        </p:nvSpPr>
        <p:spPr bwMode="auto">
          <a:xfrm>
            <a:off x="4354513" y="2987535"/>
            <a:ext cx="433387" cy="338554"/>
          </a:xfrm>
          <a:prstGeom prst="rect">
            <a:avLst/>
          </a:prstGeom>
          <a:noFill/>
          <a:ln w="38100" algn="ctr">
            <a:noFill/>
            <a:miter lim="800000"/>
            <a:headEnd/>
            <a:tailEnd type="none" w="med" len="lg"/>
          </a:ln>
          <a:effectLst/>
        </p:spPr>
        <p:txBody>
          <a:bodyPr lIns="0" tIns="0" rIns="0" bIns="0">
            <a:spAutoFit/>
          </a:bodyPr>
          <a:lstStyle/>
          <a:p>
            <a:pPr algn="ctr" fontAlgn="base">
              <a:spcBef>
                <a:spcPct val="50000"/>
              </a:spcBef>
              <a:spcAft>
                <a:spcPct val="0"/>
              </a:spcAft>
            </a:pPr>
            <a:r>
              <a:rPr lang="en-US" altLang="zh-CN" sz="2200" b="1" i="1">
                <a:solidFill>
                  <a:srgbClr val="FF0000"/>
                </a:solidFill>
                <a:latin typeface="Consolas" pitchFamily="49" charset="0"/>
                <a:ea typeface="楷体_GB2312" pitchFamily="49" charset="-122"/>
                <a:cs typeface="Consolas" pitchFamily="49" charset="0"/>
              </a:rPr>
              <a:t>B</a:t>
            </a:r>
          </a:p>
        </p:txBody>
      </p:sp>
      <p:sp>
        <p:nvSpPr>
          <p:cNvPr id="396325" name="Text Box 37"/>
          <p:cNvSpPr txBox="1">
            <a:spLocks noChangeArrowheads="1"/>
          </p:cNvSpPr>
          <p:nvPr/>
        </p:nvSpPr>
        <p:spPr bwMode="auto">
          <a:xfrm>
            <a:off x="5002213" y="2987535"/>
            <a:ext cx="433387" cy="338554"/>
          </a:xfrm>
          <a:prstGeom prst="rect">
            <a:avLst/>
          </a:prstGeom>
          <a:noFill/>
          <a:ln w="38100" algn="ctr">
            <a:noFill/>
            <a:miter lim="800000"/>
            <a:headEnd/>
            <a:tailEnd type="none" w="med" len="lg"/>
          </a:ln>
          <a:effectLst/>
        </p:spPr>
        <p:txBody>
          <a:bodyPr lIns="0" tIns="0" rIns="0" bIns="0">
            <a:spAutoFit/>
          </a:bodyPr>
          <a:lstStyle/>
          <a:p>
            <a:pPr algn="ctr" fontAlgn="base">
              <a:spcBef>
                <a:spcPct val="50000"/>
              </a:spcBef>
              <a:spcAft>
                <a:spcPct val="0"/>
              </a:spcAft>
            </a:pPr>
            <a:r>
              <a:rPr lang="en-US" altLang="zh-CN" sz="2200" b="1" i="1">
                <a:solidFill>
                  <a:srgbClr val="FF0000"/>
                </a:solidFill>
                <a:latin typeface="Consolas" pitchFamily="49" charset="0"/>
                <a:ea typeface="楷体_GB2312" pitchFamily="49" charset="-122"/>
                <a:cs typeface="Consolas" pitchFamily="49" charset="0"/>
              </a:rPr>
              <a:t>D</a:t>
            </a:r>
          </a:p>
        </p:txBody>
      </p:sp>
      <p:sp>
        <p:nvSpPr>
          <p:cNvPr id="396326" name="Text Box 38"/>
          <p:cNvSpPr txBox="1">
            <a:spLocks noChangeArrowheads="1"/>
          </p:cNvSpPr>
          <p:nvPr/>
        </p:nvSpPr>
        <p:spPr bwMode="auto">
          <a:xfrm>
            <a:off x="5651500" y="2987535"/>
            <a:ext cx="433388" cy="338554"/>
          </a:xfrm>
          <a:prstGeom prst="rect">
            <a:avLst/>
          </a:prstGeom>
          <a:noFill/>
          <a:ln w="38100" algn="ctr">
            <a:noFill/>
            <a:miter lim="800000"/>
            <a:headEnd/>
            <a:tailEnd type="none" w="med" len="lg"/>
          </a:ln>
          <a:effectLst/>
        </p:spPr>
        <p:txBody>
          <a:bodyPr lIns="0" tIns="0" rIns="0" bIns="0">
            <a:spAutoFit/>
          </a:bodyPr>
          <a:lstStyle/>
          <a:p>
            <a:pPr algn="ctr" fontAlgn="base">
              <a:spcBef>
                <a:spcPct val="50000"/>
              </a:spcBef>
              <a:spcAft>
                <a:spcPct val="0"/>
              </a:spcAft>
            </a:pPr>
            <a:r>
              <a:rPr lang="en-US" altLang="zh-CN" sz="2200" b="1" i="1">
                <a:solidFill>
                  <a:srgbClr val="FF0000"/>
                </a:solidFill>
                <a:latin typeface="Consolas" pitchFamily="49" charset="0"/>
                <a:ea typeface="楷体_GB2312" pitchFamily="49" charset="-122"/>
                <a:cs typeface="Consolas" pitchFamily="49" charset="0"/>
              </a:rPr>
              <a:t>G</a:t>
            </a:r>
          </a:p>
        </p:txBody>
      </p:sp>
      <p:sp>
        <p:nvSpPr>
          <p:cNvPr id="396327" name="Text Box 39"/>
          <p:cNvSpPr txBox="1">
            <a:spLocks noChangeArrowheads="1"/>
          </p:cNvSpPr>
          <p:nvPr/>
        </p:nvSpPr>
        <p:spPr bwMode="auto">
          <a:xfrm>
            <a:off x="6207125" y="2987535"/>
            <a:ext cx="433388" cy="338554"/>
          </a:xfrm>
          <a:prstGeom prst="rect">
            <a:avLst/>
          </a:prstGeom>
          <a:noFill/>
          <a:ln w="38100" algn="ctr">
            <a:noFill/>
            <a:miter lim="800000"/>
            <a:headEnd/>
            <a:tailEnd type="none" w="med" len="lg"/>
          </a:ln>
          <a:effectLst/>
        </p:spPr>
        <p:txBody>
          <a:bodyPr lIns="0" tIns="0" rIns="0" bIns="0">
            <a:spAutoFit/>
          </a:bodyPr>
          <a:lstStyle/>
          <a:p>
            <a:pPr algn="ctr" fontAlgn="base">
              <a:spcBef>
                <a:spcPct val="50000"/>
              </a:spcBef>
              <a:spcAft>
                <a:spcPct val="0"/>
              </a:spcAft>
            </a:pPr>
            <a:r>
              <a:rPr lang="en-US" altLang="zh-CN" sz="2200" b="1" i="1">
                <a:solidFill>
                  <a:srgbClr val="FF0000"/>
                </a:solidFill>
                <a:latin typeface="Consolas" pitchFamily="49" charset="0"/>
                <a:ea typeface="楷体_GB2312" pitchFamily="49" charset="-122"/>
                <a:cs typeface="Consolas" pitchFamily="49" charset="0"/>
              </a:rPr>
              <a:t>C</a:t>
            </a:r>
          </a:p>
        </p:txBody>
      </p:sp>
      <p:sp>
        <p:nvSpPr>
          <p:cNvPr id="396328" name="Text Box 40"/>
          <p:cNvSpPr txBox="1">
            <a:spLocks noChangeArrowheads="1"/>
          </p:cNvSpPr>
          <p:nvPr/>
        </p:nvSpPr>
        <p:spPr bwMode="auto">
          <a:xfrm>
            <a:off x="6854825" y="2987535"/>
            <a:ext cx="433388" cy="338554"/>
          </a:xfrm>
          <a:prstGeom prst="rect">
            <a:avLst/>
          </a:prstGeom>
          <a:noFill/>
          <a:ln w="38100" algn="ctr">
            <a:noFill/>
            <a:miter lim="800000"/>
            <a:headEnd/>
            <a:tailEnd type="none" w="med" len="lg"/>
          </a:ln>
          <a:effectLst/>
        </p:spPr>
        <p:txBody>
          <a:bodyPr lIns="0" tIns="0" rIns="0" bIns="0">
            <a:spAutoFit/>
          </a:bodyPr>
          <a:lstStyle/>
          <a:p>
            <a:pPr algn="ctr" fontAlgn="base">
              <a:spcBef>
                <a:spcPct val="50000"/>
              </a:spcBef>
              <a:spcAft>
                <a:spcPct val="0"/>
              </a:spcAft>
            </a:pPr>
            <a:r>
              <a:rPr lang="en-US" altLang="zh-CN" sz="2200" b="1" i="1">
                <a:solidFill>
                  <a:srgbClr val="FF0000"/>
                </a:solidFill>
                <a:latin typeface="Consolas" pitchFamily="49" charset="0"/>
                <a:ea typeface="楷体_GB2312" pitchFamily="49" charset="-122"/>
                <a:cs typeface="Consolas" pitchFamily="49" charset="0"/>
              </a:rPr>
              <a:t>E</a:t>
            </a:r>
          </a:p>
        </p:txBody>
      </p:sp>
      <p:sp>
        <p:nvSpPr>
          <p:cNvPr id="396329" name="Text Box 41"/>
          <p:cNvSpPr txBox="1">
            <a:spLocks noChangeArrowheads="1"/>
          </p:cNvSpPr>
          <p:nvPr/>
        </p:nvSpPr>
        <p:spPr bwMode="auto">
          <a:xfrm>
            <a:off x="7504113" y="2987535"/>
            <a:ext cx="433387" cy="338554"/>
          </a:xfrm>
          <a:prstGeom prst="rect">
            <a:avLst/>
          </a:prstGeom>
          <a:noFill/>
          <a:ln w="38100" algn="ctr">
            <a:noFill/>
            <a:miter lim="800000"/>
            <a:headEnd/>
            <a:tailEnd type="none" w="med" len="lg"/>
          </a:ln>
          <a:effectLst/>
        </p:spPr>
        <p:txBody>
          <a:bodyPr lIns="0" tIns="0" rIns="0" bIns="0">
            <a:spAutoFit/>
          </a:bodyPr>
          <a:lstStyle/>
          <a:p>
            <a:pPr algn="ctr" fontAlgn="base">
              <a:spcBef>
                <a:spcPct val="50000"/>
              </a:spcBef>
              <a:spcAft>
                <a:spcPct val="0"/>
              </a:spcAft>
            </a:pPr>
            <a:r>
              <a:rPr lang="en-US" altLang="zh-CN" sz="2200" b="1" i="1">
                <a:solidFill>
                  <a:srgbClr val="FF0000"/>
                </a:solidFill>
                <a:latin typeface="Consolas" pitchFamily="49" charset="0"/>
                <a:ea typeface="楷体_GB2312" pitchFamily="49" charset="-122"/>
                <a:cs typeface="Consolas" pitchFamily="49" charset="0"/>
              </a:rPr>
              <a:t>F</a:t>
            </a:r>
          </a:p>
        </p:txBody>
      </p:sp>
      <p:sp>
        <p:nvSpPr>
          <p:cNvPr id="396330" name="Text Box 42"/>
          <p:cNvSpPr txBox="1">
            <a:spLocks noChangeArrowheads="1"/>
          </p:cNvSpPr>
          <p:nvPr/>
        </p:nvSpPr>
        <p:spPr bwMode="auto">
          <a:xfrm>
            <a:off x="3786182" y="4205151"/>
            <a:ext cx="2735263" cy="461665"/>
          </a:xfrm>
          <a:prstGeom prst="rect">
            <a:avLst/>
          </a:prstGeom>
          <a:noFill/>
          <a:ln w="38100" algn="ctr">
            <a:noFill/>
            <a:miter lim="800000"/>
            <a:headEnd/>
            <a:tailEnd type="none" w="med" len="lg"/>
          </a:ln>
          <a:effectLst/>
        </p:spPr>
        <p:txBody>
          <a:bodyPr>
            <a:spAutoFit/>
          </a:bodyPr>
          <a:lstStyle/>
          <a:p>
            <a:pPr fontAlgn="base">
              <a:spcBef>
                <a:spcPct val="50000"/>
              </a:spcBef>
              <a:spcAft>
                <a:spcPct val="0"/>
              </a:spcAft>
            </a:pPr>
            <a:r>
              <a:rPr lang="zh-CN" altLang="en-US" sz="2400" b="1">
                <a:solidFill>
                  <a:srgbClr val="3333FF"/>
                </a:solidFill>
                <a:latin typeface="仿宋" pitchFamily="49" charset="-122"/>
                <a:ea typeface="仿宋" pitchFamily="49" charset="-122"/>
                <a:cs typeface="Consolas" pitchFamily="49" charset="0"/>
              </a:rPr>
              <a:t>先序遍历完毕</a:t>
            </a:r>
          </a:p>
        </p:txBody>
      </p:sp>
      <p:sp>
        <p:nvSpPr>
          <p:cNvPr id="396332" name="Text Box 44"/>
          <p:cNvSpPr txBox="1">
            <a:spLocks noChangeArrowheads="1"/>
          </p:cNvSpPr>
          <p:nvPr/>
        </p:nvSpPr>
        <p:spPr bwMode="auto">
          <a:xfrm>
            <a:off x="251520" y="116632"/>
            <a:ext cx="4502178" cy="523220"/>
          </a:xfrm>
          <a:prstGeom prst="rect">
            <a:avLst/>
          </a:prstGeom>
          <a:solidFill>
            <a:srgbClr val="7030A0"/>
          </a:solidFill>
          <a:ln w="38100" algn="ctr">
            <a:noFill/>
            <a:miter lim="800000"/>
            <a:headEnd/>
            <a:tailEnd type="none" w="med" len="lg"/>
          </a:ln>
          <a:effectLst/>
        </p:spPr>
        <p:txBody>
          <a:bodyPr wrap="square">
            <a:spAutoFit/>
          </a:bodyPr>
          <a:lstStyle/>
          <a:p>
            <a:pPr fontAlgn="base">
              <a:spcBef>
                <a:spcPct val="50000"/>
              </a:spcBef>
              <a:spcAft>
                <a:spcPct val="0"/>
              </a:spcAft>
            </a:pPr>
            <a:r>
              <a:rPr lang="en-US" altLang="zh-CN" sz="2800" b="1" dirty="0" smtClean="0">
                <a:solidFill>
                  <a:prstClr val="white"/>
                </a:solidFill>
                <a:latin typeface="Consolas" pitchFamily="49" charset="0"/>
                <a:ea typeface="华文中宋" pitchFamily="2" charset="-122"/>
                <a:cs typeface="Consolas" pitchFamily="49" charset="0"/>
              </a:rPr>
              <a:t>1</a:t>
            </a:r>
            <a:r>
              <a:rPr lang="zh-CN" altLang="en-US" sz="2800" b="1" dirty="0" smtClean="0">
                <a:solidFill>
                  <a:prstClr val="white"/>
                </a:solidFill>
                <a:latin typeface="Consolas" pitchFamily="49" charset="0"/>
                <a:ea typeface="华文中宋" pitchFamily="2" charset="-122"/>
                <a:cs typeface="Consolas" pitchFamily="49" charset="0"/>
              </a:rPr>
              <a:t>、先</a:t>
            </a:r>
            <a:r>
              <a:rPr lang="zh-CN" altLang="en-US" sz="2800" b="1" dirty="0">
                <a:solidFill>
                  <a:prstClr val="white"/>
                </a:solidFill>
                <a:latin typeface="Consolas" pitchFamily="49" charset="0"/>
                <a:ea typeface="华文中宋" pitchFamily="2" charset="-122"/>
                <a:cs typeface="Consolas" pitchFamily="49" charset="0"/>
              </a:rPr>
              <a:t>序非递归</a:t>
            </a:r>
            <a:r>
              <a:rPr lang="zh-CN" altLang="en-US" sz="2800" b="1" dirty="0" smtClean="0">
                <a:solidFill>
                  <a:prstClr val="white"/>
                </a:solidFill>
                <a:latin typeface="Consolas" pitchFamily="49" charset="0"/>
                <a:ea typeface="华文中宋" pitchFamily="2" charset="-122"/>
                <a:cs typeface="Consolas" pitchFamily="49" charset="0"/>
              </a:rPr>
              <a:t>算法：算法</a:t>
            </a:r>
            <a:r>
              <a:rPr lang="en-US" altLang="zh-CN" sz="2800" b="1" dirty="0" smtClean="0">
                <a:solidFill>
                  <a:prstClr val="white"/>
                </a:solidFill>
                <a:latin typeface="Consolas" pitchFamily="49" charset="0"/>
                <a:ea typeface="华文中宋" pitchFamily="2" charset="-122"/>
                <a:cs typeface="Consolas" pitchFamily="49" charset="0"/>
              </a:rPr>
              <a:t>1</a:t>
            </a:r>
            <a:endParaRPr lang="zh-CN" altLang="en-US" sz="2800" b="1" dirty="0">
              <a:solidFill>
                <a:prstClr val="white"/>
              </a:solidFill>
              <a:latin typeface="Consolas" pitchFamily="49" charset="0"/>
              <a:ea typeface="华文中宋" pitchFamily="2" charset="-122"/>
              <a:cs typeface="Consolas" pitchFamily="49" charset="0"/>
            </a:endParaRPr>
          </a:p>
        </p:txBody>
      </p:sp>
    </p:spTree>
    <p:extLst>
      <p:ext uri="{BB962C8B-B14F-4D97-AF65-F5344CB8AC3E}">
        <p14:creationId xmlns:p14="http://schemas.microsoft.com/office/powerpoint/2010/main" val="3886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44444E-6 1.11111E-6 L 4.44444E-6 0.58797 " pathEditMode="relative" ptsTypes="AA">
                                      <p:cBhvr>
                                        <p:cTn id="6" dur="2000" fill="hold"/>
                                        <p:tgtEl>
                                          <p:spTgt spid="39631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4.44444E-6 0.553 C 0.01666 0.4081 0.0335 0.26365 0.05694 0.21064 C 0.08038 0.1574 0.11024 0.19583 0.14027 0.23449 " pathEditMode="fixed" rAng="0" ptsTypes="aaA">
                                      <p:cBhvr>
                                        <p:cTn id="10" dur="2000" fill="hold"/>
                                        <p:tgtEl>
                                          <p:spTgt spid="396315"/>
                                        </p:tgtEl>
                                        <p:attrNameLst>
                                          <p:attrName>ppt_x</p:attrName>
                                          <p:attrName>ppt_y</p:attrName>
                                        </p:attrNameLst>
                                      </p:cBhvr>
                                      <p:rCtr x="70" y="-198"/>
                                    </p:animMotion>
                                  </p:childTnLst>
                                </p:cTn>
                              </p:par>
                              <p:par>
                                <p:cTn id="11" presetID="22" presetClass="exit" presetSubtype="4" fill="hold" grpId="2" nodeType="withEffect">
                                  <p:stCondLst>
                                    <p:cond delay="0"/>
                                  </p:stCondLst>
                                  <p:childTnLst>
                                    <p:animEffect transition="out" filter="wipe(down)">
                                      <p:cBhvr>
                                        <p:cTn id="12" dur="2000"/>
                                        <p:tgtEl>
                                          <p:spTgt spid="396315"/>
                                        </p:tgtEl>
                                      </p:cBhvr>
                                    </p:animEffect>
                                    <p:set>
                                      <p:cBhvr>
                                        <p:cTn id="13" dur="1" fill="hold">
                                          <p:stCondLst>
                                            <p:cond delay="1999"/>
                                          </p:stCondLst>
                                        </p:cTn>
                                        <p:tgtEl>
                                          <p:spTgt spid="39631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96323"/>
                                        </p:tgtEl>
                                        <p:attrNameLst>
                                          <p:attrName>style.visibility</p:attrName>
                                        </p:attrNameLst>
                                      </p:cBhvr>
                                      <p:to>
                                        <p:strVal val="visible"/>
                                      </p:to>
                                    </p:set>
                                    <p:animEffect transition="in" filter="wipe(down)">
                                      <p:cBhvr>
                                        <p:cTn id="18" dur="500"/>
                                        <p:tgtEl>
                                          <p:spTgt spid="396323"/>
                                        </p:tgtEl>
                                      </p:cBhvr>
                                    </p:animEffec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3.61111E-6 0.02662 L -0.06302 0.49907 " pathEditMode="relative" ptsTypes="AA">
                                      <p:cBhvr>
                                        <p:cTn id="22" dur="2000" fill="hold"/>
                                        <p:tgtEl>
                                          <p:spTgt spid="396317"/>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017 0.02662 L 0.05521 0.43611 " pathEditMode="relative" rAng="0" ptsTypes="AA">
                                      <p:cBhvr>
                                        <p:cTn id="26" dur="2000" fill="hold"/>
                                        <p:tgtEl>
                                          <p:spTgt spid="396316"/>
                                        </p:tgtEl>
                                        <p:attrNameLst>
                                          <p:attrName>ppt_x</p:attrName>
                                          <p:attrName>ppt_y</p:attrName>
                                        </p:attrNameLst>
                                      </p:cBhvr>
                                      <p:rCtr x="0" y="0"/>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05521 0.39559 C 0.06302 0.26319 0.071 0.13101 0.11354 0.09027 C 0.15607 0.04953 0.23333 0.10022 0.31076 0.15115 " pathEditMode="fixed" rAng="0" ptsTypes="aaA">
                                      <p:cBhvr>
                                        <p:cTn id="30" dur="2000" fill="hold"/>
                                        <p:tgtEl>
                                          <p:spTgt spid="396316"/>
                                        </p:tgtEl>
                                        <p:attrNameLst>
                                          <p:attrName>ppt_x</p:attrName>
                                          <p:attrName>ppt_y</p:attrName>
                                        </p:attrNameLst>
                                      </p:cBhvr>
                                      <p:rCtr x="128" y="-173"/>
                                    </p:animMotion>
                                  </p:childTnLst>
                                </p:cTn>
                              </p:par>
                              <p:par>
                                <p:cTn id="31" presetID="22" presetClass="exit" presetSubtype="4" fill="hold" grpId="2" nodeType="withEffect">
                                  <p:stCondLst>
                                    <p:cond delay="0"/>
                                  </p:stCondLst>
                                  <p:childTnLst>
                                    <p:animEffect transition="out" filter="wipe(down)">
                                      <p:cBhvr>
                                        <p:cTn id="32" dur="2000"/>
                                        <p:tgtEl>
                                          <p:spTgt spid="396316"/>
                                        </p:tgtEl>
                                      </p:cBhvr>
                                    </p:animEffect>
                                    <p:set>
                                      <p:cBhvr>
                                        <p:cTn id="33" dur="1" fill="hold">
                                          <p:stCondLst>
                                            <p:cond delay="1999"/>
                                          </p:stCondLst>
                                        </p:cTn>
                                        <p:tgtEl>
                                          <p:spTgt spid="39631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96324"/>
                                        </p:tgtEl>
                                        <p:attrNameLst>
                                          <p:attrName>style.visibility</p:attrName>
                                        </p:attrNameLst>
                                      </p:cBhvr>
                                      <p:to>
                                        <p:strVal val="visible"/>
                                      </p:to>
                                    </p:set>
                                    <p:animEffect transition="in" filter="wipe(down)">
                                      <p:cBhvr>
                                        <p:cTn id="38" dur="500"/>
                                        <p:tgtEl>
                                          <p:spTgt spid="396324"/>
                                        </p:tgtEl>
                                      </p:cBhvr>
                                    </p:animEffec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0" nodeType="clickEffect">
                                  <p:stCondLst>
                                    <p:cond delay="0"/>
                                  </p:stCondLst>
                                  <p:childTnLst>
                                    <p:animMotion origin="layout" path="M -0.00712 2.59259E-6 C 0.03489 0.04236 0.07708 0.08495 0.09791 0.1419 C 0.11892 0.19884 0.1184 0.27014 0.11805 0.34166 " pathEditMode="relative" rAng="0" ptsTypes="aaA">
                                      <p:cBhvr>
                                        <p:cTn id="42" dur="2000" fill="hold"/>
                                        <p:tgtEl>
                                          <p:spTgt spid="396318"/>
                                        </p:tgtEl>
                                        <p:attrNameLst>
                                          <p:attrName>ppt_x</p:attrName>
                                          <p:attrName>ppt_y</p:attrName>
                                        </p:attrNameLst>
                                      </p:cBhvr>
                                      <p:rCtr x="63" y="171"/>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1" nodeType="clickEffect">
                                  <p:stCondLst>
                                    <p:cond delay="0"/>
                                  </p:stCondLst>
                                  <p:childTnLst>
                                    <p:animMotion origin="layout" path="M 0.1158 0.31156 C 0.12222 0.26295 0.10434 0.0648 0.15486 0.01943 C 0.20538 -0.02594 0.36372 0.03518 0.41858 0.03934 " pathEditMode="fixed" rAng="0" ptsTypes="aaa">
                                      <p:cBhvr>
                                        <p:cTn id="46" dur="2000" fill="hold"/>
                                        <p:tgtEl>
                                          <p:spTgt spid="396318"/>
                                        </p:tgtEl>
                                        <p:attrNameLst>
                                          <p:attrName>ppt_x</p:attrName>
                                          <p:attrName>ppt_y</p:attrName>
                                        </p:attrNameLst>
                                      </p:cBhvr>
                                      <p:rCtr x="146" y="-169"/>
                                    </p:animMotion>
                                  </p:childTnLst>
                                </p:cTn>
                              </p:par>
                              <p:par>
                                <p:cTn id="47" presetID="22" presetClass="exit" presetSubtype="4" fill="hold" grpId="2" nodeType="withEffect">
                                  <p:stCondLst>
                                    <p:cond delay="0"/>
                                  </p:stCondLst>
                                  <p:childTnLst>
                                    <p:animEffect transition="out" filter="wipe(down)">
                                      <p:cBhvr>
                                        <p:cTn id="48" dur="2000"/>
                                        <p:tgtEl>
                                          <p:spTgt spid="396318"/>
                                        </p:tgtEl>
                                      </p:cBhvr>
                                    </p:animEffect>
                                    <p:set>
                                      <p:cBhvr>
                                        <p:cTn id="49" dur="1" fill="hold">
                                          <p:stCondLst>
                                            <p:cond delay="1999"/>
                                          </p:stCondLst>
                                        </p:cTn>
                                        <p:tgtEl>
                                          <p:spTgt spid="396318"/>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396325"/>
                                        </p:tgtEl>
                                        <p:attrNameLst>
                                          <p:attrName>style.visibility</p:attrName>
                                        </p:attrNameLst>
                                      </p:cBhvr>
                                      <p:to>
                                        <p:strVal val="visible"/>
                                      </p:to>
                                    </p:set>
                                    <p:animEffect transition="in" filter="wipe(down)">
                                      <p:cBhvr>
                                        <p:cTn id="54" dur="500"/>
                                        <p:tgtEl>
                                          <p:spTgt spid="396325"/>
                                        </p:tgtEl>
                                      </p:cBhvr>
                                    </p:animEffect>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0" nodeType="clickEffect">
                                  <p:stCondLst>
                                    <p:cond delay="0"/>
                                  </p:stCondLst>
                                  <p:childTnLst>
                                    <p:animMotion origin="layout" path="M -3.61111E-6 -2.22222E-6 L 0.05504 0.25208 " pathEditMode="relative" ptsTypes="AA">
                                      <p:cBhvr>
                                        <p:cTn id="58" dur="2000" fill="hold"/>
                                        <p:tgtEl>
                                          <p:spTgt spid="396320"/>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grpId="1" nodeType="clickEffect">
                                  <p:stCondLst>
                                    <p:cond delay="0"/>
                                  </p:stCondLst>
                                  <p:childTnLst>
                                    <p:animMotion origin="layout" path="M 0.05868 0.2368 C 0.07048 0.18703 0.0658 -0.02177 0.12951 -0.06135 C 0.19323 -0.10094 0.37621 -0.0132 0.44114 -0.0007 " pathEditMode="fixed" rAng="0" ptsTypes="aaa">
                                      <p:cBhvr>
                                        <p:cTn id="62" dur="2000" fill="hold"/>
                                        <p:tgtEl>
                                          <p:spTgt spid="396320"/>
                                        </p:tgtEl>
                                        <p:attrNameLst>
                                          <p:attrName>ppt_x</p:attrName>
                                          <p:attrName>ppt_y</p:attrName>
                                        </p:attrNameLst>
                                      </p:cBhvr>
                                      <p:rCtr x="191" y="-169"/>
                                    </p:animMotion>
                                  </p:childTnLst>
                                </p:cTn>
                              </p:par>
                              <p:par>
                                <p:cTn id="63" presetID="22" presetClass="exit" presetSubtype="4" fill="hold" grpId="3" nodeType="withEffect">
                                  <p:stCondLst>
                                    <p:cond delay="0"/>
                                  </p:stCondLst>
                                  <p:childTnLst>
                                    <p:animEffect transition="out" filter="wipe(down)">
                                      <p:cBhvr>
                                        <p:cTn id="64" dur="2000"/>
                                        <p:tgtEl>
                                          <p:spTgt spid="396318"/>
                                        </p:tgtEl>
                                      </p:cBhvr>
                                    </p:animEffect>
                                    <p:set>
                                      <p:cBhvr>
                                        <p:cTn id="65" dur="1" fill="hold">
                                          <p:stCondLst>
                                            <p:cond delay="1999"/>
                                          </p:stCondLst>
                                        </p:cTn>
                                        <p:tgtEl>
                                          <p:spTgt spid="396318"/>
                                        </p:tgtEl>
                                        <p:attrNameLst>
                                          <p:attrName>style.visibility</p:attrName>
                                        </p:attrNameLst>
                                      </p:cBhvr>
                                      <p:to>
                                        <p:strVal val="hidden"/>
                                      </p:to>
                                    </p:set>
                                  </p:childTnLst>
                                </p:cTn>
                              </p:par>
                              <p:par>
                                <p:cTn id="66" presetID="22" presetClass="exit" presetSubtype="4" fill="hold" grpId="2" nodeType="withEffect">
                                  <p:stCondLst>
                                    <p:cond delay="0"/>
                                  </p:stCondLst>
                                  <p:childTnLst>
                                    <p:animEffect transition="out" filter="wipe(down)">
                                      <p:cBhvr>
                                        <p:cTn id="67" dur="2000"/>
                                        <p:tgtEl>
                                          <p:spTgt spid="396320"/>
                                        </p:tgtEl>
                                      </p:cBhvr>
                                    </p:animEffect>
                                    <p:set>
                                      <p:cBhvr>
                                        <p:cTn id="68" dur="1" fill="hold">
                                          <p:stCondLst>
                                            <p:cond delay="1999"/>
                                          </p:stCondLst>
                                        </p:cTn>
                                        <p:tgtEl>
                                          <p:spTgt spid="396320"/>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396326"/>
                                        </p:tgtEl>
                                        <p:attrNameLst>
                                          <p:attrName>style.visibility</p:attrName>
                                        </p:attrNameLst>
                                      </p:cBhvr>
                                      <p:to>
                                        <p:strVal val="visible"/>
                                      </p:to>
                                    </p:set>
                                    <p:animEffect transition="in" filter="wipe(down)">
                                      <p:cBhvr>
                                        <p:cTn id="73" dur="500"/>
                                        <p:tgtEl>
                                          <p:spTgt spid="396326"/>
                                        </p:tgtEl>
                                      </p:cBhvr>
                                    </p:animEffect>
                                  </p:childTnLst>
                                </p:cTn>
                              </p:par>
                            </p:childTnLst>
                          </p:cTn>
                        </p:par>
                      </p:childTnLst>
                    </p:cTn>
                  </p:par>
                  <p:par>
                    <p:cTn id="74" fill="hold">
                      <p:stCondLst>
                        <p:cond delay="indefinite"/>
                      </p:stCondLst>
                      <p:childTnLst>
                        <p:par>
                          <p:cTn id="75" fill="hold">
                            <p:stCondLst>
                              <p:cond delay="0"/>
                            </p:stCondLst>
                            <p:childTnLst>
                              <p:par>
                                <p:cTn id="76" presetID="0" presetClass="path" presetSubtype="0" accel="50000" decel="50000" fill="hold" grpId="1" nodeType="clickEffect">
                                  <p:stCondLst>
                                    <p:cond delay="0"/>
                                  </p:stCondLst>
                                  <p:childTnLst>
                                    <p:animMotion origin="layout" path="M -0.06407 0.45879 C -0.05539 0.40022 -0.09132 0.15809 -0.01233 0.1074 C 0.06666 0.0567 0.3217 0.1449 0.40955 0.15462 " pathEditMode="fixed" rAng="0" ptsTypes="aaa">
                                      <p:cBhvr>
                                        <p:cTn id="77" dur="2000" fill="hold"/>
                                        <p:tgtEl>
                                          <p:spTgt spid="396317"/>
                                        </p:tgtEl>
                                        <p:attrNameLst>
                                          <p:attrName>ppt_x</p:attrName>
                                          <p:attrName>ppt_y</p:attrName>
                                        </p:attrNameLst>
                                      </p:cBhvr>
                                      <p:rCtr x="223" y="-201"/>
                                    </p:animMotion>
                                  </p:childTnLst>
                                </p:cTn>
                              </p:par>
                              <p:par>
                                <p:cTn id="78" presetID="22" presetClass="exit" presetSubtype="4" fill="hold" grpId="2" nodeType="withEffect">
                                  <p:stCondLst>
                                    <p:cond delay="0"/>
                                  </p:stCondLst>
                                  <p:childTnLst>
                                    <p:animEffect transition="out" filter="wipe(down)">
                                      <p:cBhvr>
                                        <p:cTn id="79" dur="2000"/>
                                        <p:tgtEl>
                                          <p:spTgt spid="396317"/>
                                        </p:tgtEl>
                                      </p:cBhvr>
                                    </p:animEffect>
                                    <p:set>
                                      <p:cBhvr>
                                        <p:cTn id="80" dur="1" fill="hold">
                                          <p:stCondLst>
                                            <p:cond delay="1999"/>
                                          </p:stCondLst>
                                        </p:cTn>
                                        <p:tgtEl>
                                          <p:spTgt spid="39631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396327"/>
                                        </p:tgtEl>
                                        <p:attrNameLst>
                                          <p:attrName>style.visibility</p:attrName>
                                        </p:attrNameLst>
                                      </p:cBhvr>
                                      <p:to>
                                        <p:strVal val="visible"/>
                                      </p:to>
                                    </p:set>
                                    <p:animEffect transition="in" filter="wipe(down)">
                                      <p:cBhvr>
                                        <p:cTn id="85" dur="500"/>
                                        <p:tgtEl>
                                          <p:spTgt spid="396327"/>
                                        </p:tgtEl>
                                      </p:cBhvr>
                                    </p:animEffect>
                                  </p:childTnLst>
                                </p:cTn>
                              </p:par>
                            </p:childTnLst>
                          </p:cTn>
                        </p:par>
                      </p:childTnLst>
                    </p:cTn>
                  </p:par>
                  <p:par>
                    <p:cTn id="86" fill="hold">
                      <p:stCondLst>
                        <p:cond delay="indefinite"/>
                      </p:stCondLst>
                      <p:childTnLst>
                        <p:par>
                          <p:cTn id="87" fill="hold">
                            <p:stCondLst>
                              <p:cond delay="0"/>
                            </p:stCondLst>
                            <p:childTnLst>
                              <p:par>
                                <p:cTn id="88" presetID="0" presetClass="path" presetSubtype="0" accel="50000" decel="50000" fill="hold" grpId="0" nodeType="clickEffect">
                                  <p:stCondLst>
                                    <p:cond delay="0"/>
                                  </p:stCondLst>
                                  <p:childTnLst>
                                    <p:animMotion origin="layout" path="M -4.72222E-6 -0.02986 C -0.01302 -0.01645 -0.06076 0.01411 -0.07864 0.05115 C -0.09652 0.08818 -0.10138 0.13656 -0.10781 0.19189 C -0.11423 0.24721 -0.11545 0.34281 -0.11753 0.38263 " pathEditMode="fixed" rAng="0" ptsTypes="aaaa">
                                      <p:cBhvr>
                                        <p:cTn id="89" dur="2000" fill="hold"/>
                                        <p:tgtEl>
                                          <p:spTgt spid="396321"/>
                                        </p:tgtEl>
                                        <p:attrNameLst>
                                          <p:attrName>ppt_x</p:attrName>
                                          <p:attrName>ppt_y</p:attrName>
                                        </p:attrNameLst>
                                      </p:cBhvr>
                                      <p:rCtr x="-59" y="206"/>
                                    </p:animMotion>
                                  </p:childTnLst>
                                </p:cTn>
                              </p:par>
                            </p:childTnLst>
                          </p:cTn>
                        </p:par>
                      </p:childTnLst>
                    </p:cTn>
                  </p:par>
                  <p:par>
                    <p:cTn id="90" fill="hold">
                      <p:stCondLst>
                        <p:cond delay="indefinite"/>
                      </p:stCondLst>
                      <p:childTnLst>
                        <p:par>
                          <p:cTn id="91" fill="hold">
                            <p:stCondLst>
                              <p:cond delay="0"/>
                            </p:stCondLst>
                            <p:childTnLst>
                              <p:par>
                                <p:cTn id="92" presetID="0" presetClass="path" presetSubtype="0" accel="50000" decel="50000" fill="hold" grpId="0" nodeType="clickEffect">
                                  <p:stCondLst>
                                    <p:cond delay="0"/>
                                  </p:stCondLst>
                                  <p:childTnLst>
                                    <p:animMotion origin="layout" path="M 8.33333E-7 2.59259E-6 C 0.00521 0.04676 0.0099 0.0912 0.00972 0.14629 C 0.00955 0.20139 0.00139 0.29259 -0.00087 0.33102 " pathEditMode="relative" rAng="0" ptsTypes="aaa">
                                      <p:cBhvr>
                                        <p:cTn id="93" dur="2000" fill="hold"/>
                                        <p:tgtEl>
                                          <p:spTgt spid="396319"/>
                                        </p:tgtEl>
                                        <p:attrNameLst>
                                          <p:attrName>ppt_x</p:attrName>
                                          <p:attrName>ppt_y</p:attrName>
                                        </p:attrNameLst>
                                      </p:cBhvr>
                                      <p:rCtr x="5" y="166"/>
                                    </p:animMotion>
                                  </p:childTnLst>
                                </p:cTn>
                              </p:par>
                            </p:childTnLst>
                          </p:cTn>
                        </p:par>
                      </p:childTnLst>
                    </p:cTn>
                  </p:par>
                  <p:par>
                    <p:cTn id="94" fill="hold">
                      <p:stCondLst>
                        <p:cond delay="indefinite"/>
                      </p:stCondLst>
                      <p:childTnLst>
                        <p:par>
                          <p:cTn id="95" fill="hold">
                            <p:stCondLst>
                              <p:cond delay="0"/>
                            </p:stCondLst>
                            <p:childTnLst>
                              <p:par>
                                <p:cTn id="96" presetID="0" presetClass="path" presetSubtype="0" accel="50000" decel="50000" fill="hold" grpId="1" nodeType="clickEffect">
                                  <p:stCondLst>
                                    <p:cond delay="0"/>
                                  </p:stCondLst>
                                  <p:childTnLst>
                                    <p:animMotion origin="layout" path="M -0.00087 0.31226 C 0.01354 0.26295 -0.00608 0.05925 0.08524 0.01781 C 0.17656 -0.02362 0.45104 0.05416 0.54722 0.06365 " pathEditMode="fixed" rAng="0" ptsTypes="aaa">
                                      <p:cBhvr>
                                        <p:cTn id="97" dur="2000" fill="hold"/>
                                        <p:tgtEl>
                                          <p:spTgt spid="396319"/>
                                        </p:tgtEl>
                                        <p:attrNameLst>
                                          <p:attrName>ppt_x</p:attrName>
                                          <p:attrName>ppt_y</p:attrName>
                                        </p:attrNameLst>
                                      </p:cBhvr>
                                      <p:rCtr x="271" y="-168"/>
                                    </p:animMotion>
                                  </p:childTnLst>
                                </p:cTn>
                              </p:par>
                              <p:par>
                                <p:cTn id="98" presetID="22" presetClass="exit" presetSubtype="4" fill="hold" grpId="2" nodeType="withEffect">
                                  <p:stCondLst>
                                    <p:cond delay="0"/>
                                  </p:stCondLst>
                                  <p:childTnLst>
                                    <p:animEffect transition="out" filter="wipe(down)">
                                      <p:cBhvr>
                                        <p:cTn id="99" dur="2000"/>
                                        <p:tgtEl>
                                          <p:spTgt spid="396319"/>
                                        </p:tgtEl>
                                      </p:cBhvr>
                                    </p:animEffect>
                                    <p:set>
                                      <p:cBhvr>
                                        <p:cTn id="100" dur="1" fill="hold">
                                          <p:stCondLst>
                                            <p:cond delay="1999"/>
                                          </p:stCondLst>
                                        </p:cTn>
                                        <p:tgtEl>
                                          <p:spTgt spid="39631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396328"/>
                                        </p:tgtEl>
                                        <p:attrNameLst>
                                          <p:attrName>style.visibility</p:attrName>
                                        </p:attrNameLst>
                                      </p:cBhvr>
                                      <p:to>
                                        <p:strVal val="visible"/>
                                      </p:to>
                                    </p:set>
                                    <p:animEffect transition="in" filter="wipe(down)">
                                      <p:cBhvr>
                                        <p:cTn id="105" dur="500"/>
                                        <p:tgtEl>
                                          <p:spTgt spid="396328"/>
                                        </p:tgtEl>
                                      </p:cBhvr>
                                    </p:animEffect>
                                  </p:childTnLst>
                                </p:cTn>
                              </p:par>
                            </p:childTnLst>
                          </p:cTn>
                        </p:par>
                      </p:childTnLst>
                    </p:cTn>
                  </p:par>
                  <p:par>
                    <p:cTn id="106" fill="hold">
                      <p:stCondLst>
                        <p:cond delay="indefinite"/>
                      </p:stCondLst>
                      <p:childTnLst>
                        <p:par>
                          <p:cTn id="107" fill="hold">
                            <p:stCondLst>
                              <p:cond delay="0"/>
                            </p:stCondLst>
                            <p:childTnLst>
                              <p:par>
                                <p:cTn id="108" presetID="0" presetClass="path" presetSubtype="0" accel="50000" decel="50000" fill="hold" grpId="1" nodeType="clickEffect">
                                  <p:stCondLst>
                                    <p:cond delay="0"/>
                                  </p:stCondLst>
                                  <p:childTnLst>
                                    <p:animMotion origin="layout" path="M -0.12065 0.38517 C -0.12083 0.34304 -0.13281 0.19281 -0.1217 0.13263 C -0.11059 0.07244 -0.09114 0.03957 -0.05364 0.02337 C -0.01614 0.00716 0.01181 0.02707 0.10348 0.03564 C 0.19514 0.0442 0.41424 0.06619 0.49601 0.07429 " pathEditMode="fixed" rAng="0" ptsTypes="aaaaa">
                                      <p:cBhvr>
                                        <p:cTn id="109" dur="2000" fill="hold"/>
                                        <p:tgtEl>
                                          <p:spTgt spid="396321"/>
                                        </p:tgtEl>
                                        <p:attrNameLst>
                                          <p:attrName>ppt_x</p:attrName>
                                          <p:attrName>ppt_y</p:attrName>
                                        </p:attrNameLst>
                                      </p:cBhvr>
                                      <p:rCtr x="302" y="-189"/>
                                    </p:animMotion>
                                  </p:childTnLst>
                                </p:cTn>
                              </p:par>
                              <p:par>
                                <p:cTn id="110" presetID="22" presetClass="exit" presetSubtype="4" fill="hold" grpId="2" nodeType="withEffect">
                                  <p:stCondLst>
                                    <p:cond delay="0"/>
                                  </p:stCondLst>
                                  <p:childTnLst>
                                    <p:animEffect transition="out" filter="wipe(down)">
                                      <p:cBhvr>
                                        <p:cTn id="111" dur="2000"/>
                                        <p:tgtEl>
                                          <p:spTgt spid="396321"/>
                                        </p:tgtEl>
                                      </p:cBhvr>
                                    </p:animEffect>
                                    <p:set>
                                      <p:cBhvr>
                                        <p:cTn id="112" dur="1" fill="hold">
                                          <p:stCondLst>
                                            <p:cond delay="1999"/>
                                          </p:stCondLst>
                                        </p:cTn>
                                        <p:tgtEl>
                                          <p:spTgt spid="39632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396329"/>
                                        </p:tgtEl>
                                        <p:attrNameLst>
                                          <p:attrName>style.visibility</p:attrName>
                                        </p:attrNameLst>
                                      </p:cBhvr>
                                      <p:to>
                                        <p:strVal val="visible"/>
                                      </p:to>
                                    </p:set>
                                    <p:animEffect transition="in" filter="wipe(down)">
                                      <p:cBhvr>
                                        <p:cTn id="117" dur="500"/>
                                        <p:tgtEl>
                                          <p:spTgt spid="396329"/>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3963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315" grpId="0" animBg="1"/>
      <p:bldP spid="396315" grpId="1" animBg="1"/>
      <p:bldP spid="396315" grpId="2" animBg="1"/>
      <p:bldP spid="396316" grpId="0" animBg="1"/>
      <p:bldP spid="396316" grpId="1" animBg="1"/>
      <p:bldP spid="396316" grpId="2" animBg="1"/>
      <p:bldP spid="396317" grpId="0" animBg="1"/>
      <p:bldP spid="396317" grpId="1" animBg="1"/>
      <p:bldP spid="396317" grpId="2" animBg="1"/>
      <p:bldP spid="396318" grpId="0" animBg="1"/>
      <p:bldP spid="396318" grpId="1" animBg="1"/>
      <p:bldP spid="396318" grpId="2" animBg="1"/>
      <p:bldP spid="396318" grpId="3" animBg="1"/>
      <p:bldP spid="396319" grpId="0" animBg="1"/>
      <p:bldP spid="396319" grpId="1" animBg="1"/>
      <p:bldP spid="396319" grpId="2" animBg="1"/>
      <p:bldP spid="396320" grpId="0" animBg="1"/>
      <p:bldP spid="396320" grpId="1" animBg="1"/>
      <p:bldP spid="396320" grpId="2" animBg="1"/>
      <p:bldP spid="396321" grpId="0" animBg="1"/>
      <p:bldP spid="396321" grpId="1" animBg="1"/>
      <p:bldP spid="396321" grpId="2" animBg="1"/>
      <p:bldP spid="396323" grpId="0"/>
      <p:bldP spid="396324" grpId="0"/>
      <p:bldP spid="396325" grpId="0"/>
      <p:bldP spid="396326" grpId="0"/>
      <p:bldP spid="396327" grpId="0"/>
      <p:bldP spid="396328" grpId="0"/>
      <p:bldP spid="39632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8" name="Rectangle 4"/>
          <p:cNvSpPr>
            <a:spLocks noChangeArrowheads="1"/>
          </p:cNvSpPr>
          <p:nvPr/>
        </p:nvSpPr>
        <p:spPr bwMode="auto">
          <a:xfrm>
            <a:off x="395536" y="116632"/>
            <a:ext cx="6843774" cy="523220"/>
          </a:xfrm>
          <a:prstGeom prst="rect">
            <a:avLst/>
          </a:prstGeom>
          <a:noFill/>
          <a:ln w="9525">
            <a:noFill/>
            <a:miter lim="800000"/>
            <a:headEnd/>
            <a:tailEnd/>
          </a:ln>
          <a:effectLst/>
        </p:spPr>
        <p:txBody>
          <a:bodyPr wrap="square">
            <a:spAutoFit/>
          </a:bodyPr>
          <a:lstStyle/>
          <a:p>
            <a:pPr fontAlgn="base">
              <a:spcBef>
                <a:spcPct val="0"/>
              </a:spcBef>
              <a:spcAft>
                <a:spcPct val="0"/>
              </a:spcAft>
            </a:pPr>
            <a:r>
              <a:rPr lang="zh-CN" altLang="en-US" sz="2800" b="1" dirty="0" smtClean="0">
                <a:solidFill>
                  <a:srgbClr val="3333FF"/>
                </a:solidFill>
                <a:latin typeface="Consolas" pitchFamily="49" charset="0"/>
                <a:ea typeface="楷体" pitchFamily="49" charset="-122"/>
                <a:cs typeface="Consolas" pitchFamily="49" charset="0"/>
              </a:rPr>
              <a:t>先序遍历非递归过程</a:t>
            </a:r>
            <a:r>
              <a:rPr lang="en-US" altLang="zh-CN" sz="2800" b="1" dirty="0" smtClean="0">
                <a:solidFill>
                  <a:srgbClr val="3333FF"/>
                </a:solidFill>
                <a:latin typeface="Consolas" pitchFamily="49" charset="0"/>
                <a:ea typeface="楷体" pitchFamily="49" charset="-122"/>
                <a:cs typeface="Consolas" pitchFamily="49" charset="0"/>
              </a:rPr>
              <a:t>1</a:t>
            </a:r>
            <a:r>
              <a:rPr lang="zh-CN" altLang="en-US" sz="2800" b="1" dirty="0" smtClean="0">
                <a:solidFill>
                  <a:srgbClr val="3333FF"/>
                </a:solidFill>
                <a:latin typeface="Consolas" pitchFamily="49" charset="0"/>
                <a:ea typeface="楷体" pitchFamily="49" charset="-122"/>
                <a:cs typeface="Consolas" pitchFamily="49" charset="0"/>
              </a:rPr>
              <a:t>如下</a:t>
            </a:r>
            <a:r>
              <a:rPr lang="zh-CN" altLang="en-US" sz="2800" b="1" dirty="0">
                <a:solidFill>
                  <a:srgbClr val="3333FF"/>
                </a:solidFill>
                <a:latin typeface="Consolas" pitchFamily="49" charset="0"/>
                <a:ea typeface="楷体" pitchFamily="49" charset="-122"/>
                <a:cs typeface="Consolas" pitchFamily="49" charset="0"/>
              </a:rPr>
              <a:t>：</a:t>
            </a:r>
          </a:p>
        </p:txBody>
      </p:sp>
      <p:sp>
        <p:nvSpPr>
          <p:cNvPr id="395269" name="Text Box 5"/>
          <p:cNvSpPr txBox="1">
            <a:spLocks noChangeArrowheads="1"/>
          </p:cNvSpPr>
          <p:nvPr/>
        </p:nvSpPr>
        <p:spPr bwMode="auto">
          <a:xfrm>
            <a:off x="612205" y="1350291"/>
            <a:ext cx="7560195" cy="4526981"/>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108000" bIns="108000">
            <a:spAutoFit/>
          </a:bodyPr>
          <a:lstStyle/>
          <a:p>
            <a:pPr fontAlgn="base">
              <a:spcBef>
                <a:spcPct val="0"/>
              </a:spcBef>
              <a:spcAft>
                <a:spcPct val="0"/>
              </a:spcAft>
            </a:pPr>
            <a:r>
              <a:rPr lang="en-US" altLang="zh-CN" sz="2800" b="1">
                <a:solidFill>
                  <a:srgbClr val="0000FF"/>
                </a:solidFill>
                <a:latin typeface="Consolas" pitchFamily="49" charset="0"/>
                <a:ea typeface="仿宋" pitchFamily="49" charset="-122"/>
                <a:cs typeface="Consolas" pitchFamily="49" charset="0"/>
              </a:rPr>
              <a:t>if (</a:t>
            </a:r>
            <a:r>
              <a:rPr lang="zh-CN" altLang="en-US" sz="2800" b="1">
                <a:solidFill>
                  <a:srgbClr val="0000FF"/>
                </a:solidFill>
                <a:latin typeface="Consolas" pitchFamily="49" charset="0"/>
                <a:ea typeface="仿宋" pitchFamily="49" charset="-122"/>
                <a:cs typeface="Consolas" pitchFamily="49" charset="0"/>
              </a:rPr>
              <a:t>当前</a:t>
            </a:r>
            <a:r>
              <a:rPr lang="en-US" altLang="zh-CN" sz="2800" b="1">
                <a:solidFill>
                  <a:srgbClr val="0000FF"/>
                </a:solidFill>
                <a:latin typeface="Consolas" pitchFamily="49" charset="0"/>
                <a:ea typeface="仿宋" pitchFamily="49" charset="-122"/>
                <a:cs typeface="Consolas" pitchFamily="49" charset="0"/>
              </a:rPr>
              <a:t>b</a:t>
            </a:r>
            <a:r>
              <a:rPr lang="zh-CN" altLang="en-US" sz="2800" b="1">
                <a:solidFill>
                  <a:srgbClr val="0000FF"/>
                </a:solidFill>
                <a:latin typeface="Consolas" pitchFamily="49" charset="0"/>
                <a:ea typeface="仿宋" pitchFamily="49" charset="-122"/>
                <a:cs typeface="Consolas" pitchFamily="49" charset="0"/>
              </a:rPr>
              <a:t>树不空</a:t>
            </a:r>
            <a:r>
              <a:rPr lang="en-US" altLang="zh-CN" sz="2800" b="1">
                <a:solidFill>
                  <a:srgbClr val="0000FF"/>
                </a:solidFill>
                <a:latin typeface="Consolas" pitchFamily="49" charset="0"/>
                <a:ea typeface="仿宋" pitchFamily="49" charset="-122"/>
                <a:cs typeface="Consolas" pitchFamily="49" charset="0"/>
              </a:rPr>
              <a:t>)</a:t>
            </a:r>
          </a:p>
          <a:p>
            <a:pPr fontAlgn="base">
              <a:spcBef>
                <a:spcPct val="0"/>
              </a:spcBef>
              <a:spcAft>
                <a:spcPct val="0"/>
              </a:spcAft>
            </a:pPr>
            <a:r>
              <a:rPr lang="en-US" altLang="zh-CN" sz="2800" b="1">
                <a:solidFill>
                  <a:srgbClr val="0000FF"/>
                </a:solidFill>
                <a:latin typeface="Consolas" pitchFamily="49" charset="0"/>
                <a:ea typeface="仿宋" pitchFamily="49" charset="-122"/>
                <a:cs typeface="Consolas" pitchFamily="49" charset="0"/>
              </a:rPr>
              <a:t>{</a:t>
            </a:r>
          </a:p>
          <a:p>
            <a:pPr fontAlgn="base">
              <a:spcBef>
                <a:spcPct val="0"/>
              </a:spcBef>
              <a:spcAft>
                <a:spcPct val="0"/>
              </a:spcAft>
            </a:pPr>
            <a:r>
              <a:rPr lang="zh-CN" altLang="en-US" sz="2800" b="1">
                <a:solidFill>
                  <a:srgbClr val="0000FF"/>
                </a:solidFill>
                <a:latin typeface="Consolas" pitchFamily="49" charset="0"/>
                <a:ea typeface="仿宋" pitchFamily="49" charset="-122"/>
                <a:cs typeface="Consolas" pitchFamily="49" charset="0"/>
              </a:rPr>
              <a:t>　</a:t>
            </a:r>
            <a:r>
              <a:rPr lang="zh-CN" altLang="en-US" sz="2800" b="1" smtClean="0">
                <a:solidFill>
                  <a:srgbClr val="0000FF"/>
                </a:solidFill>
                <a:latin typeface="Consolas" pitchFamily="49" charset="0"/>
                <a:ea typeface="仿宋" pitchFamily="49" charset="-122"/>
                <a:cs typeface="Consolas" pitchFamily="49" charset="0"/>
              </a:rPr>
              <a:t> 根结点</a:t>
            </a:r>
            <a:r>
              <a:rPr lang="en-US" altLang="zh-CN" sz="2800" b="1" smtClean="0">
                <a:solidFill>
                  <a:srgbClr val="0000FF"/>
                </a:solidFill>
                <a:latin typeface="Consolas" pitchFamily="49" charset="0"/>
                <a:ea typeface="仿宋" pitchFamily="49" charset="-122"/>
                <a:cs typeface="Consolas" pitchFamily="49" charset="0"/>
              </a:rPr>
              <a:t>b</a:t>
            </a:r>
            <a:r>
              <a:rPr lang="zh-CN" altLang="en-US" sz="2800" b="1">
                <a:solidFill>
                  <a:srgbClr val="0000FF"/>
                </a:solidFill>
                <a:latin typeface="Consolas" pitchFamily="49" charset="0"/>
                <a:ea typeface="仿宋" pitchFamily="49" charset="-122"/>
                <a:cs typeface="Consolas" pitchFamily="49" charset="0"/>
              </a:rPr>
              <a:t>进栈</a:t>
            </a:r>
            <a:r>
              <a:rPr lang="en-US" altLang="zh-CN" sz="2800" b="1">
                <a:solidFill>
                  <a:srgbClr val="0000FF"/>
                </a:solidFill>
                <a:latin typeface="Consolas" pitchFamily="49" charset="0"/>
                <a:ea typeface="仿宋" pitchFamily="49" charset="-122"/>
                <a:cs typeface="Consolas" pitchFamily="49" charset="0"/>
              </a:rPr>
              <a:t>;</a:t>
            </a:r>
          </a:p>
          <a:p>
            <a:pPr fontAlgn="base">
              <a:spcBef>
                <a:spcPct val="0"/>
              </a:spcBef>
              <a:spcAft>
                <a:spcPct val="0"/>
              </a:spcAft>
            </a:pPr>
            <a:r>
              <a:rPr lang="en-US" altLang="zh-CN" sz="2800" b="1">
                <a:solidFill>
                  <a:srgbClr val="0000FF"/>
                </a:solidFill>
                <a:latin typeface="Consolas" pitchFamily="49" charset="0"/>
                <a:ea typeface="仿宋" pitchFamily="49" charset="-122"/>
                <a:cs typeface="Consolas" pitchFamily="49" charset="0"/>
              </a:rPr>
              <a:t>   </a:t>
            </a:r>
            <a:r>
              <a:rPr lang="en-US" altLang="zh-CN" sz="2800" b="1" smtClean="0">
                <a:solidFill>
                  <a:srgbClr val="0000FF"/>
                </a:solidFill>
                <a:latin typeface="Consolas" pitchFamily="49" charset="0"/>
                <a:ea typeface="仿宋" pitchFamily="49" charset="-122"/>
                <a:cs typeface="Consolas" pitchFamily="49" charset="0"/>
              </a:rPr>
              <a:t>while </a:t>
            </a:r>
            <a:r>
              <a:rPr lang="en-US" altLang="zh-CN" sz="2800" b="1">
                <a:solidFill>
                  <a:srgbClr val="0000FF"/>
                </a:solidFill>
                <a:latin typeface="Consolas" pitchFamily="49" charset="0"/>
                <a:ea typeface="仿宋" pitchFamily="49" charset="-122"/>
                <a:cs typeface="Consolas" pitchFamily="49" charset="0"/>
              </a:rPr>
              <a:t>(</a:t>
            </a:r>
            <a:r>
              <a:rPr lang="zh-CN" altLang="en-US" sz="2800" b="1">
                <a:solidFill>
                  <a:srgbClr val="0000FF"/>
                </a:solidFill>
                <a:latin typeface="Consolas" pitchFamily="49" charset="0"/>
                <a:ea typeface="仿宋" pitchFamily="49" charset="-122"/>
                <a:cs typeface="Consolas" pitchFamily="49" charset="0"/>
              </a:rPr>
              <a:t>栈不空</a:t>
            </a:r>
            <a:r>
              <a:rPr lang="en-US" altLang="zh-CN" sz="2800" b="1">
                <a:solidFill>
                  <a:srgbClr val="0000FF"/>
                </a:solidFill>
                <a:latin typeface="Consolas" pitchFamily="49" charset="0"/>
                <a:ea typeface="仿宋" pitchFamily="49" charset="-122"/>
                <a:cs typeface="Consolas" pitchFamily="49" charset="0"/>
              </a:rPr>
              <a:t>)</a:t>
            </a:r>
          </a:p>
          <a:p>
            <a:pPr fontAlgn="base">
              <a:spcBef>
                <a:spcPct val="0"/>
              </a:spcBef>
              <a:spcAft>
                <a:spcPct val="0"/>
              </a:spcAft>
            </a:pPr>
            <a:r>
              <a:rPr lang="en-US" altLang="zh-CN" sz="2800" b="1">
                <a:solidFill>
                  <a:srgbClr val="0000FF"/>
                </a:solidFill>
                <a:latin typeface="Consolas" pitchFamily="49" charset="0"/>
                <a:ea typeface="仿宋" pitchFamily="49" charset="-122"/>
                <a:cs typeface="Consolas" pitchFamily="49" charset="0"/>
              </a:rPr>
              <a:t>   </a:t>
            </a:r>
            <a:r>
              <a:rPr lang="en-US" altLang="zh-CN" sz="2800" b="1" smtClean="0">
                <a:solidFill>
                  <a:srgbClr val="0000FF"/>
                </a:solidFill>
                <a:latin typeface="Consolas" pitchFamily="49" charset="0"/>
                <a:ea typeface="仿宋" pitchFamily="49" charset="-122"/>
                <a:cs typeface="Consolas" pitchFamily="49" charset="0"/>
              </a:rPr>
              <a:t>{</a:t>
            </a:r>
            <a:endParaRPr lang="en-US" altLang="zh-CN" sz="2800" b="1">
              <a:solidFill>
                <a:srgbClr val="0000FF"/>
              </a:solidFill>
              <a:latin typeface="Consolas" pitchFamily="49" charset="0"/>
              <a:ea typeface="仿宋" pitchFamily="49" charset="-122"/>
              <a:cs typeface="Consolas" pitchFamily="49" charset="0"/>
            </a:endParaRPr>
          </a:p>
          <a:p>
            <a:pPr fontAlgn="base">
              <a:spcBef>
                <a:spcPct val="0"/>
              </a:spcBef>
              <a:spcAft>
                <a:spcPct val="0"/>
              </a:spcAft>
            </a:pPr>
            <a:r>
              <a:rPr lang="en-US" altLang="zh-CN" sz="2800" b="1">
                <a:solidFill>
                  <a:srgbClr val="0000FF"/>
                </a:solidFill>
                <a:latin typeface="Consolas" pitchFamily="49" charset="0"/>
                <a:ea typeface="仿宋" pitchFamily="49" charset="-122"/>
                <a:cs typeface="Consolas" pitchFamily="49" charset="0"/>
              </a:rPr>
              <a:t>   </a:t>
            </a:r>
            <a:r>
              <a:rPr lang="en-US" altLang="zh-CN" sz="2800" b="1" smtClean="0">
                <a:solidFill>
                  <a:srgbClr val="0000FF"/>
                </a:solidFill>
                <a:latin typeface="Consolas" pitchFamily="49" charset="0"/>
                <a:ea typeface="仿宋" pitchFamily="49" charset="-122"/>
                <a:cs typeface="Consolas" pitchFamily="49" charset="0"/>
              </a:rPr>
              <a:t>   </a:t>
            </a:r>
            <a:r>
              <a:rPr lang="zh-CN" altLang="en-US" sz="2800" b="1" smtClean="0">
                <a:solidFill>
                  <a:srgbClr val="0000FF"/>
                </a:solidFill>
                <a:latin typeface="Consolas" pitchFamily="49" charset="0"/>
                <a:ea typeface="仿宋" pitchFamily="49" charset="-122"/>
                <a:cs typeface="Consolas" pitchFamily="49" charset="0"/>
              </a:rPr>
              <a:t>出栈结点</a:t>
            </a:r>
            <a:r>
              <a:rPr lang="en-US" altLang="zh-CN" sz="2800" b="1" smtClean="0">
                <a:solidFill>
                  <a:srgbClr val="0000FF"/>
                </a:solidFill>
                <a:latin typeface="Consolas" pitchFamily="49" charset="0"/>
                <a:ea typeface="仿宋" pitchFamily="49" charset="-122"/>
                <a:cs typeface="Consolas" pitchFamily="49" charset="0"/>
              </a:rPr>
              <a:t>p</a:t>
            </a:r>
            <a:r>
              <a:rPr lang="zh-CN" altLang="en-US" sz="2800" b="1">
                <a:solidFill>
                  <a:srgbClr val="0000FF"/>
                </a:solidFill>
                <a:latin typeface="Consolas" pitchFamily="49" charset="0"/>
                <a:ea typeface="仿宋" pitchFamily="49" charset="-122"/>
                <a:cs typeface="Consolas" pitchFamily="49" charset="0"/>
              </a:rPr>
              <a:t>并访问之</a:t>
            </a:r>
            <a:r>
              <a:rPr lang="en-US" altLang="zh-CN" sz="2800" b="1">
                <a:solidFill>
                  <a:srgbClr val="0000FF"/>
                </a:solidFill>
                <a:latin typeface="Consolas" pitchFamily="49" charset="0"/>
                <a:ea typeface="仿宋" pitchFamily="49" charset="-122"/>
                <a:cs typeface="Consolas" pitchFamily="49" charset="0"/>
              </a:rPr>
              <a:t>;</a:t>
            </a:r>
          </a:p>
          <a:p>
            <a:pPr fontAlgn="base">
              <a:spcBef>
                <a:spcPct val="0"/>
              </a:spcBef>
              <a:spcAft>
                <a:spcPct val="0"/>
              </a:spcAft>
            </a:pPr>
            <a:r>
              <a:rPr lang="en-US" altLang="zh-CN" sz="2800" b="1">
                <a:solidFill>
                  <a:srgbClr val="0000FF"/>
                </a:solidFill>
                <a:latin typeface="Consolas" pitchFamily="49" charset="0"/>
                <a:ea typeface="仿宋" pitchFamily="49" charset="-122"/>
                <a:cs typeface="Consolas" pitchFamily="49" charset="0"/>
              </a:rPr>
              <a:t>   </a:t>
            </a:r>
            <a:r>
              <a:rPr lang="en-US" altLang="zh-CN" sz="2800" b="1" smtClean="0">
                <a:solidFill>
                  <a:srgbClr val="0000FF"/>
                </a:solidFill>
                <a:latin typeface="Consolas" pitchFamily="49" charset="0"/>
                <a:ea typeface="仿宋" pitchFamily="49" charset="-122"/>
                <a:cs typeface="Consolas" pitchFamily="49" charset="0"/>
              </a:rPr>
              <a:t>   </a:t>
            </a:r>
            <a:r>
              <a:rPr lang="zh-CN" altLang="en-US" sz="2800" b="1" smtClean="0">
                <a:solidFill>
                  <a:srgbClr val="0000FF"/>
                </a:solidFill>
                <a:latin typeface="Consolas" pitchFamily="49" charset="0"/>
                <a:ea typeface="仿宋" pitchFamily="49" charset="-122"/>
                <a:cs typeface="Consolas" pitchFamily="49" charset="0"/>
              </a:rPr>
              <a:t>若</a:t>
            </a:r>
            <a:r>
              <a:rPr lang="en-US" altLang="zh-CN" sz="2800" b="1" smtClean="0">
                <a:solidFill>
                  <a:srgbClr val="0000FF"/>
                </a:solidFill>
                <a:latin typeface="Consolas" pitchFamily="49" charset="0"/>
                <a:ea typeface="仿宋" pitchFamily="49" charset="-122"/>
                <a:cs typeface="Consolas" pitchFamily="49" charset="0"/>
              </a:rPr>
              <a:t>p</a:t>
            </a:r>
            <a:r>
              <a:rPr lang="zh-CN" altLang="en-US" sz="2800" b="1" smtClean="0">
                <a:solidFill>
                  <a:srgbClr val="0000FF"/>
                </a:solidFill>
                <a:latin typeface="Consolas" pitchFamily="49" charset="0"/>
                <a:ea typeface="仿宋" pitchFamily="49" charset="-122"/>
                <a:cs typeface="Consolas" pitchFamily="49" charset="0"/>
              </a:rPr>
              <a:t>结点有</a:t>
            </a:r>
            <a:r>
              <a:rPr lang="zh-CN" altLang="en-US" sz="2800" b="1">
                <a:solidFill>
                  <a:srgbClr val="0000FF"/>
                </a:solidFill>
                <a:latin typeface="Consolas" pitchFamily="49" charset="0"/>
                <a:ea typeface="仿宋" pitchFamily="49" charset="-122"/>
                <a:cs typeface="Consolas" pitchFamily="49" charset="0"/>
              </a:rPr>
              <a:t>右</a:t>
            </a:r>
            <a:r>
              <a:rPr lang="zh-CN" altLang="en-US" sz="2800" b="1" smtClean="0">
                <a:solidFill>
                  <a:srgbClr val="0000FF"/>
                </a:solidFill>
                <a:latin typeface="Consolas" pitchFamily="49" charset="0"/>
                <a:ea typeface="仿宋" pitchFamily="49" charset="-122"/>
                <a:cs typeface="Consolas" pitchFamily="49" charset="0"/>
              </a:rPr>
              <a:t>孩子，将</a:t>
            </a:r>
            <a:r>
              <a:rPr lang="zh-CN" altLang="en-US" sz="2800" b="1">
                <a:solidFill>
                  <a:srgbClr val="0000FF"/>
                </a:solidFill>
                <a:latin typeface="Consolas" pitchFamily="49" charset="0"/>
                <a:ea typeface="仿宋" pitchFamily="49" charset="-122"/>
                <a:cs typeface="Consolas" pitchFamily="49" charset="0"/>
              </a:rPr>
              <a:t>其</a:t>
            </a:r>
            <a:r>
              <a:rPr lang="zh-CN" altLang="en-US" sz="2800" b="1">
                <a:solidFill>
                  <a:srgbClr val="FF00FF"/>
                </a:solidFill>
                <a:latin typeface="Consolas" pitchFamily="49" charset="0"/>
                <a:ea typeface="仿宋" pitchFamily="49" charset="-122"/>
                <a:cs typeface="Consolas" pitchFamily="49" charset="0"/>
              </a:rPr>
              <a:t>右孩子</a:t>
            </a:r>
            <a:r>
              <a:rPr lang="zh-CN" altLang="en-US" sz="2800" b="1">
                <a:solidFill>
                  <a:srgbClr val="0000FF"/>
                </a:solidFill>
                <a:latin typeface="Consolas" pitchFamily="49" charset="0"/>
                <a:ea typeface="仿宋" pitchFamily="49" charset="-122"/>
                <a:cs typeface="Consolas" pitchFamily="49" charset="0"/>
              </a:rPr>
              <a:t>进栈； </a:t>
            </a:r>
          </a:p>
          <a:p>
            <a:pPr fontAlgn="base">
              <a:spcBef>
                <a:spcPct val="0"/>
              </a:spcBef>
              <a:spcAft>
                <a:spcPct val="0"/>
              </a:spcAft>
            </a:pPr>
            <a:r>
              <a:rPr lang="zh-CN" altLang="en-US" sz="2800" b="1">
                <a:solidFill>
                  <a:srgbClr val="0000FF"/>
                </a:solidFill>
                <a:latin typeface="Consolas" pitchFamily="49" charset="0"/>
                <a:ea typeface="仿宋" pitchFamily="49" charset="-122"/>
                <a:cs typeface="Consolas" pitchFamily="49" charset="0"/>
              </a:rPr>
              <a:t>   </a:t>
            </a:r>
            <a:r>
              <a:rPr lang="zh-CN" altLang="en-US" sz="2800" b="1" smtClean="0">
                <a:solidFill>
                  <a:srgbClr val="0000FF"/>
                </a:solidFill>
                <a:latin typeface="Consolas" pitchFamily="49" charset="0"/>
                <a:ea typeface="仿宋" pitchFamily="49" charset="-122"/>
                <a:cs typeface="Consolas" pitchFamily="49" charset="0"/>
              </a:rPr>
              <a:t>   若</a:t>
            </a:r>
            <a:r>
              <a:rPr lang="en-US" altLang="zh-CN" sz="2800" b="1" smtClean="0">
                <a:solidFill>
                  <a:srgbClr val="0000FF"/>
                </a:solidFill>
                <a:latin typeface="Consolas" pitchFamily="49" charset="0"/>
                <a:ea typeface="仿宋" pitchFamily="49" charset="-122"/>
                <a:cs typeface="Consolas" pitchFamily="49" charset="0"/>
              </a:rPr>
              <a:t>p</a:t>
            </a:r>
            <a:r>
              <a:rPr lang="zh-CN" altLang="en-US" sz="2800" b="1" smtClean="0">
                <a:solidFill>
                  <a:srgbClr val="0000FF"/>
                </a:solidFill>
                <a:latin typeface="Consolas" pitchFamily="49" charset="0"/>
                <a:ea typeface="仿宋" pitchFamily="49" charset="-122"/>
                <a:cs typeface="Consolas" pitchFamily="49" charset="0"/>
              </a:rPr>
              <a:t>结点有</a:t>
            </a:r>
            <a:r>
              <a:rPr lang="zh-CN" altLang="en-US" sz="2800" b="1">
                <a:solidFill>
                  <a:srgbClr val="0000FF"/>
                </a:solidFill>
                <a:latin typeface="Consolas" pitchFamily="49" charset="0"/>
                <a:ea typeface="仿宋" pitchFamily="49" charset="-122"/>
                <a:cs typeface="Consolas" pitchFamily="49" charset="0"/>
              </a:rPr>
              <a:t>左</a:t>
            </a:r>
            <a:r>
              <a:rPr lang="zh-CN" altLang="en-US" sz="2800" b="1" smtClean="0">
                <a:solidFill>
                  <a:srgbClr val="0000FF"/>
                </a:solidFill>
                <a:latin typeface="Consolas" pitchFamily="49" charset="0"/>
                <a:ea typeface="仿宋" pitchFamily="49" charset="-122"/>
                <a:cs typeface="Consolas" pitchFamily="49" charset="0"/>
              </a:rPr>
              <a:t>孩子，将</a:t>
            </a:r>
            <a:r>
              <a:rPr lang="zh-CN" altLang="en-US" sz="2800" b="1">
                <a:solidFill>
                  <a:srgbClr val="0000FF"/>
                </a:solidFill>
                <a:latin typeface="Consolas" pitchFamily="49" charset="0"/>
                <a:ea typeface="仿宋" pitchFamily="49" charset="-122"/>
                <a:cs typeface="Consolas" pitchFamily="49" charset="0"/>
              </a:rPr>
              <a:t>其</a:t>
            </a:r>
            <a:r>
              <a:rPr lang="zh-CN" altLang="en-US" sz="2800" b="1">
                <a:solidFill>
                  <a:srgbClr val="FF00FF"/>
                </a:solidFill>
                <a:latin typeface="Consolas" pitchFamily="49" charset="0"/>
                <a:ea typeface="仿宋" pitchFamily="49" charset="-122"/>
                <a:cs typeface="Consolas" pitchFamily="49" charset="0"/>
              </a:rPr>
              <a:t>左孩子</a:t>
            </a:r>
            <a:r>
              <a:rPr lang="zh-CN" altLang="en-US" sz="2800" b="1">
                <a:solidFill>
                  <a:srgbClr val="0000FF"/>
                </a:solidFill>
                <a:latin typeface="Consolas" pitchFamily="49" charset="0"/>
                <a:ea typeface="仿宋" pitchFamily="49" charset="-122"/>
                <a:cs typeface="Consolas" pitchFamily="49" charset="0"/>
              </a:rPr>
              <a:t>进栈；</a:t>
            </a:r>
          </a:p>
          <a:p>
            <a:pPr fontAlgn="base">
              <a:spcBef>
                <a:spcPct val="0"/>
              </a:spcBef>
              <a:spcAft>
                <a:spcPct val="0"/>
              </a:spcAft>
            </a:pPr>
            <a:r>
              <a:rPr lang="zh-CN" altLang="en-US" sz="2800" b="1">
                <a:solidFill>
                  <a:srgbClr val="0000FF"/>
                </a:solidFill>
                <a:latin typeface="Consolas" pitchFamily="49" charset="0"/>
                <a:ea typeface="仿宋" pitchFamily="49" charset="-122"/>
                <a:cs typeface="Consolas" pitchFamily="49" charset="0"/>
              </a:rPr>
              <a:t>   </a:t>
            </a:r>
            <a:r>
              <a:rPr lang="en-US" altLang="zh-CN" sz="2800" b="1" smtClean="0">
                <a:solidFill>
                  <a:srgbClr val="0000FF"/>
                </a:solidFill>
                <a:latin typeface="Consolas" pitchFamily="49" charset="0"/>
                <a:ea typeface="仿宋" pitchFamily="49" charset="-122"/>
                <a:cs typeface="Consolas" pitchFamily="49" charset="0"/>
              </a:rPr>
              <a:t>}</a:t>
            </a:r>
            <a:endParaRPr lang="en-US" altLang="zh-CN" sz="2800" b="1">
              <a:solidFill>
                <a:srgbClr val="0000FF"/>
              </a:solidFill>
              <a:latin typeface="Consolas" pitchFamily="49" charset="0"/>
              <a:ea typeface="仿宋" pitchFamily="49" charset="-122"/>
              <a:cs typeface="Consolas" pitchFamily="49" charset="0"/>
            </a:endParaRPr>
          </a:p>
          <a:p>
            <a:pPr fontAlgn="base">
              <a:spcBef>
                <a:spcPct val="0"/>
              </a:spcBef>
              <a:spcAft>
                <a:spcPct val="0"/>
              </a:spcAft>
            </a:pPr>
            <a:r>
              <a:rPr lang="en-US" altLang="zh-CN" sz="2800" b="1">
                <a:solidFill>
                  <a:srgbClr val="0000FF"/>
                </a:solidFill>
                <a:latin typeface="Consolas" pitchFamily="49" charset="0"/>
                <a:ea typeface="仿宋" pitchFamily="49" charset="-122"/>
                <a:cs typeface="Consolas" pitchFamily="49" charset="0"/>
              </a:rPr>
              <a:t>}</a:t>
            </a:r>
            <a:endParaRPr lang="en-US" altLang="zh-CN" sz="2800">
              <a:solidFill>
                <a:srgbClr val="0000FF"/>
              </a:solidFill>
              <a:latin typeface="Consolas" pitchFamily="49" charset="0"/>
              <a:ea typeface="仿宋" pitchFamily="49" charset="-122"/>
              <a:cs typeface="Consolas" pitchFamily="49" charset="0"/>
            </a:endParaRPr>
          </a:p>
        </p:txBody>
      </p:sp>
    </p:spTree>
    <p:extLst>
      <p:ext uri="{BB962C8B-B14F-4D97-AF65-F5344CB8AC3E}">
        <p14:creationId xmlns:p14="http://schemas.microsoft.com/office/powerpoint/2010/main" val="12792191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1026"/>
          <p:cNvSpPr txBox="1">
            <a:spLocks noChangeArrowheads="1"/>
          </p:cNvSpPr>
          <p:nvPr/>
        </p:nvSpPr>
        <p:spPr bwMode="auto">
          <a:xfrm>
            <a:off x="107504" y="95607"/>
            <a:ext cx="8928992" cy="6717769"/>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08000">
            <a:spAutoFit/>
          </a:bodyPr>
          <a:lstStyle/>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void PreOrder1(BTNode *b)</a:t>
            </a:r>
            <a:endParaRPr lang="zh-CN" altLang="en-US" sz="2400" b="1" dirty="0" smtClean="0">
              <a:solidFill>
                <a:srgbClr val="00B050"/>
              </a:solidFill>
              <a:latin typeface="Consolas" pitchFamily="49" charset="0"/>
              <a:ea typeface="仿宋" pitchFamily="49" charset="-122"/>
              <a:cs typeface="Consolas" pitchFamily="49" charset="0"/>
            </a:endParaRP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BTNode *p;</a:t>
            </a:r>
            <a:endParaRPr lang="zh-CN" altLang="en-US" sz="2400" b="1" dirty="0" smtClean="0">
              <a:solidFill>
                <a:srgbClr val="3333FF"/>
              </a:solidFill>
              <a:latin typeface="Consolas" pitchFamily="49" charset="0"/>
              <a:ea typeface="仿宋" pitchFamily="49" charset="-122"/>
              <a:cs typeface="Consolas" pitchFamily="49" charset="0"/>
            </a:endParaRP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a:t>
            </a:r>
            <a:r>
              <a:rPr lang="en-US" sz="2400" b="1" dirty="0" err="1" smtClean="0">
                <a:solidFill>
                  <a:srgbClr val="3333FF"/>
                </a:solidFill>
                <a:latin typeface="Consolas" pitchFamily="49" charset="0"/>
                <a:ea typeface="仿宋" pitchFamily="49" charset="-122"/>
                <a:cs typeface="Consolas" pitchFamily="49" charset="0"/>
              </a:rPr>
              <a:t>SqStack</a:t>
            </a:r>
            <a:r>
              <a:rPr lang="en-US" sz="2400" b="1" dirty="0" smtClean="0">
                <a:solidFill>
                  <a:srgbClr val="3333FF"/>
                </a:solidFill>
                <a:latin typeface="Consolas" pitchFamily="49" charset="0"/>
                <a:ea typeface="仿宋" pitchFamily="49" charset="-122"/>
                <a:cs typeface="Consolas" pitchFamily="49" charset="0"/>
              </a:rPr>
              <a:t> *st</a:t>
            </a:r>
            <a:r>
              <a:rPr lang="en-US" sz="2400" b="1" dirty="0">
                <a:solidFill>
                  <a:srgbClr val="3333FF"/>
                </a:solidFill>
                <a:latin typeface="Consolas" pitchFamily="49" charset="0"/>
                <a:ea typeface="仿宋" pitchFamily="49" charset="-122"/>
                <a:cs typeface="Consolas" pitchFamily="49" charset="0"/>
              </a:rPr>
              <a:t>; </a:t>
            </a:r>
            <a:r>
              <a:rPr lang="en-US" sz="2400" b="1" dirty="0" err="1">
                <a:solidFill>
                  <a:srgbClr val="3333FF"/>
                </a:solidFill>
                <a:latin typeface="Consolas" pitchFamily="49" charset="0"/>
                <a:ea typeface="仿宋" pitchFamily="49" charset="-122"/>
                <a:cs typeface="Consolas" pitchFamily="49" charset="0"/>
              </a:rPr>
              <a:t>InitStack</a:t>
            </a:r>
            <a:r>
              <a:rPr lang="en-US" sz="2400" b="1" dirty="0">
                <a:solidFill>
                  <a:srgbClr val="3333FF"/>
                </a:solidFill>
                <a:latin typeface="Consolas" pitchFamily="49" charset="0"/>
                <a:ea typeface="仿宋" pitchFamily="49" charset="-122"/>
                <a:cs typeface="Consolas" pitchFamily="49" charset="0"/>
              </a:rPr>
              <a:t>(st</a:t>
            </a:r>
            <a:r>
              <a:rPr lang="en-US" sz="2400" b="1" dirty="0" smtClean="0">
                <a:solidFill>
                  <a:srgbClr val="3333FF"/>
                </a:solidFill>
                <a:latin typeface="Consolas" pitchFamily="49" charset="0"/>
                <a:ea typeface="仿宋" pitchFamily="49" charset="-122"/>
                <a:cs typeface="Consolas" pitchFamily="49" charset="0"/>
              </a:rPr>
              <a:t>);</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定义栈指针</a:t>
            </a:r>
            <a:r>
              <a:rPr lang="en-US" sz="2400" b="1" dirty="0" smtClean="0">
                <a:solidFill>
                  <a:srgbClr val="00B050"/>
                </a:solidFill>
                <a:latin typeface="Consolas" pitchFamily="49" charset="0"/>
                <a:ea typeface="仿宋" pitchFamily="49" charset="-122"/>
                <a:cs typeface="Consolas" pitchFamily="49" charset="0"/>
              </a:rPr>
              <a:t>st</a:t>
            </a:r>
            <a:r>
              <a:rPr lang="zh-CN" altLang="en-US" sz="2400" b="1" dirty="0" smtClean="0">
                <a:solidFill>
                  <a:srgbClr val="00B050"/>
                </a:solidFill>
                <a:latin typeface="Consolas" pitchFamily="49" charset="0"/>
                <a:ea typeface="仿宋" pitchFamily="49" charset="-122"/>
                <a:cs typeface="Consolas" pitchFamily="49" charset="0"/>
              </a:rPr>
              <a:t>并初始化</a:t>
            </a: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if (b!=NULL) {</a:t>
            </a:r>
          </a:p>
          <a:p>
            <a:pPr fontAlgn="base">
              <a:spcBef>
                <a:spcPct val="0"/>
              </a:spcBef>
              <a:spcAft>
                <a:spcPct val="0"/>
              </a:spcAft>
            </a:pPr>
            <a:r>
              <a:rPr lang="en-US" sz="2400" b="1" dirty="0">
                <a:solidFill>
                  <a:srgbClr val="3333FF"/>
                </a:solidFill>
                <a:latin typeface="Consolas" pitchFamily="49" charset="0"/>
                <a:ea typeface="仿宋" pitchFamily="49" charset="-122"/>
                <a:cs typeface="Consolas" pitchFamily="49" charset="0"/>
              </a:rPr>
              <a:t>	 </a:t>
            </a:r>
            <a:r>
              <a:rPr lang="en-US" sz="2400" b="1" dirty="0" smtClean="0">
                <a:solidFill>
                  <a:srgbClr val="FF00FF"/>
                </a:solidFill>
                <a:latin typeface="Consolas" pitchFamily="49" charset="0"/>
                <a:ea typeface="仿宋" pitchFamily="49" charset="-122"/>
                <a:cs typeface="Consolas" pitchFamily="49" charset="0"/>
              </a:rPr>
              <a:t>Push(</a:t>
            </a:r>
            <a:r>
              <a:rPr lang="en-US" sz="2400" b="1" dirty="0" err="1" smtClean="0">
                <a:solidFill>
                  <a:srgbClr val="FF00FF"/>
                </a:solidFill>
                <a:latin typeface="Consolas" pitchFamily="49" charset="0"/>
                <a:ea typeface="仿宋" pitchFamily="49" charset="-122"/>
                <a:cs typeface="Consolas" pitchFamily="49" charset="0"/>
              </a:rPr>
              <a:t>st，b</a:t>
            </a:r>
            <a:r>
              <a:rPr lang="en-US" sz="2400" b="1" dirty="0" smtClean="0">
                <a:solidFill>
                  <a:srgbClr val="FF00FF"/>
                </a:solidFill>
                <a:latin typeface="Consolas" pitchFamily="49" charset="0"/>
                <a:ea typeface="仿宋" pitchFamily="49" charset="-122"/>
                <a:cs typeface="Consolas" pitchFamily="49" charset="0"/>
              </a:rPr>
              <a:t>);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根结点进栈</a:t>
            </a:r>
          </a:p>
          <a:p>
            <a:pPr fontAlgn="base">
              <a:lnSpc>
                <a:spcPct val="150000"/>
              </a:lnSpc>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while (!</a:t>
            </a:r>
            <a:r>
              <a:rPr lang="en-US" sz="2400" b="1" dirty="0" err="1" smtClean="0">
                <a:solidFill>
                  <a:srgbClr val="FF00FF"/>
                </a:solidFill>
                <a:latin typeface="Consolas" pitchFamily="49" charset="0"/>
                <a:ea typeface="仿宋" pitchFamily="49" charset="-122"/>
                <a:cs typeface="Consolas" pitchFamily="49" charset="0"/>
              </a:rPr>
              <a:t>StackEmpty</a:t>
            </a:r>
            <a:r>
              <a:rPr lang="en-US" sz="2400" b="1" dirty="0" smtClean="0">
                <a:solidFill>
                  <a:srgbClr val="FF00FF"/>
                </a:solidFill>
                <a:latin typeface="Consolas" pitchFamily="49" charset="0"/>
                <a:ea typeface="仿宋" pitchFamily="49" charset="-122"/>
                <a:cs typeface="Consolas" pitchFamily="49" charset="0"/>
              </a:rPr>
              <a:t>(st)</a:t>
            </a:r>
            <a:r>
              <a:rPr lang="en-US" sz="2400" b="1" dirty="0" smtClean="0">
                <a:solidFill>
                  <a:srgbClr val="3333FF"/>
                </a:solidFill>
                <a:latin typeface="Consolas" pitchFamily="49" charset="0"/>
                <a:ea typeface="仿宋" pitchFamily="49" charset="-122"/>
                <a:cs typeface="Consolas" pitchFamily="49" charset="0"/>
              </a:rPr>
              <a:t>)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栈不为空时循环</a:t>
            </a: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 </a:t>
            </a:r>
            <a:r>
              <a:rPr lang="en-US" sz="2400" b="1" dirty="0" smtClean="0">
                <a:solidFill>
                  <a:srgbClr val="FF00FF"/>
                </a:solidFill>
                <a:latin typeface="Consolas" pitchFamily="49" charset="0"/>
                <a:ea typeface="仿宋" pitchFamily="49" charset="-122"/>
                <a:cs typeface="Consolas" pitchFamily="49" charset="0"/>
              </a:rPr>
              <a:t>Pop(</a:t>
            </a:r>
            <a:r>
              <a:rPr lang="en-US" sz="2400" b="1" dirty="0" err="1" smtClean="0">
                <a:solidFill>
                  <a:srgbClr val="FF00FF"/>
                </a:solidFill>
                <a:latin typeface="Consolas" pitchFamily="49" charset="0"/>
                <a:ea typeface="仿宋" pitchFamily="49" charset="-122"/>
                <a:cs typeface="Consolas" pitchFamily="49" charset="0"/>
              </a:rPr>
              <a:t>st，p</a:t>
            </a:r>
            <a:r>
              <a:rPr lang="en-US" sz="2400" b="1" dirty="0" smtClean="0">
                <a:solidFill>
                  <a:srgbClr val="FF00FF"/>
                </a:solidFill>
                <a:latin typeface="Consolas" pitchFamily="49" charset="0"/>
                <a:ea typeface="仿宋" pitchFamily="49" charset="-122"/>
                <a:cs typeface="Consolas" pitchFamily="49" charset="0"/>
              </a:rPr>
              <a:t>);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退栈结点</a:t>
            </a:r>
            <a:r>
              <a:rPr lang="en-US" sz="2400" b="1" dirty="0" smtClean="0">
                <a:solidFill>
                  <a:srgbClr val="00B050"/>
                </a:solidFill>
                <a:latin typeface="Consolas" pitchFamily="49" charset="0"/>
                <a:ea typeface="仿宋" pitchFamily="49" charset="-122"/>
                <a:cs typeface="Consolas" pitchFamily="49" charset="0"/>
              </a:rPr>
              <a:t>p</a:t>
            </a:r>
            <a:r>
              <a:rPr lang="zh-CN" altLang="en-US" sz="2400" b="1" dirty="0" smtClean="0">
                <a:solidFill>
                  <a:srgbClr val="00B050"/>
                </a:solidFill>
                <a:latin typeface="Consolas" pitchFamily="49" charset="0"/>
                <a:ea typeface="仿宋" pitchFamily="49" charset="-122"/>
                <a:cs typeface="Consolas" pitchFamily="49" charset="0"/>
              </a:rPr>
              <a:t>并访问它</a:t>
            </a: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a:t>
            </a:r>
            <a:r>
              <a:rPr lang="en-US" sz="2400" b="1" dirty="0" err="1" smtClean="0">
                <a:solidFill>
                  <a:srgbClr val="3333FF"/>
                </a:solidFill>
                <a:latin typeface="Consolas" pitchFamily="49" charset="0"/>
                <a:ea typeface="仿宋" pitchFamily="49" charset="-122"/>
                <a:cs typeface="Consolas" pitchFamily="49" charset="0"/>
              </a:rPr>
              <a:t>printf</a:t>
            </a:r>
            <a:r>
              <a:rPr lang="en-US" sz="2400" b="1" dirty="0" smtClean="0">
                <a:solidFill>
                  <a:srgbClr val="3333FF"/>
                </a:solidFill>
                <a:latin typeface="Consolas" pitchFamily="49" charset="0"/>
                <a:ea typeface="仿宋" pitchFamily="49" charset="-122"/>
                <a:cs typeface="Consolas" pitchFamily="49" charset="0"/>
              </a:rPr>
              <a:t>("%c "，p-&gt;data);</a:t>
            </a:r>
            <a:endParaRPr lang="zh-CN" altLang="en-US" sz="2400" b="1" dirty="0" smtClean="0">
              <a:solidFill>
                <a:srgbClr val="3333FF"/>
              </a:solidFill>
              <a:latin typeface="Consolas" pitchFamily="49" charset="0"/>
              <a:ea typeface="仿宋" pitchFamily="49" charset="-122"/>
              <a:cs typeface="Consolas" pitchFamily="49" charset="0"/>
            </a:endParaRP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if (p-&gt;rchild!=NULL)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有右孩子时将其进栈</a:t>
            </a: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a:t>
            </a:r>
            <a:r>
              <a:rPr lang="en-US" sz="2400" b="1" dirty="0" smtClean="0">
                <a:solidFill>
                  <a:srgbClr val="FF00FF"/>
                </a:solidFill>
                <a:latin typeface="Consolas" pitchFamily="49" charset="0"/>
                <a:ea typeface="仿宋" pitchFamily="49" charset="-122"/>
                <a:cs typeface="Consolas" pitchFamily="49" charset="0"/>
              </a:rPr>
              <a:t>Push(</a:t>
            </a:r>
            <a:r>
              <a:rPr lang="en-US" sz="2400" b="1" dirty="0" err="1" smtClean="0">
                <a:solidFill>
                  <a:srgbClr val="FF00FF"/>
                </a:solidFill>
                <a:latin typeface="Consolas" pitchFamily="49" charset="0"/>
                <a:ea typeface="仿宋" pitchFamily="49" charset="-122"/>
                <a:cs typeface="Consolas" pitchFamily="49" charset="0"/>
              </a:rPr>
              <a:t>st，p</a:t>
            </a:r>
            <a:r>
              <a:rPr lang="en-US" sz="2400" b="1" dirty="0" smtClean="0">
                <a:solidFill>
                  <a:srgbClr val="FF00FF"/>
                </a:solidFill>
                <a:latin typeface="Consolas" pitchFamily="49" charset="0"/>
                <a:ea typeface="仿宋" pitchFamily="49" charset="-122"/>
                <a:cs typeface="Consolas" pitchFamily="49" charset="0"/>
              </a:rPr>
              <a:t>-&gt;rchild);</a:t>
            </a:r>
            <a:endParaRPr lang="zh-CN" altLang="en-US" sz="2400" b="1" dirty="0" smtClean="0">
              <a:solidFill>
                <a:srgbClr val="FF00FF"/>
              </a:solidFill>
              <a:latin typeface="Consolas" pitchFamily="49" charset="0"/>
              <a:ea typeface="仿宋" pitchFamily="49" charset="-122"/>
              <a:cs typeface="Consolas" pitchFamily="49" charset="0"/>
            </a:endParaRP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if (p-&gt;lchild!=NULL)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有左孩子时将其进栈</a:t>
            </a: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a:t>
            </a:r>
            <a:r>
              <a:rPr lang="en-US" sz="2400" b="1" dirty="0" smtClean="0">
                <a:solidFill>
                  <a:srgbClr val="FF00FF"/>
                </a:solidFill>
                <a:latin typeface="Consolas" pitchFamily="49" charset="0"/>
                <a:ea typeface="仿宋" pitchFamily="49" charset="-122"/>
                <a:cs typeface="Consolas" pitchFamily="49" charset="0"/>
              </a:rPr>
              <a:t>Push(</a:t>
            </a:r>
            <a:r>
              <a:rPr lang="en-US" sz="2400" b="1" dirty="0" err="1" smtClean="0">
                <a:solidFill>
                  <a:srgbClr val="FF00FF"/>
                </a:solidFill>
                <a:latin typeface="Consolas" pitchFamily="49" charset="0"/>
                <a:ea typeface="仿宋" pitchFamily="49" charset="-122"/>
                <a:cs typeface="Consolas" pitchFamily="49" charset="0"/>
              </a:rPr>
              <a:t>st，p</a:t>
            </a:r>
            <a:r>
              <a:rPr lang="en-US" sz="2400" b="1" dirty="0" smtClean="0">
                <a:solidFill>
                  <a:srgbClr val="FF00FF"/>
                </a:solidFill>
                <a:latin typeface="Consolas" pitchFamily="49" charset="0"/>
                <a:ea typeface="仿宋" pitchFamily="49" charset="-122"/>
                <a:cs typeface="Consolas" pitchFamily="49" charset="0"/>
              </a:rPr>
              <a:t>-&gt;lchild);</a:t>
            </a:r>
            <a:endParaRPr lang="zh-CN" altLang="en-US" sz="2400" b="1" dirty="0" smtClean="0">
              <a:solidFill>
                <a:srgbClr val="FF00FF"/>
              </a:solidFill>
              <a:latin typeface="Consolas" pitchFamily="49" charset="0"/>
              <a:ea typeface="仿宋" pitchFamily="49" charset="-122"/>
              <a:cs typeface="Consolas" pitchFamily="49" charset="0"/>
            </a:endParaRP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a:t>
            </a:r>
            <a:endParaRPr lang="zh-CN" altLang="en-US" sz="2400" b="1" dirty="0" smtClean="0">
              <a:solidFill>
                <a:srgbClr val="3333FF"/>
              </a:solidFill>
              <a:latin typeface="Consolas" pitchFamily="49" charset="0"/>
              <a:ea typeface="仿宋" pitchFamily="49" charset="-122"/>
              <a:cs typeface="Consolas" pitchFamily="49" charset="0"/>
            </a:endParaRP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a:t>
            </a:r>
            <a:r>
              <a:rPr lang="en-US" sz="2400" b="1" dirty="0" err="1" smtClean="0">
                <a:solidFill>
                  <a:srgbClr val="3333FF"/>
                </a:solidFill>
                <a:latin typeface="Consolas" pitchFamily="49" charset="0"/>
                <a:ea typeface="仿宋" pitchFamily="49" charset="-122"/>
                <a:cs typeface="Consolas" pitchFamily="49" charset="0"/>
              </a:rPr>
              <a:t>printf</a:t>
            </a:r>
            <a:r>
              <a:rPr lang="en-US" sz="2400" b="1" dirty="0" smtClean="0">
                <a:solidFill>
                  <a:srgbClr val="3333FF"/>
                </a:solidFill>
                <a:latin typeface="Consolas" pitchFamily="49" charset="0"/>
                <a:ea typeface="仿宋" pitchFamily="49" charset="-122"/>
                <a:cs typeface="Consolas" pitchFamily="49" charset="0"/>
              </a:rPr>
              <a:t>("\n");</a:t>
            </a:r>
            <a:endParaRPr lang="zh-CN" altLang="en-US" sz="2400" b="1" dirty="0" smtClean="0">
              <a:solidFill>
                <a:srgbClr val="3333FF"/>
              </a:solidFill>
              <a:latin typeface="Consolas" pitchFamily="49" charset="0"/>
              <a:ea typeface="仿宋" pitchFamily="49" charset="-122"/>
              <a:cs typeface="Consolas" pitchFamily="49" charset="0"/>
            </a:endParaRP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a:t>
            </a:r>
            <a:endParaRPr lang="zh-CN" altLang="en-US" sz="2400" b="1" dirty="0" smtClean="0">
              <a:solidFill>
                <a:srgbClr val="3333FF"/>
              </a:solidFill>
              <a:latin typeface="Consolas" pitchFamily="49" charset="0"/>
              <a:ea typeface="仿宋" pitchFamily="49" charset="-122"/>
              <a:cs typeface="Consolas" pitchFamily="49" charset="0"/>
            </a:endParaRP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a:t>
            </a:r>
            <a:r>
              <a:rPr lang="en-US" sz="2400" b="1" dirty="0" err="1" smtClean="0">
                <a:solidFill>
                  <a:srgbClr val="FF00FF"/>
                </a:solidFill>
                <a:latin typeface="Consolas" pitchFamily="49" charset="0"/>
                <a:ea typeface="仿宋" pitchFamily="49" charset="-122"/>
                <a:cs typeface="Consolas" pitchFamily="49" charset="0"/>
              </a:rPr>
              <a:t>DestroyStack</a:t>
            </a:r>
            <a:r>
              <a:rPr lang="en-US" sz="2400" b="1" dirty="0" smtClean="0">
                <a:solidFill>
                  <a:srgbClr val="FF00FF"/>
                </a:solidFill>
                <a:latin typeface="Consolas" pitchFamily="49" charset="0"/>
                <a:ea typeface="仿宋" pitchFamily="49" charset="-122"/>
                <a:cs typeface="Consolas" pitchFamily="49" charset="0"/>
              </a:rPr>
              <a:t>(st);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销毁栈</a:t>
            </a: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a:t>
            </a:r>
            <a:endParaRPr kumimoji="1" lang="en-US" altLang="zh-CN" sz="2400" b="1" dirty="0">
              <a:solidFill>
                <a:srgbClr val="3333FF"/>
              </a:solidFill>
              <a:latin typeface="Consolas" pitchFamily="49" charset="0"/>
              <a:ea typeface="仿宋" pitchFamily="49" charset="-122"/>
              <a:cs typeface="Consolas" pitchFamily="49" charset="0"/>
            </a:endParaRPr>
          </a:p>
        </p:txBody>
      </p:sp>
    </p:spTree>
    <p:extLst>
      <p:ext uri="{BB962C8B-B14F-4D97-AF65-F5344CB8AC3E}">
        <p14:creationId xmlns:p14="http://schemas.microsoft.com/office/powerpoint/2010/main" val="71183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41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41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41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541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410">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5410">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5410">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5410">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5410">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5410">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5410">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410">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541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28596" y="1173127"/>
            <a:ext cx="2928958" cy="3191977"/>
            <a:chOff x="428596" y="1173128"/>
            <a:chExt cx="2367502" cy="2470186"/>
          </a:xfrm>
        </p:grpSpPr>
        <p:sp>
          <p:nvSpPr>
            <p:cNvPr id="35" name="Line 4"/>
            <p:cNvSpPr>
              <a:spLocks noChangeShapeType="1"/>
            </p:cNvSpPr>
            <p:nvPr/>
          </p:nvSpPr>
          <p:spPr bwMode="auto">
            <a:xfrm>
              <a:off x="1052503" y="2740006"/>
              <a:ext cx="288925" cy="287337"/>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fontAlgn="base">
                <a:spcBef>
                  <a:spcPct val="0"/>
                </a:spcBef>
                <a:spcAft>
                  <a:spcPct val="0"/>
                </a:spcAft>
              </a:pPr>
              <a:endParaRPr lang="zh-CN" altLang="en-US" sz="2000" b="1">
                <a:solidFill>
                  <a:srgbClr val="0000FF"/>
                </a:solidFill>
                <a:latin typeface="Consolas" pitchFamily="49" charset="0"/>
                <a:cs typeface="Consolas" pitchFamily="49" charset="0"/>
              </a:endParaRPr>
            </a:p>
          </p:txBody>
        </p:sp>
        <p:sp>
          <p:nvSpPr>
            <p:cNvPr id="36" name="Line 5"/>
            <p:cNvSpPr>
              <a:spLocks noChangeShapeType="1"/>
            </p:cNvSpPr>
            <p:nvPr/>
          </p:nvSpPr>
          <p:spPr bwMode="auto">
            <a:xfrm flipH="1">
              <a:off x="1557328" y="1587481"/>
              <a:ext cx="287338" cy="287337"/>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fontAlgn="base">
                <a:spcBef>
                  <a:spcPct val="0"/>
                </a:spcBef>
                <a:spcAft>
                  <a:spcPct val="0"/>
                </a:spcAft>
              </a:pPr>
              <a:endParaRPr lang="zh-CN" altLang="en-US" sz="2000" b="1">
                <a:solidFill>
                  <a:srgbClr val="0000FF"/>
                </a:solidFill>
                <a:latin typeface="Consolas" pitchFamily="49" charset="0"/>
                <a:cs typeface="Consolas" pitchFamily="49" charset="0"/>
              </a:endParaRPr>
            </a:p>
          </p:txBody>
        </p:sp>
        <p:sp>
          <p:nvSpPr>
            <p:cNvPr id="37" name="Freeform 6"/>
            <p:cNvSpPr>
              <a:spLocks/>
            </p:cNvSpPr>
            <p:nvPr/>
          </p:nvSpPr>
          <p:spPr bwMode="auto">
            <a:xfrm>
              <a:off x="2166928" y="1539856"/>
              <a:ext cx="301625" cy="388937"/>
            </a:xfrm>
            <a:custGeom>
              <a:avLst/>
              <a:gdLst/>
              <a:ahLst/>
              <a:cxnLst>
                <a:cxn ang="0">
                  <a:pos x="0" y="0"/>
                </a:cxn>
                <a:cxn ang="0">
                  <a:pos x="190" y="245"/>
                </a:cxn>
              </a:cxnLst>
              <a:rect l="0" t="0" r="r" b="b"/>
              <a:pathLst>
                <a:path w="190" h="245">
                  <a:moveTo>
                    <a:pt x="0" y="0"/>
                  </a:moveTo>
                  <a:lnTo>
                    <a:pt x="190" y="245"/>
                  </a:lnTo>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lgn="ctr" fontAlgn="base">
                <a:spcBef>
                  <a:spcPct val="0"/>
                </a:spcBef>
                <a:spcAft>
                  <a:spcPct val="0"/>
                </a:spcAft>
              </a:pPr>
              <a:endParaRPr lang="zh-CN" altLang="en-US" sz="2000" b="1">
                <a:solidFill>
                  <a:srgbClr val="0000FF"/>
                </a:solidFill>
                <a:latin typeface="Consolas" pitchFamily="49" charset="0"/>
                <a:cs typeface="Consolas" pitchFamily="49" charset="0"/>
              </a:endParaRPr>
            </a:p>
          </p:txBody>
        </p:sp>
        <p:sp>
          <p:nvSpPr>
            <p:cNvPr id="38" name="Line 7"/>
            <p:cNvSpPr>
              <a:spLocks noChangeShapeType="1"/>
            </p:cNvSpPr>
            <p:nvPr/>
          </p:nvSpPr>
          <p:spPr bwMode="auto">
            <a:xfrm flipH="1">
              <a:off x="981066" y="2163743"/>
              <a:ext cx="360362" cy="360363"/>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fontAlgn="base">
                <a:spcBef>
                  <a:spcPct val="0"/>
                </a:spcBef>
                <a:spcAft>
                  <a:spcPct val="0"/>
                </a:spcAft>
              </a:pPr>
              <a:endParaRPr lang="zh-CN" altLang="en-US" sz="2000" b="1">
                <a:solidFill>
                  <a:srgbClr val="0000FF"/>
                </a:solidFill>
                <a:latin typeface="Consolas" pitchFamily="49" charset="0"/>
                <a:cs typeface="Consolas" pitchFamily="49" charset="0"/>
              </a:endParaRPr>
            </a:p>
          </p:txBody>
        </p:sp>
        <p:sp>
          <p:nvSpPr>
            <p:cNvPr id="41" name="Oval 10"/>
            <p:cNvSpPr>
              <a:spLocks noChangeArrowheads="1"/>
            </p:cNvSpPr>
            <p:nvPr/>
          </p:nvSpPr>
          <p:spPr bwMode="auto">
            <a:xfrm>
              <a:off x="1773228" y="1300143"/>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endParaRPr lang="en-US" altLang="zh-CN" sz="2000" b="1" i="1">
                <a:solidFill>
                  <a:srgbClr val="0000FF"/>
                </a:solidFill>
                <a:latin typeface="Consolas" pitchFamily="49" charset="0"/>
                <a:cs typeface="Consolas" pitchFamily="49" charset="0"/>
              </a:endParaRPr>
            </a:p>
          </p:txBody>
        </p:sp>
        <p:sp>
          <p:nvSpPr>
            <p:cNvPr id="42" name="Oval 11"/>
            <p:cNvSpPr>
              <a:spLocks noChangeArrowheads="1"/>
            </p:cNvSpPr>
            <p:nvPr/>
          </p:nvSpPr>
          <p:spPr bwMode="auto">
            <a:xfrm>
              <a:off x="1268403" y="1874818"/>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endParaRPr lang="en-US" altLang="zh-CN" sz="2000" b="1" i="1">
                <a:solidFill>
                  <a:srgbClr val="0000FF"/>
                </a:solidFill>
                <a:latin typeface="Consolas" pitchFamily="49" charset="0"/>
                <a:cs typeface="Consolas" pitchFamily="49" charset="0"/>
              </a:endParaRPr>
            </a:p>
          </p:txBody>
        </p:sp>
        <p:sp>
          <p:nvSpPr>
            <p:cNvPr id="44" name="Oval 13"/>
            <p:cNvSpPr>
              <a:spLocks noChangeArrowheads="1"/>
            </p:cNvSpPr>
            <p:nvPr/>
          </p:nvSpPr>
          <p:spPr bwMode="auto">
            <a:xfrm>
              <a:off x="693728" y="2451081"/>
              <a:ext cx="431800"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endParaRPr lang="en-US" altLang="zh-CN" sz="2000" b="1" i="1">
                <a:solidFill>
                  <a:srgbClr val="0000FF"/>
                </a:solidFill>
                <a:latin typeface="Consolas" pitchFamily="49" charset="0"/>
                <a:cs typeface="Consolas" pitchFamily="49" charset="0"/>
              </a:endParaRPr>
            </a:p>
          </p:txBody>
        </p:sp>
        <p:cxnSp>
          <p:nvCxnSpPr>
            <p:cNvPr id="57" name="直接箭头连接符 56"/>
            <p:cNvCxnSpPr/>
            <p:nvPr/>
          </p:nvCxnSpPr>
          <p:spPr>
            <a:xfrm rot="5400000">
              <a:off x="428596" y="1173128"/>
              <a:ext cx="1214446" cy="1214446"/>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6200000" flipH="1">
              <a:off x="694252" y="2918886"/>
              <a:ext cx="428628" cy="428628"/>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sp>
          <p:nvSpPr>
            <p:cNvPr id="60" name="等腰三角形 59"/>
            <p:cNvSpPr/>
            <p:nvPr/>
          </p:nvSpPr>
          <p:spPr bwMode="auto">
            <a:xfrm>
              <a:off x="1051442" y="3000372"/>
              <a:ext cx="642942" cy="642942"/>
            </a:xfrm>
            <a:prstGeom prst="triangle">
              <a:avLst/>
            </a:prstGeom>
            <a:ln>
              <a:headEnd/>
              <a:tailEnd type="arrow"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fontAlgn="base">
                <a:spcBef>
                  <a:spcPct val="0"/>
                </a:spcBef>
                <a:spcAft>
                  <a:spcPct val="0"/>
                </a:spcAft>
              </a:pPr>
              <a:endParaRPr lang="zh-CN" altLang="en-US" sz="2400" b="1">
                <a:solidFill>
                  <a:prstClr val="black"/>
                </a:solidFill>
                <a:latin typeface="Times New Roman" pitchFamily="18" charset="0"/>
                <a:cs typeface="Times New Roman" pitchFamily="18" charset="0"/>
              </a:endParaRPr>
            </a:p>
          </p:txBody>
        </p:sp>
        <p:sp>
          <p:nvSpPr>
            <p:cNvPr id="61" name="等腰三角形 60"/>
            <p:cNvSpPr/>
            <p:nvPr/>
          </p:nvSpPr>
          <p:spPr bwMode="auto">
            <a:xfrm>
              <a:off x="2153156" y="1877460"/>
              <a:ext cx="642942" cy="642942"/>
            </a:xfrm>
            <a:prstGeom prst="triangle">
              <a:avLst/>
            </a:prstGeom>
            <a:ln>
              <a:headEnd/>
              <a:tailEnd type="arrow"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fontAlgn="base">
                <a:spcBef>
                  <a:spcPct val="0"/>
                </a:spcBef>
                <a:spcAft>
                  <a:spcPct val="0"/>
                </a:spcAft>
              </a:pPr>
              <a:endParaRPr lang="zh-CN" altLang="en-US" sz="2400" b="1">
                <a:solidFill>
                  <a:prstClr val="black"/>
                </a:solidFill>
                <a:latin typeface="Times New Roman" pitchFamily="18" charset="0"/>
                <a:cs typeface="Times New Roman" pitchFamily="18" charset="0"/>
              </a:endParaRPr>
            </a:p>
          </p:txBody>
        </p:sp>
      </p:grpSp>
      <p:sp>
        <p:nvSpPr>
          <p:cNvPr id="62" name="TextBox 61"/>
          <p:cNvSpPr txBox="1"/>
          <p:nvPr/>
        </p:nvSpPr>
        <p:spPr>
          <a:xfrm>
            <a:off x="3995936" y="2149598"/>
            <a:ext cx="5148064" cy="242384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fontAlgn="base">
              <a:lnSpc>
                <a:spcPts val="3000"/>
              </a:lnSpc>
              <a:spcBef>
                <a:spcPts val="1200"/>
              </a:spcBef>
              <a:spcAft>
                <a:spcPct val="0"/>
              </a:spcAft>
              <a:buFontTx/>
              <a:buBlip>
                <a:blip r:embed="rId3"/>
              </a:buBlip>
            </a:pPr>
            <a:r>
              <a:rPr lang="zh-CN" altLang="en-US" sz="2800" b="1" dirty="0">
                <a:solidFill>
                  <a:prstClr val="black"/>
                </a:solidFill>
                <a:latin typeface="Consolas" pitchFamily="49" charset="0"/>
                <a:ea typeface="仿宋" pitchFamily="49" charset="-122"/>
                <a:cs typeface="Consolas" pitchFamily="49" charset="0"/>
                <a:sym typeface="Wingdings"/>
              </a:rPr>
              <a:t>阶段</a:t>
            </a:r>
            <a:r>
              <a:rPr lang="en-US" altLang="zh-CN" sz="2800" b="1" dirty="0" smtClean="0">
                <a:solidFill>
                  <a:prstClr val="black"/>
                </a:solidFill>
                <a:latin typeface="Consolas" pitchFamily="49" charset="0"/>
                <a:ea typeface="仿宋" pitchFamily="49" charset="-122"/>
                <a:cs typeface="Consolas" pitchFamily="49" charset="0"/>
                <a:sym typeface="Wingdings"/>
              </a:rPr>
              <a:t>1</a:t>
            </a:r>
            <a:r>
              <a:rPr lang="en-US" altLang="zh-CN" sz="2800" b="1" dirty="0" smtClean="0">
                <a:solidFill>
                  <a:prstClr val="black"/>
                </a:solidFill>
                <a:latin typeface="Consolas" pitchFamily="49" charset="0"/>
                <a:ea typeface="仿宋" pitchFamily="49" charset="-122"/>
                <a:cs typeface="Consolas" pitchFamily="49" charset="0"/>
              </a:rPr>
              <a:t>:</a:t>
            </a:r>
            <a:r>
              <a:rPr lang="zh-CN" altLang="en-US" sz="2800" b="1" dirty="0" smtClean="0">
                <a:solidFill>
                  <a:prstClr val="black"/>
                </a:solidFill>
                <a:latin typeface="Consolas" pitchFamily="49" charset="0"/>
                <a:ea typeface="仿宋" pitchFamily="49" charset="-122"/>
                <a:cs typeface="Consolas" pitchFamily="49" charset="0"/>
              </a:rPr>
              <a:t>一路向左下，</a:t>
            </a:r>
            <a:r>
              <a:rPr lang="zh-CN" altLang="en-US" sz="2800" b="1" dirty="0" smtClean="0">
                <a:solidFill>
                  <a:srgbClr val="FF0000"/>
                </a:solidFill>
                <a:latin typeface="Consolas" pitchFamily="49" charset="0"/>
                <a:ea typeface="仿宋" pitchFamily="49" charset="-122"/>
                <a:cs typeface="Consolas" pitchFamily="49" charset="0"/>
              </a:rPr>
              <a:t>边访问边进栈</a:t>
            </a:r>
            <a:r>
              <a:rPr lang="zh-CN" altLang="en-US" sz="2800" b="1" dirty="0" smtClean="0">
                <a:solidFill>
                  <a:prstClr val="black"/>
                </a:solidFill>
                <a:latin typeface="Consolas" pitchFamily="49" charset="0"/>
                <a:ea typeface="仿宋" pitchFamily="49" charset="-122"/>
                <a:cs typeface="Consolas" pitchFamily="49" charset="0"/>
              </a:rPr>
              <a:t>，直到指针为</a:t>
            </a:r>
            <a:r>
              <a:rPr lang="en-US" altLang="zh-CN" sz="2800" b="1" dirty="0" smtClean="0">
                <a:solidFill>
                  <a:prstClr val="black"/>
                </a:solidFill>
                <a:latin typeface="Consolas" pitchFamily="49" charset="0"/>
                <a:ea typeface="仿宋" pitchFamily="49" charset="-122"/>
                <a:cs typeface="Consolas" pitchFamily="49" charset="0"/>
              </a:rPr>
              <a:t>NULL</a:t>
            </a:r>
            <a:r>
              <a:rPr lang="zh-CN" altLang="en-US" sz="2800" b="1" dirty="0" smtClean="0">
                <a:solidFill>
                  <a:prstClr val="black"/>
                </a:solidFill>
                <a:latin typeface="Consolas" pitchFamily="49" charset="0"/>
                <a:ea typeface="仿宋" pitchFamily="49" charset="-122"/>
                <a:cs typeface="Consolas" pitchFamily="49" charset="0"/>
              </a:rPr>
              <a:t>；</a:t>
            </a:r>
            <a:endParaRPr lang="en-US" altLang="zh-CN" sz="2800" b="1" dirty="0" smtClean="0">
              <a:solidFill>
                <a:prstClr val="black"/>
              </a:solidFill>
              <a:latin typeface="Consolas" pitchFamily="49" charset="0"/>
              <a:ea typeface="仿宋" pitchFamily="49" charset="-122"/>
              <a:cs typeface="Consolas" pitchFamily="49" charset="0"/>
            </a:endParaRPr>
          </a:p>
          <a:p>
            <a:pPr marL="342900" indent="-342900" fontAlgn="base">
              <a:lnSpc>
                <a:spcPts val="3000"/>
              </a:lnSpc>
              <a:spcBef>
                <a:spcPts val="2200"/>
              </a:spcBef>
              <a:spcAft>
                <a:spcPct val="0"/>
              </a:spcAft>
              <a:buFontTx/>
              <a:buBlip>
                <a:blip r:embed="rId3"/>
              </a:buBlip>
            </a:pPr>
            <a:r>
              <a:rPr lang="zh-CN" altLang="en-US" sz="2800" b="1" dirty="0">
                <a:solidFill>
                  <a:prstClr val="black"/>
                </a:solidFill>
                <a:latin typeface="Consolas" pitchFamily="49" charset="0"/>
                <a:ea typeface="仿宋" pitchFamily="49" charset="-122"/>
                <a:cs typeface="Consolas" pitchFamily="49" charset="0"/>
                <a:sym typeface="Wingdings"/>
              </a:rPr>
              <a:t>阶段</a:t>
            </a:r>
            <a:r>
              <a:rPr lang="en-US" altLang="zh-CN" sz="2800" b="1" dirty="0">
                <a:solidFill>
                  <a:prstClr val="black"/>
                </a:solidFill>
                <a:latin typeface="Consolas" pitchFamily="49" charset="0"/>
                <a:ea typeface="仿宋" pitchFamily="49" charset="-122"/>
                <a:cs typeface="Consolas" pitchFamily="49" charset="0"/>
                <a:sym typeface="Wingdings"/>
              </a:rPr>
              <a:t>2 </a:t>
            </a:r>
            <a:r>
              <a:rPr lang="en-US" altLang="zh-CN" sz="2800" b="1" dirty="0" smtClean="0">
                <a:solidFill>
                  <a:prstClr val="black"/>
                </a:solidFill>
                <a:latin typeface="Consolas" pitchFamily="49" charset="0"/>
                <a:ea typeface="仿宋" pitchFamily="49" charset="-122"/>
                <a:cs typeface="Consolas" pitchFamily="49" charset="0"/>
              </a:rPr>
              <a:t>:</a:t>
            </a:r>
            <a:r>
              <a:rPr lang="zh-CN" altLang="en-US" sz="2800" b="1" dirty="0" smtClean="0">
                <a:solidFill>
                  <a:prstClr val="black"/>
                </a:solidFill>
                <a:latin typeface="Consolas" pitchFamily="49" charset="0"/>
                <a:ea typeface="仿宋" pitchFamily="49" charset="-122"/>
                <a:cs typeface="Consolas" pitchFamily="49" charset="0"/>
              </a:rPr>
              <a:t>逐个出栈结点，其左子树已访问，转到其右子树</a:t>
            </a:r>
            <a:r>
              <a:rPr lang="zh-CN" altLang="en-US" sz="2800" b="1" dirty="0" smtClean="0">
                <a:solidFill>
                  <a:srgbClr val="FF0000"/>
                </a:solidFill>
                <a:latin typeface="Consolas" pitchFamily="49" charset="0"/>
                <a:ea typeface="仿宋" pitchFamily="49" charset="-122"/>
                <a:cs typeface="Consolas" pitchFamily="49" charset="0"/>
              </a:rPr>
              <a:t>做同样的操作</a:t>
            </a:r>
            <a:r>
              <a:rPr lang="zh-CN" altLang="en-US" sz="2800" b="1" dirty="0" smtClean="0">
                <a:solidFill>
                  <a:prstClr val="black"/>
                </a:solidFill>
                <a:latin typeface="Consolas" pitchFamily="49" charset="0"/>
                <a:ea typeface="仿宋" pitchFamily="49" charset="-122"/>
                <a:cs typeface="Consolas" pitchFamily="49" charset="0"/>
              </a:rPr>
              <a:t>。</a:t>
            </a:r>
            <a:endParaRPr lang="zh-CN" altLang="en-US" sz="2800" b="1" dirty="0">
              <a:solidFill>
                <a:prstClr val="black"/>
              </a:solidFill>
              <a:latin typeface="Consolas" pitchFamily="49" charset="0"/>
              <a:ea typeface="仿宋" pitchFamily="49" charset="-122"/>
              <a:cs typeface="Consolas" pitchFamily="49" charset="0"/>
            </a:endParaRPr>
          </a:p>
        </p:txBody>
      </p:sp>
      <p:sp>
        <p:nvSpPr>
          <p:cNvPr id="20" name="Text Box 44"/>
          <p:cNvSpPr txBox="1">
            <a:spLocks noChangeArrowheads="1"/>
          </p:cNvSpPr>
          <p:nvPr/>
        </p:nvSpPr>
        <p:spPr bwMode="auto">
          <a:xfrm>
            <a:off x="251520" y="116632"/>
            <a:ext cx="4502178" cy="523220"/>
          </a:xfrm>
          <a:prstGeom prst="rect">
            <a:avLst/>
          </a:prstGeom>
          <a:solidFill>
            <a:srgbClr val="7030A0"/>
          </a:solidFill>
          <a:ln w="38100" algn="ctr">
            <a:noFill/>
            <a:miter lim="800000"/>
            <a:headEnd/>
            <a:tailEnd type="none" w="med" len="lg"/>
          </a:ln>
          <a:effectLst/>
        </p:spPr>
        <p:txBody>
          <a:bodyPr wrap="square">
            <a:spAutoFit/>
          </a:bodyPr>
          <a:lstStyle/>
          <a:p>
            <a:pPr fontAlgn="base">
              <a:spcBef>
                <a:spcPct val="50000"/>
              </a:spcBef>
              <a:spcAft>
                <a:spcPct val="0"/>
              </a:spcAft>
            </a:pPr>
            <a:r>
              <a:rPr lang="en-US" altLang="zh-CN" sz="2800" b="1" dirty="0" smtClean="0">
                <a:solidFill>
                  <a:prstClr val="white"/>
                </a:solidFill>
                <a:latin typeface="Consolas" pitchFamily="49" charset="0"/>
                <a:ea typeface="华文中宋" pitchFamily="2" charset="-122"/>
                <a:cs typeface="Consolas" pitchFamily="49" charset="0"/>
              </a:rPr>
              <a:t>1</a:t>
            </a:r>
            <a:r>
              <a:rPr lang="zh-CN" altLang="en-US" sz="2800" b="1" dirty="0" smtClean="0">
                <a:solidFill>
                  <a:prstClr val="white"/>
                </a:solidFill>
                <a:latin typeface="Consolas" pitchFamily="49" charset="0"/>
                <a:ea typeface="华文中宋" pitchFamily="2" charset="-122"/>
                <a:cs typeface="Consolas" pitchFamily="49" charset="0"/>
              </a:rPr>
              <a:t>、先</a:t>
            </a:r>
            <a:r>
              <a:rPr lang="zh-CN" altLang="en-US" sz="2800" b="1" dirty="0">
                <a:solidFill>
                  <a:prstClr val="white"/>
                </a:solidFill>
                <a:latin typeface="Consolas" pitchFamily="49" charset="0"/>
                <a:ea typeface="华文中宋" pitchFamily="2" charset="-122"/>
                <a:cs typeface="Consolas" pitchFamily="49" charset="0"/>
              </a:rPr>
              <a:t>序非递归</a:t>
            </a:r>
            <a:r>
              <a:rPr lang="zh-CN" altLang="en-US" sz="2800" b="1" dirty="0" smtClean="0">
                <a:solidFill>
                  <a:prstClr val="white"/>
                </a:solidFill>
                <a:latin typeface="Consolas" pitchFamily="49" charset="0"/>
                <a:ea typeface="华文中宋" pitchFamily="2" charset="-122"/>
                <a:cs typeface="Consolas" pitchFamily="49" charset="0"/>
              </a:rPr>
              <a:t>算法：算法</a:t>
            </a:r>
            <a:r>
              <a:rPr lang="en-US" altLang="zh-CN" sz="2800" b="1" dirty="0" smtClean="0">
                <a:solidFill>
                  <a:prstClr val="white"/>
                </a:solidFill>
                <a:latin typeface="Consolas" pitchFamily="49" charset="0"/>
                <a:ea typeface="华文中宋" pitchFamily="2" charset="-122"/>
                <a:cs typeface="Consolas" pitchFamily="49" charset="0"/>
              </a:rPr>
              <a:t>2</a:t>
            </a:r>
            <a:endParaRPr lang="zh-CN" altLang="en-US" sz="2800" b="1" dirty="0">
              <a:solidFill>
                <a:prstClr val="white"/>
              </a:solidFill>
              <a:latin typeface="Consolas" pitchFamily="49" charset="0"/>
              <a:ea typeface="华文中宋" pitchFamily="2" charset="-122"/>
              <a:cs typeface="Consolas" pitchFamily="49" charset="0"/>
            </a:endParaRPr>
          </a:p>
        </p:txBody>
      </p:sp>
    </p:spTree>
    <p:extLst>
      <p:ext uri="{BB962C8B-B14F-4D97-AF65-F5344CB8AC3E}">
        <p14:creationId xmlns:p14="http://schemas.microsoft.com/office/powerpoint/2010/main" val="196850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 name="Line 20"/>
          <p:cNvSpPr>
            <a:spLocks noChangeShapeType="1"/>
          </p:cNvSpPr>
          <p:nvPr/>
        </p:nvSpPr>
        <p:spPr bwMode="auto">
          <a:xfrm flipH="1">
            <a:off x="2779705" y="3675976"/>
            <a:ext cx="731827" cy="512753"/>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1600" b="1">
              <a:solidFill>
                <a:prstClr val="black"/>
              </a:solidFill>
              <a:latin typeface="Consolas" pitchFamily="49" charset="0"/>
              <a:cs typeface="Consolas" pitchFamily="49" charset="0"/>
            </a:endParaRPr>
          </a:p>
        </p:txBody>
      </p:sp>
      <p:sp>
        <p:nvSpPr>
          <p:cNvPr id="7170" name="Text Box 2"/>
          <p:cNvSpPr txBox="1">
            <a:spLocks noChangeArrowheads="1"/>
          </p:cNvSpPr>
          <p:nvPr/>
        </p:nvSpPr>
        <p:spPr bwMode="auto">
          <a:xfrm>
            <a:off x="142844" y="571480"/>
            <a:ext cx="8555094" cy="2783326"/>
          </a:xfrm>
          <a:prstGeom prst="rect">
            <a:avLst/>
          </a:prstGeom>
          <a:noFill/>
          <a:ln w="9525">
            <a:noFill/>
            <a:miter lim="800000"/>
            <a:headEnd/>
            <a:tailEnd/>
          </a:ln>
          <a:effectLst/>
        </p:spPr>
        <p:txBody>
          <a:bodyPr wrap="square">
            <a:spAutoFit/>
          </a:bodyPr>
          <a:lstStyle/>
          <a:p>
            <a:pPr algn="just" fontAlgn="base">
              <a:lnSpc>
                <a:spcPts val="3000"/>
              </a:lnSpc>
              <a:spcBef>
                <a:spcPts val="600"/>
              </a:spcBef>
              <a:spcAft>
                <a:spcPct val="0"/>
              </a:spcAft>
            </a:pPr>
            <a:r>
              <a:rPr kumimoji="1" lang="en-US" altLang="zh-CN" sz="2800" b="1" dirty="0" smtClean="0">
                <a:solidFill>
                  <a:srgbClr val="FF0000"/>
                </a:solidFill>
                <a:latin typeface="Consolas" pitchFamily="49" charset="0"/>
                <a:ea typeface="微软雅黑" pitchFamily="34" charset="-122"/>
                <a:cs typeface="Consolas" pitchFamily="49" charset="0"/>
              </a:rPr>
              <a:t>3</a:t>
            </a:r>
            <a:r>
              <a:rPr kumimoji="1" lang="zh-CN" altLang="en-US" sz="2800" b="1" dirty="0" smtClean="0">
                <a:solidFill>
                  <a:srgbClr val="FF0000"/>
                </a:solidFill>
                <a:latin typeface="Consolas" pitchFamily="49" charset="0"/>
                <a:ea typeface="微软雅黑" pitchFamily="34" charset="-122"/>
                <a:cs typeface="Consolas" pitchFamily="49" charset="0"/>
              </a:rPr>
              <a:t>、</a:t>
            </a:r>
            <a:r>
              <a:rPr kumimoji="1" lang="zh-CN" altLang="en-US" sz="2800" b="1" dirty="0" smtClean="0">
                <a:solidFill>
                  <a:srgbClr val="FF0000"/>
                </a:solidFill>
                <a:latin typeface="方正启体简体" pitchFamily="65" charset="-122"/>
                <a:ea typeface="方正启体简体" pitchFamily="65" charset="-122"/>
                <a:cs typeface="Consolas" pitchFamily="49" charset="0"/>
              </a:rPr>
              <a:t>路径</a:t>
            </a:r>
            <a:r>
              <a:rPr kumimoji="1" lang="zh-CN" altLang="en-US" sz="2800" b="1" dirty="0">
                <a:solidFill>
                  <a:srgbClr val="FF0000"/>
                </a:solidFill>
                <a:latin typeface="方正启体简体" pitchFamily="65" charset="-122"/>
                <a:ea typeface="方正启体简体" pitchFamily="65" charset="-122"/>
                <a:cs typeface="Consolas" pitchFamily="49" charset="0"/>
              </a:rPr>
              <a:t>与路径长度</a:t>
            </a:r>
            <a:r>
              <a:rPr kumimoji="1" lang="zh-CN" altLang="en-US" sz="2800" b="1" dirty="0" smtClean="0">
                <a:solidFill>
                  <a:srgbClr val="FF0000"/>
                </a:solidFill>
                <a:latin typeface="Consolas" pitchFamily="49" charset="0"/>
                <a:ea typeface="微软雅黑" pitchFamily="34" charset="-122"/>
                <a:cs typeface="Consolas" pitchFamily="49" charset="0"/>
              </a:rPr>
              <a:t>：</a:t>
            </a:r>
            <a:endParaRPr kumimoji="1" lang="en-US" altLang="zh-CN" sz="2800" b="1" dirty="0" smtClean="0">
              <a:solidFill>
                <a:srgbClr val="FF0000"/>
              </a:solidFill>
              <a:latin typeface="Consolas" pitchFamily="49" charset="0"/>
              <a:ea typeface="微软雅黑" pitchFamily="34" charset="-122"/>
              <a:cs typeface="Consolas" pitchFamily="49" charset="0"/>
            </a:endParaRPr>
          </a:p>
          <a:p>
            <a:pPr algn="just" fontAlgn="base">
              <a:lnSpc>
                <a:spcPct val="110000"/>
              </a:lnSpc>
              <a:spcBef>
                <a:spcPts val="1600"/>
              </a:spcBef>
              <a:spcAft>
                <a:spcPct val="0"/>
              </a:spcAft>
            </a:pPr>
            <a:r>
              <a:rPr kumimoji="1" lang="zh-CN" altLang="en-US" sz="2800" b="1" dirty="0" smtClean="0">
                <a:solidFill>
                  <a:srgbClr val="3333FF"/>
                </a:solidFill>
                <a:latin typeface="Consolas" pitchFamily="49" charset="0"/>
                <a:ea typeface="楷体" pitchFamily="49" charset="-122"/>
                <a:cs typeface="Consolas" pitchFamily="49" charset="0"/>
              </a:rPr>
              <a:t>两个结点</a:t>
            </a:r>
            <a:r>
              <a:rPr kumimoji="1" lang="en-US" altLang="zh-CN" sz="2800" b="1" i="1" dirty="0" smtClean="0">
                <a:solidFill>
                  <a:srgbClr val="3333FF"/>
                </a:solidFill>
                <a:latin typeface="Consolas" pitchFamily="49" charset="0"/>
                <a:ea typeface="楷体" pitchFamily="49" charset="-122"/>
                <a:cs typeface="Consolas" pitchFamily="49" charset="0"/>
              </a:rPr>
              <a:t>d</a:t>
            </a:r>
            <a:r>
              <a:rPr kumimoji="1" lang="en-US" altLang="zh-CN" sz="2800" b="1" i="1" baseline="-30000" dirty="0" smtClean="0">
                <a:solidFill>
                  <a:srgbClr val="3333FF"/>
                </a:solidFill>
                <a:latin typeface="Consolas" pitchFamily="49" charset="0"/>
                <a:ea typeface="楷体" pitchFamily="49" charset="-122"/>
                <a:cs typeface="Consolas" pitchFamily="49" charset="0"/>
              </a:rPr>
              <a:t>i</a:t>
            </a:r>
            <a:r>
              <a:rPr kumimoji="1" lang="zh-CN" altLang="en-US" sz="2800" b="1" dirty="0">
                <a:solidFill>
                  <a:srgbClr val="3333FF"/>
                </a:solidFill>
                <a:latin typeface="Consolas" pitchFamily="49" charset="0"/>
                <a:ea typeface="楷体" pitchFamily="49" charset="-122"/>
                <a:cs typeface="Consolas" pitchFamily="49" charset="0"/>
              </a:rPr>
              <a:t>和</a:t>
            </a:r>
            <a:r>
              <a:rPr kumimoji="1" lang="en-US" altLang="zh-CN" sz="2800" b="1" i="1" dirty="0" err="1" smtClean="0">
                <a:solidFill>
                  <a:srgbClr val="3333FF"/>
                </a:solidFill>
                <a:latin typeface="Consolas" pitchFamily="49" charset="0"/>
                <a:ea typeface="楷体" pitchFamily="49" charset="-122"/>
                <a:cs typeface="Consolas" pitchFamily="49" charset="0"/>
              </a:rPr>
              <a:t>d</a:t>
            </a:r>
            <a:r>
              <a:rPr kumimoji="1" lang="en-US" altLang="zh-CN" sz="2800" b="1" i="1" baseline="-30000" dirty="0" err="1" smtClean="0">
                <a:solidFill>
                  <a:srgbClr val="3333FF"/>
                </a:solidFill>
                <a:latin typeface="Consolas" pitchFamily="49" charset="0"/>
                <a:ea typeface="楷体" pitchFamily="49" charset="-122"/>
                <a:cs typeface="Consolas" pitchFamily="49" charset="0"/>
              </a:rPr>
              <a:t>j</a:t>
            </a:r>
            <a:r>
              <a:rPr kumimoji="1" lang="zh-CN" altLang="en-US" sz="2800" b="1" dirty="0" smtClean="0">
                <a:solidFill>
                  <a:srgbClr val="3333FF"/>
                </a:solidFill>
                <a:latin typeface="Consolas" pitchFamily="49" charset="0"/>
                <a:ea typeface="楷体" pitchFamily="49" charset="-122"/>
                <a:cs typeface="Consolas" pitchFamily="49" charset="0"/>
              </a:rPr>
              <a:t>的结点序列</a:t>
            </a:r>
            <a:r>
              <a:rPr kumimoji="1" lang="zh-CN" altLang="en-US" sz="2800" b="1" dirty="0" smtClean="0">
                <a:solidFill>
                  <a:srgbClr val="CC00FF"/>
                </a:solidFill>
                <a:latin typeface="Consolas" pitchFamily="49" charset="0"/>
                <a:ea typeface="楷体" pitchFamily="49" charset="-122"/>
                <a:cs typeface="Consolas" pitchFamily="49" charset="0"/>
              </a:rPr>
              <a:t>（</a:t>
            </a:r>
            <a:r>
              <a:rPr kumimoji="1" lang="en-US" altLang="zh-CN" sz="2800" b="1" i="1" dirty="0" smtClean="0">
                <a:solidFill>
                  <a:srgbClr val="CC00FF"/>
                </a:solidFill>
                <a:latin typeface="Consolas" pitchFamily="49" charset="0"/>
                <a:ea typeface="楷体" pitchFamily="49" charset="-122"/>
                <a:cs typeface="Consolas" pitchFamily="49" charset="0"/>
              </a:rPr>
              <a:t>d</a:t>
            </a:r>
            <a:r>
              <a:rPr kumimoji="1" lang="en-US" altLang="zh-CN" sz="2800" b="1" i="1" baseline="-30000" dirty="0" smtClean="0">
                <a:solidFill>
                  <a:srgbClr val="CC00FF"/>
                </a:solidFill>
                <a:latin typeface="Consolas" pitchFamily="49" charset="0"/>
                <a:ea typeface="楷体" pitchFamily="49" charset="-122"/>
                <a:cs typeface="Consolas" pitchFamily="49" charset="0"/>
              </a:rPr>
              <a:t>i</a:t>
            </a:r>
            <a:r>
              <a:rPr kumimoji="1" lang="zh-CN" altLang="en-US" sz="2800" b="1" dirty="0" smtClean="0">
                <a:solidFill>
                  <a:srgbClr val="CC00FF"/>
                </a:solidFill>
                <a:latin typeface="Consolas" pitchFamily="49" charset="0"/>
                <a:ea typeface="楷体" pitchFamily="49" charset="-122"/>
                <a:cs typeface="Consolas" pitchFamily="49" charset="0"/>
              </a:rPr>
              <a:t>，</a:t>
            </a:r>
            <a:r>
              <a:rPr kumimoji="1" lang="en-US" altLang="zh-CN" sz="2800" b="1" i="1" dirty="0" smtClean="0">
                <a:solidFill>
                  <a:srgbClr val="CC00FF"/>
                </a:solidFill>
                <a:latin typeface="Consolas" pitchFamily="49" charset="0"/>
                <a:ea typeface="楷体" pitchFamily="49" charset="-122"/>
                <a:cs typeface="Consolas" pitchFamily="49" charset="0"/>
              </a:rPr>
              <a:t>d</a:t>
            </a:r>
            <a:r>
              <a:rPr kumimoji="1" lang="en-US" altLang="zh-CN" sz="2800" b="1" i="1" baseline="-30000" dirty="0" smtClean="0">
                <a:solidFill>
                  <a:srgbClr val="CC00FF"/>
                </a:solidFill>
                <a:latin typeface="Consolas" pitchFamily="49" charset="0"/>
                <a:ea typeface="楷体" pitchFamily="49" charset="-122"/>
                <a:cs typeface="Consolas" pitchFamily="49" charset="0"/>
              </a:rPr>
              <a:t>i</a:t>
            </a:r>
            <a:r>
              <a:rPr kumimoji="1" lang="en-US" altLang="zh-CN" sz="2800" b="1" baseline="-30000" dirty="0" smtClean="0">
                <a:solidFill>
                  <a:srgbClr val="CC00FF"/>
                </a:solidFill>
                <a:latin typeface="Consolas" pitchFamily="49" charset="0"/>
                <a:ea typeface="楷体" pitchFamily="49" charset="-122"/>
                <a:cs typeface="Consolas" pitchFamily="49" charset="0"/>
              </a:rPr>
              <a:t>1</a:t>
            </a:r>
            <a:r>
              <a:rPr kumimoji="1" lang="zh-CN" altLang="en-US" sz="2800" b="1" dirty="0" smtClean="0">
                <a:solidFill>
                  <a:srgbClr val="CC00FF"/>
                </a:solidFill>
                <a:latin typeface="Consolas" pitchFamily="49" charset="0"/>
                <a:ea typeface="楷体" pitchFamily="49" charset="-122"/>
                <a:cs typeface="Consolas" pitchFamily="49" charset="0"/>
              </a:rPr>
              <a:t>，</a:t>
            </a:r>
            <a:r>
              <a:rPr kumimoji="1" lang="en-US" altLang="zh-CN" sz="2800" b="1" i="1" dirty="0" smtClean="0">
                <a:solidFill>
                  <a:srgbClr val="CC00FF"/>
                </a:solidFill>
                <a:latin typeface="Consolas" pitchFamily="49" charset="0"/>
                <a:ea typeface="楷体" pitchFamily="49" charset="-122"/>
                <a:cs typeface="Consolas" pitchFamily="49" charset="0"/>
              </a:rPr>
              <a:t>d</a:t>
            </a:r>
            <a:r>
              <a:rPr kumimoji="1" lang="en-US" altLang="zh-CN" sz="2800" b="1" i="1" baseline="-30000" dirty="0" smtClean="0">
                <a:solidFill>
                  <a:srgbClr val="CC00FF"/>
                </a:solidFill>
                <a:latin typeface="Consolas" pitchFamily="49" charset="0"/>
                <a:ea typeface="楷体" pitchFamily="49" charset="-122"/>
                <a:cs typeface="Consolas" pitchFamily="49" charset="0"/>
              </a:rPr>
              <a:t>i</a:t>
            </a:r>
            <a:r>
              <a:rPr kumimoji="1" lang="en-US" altLang="zh-CN" sz="2800" b="1" baseline="-30000" dirty="0" smtClean="0">
                <a:solidFill>
                  <a:srgbClr val="CC00FF"/>
                </a:solidFill>
                <a:latin typeface="Consolas" pitchFamily="49" charset="0"/>
                <a:ea typeface="楷体" pitchFamily="49" charset="-122"/>
                <a:cs typeface="Consolas" pitchFamily="49" charset="0"/>
              </a:rPr>
              <a:t>2</a:t>
            </a:r>
            <a:r>
              <a:rPr kumimoji="1" lang="zh-CN" altLang="en-US" sz="2800" b="1" dirty="0" smtClean="0">
                <a:solidFill>
                  <a:srgbClr val="CC00FF"/>
                </a:solidFill>
                <a:latin typeface="Consolas" pitchFamily="49" charset="0"/>
                <a:ea typeface="楷体" pitchFamily="49" charset="-122"/>
                <a:cs typeface="Consolas" pitchFamily="49" charset="0"/>
              </a:rPr>
              <a:t>，</a:t>
            </a:r>
            <a:r>
              <a:rPr kumimoji="1" lang="en-US" altLang="zh-CN" sz="2800" b="1" dirty="0" smtClean="0">
                <a:solidFill>
                  <a:srgbClr val="CC00FF"/>
                </a:solidFill>
                <a:latin typeface="Consolas" pitchFamily="49" charset="0"/>
                <a:ea typeface="楷体" pitchFamily="49" charset="-122"/>
                <a:cs typeface="Consolas" pitchFamily="49" charset="0"/>
              </a:rPr>
              <a:t>…</a:t>
            </a:r>
            <a:r>
              <a:rPr kumimoji="1" lang="zh-CN" altLang="en-US" sz="2800" b="1" dirty="0" smtClean="0">
                <a:solidFill>
                  <a:srgbClr val="CC00FF"/>
                </a:solidFill>
                <a:latin typeface="Consolas" pitchFamily="49" charset="0"/>
                <a:ea typeface="楷体" pitchFamily="49" charset="-122"/>
                <a:cs typeface="Consolas" pitchFamily="49" charset="0"/>
              </a:rPr>
              <a:t>，</a:t>
            </a:r>
            <a:r>
              <a:rPr kumimoji="1" lang="en-US" altLang="zh-CN" sz="2800" b="1" i="1" dirty="0" err="1" smtClean="0">
                <a:solidFill>
                  <a:srgbClr val="CC00FF"/>
                </a:solidFill>
                <a:latin typeface="Consolas" pitchFamily="49" charset="0"/>
                <a:ea typeface="楷体" pitchFamily="49" charset="-122"/>
                <a:cs typeface="Consolas" pitchFamily="49" charset="0"/>
              </a:rPr>
              <a:t>d</a:t>
            </a:r>
            <a:r>
              <a:rPr kumimoji="1" lang="en-US" altLang="zh-CN" sz="2800" b="1" i="1" baseline="-30000" dirty="0" err="1" smtClean="0">
                <a:solidFill>
                  <a:srgbClr val="CC00FF"/>
                </a:solidFill>
                <a:latin typeface="Consolas" pitchFamily="49" charset="0"/>
                <a:ea typeface="楷体" pitchFamily="49" charset="-122"/>
                <a:cs typeface="Consolas" pitchFamily="49" charset="0"/>
              </a:rPr>
              <a:t>j</a:t>
            </a:r>
            <a:r>
              <a:rPr kumimoji="1" lang="zh-CN" altLang="en-US" sz="2800" b="1" dirty="0" smtClean="0">
                <a:solidFill>
                  <a:srgbClr val="CC00FF"/>
                </a:solidFill>
                <a:latin typeface="Consolas" pitchFamily="49" charset="0"/>
                <a:ea typeface="楷体" pitchFamily="49" charset="-122"/>
                <a:cs typeface="Consolas" pitchFamily="49" charset="0"/>
              </a:rPr>
              <a:t>）</a:t>
            </a:r>
            <a:r>
              <a:rPr kumimoji="1" lang="zh-CN" altLang="en-US" sz="2800" b="1" dirty="0" smtClean="0">
                <a:solidFill>
                  <a:srgbClr val="3333FF"/>
                </a:solidFill>
                <a:latin typeface="Consolas" pitchFamily="49" charset="0"/>
                <a:ea typeface="楷体" pitchFamily="49" charset="-122"/>
                <a:cs typeface="Consolas" pitchFamily="49" charset="0"/>
              </a:rPr>
              <a:t>称为</a:t>
            </a:r>
            <a:r>
              <a:rPr kumimoji="1" lang="zh-CN" altLang="en-US" sz="2800" b="1" dirty="0" smtClean="0">
                <a:solidFill>
                  <a:srgbClr val="FF0000"/>
                </a:solidFill>
                <a:latin typeface="Consolas" pitchFamily="49" charset="0"/>
                <a:ea typeface="楷体" pitchFamily="49" charset="-122"/>
                <a:cs typeface="Consolas" pitchFamily="49" charset="0"/>
              </a:rPr>
              <a:t>路径。</a:t>
            </a:r>
            <a:r>
              <a:rPr kumimoji="1" lang="zh-CN" altLang="en-US" sz="2800" b="1" dirty="0">
                <a:solidFill>
                  <a:srgbClr val="3333FF"/>
                </a:solidFill>
                <a:latin typeface="Consolas" pitchFamily="49" charset="0"/>
                <a:ea typeface="楷体" pitchFamily="49" charset="-122"/>
                <a:cs typeface="Consolas" pitchFamily="49" charset="0"/>
              </a:rPr>
              <a:t>其中</a:t>
            </a:r>
            <a:r>
              <a:rPr kumimoji="1" lang="en-US" altLang="zh-CN" sz="2800" b="1" dirty="0" smtClean="0">
                <a:solidFill>
                  <a:srgbClr val="3333FF"/>
                </a:solidFill>
                <a:latin typeface="Consolas" pitchFamily="49" charset="0"/>
                <a:ea typeface="楷体" pitchFamily="49" charset="-122"/>
                <a:cs typeface="Consolas" pitchFamily="49" charset="0"/>
              </a:rPr>
              <a:t>&lt;</a:t>
            </a:r>
            <a:r>
              <a:rPr kumimoji="1" lang="en-US" altLang="zh-CN" sz="2800" b="1" i="1" dirty="0" smtClean="0">
                <a:solidFill>
                  <a:srgbClr val="3333FF"/>
                </a:solidFill>
                <a:latin typeface="Consolas" pitchFamily="49" charset="0"/>
                <a:ea typeface="楷体" pitchFamily="49" charset="-122"/>
                <a:cs typeface="Consolas" pitchFamily="49" charset="0"/>
              </a:rPr>
              <a:t>d</a:t>
            </a:r>
            <a:r>
              <a:rPr kumimoji="1" lang="en-US" altLang="zh-CN" sz="2800" b="1" i="1" baseline="-25000" dirty="0" smtClean="0">
                <a:solidFill>
                  <a:srgbClr val="3333FF"/>
                </a:solidFill>
                <a:latin typeface="Consolas" pitchFamily="49" charset="0"/>
                <a:ea typeface="楷体" pitchFamily="49" charset="-122"/>
                <a:cs typeface="Consolas" pitchFamily="49" charset="0"/>
              </a:rPr>
              <a:t>x</a:t>
            </a:r>
            <a:r>
              <a:rPr kumimoji="1" lang="zh-CN" altLang="en-US" sz="2800" b="1" dirty="0" smtClean="0">
                <a:solidFill>
                  <a:srgbClr val="3333FF"/>
                </a:solidFill>
                <a:latin typeface="Consolas" pitchFamily="49" charset="0"/>
                <a:ea typeface="楷体" pitchFamily="49" charset="-122"/>
                <a:cs typeface="Consolas" pitchFamily="49" charset="0"/>
              </a:rPr>
              <a:t>，</a:t>
            </a:r>
            <a:r>
              <a:rPr kumimoji="1" lang="en-US" altLang="zh-CN" sz="2800" b="1" i="1" dirty="0" err="1" smtClean="0">
                <a:solidFill>
                  <a:srgbClr val="3333FF"/>
                </a:solidFill>
                <a:latin typeface="Consolas" pitchFamily="49" charset="0"/>
                <a:ea typeface="楷体" pitchFamily="49" charset="-122"/>
                <a:cs typeface="Consolas" pitchFamily="49" charset="0"/>
              </a:rPr>
              <a:t>d</a:t>
            </a:r>
            <a:r>
              <a:rPr kumimoji="1" lang="en-US" altLang="zh-CN" sz="2800" b="1" i="1" baseline="-25000" dirty="0" err="1" smtClean="0">
                <a:solidFill>
                  <a:srgbClr val="3333FF"/>
                </a:solidFill>
                <a:latin typeface="Consolas" pitchFamily="49" charset="0"/>
                <a:ea typeface="楷体" pitchFamily="49" charset="-122"/>
                <a:cs typeface="Consolas" pitchFamily="49" charset="0"/>
              </a:rPr>
              <a:t>y</a:t>
            </a:r>
            <a:r>
              <a:rPr kumimoji="1" lang="en-US" altLang="zh-CN" sz="2800" b="1" dirty="0" smtClean="0">
                <a:solidFill>
                  <a:srgbClr val="3333FF"/>
                </a:solidFill>
                <a:latin typeface="Consolas" pitchFamily="49" charset="0"/>
                <a:ea typeface="楷体" pitchFamily="49" charset="-122"/>
                <a:cs typeface="Consolas" pitchFamily="49" charset="0"/>
              </a:rPr>
              <a:t>&gt;</a:t>
            </a:r>
            <a:r>
              <a:rPr kumimoji="1" lang="zh-CN" altLang="en-US" sz="2800" b="1" dirty="0" smtClean="0">
                <a:solidFill>
                  <a:srgbClr val="3333FF"/>
                </a:solidFill>
                <a:latin typeface="Consolas" pitchFamily="49" charset="0"/>
                <a:ea typeface="楷体" pitchFamily="49" charset="-122"/>
                <a:cs typeface="Consolas" pitchFamily="49" charset="0"/>
              </a:rPr>
              <a:t>是</a:t>
            </a:r>
            <a:r>
              <a:rPr kumimoji="1" lang="zh-CN" altLang="en-US" sz="2800" b="1" dirty="0" smtClean="0">
                <a:solidFill>
                  <a:srgbClr val="FF0000"/>
                </a:solidFill>
                <a:latin typeface="Consolas" pitchFamily="49" charset="0"/>
                <a:ea typeface="楷体" pitchFamily="49" charset="-122"/>
                <a:cs typeface="Consolas" pitchFamily="49" charset="0"/>
              </a:rPr>
              <a:t>分支</a:t>
            </a:r>
            <a:r>
              <a:rPr kumimoji="1" lang="zh-CN" altLang="en-US" sz="2800" b="1" dirty="0">
                <a:solidFill>
                  <a:srgbClr val="FF0000"/>
                </a:solidFill>
                <a:latin typeface="Consolas" pitchFamily="49" charset="0"/>
                <a:ea typeface="楷体" pitchFamily="49" charset="-122"/>
                <a:cs typeface="Consolas" pitchFamily="49" charset="0"/>
              </a:rPr>
              <a:t>、</a:t>
            </a:r>
            <a:r>
              <a:rPr kumimoji="1" lang="zh-CN" altLang="en-US" sz="2800" b="1" dirty="0" smtClean="0">
                <a:solidFill>
                  <a:srgbClr val="FF0000"/>
                </a:solidFill>
                <a:latin typeface="Consolas" pitchFamily="49" charset="0"/>
                <a:ea typeface="楷体" pitchFamily="49" charset="-122"/>
                <a:cs typeface="Consolas" pitchFamily="49" charset="0"/>
              </a:rPr>
              <a:t>边</a:t>
            </a:r>
            <a:r>
              <a:rPr kumimoji="1" lang="zh-CN" altLang="en-US" sz="2800" b="1" dirty="0" smtClean="0">
                <a:solidFill>
                  <a:srgbClr val="3333FF"/>
                </a:solidFill>
                <a:latin typeface="Consolas" pitchFamily="49" charset="0"/>
                <a:ea typeface="楷体" pitchFamily="49" charset="-122"/>
                <a:cs typeface="Consolas" pitchFamily="49" charset="0"/>
              </a:rPr>
              <a:t>。</a:t>
            </a:r>
            <a:endParaRPr kumimoji="1" lang="en-US" altLang="zh-CN" sz="2800" b="1" dirty="0" smtClean="0">
              <a:solidFill>
                <a:srgbClr val="3333FF"/>
              </a:solidFill>
              <a:latin typeface="Consolas" pitchFamily="49" charset="0"/>
              <a:ea typeface="楷体" pitchFamily="49" charset="-122"/>
              <a:cs typeface="Consolas" pitchFamily="49" charset="0"/>
            </a:endParaRPr>
          </a:p>
          <a:p>
            <a:pPr algn="just" fontAlgn="base">
              <a:lnSpc>
                <a:spcPct val="110000"/>
              </a:lnSpc>
              <a:spcBef>
                <a:spcPts val="1600"/>
              </a:spcBef>
              <a:spcAft>
                <a:spcPct val="0"/>
              </a:spcAft>
            </a:pPr>
            <a:r>
              <a:rPr kumimoji="1" lang="zh-CN" altLang="en-US" sz="2800" b="1" dirty="0" smtClean="0">
                <a:solidFill>
                  <a:srgbClr val="FF0000"/>
                </a:solidFill>
                <a:latin typeface="Consolas" pitchFamily="49" charset="0"/>
                <a:ea typeface="楷体" pitchFamily="49" charset="-122"/>
                <a:cs typeface="Consolas" pitchFamily="49" charset="0"/>
              </a:rPr>
              <a:t>路径</a:t>
            </a:r>
            <a:r>
              <a:rPr kumimoji="1" lang="zh-CN" altLang="en-US" sz="2800" b="1" dirty="0">
                <a:solidFill>
                  <a:srgbClr val="FF0000"/>
                </a:solidFill>
                <a:latin typeface="Consolas" pitchFamily="49" charset="0"/>
                <a:ea typeface="楷体" pitchFamily="49" charset="-122"/>
                <a:cs typeface="Consolas" pitchFamily="49" charset="0"/>
              </a:rPr>
              <a:t>长度</a:t>
            </a:r>
            <a:r>
              <a:rPr kumimoji="1" lang="zh-CN" altLang="en-US" sz="2800" b="1" dirty="0">
                <a:solidFill>
                  <a:srgbClr val="3333FF"/>
                </a:solidFill>
                <a:latin typeface="Consolas" pitchFamily="49" charset="0"/>
                <a:ea typeface="楷体" pitchFamily="49" charset="-122"/>
                <a:cs typeface="Consolas" pitchFamily="49" charset="0"/>
              </a:rPr>
              <a:t>等于</a:t>
            </a:r>
            <a:r>
              <a:rPr kumimoji="1" lang="zh-CN" altLang="en-US" sz="2800" b="1" dirty="0" smtClean="0">
                <a:solidFill>
                  <a:srgbClr val="3333FF"/>
                </a:solidFill>
                <a:latin typeface="Consolas" pitchFamily="49" charset="0"/>
                <a:ea typeface="楷体" pitchFamily="49" charset="-122"/>
                <a:cs typeface="Consolas" pitchFamily="49" charset="0"/>
              </a:rPr>
              <a:t>路径中边的个数（</a:t>
            </a:r>
            <a:r>
              <a:rPr kumimoji="1" lang="zh-CN" altLang="en-US" sz="2800" b="1" dirty="0">
                <a:solidFill>
                  <a:srgbClr val="3333FF"/>
                </a:solidFill>
                <a:latin typeface="Consolas" pitchFamily="49" charset="0"/>
                <a:ea typeface="楷体" pitchFamily="49" charset="-122"/>
                <a:cs typeface="Consolas" pitchFamily="49" charset="0"/>
              </a:rPr>
              <a:t>所通过的结点数目减</a:t>
            </a:r>
            <a:r>
              <a:rPr kumimoji="1" lang="en-US" altLang="zh-CN" sz="2800" b="1" dirty="0">
                <a:solidFill>
                  <a:srgbClr val="3333FF"/>
                </a:solidFill>
                <a:latin typeface="Consolas" pitchFamily="49" charset="0"/>
                <a:ea typeface="楷体" pitchFamily="49" charset="-122"/>
                <a:cs typeface="Consolas" pitchFamily="49" charset="0"/>
              </a:rPr>
              <a:t>1 </a:t>
            </a:r>
            <a:r>
              <a:rPr kumimoji="1" lang="zh-CN" altLang="en-US" sz="2800" b="1" dirty="0" smtClean="0">
                <a:solidFill>
                  <a:srgbClr val="3333FF"/>
                </a:solidFill>
                <a:latin typeface="Consolas" pitchFamily="49" charset="0"/>
                <a:ea typeface="楷体" pitchFamily="49" charset="-122"/>
                <a:cs typeface="Consolas" pitchFamily="49" charset="0"/>
              </a:rPr>
              <a:t>）</a:t>
            </a:r>
            <a:r>
              <a:rPr kumimoji="1" lang="zh-CN" altLang="en-US" sz="2800" b="1" dirty="0">
                <a:solidFill>
                  <a:srgbClr val="003300"/>
                </a:solidFill>
                <a:latin typeface="Consolas" pitchFamily="49" charset="0"/>
                <a:ea typeface="楷体" pitchFamily="49" charset="-122"/>
                <a:cs typeface="Consolas" pitchFamily="49" charset="0"/>
              </a:rPr>
              <a:t>。</a:t>
            </a:r>
          </a:p>
        </p:txBody>
      </p:sp>
      <p:sp>
        <p:nvSpPr>
          <p:cNvPr id="8197" name="Freeform 5"/>
          <p:cNvSpPr>
            <a:spLocks/>
          </p:cNvSpPr>
          <p:nvPr/>
        </p:nvSpPr>
        <p:spPr bwMode="auto">
          <a:xfrm>
            <a:off x="2382822" y="4474481"/>
            <a:ext cx="182570" cy="293695"/>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1600" b="1">
              <a:solidFill>
                <a:prstClr val="black"/>
              </a:solidFill>
              <a:latin typeface="Consolas" pitchFamily="49" charset="0"/>
              <a:cs typeface="Consolas" pitchFamily="49" charset="0"/>
            </a:endParaRPr>
          </a:p>
        </p:txBody>
      </p:sp>
      <p:sp>
        <p:nvSpPr>
          <p:cNvPr id="8198" name="Freeform 6"/>
          <p:cNvSpPr>
            <a:spLocks/>
          </p:cNvSpPr>
          <p:nvPr/>
        </p:nvSpPr>
        <p:spPr bwMode="auto">
          <a:xfrm>
            <a:off x="2808281" y="4461781"/>
            <a:ext cx="185738" cy="298452"/>
          </a:xfrm>
          <a:custGeom>
            <a:avLst/>
            <a:gdLst/>
            <a:ahLst/>
            <a:cxnLst>
              <a:cxn ang="0">
                <a:pos x="0" y="0"/>
              </a:cxn>
              <a:cxn ang="0">
                <a:pos x="72" y="150"/>
              </a:cxn>
            </a:cxnLst>
            <a:rect l="0" t="0" r="r" b="b"/>
            <a:pathLst>
              <a:path w="72" h="150">
                <a:moveTo>
                  <a:pt x="0" y="0"/>
                </a:moveTo>
                <a:lnTo>
                  <a:pt x="72" y="15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1600" b="1">
              <a:solidFill>
                <a:prstClr val="black"/>
              </a:solidFill>
              <a:latin typeface="Consolas" pitchFamily="49" charset="0"/>
              <a:cs typeface="Consolas" pitchFamily="49" charset="0"/>
            </a:endParaRPr>
          </a:p>
        </p:txBody>
      </p:sp>
      <p:sp>
        <p:nvSpPr>
          <p:cNvPr id="8199" name="Oval 7"/>
          <p:cNvSpPr>
            <a:spLocks noChangeArrowheads="1"/>
          </p:cNvSpPr>
          <p:nvPr/>
        </p:nvSpPr>
        <p:spPr bwMode="auto">
          <a:xfrm>
            <a:off x="3511533" y="3458488"/>
            <a:ext cx="360363"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dirty="0">
                <a:solidFill>
                  <a:srgbClr val="3333FF"/>
                </a:solidFill>
                <a:latin typeface="Consolas" pitchFamily="49" charset="0"/>
                <a:cs typeface="Consolas" pitchFamily="49" charset="0"/>
              </a:rPr>
              <a:t>A</a:t>
            </a:r>
          </a:p>
        </p:txBody>
      </p:sp>
      <p:sp>
        <p:nvSpPr>
          <p:cNvPr id="8200" name="Oval 8"/>
          <p:cNvSpPr>
            <a:spLocks noChangeArrowheads="1"/>
          </p:cNvSpPr>
          <p:nvPr/>
        </p:nvSpPr>
        <p:spPr bwMode="auto">
          <a:xfrm>
            <a:off x="2503471" y="4107776"/>
            <a:ext cx="360362"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dirty="0">
                <a:solidFill>
                  <a:srgbClr val="3333FF"/>
                </a:solidFill>
                <a:latin typeface="Consolas" pitchFamily="49" charset="0"/>
                <a:cs typeface="Consolas" pitchFamily="49" charset="0"/>
              </a:rPr>
              <a:t>B</a:t>
            </a:r>
          </a:p>
        </p:txBody>
      </p:sp>
      <p:sp>
        <p:nvSpPr>
          <p:cNvPr id="8201" name="Oval 9"/>
          <p:cNvSpPr>
            <a:spLocks noChangeArrowheads="1"/>
          </p:cNvSpPr>
          <p:nvPr/>
        </p:nvSpPr>
        <p:spPr bwMode="auto">
          <a:xfrm>
            <a:off x="3511533" y="4107776"/>
            <a:ext cx="360363"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C</a:t>
            </a:r>
          </a:p>
        </p:txBody>
      </p:sp>
      <p:sp>
        <p:nvSpPr>
          <p:cNvPr id="8202" name="Oval 10"/>
          <p:cNvSpPr>
            <a:spLocks noChangeArrowheads="1"/>
          </p:cNvSpPr>
          <p:nvPr/>
        </p:nvSpPr>
        <p:spPr bwMode="auto">
          <a:xfrm>
            <a:off x="4519596" y="4107776"/>
            <a:ext cx="360362"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D</a:t>
            </a:r>
          </a:p>
        </p:txBody>
      </p:sp>
      <p:sp>
        <p:nvSpPr>
          <p:cNvPr id="8203" name="Oval 11"/>
          <p:cNvSpPr>
            <a:spLocks noChangeArrowheads="1"/>
          </p:cNvSpPr>
          <p:nvPr/>
        </p:nvSpPr>
        <p:spPr bwMode="auto">
          <a:xfrm>
            <a:off x="2143108" y="4755476"/>
            <a:ext cx="360363"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dirty="0">
                <a:solidFill>
                  <a:srgbClr val="3333FF"/>
                </a:solidFill>
                <a:latin typeface="Consolas" pitchFamily="49" charset="0"/>
                <a:cs typeface="Consolas" pitchFamily="49" charset="0"/>
              </a:rPr>
              <a:t>E</a:t>
            </a:r>
          </a:p>
        </p:txBody>
      </p:sp>
      <p:sp>
        <p:nvSpPr>
          <p:cNvPr id="8204" name="Oval 12"/>
          <p:cNvSpPr>
            <a:spLocks noChangeArrowheads="1"/>
          </p:cNvSpPr>
          <p:nvPr/>
        </p:nvSpPr>
        <p:spPr bwMode="auto">
          <a:xfrm>
            <a:off x="2792396" y="4755476"/>
            <a:ext cx="360362"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dirty="0">
                <a:solidFill>
                  <a:srgbClr val="3333FF"/>
                </a:solidFill>
                <a:latin typeface="Consolas" pitchFamily="49" charset="0"/>
                <a:cs typeface="Consolas" pitchFamily="49" charset="0"/>
              </a:rPr>
              <a:t>F</a:t>
            </a:r>
          </a:p>
        </p:txBody>
      </p:sp>
      <p:sp>
        <p:nvSpPr>
          <p:cNvPr id="8205" name="Oval 13"/>
          <p:cNvSpPr>
            <a:spLocks noChangeArrowheads="1"/>
          </p:cNvSpPr>
          <p:nvPr/>
        </p:nvSpPr>
        <p:spPr bwMode="auto">
          <a:xfrm>
            <a:off x="3511533" y="4755476"/>
            <a:ext cx="360363"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G</a:t>
            </a:r>
          </a:p>
        </p:txBody>
      </p:sp>
      <p:sp>
        <p:nvSpPr>
          <p:cNvPr id="8206" name="Oval 14"/>
          <p:cNvSpPr>
            <a:spLocks noChangeArrowheads="1"/>
          </p:cNvSpPr>
          <p:nvPr/>
        </p:nvSpPr>
        <p:spPr bwMode="auto">
          <a:xfrm>
            <a:off x="3511533" y="5403176"/>
            <a:ext cx="360363"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J</a:t>
            </a:r>
          </a:p>
        </p:txBody>
      </p:sp>
      <p:sp>
        <p:nvSpPr>
          <p:cNvPr id="8207" name="Oval 15"/>
          <p:cNvSpPr>
            <a:spLocks noChangeArrowheads="1"/>
          </p:cNvSpPr>
          <p:nvPr/>
        </p:nvSpPr>
        <p:spPr bwMode="auto">
          <a:xfrm>
            <a:off x="4159233" y="4755476"/>
            <a:ext cx="360363"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H</a:t>
            </a:r>
          </a:p>
        </p:txBody>
      </p:sp>
      <p:sp>
        <p:nvSpPr>
          <p:cNvPr id="8208" name="Oval 16"/>
          <p:cNvSpPr>
            <a:spLocks noChangeArrowheads="1"/>
          </p:cNvSpPr>
          <p:nvPr/>
        </p:nvSpPr>
        <p:spPr bwMode="auto">
          <a:xfrm>
            <a:off x="4951396" y="4755476"/>
            <a:ext cx="360362"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I</a:t>
            </a:r>
          </a:p>
        </p:txBody>
      </p:sp>
      <p:sp>
        <p:nvSpPr>
          <p:cNvPr id="8209" name="Oval 17"/>
          <p:cNvSpPr>
            <a:spLocks noChangeArrowheads="1"/>
          </p:cNvSpPr>
          <p:nvPr/>
        </p:nvSpPr>
        <p:spPr bwMode="auto">
          <a:xfrm>
            <a:off x="4375133" y="5403176"/>
            <a:ext cx="360363"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K</a:t>
            </a:r>
          </a:p>
        </p:txBody>
      </p:sp>
      <p:sp>
        <p:nvSpPr>
          <p:cNvPr id="8210" name="Oval 18"/>
          <p:cNvSpPr>
            <a:spLocks noChangeArrowheads="1"/>
          </p:cNvSpPr>
          <p:nvPr/>
        </p:nvSpPr>
        <p:spPr bwMode="auto">
          <a:xfrm>
            <a:off x="4956158" y="5403176"/>
            <a:ext cx="360363"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dirty="0">
                <a:solidFill>
                  <a:srgbClr val="3333FF"/>
                </a:solidFill>
                <a:latin typeface="Consolas" pitchFamily="49" charset="0"/>
                <a:cs typeface="Consolas" pitchFamily="49" charset="0"/>
              </a:rPr>
              <a:t>L</a:t>
            </a:r>
          </a:p>
        </p:txBody>
      </p:sp>
      <p:sp>
        <p:nvSpPr>
          <p:cNvPr id="8211" name="Oval 19"/>
          <p:cNvSpPr>
            <a:spLocks noChangeArrowheads="1"/>
          </p:cNvSpPr>
          <p:nvPr/>
        </p:nvSpPr>
        <p:spPr bwMode="auto">
          <a:xfrm>
            <a:off x="5599096" y="5403176"/>
            <a:ext cx="360362"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1600" b="1" i="1">
                <a:solidFill>
                  <a:srgbClr val="3333FF"/>
                </a:solidFill>
                <a:latin typeface="Consolas" pitchFamily="49" charset="0"/>
                <a:cs typeface="Consolas" pitchFamily="49" charset="0"/>
              </a:rPr>
              <a:t>M</a:t>
            </a:r>
          </a:p>
        </p:txBody>
      </p:sp>
      <p:sp>
        <p:nvSpPr>
          <p:cNvPr id="8213" name="Line 21"/>
          <p:cNvSpPr>
            <a:spLocks noChangeShapeType="1"/>
          </p:cNvSpPr>
          <p:nvPr/>
        </p:nvSpPr>
        <p:spPr bwMode="auto">
          <a:xfrm>
            <a:off x="3689333" y="3818851"/>
            <a:ext cx="0" cy="288000"/>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1600" b="1">
              <a:solidFill>
                <a:prstClr val="black"/>
              </a:solidFill>
              <a:latin typeface="Consolas" pitchFamily="49" charset="0"/>
              <a:cs typeface="Consolas" pitchFamily="49" charset="0"/>
            </a:endParaRPr>
          </a:p>
        </p:txBody>
      </p:sp>
      <p:sp>
        <p:nvSpPr>
          <p:cNvPr id="8214" name="Line 22"/>
          <p:cNvSpPr>
            <a:spLocks noChangeShapeType="1"/>
          </p:cNvSpPr>
          <p:nvPr/>
        </p:nvSpPr>
        <p:spPr bwMode="auto">
          <a:xfrm>
            <a:off x="3881421" y="3704551"/>
            <a:ext cx="647700" cy="503237"/>
          </a:xfrm>
          <a:prstGeom prst="line">
            <a:avLst/>
          </a:prstGeom>
          <a:noFill/>
          <a:ln w="28575">
            <a:solidFill>
              <a:srgbClr val="CC00FF"/>
            </a:solidFill>
            <a:miter lim="800000"/>
            <a:headEnd/>
            <a:tailEnd/>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8215" name="Line 23"/>
          <p:cNvSpPr>
            <a:spLocks noChangeShapeType="1"/>
          </p:cNvSpPr>
          <p:nvPr/>
        </p:nvSpPr>
        <p:spPr bwMode="auto">
          <a:xfrm>
            <a:off x="3694096" y="4504651"/>
            <a:ext cx="0" cy="252000"/>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1600" b="1">
              <a:solidFill>
                <a:prstClr val="black"/>
              </a:solidFill>
              <a:latin typeface="Consolas" pitchFamily="49" charset="0"/>
              <a:cs typeface="Consolas" pitchFamily="49" charset="0"/>
            </a:endParaRPr>
          </a:p>
        </p:txBody>
      </p:sp>
      <p:sp>
        <p:nvSpPr>
          <p:cNvPr id="8216" name="Line 24"/>
          <p:cNvSpPr>
            <a:spLocks noChangeShapeType="1"/>
          </p:cNvSpPr>
          <p:nvPr/>
        </p:nvSpPr>
        <p:spPr bwMode="auto">
          <a:xfrm>
            <a:off x="3694096" y="5115838"/>
            <a:ext cx="0" cy="287338"/>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1600" b="1">
              <a:solidFill>
                <a:prstClr val="black"/>
              </a:solidFill>
              <a:latin typeface="Consolas" pitchFamily="49" charset="0"/>
              <a:cs typeface="Consolas" pitchFamily="49" charset="0"/>
            </a:endParaRPr>
          </a:p>
        </p:txBody>
      </p:sp>
      <p:sp>
        <p:nvSpPr>
          <p:cNvPr id="8217" name="Freeform 25"/>
          <p:cNvSpPr>
            <a:spLocks/>
          </p:cNvSpPr>
          <p:nvPr/>
        </p:nvSpPr>
        <p:spPr bwMode="auto">
          <a:xfrm>
            <a:off x="4391008" y="4453851"/>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1600" b="1">
              <a:solidFill>
                <a:prstClr val="black"/>
              </a:solidFill>
              <a:latin typeface="Consolas" pitchFamily="49" charset="0"/>
              <a:cs typeface="Consolas" pitchFamily="49" charset="0"/>
            </a:endParaRPr>
          </a:p>
        </p:txBody>
      </p:sp>
      <p:sp>
        <p:nvSpPr>
          <p:cNvPr id="8218" name="Freeform 26"/>
          <p:cNvSpPr>
            <a:spLocks/>
          </p:cNvSpPr>
          <p:nvPr/>
        </p:nvSpPr>
        <p:spPr bwMode="auto">
          <a:xfrm>
            <a:off x="4830746" y="4425276"/>
            <a:ext cx="265112" cy="330200"/>
          </a:xfrm>
          <a:custGeom>
            <a:avLst/>
            <a:gdLst/>
            <a:ahLst/>
            <a:cxnLst>
              <a:cxn ang="0">
                <a:pos x="0" y="0"/>
              </a:cxn>
              <a:cxn ang="0">
                <a:pos x="167" y="208"/>
              </a:cxn>
            </a:cxnLst>
            <a:rect l="0" t="0" r="r" b="b"/>
            <a:pathLst>
              <a:path w="167" h="208">
                <a:moveTo>
                  <a:pt x="0" y="0"/>
                </a:moveTo>
                <a:lnTo>
                  <a:pt x="167" y="208"/>
                </a:lnTo>
              </a:path>
            </a:pathLst>
          </a:custGeom>
          <a:noFill/>
          <a:ln w="28575" cap="flat" cmpd="sng">
            <a:solidFill>
              <a:srgbClr val="CC00FF"/>
            </a:solidFill>
            <a:prstDash val="solid"/>
            <a:miter lim="800000"/>
            <a:headEnd type="none" w="med" len="med"/>
            <a:tailEnd type="none" w="med" len="med"/>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8219" name="Line 27"/>
          <p:cNvSpPr>
            <a:spLocks noChangeShapeType="1"/>
          </p:cNvSpPr>
          <p:nvPr/>
        </p:nvSpPr>
        <p:spPr bwMode="auto">
          <a:xfrm flipH="1">
            <a:off x="4635483" y="5044401"/>
            <a:ext cx="360363" cy="358775"/>
          </a:xfrm>
          <a:prstGeom prst="line">
            <a:avLst/>
          </a:prstGeom>
          <a:noFill/>
          <a:ln w="28575">
            <a:solidFill>
              <a:srgbClr val="CC00FF"/>
            </a:solidFill>
            <a:miter lim="800000"/>
            <a:headEnd/>
            <a:tailEnd/>
          </a:ln>
          <a:effectLst/>
        </p:spPr>
        <p:txBody>
          <a:bodyPr wrap="none"/>
          <a:lstStyle/>
          <a:p>
            <a:pPr algn="ctr" fontAlgn="base">
              <a:spcBef>
                <a:spcPct val="0"/>
              </a:spcBef>
              <a:spcAft>
                <a:spcPct val="0"/>
              </a:spcAft>
            </a:pPr>
            <a:endParaRPr lang="zh-CN" altLang="en-US" sz="1600" b="1">
              <a:solidFill>
                <a:srgbClr val="3333FF"/>
              </a:solidFill>
              <a:latin typeface="Consolas" pitchFamily="49" charset="0"/>
              <a:ea typeface="楷体_GB2312" pitchFamily="49" charset="-122"/>
              <a:cs typeface="Consolas" pitchFamily="49" charset="0"/>
            </a:endParaRPr>
          </a:p>
        </p:txBody>
      </p:sp>
      <p:sp>
        <p:nvSpPr>
          <p:cNvPr id="8220" name="Line 28"/>
          <p:cNvSpPr>
            <a:spLocks noChangeShapeType="1"/>
          </p:cNvSpPr>
          <p:nvPr/>
        </p:nvSpPr>
        <p:spPr bwMode="auto">
          <a:xfrm>
            <a:off x="5138721" y="5115838"/>
            <a:ext cx="0" cy="287338"/>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1600" b="1">
              <a:solidFill>
                <a:prstClr val="black"/>
              </a:solidFill>
              <a:latin typeface="Consolas" pitchFamily="49" charset="0"/>
              <a:cs typeface="Consolas" pitchFamily="49" charset="0"/>
            </a:endParaRPr>
          </a:p>
        </p:txBody>
      </p:sp>
      <p:sp>
        <p:nvSpPr>
          <p:cNvPr id="8221" name="Freeform 29"/>
          <p:cNvSpPr>
            <a:spLocks/>
          </p:cNvSpPr>
          <p:nvPr/>
        </p:nvSpPr>
        <p:spPr bwMode="auto">
          <a:xfrm>
            <a:off x="5278421" y="5025351"/>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1600" b="1">
              <a:solidFill>
                <a:prstClr val="black"/>
              </a:solidFill>
              <a:latin typeface="Consolas" pitchFamily="49" charset="0"/>
              <a:cs typeface="Consolas" pitchFamily="49" charset="0"/>
            </a:endParaRPr>
          </a:p>
        </p:txBody>
      </p:sp>
      <p:sp>
        <p:nvSpPr>
          <p:cNvPr id="8222" name="Text Box 30"/>
          <p:cNvSpPr txBox="1">
            <a:spLocks noChangeArrowheads="1"/>
          </p:cNvSpPr>
          <p:nvPr/>
        </p:nvSpPr>
        <p:spPr bwMode="auto">
          <a:xfrm>
            <a:off x="1619672" y="6244570"/>
            <a:ext cx="6192688" cy="461665"/>
          </a:xfrm>
          <a:prstGeom prst="rect">
            <a:avLst/>
          </a:prstGeom>
          <a:noFill/>
          <a:ln w="9525" algn="ctr">
            <a:noFill/>
            <a:miter lim="800000"/>
            <a:headEnd/>
            <a:tailEnd type="none" w="med" len="lg"/>
          </a:ln>
          <a:effectLst/>
        </p:spPr>
        <p:txBody>
          <a:bodyPr wrap="square">
            <a:spAutoFit/>
          </a:bodyPr>
          <a:lstStyle/>
          <a:p>
            <a:pPr algn="ctr" fontAlgn="base">
              <a:spcBef>
                <a:spcPct val="50000"/>
              </a:spcBef>
              <a:spcAft>
                <a:spcPct val="0"/>
              </a:spcAft>
            </a:pPr>
            <a:r>
              <a:rPr lang="en-US" altLang="zh-CN" sz="2400" b="1" i="1" dirty="0">
                <a:solidFill>
                  <a:srgbClr val="CC00FF"/>
                </a:solidFill>
                <a:latin typeface="Consolas" pitchFamily="49" charset="0"/>
                <a:ea typeface="仿宋" pitchFamily="49" charset="-122"/>
                <a:cs typeface="Consolas" pitchFamily="49" charset="0"/>
              </a:rPr>
              <a:t>A</a:t>
            </a:r>
            <a:r>
              <a:rPr lang="zh-CN" altLang="en-US" sz="2400" b="1" dirty="0">
                <a:solidFill>
                  <a:srgbClr val="CC00FF"/>
                </a:solidFill>
                <a:latin typeface="Consolas" pitchFamily="49" charset="0"/>
                <a:ea typeface="仿宋" pitchFamily="49" charset="-122"/>
                <a:cs typeface="Consolas" pitchFamily="49" charset="0"/>
              </a:rPr>
              <a:t>到</a:t>
            </a:r>
            <a:r>
              <a:rPr lang="en-US" altLang="zh-CN" sz="2400" b="1" i="1" dirty="0">
                <a:solidFill>
                  <a:srgbClr val="CC00FF"/>
                </a:solidFill>
                <a:latin typeface="Consolas" pitchFamily="49" charset="0"/>
                <a:ea typeface="仿宋" pitchFamily="49" charset="-122"/>
                <a:cs typeface="Consolas" pitchFamily="49" charset="0"/>
              </a:rPr>
              <a:t>K</a:t>
            </a:r>
            <a:r>
              <a:rPr lang="zh-CN" altLang="en-US" sz="2400" b="1" dirty="0">
                <a:solidFill>
                  <a:srgbClr val="CC00FF"/>
                </a:solidFill>
                <a:latin typeface="Consolas" pitchFamily="49" charset="0"/>
                <a:ea typeface="仿宋" pitchFamily="49" charset="-122"/>
                <a:cs typeface="Consolas" pitchFamily="49" charset="0"/>
              </a:rPr>
              <a:t>的路径为</a:t>
            </a:r>
            <a:r>
              <a:rPr lang="en-US" altLang="zh-CN" sz="2400" b="1" i="1" dirty="0" smtClean="0">
                <a:solidFill>
                  <a:srgbClr val="CC00FF"/>
                </a:solidFill>
                <a:latin typeface="Consolas" pitchFamily="49" charset="0"/>
                <a:ea typeface="仿宋" pitchFamily="49" charset="-122"/>
                <a:cs typeface="Consolas" pitchFamily="49" charset="0"/>
              </a:rPr>
              <a:t>A</a:t>
            </a:r>
            <a:r>
              <a:rPr lang="zh-CN" altLang="en-US" sz="2400" b="1" dirty="0" smtClean="0">
                <a:solidFill>
                  <a:srgbClr val="CC00FF"/>
                </a:solidFill>
                <a:latin typeface="Consolas" pitchFamily="49" charset="0"/>
                <a:ea typeface="仿宋" pitchFamily="49" charset="-122"/>
                <a:cs typeface="Consolas" pitchFamily="49" charset="0"/>
              </a:rPr>
              <a:t>，</a:t>
            </a:r>
            <a:r>
              <a:rPr lang="en-US" altLang="zh-CN" sz="2400" b="1" i="1" dirty="0" smtClean="0">
                <a:solidFill>
                  <a:srgbClr val="CC00FF"/>
                </a:solidFill>
                <a:latin typeface="Consolas" pitchFamily="49" charset="0"/>
                <a:ea typeface="仿宋" pitchFamily="49" charset="-122"/>
                <a:cs typeface="Consolas" pitchFamily="49" charset="0"/>
              </a:rPr>
              <a:t>D</a:t>
            </a:r>
            <a:r>
              <a:rPr lang="zh-CN" altLang="en-US" sz="2400" b="1" dirty="0" smtClean="0">
                <a:solidFill>
                  <a:srgbClr val="CC00FF"/>
                </a:solidFill>
                <a:latin typeface="Consolas" pitchFamily="49" charset="0"/>
                <a:ea typeface="仿宋" pitchFamily="49" charset="-122"/>
                <a:cs typeface="Consolas" pitchFamily="49" charset="0"/>
              </a:rPr>
              <a:t>，</a:t>
            </a:r>
            <a:r>
              <a:rPr lang="en-US" altLang="zh-CN" sz="2400" b="1" i="1" dirty="0" smtClean="0">
                <a:solidFill>
                  <a:srgbClr val="CC00FF"/>
                </a:solidFill>
                <a:latin typeface="Consolas" pitchFamily="49" charset="0"/>
                <a:ea typeface="仿宋" pitchFamily="49" charset="-122"/>
                <a:cs typeface="Consolas" pitchFamily="49" charset="0"/>
              </a:rPr>
              <a:t>I</a:t>
            </a:r>
            <a:r>
              <a:rPr lang="zh-CN" altLang="en-US" sz="2400" b="1" dirty="0" smtClean="0">
                <a:solidFill>
                  <a:srgbClr val="CC00FF"/>
                </a:solidFill>
                <a:latin typeface="Consolas" pitchFamily="49" charset="0"/>
                <a:ea typeface="仿宋" pitchFamily="49" charset="-122"/>
                <a:cs typeface="Consolas" pitchFamily="49" charset="0"/>
              </a:rPr>
              <a:t>，</a:t>
            </a:r>
            <a:r>
              <a:rPr lang="en-US" altLang="zh-CN" sz="2400" b="1" i="1" dirty="0" smtClean="0">
                <a:solidFill>
                  <a:srgbClr val="CC00FF"/>
                </a:solidFill>
                <a:latin typeface="Consolas" pitchFamily="49" charset="0"/>
                <a:ea typeface="仿宋" pitchFamily="49" charset="-122"/>
                <a:cs typeface="Consolas" pitchFamily="49" charset="0"/>
              </a:rPr>
              <a:t>K</a:t>
            </a:r>
            <a:r>
              <a:rPr lang="zh-CN" altLang="en-US" sz="2400" b="1" dirty="0" smtClean="0">
                <a:solidFill>
                  <a:srgbClr val="CC00FF"/>
                </a:solidFill>
                <a:latin typeface="Consolas" pitchFamily="49" charset="0"/>
                <a:ea typeface="仿宋" pitchFamily="49" charset="-122"/>
                <a:cs typeface="Consolas" pitchFamily="49" charset="0"/>
              </a:rPr>
              <a:t>，其</a:t>
            </a:r>
            <a:r>
              <a:rPr lang="zh-CN" altLang="en-US" sz="2400" b="1" dirty="0">
                <a:solidFill>
                  <a:srgbClr val="CC00FF"/>
                </a:solidFill>
                <a:latin typeface="Consolas" pitchFamily="49" charset="0"/>
                <a:ea typeface="仿宋" pitchFamily="49" charset="-122"/>
                <a:cs typeface="Consolas" pitchFamily="49" charset="0"/>
              </a:rPr>
              <a:t>长度为</a:t>
            </a:r>
            <a:r>
              <a:rPr lang="en-US" altLang="zh-CN" sz="2400" b="1" dirty="0">
                <a:solidFill>
                  <a:srgbClr val="CC00FF"/>
                </a:solidFill>
                <a:latin typeface="Consolas" pitchFamily="49" charset="0"/>
                <a:ea typeface="仿宋" pitchFamily="49" charset="-122"/>
                <a:cs typeface="Consolas" pitchFamily="49" charset="0"/>
              </a:rPr>
              <a:t>3</a:t>
            </a:r>
          </a:p>
        </p:txBody>
      </p:sp>
    </p:spTree>
    <p:extLst>
      <p:ext uri="{BB962C8B-B14F-4D97-AF65-F5344CB8AC3E}">
        <p14:creationId xmlns:p14="http://schemas.microsoft.com/office/powerpoint/2010/main" val="11602787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6" name="Text Box 4"/>
          <p:cNvSpPr txBox="1">
            <a:spLocks noChangeArrowheads="1"/>
          </p:cNvSpPr>
          <p:nvPr/>
        </p:nvSpPr>
        <p:spPr bwMode="auto">
          <a:xfrm>
            <a:off x="642909" y="908720"/>
            <a:ext cx="5801299" cy="5819643"/>
          </a:xfrm>
          <a:prstGeom prst="rect">
            <a:avLst/>
          </a:prstGeom>
          <a:ln>
            <a:headEnd/>
            <a:tailEnd/>
          </a:ln>
          <a:effectLst>
            <a:glow rad="228600">
              <a:schemeClr val="accent5">
                <a:satMod val="175000"/>
                <a:alpha val="40000"/>
              </a:schemeClr>
            </a:glow>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wrap="square" lIns="288000" tIns="108000" bIns="108000">
            <a:spAutoFit/>
          </a:bodyPr>
          <a:lstStyle/>
          <a:p>
            <a:pPr fontAlgn="base">
              <a:spcBef>
                <a:spcPct val="0"/>
              </a:spcBef>
              <a:spcAft>
                <a:spcPct val="0"/>
              </a:spcAft>
            </a:pPr>
            <a:r>
              <a:rPr lang="en-US" altLang="zh-CN" sz="2600" b="1" dirty="0" smtClean="0">
                <a:solidFill>
                  <a:srgbClr val="0000FF"/>
                </a:solidFill>
                <a:latin typeface="Consolas" pitchFamily="49" charset="0"/>
                <a:ea typeface="仿宋" pitchFamily="49" charset="-122"/>
                <a:cs typeface="Consolas" pitchFamily="49" charset="0"/>
              </a:rPr>
              <a:t>p=b</a:t>
            </a:r>
            <a:r>
              <a:rPr lang="en-US" altLang="zh-CN" sz="2600" b="1" dirty="0">
                <a:solidFill>
                  <a:srgbClr val="0000FF"/>
                </a:solidFill>
                <a:latin typeface="Consolas" pitchFamily="49" charset="0"/>
                <a:ea typeface="仿宋" pitchFamily="49" charset="-122"/>
                <a:cs typeface="Consolas" pitchFamily="49" charset="0"/>
              </a:rPr>
              <a:t>;</a:t>
            </a:r>
          </a:p>
          <a:p>
            <a:pPr fontAlgn="base">
              <a:lnSpc>
                <a:spcPct val="150000"/>
              </a:lnSpc>
              <a:spcBef>
                <a:spcPct val="0"/>
              </a:spcBef>
              <a:spcAft>
                <a:spcPct val="0"/>
              </a:spcAft>
            </a:pPr>
            <a:r>
              <a:rPr lang="en-US" altLang="zh-CN" sz="2600" b="1" dirty="0" smtClean="0">
                <a:solidFill>
                  <a:srgbClr val="0000FF"/>
                </a:solidFill>
                <a:latin typeface="Consolas" pitchFamily="49" charset="0"/>
                <a:ea typeface="仿宋" pitchFamily="49" charset="-122"/>
                <a:cs typeface="Consolas" pitchFamily="49" charset="0"/>
              </a:rPr>
              <a:t>while </a:t>
            </a:r>
            <a:r>
              <a:rPr lang="en-US" altLang="zh-CN" sz="2600" b="1" dirty="0">
                <a:solidFill>
                  <a:srgbClr val="0000FF"/>
                </a:solidFill>
                <a:latin typeface="Consolas" pitchFamily="49" charset="0"/>
                <a:ea typeface="仿宋" pitchFamily="49" charset="-122"/>
                <a:cs typeface="Consolas" pitchFamily="49" charset="0"/>
              </a:rPr>
              <a:t>(</a:t>
            </a:r>
            <a:r>
              <a:rPr lang="zh-CN" altLang="en-US" sz="2600" b="1" dirty="0">
                <a:solidFill>
                  <a:srgbClr val="0000FF"/>
                </a:solidFill>
                <a:latin typeface="Consolas" pitchFamily="49" charset="0"/>
                <a:ea typeface="仿宋" pitchFamily="49" charset="-122"/>
                <a:cs typeface="Consolas" pitchFamily="49" charset="0"/>
              </a:rPr>
              <a:t>栈不空或者</a:t>
            </a:r>
            <a:r>
              <a:rPr lang="en-US" altLang="zh-CN" sz="2600" b="1" dirty="0">
                <a:solidFill>
                  <a:srgbClr val="0000FF"/>
                </a:solidFill>
                <a:latin typeface="Consolas" pitchFamily="49" charset="0"/>
                <a:ea typeface="仿宋" pitchFamily="49" charset="-122"/>
                <a:cs typeface="Consolas" pitchFamily="49" charset="0"/>
              </a:rPr>
              <a:t>p!=NULL)</a:t>
            </a:r>
          </a:p>
          <a:p>
            <a:pPr fontAlgn="base">
              <a:spcBef>
                <a:spcPct val="0"/>
              </a:spcBef>
              <a:spcAft>
                <a:spcPct val="0"/>
              </a:spcAft>
            </a:pPr>
            <a:r>
              <a:rPr lang="en-US" altLang="zh-CN" sz="2600" b="1" dirty="0" smtClean="0">
                <a:solidFill>
                  <a:srgbClr val="0000FF"/>
                </a:solidFill>
                <a:latin typeface="Consolas" pitchFamily="49" charset="0"/>
                <a:ea typeface="仿宋" pitchFamily="49" charset="-122"/>
                <a:cs typeface="Consolas" pitchFamily="49" charset="0"/>
              </a:rPr>
              <a:t>{</a:t>
            </a:r>
            <a:endParaRPr lang="en-US" altLang="zh-CN" sz="2600" b="1" dirty="0">
              <a:solidFill>
                <a:srgbClr val="0000FF"/>
              </a:solidFill>
              <a:latin typeface="Consolas" pitchFamily="49" charset="0"/>
              <a:ea typeface="仿宋" pitchFamily="49" charset="-122"/>
              <a:cs typeface="Consolas" pitchFamily="49" charset="0"/>
            </a:endParaRPr>
          </a:p>
          <a:p>
            <a:pPr fontAlgn="base">
              <a:spcBef>
                <a:spcPct val="0"/>
              </a:spcBef>
              <a:spcAft>
                <a:spcPct val="0"/>
              </a:spcAft>
            </a:pPr>
            <a:r>
              <a:rPr lang="en-US" altLang="zh-CN" sz="2600" b="1" dirty="0" smtClean="0">
                <a:solidFill>
                  <a:srgbClr val="0000FF"/>
                </a:solidFill>
                <a:latin typeface="Consolas" pitchFamily="49" charset="0"/>
                <a:ea typeface="仿宋" pitchFamily="49" charset="-122"/>
                <a:cs typeface="Consolas" pitchFamily="49" charset="0"/>
              </a:rPr>
              <a:t>   while </a:t>
            </a:r>
            <a:r>
              <a:rPr lang="en-US" altLang="zh-CN" sz="2600" b="1" dirty="0">
                <a:solidFill>
                  <a:srgbClr val="0000FF"/>
                </a:solidFill>
                <a:latin typeface="Consolas" pitchFamily="49" charset="0"/>
                <a:ea typeface="仿宋" pitchFamily="49" charset="-122"/>
                <a:cs typeface="Consolas" pitchFamily="49" charset="0"/>
              </a:rPr>
              <a:t>(p!=NULL</a:t>
            </a:r>
            <a:r>
              <a:rPr lang="en-US" altLang="zh-CN" sz="2600" b="1" dirty="0" smtClean="0">
                <a:solidFill>
                  <a:srgbClr val="0000FF"/>
                </a:solidFill>
                <a:latin typeface="Consolas" pitchFamily="49" charset="0"/>
                <a:ea typeface="仿宋" pitchFamily="49" charset="-122"/>
                <a:cs typeface="Consolas" pitchFamily="49" charset="0"/>
              </a:rPr>
              <a:t>){</a:t>
            </a:r>
          </a:p>
          <a:p>
            <a:pPr fontAlgn="base">
              <a:spcBef>
                <a:spcPct val="0"/>
              </a:spcBef>
              <a:spcAft>
                <a:spcPct val="0"/>
              </a:spcAft>
            </a:pPr>
            <a:r>
              <a:rPr lang="en-US" altLang="zh-CN" sz="2600" b="1" dirty="0">
                <a:solidFill>
                  <a:srgbClr val="0000FF"/>
                </a:solidFill>
                <a:latin typeface="Consolas" pitchFamily="49" charset="0"/>
                <a:ea typeface="仿宋" pitchFamily="49" charset="-122"/>
                <a:cs typeface="Consolas" pitchFamily="49" charset="0"/>
              </a:rPr>
              <a:t> </a:t>
            </a:r>
            <a:r>
              <a:rPr lang="en-US" altLang="zh-CN" sz="2600" b="1" dirty="0" smtClean="0">
                <a:solidFill>
                  <a:srgbClr val="0000FF"/>
                </a:solidFill>
                <a:latin typeface="Consolas" pitchFamily="49" charset="0"/>
                <a:ea typeface="仿宋" pitchFamily="49" charset="-122"/>
                <a:cs typeface="Consolas" pitchFamily="49" charset="0"/>
              </a:rPr>
              <a:t>     </a:t>
            </a:r>
            <a:r>
              <a:rPr lang="zh-CN" altLang="en-US" sz="2600" b="1" dirty="0" smtClean="0">
                <a:solidFill>
                  <a:srgbClr val="FF0000"/>
                </a:solidFill>
                <a:latin typeface="Consolas" pitchFamily="49" charset="0"/>
                <a:ea typeface="仿宋" pitchFamily="49" charset="-122"/>
                <a:cs typeface="Consolas" pitchFamily="49" charset="0"/>
              </a:rPr>
              <a:t>访问</a:t>
            </a:r>
            <a:r>
              <a:rPr lang="en-US" altLang="zh-CN" sz="2600" b="1" dirty="0">
                <a:solidFill>
                  <a:srgbClr val="FF0000"/>
                </a:solidFill>
                <a:latin typeface="Consolas" pitchFamily="49" charset="0"/>
                <a:ea typeface="仿宋" pitchFamily="49" charset="-122"/>
                <a:cs typeface="Consolas" pitchFamily="49" charset="0"/>
              </a:rPr>
              <a:t>p</a:t>
            </a:r>
            <a:r>
              <a:rPr lang="zh-CN" altLang="en-US" sz="2600" b="1" dirty="0">
                <a:solidFill>
                  <a:srgbClr val="FF0000"/>
                </a:solidFill>
                <a:latin typeface="Consolas" pitchFamily="49" charset="0"/>
                <a:ea typeface="仿宋" pitchFamily="49" charset="-122"/>
                <a:cs typeface="Consolas" pitchFamily="49" charset="0"/>
              </a:rPr>
              <a:t>所</a:t>
            </a:r>
            <a:r>
              <a:rPr lang="zh-CN" altLang="en-US" sz="2600" b="1" dirty="0" smtClean="0">
                <a:solidFill>
                  <a:srgbClr val="FF0000"/>
                </a:solidFill>
                <a:latin typeface="Consolas" pitchFamily="49" charset="0"/>
                <a:ea typeface="仿宋" pitchFamily="49" charset="-122"/>
                <a:cs typeface="Consolas" pitchFamily="49" charset="0"/>
              </a:rPr>
              <a:t>指结点</a:t>
            </a:r>
            <a:r>
              <a:rPr lang="en-US" altLang="zh-CN" sz="2600" b="1" dirty="0" smtClean="0">
                <a:solidFill>
                  <a:srgbClr val="FF0000"/>
                </a:solidFill>
                <a:latin typeface="Consolas" pitchFamily="49" charset="0"/>
                <a:ea typeface="仿宋" pitchFamily="49" charset="-122"/>
                <a:cs typeface="Consolas" pitchFamily="49" charset="0"/>
              </a:rPr>
              <a:t>;</a:t>
            </a:r>
            <a:r>
              <a:rPr lang="zh-CN" altLang="en-US" sz="2600" b="1" dirty="0">
                <a:solidFill>
                  <a:srgbClr val="FF0000"/>
                </a:solidFill>
                <a:latin typeface="Consolas" pitchFamily="49" charset="0"/>
                <a:ea typeface="仿宋" pitchFamily="49" charset="-122"/>
                <a:cs typeface="Consolas" pitchFamily="49" charset="0"/>
              </a:rPr>
              <a:t>将</a:t>
            </a:r>
            <a:r>
              <a:rPr lang="en-US" altLang="zh-CN" sz="2600" b="1" dirty="0">
                <a:solidFill>
                  <a:srgbClr val="FF0000"/>
                </a:solidFill>
                <a:latin typeface="Consolas" pitchFamily="49" charset="0"/>
                <a:ea typeface="仿宋" pitchFamily="49" charset="-122"/>
                <a:cs typeface="Consolas" pitchFamily="49" charset="0"/>
              </a:rPr>
              <a:t>p</a:t>
            </a:r>
            <a:r>
              <a:rPr lang="zh-CN" altLang="en-US" sz="2600" b="1" dirty="0">
                <a:solidFill>
                  <a:srgbClr val="FF0000"/>
                </a:solidFill>
                <a:latin typeface="Consolas" pitchFamily="49" charset="0"/>
                <a:ea typeface="仿宋" pitchFamily="49" charset="-122"/>
                <a:cs typeface="Consolas" pitchFamily="49" charset="0"/>
              </a:rPr>
              <a:t>进栈；</a:t>
            </a:r>
          </a:p>
          <a:p>
            <a:pPr fontAlgn="base">
              <a:spcBef>
                <a:spcPct val="0"/>
              </a:spcBef>
              <a:spcAft>
                <a:spcPct val="0"/>
              </a:spcAft>
            </a:pPr>
            <a:r>
              <a:rPr lang="zh-CN" altLang="en-US" sz="2600" b="1" dirty="0" smtClean="0">
                <a:solidFill>
                  <a:srgbClr val="0000FF"/>
                </a:solidFill>
                <a:latin typeface="Consolas" pitchFamily="49" charset="0"/>
                <a:ea typeface="仿宋" pitchFamily="49" charset="-122"/>
                <a:cs typeface="Consolas" pitchFamily="49" charset="0"/>
              </a:rPr>
              <a:t>      </a:t>
            </a:r>
            <a:r>
              <a:rPr lang="en-US" altLang="zh-CN" sz="2600" b="1" dirty="0" smtClean="0">
                <a:solidFill>
                  <a:srgbClr val="0000FF"/>
                </a:solidFill>
                <a:latin typeface="Consolas" pitchFamily="49" charset="0"/>
                <a:ea typeface="仿宋" pitchFamily="49" charset="-122"/>
                <a:cs typeface="Consolas" pitchFamily="49" charset="0"/>
              </a:rPr>
              <a:t>p=p-</a:t>
            </a:r>
            <a:r>
              <a:rPr lang="en-US" altLang="zh-CN" sz="2600" b="1" dirty="0">
                <a:solidFill>
                  <a:srgbClr val="0000FF"/>
                </a:solidFill>
                <a:latin typeface="Consolas" pitchFamily="49" charset="0"/>
                <a:ea typeface="仿宋" pitchFamily="49" charset="-122"/>
                <a:cs typeface="Consolas" pitchFamily="49" charset="0"/>
              </a:rPr>
              <a:t>&gt;lchild</a:t>
            </a:r>
          </a:p>
          <a:p>
            <a:pPr fontAlgn="base">
              <a:spcBef>
                <a:spcPct val="0"/>
              </a:spcBef>
              <a:spcAft>
                <a:spcPct val="0"/>
              </a:spcAft>
            </a:pPr>
            <a:r>
              <a:rPr lang="en-US" altLang="zh-CN" sz="2600" b="1" dirty="0">
                <a:solidFill>
                  <a:srgbClr val="0000FF"/>
                </a:solidFill>
                <a:latin typeface="Consolas" pitchFamily="49" charset="0"/>
                <a:ea typeface="仿宋" pitchFamily="49" charset="-122"/>
                <a:cs typeface="Consolas" pitchFamily="49" charset="0"/>
              </a:rPr>
              <a:t> </a:t>
            </a:r>
            <a:r>
              <a:rPr lang="en-US" altLang="zh-CN" sz="2600" b="1" dirty="0" smtClean="0">
                <a:solidFill>
                  <a:srgbClr val="0000FF"/>
                </a:solidFill>
                <a:latin typeface="Consolas" pitchFamily="49" charset="0"/>
                <a:ea typeface="仿宋" pitchFamily="49" charset="-122"/>
                <a:cs typeface="Consolas" pitchFamily="49" charset="0"/>
              </a:rPr>
              <a:t>  }</a:t>
            </a:r>
          </a:p>
          <a:p>
            <a:pPr fontAlgn="base">
              <a:lnSpc>
                <a:spcPct val="150000"/>
              </a:lnSpc>
              <a:spcBef>
                <a:spcPct val="0"/>
              </a:spcBef>
              <a:spcAft>
                <a:spcPct val="0"/>
              </a:spcAft>
            </a:pPr>
            <a:endParaRPr lang="en-US" altLang="zh-CN" sz="2600" b="1" dirty="0">
              <a:solidFill>
                <a:srgbClr val="FF00FF"/>
              </a:solidFill>
              <a:latin typeface="Consolas" pitchFamily="49" charset="0"/>
              <a:ea typeface="仿宋" pitchFamily="49" charset="-122"/>
              <a:cs typeface="Consolas" pitchFamily="49" charset="0"/>
            </a:endParaRPr>
          </a:p>
          <a:p>
            <a:pPr fontAlgn="base">
              <a:spcBef>
                <a:spcPct val="0"/>
              </a:spcBef>
              <a:spcAft>
                <a:spcPct val="0"/>
              </a:spcAft>
            </a:pPr>
            <a:r>
              <a:rPr lang="en-US" altLang="zh-CN" sz="2600" b="1" dirty="0">
                <a:solidFill>
                  <a:srgbClr val="0000FF"/>
                </a:solidFill>
                <a:latin typeface="Consolas" pitchFamily="49" charset="0"/>
                <a:ea typeface="仿宋" pitchFamily="49" charset="-122"/>
                <a:cs typeface="Consolas" pitchFamily="49" charset="0"/>
              </a:rPr>
              <a:t>  </a:t>
            </a:r>
            <a:r>
              <a:rPr lang="en-US" altLang="zh-CN" sz="2600" b="1" dirty="0" smtClean="0">
                <a:solidFill>
                  <a:srgbClr val="0000FF"/>
                </a:solidFill>
                <a:latin typeface="Consolas" pitchFamily="49" charset="0"/>
                <a:ea typeface="仿宋" pitchFamily="49" charset="-122"/>
                <a:cs typeface="Consolas" pitchFamily="49" charset="0"/>
              </a:rPr>
              <a:t> if </a:t>
            </a:r>
            <a:r>
              <a:rPr lang="en-US" altLang="zh-CN" sz="2600" b="1" dirty="0">
                <a:solidFill>
                  <a:srgbClr val="0000FF"/>
                </a:solidFill>
                <a:latin typeface="Consolas" pitchFamily="49" charset="0"/>
                <a:ea typeface="仿宋" pitchFamily="49" charset="-122"/>
                <a:cs typeface="Consolas" pitchFamily="49" charset="0"/>
              </a:rPr>
              <a:t>(</a:t>
            </a:r>
            <a:r>
              <a:rPr lang="zh-CN" altLang="en-US" sz="2600" b="1" dirty="0">
                <a:solidFill>
                  <a:srgbClr val="0000FF"/>
                </a:solidFill>
                <a:latin typeface="Consolas" pitchFamily="49" charset="0"/>
                <a:ea typeface="仿宋" pitchFamily="49" charset="-122"/>
                <a:cs typeface="Consolas" pitchFamily="49" charset="0"/>
              </a:rPr>
              <a:t>栈不空</a:t>
            </a:r>
            <a:r>
              <a:rPr lang="en-US" altLang="zh-CN" sz="2600" b="1" dirty="0">
                <a:solidFill>
                  <a:srgbClr val="0000FF"/>
                </a:solidFill>
                <a:latin typeface="Consolas" pitchFamily="49" charset="0"/>
                <a:ea typeface="仿宋" pitchFamily="49" charset="-122"/>
                <a:cs typeface="Consolas" pitchFamily="49" charset="0"/>
              </a:rPr>
              <a:t>) </a:t>
            </a:r>
          </a:p>
          <a:p>
            <a:pPr fontAlgn="base">
              <a:spcBef>
                <a:spcPct val="0"/>
              </a:spcBef>
              <a:spcAft>
                <a:spcPct val="0"/>
              </a:spcAft>
            </a:pPr>
            <a:r>
              <a:rPr lang="en-US" altLang="zh-CN" sz="2600" b="1" dirty="0" smtClean="0">
                <a:solidFill>
                  <a:srgbClr val="0000FF"/>
                </a:solidFill>
                <a:latin typeface="Consolas" pitchFamily="49" charset="0"/>
                <a:ea typeface="仿宋" pitchFamily="49" charset="-122"/>
                <a:cs typeface="Consolas" pitchFamily="49" charset="0"/>
              </a:rPr>
              <a:t>   {  </a:t>
            </a:r>
            <a:r>
              <a:rPr lang="zh-CN" altLang="en-US" sz="2600" b="1" dirty="0" smtClean="0">
                <a:solidFill>
                  <a:srgbClr val="0000FF"/>
                </a:solidFill>
                <a:latin typeface="Consolas" pitchFamily="49" charset="0"/>
                <a:ea typeface="仿宋" pitchFamily="49" charset="-122"/>
                <a:cs typeface="Consolas" pitchFamily="49" charset="0"/>
              </a:rPr>
              <a:t>出</a:t>
            </a:r>
            <a:r>
              <a:rPr lang="zh-CN" altLang="en-US" sz="2600" b="1" dirty="0">
                <a:solidFill>
                  <a:srgbClr val="0000FF"/>
                </a:solidFill>
                <a:latin typeface="Consolas" pitchFamily="49" charset="0"/>
                <a:ea typeface="仿宋" pitchFamily="49" charset="-122"/>
                <a:cs typeface="Consolas" pitchFamily="49" charset="0"/>
              </a:rPr>
              <a:t>栈</a:t>
            </a:r>
            <a:r>
              <a:rPr lang="en-US" altLang="zh-CN" sz="2600" b="1" dirty="0">
                <a:solidFill>
                  <a:srgbClr val="0000FF"/>
                </a:solidFill>
                <a:latin typeface="Consolas" pitchFamily="49" charset="0"/>
                <a:ea typeface="仿宋" pitchFamily="49" charset="-122"/>
                <a:cs typeface="Consolas" pitchFamily="49" charset="0"/>
              </a:rPr>
              <a:t>p</a:t>
            </a:r>
            <a:r>
              <a:rPr lang="zh-CN" altLang="en-US" sz="2600" b="1" dirty="0" smtClean="0">
                <a:solidFill>
                  <a:srgbClr val="0000FF"/>
                </a:solidFill>
                <a:latin typeface="Consolas" pitchFamily="49" charset="0"/>
                <a:ea typeface="仿宋" pitchFamily="49" charset="-122"/>
                <a:cs typeface="Consolas" pitchFamily="49" charset="0"/>
              </a:rPr>
              <a:t>；</a:t>
            </a:r>
            <a:endParaRPr lang="en-US" altLang="zh-CN" sz="2600" b="1" dirty="0" smtClean="0">
              <a:solidFill>
                <a:srgbClr val="0000FF"/>
              </a:solidFill>
              <a:latin typeface="Consolas" pitchFamily="49" charset="0"/>
              <a:ea typeface="仿宋" pitchFamily="49" charset="-122"/>
              <a:cs typeface="Consolas" pitchFamily="49" charset="0"/>
            </a:endParaRPr>
          </a:p>
          <a:p>
            <a:pPr fontAlgn="base">
              <a:spcBef>
                <a:spcPct val="0"/>
              </a:spcBef>
              <a:spcAft>
                <a:spcPct val="0"/>
              </a:spcAft>
            </a:pPr>
            <a:r>
              <a:rPr lang="en-US" altLang="zh-CN" sz="2600" b="1" dirty="0" smtClean="0">
                <a:solidFill>
                  <a:srgbClr val="0000FF"/>
                </a:solidFill>
                <a:latin typeface="Consolas" pitchFamily="49" charset="0"/>
                <a:ea typeface="仿宋" pitchFamily="49" charset="-122"/>
                <a:cs typeface="Consolas" pitchFamily="49" charset="0"/>
              </a:rPr>
              <a:t>      p=p-</a:t>
            </a:r>
            <a:r>
              <a:rPr lang="en-US" altLang="zh-CN" sz="2600" b="1" dirty="0">
                <a:solidFill>
                  <a:srgbClr val="0000FF"/>
                </a:solidFill>
                <a:latin typeface="Consolas" pitchFamily="49" charset="0"/>
                <a:ea typeface="仿宋" pitchFamily="49" charset="-122"/>
                <a:cs typeface="Consolas" pitchFamily="49" charset="0"/>
              </a:rPr>
              <a:t>&gt;rchild;</a:t>
            </a:r>
          </a:p>
          <a:p>
            <a:pPr fontAlgn="base">
              <a:spcBef>
                <a:spcPct val="0"/>
              </a:spcBef>
              <a:spcAft>
                <a:spcPct val="0"/>
              </a:spcAft>
            </a:pPr>
            <a:r>
              <a:rPr lang="en-US" altLang="zh-CN" sz="2600" b="1" dirty="0" smtClean="0">
                <a:solidFill>
                  <a:srgbClr val="0000FF"/>
                </a:solidFill>
                <a:latin typeface="Consolas" pitchFamily="49" charset="0"/>
                <a:ea typeface="仿宋" pitchFamily="49" charset="-122"/>
                <a:cs typeface="Consolas" pitchFamily="49" charset="0"/>
              </a:rPr>
              <a:t>   }</a:t>
            </a:r>
            <a:endParaRPr lang="en-US" altLang="zh-CN" sz="2600" b="1" dirty="0">
              <a:solidFill>
                <a:srgbClr val="0000FF"/>
              </a:solidFill>
              <a:latin typeface="Consolas" pitchFamily="49" charset="0"/>
              <a:ea typeface="仿宋" pitchFamily="49" charset="-122"/>
              <a:cs typeface="Consolas" pitchFamily="49" charset="0"/>
            </a:endParaRPr>
          </a:p>
          <a:p>
            <a:pPr fontAlgn="base">
              <a:spcBef>
                <a:spcPct val="0"/>
              </a:spcBef>
              <a:spcAft>
                <a:spcPct val="0"/>
              </a:spcAft>
            </a:pPr>
            <a:r>
              <a:rPr lang="en-US" altLang="zh-CN" sz="2600" b="1" dirty="0" smtClean="0">
                <a:solidFill>
                  <a:srgbClr val="0000FF"/>
                </a:solidFill>
                <a:latin typeface="Consolas" pitchFamily="49" charset="0"/>
                <a:ea typeface="仿宋" pitchFamily="49" charset="-122"/>
                <a:cs typeface="Consolas" pitchFamily="49" charset="0"/>
              </a:rPr>
              <a:t>}</a:t>
            </a:r>
            <a:endParaRPr lang="en-US" altLang="zh-CN" sz="2600" b="1" dirty="0">
              <a:solidFill>
                <a:srgbClr val="0000FF"/>
              </a:solidFill>
              <a:latin typeface="Consolas" pitchFamily="49" charset="0"/>
              <a:ea typeface="仿宋" pitchFamily="49" charset="-122"/>
              <a:cs typeface="Consolas" pitchFamily="49" charset="0"/>
            </a:endParaRPr>
          </a:p>
        </p:txBody>
      </p:sp>
      <p:sp>
        <p:nvSpPr>
          <p:cNvPr id="397317" name="Rectangle 5"/>
          <p:cNvSpPr>
            <a:spLocks noChangeArrowheads="1"/>
          </p:cNvSpPr>
          <p:nvPr/>
        </p:nvSpPr>
        <p:spPr bwMode="auto">
          <a:xfrm>
            <a:off x="642910" y="188640"/>
            <a:ext cx="4143404" cy="461665"/>
          </a:xfrm>
          <a:prstGeom prst="rect">
            <a:avLst/>
          </a:prstGeom>
          <a:noFill/>
          <a:ln w="9525">
            <a:noFill/>
            <a:miter lim="800000"/>
            <a:headEnd/>
            <a:tailEnd/>
          </a:ln>
          <a:effectLst/>
        </p:spPr>
        <p:txBody>
          <a:bodyPr wrap="square">
            <a:spAutoFit/>
          </a:bodyPr>
          <a:lstStyle/>
          <a:p>
            <a:pPr fontAlgn="base">
              <a:spcBef>
                <a:spcPct val="0"/>
              </a:spcBef>
              <a:spcAft>
                <a:spcPct val="0"/>
              </a:spcAft>
            </a:pPr>
            <a:r>
              <a:rPr lang="zh-CN" altLang="en-US" sz="2400" b="1" dirty="0" smtClean="0">
                <a:solidFill>
                  <a:srgbClr val="3333FF"/>
                </a:solidFill>
                <a:latin typeface="Consolas" pitchFamily="49" charset="0"/>
                <a:ea typeface="楷体" pitchFamily="49" charset="-122"/>
                <a:cs typeface="Consolas" pitchFamily="49" charset="0"/>
              </a:rPr>
              <a:t>先序遍历非递归过程</a:t>
            </a:r>
            <a:r>
              <a:rPr lang="en-US" altLang="zh-CN" sz="2400" b="1" dirty="0" smtClean="0">
                <a:solidFill>
                  <a:srgbClr val="3333FF"/>
                </a:solidFill>
                <a:latin typeface="Consolas" pitchFamily="49" charset="0"/>
                <a:ea typeface="楷体" pitchFamily="49" charset="-122"/>
                <a:cs typeface="Consolas" pitchFamily="49" charset="0"/>
              </a:rPr>
              <a:t>2</a:t>
            </a:r>
            <a:r>
              <a:rPr lang="zh-CN" altLang="en-US" sz="2400" b="1" dirty="0" smtClean="0">
                <a:solidFill>
                  <a:srgbClr val="3333FF"/>
                </a:solidFill>
                <a:latin typeface="Consolas" pitchFamily="49" charset="0"/>
                <a:ea typeface="楷体" pitchFamily="49" charset="-122"/>
                <a:cs typeface="Consolas" pitchFamily="49" charset="0"/>
              </a:rPr>
              <a:t>如下</a:t>
            </a:r>
            <a:r>
              <a:rPr lang="zh-CN" altLang="en-US" sz="2400" b="1" dirty="0">
                <a:solidFill>
                  <a:srgbClr val="3333FF"/>
                </a:solidFill>
                <a:latin typeface="Consolas" pitchFamily="49" charset="0"/>
                <a:ea typeface="楷体" pitchFamily="49" charset="-122"/>
                <a:cs typeface="Consolas" pitchFamily="49" charset="0"/>
              </a:rPr>
              <a:t>：</a:t>
            </a:r>
          </a:p>
        </p:txBody>
      </p:sp>
      <p:grpSp>
        <p:nvGrpSpPr>
          <p:cNvPr id="2" name="组合 13"/>
          <p:cNvGrpSpPr/>
          <p:nvPr/>
        </p:nvGrpSpPr>
        <p:grpSpPr>
          <a:xfrm>
            <a:off x="6617845" y="2708920"/>
            <a:ext cx="1675248" cy="997025"/>
            <a:chOff x="5000628" y="1928802"/>
            <a:chExt cx="1357322" cy="857256"/>
          </a:xfrm>
        </p:grpSpPr>
        <p:sp>
          <p:nvSpPr>
            <p:cNvPr id="9" name="右大括号 8"/>
            <p:cNvSpPr/>
            <p:nvPr/>
          </p:nvSpPr>
          <p:spPr>
            <a:xfrm>
              <a:off x="5000628" y="1928802"/>
              <a:ext cx="214314" cy="857256"/>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fontAlgn="base">
                <a:spcBef>
                  <a:spcPct val="0"/>
                </a:spcBef>
                <a:spcAft>
                  <a:spcPct val="0"/>
                </a:spcAft>
              </a:pPr>
              <a:endParaRPr lang="zh-CN" altLang="en-US" sz="2400" b="1">
                <a:solidFill>
                  <a:prstClr val="black"/>
                </a:solidFill>
              </a:endParaRPr>
            </a:p>
          </p:txBody>
        </p:sp>
        <p:sp>
          <p:nvSpPr>
            <p:cNvPr id="11" name="TextBox 10"/>
            <p:cNvSpPr txBox="1"/>
            <p:nvPr/>
          </p:nvSpPr>
          <p:spPr>
            <a:xfrm>
              <a:off x="5214942" y="2143116"/>
              <a:ext cx="1143008" cy="396946"/>
            </a:xfrm>
            <a:prstGeom prst="rect">
              <a:avLst/>
            </a:prstGeom>
            <a:noFill/>
          </p:spPr>
          <p:txBody>
            <a:bodyPr wrap="square" rtlCol="0">
              <a:spAutoFit/>
            </a:bodyPr>
            <a:lstStyle/>
            <a:p>
              <a:pPr fontAlgn="base">
                <a:spcBef>
                  <a:spcPct val="0"/>
                </a:spcBef>
                <a:spcAft>
                  <a:spcPct val="0"/>
                </a:spcAft>
              </a:pPr>
              <a:r>
                <a:rPr lang="zh-CN" altLang="en-US" sz="2400" b="1" dirty="0" smtClean="0">
                  <a:solidFill>
                    <a:srgbClr val="3333FF"/>
                  </a:solidFill>
                  <a:latin typeface="华文中宋" pitchFamily="2" charset="-122"/>
                  <a:ea typeface="华文中宋" pitchFamily="2" charset="-122"/>
                </a:rPr>
                <a:t>阶段</a:t>
              </a:r>
              <a:r>
                <a:rPr lang="en-US" altLang="zh-CN" sz="2400" b="1" dirty="0" smtClean="0">
                  <a:solidFill>
                    <a:srgbClr val="3333FF"/>
                  </a:solidFill>
                  <a:latin typeface="华文中宋" pitchFamily="2" charset="-122"/>
                  <a:ea typeface="华文中宋" pitchFamily="2" charset="-122"/>
                </a:rPr>
                <a:t>1</a:t>
              </a:r>
              <a:endParaRPr lang="zh-CN" altLang="en-US" sz="2400" b="1" dirty="0">
                <a:solidFill>
                  <a:srgbClr val="3333FF"/>
                </a:solidFill>
                <a:latin typeface="华文中宋" pitchFamily="2" charset="-122"/>
                <a:ea typeface="华文中宋" pitchFamily="2" charset="-122"/>
              </a:endParaRPr>
            </a:p>
          </p:txBody>
        </p:sp>
      </p:grpSp>
      <p:grpSp>
        <p:nvGrpSpPr>
          <p:cNvPr id="3" name="组合 14"/>
          <p:cNvGrpSpPr/>
          <p:nvPr/>
        </p:nvGrpSpPr>
        <p:grpSpPr>
          <a:xfrm>
            <a:off x="6588224" y="4520207"/>
            <a:ext cx="1675248" cy="997025"/>
            <a:chOff x="4991103" y="3214686"/>
            <a:chExt cx="1357322" cy="857256"/>
          </a:xfrm>
        </p:grpSpPr>
        <p:sp>
          <p:nvSpPr>
            <p:cNvPr id="12" name="右大括号 11"/>
            <p:cNvSpPr/>
            <p:nvPr/>
          </p:nvSpPr>
          <p:spPr>
            <a:xfrm>
              <a:off x="4991103" y="3214686"/>
              <a:ext cx="214314" cy="857256"/>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fontAlgn="base">
                <a:spcBef>
                  <a:spcPct val="0"/>
                </a:spcBef>
                <a:spcAft>
                  <a:spcPct val="0"/>
                </a:spcAft>
              </a:pPr>
              <a:endParaRPr lang="zh-CN" altLang="en-US" sz="2400" b="1">
                <a:solidFill>
                  <a:prstClr val="black"/>
                </a:solidFill>
              </a:endParaRPr>
            </a:p>
          </p:txBody>
        </p:sp>
        <p:sp>
          <p:nvSpPr>
            <p:cNvPr id="13" name="TextBox 12"/>
            <p:cNvSpPr txBox="1"/>
            <p:nvPr/>
          </p:nvSpPr>
          <p:spPr>
            <a:xfrm>
              <a:off x="5205417" y="3429000"/>
              <a:ext cx="1143008" cy="396946"/>
            </a:xfrm>
            <a:prstGeom prst="rect">
              <a:avLst/>
            </a:prstGeom>
            <a:noFill/>
          </p:spPr>
          <p:txBody>
            <a:bodyPr wrap="square" rtlCol="0">
              <a:spAutoFit/>
            </a:bodyPr>
            <a:lstStyle/>
            <a:p>
              <a:pPr fontAlgn="base">
                <a:spcBef>
                  <a:spcPct val="0"/>
                </a:spcBef>
                <a:spcAft>
                  <a:spcPct val="0"/>
                </a:spcAft>
              </a:pPr>
              <a:r>
                <a:rPr lang="zh-CN" altLang="en-US" sz="2400" b="1" smtClean="0">
                  <a:solidFill>
                    <a:srgbClr val="3333FF"/>
                  </a:solidFill>
                  <a:latin typeface="华文中宋" pitchFamily="2" charset="-122"/>
                  <a:ea typeface="华文中宋" pitchFamily="2" charset="-122"/>
                </a:rPr>
                <a:t>阶段</a:t>
              </a:r>
              <a:r>
                <a:rPr lang="en-US" altLang="zh-CN" sz="2400" b="1" smtClean="0">
                  <a:solidFill>
                    <a:srgbClr val="3333FF"/>
                  </a:solidFill>
                  <a:latin typeface="华文中宋" pitchFamily="2" charset="-122"/>
                  <a:ea typeface="华文中宋" pitchFamily="2" charset="-122"/>
                </a:rPr>
                <a:t>2</a:t>
              </a:r>
              <a:endParaRPr lang="zh-CN" altLang="en-US" sz="2400" b="1">
                <a:solidFill>
                  <a:srgbClr val="3333FF"/>
                </a:solidFill>
                <a:latin typeface="华文中宋" pitchFamily="2" charset="-122"/>
                <a:ea typeface="华文中宋" pitchFamily="2" charset="-122"/>
              </a:endParaRPr>
            </a:p>
          </p:txBody>
        </p:sp>
      </p:grpSp>
    </p:spTree>
    <p:extLst>
      <p:ext uri="{BB962C8B-B14F-4D97-AF65-F5344CB8AC3E}">
        <p14:creationId xmlns:p14="http://schemas.microsoft.com/office/powerpoint/2010/main" val="150985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Line 2"/>
          <p:cNvSpPr>
            <a:spLocks noChangeShapeType="1"/>
          </p:cNvSpPr>
          <p:nvPr/>
        </p:nvSpPr>
        <p:spPr bwMode="auto">
          <a:xfrm>
            <a:off x="1147763" y="2452688"/>
            <a:ext cx="288925" cy="287337"/>
          </a:xfrm>
          <a:prstGeom prst="line">
            <a:avLst/>
          </a:prstGeom>
          <a:ln w="19050">
            <a:headEnd/>
            <a:tailEnd type="arrow"/>
          </a:ln>
        </p:spPr>
        <p:style>
          <a:lnRef idx="1">
            <a:schemeClr val="accent6"/>
          </a:lnRef>
          <a:fillRef idx="2">
            <a:schemeClr val="accent6"/>
          </a:fillRef>
          <a:effectRef idx="1">
            <a:schemeClr val="accent6"/>
          </a:effectRef>
          <a:fontRef idx="minor">
            <a:schemeClr val="dk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398339" name="Line 3"/>
          <p:cNvSpPr>
            <a:spLocks noChangeShapeType="1"/>
          </p:cNvSpPr>
          <p:nvPr/>
        </p:nvSpPr>
        <p:spPr bwMode="auto">
          <a:xfrm flipH="1">
            <a:off x="1690688" y="1290638"/>
            <a:ext cx="287337" cy="287337"/>
          </a:xfrm>
          <a:prstGeom prst="line">
            <a:avLst/>
          </a:prstGeom>
          <a:ln w="19050">
            <a:headEnd/>
            <a:tailEnd type="arrow" w="med" len="med"/>
          </a:ln>
        </p:spPr>
        <p:style>
          <a:lnRef idx="1">
            <a:schemeClr val="accent6"/>
          </a:lnRef>
          <a:fillRef idx="2">
            <a:schemeClr val="accent6"/>
          </a:fillRef>
          <a:effectRef idx="1">
            <a:schemeClr val="accent6"/>
          </a:effectRef>
          <a:fontRef idx="minor">
            <a:schemeClr val="dk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398340" name="Freeform 4"/>
          <p:cNvSpPr>
            <a:spLocks/>
          </p:cNvSpPr>
          <p:nvPr/>
        </p:nvSpPr>
        <p:spPr bwMode="auto">
          <a:xfrm>
            <a:off x="2285984" y="1285860"/>
            <a:ext cx="296879" cy="327040"/>
          </a:xfrm>
          <a:custGeom>
            <a:avLst/>
            <a:gdLst/>
            <a:ahLst/>
            <a:cxnLst>
              <a:cxn ang="0">
                <a:pos x="0" y="0"/>
              </a:cxn>
              <a:cxn ang="0">
                <a:pos x="190" y="245"/>
              </a:cxn>
            </a:cxnLst>
            <a:rect l="0" t="0" r="r" b="b"/>
            <a:pathLst>
              <a:path w="190" h="245">
                <a:moveTo>
                  <a:pt x="0" y="0"/>
                </a:moveTo>
                <a:lnTo>
                  <a:pt x="190" y="245"/>
                </a:lnTo>
              </a:path>
            </a:pathLst>
          </a:custGeom>
          <a:ln w="19050">
            <a:headEnd type="none" w="med" len="med"/>
            <a:tailEnd type="arrow" w="med" len="med"/>
          </a:ln>
        </p:spPr>
        <p:style>
          <a:lnRef idx="1">
            <a:schemeClr val="accent6"/>
          </a:lnRef>
          <a:fillRef idx="2">
            <a:schemeClr val="accent6"/>
          </a:fillRef>
          <a:effectRef idx="1">
            <a:schemeClr val="accent6"/>
          </a:effectRef>
          <a:fontRef idx="minor">
            <a:schemeClr val="dk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398341" name="Line 5"/>
          <p:cNvSpPr>
            <a:spLocks noChangeShapeType="1"/>
          </p:cNvSpPr>
          <p:nvPr/>
        </p:nvSpPr>
        <p:spPr bwMode="auto">
          <a:xfrm flipH="1">
            <a:off x="1177900" y="1857364"/>
            <a:ext cx="322265" cy="319090"/>
          </a:xfrm>
          <a:prstGeom prst="line">
            <a:avLst/>
          </a:prstGeom>
          <a:ln w="19050">
            <a:headEnd/>
            <a:tailEnd type="arrow" w="med" len="med"/>
          </a:ln>
        </p:spPr>
        <p:style>
          <a:lnRef idx="1">
            <a:schemeClr val="accent6"/>
          </a:lnRef>
          <a:fillRef idx="2">
            <a:schemeClr val="accent6"/>
          </a:fillRef>
          <a:effectRef idx="1">
            <a:schemeClr val="accent6"/>
          </a:effectRef>
          <a:fontRef idx="minor">
            <a:schemeClr val="dk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398342" name="Line 6"/>
          <p:cNvSpPr>
            <a:spLocks noChangeShapeType="1"/>
          </p:cNvSpPr>
          <p:nvPr/>
        </p:nvSpPr>
        <p:spPr bwMode="auto">
          <a:xfrm flipH="1">
            <a:off x="2257425" y="1895475"/>
            <a:ext cx="287338" cy="287338"/>
          </a:xfrm>
          <a:prstGeom prst="line">
            <a:avLst/>
          </a:prstGeom>
          <a:ln w="19050">
            <a:headEnd/>
            <a:tailEnd type="arrow" w="med" len="med"/>
          </a:ln>
        </p:spPr>
        <p:style>
          <a:lnRef idx="1">
            <a:schemeClr val="accent6"/>
          </a:lnRef>
          <a:fillRef idx="2">
            <a:schemeClr val="accent6"/>
          </a:fillRef>
          <a:effectRef idx="1">
            <a:schemeClr val="accent6"/>
          </a:effectRef>
          <a:fontRef idx="minor">
            <a:schemeClr val="dk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398343" name="Line 7"/>
          <p:cNvSpPr>
            <a:spLocks noChangeShapeType="1"/>
          </p:cNvSpPr>
          <p:nvPr/>
        </p:nvSpPr>
        <p:spPr bwMode="auto">
          <a:xfrm>
            <a:off x="2786050" y="1857364"/>
            <a:ext cx="287350" cy="331799"/>
          </a:xfrm>
          <a:prstGeom prst="line">
            <a:avLst/>
          </a:prstGeom>
          <a:ln w="19050">
            <a:headEnd/>
            <a:tailEnd type="arrow" w="sm" len="sm"/>
          </a:ln>
        </p:spPr>
        <p:style>
          <a:lnRef idx="1">
            <a:schemeClr val="accent6"/>
          </a:lnRef>
          <a:fillRef idx="2">
            <a:schemeClr val="accent6"/>
          </a:fillRef>
          <a:effectRef idx="1">
            <a:schemeClr val="accent6"/>
          </a:effectRef>
          <a:fontRef idx="minor">
            <a:schemeClr val="dk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398344" name="Oval 8"/>
          <p:cNvSpPr>
            <a:spLocks noChangeArrowheads="1"/>
          </p:cNvSpPr>
          <p:nvPr/>
        </p:nvSpPr>
        <p:spPr bwMode="auto">
          <a:xfrm>
            <a:off x="1906588" y="1003300"/>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prstClr val="black"/>
                </a:solidFill>
                <a:latin typeface="Consolas" pitchFamily="49" charset="0"/>
                <a:cs typeface="Consolas" pitchFamily="49" charset="0"/>
              </a:rPr>
              <a:t>A</a:t>
            </a:r>
          </a:p>
        </p:txBody>
      </p:sp>
      <p:sp>
        <p:nvSpPr>
          <p:cNvPr id="398345" name="Oval 9"/>
          <p:cNvSpPr>
            <a:spLocks noChangeArrowheads="1"/>
          </p:cNvSpPr>
          <p:nvPr/>
        </p:nvSpPr>
        <p:spPr bwMode="auto">
          <a:xfrm>
            <a:off x="1401763" y="1577975"/>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prstClr val="black"/>
                </a:solidFill>
                <a:latin typeface="Consolas" pitchFamily="49" charset="0"/>
                <a:cs typeface="Consolas" pitchFamily="49" charset="0"/>
              </a:rPr>
              <a:t>B</a:t>
            </a:r>
          </a:p>
        </p:txBody>
      </p:sp>
      <p:sp>
        <p:nvSpPr>
          <p:cNvPr id="398346" name="Oval 10"/>
          <p:cNvSpPr>
            <a:spLocks noChangeArrowheads="1"/>
          </p:cNvSpPr>
          <p:nvPr/>
        </p:nvSpPr>
        <p:spPr bwMode="auto">
          <a:xfrm>
            <a:off x="2482850" y="1577975"/>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prstClr val="black"/>
                </a:solidFill>
                <a:latin typeface="Consolas" pitchFamily="49" charset="0"/>
                <a:cs typeface="Consolas" pitchFamily="49" charset="0"/>
              </a:rPr>
              <a:t>C</a:t>
            </a:r>
          </a:p>
        </p:txBody>
      </p:sp>
      <p:sp>
        <p:nvSpPr>
          <p:cNvPr id="398347" name="Oval 11"/>
          <p:cNvSpPr>
            <a:spLocks noChangeArrowheads="1"/>
          </p:cNvSpPr>
          <p:nvPr/>
        </p:nvSpPr>
        <p:spPr bwMode="auto">
          <a:xfrm>
            <a:off x="827088" y="2154238"/>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prstClr val="black"/>
                </a:solidFill>
                <a:latin typeface="Consolas" pitchFamily="49" charset="0"/>
                <a:cs typeface="Consolas" pitchFamily="49" charset="0"/>
              </a:rPr>
              <a:t>D</a:t>
            </a:r>
          </a:p>
        </p:txBody>
      </p:sp>
      <p:sp>
        <p:nvSpPr>
          <p:cNvPr id="398348" name="Oval 12"/>
          <p:cNvSpPr>
            <a:spLocks noChangeArrowheads="1"/>
          </p:cNvSpPr>
          <p:nvPr/>
        </p:nvSpPr>
        <p:spPr bwMode="auto">
          <a:xfrm>
            <a:off x="1908175" y="2154238"/>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prstClr val="black"/>
                </a:solidFill>
                <a:latin typeface="Consolas" pitchFamily="49" charset="0"/>
                <a:cs typeface="Consolas" pitchFamily="49" charset="0"/>
              </a:rPr>
              <a:t>E</a:t>
            </a:r>
          </a:p>
        </p:txBody>
      </p:sp>
      <p:sp>
        <p:nvSpPr>
          <p:cNvPr id="398349" name="Oval 13"/>
          <p:cNvSpPr>
            <a:spLocks noChangeArrowheads="1"/>
          </p:cNvSpPr>
          <p:nvPr/>
        </p:nvSpPr>
        <p:spPr bwMode="auto">
          <a:xfrm>
            <a:off x="1401763" y="2659063"/>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prstClr val="black"/>
                </a:solidFill>
                <a:latin typeface="Consolas" pitchFamily="49" charset="0"/>
                <a:cs typeface="Consolas" pitchFamily="49" charset="0"/>
              </a:rPr>
              <a:t>G</a:t>
            </a:r>
          </a:p>
        </p:txBody>
      </p:sp>
      <p:sp>
        <p:nvSpPr>
          <p:cNvPr id="398350" name="Oval 14"/>
          <p:cNvSpPr>
            <a:spLocks noChangeArrowheads="1"/>
          </p:cNvSpPr>
          <p:nvPr/>
        </p:nvSpPr>
        <p:spPr bwMode="auto">
          <a:xfrm>
            <a:off x="2987675" y="2154238"/>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prstClr val="black"/>
                </a:solidFill>
                <a:latin typeface="Consolas" pitchFamily="49" charset="0"/>
                <a:cs typeface="Consolas" pitchFamily="49" charset="0"/>
              </a:rPr>
              <a:t>F</a:t>
            </a:r>
          </a:p>
        </p:txBody>
      </p:sp>
      <p:sp>
        <p:nvSpPr>
          <p:cNvPr id="398351" name="Line 15"/>
          <p:cNvSpPr>
            <a:spLocks noChangeShapeType="1"/>
          </p:cNvSpPr>
          <p:nvPr/>
        </p:nvSpPr>
        <p:spPr bwMode="auto">
          <a:xfrm>
            <a:off x="1476375" y="3956050"/>
            <a:ext cx="0" cy="1800225"/>
          </a:xfrm>
          <a:prstGeom prst="line">
            <a:avLst/>
          </a:prstGeom>
          <a:ln>
            <a:headEnd/>
            <a:tailEnd type="none" w="med" len="lg"/>
          </a:ln>
        </p:spPr>
        <p:style>
          <a:lnRef idx="3">
            <a:schemeClr val="accent5"/>
          </a:lnRef>
          <a:fillRef idx="0">
            <a:schemeClr val="accent5"/>
          </a:fillRef>
          <a:effectRef idx="2">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itchFamily="49" charset="0"/>
              <a:cs typeface="Consolas" pitchFamily="49" charset="0"/>
            </a:endParaRPr>
          </a:p>
        </p:txBody>
      </p:sp>
      <p:sp>
        <p:nvSpPr>
          <p:cNvPr id="398352" name="Line 16"/>
          <p:cNvSpPr>
            <a:spLocks noChangeShapeType="1"/>
          </p:cNvSpPr>
          <p:nvPr/>
        </p:nvSpPr>
        <p:spPr bwMode="auto">
          <a:xfrm>
            <a:off x="2628900" y="3956050"/>
            <a:ext cx="0" cy="1800225"/>
          </a:xfrm>
          <a:prstGeom prst="line">
            <a:avLst/>
          </a:prstGeom>
          <a:ln>
            <a:headEnd/>
            <a:tailEnd type="none" w="med" len="lg"/>
          </a:ln>
        </p:spPr>
        <p:style>
          <a:lnRef idx="3">
            <a:schemeClr val="accent5"/>
          </a:lnRef>
          <a:fillRef idx="0">
            <a:schemeClr val="accent5"/>
          </a:fillRef>
          <a:effectRef idx="2">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itchFamily="49" charset="0"/>
              <a:cs typeface="Consolas" pitchFamily="49" charset="0"/>
            </a:endParaRPr>
          </a:p>
        </p:txBody>
      </p:sp>
      <p:sp>
        <p:nvSpPr>
          <p:cNvPr id="398353" name="Line 17"/>
          <p:cNvSpPr>
            <a:spLocks noChangeShapeType="1"/>
          </p:cNvSpPr>
          <p:nvPr/>
        </p:nvSpPr>
        <p:spPr bwMode="auto">
          <a:xfrm>
            <a:off x="1476375" y="5780088"/>
            <a:ext cx="1152525" cy="0"/>
          </a:xfrm>
          <a:prstGeom prst="line">
            <a:avLst/>
          </a:prstGeom>
          <a:ln>
            <a:headEnd/>
            <a:tailEnd type="none" w="med" len="lg"/>
          </a:ln>
        </p:spPr>
        <p:style>
          <a:lnRef idx="3">
            <a:schemeClr val="accent5"/>
          </a:lnRef>
          <a:fillRef idx="0">
            <a:schemeClr val="accent5"/>
          </a:fillRef>
          <a:effectRef idx="2">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itchFamily="49" charset="0"/>
              <a:cs typeface="Consolas" pitchFamily="49" charset="0"/>
            </a:endParaRPr>
          </a:p>
        </p:txBody>
      </p:sp>
      <p:sp>
        <p:nvSpPr>
          <p:cNvPr id="398354" name="Text Box 18"/>
          <p:cNvSpPr txBox="1">
            <a:spLocks noChangeArrowheads="1"/>
          </p:cNvSpPr>
          <p:nvPr/>
        </p:nvSpPr>
        <p:spPr bwMode="auto">
          <a:xfrm>
            <a:off x="1562087" y="5917188"/>
            <a:ext cx="1152525" cy="461665"/>
          </a:xfrm>
          <a:prstGeom prst="rect">
            <a:avLst/>
          </a:prstGeom>
          <a:noFill/>
          <a:ln w="38100" algn="ctr">
            <a:noFill/>
            <a:miter lim="800000"/>
            <a:headEnd/>
            <a:tailEnd type="none" w="med" len="lg"/>
          </a:ln>
          <a:effectLst/>
        </p:spPr>
        <p:txBody>
          <a:bodyPr>
            <a:spAutoFit/>
          </a:bodyPr>
          <a:lstStyle/>
          <a:p>
            <a:pPr fontAlgn="base">
              <a:spcBef>
                <a:spcPct val="50000"/>
              </a:spcBef>
              <a:spcAft>
                <a:spcPct val="0"/>
              </a:spcAft>
            </a:pPr>
            <a:r>
              <a:rPr lang="zh-CN" altLang="en-US" sz="2400" b="1" dirty="0">
                <a:solidFill>
                  <a:srgbClr val="3333FF"/>
                </a:solidFill>
                <a:latin typeface="仿宋" pitchFamily="49" charset="-122"/>
                <a:ea typeface="仿宋" pitchFamily="49" charset="-122"/>
                <a:cs typeface="Consolas" pitchFamily="49" charset="0"/>
              </a:rPr>
              <a:t>一个栈</a:t>
            </a:r>
          </a:p>
        </p:txBody>
      </p:sp>
      <p:sp>
        <p:nvSpPr>
          <p:cNvPr id="398355" name="Oval 19"/>
          <p:cNvSpPr>
            <a:spLocks noChangeArrowheads="1"/>
          </p:cNvSpPr>
          <p:nvPr/>
        </p:nvSpPr>
        <p:spPr bwMode="auto">
          <a:xfrm>
            <a:off x="1906588" y="1003300"/>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srgbClr val="FF0000"/>
                </a:solidFill>
                <a:latin typeface="Consolas" pitchFamily="49" charset="0"/>
                <a:cs typeface="Consolas" pitchFamily="49" charset="0"/>
              </a:rPr>
              <a:t>A</a:t>
            </a:r>
          </a:p>
        </p:txBody>
      </p:sp>
      <p:sp>
        <p:nvSpPr>
          <p:cNvPr id="398356" name="Oval 20"/>
          <p:cNvSpPr>
            <a:spLocks noChangeArrowheads="1"/>
          </p:cNvSpPr>
          <p:nvPr/>
        </p:nvSpPr>
        <p:spPr bwMode="auto">
          <a:xfrm>
            <a:off x="1401763" y="1579563"/>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srgbClr val="FF0000"/>
                </a:solidFill>
                <a:latin typeface="Consolas" pitchFamily="49" charset="0"/>
                <a:cs typeface="Consolas" pitchFamily="49" charset="0"/>
              </a:rPr>
              <a:t>B</a:t>
            </a:r>
          </a:p>
        </p:txBody>
      </p:sp>
      <p:sp>
        <p:nvSpPr>
          <p:cNvPr id="398357" name="Oval 21"/>
          <p:cNvSpPr>
            <a:spLocks noChangeArrowheads="1"/>
          </p:cNvSpPr>
          <p:nvPr/>
        </p:nvSpPr>
        <p:spPr bwMode="auto">
          <a:xfrm>
            <a:off x="2482850" y="1577975"/>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srgbClr val="FF0000"/>
                </a:solidFill>
                <a:latin typeface="Consolas" pitchFamily="49" charset="0"/>
                <a:cs typeface="Consolas" pitchFamily="49" charset="0"/>
              </a:rPr>
              <a:t>C</a:t>
            </a:r>
          </a:p>
        </p:txBody>
      </p:sp>
      <p:sp>
        <p:nvSpPr>
          <p:cNvPr id="398358" name="Oval 22"/>
          <p:cNvSpPr>
            <a:spLocks noChangeArrowheads="1"/>
          </p:cNvSpPr>
          <p:nvPr/>
        </p:nvSpPr>
        <p:spPr bwMode="auto">
          <a:xfrm>
            <a:off x="827088" y="2155825"/>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srgbClr val="FF0000"/>
                </a:solidFill>
                <a:latin typeface="Consolas" pitchFamily="49" charset="0"/>
                <a:cs typeface="Consolas" pitchFamily="49" charset="0"/>
              </a:rPr>
              <a:t>D</a:t>
            </a:r>
          </a:p>
        </p:txBody>
      </p:sp>
      <p:sp>
        <p:nvSpPr>
          <p:cNvPr id="398359" name="Oval 23"/>
          <p:cNvSpPr>
            <a:spLocks noChangeArrowheads="1"/>
          </p:cNvSpPr>
          <p:nvPr/>
        </p:nvSpPr>
        <p:spPr bwMode="auto">
          <a:xfrm>
            <a:off x="1908175" y="2143125"/>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srgbClr val="FF0000"/>
                </a:solidFill>
                <a:latin typeface="Consolas" pitchFamily="49" charset="0"/>
                <a:cs typeface="Consolas" pitchFamily="49" charset="0"/>
              </a:rPr>
              <a:t>E</a:t>
            </a:r>
          </a:p>
        </p:txBody>
      </p:sp>
      <p:sp>
        <p:nvSpPr>
          <p:cNvPr id="398360" name="Oval 24"/>
          <p:cNvSpPr>
            <a:spLocks noChangeArrowheads="1"/>
          </p:cNvSpPr>
          <p:nvPr/>
        </p:nvSpPr>
        <p:spPr bwMode="auto">
          <a:xfrm>
            <a:off x="1401763" y="2659063"/>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srgbClr val="FF0000"/>
                </a:solidFill>
                <a:latin typeface="Consolas" pitchFamily="49" charset="0"/>
                <a:cs typeface="Consolas" pitchFamily="49" charset="0"/>
              </a:rPr>
              <a:t>G</a:t>
            </a:r>
          </a:p>
        </p:txBody>
      </p:sp>
      <p:sp>
        <p:nvSpPr>
          <p:cNvPr id="398361" name="Oval 25"/>
          <p:cNvSpPr>
            <a:spLocks noChangeArrowheads="1"/>
          </p:cNvSpPr>
          <p:nvPr/>
        </p:nvSpPr>
        <p:spPr bwMode="auto">
          <a:xfrm>
            <a:off x="2987675" y="2154238"/>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srgbClr val="FF0000"/>
                </a:solidFill>
                <a:latin typeface="Consolas" pitchFamily="49" charset="0"/>
                <a:cs typeface="Consolas" pitchFamily="49" charset="0"/>
              </a:rPr>
              <a:t>F</a:t>
            </a:r>
          </a:p>
        </p:txBody>
      </p:sp>
      <p:sp>
        <p:nvSpPr>
          <p:cNvPr id="398362" name="Text Box 26"/>
          <p:cNvSpPr txBox="1">
            <a:spLocks noChangeArrowheads="1"/>
          </p:cNvSpPr>
          <p:nvPr/>
        </p:nvSpPr>
        <p:spPr bwMode="auto">
          <a:xfrm>
            <a:off x="3995738" y="2278062"/>
            <a:ext cx="1728787" cy="400110"/>
          </a:xfrm>
          <a:prstGeom prst="rect">
            <a:avLst/>
          </a:prstGeom>
          <a:noFill/>
          <a:ln w="38100" algn="ctr">
            <a:noFill/>
            <a:miter lim="800000"/>
            <a:headEnd/>
            <a:tailEnd type="none" w="med" len="lg"/>
          </a:ln>
          <a:effectLst/>
        </p:spPr>
        <p:txBody>
          <a:bodyPr>
            <a:spAutoFit/>
          </a:bodyPr>
          <a:lstStyle/>
          <a:p>
            <a:pPr fontAlgn="base">
              <a:spcBef>
                <a:spcPct val="50000"/>
              </a:spcBef>
              <a:spcAft>
                <a:spcPct val="0"/>
              </a:spcAft>
            </a:pPr>
            <a:r>
              <a:rPr lang="zh-CN" altLang="en-US" sz="2000" b="1">
                <a:solidFill>
                  <a:srgbClr val="3333FF"/>
                </a:solidFill>
                <a:latin typeface="Consolas" pitchFamily="49" charset="0"/>
                <a:ea typeface="楷体" pitchFamily="49" charset="-122"/>
                <a:cs typeface="Consolas" pitchFamily="49" charset="0"/>
              </a:rPr>
              <a:t>先序序列：</a:t>
            </a:r>
          </a:p>
        </p:txBody>
      </p:sp>
      <p:sp>
        <p:nvSpPr>
          <p:cNvPr id="398363" name="Text Box 27"/>
          <p:cNvSpPr txBox="1">
            <a:spLocks noChangeArrowheads="1"/>
          </p:cNvSpPr>
          <p:nvPr/>
        </p:nvSpPr>
        <p:spPr bwMode="auto">
          <a:xfrm>
            <a:off x="4013200" y="2920999"/>
            <a:ext cx="433388" cy="369332"/>
          </a:xfrm>
          <a:prstGeom prst="rect">
            <a:avLst/>
          </a:prstGeom>
          <a:noFill/>
          <a:ln w="38100" algn="ctr">
            <a:noFill/>
            <a:miter lim="800000"/>
            <a:headEnd/>
            <a:tailEnd type="none" w="med" len="lg"/>
          </a:ln>
          <a:effectLst/>
        </p:spPr>
        <p:txBody>
          <a:bodyPr lIns="0" tIns="0" rIns="0" bIns="0">
            <a:spAutoFit/>
          </a:bodyPr>
          <a:lstStyle/>
          <a:p>
            <a:pPr algn="ctr" fontAlgn="base">
              <a:spcBef>
                <a:spcPct val="50000"/>
              </a:spcBef>
              <a:spcAft>
                <a:spcPct val="0"/>
              </a:spcAft>
            </a:pPr>
            <a:r>
              <a:rPr lang="en-US" altLang="zh-CN" sz="2400" b="1" i="1">
                <a:solidFill>
                  <a:srgbClr val="FF0000"/>
                </a:solidFill>
                <a:latin typeface="Consolas" pitchFamily="49" charset="0"/>
                <a:ea typeface="楷体_GB2312" pitchFamily="49" charset="-122"/>
                <a:cs typeface="Consolas" pitchFamily="49" charset="0"/>
              </a:rPr>
              <a:t>A</a:t>
            </a:r>
          </a:p>
        </p:txBody>
      </p:sp>
      <p:sp>
        <p:nvSpPr>
          <p:cNvPr id="398364" name="Text Box 28"/>
          <p:cNvSpPr txBox="1">
            <a:spLocks noChangeArrowheads="1"/>
          </p:cNvSpPr>
          <p:nvPr/>
        </p:nvSpPr>
        <p:spPr bwMode="auto">
          <a:xfrm>
            <a:off x="4660900" y="2920999"/>
            <a:ext cx="433388" cy="369332"/>
          </a:xfrm>
          <a:prstGeom prst="rect">
            <a:avLst/>
          </a:prstGeom>
          <a:noFill/>
          <a:ln w="38100" algn="ctr">
            <a:noFill/>
            <a:miter lim="800000"/>
            <a:headEnd/>
            <a:tailEnd type="none" w="med" len="lg"/>
          </a:ln>
          <a:effectLst/>
        </p:spPr>
        <p:txBody>
          <a:bodyPr lIns="0" tIns="0" rIns="0" bIns="0">
            <a:spAutoFit/>
          </a:bodyPr>
          <a:lstStyle/>
          <a:p>
            <a:pPr algn="ctr" fontAlgn="base">
              <a:spcBef>
                <a:spcPct val="50000"/>
              </a:spcBef>
              <a:spcAft>
                <a:spcPct val="0"/>
              </a:spcAft>
            </a:pPr>
            <a:r>
              <a:rPr lang="en-US" altLang="zh-CN" sz="2400" b="1" i="1">
                <a:solidFill>
                  <a:srgbClr val="FF0000"/>
                </a:solidFill>
                <a:latin typeface="Consolas" pitchFamily="49" charset="0"/>
                <a:ea typeface="楷体_GB2312" pitchFamily="49" charset="-122"/>
                <a:cs typeface="Consolas" pitchFamily="49" charset="0"/>
              </a:rPr>
              <a:t>B</a:t>
            </a:r>
          </a:p>
        </p:txBody>
      </p:sp>
      <p:sp>
        <p:nvSpPr>
          <p:cNvPr id="398365" name="Text Box 29"/>
          <p:cNvSpPr txBox="1">
            <a:spLocks noChangeArrowheads="1"/>
          </p:cNvSpPr>
          <p:nvPr/>
        </p:nvSpPr>
        <p:spPr bwMode="auto">
          <a:xfrm>
            <a:off x="5308600" y="2920999"/>
            <a:ext cx="433388" cy="369332"/>
          </a:xfrm>
          <a:prstGeom prst="rect">
            <a:avLst/>
          </a:prstGeom>
          <a:noFill/>
          <a:ln w="38100" algn="ctr">
            <a:noFill/>
            <a:miter lim="800000"/>
            <a:headEnd/>
            <a:tailEnd type="none" w="med" len="lg"/>
          </a:ln>
          <a:effectLst/>
        </p:spPr>
        <p:txBody>
          <a:bodyPr lIns="0" tIns="0" rIns="0" bIns="0">
            <a:spAutoFit/>
          </a:bodyPr>
          <a:lstStyle/>
          <a:p>
            <a:pPr algn="ctr" fontAlgn="base">
              <a:spcBef>
                <a:spcPct val="50000"/>
              </a:spcBef>
              <a:spcAft>
                <a:spcPct val="0"/>
              </a:spcAft>
            </a:pPr>
            <a:r>
              <a:rPr lang="en-US" altLang="zh-CN" sz="2400" b="1" i="1">
                <a:solidFill>
                  <a:srgbClr val="FF0000"/>
                </a:solidFill>
                <a:latin typeface="Consolas" pitchFamily="49" charset="0"/>
                <a:ea typeface="楷体_GB2312" pitchFamily="49" charset="-122"/>
                <a:cs typeface="Consolas" pitchFamily="49" charset="0"/>
              </a:rPr>
              <a:t>D</a:t>
            </a:r>
          </a:p>
        </p:txBody>
      </p:sp>
      <p:sp>
        <p:nvSpPr>
          <p:cNvPr id="398366" name="Text Box 30"/>
          <p:cNvSpPr txBox="1">
            <a:spLocks noChangeArrowheads="1"/>
          </p:cNvSpPr>
          <p:nvPr/>
        </p:nvSpPr>
        <p:spPr bwMode="auto">
          <a:xfrm>
            <a:off x="5957888" y="2920999"/>
            <a:ext cx="433387" cy="369332"/>
          </a:xfrm>
          <a:prstGeom prst="rect">
            <a:avLst/>
          </a:prstGeom>
          <a:noFill/>
          <a:ln w="38100" algn="ctr">
            <a:noFill/>
            <a:miter lim="800000"/>
            <a:headEnd/>
            <a:tailEnd type="none" w="med" len="lg"/>
          </a:ln>
          <a:effectLst/>
        </p:spPr>
        <p:txBody>
          <a:bodyPr lIns="0" tIns="0" rIns="0" bIns="0">
            <a:spAutoFit/>
          </a:bodyPr>
          <a:lstStyle/>
          <a:p>
            <a:pPr algn="ctr" fontAlgn="base">
              <a:spcBef>
                <a:spcPct val="50000"/>
              </a:spcBef>
              <a:spcAft>
                <a:spcPct val="0"/>
              </a:spcAft>
            </a:pPr>
            <a:r>
              <a:rPr lang="en-US" altLang="zh-CN" sz="2400" b="1" i="1">
                <a:solidFill>
                  <a:srgbClr val="FF0000"/>
                </a:solidFill>
                <a:latin typeface="Consolas" pitchFamily="49" charset="0"/>
                <a:ea typeface="楷体_GB2312" pitchFamily="49" charset="-122"/>
                <a:cs typeface="Consolas" pitchFamily="49" charset="0"/>
              </a:rPr>
              <a:t>G</a:t>
            </a:r>
          </a:p>
        </p:txBody>
      </p:sp>
      <p:sp>
        <p:nvSpPr>
          <p:cNvPr id="398367" name="Text Box 31"/>
          <p:cNvSpPr txBox="1">
            <a:spLocks noChangeArrowheads="1"/>
          </p:cNvSpPr>
          <p:nvPr/>
        </p:nvSpPr>
        <p:spPr bwMode="auto">
          <a:xfrm>
            <a:off x="6513513" y="2920999"/>
            <a:ext cx="433387" cy="369332"/>
          </a:xfrm>
          <a:prstGeom prst="rect">
            <a:avLst/>
          </a:prstGeom>
          <a:noFill/>
          <a:ln w="38100" algn="ctr">
            <a:noFill/>
            <a:miter lim="800000"/>
            <a:headEnd/>
            <a:tailEnd type="none" w="med" len="lg"/>
          </a:ln>
          <a:effectLst/>
        </p:spPr>
        <p:txBody>
          <a:bodyPr lIns="0" tIns="0" rIns="0" bIns="0">
            <a:spAutoFit/>
          </a:bodyPr>
          <a:lstStyle/>
          <a:p>
            <a:pPr algn="ctr" fontAlgn="base">
              <a:spcBef>
                <a:spcPct val="50000"/>
              </a:spcBef>
              <a:spcAft>
                <a:spcPct val="0"/>
              </a:spcAft>
            </a:pPr>
            <a:r>
              <a:rPr lang="en-US" altLang="zh-CN" sz="2400" b="1" i="1">
                <a:solidFill>
                  <a:srgbClr val="FF0000"/>
                </a:solidFill>
                <a:latin typeface="Consolas" pitchFamily="49" charset="0"/>
                <a:ea typeface="楷体_GB2312" pitchFamily="49" charset="-122"/>
                <a:cs typeface="Consolas" pitchFamily="49" charset="0"/>
              </a:rPr>
              <a:t>C</a:t>
            </a:r>
          </a:p>
        </p:txBody>
      </p:sp>
      <p:sp>
        <p:nvSpPr>
          <p:cNvPr id="398368" name="Text Box 32"/>
          <p:cNvSpPr txBox="1">
            <a:spLocks noChangeArrowheads="1"/>
          </p:cNvSpPr>
          <p:nvPr/>
        </p:nvSpPr>
        <p:spPr bwMode="auto">
          <a:xfrm>
            <a:off x="7072330" y="2920999"/>
            <a:ext cx="433387" cy="369332"/>
          </a:xfrm>
          <a:prstGeom prst="rect">
            <a:avLst/>
          </a:prstGeom>
          <a:noFill/>
          <a:ln w="38100" algn="ctr">
            <a:noFill/>
            <a:miter lim="800000"/>
            <a:headEnd/>
            <a:tailEnd type="none" w="med" len="lg"/>
          </a:ln>
          <a:effectLst/>
        </p:spPr>
        <p:txBody>
          <a:bodyPr lIns="0" tIns="0" rIns="0" bIns="0">
            <a:spAutoFit/>
          </a:bodyPr>
          <a:lstStyle/>
          <a:p>
            <a:pPr algn="ctr" fontAlgn="base">
              <a:spcBef>
                <a:spcPct val="50000"/>
              </a:spcBef>
              <a:spcAft>
                <a:spcPct val="0"/>
              </a:spcAft>
            </a:pPr>
            <a:r>
              <a:rPr lang="en-US" altLang="zh-CN" sz="2400" b="1" i="1">
                <a:solidFill>
                  <a:srgbClr val="FF0000"/>
                </a:solidFill>
                <a:latin typeface="Consolas" pitchFamily="49" charset="0"/>
                <a:ea typeface="楷体_GB2312" pitchFamily="49" charset="-122"/>
                <a:cs typeface="Consolas" pitchFamily="49" charset="0"/>
              </a:rPr>
              <a:t>E</a:t>
            </a:r>
          </a:p>
        </p:txBody>
      </p:sp>
      <p:sp>
        <p:nvSpPr>
          <p:cNvPr id="398369" name="Text Box 33"/>
          <p:cNvSpPr txBox="1">
            <a:spLocks noChangeArrowheads="1"/>
          </p:cNvSpPr>
          <p:nvPr/>
        </p:nvSpPr>
        <p:spPr bwMode="auto">
          <a:xfrm>
            <a:off x="7643834" y="2920999"/>
            <a:ext cx="433388" cy="369332"/>
          </a:xfrm>
          <a:prstGeom prst="rect">
            <a:avLst/>
          </a:prstGeom>
          <a:noFill/>
          <a:ln w="38100" algn="ctr">
            <a:noFill/>
            <a:miter lim="800000"/>
            <a:headEnd/>
            <a:tailEnd type="none" w="med" len="lg"/>
          </a:ln>
          <a:effectLst/>
        </p:spPr>
        <p:txBody>
          <a:bodyPr lIns="0" tIns="0" rIns="0" bIns="0">
            <a:spAutoFit/>
          </a:bodyPr>
          <a:lstStyle/>
          <a:p>
            <a:pPr algn="ctr" fontAlgn="base">
              <a:spcBef>
                <a:spcPct val="50000"/>
              </a:spcBef>
              <a:spcAft>
                <a:spcPct val="0"/>
              </a:spcAft>
            </a:pPr>
            <a:r>
              <a:rPr lang="en-US" altLang="zh-CN" sz="2400" b="1" i="1">
                <a:solidFill>
                  <a:srgbClr val="FF0000"/>
                </a:solidFill>
                <a:latin typeface="Consolas" pitchFamily="49" charset="0"/>
                <a:ea typeface="楷体_GB2312" pitchFamily="49" charset="-122"/>
                <a:cs typeface="Consolas" pitchFamily="49" charset="0"/>
              </a:rPr>
              <a:t>F</a:t>
            </a:r>
          </a:p>
        </p:txBody>
      </p:sp>
      <p:sp>
        <p:nvSpPr>
          <p:cNvPr id="398377" name="Text Box 41"/>
          <p:cNvSpPr txBox="1">
            <a:spLocks noChangeArrowheads="1"/>
          </p:cNvSpPr>
          <p:nvPr/>
        </p:nvSpPr>
        <p:spPr bwMode="auto">
          <a:xfrm>
            <a:off x="285721" y="142852"/>
            <a:ext cx="3944173" cy="461665"/>
          </a:xfrm>
          <a:prstGeom prst="rect">
            <a:avLst/>
          </a:prstGeom>
          <a:solidFill>
            <a:srgbClr val="7030A0"/>
          </a:solidFill>
          <a:ln w="38100" algn="ctr">
            <a:noFill/>
            <a:miter lim="800000"/>
            <a:headEnd/>
            <a:tailEnd type="none" w="med" len="lg"/>
          </a:ln>
          <a:effectLst/>
        </p:spPr>
        <p:txBody>
          <a:bodyPr wrap="square">
            <a:spAutoFit/>
          </a:bodyPr>
          <a:lstStyle/>
          <a:p>
            <a:pPr fontAlgn="base">
              <a:spcBef>
                <a:spcPct val="50000"/>
              </a:spcBef>
              <a:spcAft>
                <a:spcPct val="0"/>
              </a:spcAft>
            </a:pPr>
            <a:r>
              <a:rPr lang="zh-CN" altLang="en-US" sz="2400" b="1" dirty="0">
                <a:solidFill>
                  <a:prstClr val="white"/>
                </a:solidFill>
                <a:latin typeface="Consolas" pitchFamily="49" charset="0"/>
                <a:ea typeface="华文中宋" pitchFamily="2" charset="-122"/>
                <a:cs typeface="Consolas" pitchFamily="49" charset="0"/>
              </a:rPr>
              <a:t>先序非</a:t>
            </a:r>
            <a:r>
              <a:rPr lang="zh-CN" altLang="en-US" sz="2400" b="1" dirty="0" smtClean="0">
                <a:solidFill>
                  <a:prstClr val="white"/>
                </a:solidFill>
                <a:latin typeface="Consolas" pitchFamily="49" charset="0"/>
                <a:ea typeface="华文中宋" pitchFamily="2" charset="-122"/>
                <a:cs typeface="Consolas" pitchFamily="49" charset="0"/>
              </a:rPr>
              <a:t>递归：算法</a:t>
            </a:r>
            <a:r>
              <a:rPr lang="en-US" altLang="zh-CN" sz="2400" b="1" dirty="0" smtClean="0">
                <a:solidFill>
                  <a:prstClr val="white"/>
                </a:solidFill>
                <a:latin typeface="Consolas" pitchFamily="49" charset="0"/>
                <a:ea typeface="华文中宋" pitchFamily="2" charset="-122"/>
                <a:cs typeface="Consolas" pitchFamily="49" charset="0"/>
              </a:rPr>
              <a:t>2</a:t>
            </a:r>
            <a:endParaRPr lang="zh-CN" altLang="en-US" sz="2400" b="1" dirty="0">
              <a:solidFill>
                <a:prstClr val="white"/>
              </a:solidFill>
              <a:latin typeface="Consolas" pitchFamily="49" charset="0"/>
              <a:ea typeface="华文中宋" pitchFamily="2" charset="-122"/>
              <a:cs typeface="Consolas" pitchFamily="49" charset="0"/>
            </a:endParaRPr>
          </a:p>
        </p:txBody>
      </p:sp>
      <p:cxnSp>
        <p:nvCxnSpPr>
          <p:cNvPr id="56" name="直接箭头连接符 55"/>
          <p:cNvCxnSpPr>
            <a:stCxn id="398360" idx="5"/>
          </p:cNvCxnSpPr>
          <p:nvPr/>
        </p:nvCxnSpPr>
        <p:spPr>
          <a:xfrm rot="16200000" flipH="1">
            <a:off x="1725543" y="3011434"/>
            <a:ext cx="176597" cy="87029"/>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398360" idx="3"/>
          </p:cNvCxnSpPr>
          <p:nvPr/>
        </p:nvCxnSpPr>
        <p:spPr>
          <a:xfrm rot="5400000">
            <a:off x="1322847" y="3001095"/>
            <a:ext cx="176597" cy="107709"/>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6200000" flipH="1">
            <a:off x="2235134" y="2545091"/>
            <a:ext cx="176597" cy="87029"/>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rot="5400000">
            <a:off x="1861013" y="2534752"/>
            <a:ext cx="176597" cy="107709"/>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rot="16200000" flipH="1">
            <a:off x="3297178" y="2545091"/>
            <a:ext cx="176597" cy="87029"/>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rot="5400000">
            <a:off x="2929649" y="2553802"/>
            <a:ext cx="176597" cy="107709"/>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rot="5400000">
            <a:off x="696765" y="2517889"/>
            <a:ext cx="214314" cy="179148"/>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rot="16200000" flipH="1">
            <a:off x="1725543" y="1973587"/>
            <a:ext cx="176597" cy="87029"/>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16200000" flipH="1">
            <a:off x="1906490" y="838506"/>
            <a:ext cx="198842" cy="112468"/>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sp>
        <p:nvSpPr>
          <p:cNvPr id="69" name="TextBox 68"/>
          <p:cNvSpPr txBox="1"/>
          <p:nvPr/>
        </p:nvSpPr>
        <p:spPr>
          <a:xfrm>
            <a:off x="1643042" y="642918"/>
            <a:ext cx="357190" cy="307777"/>
          </a:xfrm>
          <a:prstGeom prst="rect">
            <a:avLst/>
          </a:prstGeom>
          <a:noFill/>
        </p:spPr>
        <p:txBody>
          <a:bodyPr wrap="square" lIns="0" tIns="0" rIns="0" bIns="0" rtlCol="0">
            <a:spAutoFit/>
          </a:bodyPr>
          <a:lstStyle/>
          <a:p>
            <a:pPr algn="ctr" fontAlgn="base">
              <a:spcBef>
                <a:spcPct val="0"/>
              </a:spcBef>
              <a:spcAft>
                <a:spcPct val="0"/>
              </a:spcAft>
            </a:pPr>
            <a:r>
              <a:rPr lang="en-US" altLang="zh-CN" sz="2000" b="1" i="1" smtClean="0">
                <a:solidFill>
                  <a:srgbClr val="3333FF"/>
                </a:solidFill>
                <a:latin typeface="Consolas" pitchFamily="49" charset="0"/>
                <a:ea typeface="楷体_GB2312" pitchFamily="49" charset="-122"/>
                <a:cs typeface="Consolas" pitchFamily="49" charset="0"/>
              </a:rPr>
              <a:t>b</a:t>
            </a:r>
            <a:endParaRPr lang="zh-CN" altLang="en-US" sz="2000" b="1" i="1">
              <a:solidFill>
                <a:srgbClr val="3333FF"/>
              </a:solidFill>
              <a:latin typeface="Consolas" pitchFamily="49" charset="0"/>
              <a:ea typeface="楷体_GB2312" pitchFamily="49" charset="-122"/>
              <a:cs typeface="Consolas" pitchFamily="49" charset="0"/>
            </a:endParaRPr>
          </a:p>
        </p:txBody>
      </p:sp>
      <p:sp>
        <p:nvSpPr>
          <p:cNvPr id="70" name="TextBox 69"/>
          <p:cNvSpPr txBox="1"/>
          <p:nvPr/>
        </p:nvSpPr>
        <p:spPr>
          <a:xfrm>
            <a:off x="4786314" y="3671832"/>
            <a:ext cx="2286016" cy="830997"/>
          </a:xfrm>
          <a:prstGeom prst="rect">
            <a:avLst/>
          </a:prstGeom>
          <a:noFill/>
        </p:spPr>
        <p:txBody>
          <a:bodyPr wrap="square" rtlCol="0">
            <a:spAutoFit/>
          </a:bodyPr>
          <a:lstStyle/>
          <a:p>
            <a:pPr fontAlgn="base">
              <a:spcBef>
                <a:spcPct val="0"/>
              </a:spcBef>
              <a:spcAft>
                <a:spcPct val="0"/>
              </a:spcAft>
            </a:pPr>
            <a:r>
              <a:rPr lang="zh-CN" altLang="en-US" sz="2400" b="1" smtClean="0">
                <a:solidFill>
                  <a:srgbClr val="3333FF"/>
                </a:solidFill>
                <a:latin typeface="Consolas" pitchFamily="49" charset="0"/>
                <a:ea typeface="仿宋" pitchFamily="49" charset="-122"/>
                <a:cs typeface="Consolas" pitchFamily="49" charset="0"/>
              </a:rPr>
              <a:t>栈空  且 </a:t>
            </a:r>
            <a:r>
              <a:rPr lang="en-US" altLang="zh-CN" sz="2400" b="1" i="1" smtClean="0">
                <a:solidFill>
                  <a:srgbClr val="3333FF"/>
                </a:solidFill>
                <a:latin typeface="Consolas" pitchFamily="49" charset="0"/>
                <a:ea typeface="仿宋" pitchFamily="49" charset="-122"/>
                <a:cs typeface="Consolas" pitchFamily="49" charset="0"/>
              </a:rPr>
              <a:t>p</a:t>
            </a:r>
            <a:r>
              <a:rPr lang="en-US" altLang="zh-CN" sz="2400" b="1" smtClean="0">
                <a:solidFill>
                  <a:srgbClr val="3333FF"/>
                </a:solidFill>
                <a:latin typeface="Consolas" pitchFamily="49" charset="0"/>
                <a:ea typeface="仿宋" pitchFamily="49" charset="-122"/>
                <a:cs typeface="Consolas" pitchFamily="49" charset="0"/>
              </a:rPr>
              <a:t>=NULL</a:t>
            </a:r>
            <a:endParaRPr lang="zh-CN" altLang="en-US" sz="2400" b="1">
              <a:solidFill>
                <a:srgbClr val="3333FF"/>
              </a:solidFill>
              <a:latin typeface="Consolas" pitchFamily="49" charset="0"/>
              <a:ea typeface="仿宋" pitchFamily="49" charset="-122"/>
              <a:cs typeface="Consolas" pitchFamily="49" charset="0"/>
            </a:endParaRPr>
          </a:p>
        </p:txBody>
      </p:sp>
      <p:sp>
        <p:nvSpPr>
          <p:cNvPr id="46" name="Text Box 18"/>
          <p:cNvSpPr txBox="1">
            <a:spLocks noChangeArrowheads="1"/>
          </p:cNvSpPr>
          <p:nvPr/>
        </p:nvSpPr>
        <p:spPr bwMode="auto">
          <a:xfrm>
            <a:off x="4301331" y="5917187"/>
            <a:ext cx="4303117" cy="461665"/>
          </a:xfrm>
          <a:prstGeom prst="rect">
            <a:avLst/>
          </a:prstGeom>
          <a:noFill/>
          <a:ln w="38100" algn="ctr">
            <a:noFill/>
            <a:miter lim="800000"/>
            <a:headEnd/>
            <a:tailEnd type="none" w="med" len="lg"/>
          </a:ln>
          <a:effectLst/>
        </p:spPr>
        <p:txBody>
          <a:bodyPr wrap="square">
            <a:spAutoFit/>
          </a:bodyPr>
          <a:lstStyle/>
          <a:p>
            <a:pPr fontAlgn="base">
              <a:spcBef>
                <a:spcPct val="50000"/>
              </a:spcBef>
              <a:spcAft>
                <a:spcPct val="0"/>
              </a:spcAft>
            </a:pPr>
            <a:r>
              <a:rPr lang="zh-CN" altLang="en-US" sz="2400" b="1" dirty="0" smtClean="0">
                <a:solidFill>
                  <a:srgbClr val="3333FF"/>
                </a:solidFill>
                <a:latin typeface="仿宋" pitchFamily="49" charset="-122"/>
                <a:ea typeface="仿宋" pitchFamily="49" charset="-122"/>
                <a:cs typeface="Consolas" pitchFamily="49" charset="0"/>
              </a:rPr>
              <a:t>堆栈实现先序遍历的回溯操作</a:t>
            </a:r>
            <a:endParaRPr lang="zh-CN" altLang="en-US" sz="2400" b="1" dirty="0">
              <a:solidFill>
                <a:srgbClr val="3333FF"/>
              </a:solidFill>
              <a:latin typeface="仿宋" pitchFamily="49" charset="-122"/>
              <a:ea typeface="仿宋" pitchFamily="49" charset="-122"/>
              <a:cs typeface="Consolas" pitchFamily="49" charset="0"/>
            </a:endParaRPr>
          </a:p>
        </p:txBody>
      </p:sp>
    </p:spTree>
    <p:extLst>
      <p:ext uri="{BB962C8B-B14F-4D97-AF65-F5344CB8AC3E}">
        <p14:creationId xmlns:p14="http://schemas.microsoft.com/office/powerpoint/2010/main" val="413223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398355"/>
                                        </p:tgtEl>
                                      </p:cBhvr>
                                    </p:animEffect>
                                    <p:animScale>
                                      <p:cBhvr>
                                        <p:cTn id="7" dur="250" autoRev="1" fill="hold"/>
                                        <p:tgtEl>
                                          <p:spTgt spid="398355"/>
                                        </p:tgtEl>
                                      </p:cBhvr>
                                      <p:by x="105000" y="105000"/>
                                    </p:animScale>
                                  </p:childTnLst>
                                </p:cTn>
                              </p:par>
                            </p:childTnLst>
                          </p:cTn>
                        </p:par>
                        <p:par>
                          <p:cTn id="8" fill="hold">
                            <p:stCondLst>
                              <p:cond delay="500"/>
                            </p:stCondLst>
                            <p:childTnLst>
                              <p:par>
                                <p:cTn id="9" presetID="0" presetClass="path" presetSubtype="0" accel="50000" decel="50000" fill="hold" grpId="0" nodeType="afterEffect">
                                  <p:stCondLst>
                                    <p:cond delay="0"/>
                                  </p:stCondLst>
                                  <p:childTnLst>
                                    <p:animMotion origin="layout" path="M 1.94444E-6 -3.7037E-6 C 0.00087 0.06111 0.00139 0.11852 1.94444E-6 0.22084 C -0.00139 0.32315 -0.00643 0.53172 -0.00816 0.61366 " pathEditMode="relative" rAng="0" ptsTypes="aaa">
                                      <p:cBhvr>
                                        <p:cTn id="10" dur="2000" fill="hold"/>
                                        <p:tgtEl>
                                          <p:spTgt spid="398355"/>
                                        </p:tgtEl>
                                        <p:attrNameLst>
                                          <p:attrName>ppt_x</p:attrName>
                                          <p:attrName>ppt_y</p:attrName>
                                        </p:attrNameLst>
                                      </p:cBhvr>
                                      <p:rCtr x="-300" y="30700"/>
                                    </p:animMotion>
                                  </p:childTnLst>
                                </p:cTn>
                              </p:par>
                            </p:childTnLst>
                          </p:cTn>
                        </p:par>
                        <p:par>
                          <p:cTn id="11" fill="hold">
                            <p:stCondLst>
                              <p:cond delay="2500"/>
                            </p:stCondLst>
                            <p:childTnLst>
                              <p:par>
                                <p:cTn id="12" presetID="1" presetClass="entr" presetSubtype="0" fill="hold" grpId="0" nodeType="afterEffect">
                                  <p:stCondLst>
                                    <p:cond delay="0"/>
                                  </p:stCondLst>
                                  <p:childTnLst>
                                    <p:set>
                                      <p:cBhvr>
                                        <p:cTn id="13" dur="1" fill="hold">
                                          <p:stCondLst>
                                            <p:cond delay="0"/>
                                          </p:stCondLst>
                                        </p:cTn>
                                        <p:tgtEl>
                                          <p:spTgt spid="39836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398339"/>
                                        </p:tgtEl>
                                      </p:cBhvr>
                                    </p:animEffect>
                                    <p:animScale>
                                      <p:cBhvr>
                                        <p:cTn id="18" dur="250" autoRev="1" fill="hold"/>
                                        <p:tgtEl>
                                          <p:spTgt spid="398339"/>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398356"/>
                                        </p:tgtEl>
                                      </p:cBhvr>
                                    </p:animEffect>
                                    <p:animScale>
                                      <p:cBhvr>
                                        <p:cTn id="21" dur="250" autoRev="1" fill="hold"/>
                                        <p:tgtEl>
                                          <p:spTgt spid="398356"/>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1" nodeType="clickEffect">
                                  <p:stCondLst>
                                    <p:cond delay="0"/>
                                  </p:stCondLst>
                                  <p:childTnLst>
                                    <p:animMotion origin="layout" path="M 2.77778E-7 -1.48148E-6 C -0.00208 -0.01111 -0.00399 -0.02222 0.00104 0.0125 C 0.00608 0.04722 0.02274 0.13472 0.03021 0.20833 C 0.03767 0.28195 0.04271 0.40324 0.04601 0.45463 " pathEditMode="relative" rAng="0" ptsTypes="aaaa">
                                      <p:cBhvr>
                                        <p:cTn id="25" dur="2000" fill="hold"/>
                                        <p:tgtEl>
                                          <p:spTgt spid="398356"/>
                                        </p:tgtEl>
                                        <p:attrNameLst>
                                          <p:attrName>ppt_x</p:attrName>
                                          <p:attrName>ppt_y</p:attrName>
                                        </p:attrNameLst>
                                      </p:cBhvr>
                                      <p:rCtr x="2100" y="21600"/>
                                    </p:animMotion>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3983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6" presetClass="emph" presetSubtype="0" fill="hold" grpId="0" nodeType="clickEffect">
                                  <p:stCondLst>
                                    <p:cond delay="0"/>
                                  </p:stCondLst>
                                  <p:childTnLst>
                                    <p:animEffect transition="out" filter="fade">
                                      <p:cBhvr>
                                        <p:cTn id="32" dur="500" tmFilter="0, 0; .2, .5; .8, .5; 1, 0"/>
                                        <p:tgtEl>
                                          <p:spTgt spid="398341"/>
                                        </p:tgtEl>
                                      </p:cBhvr>
                                    </p:animEffect>
                                    <p:animScale>
                                      <p:cBhvr>
                                        <p:cTn id="33" dur="250" autoRev="1" fill="hold"/>
                                        <p:tgtEl>
                                          <p:spTgt spid="398341"/>
                                        </p:tgtEl>
                                      </p:cBhvr>
                                      <p:by x="105000" y="105000"/>
                                    </p:animScale>
                                  </p:childTnLst>
                                </p:cTn>
                              </p:par>
                              <p:par>
                                <p:cTn id="34" presetID="26" presetClass="emph" presetSubtype="0" fill="hold" grpId="0" nodeType="withEffect">
                                  <p:stCondLst>
                                    <p:cond delay="0"/>
                                  </p:stCondLst>
                                  <p:childTnLst>
                                    <p:animEffect transition="out" filter="fade">
                                      <p:cBhvr>
                                        <p:cTn id="35" dur="500" tmFilter="0, 0; .2, .5; .8, .5; 1, 0"/>
                                        <p:tgtEl>
                                          <p:spTgt spid="398358"/>
                                        </p:tgtEl>
                                      </p:cBhvr>
                                    </p:animEffect>
                                    <p:animScale>
                                      <p:cBhvr>
                                        <p:cTn id="36" dur="250" autoRev="1" fill="hold"/>
                                        <p:tgtEl>
                                          <p:spTgt spid="398358"/>
                                        </p:tgtEl>
                                      </p:cBhvr>
                                      <p:by x="105000" y="105000"/>
                                    </p:animScale>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1" nodeType="clickEffect">
                                  <p:stCondLst>
                                    <p:cond delay="0"/>
                                  </p:stCondLst>
                                  <p:childTnLst>
                                    <p:animMotion origin="layout" path="M -2.5E-6 7.40741E-7 C 0.00209 0.03634 0.00434 0.07268 0.01875 0.10139 C 0.03316 0.13009 0.07136 0.13889 0.08646 0.17222 C 0.10157 0.20555 0.10417 0.2743 0.10886 0.30116 " pathEditMode="relative" rAng="0" ptsTypes="aaaa">
                                      <p:cBhvr>
                                        <p:cTn id="40" dur="2000" fill="hold"/>
                                        <p:tgtEl>
                                          <p:spTgt spid="398358"/>
                                        </p:tgtEl>
                                        <p:attrNameLst>
                                          <p:attrName>ppt_x</p:attrName>
                                          <p:attrName>ppt_y</p:attrName>
                                        </p:attrNameLst>
                                      </p:cBhvr>
                                      <p:rCtr x="5400" y="15000"/>
                                    </p:animMotion>
                                  </p:childTnLst>
                                </p:cTn>
                              </p:par>
                            </p:childTnLst>
                          </p:cTn>
                        </p:par>
                        <p:par>
                          <p:cTn id="41" fill="hold">
                            <p:stCondLst>
                              <p:cond delay="2000"/>
                            </p:stCondLst>
                            <p:childTnLst>
                              <p:par>
                                <p:cTn id="42" presetID="1" presetClass="entr" presetSubtype="0" fill="hold" grpId="0" nodeType="afterEffect">
                                  <p:stCondLst>
                                    <p:cond delay="0"/>
                                  </p:stCondLst>
                                  <p:childTnLst>
                                    <p:set>
                                      <p:cBhvr>
                                        <p:cTn id="43" dur="1" fill="hold">
                                          <p:stCondLst>
                                            <p:cond delay="0"/>
                                          </p:stCondLst>
                                        </p:cTn>
                                        <p:tgtEl>
                                          <p:spTgt spid="39836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6" presetClass="emph" presetSubtype="0" fill="hold" nodeType="clickEffect">
                                  <p:stCondLst>
                                    <p:cond delay="0"/>
                                  </p:stCondLst>
                                  <p:childTnLst>
                                    <p:animEffect transition="out" filter="fade">
                                      <p:cBhvr>
                                        <p:cTn id="47" dur="500" tmFilter="0, 0; .2, .5; .8, .5; 1, 0"/>
                                        <p:tgtEl>
                                          <p:spTgt spid="63"/>
                                        </p:tgtEl>
                                      </p:cBhvr>
                                    </p:animEffect>
                                    <p:animScale>
                                      <p:cBhvr>
                                        <p:cTn id="48" dur="250" autoRev="1" fill="hold"/>
                                        <p:tgtEl>
                                          <p:spTgt spid="63"/>
                                        </p:tgtEl>
                                      </p:cBhvr>
                                      <p:by x="105000" y="105000"/>
                                    </p:animScale>
                                  </p:childTnLst>
                                </p:cTn>
                              </p:par>
                            </p:childTnLst>
                          </p:cTn>
                        </p:par>
                      </p:childTnLst>
                    </p:cTn>
                  </p:par>
                  <p:par>
                    <p:cTn id="49" fill="hold">
                      <p:stCondLst>
                        <p:cond delay="indefinite"/>
                      </p:stCondLst>
                      <p:childTnLst>
                        <p:par>
                          <p:cTn id="50" fill="hold">
                            <p:stCondLst>
                              <p:cond delay="0"/>
                            </p:stCondLst>
                            <p:childTnLst>
                              <p:par>
                                <p:cTn id="51" presetID="22" presetClass="exit" presetSubtype="4" fill="hold" grpId="2" nodeType="clickEffect">
                                  <p:stCondLst>
                                    <p:cond delay="0"/>
                                  </p:stCondLst>
                                  <p:childTnLst>
                                    <p:animEffect transition="out" filter="wipe(down)">
                                      <p:cBhvr>
                                        <p:cTn id="52" dur="500"/>
                                        <p:tgtEl>
                                          <p:spTgt spid="398358"/>
                                        </p:tgtEl>
                                      </p:cBhvr>
                                    </p:animEffect>
                                    <p:set>
                                      <p:cBhvr>
                                        <p:cTn id="53" dur="1" fill="hold">
                                          <p:stCondLst>
                                            <p:cond delay="499"/>
                                          </p:stCondLst>
                                        </p:cTn>
                                        <p:tgtEl>
                                          <p:spTgt spid="398358"/>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6" presetClass="emph" presetSubtype="0" fill="hold" grpId="0" nodeType="clickEffect">
                                  <p:stCondLst>
                                    <p:cond delay="0"/>
                                  </p:stCondLst>
                                  <p:childTnLst>
                                    <p:animEffect transition="out" filter="fade">
                                      <p:cBhvr>
                                        <p:cTn id="57" dur="500" tmFilter="0, 0; .2, .5; .8, .5; 1, 0"/>
                                        <p:tgtEl>
                                          <p:spTgt spid="398338"/>
                                        </p:tgtEl>
                                      </p:cBhvr>
                                    </p:animEffect>
                                    <p:animScale>
                                      <p:cBhvr>
                                        <p:cTn id="58" dur="250" autoRev="1" fill="hold"/>
                                        <p:tgtEl>
                                          <p:spTgt spid="398338"/>
                                        </p:tgtEl>
                                      </p:cBhvr>
                                      <p:by x="105000" y="105000"/>
                                    </p:animScale>
                                  </p:childTnLst>
                                </p:cTn>
                              </p:par>
                              <p:par>
                                <p:cTn id="59" presetID="26" presetClass="emph" presetSubtype="0" fill="hold" grpId="0" nodeType="withEffect">
                                  <p:stCondLst>
                                    <p:cond delay="0"/>
                                  </p:stCondLst>
                                  <p:childTnLst>
                                    <p:animEffect transition="out" filter="fade">
                                      <p:cBhvr>
                                        <p:cTn id="60" dur="500" tmFilter="0, 0; .2, .5; .8, .5; 1, 0"/>
                                        <p:tgtEl>
                                          <p:spTgt spid="398360"/>
                                        </p:tgtEl>
                                      </p:cBhvr>
                                    </p:animEffect>
                                    <p:animScale>
                                      <p:cBhvr>
                                        <p:cTn id="61" dur="250" autoRev="1" fill="hold"/>
                                        <p:tgtEl>
                                          <p:spTgt spid="398360"/>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0" presetClass="path" presetSubtype="0" accel="50000" decel="50000" fill="hold" grpId="1" nodeType="clickEffect">
                                  <p:stCondLst>
                                    <p:cond delay="0"/>
                                  </p:stCondLst>
                                  <p:childTnLst>
                                    <p:animMotion origin="layout" path="M 2.77778E-7 1.11111E-6 C -0.0026 -0.01227 -0.00573 -0.02917 0.00208 0.00833 C 0.0099 0.04583 0.03767 0.17986 0.04705 0.225 " pathEditMode="relative" rAng="0" ptsTypes="aaa">
                                      <p:cBhvr>
                                        <p:cTn id="65" dur="2000" fill="hold"/>
                                        <p:tgtEl>
                                          <p:spTgt spid="398360"/>
                                        </p:tgtEl>
                                        <p:attrNameLst>
                                          <p:attrName>ppt_x</p:attrName>
                                          <p:attrName>ppt_y</p:attrName>
                                        </p:attrNameLst>
                                      </p:cBhvr>
                                      <p:rCtr x="2100" y="9800"/>
                                    </p:animMotion>
                                  </p:childTnLst>
                                </p:cTn>
                              </p:par>
                            </p:childTnLst>
                          </p:cTn>
                        </p:par>
                        <p:par>
                          <p:cTn id="66" fill="hold">
                            <p:stCondLst>
                              <p:cond delay="2000"/>
                            </p:stCondLst>
                            <p:childTnLst>
                              <p:par>
                                <p:cTn id="67" presetID="1" presetClass="entr" presetSubtype="0" fill="hold" grpId="0" nodeType="afterEffect">
                                  <p:stCondLst>
                                    <p:cond delay="0"/>
                                  </p:stCondLst>
                                  <p:childTnLst>
                                    <p:set>
                                      <p:cBhvr>
                                        <p:cTn id="68" dur="1" fill="hold">
                                          <p:stCondLst>
                                            <p:cond delay="0"/>
                                          </p:stCondLst>
                                        </p:cTn>
                                        <p:tgtEl>
                                          <p:spTgt spid="39836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6" presetClass="emph" presetSubtype="0" fill="hold" nodeType="clickEffect">
                                  <p:stCondLst>
                                    <p:cond delay="0"/>
                                  </p:stCondLst>
                                  <p:childTnLst>
                                    <p:animEffect transition="out" filter="fade">
                                      <p:cBhvr>
                                        <p:cTn id="72" dur="500" tmFilter="0, 0; .2, .5; .8, .5; 1, 0"/>
                                        <p:tgtEl>
                                          <p:spTgt spid="58"/>
                                        </p:tgtEl>
                                      </p:cBhvr>
                                    </p:animEffect>
                                    <p:animScale>
                                      <p:cBhvr>
                                        <p:cTn id="73" dur="250" autoRev="1" fill="hold"/>
                                        <p:tgtEl>
                                          <p:spTgt spid="58"/>
                                        </p:tgtEl>
                                      </p:cBhvr>
                                      <p:by x="105000" y="105000"/>
                                    </p:animScale>
                                  </p:childTnLst>
                                </p:cTn>
                              </p:par>
                            </p:childTnLst>
                          </p:cTn>
                        </p:par>
                      </p:childTnLst>
                    </p:cTn>
                  </p:par>
                  <p:par>
                    <p:cTn id="74" fill="hold">
                      <p:stCondLst>
                        <p:cond delay="indefinite"/>
                      </p:stCondLst>
                      <p:childTnLst>
                        <p:par>
                          <p:cTn id="75" fill="hold">
                            <p:stCondLst>
                              <p:cond delay="0"/>
                            </p:stCondLst>
                            <p:childTnLst>
                              <p:par>
                                <p:cTn id="76" presetID="22" presetClass="exit" presetSubtype="4" fill="hold" grpId="2" nodeType="clickEffect">
                                  <p:stCondLst>
                                    <p:cond delay="0"/>
                                  </p:stCondLst>
                                  <p:childTnLst>
                                    <p:animEffect transition="out" filter="wipe(down)">
                                      <p:cBhvr>
                                        <p:cTn id="77" dur="500"/>
                                        <p:tgtEl>
                                          <p:spTgt spid="398360"/>
                                        </p:tgtEl>
                                      </p:cBhvr>
                                    </p:animEffect>
                                    <p:set>
                                      <p:cBhvr>
                                        <p:cTn id="78" dur="1" fill="hold">
                                          <p:stCondLst>
                                            <p:cond delay="499"/>
                                          </p:stCondLst>
                                        </p:cTn>
                                        <p:tgtEl>
                                          <p:spTgt spid="39836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mph" presetSubtype="0" fill="hold" nodeType="clickEffect">
                                  <p:stCondLst>
                                    <p:cond delay="0"/>
                                  </p:stCondLst>
                                  <p:childTnLst>
                                    <p:animEffect transition="out" filter="fade">
                                      <p:cBhvr>
                                        <p:cTn id="82" dur="500" tmFilter="0, 0; .2, .5; .8, .5; 1, 0"/>
                                        <p:tgtEl>
                                          <p:spTgt spid="56"/>
                                        </p:tgtEl>
                                      </p:cBhvr>
                                    </p:animEffect>
                                    <p:animScale>
                                      <p:cBhvr>
                                        <p:cTn id="83" dur="250" autoRev="1" fill="hold"/>
                                        <p:tgtEl>
                                          <p:spTgt spid="56"/>
                                        </p:tgtEl>
                                      </p:cBhvr>
                                      <p:by x="105000" y="105000"/>
                                    </p:animScale>
                                  </p:childTnLst>
                                </p:cTn>
                              </p:par>
                            </p:childTnLst>
                          </p:cTn>
                        </p:par>
                      </p:childTnLst>
                    </p:cTn>
                  </p:par>
                  <p:par>
                    <p:cTn id="84" fill="hold">
                      <p:stCondLst>
                        <p:cond delay="indefinite"/>
                      </p:stCondLst>
                      <p:childTnLst>
                        <p:par>
                          <p:cTn id="85" fill="hold">
                            <p:stCondLst>
                              <p:cond delay="0"/>
                            </p:stCondLst>
                            <p:childTnLst>
                              <p:par>
                                <p:cTn id="86" presetID="22" presetClass="exit" presetSubtype="4" fill="hold" grpId="2" nodeType="clickEffect">
                                  <p:stCondLst>
                                    <p:cond delay="0"/>
                                  </p:stCondLst>
                                  <p:childTnLst>
                                    <p:animEffect transition="out" filter="wipe(down)">
                                      <p:cBhvr>
                                        <p:cTn id="87" dur="500"/>
                                        <p:tgtEl>
                                          <p:spTgt spid="398356"/>
                                        </p:tgtEl>
                                      </p:cBhvr>
                                    </p:animEffect>
                                    <p:set>
                                      <p:cBhvr>
                                        <p:cTn id="88" dur="1" fill="hold">
                                          <p:stCondLst>
                                            <p:cond delay="499"/>
                                          </p:stCondLst>
                                        </p:cTn>
                                        <p:tgtEl>
                                          <p:spTgt spid="398356"/>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nodeType="clickEffect">
                                  <p:stCondLst>
                                    <p:cond delay="0"/>
                                  </p:stCondLst>
                                  <p:childTnLst>
                                    <p:animEffect transition="out" filter="fade">
                                      <p:cBhvr>
                                        <p:cTn id="92" dur="500" tmFilter="0, 0; .2, .5; .8, .5; 1, 0"/>
                                        <p:tgtEl>
                                          <p:spTgt spid="66"/>
                                        </p:tgtEl>
                                      </p:cBhvr>
                                    </p:animEffect>
                                    <p:animScale>
                                      <p:cBhvr>
                                        <p:cTn id="93" dur="250" autoRev="1" fill="hold"/>
                                        <p:tgtEl>
                                          <p:spTgt spid="66"/>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22" presetClass="exit" presetSubtype="4" fill="hold" grpId="2" nodeType="clickEffect">
                                  <p:stCondLst>
                                    <p:cond delay="0"/>
                                  </p:stCondLst>
                                  <p:childTnLst>
                                    <p:animEffect transition="out" filter="wipe(down)">
                                      <p:cBhvr>
                                        <p:cTn id="97" dur="500"/>
                                        <p:tgtEl>
                                          <p:spTgt spid="398355"/>
                                        </p:tgtEl>
                                      </p:cBhvr>
                                    </p:animEffect>
                                    <p:set>
                                      <p:cBhvr>
                                        <p:cTn id="98" dur="1" fill="hold">
                                          <p:stCondLst>
                                            <p:cond delay="499"/>
                                          </p:stCondLst>
                                        </p:cTn>
                                        <p:tgtEl>
                                          <p:spTgt spid="398355"/>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grpId="0" nodeType="clickEffect">
                                  <p:stCondLst>
                                    <p:cond delay="0"/>
                                  </p:stCondLst>
                                  <p:childTnLst>
                                    <p:animEffect transition="out" filter="fade">
                                      <p:cBhvr>
                                        <p:cTn id="102" dur="500" tmFilter="0, 0; .2, .5; .8, .5; 1, 0"/>
                                        <p:tgtEl>
                                          <p:spTgt spid="398340"/>
                                        </p:tgtEl>
                                      </p:cBhvr>
                                    </p:animEffect>
                                    <p:animScale>
                                      <p:cBhvr>
                                        <p:cTn id="103" dur="250" autoRev="1" fill="hold"/>
                                        <p:tgtEl>
                                          <p:spTgt spid="398340"/>
                                        </p:tgtEl>
                                      </p:cBhvr>
                                      <p:by x="105000" y="105000"/>
                                    </p:animScale>
                                  </p:childTnLst>
                                </p:cTn>
                              </p:par>
                              <p:par>
                                <p:cTn id="104" presetID="26" presetClass="emph" presetSubtype="0" fill="hold" grpId="0" nodeType="withEffect">
                                  <p:stCondLst>
                                    <p:cond delay="0"/>
                                  </p:stCondLst>
                                  <p:childTnLst>
                                    <p:animEffect transition="out" filter="fade">
                                      <p:cBhvr>
                                        <p:cTn id="105" dur="500" tmFilter="0, 0; .2, .5; .8, .5; 1, 0"/>
                                        <p:tgtEl>
                                          <p:spTgt spid="398357"/>
                                        </p:tgtEl>
                                      </p:cBhvr>
                                    </p:animEffect>
                                    <p:animScale>
                                      <p:cBhvr>
                                        <p:cTn id="106" dur="250" autoRev="1" fill="hold"/>
                                        <p:tgtEl>
                                          <p:spTgt spid="398357"/>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0" presetClass="path" presetSubtype="0" accel="50000" decel="50000" fill="hold" grpId="1" nodeType="clickEffect">
                                  <p:stCondLst>
                                    <p:cond delay="0"/>
                                  </p:stCondLst>
                                  <p:childTnLst>
                                    <p:animMotion origin="layout" path="M 1.11111E-6 -5.55112E-17 C -0.00747 0.02639 -0.01476 0.05301 -0.02604 0.11111 C -0.03733 0.16921 -0.06042 0.27986 -0.06771 0.34861 C -0.075 0.41736 -0.06962 0.48773 -0.07014 0.52431 " pathEditMode="relative" rAng="0" ptsTypes="aaaa">
                                      <p:cBhvr>
                                        <p:cTn id="110" dur="2000" fill="hold"/>
                                        <p:tgtEl>
                                          <p:spTgt spid="398357"/>
                                        </p:tgtEl>
                                        <p:attrNameLst>
                                          <p:attrName>ppt_x</p:attrName>
                                          <p:attrName>ppt_y</p:attrName>
                                        </p:attrNameLst>
                                      </p:cBhvr>
                                      <p:rCtr x="-3800" y="26200"/>
                                    </p:animMotion>
                                  </p:childTnLst>
                                </p:cTn>
                              </p:par>
                            </p:childTnLst>
                          </p:cTn>
                        </p:par>
                        <p:par>
                          <p:cTn id="111" fill="hold">
                            <p:stCondLst>
                              <p:cond delay="2000"/>
                            </p:stCondLst>
                            <p:childTnLst>
                              <p:par>
                                <p:cTn id="112" presetID="1" presetClass="entr" presetSubtype="0" fill="hold" grpId="0" nodeType="afterEffect">
                                  <p:stCondLst>
                                    <p:cond delay="0"/>
                                  </p:stCondLst>
                                  <p:childTnLst>
                                    <p:set>
                                      <p:cBhvr>
                                        <p:cTn id="113" dur="1" fill="hold">
                                          <p:stCondLst>
                                            <p:cond delay="0"/>
                                          </p:stCondLst>
                                        </p:cTn>
                                        <p:tgtEl>
                                          <p:spTgt spid="398367"/>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26" presetClass="emph" presetSubtype="0" fill="hold" grpId="0" nodeType="clickEffect">
                                  <p:stCondLst>
                                    <p:cond delay="0"/>
                                  </p:stCondLst>
                                  <p:childTnLst>
                                    <p:animEffect transition="out" filter="fade">
                                      <p:cBhvr>
                                        <p:cTn id="117" dur="500" tmFilter="0, 0; .2, .5; .8, .5; 1, 0"/>
                                        <p:tgtEl>
                                          <p:spTgt spid="398342"/>
                                        </p:tgtEl>
                                      </p:cBhvr>
                                    </p:animEffect>
                                    <p:animScale>
                                      <p:cBhvr>
                                        <p:cTn id="118" dur="250" autoRev="1" fill="hold"/>
                                        <p:tgtEl>
                                          <p:spTgt spid="398342"/>
                                        </p:tgtEl>
                                      </p:cBhvr>
                                      <p:by x="105000" y="105000"/>
                                    </p:animScale>
                                  </p:childTnLst>
                                </p:cTn>
                              </p:par>
                              <p:par>
                                <p:cTn id="119" presetID="26" presetClass="emph" presetSubtype="0" fill="hold" grpId="0" nodeType="withEffect">
                                  <p:stCondLst>
                                    <p:cond delay="0"/>
                                  </p:stCondLst>
                                  <p:childTnLst>
                                    <p:animEffect transition="out" filter="fade">
                                      <p:cBhvr>
                                        <p:cTn id="120" dur="500" tmFilter="0, 0; .2, .5; .8, .5; 1, 0"/>
                                        <p:tgtEl>
                                          <p:spTgt spid="398359"/>
                                        </p:tgtEl>
                                      </p:cBhvr>
                                    </p:animEffect>
                                    <p:animScale>
                                      <p:cBhvr>
                                        <p:cTn id="121" dur="250" autoRev="1" fill="hold"/>
                                        <p:tgtEl>
                                          <p:spTgt spid="398359"/>
                                        </p:tgtEl>
                                      </p:cBhvr>
                                      <p:by x="105000" y="105000"/>
                                    </p:animScale>
                                  </p:childTnLst>
                                </p:cTn>
                              </p:par>
                            </p:childTnLst>
                          </p:cTn>
                        </p:par>
                      </p:childTnLst>
                    </p:cTn>
                  </p:par>
                  <p:par>
                    <p:cTn id="122" fill="hold">
                      <p:stCondLst>
                        <p:cond delay="indefinite"/>
                      </p:stCondLst>
                      <p:childTnLst>
                        <p:par>
                          <p:cTn id="123" fill="hold">
                            <p:stCondLst>
                              <p:cond delay="0"/>
                            </p:stCondLst>
                            <p:childTnLst>
                              <p:par>
                                <p:cTn id="124" presetID="0" presetClass="path" presetSubtype="0" accel="50000" decel="50000" fill="hold" grpId="1" nodeType="clickEffect">
                                  <p:stCondLst>
                                    <p:cond delay="0"/>
                                  </p:stCondLst>
                                  <p:childTnLst>
                                    <p:animMotion origin="layout" path="M -1.66667E-6 2.59259E-6 C -0.00399 0.02361 -0.00781 0.04398 -0.00937 0.10555 C -0.01094 0.16713 -0.00937 0.31458 -0.00937 0.36967 " pathEditMode="relative" rAng="0" ptsTypes="aaa">
                                      <p:cBhvr>
                                        <p:cTn id="125" dur="2000" fill="hold"/>
                                        <p:tgtEl>
                                          <p:spTgt spid="398359"/>
                                        </p:tgtEl>
                                        <p:attrNameLst>
                                          <p:attrName>ppt_x</p:attrName>
                                          <p:attrName>ppt_y</p:attrName>
                                        </p:attrNameLst>
                                      </p:cBhvr>
                                      <p:rCtr x="-600" y="18500"/>
                                    </p:animMotion>
                                  </p:childTnLst>
                                </p:cTn>
                              </p:par>
                            </p:childTnLst>
                          </p:cTn>
                        </p:par>
                        <p:par>
                          <p:cTn id="126" fill="hold">
                            <p:stCondLst>
                              <p:cond delay="2000"/>
                            </p:stCondLst>
                            <p:childTnLst>
                              <p:par>
                                <p:cTn id="127" presetID="1" presetClass="entr" presetSubtype="0" fill="hold" grpId="0" nodeType="afterEffect">
                                  <p:stCondLst>
                                    <p:cond delay="0"/>
                                  </p:stCondLst>
                                  <p:childTnLst>
                                    <p:set>
                                      <p:cBhvr>
                                        <p:cTn id="128" dur="1" fill="hold">
                                          <p:stCondLst>
                                            <p:cond delay="0"/>
                                          </p:stCondLst>
                                        </p:cTn>
                                        <p:tgtEl>
                                          <p:spTgt spid="39836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26" presetClass="emph" presetSubtype="0" fill="hold" nodeType="clickEffect">
                                  <p:stCondLst>
                                    <p:cond delay="0"/>
                                  </p:stCondLst>
                                  <p:childTnLst>
                                    <p:animEffect transition="out" filter="fade">
                                      <p:cBhvr>
                                        <p:cTn id="132" dur="500" tmFilter="0, 0; .2, .5; .8, .5; 1, 0"/>
                                        <p:tgtEl>
                                          <p:spTgt spid="60"/>
                                        </p:tgtEl>
                                      </p:cBhvr>
                                    </p:animEffect>
                                    <p:animScale>
                                      <p:cBhvr>
                                        <p:cTn id="133" dur="250" autoRev="1" fill="hold"/>
                                        <p:tgtEl>
                                          <p:spTgt spid="60"/>
                                        </p:tgtEl>
                                      </p:cBhvr>
                                      <p:by x="105000" y="105000"/>
                                    </p:animScale>
                                  </p:childTnLst>
                                </p:cTn>
                              </p:par>
                            </p:childTnLst>
                          </p:cTn>
                        </p:par>
                      </p:childTnLst>
                    </p:cTn>
                  </p:par>
                  <p:par>
                    <p:cTn id="134" fill="hold">
                      <p:stCondLst>
                        <p:cond delay="indefinite"/>
                      </p:stCondLst>
                      <p:childTnLst>
                        <p:par>
                          <p:cTn id="135" fill="hold">
                            <p:stCondLst>
                              <p:cond delay="0"/>
                            </p:stCondLst>
                            <p:childTnLst>
                              <p:par>
                                <p:cTn id="136" presetID="22" presetClass="exit" presetSubtype="4" fill="hold" grpId="2" nodeType="clickEffect">
                                  <p:stCondLst>
                                    <p:cond delay="0"/>
                                  </p:stCondLst>
                                  <p:childTnLst>
                                    <p:animEffect transition="out" filter="wipe(down)">
                                      <p:cBhvr>
                                        <p:cTn id="137" dur="500"/>
                                        <p:tgtEl>
                                          <p:spTgt spid="398359"/>
                                        </p:tgtEl>
                                      </p:cBhvr>
                                    </p:animEffect>
                                    <p:set>
                                      <p:cBhvr>
                                        <p:cTn id="138" dur="1" fill="hold">
                                          <p:stCondLst>
                                            <p:cond delay="499"/>
                                          </p:stCondLst>
                                        </p:cTn>
                                        <p:tgtEl>
                                          <p:spTgt spid="398359"/>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6" presetClass="emph" presetSubtype="0" fill="hold" nodeType="clickEffect">
                                  <p:stCondLst>
                                    <p:cond delay="0"/>
                                  </p:stCondLst>
                                  <p:childTnLst>
                                    <p:animEffect transition="out" filter="fade">
                                      <p:cBhvr>
                                        <p:cTn id="142" dur="500" tmFilter="0, 0; .2, .5; .8, .5; 1, 0"/>
                                        <p:tgtEl>
                                          <p:spTgt spid="59"/>
                                        </p:tgtEl>
                                      </p:cBhvr>
                                    </p:animEffect>
                                    <p:animScale>
                                      <p:cBhvr>
                                        <p:cTn id="143" dur="250" autoRev="1" fill="hold"/>
                                        <p:tgtEl>
                                          <p:spTgt spid="59"/>
                                        </p:tgtEl>
                                      </p:cBhvr>
                                      <p:by x="105000" y="105000"/>
                                    </p:animScale>
                                  </p:childTnLst>
                                </p:cTn>
                              </p:par>
                            </p:childTnLst>
                          </p:cTn>
                        </p:par>
                      </p:childTnLst>
                    </p:cTn>
                  </p:par>
                  <p:par>
                    <p:cTn id="144" fill="hold">
                      <p:stCondLst>
                        <p:cond delay="indefinite"/>
                      </p:stCondLst>
                      <p:childTnLst>
                        <p:par>
                          <p:cTn id="145" fill="hold">
                            <p:stCondLst>
                              <p:cond delay="0"/>
                            </p:stCondLst>
                            <p:childTnLst>
                              <p:par>
                                <p:cTn id="146" presetID="22" presetClass="exit" presetSubtype="4" fill="hold" grpId="2" nodeType="clickEffect">
                                  <p:stCondLst>
                                    <p:cond delay="0"/>
                                  </p:stCondLst>
                                  <p:childTnLst>
                                    <p:animEffect transition="out" filter="wipe(down)">
                                      <p:cBhvr>
                                        <p:cTn id="147" dur="500"/>
                                        <p:tgtEl>
                                          <p:spTgt spid="398357"/>
                                        </p:tgtEl>
                                      </p:cBhvr>
                                    </p:animEffect>
                                    <p:set>
                                      <p:cBhvr>
                                        <p:cTn id="148" dur="1" fill="hold">
                                          <p:stCondLst>
                                            <p:cond delay="499"/>
                                          </p:stCondLst>
                                        </p:cTn>
                                        <p:tgtEl>
                                          <p:spTgt spid="398357"/>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6" presetClass="emph" presetSubtype="0" fill="hold" grpId="0" nodeType="clickEffect">
                                  <p:stCondLst>
                                    <p:cond delay="0"/>
                                  </p:stCondLst>
                                  <p:childTnLst>
                                    <p:animEffect transition="out" filter="fade">
                                      <p:cBhvr>
                                        <p:cTn id="152" dur="500" tmFilter="0, 0; .2, .5; .8, .5; 1, 0"/>
                                        <p:tgtEl>
                                          <p:spTgt spid="398343"/>
                                        </p:tgtEl>
                                      </p:cBhvr>
                                    </p:animEffect>
                                    <p:animScale>
                                      <p:cBhvr>
                                        <p:cTn id="153" dur="250" autoRev="1" fill="hold"/>
                                        <p:tgtEl>
                                          <p:spTgt spid="398343"/>
                                        </p:tgtEl>
                                      </p:cBhvr>
                                      <p:by x="105000" y="105000"/>
                                    </p:animScale>
                                  </p:childTnLst>
                                </p:cTn>
                              </p:par>
                              <p:par>
                                <p:cTn id="154" presetID="26" presetClass="emph" presetSubtype="0" fill="hold" grpId="0" nodeType="withEffect">
                                  <p:stCondLst>
                                    <p:cond delay="0"/>
                                  </p:stCondLst>
                                  <p:childTnLst>
                                    <p:animEffect transition="out" filter="fade">
                                      <p:cBhvr>
                                        <p:cTn id="155" dur="500" tmFilter="0, 0; .2, .5; .8, .5; 1, 0"/>
                                        <p:tgtEl>
                                          <p:spTgt spid="398361"/>
                                        </p:tgtEl>
                                      </p:cBhvr>
                                    </p:animEffect>
                                    <p:animScale>
                                      <p:cBhvr>
                                        <p:cTn id="156" dur="250" autoRev="1" fill="hold"/>
                                        <p:tgtEl>
                                          <p:spTgt spid="398361"/>
                                        </p:tgtEl>
                                      </p:cBhvr>
                                      <p:by x="105000" y="105000"/>
                                    </p:animScale>
                                  </p:childTnLst>
                                </p:cTn>
                              </p:par>
                            </p:childTnLst>
                          </p:cTn>
                        </p:par>
                      </p:childTnLst>
                    </p:cTn>
                  </p:par>
                  <p:par>
                    <p:cTn id="157" fill="hold">
                      <p:stCondLst>
                        <p:cond delay="indefinite"/>
                      </p:stCondLst>
                      <p:childTnLst>
                        <p:par>
                          <p:cTn id="158" fill="hold">
                            <p:stCondLst>
                              <p:cond delay="0"/>
                            </p:stCondLst>
                            <p:childTnLst>
                              <p:par>
                                <p:cTn id="159" presetID="0" presetClass="path" presetSubtype="0" accel="50000" decel="50000" fill="hold" grpId="1" nodeType="clickEffect">
                                  <p:stCondLst>
                                    <p:cond delay="0"/>
                                  </p:stCondLst>
                                  <p:childTnLst>
                                    <p:animMotion origin="layout" path="M 2.77778E-6 2.22222E-6 C -0.01563 0.00578 -0.03125 0.01157 -0.05 0.05833 C -0.06875 0.10509 -0.09931 0.21713 -0.1125 0.28055 C -0.1257 0.34398 -0.12604 0.40602 -0.12952 0.43889 " pathEditMode="relative" rAng="0" ptsTypes="aaaa">
                                      <p:cBhvr>
                                        <p:cTn id="160" dur="2000" fill="hold"/>
                                        <p:tgtEl>
                                          <p:spTgt spid="398361"/>
                                        </p:tgtEl>
                                        <p:attrNameLst>
                                          <p:attrName>ppt_x</p:attrName>
                                          <p:attrName>ppt_y</p:attrName>
                                        </p:attrNameLst>
                                      </p:cBhvr>
                                      <p:rCtr x="-6500" y="21900"/>
                                    </p:animMotion>
                                  </p:childTnLst>
                                </p:cTn>
                              </p:par>
                            </p:childTnLst>
                          </p:cTn>
                        </p:par>
                        <p:par>
                          <p:cTn id="161" fill="hold">
                            <p:stCondLst>
                              <p:cond delay="2000"/>
                            </p:stCondLst>
                            <p:childTnLst>
                              <p:par>
                                <p:cTn id="162" presetID="1" presetClass="entr" presetSubtype="0" fill="hold" grpId="0" nodeType="afterEffect">
                                  <p:stCondLst>
                                    <p:cond delay="0"/>
                                  </p:stCondLst>
                                  <p:childTnLst>
                                    <p:set>
                                      <p:cBhvr>
                                        <p:cTn id="163" dur="1" fill="hold">
                                          <p:stCondLst>
                                            <p:cond delay="0"/>
                                          </p:stCondLst>
                                        </p:cTn>
                                        <p:tgtEl>
                                          <p:spTgt spid="398369"/>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26" presetClass="emph" presetSubtype="0" fill="hold" nodeType="clickEffect">
                                  <p:stCondLst>
                                    <p:cond delay="0"/>
                                  </p:stCondLst>
                                  <p:childTnLst>
                                    <p:animEffect transition="out" filter="fade">
                                      <p:cBhvr>
                                        <p:cTn id="167" dur="500" tmFilter="0, 0; .2, .5; .8, .5; 1, 0"/>
                                        <p:tgtEl>
                                          <p:spTgt spid="62"/>
                                        </p:tgtEl>
                                      </p:cBhvr>
                                    </p:animEffect>
                                    <p:animScale>
                                      <p:cBhvr>
                                        <p:cTn id="168" dur="250" autoRev="1" fill="hold"/>
                                        <p:tgtEl>
                                          <p:spTgt spid="62"/>
                                        </p:tgtEl>
                                      </p:cBhvr>
                                      <p:by x="105000" y="105000"/>
                                    </p:animScale>
                                  </p:childTnLst>
                                </p:cTn>
                              </p:par>
                            </p:childTnLst>
                          </p:cTn>
                        </p:par>
                      </p:childTnLst>
                    </p:cTn>
                  </p:par>
                  <p:par>
                    <p:cTn id="169" fill="hold">
                      <p:stCondLst>
                        <p:cond delay="indefinite"/>
                      </p:stCondLst>
                      <p:childTnLst>
                        <p:par>
                          <p:cTn id="170" fill="hold">
                            <p:stCondLst>
                              <p:cond delay="0"/>
                            </p:stCondLst>
                            <p:childTnLst>
                              <p:par>
                                <p:cTn id="171" presetID="22" presetClass="exit" presetSubtype="4" fill="hold" grpId="2" nodeType="clickEffect">
                                  <p:stCondLst>
                                    <p:cond delay="0"/>
                                  </p:stCondLst>
                                  <p:childTnLst>
                                    <p:animEffect transition="out" filter="wipe(down)">
                                      <p:cBhvr>
                                        <p:cTn id="172" dur="500"/>
                                        <p:tgtEl>
                                          <p:spTgt spid="398361"/>
                                        </p:tgtEl>
                                      </p:cBhvr>
                                    </p:animEffect>
                                    <p:set>
                                      <p:cBhvr>
                                        <p:cTn id="173" dur="1" fill="hold">
                                          <p:stCondLst>
                                            <p:cond delay="499"/>
                                          </p:stCondLst>
                                        </p:cTn>
                                        <p:tgtEl>
                                          <p:spTgt spid="398361"/>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26" presetClass="emph" presetSubtype="0" fill="hold" nodeType="clickEffect">
                                  <p:stCondLst>
                                    <p:cond delay="0"/>
                                  </p:stCondLst>
                                  <p:childTnLst>
                                    <p:animEffect transition="out" filter="fade">
                                      <p:cBhvr>
                                        <p:cTn id="177" dur="500" tmFilter="0, 0; .2, .5; .8, .5; 1, 0"/>
                                        <p:tgtEl>
                                          <p:spTgt spid="61"/>
                                        </p:tgtEl>
                                      </p:cBhvr>
                                    </p:animEffect>
                                    <p:animScale>
                                      <p:cBhvr>
                                        <p:cTn id="178" dur="250" autoRev="1" fill="hold"/>
                                        <p:tgtEl>
                                          <p:spTgt spid="61"/>
                                        </p:tgtEl>
                                      </p:cBhvr>
                                      <p:by x="105000" y="105000"/>
                                    </p:animScale>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70"/>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8" grpId="0" animBg="1"/>
      <p:bldP spid="398339" grpId="0" animBg="1"/>
      <p:bldP spid="398340" grpId="0" animBg="1"/>
      <p:bldP spid="398341" grpId="0" animBg="1"/>
      <p:bldP spid="398342" grpId="0" animBg="1"/>
      <p:bldP spid="398343" grpId="0" animBg="1"/>
      <p:bldP spid="398355" grpId="0" animBg="1"/>
      <p:bldP spid="398355" grpId="1" animBg="1"/>
      <p:bldP spid="398355" grpId="2" animBg="1"/>
      <p:bldP spid="398356" grpId="0" animBg="1"/>
      <p:bldP spid="398356" grpId="1" animBg="1"/>
      <p:bldP spid="398356" grpId="2" animBg="1"/>
      <p:bldP spid="398357" grpId="0" animBg="1"/>
      <p:bldP spid="398357" grpId="1" animBg="1"/>
      <p:bldP spid="398357" grpId="2" animBg="1"/>
      <p:bldP spid="398358" grpId="0" animBg="1"/>
      <p:bldP spid="398358" grpId="1" animBg="1"/>
      <p:bldP spid="398358" grpId="2" animBg="1"/>
      <p:bldP spid="398359" grpId="0" animBg="1"/>
      <p:bldP spid="398359" grpId="1" animBg="1"/>
      <p:bldP spid="398359" grpId="2" animBg="1"/>
      <p:bldP spid="398360" grpId="0" animBg="1"/>
      <p:bldP spid="398360" grpId="1" animBg="1"/>
      <p:bldP spid="398360" grpId="2" animBg="1"/>
      <p:bldP spid="398361" grpId="0" animBg="1"/>
      <p:bldP spid="398361" grpId="1" animBg="1"/>
      <p:bldP spid="398361" grpId="2" animBg="1"/>
      <p:bldP spid="398363" grpId="0"/>
      <p:bldP spid="398364" grpId="0"/>
      <p:bldP spid="398365" grpId="0"/>
      <p:bldP spid="398366" grpId="0"/>
      <p:bldP spid="398367" grpId="0"/>
      <p:bldP spid="398368" grpId="0"/>
      <p:bldP spid="398369" grpId="0"/>
      <p:bldP spid="70" grpId="0"/>
      <p:bldP spid="4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6" name="Text Box 4"/>
          <p:cNvSpPr txBox="1">
            <a:spLocks noChangeArrowheads="1"/>
          </p:cNvSpPr>
          <p:nvPr/>
        </p:nvSpPr>
        <p:spPr bwMode="auto">
          <a:xfrm>
            <a:off x="72008" y="-9615"/>
            <a:ext cx="9036496" cy="7046952"/>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80000" bIns="144000">
            <a:spAutoFit/>
          </a:bodyPr>
          <a:lstStyle/>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void PreOrder2(BTNode *b)</a:t>
            </a:r>
            <a:endParaRPr lang="zh-CN" altLang="en-US" sz="2400" b="1" dirty="0" smtClean="0">
              <a:solidFill>
                <a:srgbClr val="00B050"/>
              </a:solidFill>
              <a:latin typeface="Consolas" pitchFamily="49" charset="0"/>
              <a:ea typeface="仿宋" pitchFamily="49" charset="-122"/>
              <a:cs typeface="Consolas" pitchFamily="49" charset="0"/>
            </a:endParaRP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BTNode *p;  </a:t>
            </a:r>
            <a:r>
              <a:rPr lang="en-US" sz="2400" b="1" dirty="0" err="1" smtClean="0">
                <a:solidFill>
                  <a:srgbClr val="3333FF"/>
                </a:solidFill>
                <a:latin typeface="Consolas" pitchFamily="49" charset="0"/>
                <a:ea typeface="仿宋" pitchFamily="49" charset="-122"/>
                <a:cs typeface="Consolas" pitchFamily="49" charset="0"/>
              </a:rPr>
              <a:t>SqStack</a:t>
            </a:r>
            <a:r>
              <a:rPr lang="en-US" sz="2400" b="1" dirty="0" smtClean="0">
                <a:solidFill>
                  <a:srgbClr val="3333FF"/>
                </a:solidFill>
                <a:latin typeface="Consolas" pitchFamily="49" charset="0"/>
                <a:ea typeface="仿宋" pitchFamily="49" charset="-122"/>
                <a:cs typeface="Consolas" pitchFamily="49" charset="0"/>
              </a:rPr>
              <a:t> *st</a:t>
            </a:r>
            <a:r>
              <a:rPr lang="en-US" sz="2400" b="1" dirty="0">
                <a:solidFill>
                  <a:srgbClr val="3333FF"/>
                </a:solidFill>
                <a:latin typeface="Consolas" pitchFamily="49" charset="0"/>
                <a:ea typeface="仿宋" pitchFamily="49" charset="-122"/>
                <a:cs typeface="Consolas" pitchFamily="49" charset="0"/>
              </a:rPr>
              <a:t>; </a:t>
            </a:r>
            <a:r>
              <a:rPr lang="en-US" sz="2400" b="1" dirty="0" err="1">
                <a:solidFill>
                  <a:srgbClr val="3333FF"/>
                </a:solidFill>
                <a:latin typeface="Consolas" pitchFamily="49" charset="0"/>
                <a:ea typeface="仿宋" pitchFamily="49" charset="-122"/>
                <a:cs typeface="Consolas" pitchFamily="49" charset="0"/>
              </a:rPr>
              <a:t>InitStack</a:t>
            </a:r>
            <a:r>
              <a:rPr lang="en-US" sz="2400" b="1" dirty="0">
                <a:solidFill>
                  <a:srgbClr val="3333FF"/>
                </a:solidFill>
                <a:latin typeface="Consolas" pitchFamily="49" charset="0"/>
                <a:ea typeface="仿宋" pitchFamily="49" charset="-122"/>
                <a:cs typeface="Consolas" pitchFamily="49" charset="0"/>
              </a:rPr>
              <a:t>(st</a:t>
            </a:r>
            <a:r>
              <a:rPr lang="en-US" sz="2400" b="1" dirty="0" smtClean="0">
                <a:solidFill>
                  <a:srgbClr val="3333FF"/>
                </a:solidFill>
                <a:latin typeface="Consolas" pitchFamily="49" charset="0"/>
                <a:ea typeface="仿宋" pitchFamily="49" charset="-122"/>
                <a:cs typeface="Consolas" pitchFamily="49" charset="0"/>
              </a:rPr>
              <a:t>);</a:t>
            </a:r>
            <a:endParaRPr lang="zh-CN" altLang="en-US" sz="2400" b="1" dirty="0" smtClean="0">
              <a:solidFill>
                <a:srgbClr val="00B050"/>
              </a:solidFill>
              <a:latin typeface="Consolas" pitchFamily="49" charset="0"/>
              <a:ea typeface="仿宋" pitchFamily="49" charset="-122"/>
              <a:cs typeface="Consolas" pitchFamily="49" charset="0"/>
            </a:endParaRP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p=b;</a:t>
            </a:r>
            <a:endParaRPr lang="zh-CN" altLang="en-US" sz="2400" b="1" dirty="0" smtClean="0">
              <a:solidFill>
                <a:srgbClr val="3333FF"/>
              </a:solidFill>
              <a:latin typeface="Consolas" pitchFamily="49" charset="0"/>
              <a:ea typeface="仿宋" pitchFamily="49" charset="-122"/>
              <a:cs typeface="Consolas" pitchFamily="49" charset="0"/>
            </a:endParaRPr>
          </a:p>
          <a:p>
            <a:pPr fontAlgn="base">
              <a:lnSpc>
                <a:spcPct val="150000"/>
              </a:lnSpc>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while (!</a:t>
            </a:r>
            <a:r>
              <a:rPr lang="en-US" sz="2400" b="1" dirty="0" err="1" smtClean="0">
                <a:solidFill>
                  <a:srgbClr val="FF00FF"/>
                </a:solidFill>
                <a:latin typeface="Consolas" pitchFamily="49" charset="0"/>
                <a:ea typeface="仿宋" pitchFamily="49" charset="-122"/>
                <a:cs typeface="Consolas" pitchFamily="49" charset="0"/>
              </a:rPr>
              <a:t>StackEmpty</a:t>
            </a:r>
            <a:r>
              <a:rPr lang="en-US" sz="2400" b="1" dirty="0" smtClean="0">
                <a:solidFill>
                  <a:srgbClr val="FF00FF"/>
                </a:solidFill>
                <a:latin typeface="Consolas" pitchFamily="49" charset="0"/>
                <a:ea typeface="仿宋" pitchFamily="49" charset="-122"/>
                <a:cs typeface="Consolas" pitchFamily="49" charset="0"/>
              </a:rPr>
              <a:t>(st)</a:t>
            </a:r>
            <a:r>
              <a:rPr lang="en-US" sz="2400" b="1" dirty="0" smtClean="0">
                <a:solidFill>
                  <a:srgbClr val="3333FF"/>
                </a:solidFill>
                <a:latin typeface="Consolas" pitchFamily="49" charset="0"/>
                <a:ea typeface="仿宋" pitchFamily="49" charset="-122"/>
                <a:cs typeface="Consolas" pitchFamily="49" charset="0"/>
              </a:rPr>
              <a:t> || p!=NULL)</a:t>
            </a:r>
            <a:endParaRPr lang="zh-CN" altLang="en-US" sz="2400" b="1" dirty="0" smtClean="0">
              <a:solidFill>
                <a:srgbClr val="3333FF"/>
              </a:solidFill>
              <a:latin typeface="Consolas" pitchFamily="49" charset="0"/>
              <a:ea typeface="仿宋" pitchFamily="49" charset="-122"/>
              <a:cs typeface="Consolas" pitchFamily="49" charset="0"/>
            </a:endParaRP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  while (p!=NULL)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一路向左访问、进栈</a:t>
            </a: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  </a:t>
            </a:r>
            <a:r>
              <a:rPr lang="en-US" sz="2400" b="1" dirty="0" err="1" smtClean="0">
                <a:solidFill>
                  <a:srgbClr val="3333FF"/>
                </a:solidFill>
                <a:latin typeface="Consolas" pitchFamily="49" charset="0"/>
                <a:ea typeface="仿宋" pitchFamily="49" charset="-122"/>
                <a:cs typeface="Consolas" pitchFamily="49" charset="0"/>
              </a:rPr>
              <a:t>printf</a:t>
            </a:r>
            <a:r>
              <a:rPr lang="en-US" sz="2400" b="1" dirty="0" smtClean="0">
                <a:solidFill>
                  <a:srgbClr val="3333FF"/>
                </a:solidFill>
                <a:latin typeface="Consolas" pitchFamily="49" charset="0"/>
                <a:ea typeface="仿宋" pitchFamily="49" charset="-122"/>
                <a:cs typeface="Consolas" pitchFamily="49" charset="0"/>
              </a:rPr>
              <a:t>("%c "，p-&gt;data);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访问结点</a:t>
            </a:r>
            <a:r>
              <a:rPr lang="en-US" sz="2400" b="1" dirty="0" smtClean="0">
                <a:solidFill>
                  <a:srgbClr val="00B050"/>
                </a:solidFill>
                <a:latin typeface="Consolas" pitchFamily="49" charset="0"/>
                <a:ea typeface="仿宋" pitchFamily="49" charset="-122"/>
                <a:cs typeface="Consolas" pitchFamily="49" charset="0"/>
              </a:rPr>
              <a:t>p</a:t>
            </a:r>
            <a:endParaRPr lang="zh-CN" altLang="en-US" sz="2400" b="1" dirty="0" smtClean="0">
              <a:solidFill>
                <a:srgbClr val="00B050"/>
              </a:solidFill>
              <a:latin typeface="Consolas" pitchFamily="49" charset="0"/>
              <a:ea typeface="仿宋" pitchFamily="49" charset="-122"/>
              <a:cs typeface="Consolas" pitchFamily="49" charset="0"/>
            </a:endParaRP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a:t>
            </a:r>
            <a:r>
              <a:rPr lang="en-US" sz="2400" b="1" dirty="0" smtClean="0">
                <a:solidFill>
                  <a:srgbClr val="FF00FF"/>
                </a:solidFill>
                <a:latin typeface="Consolas" pitchFamily="49" charset="0"/>
                <a:ea typeface="仿宋" pitchFamily="49" charset="-122"/>
                <a:cs typeface="Consolas" pitchFamily="49" charset="0"/>
              </a:rPr>
              <a:t>Push(</a:t>
            </a:r>
            <a:r>
              <a:rPr lang="en-US" sz="2400" b="1" dirty="0" err="1" smtClean="0">
                <a:solidFill>
                  <a:srgbClr val="FF00FF"/>
                </a:solidFill>
                <a:latin typeface="Consolas" pitchFamily="49" charset="0"/>
                <a:ea typeface="仿宋" pitchFamily="49" charset="-122"/>
                <a:cs typeface="Consolas" pitchFamily="49" charset="0"/>
              </a:rPr>
              <a:t>st，p</a:t>
            </a:r>
            <a:r>
              <a:rPr lang="en-US" sz="2400" b="1" dirty="0" smtClean="0">
                <a:solidFill>
                  <a:srgbClr val="FF00FF"/>
                </a:solidFill>
                <a:latin typeface="Consolas" pitchFamily="49" charset="0"/>
                <a:ea typeface="仿宋" pitchFamily="49" charset="-122"/>
                <a:cs typeface="Consolas" pitchFamily="49" charset="0"/>
              </a:rPr>
              <a:t>);</a:t>
            </a:r>
            <a:r>
              <a:rPr lang="en-US" sz="2400" b="1" dirty="0" smtClean="0">
                <a:solidFill>
                  <a:srgbClr val="3333FF"/>
                </a:solidFill>
                <a:latin typeface="Consolas" pitchFamily="49" charset="0"/>
                <a:ea typeface="仿宋" pitchFamily="49" charset="-122"/>
                <a:cs typeface="Consolas" pitchFamily="49" charset="0"/>
              </a:rPr>
              <a:t>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结点</a:t>
            </a:r>
            <a:r>
              <a:rPr lang="en-US" sz="2400" b="1" dirty="0" smtClean="0">
                <a:solidFill>
                  <a:srgbClr val="00B050"/>
                </a:solidFill>
                <a:latin typeface="Consolas" pitchFamily="49" charset="0"/>
                <a:ea typeface="仿宋" pitchFamily="49" charset="-122"/>
                <a:cs typeface="Consolas" pitchFamily="49" charset="0"/>
              </a:rPr>
              <a:t>p</a:t>
            </a:r>
            <a:r>
              <a:rPr lang="zh-CN" altLang="en-US" sz="2400" b="1" dirty="0" smtClean="0">
                <a:solidFill>
                  <a:srgbClr val="00B050"/>
                </a:solidFill>
                <a:latin typeface="Consolas" pitchFamily="49" charset="0"/>
                <a:ea typeface="仿宋" pitchFamily="49" charset="-122"/>
                <a:cs typeface="Consolas" pitchFamily="49" charset="0"/>
              </a:rPr>
              <a:t>进栈</a:t>
            </a: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p=p-&gt;lchild;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移动到左孩子</a:t>
            </a: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a:t>
            </a:r>
            <a:r>
              <a:rPr lang="en-US" altLang="zh-CN" sz="2400" b="1" dirty="0" smtClean="0">
                <a:solidFill>
                  <a:srgbClr val="FF00FF"/>
                </a:solidFill>
                <a:latin typeface="Consolas" pitchFamily="49" charset="0"/>
                <a:ea typeface="仿宋" pitchFamily="49" charset="-122"/>
                <a:cs typeface="Consolas" pitchFamily="49" charset="0"/>
              </a:rPr>
              <a:t>      </a:t>
            </a:r>
            <a:endParaRPr lang="zh-CN" altLang="en-US" sz="2400" b="1" dirty="0" smtClean="0">
              <a:solidFill>
                <a:srgbClr val="FF0000"/>
              </a:solidFill>
              <a:latin typeface="Consolas" pitchFamily="49" charset="0"/>
              <a:ea typeface="仿宋" pitchFamily="49" charset="-122"/>
              <a:cs typeface="Consolas" pitchFamily="49" charset="0"/>
            </a:endParaRPr>
          </a:p>
          <a:p>
            <a:pPr fontAlgn="base">
              <a:spcBef>
                <a:spcPts val="1000"/>
              </a:spcBef>
              <a:spcAft>
                <a:spcPct val="0"/>
              </a:spcAft>
            </a:pPr>
            <a:r>
              <a:rPr lang="en-US" sz="2400" b="1" dirty="0" smtClean="0">
                <a:solidFill>
                  <a:srgbClr val="3333FF"/>
                </a:solidFill>
                <a:latin typeface="Consolas" pitchFamily="49" charset="0"/>
                <a:ea typeface="仿宋" pitchFamily="49" charset="-122"/>
                <a:cs typeface="Consolas" pitchFamily="49" charset="0"/>
              </a:rPr>
              <a:t>      if (!</a:t>
            </a:r>
            <a:r>
              <a:rPr lang="en-US" sz="2400" b="1" dirty="0" err="1" smtClean="0">
                <a:solidFill>
                  <a:srgbClr val="FF00FF"/>
                </a:solidFill>
                <a:latin typeface="Consolas" pitchFamily="49" charset="0"/>
                <a:ea typeface="仿宋" pitchFamily="49" charset="-122"/>
                <a:cs typeface="Consolas" pitchFamily="49" charset="0"/>
              </a:rPr>
              <a:t>StackEmpty</a:t>
            </a:r>
            <a:r>
              <a:rPr lang="en-US" sz="2400" b="1" dirty="0" smtClean="0">
                <a:solidFill>
                  <a:srgbClr val="FF00FF"/>
                </a:solidFill>
                <a:latin typeface="Consolas" pitchFamily="49" charset="0"/>
                <a:ea typeface="仿宋" pitchFamily="49" charset="-122"/>
                <a:cs typeface="Consolas" pitchFamily="49" charset="0"/>
              </a:rPr>
              <a:t>(st)</a:t>
            </a:r>
            <a:r>
              <a:rPr lang="en-US" sz="2400" b="1" dirty="0" smtClean="0">
                <a:solidFill>
                  <a:srgbClr val="3333FF"/>
                </a:solidFill>
                <a:latin typeface="Consolas" pitchFamily="49" charset="0"/>
                <a:ea typeface="仿宋" pitchFamily="49" charset="-122"/>
                <a:cs typeface="Consolas" pitchFamily="49" charset="0"/>
              </a:rPr>
              <a:t>)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若栈不空</a:t>
            </a: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  </a:t>
            </a:r>
            <a:r>
              <a:rPr lang="en-US" sz="2400" b="1" dirty="0" smtClean="0">
                <a:solidFill>
                  <a:srgbClr val="FF00FF"/>
                </a:solidFill>
                <a:latin typeface="Consolas" pitchFamily="49" charset="0"/>
                <a:ea typeface="仿宋" pitchFamily="49" charset="-122"/>
                <a:cs typeface="Consolas" pitchFamily="49" charset="0"/>
              </a:rPr>
              <a:t>Pop(</a:t>
            </a:r>
            <a:r>
              <a:rPr lang="en-US" sz="2400" b="1" dirty="0" err="1" smtClean="0">
                <a:solidFill>
                  <a:srgbClr val="FF00FF"/>
                </a:solidFill>
                <a:latin typeface="Consolas" pitchFamily="49" charset="0"/>
                <a:ea typeface="仿宋" pitchFamily="49" charset="-122"/>
                <a:cs typeface="Consolas" pitchFamily="49" charset="0"/>
              </a:rPr>
              <a:t>st，p</a:t>
            </a:r>
            <a:r>
              <a:rPr lang="en-US" sz="2400" b="1" dirty="0" smtClean="0">
                <a:solidFill>
                  <a:srgbClr val="FF00FF"/>
                </a:solidFill>
                <a:latin typeface="Consolas" pitchFamily="49" charset="0"/>
                <a:ea typeface="仿宋" pitchFamily="49" charset="-122"/>
                <a:cs typeface="Consolas" pitchFamily="49" charset="0"/>
              </a:rPr>
              <a:t>);</a:t>
            </a:r>
            <a:r>
              <a:rPr lang="en-US" sz="2400" b="1" dirty="0" smtClean="0">
                <a:solidFill>
                  <a:srgbClr val="3333FF"/>
                </a:solidFill>
                <a:latin typeface="Consolas" pitchFamily="49" charset="0"/>
                <a:ea typeface="仿宋" pitchFamily="49" charset="-122"/>
                <a:cs typeface="Consolas" pitchFamily="49" charset="0"/>
              </a:rPr>
              <a:t>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出栈结点</a:t>
            </a:r>
            <a:r>
              <a:rPr lang="en-US" sz="2400" b="1" dirty="0" smtClean="0">
                <a:solidFill>
                  <a:srgbClr val="00B050"/>
                </a:solidFill>
                <a:latin typeface="Consolas" pitchFamily="49" charset="0"/>
                <a:ea typeface="仿宋" pitchFamily="49" charset="-122"/>
                <a:cs typeface="Consolas" pitchFamily="49" charset="0"/>
              </a:rPr>
              <a:t>p</a:t>
            </a:r>
            <a:endParaRPr lang="zh-CN" altLang="en-US" sz="2400" b="1" dirty="0" smtClean="0">
              <a:solidFill>
                <a:srgbClr val="00B050"/>
              </a:solidFill>
              <a:latin typeface="Consolas" pitchFamily="49" charset="0"/>
              <a:ea typeface="仿宋" pitchFamily="49" charset="-122"/>
              <a:cs typeface="Consolas" pitchFamily="49" charset="0"/>
            </a:endParaRP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p=p-&gt;rchild;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转向处理其右子树</a:t>
            </a: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a:t>
            </a:r>
            <a:endParaRPr lang="zh-CN" altLang="en-US" sz="2400" b="1" dirty="0" smtClean="0">
              <a:solidFill>
                <a:srgbClr val="3333FF"/>
              </a:solidFill>
              <a:latin typeface="Consolas" pitchFamily="49" charset="0"/>
              <a:ea typeface="仿宋" pitchFamily="49" charset="-122"/>
              <a:cs typeface="Consolas" pitchFamily="49" charset="0"/>
            </a:endParaRP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a:t>
            </a:r>
            <a:endParaRPr lang="zh-CN" altLang="en-US" sz="2400" b="1" dirty="0" smtClean="0">
              <a:solidFill>
                <a:srgbClr val="3333FF"/>
              </a:solidFill>
              <a:latin typeface="Consolas" pitchFamily="49" charset="0"/>
              <a:ea typeface="仿宋" pitchFamily="49" charset="-122"/>
              <a:cs typeface="Consolas" pitchFamily="49" charset="0"/>
            </a:endParaRP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a:t>
            </a:r>
            <a:r>
              <a:rPr lang="en-US" sz="2400" b="1" dirty="0" err="1" smtClean="0">
                <a:solidFill>
                  <a:srgbClr val="3333FF"/>
                </a:solidFill>
                <a:latin typeface="Consolas" pitchFamily="49" charset="0"/>
                <a:ea typeface="仿宋" pitchFamily="49" charset="-122"/>
                <a:cs typeface="Consolas" pitchFamily="49" charset="0"/>
              </a:rPr>
              <a:t>printf</a:t>
            </a:r>
            <a:r>
              <a:rPr lang="en-US" sz="2400" b="1" dirty="0" smtClean="0">
                <a:solidFill>
                  <a:srgbClr val="3333FF"/>
                </a:solidFill>
                <a:latin typeface="Consolas" pitchFamily="49" charset="0"/>
                <a:ea typeface="仿宋" pitchFamily="49" charset="-122"/>
                <a:cs typeface="Consolas" pitchFamily="49" charset="0"/>
              </a:rPr>
              <a:t>("\n");</a:t>
            </a:r>
            <a:endParaRPr lang="zh-CN" altLang="en-US" sz="2400" b="1" dirty="0" smtClean="0">
              <a:solidFill>
                <a:srgbClr val="3333FF"/>
              </a:solidFill>
              <a:latin typeface="Consolas" pitchFamily="49" charset="0"/>
              <a:ea typeface="仿宋" pitchFamily="49" charset="-122"/>
              <a:cs typeface="Consolas" pitchFamily="49" charset="0"/>
            </a:endParaRP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a:t>
            </a:r>
            <a:r>
              <a:rPr lang="en-US" sz="2400" b="1" dirty="0" err="1" smtClean="0">
                <a:solidFill>
                  <a:srgbClr val="FF00FF"/>
                </a:solidFill>
                <a:latin typeface="Consolas" pitchFamily="49" charset="0"/>
                <a:ea typeface="仿宋" pitchFamily="49" charset="-122"/>
                <a:cs typeface="Consolas" pitchFamily="49" charset="0"/>
              </a:rPr>
              <a:t>DestroyStack</a:t>
            </a:r>
            <a:r>
              <a:rPr lang="en-US" sz="2400" b="1" dirty="0" smtClean="0">
                <a:solidFill>
                  <a:srgbClr val="FF00FF"/>
                </a:solidFill>
                <a:latin typeface="Consolas" pitchFamily="49" charset="0"/>
                <a:ea typeface="仿宋" pitchFamily="49" charset="-122"/>
                <a:cs typeface="Consolas" pitchFamily="49" charset="0"/>
              </a:rPr>
              <a:t>(st);	</a:t>
            </a:r>
            <a:r>
              <a:rPr lang="en-US" sz="2400" b="1" dirty="0" smtClean="0">
                <a:solidFill>
                  <a:srgbClr val="3333FF"/>
                </a:solidFill>
                <a:latin typeface="Consolas" pitchFamily="49" charset="0"/>
                <a:ea typeface="仿宋" pitchFamily="49" charset="-122"/>
                <a:cs typeface="Consolas" pitchFamily="49" charset="0"/>
              </a:rPr>
              <a:t>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销毁栈</a:t>
            </a: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a:t>
            </a:r>
            <a:endParaRPr lang="zh-CN" altLang="en-US" sz="2400" b="1" dirty="0">
              <a:solidFill>
                <a:srgbClr val="3333FF"/>
              </a:solidFill>
              <a:latin typeface="Consolas" pitchFamily="49" charset="0"/>
              <a:ea typeface="仿宋" pitchFamily="49" charset="-122"/>
              <a:cs typeface="Consolas" pitchFamily="49" charset="0"/>
            </a:endParaRPr>
          </a:p>
        </p:txBody>
      </p:sp>
    </p:spTree>
    <p:extLst>
      <p:ext uri="{BB962C8B-B14F-4D97-AF65-F5344CB8AC3E}">
        <p14:creationId xmlns:p14="http://schemas.microsoft.com/office/powerpoint/2010/main" val="101719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03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003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003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003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003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003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003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003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0036">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0036">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0036">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0036">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003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8" name="Text Box 4"/>
          <p:cNvSpPr txBox="1">
            <a:spLocks noChangeArrowheads="1"/>
          </p:cNvSpPr>
          <p:nvPr/>
        </p:nvSpPr>
        <p:spPr bwMode="auto">
          <a:xfrm>
            <a:off x="323528" y="785794"/>
            <a:ext cx="5328592" cy="5276793"/>
          </a:xfrm>
          <a:prstGeom prst="rect">
            <a:avLst/>
          </a:prstGeom>
          <a:ln>
            <a:headEnd/>
            <a:tailEnd/>
          </a:ln>
          <a:effectLst>
            <a:glow rad="101600">
              <a:schemeClr val="accent2">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wrap="square" lIns="180000" tIns="144000" bIns="144000">
            <a:spAutoFit/>
          </a:bodyPr>
          <a:lstStyle/>
          <a:p>
            <a:pPr fontAlgn="base">
              <a:spcBef>
                <a:spcPct val="0"/>
              </a:spcBef>
              <a:spcAft>
                <a:spcPct val="0"/>
              </a:spcAft>
            </a:pPr>
            <a:r>
              <a:rPr lang="en-US" altLang="zh-CN" sz="2400" b="1" dirty="0" smtClean="0">
                <a:solidFill>
                  <a:srgbClr val="0000FF"/>
                </a:solidFill>
                <a:latin typeface="Consolas" pitchFamily="49" charset="0"/>
                <a:ea typeface="仿宋" pitchFamily="49" charset="-122"/>
                <a:cs typeface="Consolas" pitchFamily="49" charset="0"/>
              </a:rPr>
              <a:t>p=b</a:t>
            </a:r>
            <a:r>
              <a:rPr lang="en-US" altLang="zh-CN" sz="2400" b="1" dirty="0">
                <a:solidFill>
                  <a:srgbClr val="0000FF"/>
                </a:solidFill>
                <a:latin typeface="Consolas" pitchFamily="49" charset="0"/>
                <a:ea typeface="仿宋" pitchFamily="49" charset="-122"/>
                <a:cs typeface="Consolas" pitchFamily="49" charset="0"/>
              </a:rPr>
              <a:t>;</a:t>
            </a:r>
          </a:p>
          <a:p>
            <a:pPr fontAlgn="base">
              <a:spcBef>
                <a:spcPct val="0"/>
              </a:spcBef>
              <a:spcAft>
                <a:spcPct val="0"/>
              </a:spcAft>
            </a:pPr>
            <a:r>
              <a:rPr lang="en-US" altLang="zh-CN" sz="2400" b="1" dirty="0" smtClean="0">
                <a:solidFill>
                  <a:srgbClr val="0000FF"/>
                </a:solidFill>
                <a:latin typeface="Consolas" pitchFamily="49" charset="0"/>
                <a:ea typeface="仿宋" pitchFamily="49" charset="-122"/>
                <a:cs typeface="Consolas" pitchFamily="49" charset="0"/>
              </a:rPr>
              <a:t>while </a:t>
            </a:r>
            <a:r>
              <a:rPr lang="en-US" altLang="zh-CN" sz="2400" b="1" dirty="0">
                <a:solidFill>
                  <a:srgbClr val="0000FF"/>
                </a:solidFill>
                <a:latin typeface="Consolas" pitchFamily="49" charset="0"/>
                <a:ea typeface="仿宋" pitchFamily="49" charset="-122"/>
                <a:cs typeface="Consolas" pitchFamily="49" charset="0"/>
              </a:rPr>
              <a:t>(</a:t>
            </a:r>
            <a:r>
              <a:rPr lang="zh-CN" altLang="en-US" sz="2400" b="1" dirty="0">
                <a:solidFill>
                  <a:srgbClr val="0000FF"/>
                </a:solidFill>
                <a:latin typeface="Consolas" pitchFamily="49" charset="0"/>
                <a:ea typeface="仿宋" pitchFamily="49" charset="-122"/>
                <a:cs typeface="Consolas" pitchFamily="49" charset="0"/>
              </a:rPr>
              <a:t>栈不空或者</a:t>
            </a:r>
            <a:r>
              <a:rPr lang="en-US" altLang="zh-CN" sz="2400" b="1" dirty="0">
                <a:solidFill>
                  <a:srgbClr val="0000FF"/>
                </a:solidFill>
                <a:latin typeface="Consolas" pitchFamily="49" charset="0"/>
                <a:ea typeface="仿宋" pitchFamily="49" charset="-122"/>
                <a:cs typeface="Consolas" pitchFamily="49" charset="0"/>
              </a:rPr>
              <a:t>p!=NULL)</a:t>
            </a:r>
          </a:p>
          <a:p>
            <a:pPr fontAlgn="base">
              <a:spcBef>
                <a:spcPct val="0"/>
              </a:spcBef>
              <a:spcAft>
                <a:spcPct val="0"/>
              </a:spcAft>
            </a:pPr>
            <a:r>
              <a:rPr lang="en-US" altLang="zh-CN" sz="2400" b="1" dirty="0" smtClean="0">
                <a:solidFill>
                  <a:srgbClr val="0000FF"/>
                </a:solidFill>
                <a:latin typeface="Consolas" pitchFamily="49" charset="0"/>
                <a:ea typeface="仿宋" pitchFamily="49" charset="-122"/>
                <a:cs typeface="Consolas" pitchFamily="49" charset="0"/>
              </a:rPr>
              <a:t>{</a:t>
            </a:r>
            <a:endParaRPr lang="en-US" altLang="zh-CN" sz="2400" b="1" dirty="0">
              <a:solidFill>
                <a:srgbClr val="0000FF"/>
              </a:solidFill>
              <a:latin typeface="Consolas" pitchFamily="49" charset="0"/>
              <a:ea typeface="仿宋" pitchFamily="49" charset="-122"/>
              <a:cs typeface="Consolas" pitchFamily="49" charset="0"/>
            </a:endParaRPr>
          </a:p>
          <a:p>
            <a:pPr fontAlgn="base">
              <a:spcBef>
                <a:spcPct val="0"/>
              </a:spcBef>
              <a:spcAft>
                <a:spcPct val="0"/>
              </a:spcAft>
            </a:pPr>
            <a:r>
              <a:rPr lang="en-US" altLang="zh-CN" sz="2400" b="1" dirty="0" smtClean="0">
                <a:solidFill>
                  <a:srgbClr val="0000FF"/>
                </a:solidFill>
                <a:latin typeface="Consolas" pitchFamily="49" charset="0"/>
                <a:ea typeface="仿宋" pitchFamily="49" charset="-122"/>
                <a:cs typeface="Consolas" pitchFamily="49" charset="0"/>
              </a:rPr>
              <a:t>   while </a:t>
            </a:r>
            <a:r>
              <a:rPr lang="en-US" altLang="zh-CN" sz="2400" b="1" dirty="0">
                <a:solidFill>
                  <a:srgbClr val="0000FF"/>
                </a:solidFill>
                <a:latin typeface="Consolas" pitchFamily="49" charset="0"/>
                <a:ea typeface="仿宋" pitchFamily="49" charset="-122"/>
                <a:cs typeface="Consolas" pitchFamily="49" charset="0"/>
              </a:rPr>
              <a:t>(p!=NULL)</a:t>
            </a:r>
          </a:p>
          <a:p>
            <a:pPr fontAlgn="base">
              <a:spcBef>
                <a:spcPct val="0"/>
              </a:spcBef>
              <a:spcAft>
                <a:spcPct val="0"/>
              </a:spcAft>
            </a:pPr>
            <a:r>
              <a:rPr lang="en-US" altLang="zh-CN" sz="2400" b="1" dirty="0" smtClean="0">
                <a:solidFill>
                  <a:srgbClr val="0000FF"/>
                </a:solidFill>
                <a:latin typeface="Consolas" pitchFamily="49" charset="0"/>
                <a:ea typeface="仿宋" pitchFamily="49" charset="-122"/>
                <a:cs typeface="Consolas" pitchFamily="49" charset="0"/>
              </a:rPr>
              <a:t>   {  </a:t>
            </a:r>
            <a:r>
              <a:rPr lang="zh-CN" altLang="en-US" sz="2400" b="1" dirty="0">
                <a:solidFill>
                  <a:srgbClr val="0000FF"/>
                </a:solidFill>
                <a:latin typeface="Consolas" pitchFamily="49" charset="0"/>
                <a:ea typeface="仿宋" pitchFamily="49" charset="-122"/>
                <a:cs typeface="Consolas" pitchFamily="49" charset="0"/>
              </a:rPr>
              <a:t>将</a:t>
            </a:r>
            <a:r>
              <a:rPr lang="en-US" altLang="zh-CN" sz="2400" b="1" dirty="0">
                <a:solidFill>
                  <a:srgbClr val="0000FF"/>
                </a:solidFill>
                <a:latin typeface="Consolas" pitchFamily="49" charset="0"/>
                <a:ea typeface="仿宋" pitchFamily="49" charset="-122"/>
                <a:cs typeface="Consolas" pitchFamily="49" charset="0"/>
              </a:rPr>
              <a:t>p</a:t>
            </a:r>
            <a:r>
              <a:rPr lang="zh-CN" altLang="en-US" sz="2400" b="1" dirty="0">
                <a:solidFill>
                  <a:srgbClr val="0000FF"/>
                </a:solidFill>
                <a:latin typeface="Consolas" pitchFamily="49" charset="0"/>
                <a:ea typeface="仿宋" pitchFamily="49" charset="-122"/>
                <a:cs typeface="Consolas" pitchFamily="49" charset="0"/>
              </a:rPr>
              <a:t>进栈；</a:t>
            </a:r>
          </a:p>
          <a:p>
            <a:pPr fontAlgn="base">
              <a:spcBef>
                <a:spcPct val="0"/>
              </a:spcBef>
              <a:spcAft>
                <a:spcPct val="0"/>
              </a:spcAft>
            </a:pPr>
            <a:r>
              <a:rPr lang="zh-CN" altLang="en-US" sz="2400" b="1" dirty="0" smtClean="0">
                <a:solidFill>
                  <a:srgbClr val="0000FF"/>
                </a:solidFill>
                <a:latin typeface="Consolas" pitchFamily="49" charset="0"/>
                <a:ea typeface="仿宋" pitchFamily="49" charset="-122"/>
                <a:cs typeface="Consolas" pitchFamily="49" charset="0"/>
              </a:rPr>
              <a:t>      </a:t>
            </a:r>
            <a:r>
              <a:rPr lang="en-US" altLang="zh-CN" sz="2400" b="1" dirty="0" smtClean="0">
                <a:solidFill>
                  <a:srgbClr val="0000FF"/>
                </a:solidFill>
                <a:latin typeface="Consolas" pitchFamily="49" charset="0"/>
                <a:ea typeface="仿宋" pitchFamily="49" charset="-122"/>
                <a:cs typeface="Consolas" pitchFamily="49" charset="0"/>
              </a:rPr>
              <a:t>p=p-</a:t>
            </a:r>
            <a:r>
              <a:rPr lang="en-US" altLang="zh-CN" sz="2400" b="1" dirty="0">
                <a:solidFill>
                  <a:srgbClr val="0000FF"/>
                </a:solidFill>
                <a:latin typeface="Consolas" pitchFamily="49" charset="0"/>
                <a:ea typeface="仿宋" pitchFamily="49" charset="-122"/>
                <a:cs typeface="Consolas" pitchFamily="49" charset="0"/>
              </a:rPr>
              <a:t>&gt;lchild;</a:t>
            </a:r>
          </a:p>
          <a:p>
            <a:pPr fontAlgn="base">
              <a:spcBef>
                <a:spcPct val="0"/>
              </a:spcBef>
              <a:spcAft>
                <a:spcPct val="0"/>
              </a:spcAft>
            </a:pPr>
            <a:r>
              <a:rPr lang="en-US" altLang="zh-CN" sz="2400" b="1" dirty="0" smtClean="0">
                <a:solidFill>
                  <a:srgbClr val="0000FF"/>
                </a:solidFill>
                <a:latin typeface="Consolas" pitchFamily="49" charset="0"/>
                <a:ea typeface="仿宋" pitchFamily="49" charset="-122"/>
                <a:cs typeface="Consolas" pitchFamily="49" charset="0"/>
              </a:rPr>
              <a:t>   }</a:t>
            </a:r>
          </a:p>
          <a:p>
            <a:pPr fontAlgn="base">
              <a:lnSpc>
                <a:spcPct val="150000"/>
              </a:lnSpc>
              <a:spcBef>
                <a:spcPct val="0"/>
              </a:spcBef>
              <a:spcAft>
                <a:spcPct val="0"/>
              </a:spcAft>
            </a:pPr>
            <a:r>
              <a:rPr lang="en-US" altLang="zh-CN" sz="2400" b="1" dirty="0" smtClean="0">
                <a:solidFill>
                  <a:srgbClr val="C00000"/>
                </a:solidFill>
                <a:latin typeface="Consolas" pitchFamily="49" charset="0"/>
                <a:ea typeface="仿宋" pitchFamily="49" charset="-122"/>
                <a:cs typeface="Consolas" pitchFamily="49" charset="0"/>
              </a:rPr>
              <a:t>   </a:t>
            </a:r>
            <a:endParaRPr lang="en-US" altLang="zh-CN" sz="2400" b="1" dirty="0">
              <a:solidFill>
                <a:srgbClr val="C00000"/>
              </a:solidFill>
              <a:latin typeface="Consolas" pitchFamily="49" charset="0"/>
              <a:ea typeface="仿宋" pitchFamily="49" charset="-122"/>
              <a:cs typeface="Consolas" pitchFamily="49" charset="0"/>
            </a:endParaRPr>
          </a:p>
          <a:p>
            <a:pPr fontAlgn="base">
              <a:spcBef>
                <a:spcPct val="0"/>
              </a:spcBef>
              <a:spcAft>
                <a:spcPct val="0"/>
              </a:spcAft>
            </a:pPr>
            <a:r>
              <a:rPr lang="en-US" altLang="zh-CN" sz="2400" b="1" dirty="0" smtClean="0">
                <a:solidFill>
                  <a:srgbClr val="0000FF"/>
                </a:solidFill>
                <a:latin typeface="Consolas" pitchFamily="49" charset="0"/>
                <a:ea typeface="仿宋" pitchFamily="49" charset="-122"/>
                <a:cs typeface="Consolas" pitchFamily="49" charset="0"/>
              </a:rPr>
              <a:t>   if </a:t>
            </a:r>
            <a:r>
              <a:rPr lang="en-US" altLang="zh-CN" sz="2400" b="1" dirty="0">
                <a:solidFill>
                  <a:srgbClr val="0000FF"/>
                </a:solidFill>
                <a:latin typeface="Consolas" pitchFamily="49" charset="0"/>
                <a:ea typeface="仿宋" pitchFamily="49" charset="-122"/>
                <a:cs typeface="Consolas" pitchFamily="49" charset="0"/>
              </a:rPr>
              <a:t>(</a:t>
            </a:r>
            <a:r>
              <a:rPr lang="zh-CN" altLang="en-US" sz="2400" b="1" dirty="0">
                <a:solidFill>
                  <a:srgbClr val="0000FF"/>
                </a:solidFill>
                <a:latin typeface="Consolas" pitchFamily="49" charset="0"/>
                <a:ea typeface="仿宋" pitchFamily="49" charset="-122"/>
                <a:cs typeface="Consolas" pitchFamily="49" charset="0"/>
              </a:rPr>
              <a:t>栈不空</a:t>
            </a:r>
            <a:r>
              <a:rPr lang="en-US" altLang="zh-CN" sz="2400" b="1" dirty="0" smtClean="0">
                <a:solidFill>
                  <a:srgbClr val="0000FF"/>
                </a:solidFill>
                <a:latin typeface="Consolas" pitchFamily="49" charset="0"/>
                <a:ea typeface="仿宋" pitchFamily="49" charset="-122"/>
                <a:cs typeface="Consolas" pitchFamily="49" charset="0"/>
              </a:rPr>
              <a:t>) {</a:t>
            </a:r>
          </a:p>
          <a:p>
            <a:pPr fontAlgn="base">
              <a:spcBef>
                <a:spcPct val="0"/>
              </a:spcBef>
              <a:spcAft>
                <a:spcPct val="0"/>
              </a:spcAft>
            </a:pPr>
            <a:r>
              <a:rPr lang="en-US" altLang="zh-CN" sz="2400" b="1" dirty="0">
                <a:solidFill>
                  <a:srgbClr val="0000FF"/>
                </a:solidFill>
                <a:latin typeface="Consolas" pitchFamily="49" charset="0"/>
                <a:ea typeface="仿宋" pitchFamily="49" charset="-122"/>
                <a:cs typeface="Consolas" pitchFamily="49" charset="0"/>
              </a:rPr>
              <a:t> </a:t>
            </a:r>
            <a:r>
              <a:rPr lang="en-US" altLang="zh-CN" sz="2400" b="1" dirty="0" smtClean="0">
                <a:solidFill>
                  <a:srgbClr val="0000FF"/>
                </a:solidFill>
                <a:latin typeface="Consolas" pitchFamily="49" charset="0"/>
                <a:ea typeface="仿宋" pitchFamily="49" charset="-122"/>
                <a:cs typeface="Consolas" pitchFamily="49" charset="0"/>
              </a:rPr>
              <a:t>     </a:t>
            </a:r>
            <a:r>
              <a:rPr lang="zh-CN" altLang="en-US" sz="2400" b="1" dirty="0" smtClean="0">
                <a:solidFill>
                  <a:srgbClr val="FF0000"/>
                </a:solidFill>
                <a:latin typeface="Consolas" pitchFamily="49" charset="0"/>
                <a:ea typeface="仿宋" pitchFamily="49" charset="-122"/>
                <a:cs typeface="Consolas" pitchFamily="49" charset="0"/>
              </a:rPr>
              <a:t>出</a:t>
            </a:r>
            <a:r>
              <a:rPr lang="zh-CN" altLang="en-US" sz="2400" b="1" dirty="0">
                <a:solidFill>
                  <a:srgbClr val="FF0000"/>
                </a:solidFill>
                <a:latin typeface="Consolas" pitchFamily="49" charset="0"/>
                <a:ea typeface="仿宋" pitchFamily="49" charset="-122"/>
                <a:cs typeface="Consolas" pitchFamily="49" charset="0"/>
              </a:rPr>
              <a:t>栈</a:t>
            </a:r>
            <a:r>
              <a:rPr lang="en-US" altLang="zh-CN" sz="2400" b="1" dirty="0">
                <a:solidFill>
                  <a:srgbClr val="FF0000"/>
                </a:solidFill>
                <a:latin typeface="Consolas" pitchFamily="49" charset="0"/>
                <a:ea typeface="仿宋" pitchFamily="49" charset="-122"/>
                <a:cs typeface="Consolas" pitchFamily="49" charset="0"/>
              </a:rPr>
              <a:t>p</a:t>
            </a:r>
            <a:r>
              <a:rPr lang="zh-CN" altLang="en-US" sz="2400" b="1" dirty="0">
                <a:solidFill>
                  <a:srgbClr val="FF0000"/>
                </a:solidFill>
                <a:latin typeface="Consolas" pitchFamily="49" charset="0"/>
                <a:ea typeface="仿宋" pitchFamily="49" charset="-122"/>
                <a:cs typeface="Consolas" pitchFamily="49" charset="0"/>
              </a:rPr>
              <a:t>并访问之</a:t>
            </a:r>
            <a:r>
              <a:rPr lang="zh-CN" altLang="en-US" sz="2400" b="1" dirty="0" smtClean="0">
                <a:solidFill>
                  <a:srgbClr val="0000FF"/>
                </a:solidFill>
                <a:latin typeface="Consolas" pitchFamily="49" charset="0"/>
                <a:ea typeface="仿宋" pitchFamily="49" charset="-122"/>
                <a:cs typeface="Consolas" pitchFamily="49" charset="0"/>
              </a:rPr>
              <a:t>；</a:t>
            </a:r>
            <a:endParaRPr lang="en-US" altLang="zh-CN" sz="2400" b="1" dirty="0" smtClean="0">
              <a:solidFill>
                <a:srgbClr val="0000FF"/>
              </a:solidFill>
              <a:latin typeface="Consolas" pitchFamily="49" charset="0"/>
              <a:ea typeface="仿宋" pitchFamily="49" charset="-122"/>
              <a:cs typeface="Consolas" pitchFamily="49" charset="0"/>
            </a:endParaRPr>
          </a:p>
          <a:p>
            <a:pPr fontAlgn="base">
              <a:spcBef>
                <a:spcPct val="0"/>
              </a:spcBef>
              <a:spcAft>
                <a:spcPct val="0"/>
              </a:spcAft>
            </a:pPr>
            <a:r>
              <a:rPr lang="en-US" altLang="zh-CN" sz="2400" b="1" dirty="0" smtClean="0">
                <a:solidFill>
                  <a:srgbClr val="0000FF"/>
                </a:solidFill>
                <a:latin typeface="Consolas" pitchFamily="49" charset="0"/>
                <a:ea typeface="仿宋" pitchFamily="49" charset="-122"/>
                <a:cs typeface="Consolas" pitchFamily="49" charset="0"/>
              </a:rPr>
              <a:t>      p=p-</a:t>
            </a:r>
            <a:r>
              <a:rPr lang="en-US" altLang="zh-CN" sz="2400" b="1" dirty="0">
                <a:solidFill>
                  <a:srgbClr val="0000FF"/>
                </a:solidFill>
                <a:latin typeface="Consolas" pitchFamily="49" charset="0"/>
                <a:ea typeface="仿宋" pitchFamily="49" charset="-122"/>
                <a:cs typeface="Consolas" pitchFamily="49" charset="0"/>
              </a:rPr>
              <a:t>&gt;rchild;</a:t>
            </a:r>
          </a:p>
          <a:p>
            <a:pPr fontAlgn="base">
              <a:spcBef>
                <a:spcPct val="0"/>
              </a:spcBef>
              <a:spcAft>
                <a:spcPct val="0"/>
              </a:spcAft>
            </a:pPr>
            <a:r>
              <a:rPr lang="en-US" altLang="zh-CN" sz="2400" b="1" dirty="0">
                <a:solidFill>
                  <a:srgbClr val="0000FF"/>
                </a:solidFill>
                <a:latin typeface="Consolas" pitchFamily="49" charset="0"/>
                <a:ea typeface="仿宋" pitchFamily="49" charset="-122"/>
                <a:cs typeface="Consolas" pitchFamily="49" charset="0"/>
              </a:rPr>
              <a:t>   </a:t>
            </a:r>
            <a:r>
              <a:rPr lang="en-US" altLang="zh-CN" sz="2400" b="1" dirty="0" smtClean="0">
                <a:solidFill>
                  <a:srgbClr val="0000FF"/>
                </a:solidFill>
                <a:latin typeface="Consolas" pitchFamily="49" charset="0"/>
                <a:ea typeface="仿宋" pitchFamily="49" charset="-122"/>
                <a:cs typeface="Consolas" pitchFamily="49" charset="0"/>
              </a:rPr>
              <a:t>}</a:t>
            </a:r>
            <a:endParaRPr lang="en-US" altLang="zh-CN" sz="2400" b="1" dirty="0">
              <a:solidFill>
                <a:srgbClr val="0000FF"/>
              </a:solidFill>
              <a:latin typeface="Consolas" pitchFamily="49" charset="0"/>
              <a:ea typeface="仿宋" pitchFamily="49" charset="-122"/>
              <a:cs typeface="Consolas" pitchFamily="49" charset="0"/>
            </a:endParaRPr>
          </a:p>
          <a:p>
            <a:pPr fontAlgn="base">
              <a:spcBef>
                <a:spcPct val="0"/>
              </a:spcBef>
              <a:spcAft>
                <a:spcPct val="0"/>
              </a:spcAft>
            </a:pPr>
            <a:r>
              <a:rPr lang="en-US" altLang="zh-CN" sz="2400" b="1" dirty="0" smtClean="0">
                <a:solidFill>
                  <a:srgbClr val="0000FF"/>
                </a:solidFill>
                <a:latin typeface="Consolas" pitchFamily="49" charset="0"/>
                <a:ea typeface="仿宋" pitchFamily="49" charset="-122"/>
                <a:cs typeface="Consolas" pitchFamily="49" charset="0"/>
              </a:rPr>
              <a:t>}</a:t>
            </a:r>
            <a:endParaRPr lang="en-US" altLang="zh-CN" sz="2400" b="1" dirty="0">
              <a:solidFill>
                <a:srgbClr val="0000FF"/>
              </a:solidFill>
              <a:latin typeface="Consolas" pitchFamily="49" charset="0"/>
              <a:ea typeface="仿宋" pitchFamily="49" charset="-122"/>
              <a:cs typeface="Consolas" pitchFamily="49" charset="0"/>
            </a:endParaRPr>
          </a:p>
        </p:txBody>
      </p:sp>
      <p:sp>
        <p:nvSpPr>
          <p:cNvPr id="13" name="TextBox 12"/>
          <p:cNvSpPr txBox="1"/>
          <p:nvPr/>
        </p:nvSpPr>
        <p:spPr>
          <a:xfrm>
            <a:off x="467544" y="6237312"/>
            <a:ext cx="5544616" cy="461665"/>
          </a:xfrm>
          <a:prstGeom prst="rect">
            <a:avLst/>
          </a:prstGeom>
          <a:noFill/>
        </p:spPr>
        <p:txBody>
          <a:bodyPr wrap="square" rtlCol="0">
            <a:spAutoFit/>
          </a:bodyPr>
          <a:lstStyle/>
          <a:p>
            <a:pPr fontAlgn="base">
              <a:spcBef>
                <a:spcPct val="0"/>
              </a:spcBef>
              <a:spcAft>
                <a:spcPct val="0"/>
              </a:spcAft>
            </a:pPr>
            <a:r>
              <a:rPr lang="zh-CN" altLang="en-US" sz="2400" b="1" dirty="0" smtClean="0">
                <a:solidFill>
                  <a:srgbClr val="FF0000"/>
                </a:solidFill>
                <a:latin typeface="Consolas" pitchFamily="49" charset="0"/>
                <a:ea typeface="方正启体简体" pitchFamily="65" charset="-122"/>
                <a:cs typeface="Consolas" pitchFamily="49" charset="0"/>
              </a:rPr>
              <a:t>外循环结束条件：</a:t>
            </a:r>
            <a:r>
              <a:rPr lang="zh-CN" altLang="en-US" sz="2400" b="1" dirty="0" smtClean="0">
                <a:solidFill>
                  <a:srgbClr val="3333FF"/>
                </a:solidFill>
                <a:latin typeface="Consolas" pitchFamily="49" charset="0"/>
                <a:ea typeface="方正启体简体" pitchFamily="65" charset="-122"/>
                <a:cs typeface="Consolas" pitchFamily="49" charset="0"/>
              </a:rPr>
              <a:t>栈空且</a:t>
            </a:r>
            <a:r>
              <a:rPr lang="en-US" altLang="zh-CN" sz="2400" b="1" i="1" dirty="0" smtClean="0">
                <a:solidFill>
                  <a:srgbClr val="3333FF"/>
                </a:solidFill>
                <a:latin typeface="Consolas" pitchFamily="49" charset="0"/>
                <a:ea typeface="方正启体简体" pitchFamily="65" charset="-122"/>
                <a:cs typeface="Consolas" pitchFamily="49" charset="0"/>
              </a:rPr>
              <a:t>p</a:t>
            </a:r>
            <a:r>
              <a:rPr lang="en-US" altLang="zh-CN" sz="2400" b="1" dirty="0" smtClean="0">
                <a:solidFill>
                  <a:srgbClr val="3333FF"/>
                </a:solidFill>
                <a:latin typeface="Consolas" pitchFamily="49" charset="0"/>
                <a:ea typeface="方正启体简体" pitchFamily="65" charset="-122"/>
                <a:cs typeface="Consolas" pitchFamily="49" charset="0"/>
              </a:rPr>
              <a:t>=NULL</a:t>
            </a:r>
            <a:endParaRPr lang="zh-CN" altLang="en-US" sz="2400" b="1" dirty="0">
              <a:solidFill>
                <a:srgbClr val="3333FF"/>
              </a:solidFill>
              <a:latin typeface="Consolas" pitchFamily="49" charset="0"/>
              <a:ea typeface="方正启体简体" pitchFamily="65" charset="-122"/>
              <a:cs typeface="Consolas" pitchFamily="49" charset="0"/>
            </a:endParaRPr>
          </a:p>
        </p:txBody>
      </p:sp>
      <p:grpSp>
        <p:nvGrpSpPr>
          <p:cNvPr id="2" name="组合 10"/>
          <p:cNvGrpSpPr/>
          <p:nvPr/>
        </p:nvGrpSpPr>
        <p:grpSpPr>
          <a:xfrm>
            <a:off x="5724128" y="2066920"/>
            <a:ext cx="1357322" cy="857256"/>
            <a:chOff x="5000628" y="1928802"/>
            <a:chExt cx="1357322" cy="857256"/>
          </a:xfrm>
        </p:grpSpPr>
        <p:sp>
          <p:nvSpPr>
            <p:cNvPr id="18" name="右大括号 17"/>
            <p:cNvSpPr/>
            <p:nvPr/>
          </p:nvSpPr>
          <p:spPr>
            <a:xfrm>
              <a:off x="5000628" y="1928802"/>
              <a:ext cx="214314" cy="857256"/>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defPPr>
                <a:defRPr lang="zh-CN"/>
              </a:defPPr>
              <a:lvl1pPr algn="ctr" rtl="0" fontAlgn="base">
                <a:spcBef>
                  <a:spcPct val="0"/>
                </a:spcBef>
                <a:spcAft>
                  <a:spcPct val="0"/>
                </a:spcAft>
                <a:defRPr sz="2400" b="1" kern="1200">
                  <a:solidFill>
                    <a:schemeClr val="tx1"/>
                  </a:solidFill>
                  <a:latin typeface="+mn-lt"/>
                  <a:ea typeface="+mn-ea"/>
                  <a:cs typeface="+mn-cs"/>
                </a:defRPr>
              </a:lvl1pPr>
              <a:lvl2pPr marL="457200" algn="ctr" rtl="0" fontAlgn="base">
                <a:spcBef>
                  <a:spcPct val="0"/>
                </a:spcBef>
                <a:spcAft>
                  <a:spcPct val="0"/>
                </a:spcAft>
                <a:defRPr sz="2400" b="1" kern="1200">
                  <a:solidFill>
                    <a:schemeClr val="tx1"/>
                  </a:solidFill>
                  <a:latin typeface="+mn-lt"/>
                  <a:ea typeface="+mn-ea"/>
                  <a:cs typeface="+mn-cs"/>
                </a:defRPr>
              </a:lvl2pPr>
              <a:lvl3pPr marL="914400" algn="ctr" rtl="0" fontAlgn="base">
                <a:spcBef>
                  <a:spcPct val="0"/>
                </a:spcBef>
                <a:spcAft>
                  <a:spcPct val="0"/>
                </a:spcAft>
                <a:defRPr sz="2400" b="1" kern="1200">
                  <a:solidFill>
                    <a:schemeClr val="tx1"/>
                  </a:solidFill>
                  <a:latin typeface="+mn-lt"/>
                  <a:ea typeface="+mn-ea"/>
                  <a:cs typeface="+mn-cs"/>
                </a:defRPr>
              </a:lvl3pPr>
              <a:lvl4pPr marL="1371600" algn="ctr" rtl="0" fontAlgn="base">
                <a:spcBef>
                  <a:spcPct val="0"/>
                </a:spcBef>
                <a:spcAft>
                  <a:spcPct val="0"/>
                </a:spcAft>
                <a:defRPr sz="2400" b="1" kern="1200">
                  <a:solidFill>
                    <a:schemeClr val="tx1"/>
                  </a:solidFill>
                  <a:latin typeface="+mn-lt"/>
                  <a:ea typeface="+mn-ea"/>
                  <a:cs typeface="+mn-cs"/>
                </a:defRPr>
              </a:lvl4pPr>
              <a:lvl5pPr marL="1828800" algn="ctr" rtl="0" fontAlgn="base">
                <a:spcBef>
                  <a:spcPct val="0"/>
                </a:spcBef>
                <a:spcAft>
                  <a:spcPct val="0"/>
                </a:spcAft>
                <a:defRPr sz="2400" b="1" kern="1200">
                  <a:solidFill>
                    <a:schemeClr val="tx1"/>
                  </a:solidFill>
                  <a:latin typeface="+mn-lt"/>
                  <a:ea typeface="+mn-ea"/>
                  <a:cs typeface="+mn-cs"/>
                </a:defRPr>
              </a:lvl5pPr>
              <a:lvl6pPr marL="2286000" algn="l" defTabSz="914400" rtl="0" eaLnBrk="1" latinLnBrk="0" hangingPunct="1">
                <a:defRPr sz="2400" b="1" kern="1200">
                  <a:solidFill>
                    <a:schemeClr val="tx1"/>
                  </a:solidFill>
                  <a:latin typeface="+mn-lt"/>
                  <a:ea typeface="+mn-ea"/>
                  <a:cs typeface="+mn-cs"/>
                </a:defRPr>
              </a:lvl6pPr>
              <a:lvl7pPr marL="2743200" algn="l" defTabSz="914400" rtl="0" eaLnBrk="1" latinLnBrk="0" hangingPunct="1">
                <a:defRPr sz="2400" b="1" kern="1200">
                  <a:solidFill>
                    <a:schemeClr val="tx1"/>
                  </a:solidFill>
                  <a:latin typeface="+mn-lt"/>
                  <a:ea typeface="+mn-ea"/>
                  <a:cs typeface="+mn-cs"/>
                </a:defRPr>
              </a:lvl7pPr>
              <a:lvl8pPr marL="3200400" algn="l" defTabSz="914400" rtl="0" eaLnBrk="1" latinLnBrk="0" hangingPunct="1">
                <a:defRPr sz="2400" b="1" kern="1200">
                  <a:solidFill>
                    <a:schemeClr val="tx1"/>
                  </a:solidFill>
                  <a:latin typeface="+mn-lt"/>
                  <a:ea typeface="+mn-ea"/>
                  <a:cs typeface="+mn-cs"/>
                </a:defRPr>
              </a:lvl8pPr>
              <a:lvl9pPr marL="3657600" algn="l" defTabSz="914400" rtl="0" eaLnBrk="1" latinLnBrk="0" hangingPunct="1">
                <a:defRPr sz="2400" b="1" kern="1200">
                  <a:solidFill>
                    <a:schemeClr val="tx1"/>
                  </a:solidFill>
                  <a:latin typeface="+mn-lt"/>
                  <a:ea typeface="+mn-ea"/>
                  <a:cs typeface="+mn-cs"/>
                </a:defRPr>
              </a:lvl9pPr>
            </a:lstStyle>
            <a:p>
              <a:endParaRPr lang="zh-CN" altLang="en-US">
                <a:solidFill>
                  <a:prstClr val="black"/>
                </a:solidFill>
              </a:endParaRPr>
            </a:p>
          </p:txBody>
        </p:sp>
        <p:sp>
          <p:nvSpPr>
            <p:cNvPr id="19" name="TextBox 10"/>
            <p:cNvSpPr txBox="1"/>
            <p:nvPr/>
          </p:nvSpPr>
          <p:spPr>
            <a:xfrm>
              <a:off x="5214942" y="2143116"/>
              <a:ext cx="1143008" cy="461665"/>
            </a:xfrm>
            <a:prstGeom prst="rect">
              <a:avLst/>
            </a:prstGeom>
            <a:noFill/>
          </p:spPr>
          <p:txBody>
            <a:bodyPr wrap="square" rtlCol="0">
              <a:spAutoFit/>
            </a:bodyPr>
            <a:ls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a:lstStyle>
            <a:p>
              <a:pPr algn="l"/>
              <a:r>
                <a:rPr lang="zh-CN" altLang="en-US" smtClean="0">
                  <a:latin typeface="华文中宋" pitchFamily="2" charset="-122"/>
                  <a:ea typeface="华文中宋" pitchFamily="2" charset="-122"/>
                </a:rPr>
                <a:t>阶段</a:t>
              </a:r>
              <a:r>
                <a:rPr lang="en-US" altLang="zh-CN" smtClean="0">
                  <a:latin typeface="华文中宋" pitchFamily="2" charset="-122"/>
                  <a:ea typeface="华文中宋" pitchFamily="2" charset="-122"/>
                </a:rPr>
                <a:t>1</a:t>
              </a:r>
              <a:endParaRPr lang="zh-CN" altLang="en-US">
                <a:latin typeface="华文中宋" pitchFamily="2" charset="-122"/>
                <a:ea typeface="华文中宋" pitchFamily="2" charset="-122"/>
              </a:endParaRPr>
            </a:p>
          </p:txBody>
        </p:sp>
      </p:grpSp>
      <p:grpSp>
        <p:nvGrpSpPr>
          <p:cNvPr id="3" name="组合 14"/>
          <p:cNvGrpSpPr/>
          <p:nvPr/>
        </p:nvGrpSpPr>
        <p:grpSpPr>
          <a:xfrm>
            <a:off x="5729398" y="4365104"/>
            <a:ext cx="1357322" cy="857256"/>
            <a:chOff x="4991103" y="3214686"/>
            <a:chExt cx="1357322" cy="857256"/>
          </a:xfrm>
        </p:grpSpPr>
        <p:sp>
          <p:nvSpPr>
            <p:cNvPr id="16" name="右大括号 15"/>
            <p:cNvSpPr/>
            <p:nvPr/>
          </p:nvSpPr>
          <p:spPr>
            <a:xfrm>
              <a:off x="4991103" y="3214686"/>
              <a:ext cx="214314" cy="857256"/>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defPPr>
                <a:defRPr lang="zh-CN"/>
              </a:defPPr>
              <a:lvl1pPr algn="ctr" rtl="0" fontAlgn="base">
                <a:spcBef>
                  <a:spcPct val="0"/>
                </a:spcBef>
                <a:spcAft>
                  <a:spcPct val="0"/>
                </a:spcAft>
                <a:defRPr sz="2400" b="1" kern="1200">
                  <a:solidFill>
                    <a:schemeClr val="tx1"/>
                  </a:solidFill>
                  <a:latin typeface="+mn-lt"/>
                  <a:ea typeface="+mn-ea"/>
                  <a:cs typeface="+mn-cs"/>
                </a:defRPr>
              </a:lvl1pPr>
              <a:lvl2pPr marL="457200" algn="ctr" rtl="0" fontAlgn="base">
                <a:spcBef>
                  <a:spcPct val="0"/>
                </a:spcBef>
                <a:spcAft>
                  <a:spcPct val="0"/>
                </a:spcAft>
                <a:defRPr sz="2400" b="1" kern="1200">
                  <a:solidFill>
                    <a:schemeClr val="tx1"/>
                  </a:solidFill>
                  <a:latin typeface="+mn-lt"/>
                  <a:ea typeface="+mn-ea"/>
                  <a:cs typeface="+mn-cs"/>
                </a:defRPr>
              </a:lvl2pPr>
              <a:lvl3pPr marL="914400" algn="ctr" rtl="0" fontAlgn="base">
                <a:spcBef>
                  <a:spcPct val="0"/>
                </a:spcBef>
                <a:spcAft>
                  <a:spcPct val="0"/>
                </a:spcAft>
                <a:defRPr sz="2400" b="1" kern="1200">
                  <a:solidFill>
                    <a:schemeClr val="tx1"/>
                  </a:solidFill>
                  <a:latin typeface="+mn-lt"/>
                  <a:ea typeface="+mn-ea"/>
                  <a:cs typeface="+mn-cs"/>
                </a:defRPr>
              </a:lvl3pPr>
              <a:lvl4pPr marL="1371600" algn="ctr" rtl="0" fontAlgn="base">
                <a:spcBef>
                  <a:spcPct val="0"/>
                </a:spcBef>
                <a:spcAft>
                  <a:spcPct val="0"/>
                </a:spcAft>
                <a:defRPr sz="2400" b="1" kern="1200">
                  <a:solidFill>
                    <a:schemeClr val="tx1"/>
                  </a:solidFill>
                  <a:latin typeface="+mn-lt"/>
                  <a:ea typeface="+mn-ea"/>
                  <a:cs typeface="+mn-cs"/>
                </a:defRPr>
              </a:lvl4pPr>
              <a:lvl5pPr marL="1828800" algn="ctr" rtl="0" fontAlgn="base">
                <a:spcBef>
                  <a:spcPct val="0"/>
                </a:spcBef>
                <a:spcAft>
                  <a:spcPct val="0"/>
                </a:spcAft>
                <a:defRPr sz="2400" b="1" kern="1200">
                  <a:solidFill>
                    <a:schemeClr val="tx1"/>
                  </a:solidFill>
                  <a:latin typeface="+mn-lt"/>
                  <a:ea typeface="+mn-ea"/>
                  <a:cs typeface="+mn-cs"/>
                </a:defRPr>
              </a:lvl5pPr>
              <a:lvl6pPr marL="2286000" algn="l" defTabSz="914400" rtl="0" eaLnBrk="1" latinLnBrk="0" hangingPunct="1">
                <a:defRPr sz="2400" b="1" kern="1200">
                  <a:solidFill>
                    <a:schemeClr val="tx1"/>
                  </a:solidFill>
                  <a:latin typeface="+mn-lt"/>
                  <a:ea typeface="+mn-ea"/>
                  <a:cs typeface="+mn-cs"/>
                </a:defRPr>
              </a:lvl6pPr>
              <a:lvl7pPr marL="2743200" algn="l" defTabSz="914400" rtl="0" eaLnBrk="1" latinLnBrk="0" hangingPunct="1">
                <a:defRPr sz="2400" b="1" kern="1200">
                  <a:solidFill>
                    <a:schemeClr val="tx1"/>
                  </a:solidFill>
                  <a:latin typeface="+mn-lt"/>
                  <a:ea typeface="+mn-ea"/>
                  <a:cs typeface="+mn-cs"/>
                </a:defRPr>
              </a:lvl7pPr>
              <a:lvl8pPr marL="3200400" algn="l" defTabSz="914400" rtl="0" eaLnBrk="1" latinLnBrk="0" hangingPunct="1">
                <a:defRPr sz="2400" b="1" kern="1200">
                  <a:solidFill>
                    <a:schemeClr val="tx1"/>
                  </a:solidFill>
                  <a:latin typeface="+mn-lt"/>
                  <a:ea typeface="+mn-ea"/>
                  <a:cs typeface="+mn-cs"/>
                </a:defRPr>
              </a:lvl8pPr>
              <a:lvl9pPr marL="3657600" algn="l" defTabSz="914400" rtl="0" eaLnBrk="1" latinLnBrk="0" hangingPunct="1">
                <a:defRPr sz="2400" b="1" kern="1200">
                  <a:solidFill>
                    <a:schemeClr val="tx1"/>
                  </a:solidFill>
                  <a:latin typeface="+mn-lt"/>
                  <a:ea typeface="+mn-ea"/>
                  <a:cs typeface="+mn-cs"/>
                </a:defRPr>
              </a:lvl9pPr>
            </a:lstStyle>
            <a:p>
              <a:endParaRPr lang="zh-CN" altLang="en-US">
                <a:solidFill>
                  <a:prstClr val="black"/>
                </a:solidFill>
              </a:endParaRPr>
            </a:p>
          </p:txBody>
        </p:sp>
        <p:sp>
          <p:nvSpPr>
            <p:cNvPr id="17" name="TextBox 12"/>
            <p:cNvSpPr txBox="1"/>
            <p:nvPr/>
          </p:nvSpPr>
          <p:spPr>
            <a:xfrm>
              <a:off x="5205417" y="3429000"/>
              <a:ext cx="1143008" cy="461665"/>
            </a:xfrm>
            <a:prstGeom prst="rect">
              <a:avLst/>
            </a:prstGeom>
            <a:noFill/>
          </p:spPr>
          <p:txBody>
            <a:bodyPr wrap="square" rtlCol="0">
              <a:spAutoFit/>
            </a:bodyPr>
            <a:ls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a:lstStyle>
            <a:p>
              <a:pPr algn="l"/>
              <a:r>
                <a:rPr lang="zh-CN" altLang="en-US" smtClean="0">
                  <a:latin typeface="华文中宋" pitchFamily="2" charset="-122"/>
                  <a:ea typeface="华文中宋" pitchFamily="2" charset="-122"/>
                </a:rPr>
                <a:t>阶段</a:t>
              </a:r>
              <a:r>
                <a:rPr lang="en-US" altLang="zh-CN" smtClean="0">
                  <a:latin typeface="华文中宋" pitchFamily="2" charset="-122"/>
                  <a:ea typeface="华文中宋" pitchFamily="2" charset="-122"/>
                </a:rPr>
                <a:t>2</a:t>
              </a:r>
              <a:endParaRPr lang="zh-CN" altLang="en-US">
                <a:latin typeface="华文中宋" pitchFamily="2" charset="-122"/>
                <a:ea typeface="华文中宋" pitchFamily="2" charset="-122"/>
              </a:endParaRPr>
            </a:p>
          </p:txBody>
        </p:sp>
      </p:grpSp>
      <p:sp>
        <p:nvSpPr>
          <p:cNvPr id="14" name="Text Box 44"/>
          <p:cNvSpPr txBox="1">
            <a:spLocks noChangeArrowheads="1"/>
          </p:cNvSpPr>
          <p:nvPr/>
        </p:nvSpPr>
        <p:spPr bwMode="auto">
          <a:xfrm>
            <a:off x="251520" y="116632"/>
            <a:ext cx="4502178" cy="523220"/>
          </a:xfrm>
          <a:prstGeom prst="rect">
            <a:avLst/>
          </a:prstGeom>
          <a:solidFill>
            <a:srgbClr val="7030A0"/>
          </a:solidFill>
          <a:ln w="38100" algn="ctr">
            <a:noFill/>
            <a:miter lim="800000"/>
            <a:headEnd/>
            <a:tailEnd type="none" w="med" len="lg"/>
          </a:ln>
          <a:effectLst/>
        </p:spPr>
        <p:txBody>
          <a:bodyPr wrap="square">
            <a:spAutoFit/>
          </a:bodyPr>
          <a:lstStyle/>
          <a:p>
            <a:pPr fontAlgn="base">
              <a:spcBef>
                <a:spcPct val="50000"/>
              </a:spcBef>
              <a:spcAft>
                <a:spcPct val="0"/>
              </a:spcAft>
            </a:pPr>
            <a:r>
              <a:rPr lang="en-US" altLang="zh-CN" sz="2800" b="1" dirty="0" smtClean="0">
                <a:solidFill>
                  <a:prstClr val="white"/>
                </a:solidFill>
                <a:latin typeface="Consolas" pitchFamily="49" charset="0"/>
                <a:ea typeface="华文中宋" pitchFamily="2" charset="-122"/>
                <a:cs typeface="Consolas" pitchFamily="49" charset="0"/>
              </a:rPr>
              <a:t>2</a:t>
            </a:r>
            <a:r>
              <a:rPr lang="zh-CN" altLang="en-US" sz="2800" b="1" dirty="0" smtClean="0">
                <a:solidFill>
                  <a:prstClr val="white"/>
                </a:solidFill>
                <a:latin typeface="Consolas" pitchFamily="49" charset="0"/>
                <a:ea typeface="华文中宋" pitchFamily="2" charset="-122"/>
                <a:cs typeface="Consolas" pitchFamily="49" charset="0"/>
              </a:rPr>
              <a:t>、中序</a:t>
            </a:r>
            <a:r>
              <a:rPr lang="zh-CN" altLang="en-US" sz="2800" b="1" dirty="0">
                <a:solidFill>
                  <a:prstClr val="white"/>
                </a:solidFill>
                <a:latin typeface="Consolas" pitchFamily="49" charset="0"/>
                <a:ea typeface="华文中宋" pitchFamily="2" charset="-122"/>
                <a:cs typeface="Consolas" pitchFamily="49" charset="0"/>
              </a:rPr>
              <a:t>非递归</a:t>
            </a:r>
            <a:r>
              <a:rPr lang="zh-CN" altLang="en-US" sz="2800" b="1" dirty="0" smtClean="0">
                <a:solidFill>
                  <a:prstClr val="white"/>
                </a:solidFill>
                <a:latin typeface="Consolas" pitchFamily="49" charset="0"/>
                <a:ea typeface="华文中宋" pitchFamily="2" charset="-122"/>
                <a:cs typeface="Consolas" pitchFamily="49" charset="0"/>
              </a:rPr>
              <a:t>算法：算法</a:t>
            </a:r>
            <a:r>
              <a:rPr lang="en-US" altLang="zh-CN" sz="2800" b="1" dirty="0" smtClean="0">
                <a:solidFill>
                  <a:prstClr val="white"/>
                </a:solidFill>
                <a:latin typeface="Consolas" pitchFamily="49" charset="0"/>
                <a:ea typeface="华文中宋" pitchFamily="2" charset="-122"/>
                <a:cs typeface="Consolas" pitchFamily="49" charset="0"/>
              </a:rPr>
              <a:t>2</a:t>
            </a:r>
            <a:endParaRPr lang="zh-CN" altLang="en-US" sz="2800" b="1" dirty="0">
              <a:solidFill>
                <a:prstClr val="white"/>
              </a:solidFill>
              <a:latin typeface="Consolas" pitchFamily="49" charset="0"/>
              <a:ea typeface="华文中宋" pitchFamily="2" charset="-122"/>
              <a:cs typeface="Consolas" pitchFamily="49" charset="0"/>
            </a:endParaRPr>
          </a:p>
        </p:txBody>
      </p:sp>
    </p:spTree>
    <p:extLst>
      <p:ext uri="{BB962C8B-B14F-4D97-AF65-F5344CB8AC3E}">
        <p14:creationId xmlns:p14="http://schemas.microsoft.com/office/powerpoint/2010/main" val="164383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35496" y="450452"/>
            <a:ext cx="9073008" cy="6588640"/>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72000">
            <a:spAutoFit/>
          </a:bodyPr>
          <a:lstStyle/>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void InOrder2(BTNode *b)</a:t>
            </a:r>
            <a:endParaRPr lang="zh-CN" altLang="en-US" sz="2400" b="1" dirty="0" smtClean="0">
              <a:solidFill>
                <a:srgbClr val="3333FF"/>
              </a:solidFill>
              <a:latin typeface="Consolas" pitchFamily="49" charset="0"/>
              <a:ea typeface="仿宋" pitchFamily="49" charset="-122"/>
              <a:cs typeface="Consolas" pitchFamily="49" charset="0"/>
            </a:endParaRP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BTNode *p;  </a:t>
            </a:r>
            <a:r>
              <a:rPr lang="en-US" sz="2400" b="1" dirty="0" err="1" smtClean="0">
                <a:solidFill>
                  <a:srgbClr val="3333FF"/>
                </a:solidFill>
                <a:latin typeface="Consolas" pitchFamily="49" charset="0"/>
                <a:ea typeface="仿宋" pitchFamily="49" charset="-122"/>
                <a:cs typeface="Consolas" pitchFamily="49" charset="0"/>
              </a:rPr>
              <a:t>SqStack</a:t>
            </a:r>
            <a:r>
              <a:rPr lang="en-US" sz="2400" b="1" dirty="0" smtClean="0">
                <a:solidFill>
                  <a:srgbClr val="3333FF"/>
                </a:solidFill>
                <a:latin typeface="Consolas" pitchFamily="49" charset="0"/>
                <a:ea typeface="仿宋" pitchFamily="49" charset="-122"/>
                <a:cs typeface="Consolas" pitchFamily="49" charset="0"/>
              </a:rPr>
              <a:t> *st</a:t>
            </a:r>
            <a:r>
              <a:rPr lang="en-US" sz="2400" b="1" dirty="0">
                <a:solidFill>
                  <a:srgbClr val="3333FF"/>
                </a:solidFill>
                <a:latin typeface="Consolas" pitchFamily="49" charset="0"/>
                <a:ea typeface="仿宋" pitchFamily="49" charset="-122"/>
                <a:cs typeface="Consolas" pitchFamily="49" charset="0"/>
              </a:rPr>
              <a:t>; </a:t>
            </a:r>
            <a:r>
              <a:rPr lang="en-US" sz="2400" b="1" dirty="0" err="1">
                <a:solidFill>
                  <a:srgbClr val="3333FF"/>
                </a:solidFill>
                <a:latin typeface="Consolas" pitchFamily="49" charset="0"/>
                <a:ea typeface="仿宋" pitchFamily="49" charset="-122"/>
                <a:cs typeface="Consolas" pitchFamily="49" charset="0"/>
              </a:rPr>
              <a:t>InitStack</a:t>
            </a:r>
            <a:r>
              <a:rPr lang="en-US" sz="2400" b="1" dirty="0">
                <a:solidFill>
                  <a:srgbClr val="3333FF"/>
                </a:solidFill>
                <a:latin typeface="Consolas" pitchFamily="49" charset="0"/>
                <a:ea typeface="仿宋" pitchFamily="49" charset="-122"/>
                <a:cs typeface="Consolas" pitchFamily="49" charset="0"/>
              </a:rPr>
              <a:t>(st</a:t>
            </a:r>
            <a:r>
              <a:rPr lang="en-US" sz="2400" b="1" dirty="0" smtClean="0">
                <a:solidFill>
                  <a:srgbClr val="3333FF"/>
                </a:solidFill>
                <a:latin typeface="Consolas" pitchFamily="49" charset="0"/>
                <a:ea typeface="仿宋" pitchFamily="49" charset="-122"/>
                <a:cs typeface="Consolas" pitchFamily="49" charset="0"/>
              </a:rPr>
              <a:t>);</a:t>
            </a:r>
            <a:endParaRPr lang="zh-CN" altLang="en-US" sz="2400" b="1" dirty="0" smtClean="0">
              <a:solidFill>
                <a:srgbClr val="00B050"/>
              </a:solidFill>
              <a:latin typeface="Consolas" pitchFamily="49" charset="0"/>
              <a:ea typeface="仿宋" pitchFamily="49" charset="-122"/>
              <a:cs typeface="Consolas" pitchFamily="49" charset="0"/>
            </a:endParaRP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p=b;</a:t>
            </a:r>
            <a:endParaRPr lang="zh-CN" altLang="en-US" sz="2400" b="1" dirty="0" smtClean="0">
              <a:solidFill>
                <a:srgbClr val="3333FF"/>
              </a:solidFill>
              <a:latin typeface="Consolas" pitchFamily="49" charset="0"/>
              <a:ea typeface="仿宋" pitchFamily="49" charset="-122"/>
              <a:cs typeface="Consolas" pitchFamily="49" charset="0"/>
            </a:endParaRPr>
          </a:p>
          <a:p>
            <a:pPr fontAlgn="base">
              <a:lnSpc>
                <a:spcPct val="150000"/>
              </a:lnSpc>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while </a:t>
            </a:r>
            <a:r>
              <a:rPr lang="en-US" sz="2400" b="1" dirty="0">
                <a:solidFill>
                  <a:srgbClr val="3333FF"/>
                </a:solidFill>
                <a:latin typeface="Consolas" pitchFamily="49" charset="0"/>
                <a:ea typeface="仿宋" pitchFamily="49" charset="-122"/>
                <a:cs typeface="Consolas" pitchFamily="49" charset="0"/>
              </a:rPr>
              <a:t>(!</a:t>
            </a:r>
            <a:r>
              <a:rPr lang="en-US" sz="2400" b="1" dirty="0" err="1">
                <a:solidFill>
                  <a:srgbClr val="3333FF"/>
                </a:solidFill>
                <a:latin typeface="Consolas" pitchFamily="49" charset="0"/>
                <a:ea typeface="仿宋" pitchFamily="49" charset="-122"/>
                <a:cs typeface="Consolas" pitchFamily="49" charset="0"/>
              </a:rPr>
              <a:t>StackEmpty</a:t>
            </a:r>
            <a:r>
              <a:rPr lang="en-US" sz="2400" b="1" dirty="0">
                <a:solidFill>
                  <a:srgbClr val="3333FF"/>
                </a:solidFill>
                <a:latin typeface="Consolas" pitchFamily="49" charset="0"/>
                <a:ea typeface="仿宋" pitchFamily="49" charset="-122"/>
                <a:cs typeface="Consolas" pitchFamily="49" charset="0"/>
              </a:rPr>
              <a:t>(st) </a:t>
            </a:r>
            <a:r>
              <a:rPr lang="en-US" sz="2400" b="1" dirty="0" smtClean="0">
                <a:solidFill>
                  <a:srgbClr val="3333FF"/>
                </a:solidFill>
                <a:latin typeface="Consolas" pitchFamily="49" charset="0"/>
                <a:ea typeface="仿宋" pitchFamily="49" charset="-122"/>
                <a:cs typeface="Consolas" pitchFamily="49" charset="0"/>
              </a:rPr>
              <a:t>|| p!=NULL)</a:t>
            </a:r>
            <a:endParaRPr lang="zh-CN" altLang="en-US" sz="2400" b="1" dirty="0" smtClean="0">
              <a:solidFill>
                <a:srgbClr val="3333FF"/>
              </a:solidFill>
              <a:latin typeface="Consolas" pitchFamily="49" charset="0"/>
              <a:ea typeface="仿宋" pitchFamily="49" charset="-122"/>
              <a:cs typeface="Consolas" pitchFamily="49" charset="0"/>
            </a:endParaRP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  while (p!=NULL)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扫描结点</a:t>
            </a:r>
            <a:r>
              <a:rPr lang="en-US" sz="2400" b="1" dirty="0" smtClean="0">
                <a:solidFill>
                  <a:srgbClr val="00B050"/>
                </a:solidFill>
                <a:latin typeface="Consolas" pitchFamily="49" charset="0"/>
                <a:ea typeface="仿宋" pitchFamily="49" charset="-122"/>
                <a:cs typeface="Consolas" pitchFamily="49" charset="0"/>
              </a:rPr>
              <a:t>p</a:t>
            </a:r>
            <a:r>
              <a:rPr lang="zh-CN" altLang="en-US" sz="2400" b="1" dirty="0" smtClean="0">
                <a:solidFill>
                  <a:srgbClr val="00B050"/>
                </a:solidFill>
                <a:latin typeface="Consolas" pitchFamily="49" charset="0"/>
                <a:ea typeface="仿宋" pitchFamily="49" charset="-122"/>
                <a:cs typeface="Consolas" pitchFamily="49" charset="0"/>
              </a:rPr>
              <a:t>的所有左下结点并进栈</a:t>
            </a: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  </a:t>
            </a:r>
            <a:r>
              <a:rPr lang="en-US" sz="2400" b="1" dirty="0">
                <a:solidFill>
                  <a:srgbClr val="3333FF"/>
                </a:solidFill>
                <a:latin typeface="Consolas" pitchFamily="49" charset="0"/>
                <a:ea typeface="仿宋" pitchFamily="49" charset="-122"/>
                <a:cs typeface="Consolas" pitchFamily="49" charset="0"/>
              </a:rPr>
              <a:t>Push(</a:t>
            </a:r>
            <a:r>
              <a:rPr lang="en-US" sz="2400" b="1" dirty="0" err="1">
                <a:solidFill>
                  <a:srgbClr val="3333FF"/>
                </a:solidFill>
                <a:latin typeface="Consolas" pitchFamily="49" charset="0"/>
                <a:ea typeface="仿宋" pitchFamily="49" charset="-122"/>
                <a:cs typeface="Consolas" pitchFamily="49" charset="0"/>
              </a:rPr>
              <a:t>st，p</a:t>
            </a:r>
            <a:r>
              <a:rPr lang="en-US" sz="2400" b="1" dirty="0">
                <a:solidFill>
                  <a:srgbClr val="3333FF"/>
                </a:solidFill>
                <a:latin typeface="Consolas" pitchFamily="49" charset="0"/>
                <a:ea typeface="仿宋" pitchFamily="49" charset="-122"/>
                <a:cs typeface="Consolas" pitchFamily="49" charset="0"/>
              </a:rPr>
              <a:t>);</a:t>
            </a:r>
            <a:r>
              <a:rPr lang="en-US" sz="2400" b="1" dirty="0" smtClean="0">
                <a:solidFill>
                  <a:srgbClr val="FF00FF"/>
                </a:solidFill>
                <a:latin typeface="Consolas" pitchFamily="49" charset="0"/>
                <a:ea typeface="仿宋" pitchFamily="49" charset="-122"/>
                <a:cs typeface="Consolas" pitchFamily="49" charset="0"/>
              </a:rPr>
              <a:t>	</a:t>
            </a:r>
            <a:r>
              <a:rPr lang="en-US" sz="2400" b="1" dirty="0" smtClean="0">
                <a:solidFill>
                  <a:srgbClr val="3333FF"/>
                </a:solidFill>
                <a:latin typeface="Consolas" pitchFamily="49" charset="0"/>
                <a:ea typeface="仿宋" pitchFamily="49" charset="-122"/>
                <a:cs typeface="Consolas" pitchFamily="49" charset="0"/>
              </a:rPr>
              <a:t>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结点</a:t>
            </a:r>
            <a:r>
              <a:rPr lang="en-US" sz="2400" b="1" dirty="0" smtClean="0">
                <a:solidFill>
                  <a:srgbClr val="00B050"/>
                </a:solidFill>
                <a:latin typeface="Consolas" pitchFamily="49" charset="0"/>
                <a:ea typeface="仿宋" pitchFamily="49" charset="-122"/>
                <a:cs typeface="Consolas" pitchFamily="49" charset="0"/>
              </a:rPr>
              <a:t>p</a:t>
            </a:r>
            <a:r>
              <a:rPr lang="zh-CN" altLang="en-US" sz="2400" b="1" dirty="0" smtClean="0">
                <a:solidFill>
                  <a:srgbClr val="00B050"/>
                </a:solidFill>
                <a:latin typeface="Consolas" pitchFamily="49" charset="0"/>
                <a:ea typeface="仿宋" pitchFamily="49" charset="-122"/>
                <a:cs typeface="Consolas" pitchFamily="49" charset="0"/>
              </a:rPr>
              <a:t>进栈</a:t>
            </a: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p=p-&gt;lchild;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移动到左孩子</a:t>
            </a: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a:t>
            </a:r>
          </a:p>
          <a:p>
            <a:pPr fontAlgn="base">
              <a:lnSpc>
                <a:spcPct val="150000"/>
              </a:lnSpc>
              <a:spcBef>
                <a:spcPts val="1000"/>
              </a:spcBef>
              <a:spcAft>
                <a:spcPct val="0"/>
              </a:spcAft>
            </a:pPr>
            <a:r>
              <a:rPr lang="en-US" altLang="zh-CN" sz="2400" b="1" dirty="0" smtClean="0">
                <a:solidFill>
                  <a:srgbClr val="FF0000"/>
                </a:solidFill>
                <a:latin typeface="Consolas" pitchFamily="49" charset="0"/>
                <a:ea typeface="仿宋" pitchFamily="49" charset="-122"/>
                <a:cs typeface="Consolas" pitchFamily="49" charset="0"/>
              </a:rPr>
              <a:t>      </a:t>
            </a:r>
            <a:r>
              <a:rPr lang="en-US" sz="2400" b="1" dirty="0" smtClean="0">
                <a:solidFill>
                  <a:srgbClr val="3333FF"/>
                </a:solidFill>
                <a:latin typeface="Consolas" pitchFamily="49" charset="0"/>
                <a:ea typeface="仿宋" pitchFamily="49" charset="-122"/>
                <a:cs typeface="Consolas" pitchFamily="49" charset="0"/>
              </a:rPr>
              <a:t>if (!</a:t>
            </a:r>
            <a:r>
              <a:rPr lang="en-US" sz="2400" b="1" dirty="0" err="1">
                <a:solidFill>
                  <a:srgbClr val="3333FF"/>
                </a:solidFill>
                <a:latin typeface="Consolas" pitchFamily="49" charset="0"/>
                <a:ea typeface="仿宋" pitchFamily="49" charset="-122"/>
                <a:cs typeface="Consolas" pitchFamily="49" charset="0"/>
              </a:rPr>
              <a:t>StackEmpty</a:t>
            </a:r>
            <a:r>
              <a:rPr lang="en-US" sz="2400" b="1" dirty="0">
                <a:solidFill>
                  <a:srgbClr val="3333FF"/>
                </a:solidFill>
                <a:latin typeface="Consolas" pitchFamily="49" charset="0"/>
                <a:ea typeface="仿宋" pitchFamily="49" charset="-122"/>
                <a:cs typeface="Consolas" pitchFamily="49" charset="0"/>
              </a:rPr>
              <a:t>(st))</a:t>
            </a:r>
            <a:r>
              <a:rPr lang="en-US" sz="2400" b="1" dirty="0" smtClean="0">
                <a:solidFill>
                  <a:srgbClr val="3333FF"/>
                </a:solidFill>
                <a:latin typeface="Consolas" pitchFamily="49" charset="0"/>
                <a:ea typeface="仿宋" pitchFamily="49" charset="-122"/>
                <a:cs typeface="Consolas" pitchFamily="49" charset="0"/>
              </a:rPr>
              <a:t>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若栈不空</a:t>
            </a: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  </a:t>
            </a:r>
            <a:r>
              <a:rPr lang="en-US" sz="2400" b="1" dirty="0">
                <a:solidFill>
                  <a:srgbClr val="3333FF"/>
                </a:solidFill>
                <a:latin typeface="Consolas" pitchFamily="49" charset="0"/>
                <a:ea typeface="仿宋" pitchFamily="49" charset="-122"/>
                <a:cs typeface="Consolas" pitchFamily="49" charset="0"/>
              </a:rPr>
              <a:t>Pop(</a:t>
            </a:r>
            <a:r>
              <a:rPr lang="en-US" sz="2400" b="1" dirty="0" err="1">
                <a:solidFill>
                  <a:srgbClr val="3333FF"/>
                </a:solidFill>
                <a:latin typeface="Consolas" pitchFamily="49" charset="0"/>
                <a:ea typeface="仿宋" pitchFamily="49" charset="-122"/>
                <a:cs typeface="Consolas" pitchFamily="49" charset="0"/>
              </a:rPr>
              <a:t>st，p</a:t>
            </a:r>
            <a:r>
              <a:rPr lang="en-US" sz="2400" b="1" dirty="0">
                <a:solidFill>
                  <a:srgbClr val="3333FF"/>
                </a:solidFill>
                <a:latin typeface="Consolas" pitchFamily="49" charset="0"/>
                <a:ea typeface="仿宋" pitchFamily="49" charset="-122"/>
                <a:cs typeface="Consolas" pitchFamily="49" charset="0"/>
              </a:rPr>
              <a:t>);</a:t>
            </a:r>
            <a:r>
              <a:rPr lang="en-US" sz="2400" b="1" dirty="0" smtClean="0">
                <a:solidFill>
                  <a:srgbClr val="3333FF"/>
                </a:solidFill>
                <a:latin typeface="Consolas" pitchFamily="49" charset="0"/>
                <a:ea typeface="仿宋" pitchFamily="49" charset="-122"/>
                <a:cs typeface="Consolas" pitchFamily="49" charset="0"/>
              </a:rPr>
              <a:t>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出栈结点</a:t>
            </a:r>
            <a:r>
              <a:rPr lang="en-US" sz="2400" b="1" dirty="0" smtClean="0">
                <a:solidFill>
                  <a:srgbClr val="00B050"/>
                </a:solidFill>
                <a:latin typeface="Consolas" pitchFamily="49" charset="0"/>
                <a:ea typeface="仿宋" pitchFamily="49" charset="-122"/>
                <a:cs typeface="Consolas" pitchFamily="49" charset="0"/>
              </a:rPr>
              <a:t>p</a:t>
            </a:r>
            <a:r>
              <a:rPr lang="zh-CN" altLang="en-US" sz="2400" b="1" dirty="0" smtClean="0">
                <a:solidFill>
                  <a:srgbClr val="00B050"/>
                </a:solidFill>
                <a:latin typeface="Consolas" pitchFamily="49" charset="0"/>
                <a:ea typeface="仿宋" pitchFamily="49" charset="-122"/>
                <a:cs typeface="Consolas" pitchFamily="49" charset="0"/>
              </a:rPr>
              <a:t>，访问结点</a:t>
            </a:r>
            <a:r>
              <a:rPr lang="en-US" sz="2400" b="1" dirty="0" smtClean="0">
                <a:solidFill>
                  <a:srgbClr val="00B050"/>
                </a:solidFill>
                <a:latin typeface="Consolas" pitchFamily="49" charset="0"/>
                <a:ea typeface="仿宋" pitchFamily="49" charset="-122"/>
                <a:cs typeface="Consolas" pitchFamily="49" charset="0"/>
              </a:rPr>
              <a:t>p</a:t>
            </a:r>
            <a:endParaRPr lang="zh-CN" altLang="en-US" sz="2400" b="1" dirty="0" smtClean="0">
              <a:solidFill>
                <a:srgbClr val="00B050"/>
              </a:solidFill>
              <a:latin typeface="Consolas" pitchFamily="49" charset="0"/>
              <a:ea typeface="仿宋" pitchFamily="49" charset="-122"/>
              <a:cs typeface="Consolas" pitchFamily="49" charset="0"/>
            </a:endParaRP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a:t>
            </a:r>
            <a:r>
              <a:rPr lang="en-US" sz="2400" b="1" dirty="0" err="1" smtClean="0">
                <a:solidFill>
                  <a:srgbClr val="FF0000"/>
                </a:solidFill>
                <a:latin typeface="Consolas" pitchFamily="49" charset="0"/>
                <a:ea typeface="仿宋" pitchFamily="49" charset="-122"/>
                <a:cs typeface="Consolas" pitchFamily="49" charset="0"/>
              </a:rPr>
              <a:t>printf</a:t>
            </a:r>
            <a:r>
              <a:rPr lang="en-US" sz="2400" b="1" dirty="0" smtClean="0">
                <a:solidFill>
                  <a:srgbClr val="FF0000"/>
                </a:solidFill>
                <a:latin typeface="Consolas" pitchFamily="49" charset="0"/>
                <a:ea typeface="仿宋" pitchFamily="49" charset="-122"/>
                <a:cs typeface="Consolas" pitchFamily="49" charset="0"/>
              </a:rPr>
              <a:t>("%c "，p-&gt;data);</a:t>
            </a:r>
            <a:endParaRPr lang="zh-CN" altLang="en-US" sz="2400" b="1" dirty="0" smtClean="0">
              <a:solidFill>
                <a:srgbClr val="FF0000"/>
              </a:solidFill>
              <a:latin typeface="Consolas" pitchFamily="49" charset="0"/>
              <a:ea typeface="仿宋" pitchFamily="49" charset="-122"/>
              <a:cs typeface="Consolas" pitchFamily="49" charset="0"/>
            </a:endParaRP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p=p-&gt;rchild;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转向处理其右子树</a:t>
            </a: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a:t>
            </a:r>
            <a:endParaRPr lang="zh-CN" altLang="en-US" sz="2400" b="1" dirty="0" smtClean="0">
              <a:solidFill>
                <a:srgbClr val="3333FF"/>
              </a:solidFill>
              <a:latin typeface="Consolas" pitchFamily="49" charset="0"/>
              <a:ea typeface="仿宋" pitchFamily="49" charset="-122"/>
              <a:cs typeface="Consolas" pitchFamily="49" charset="0"/>
            </a:endParaRP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a:t>
            </a:r>
            <a:endParaRPr lang="zh-CN" altLang="en-US" sz="2400" b="1" dirty="0" smtClean="0">
              <a:solidFill>
                <a:srgbClr val="3333FF"/>
              </a:solidFill>
              <a:latin typeface="Consolas" pitchFamily="49" charset="0"/>
              <a:ea typeface="仿宋" pitchFamily="49" charset="-122"/>
              <a:cs typeface="Consolas" pitchFamily="49" charset="0"/>
            </a:endParaRP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   </a:t>
            </a:r>
            <a:r>
              <a:rPr lang="en-US" sz="2400" b="1" dirty="0" err="1" smtClean="0">
                <a:solidFill>
                  <a:srgbClr val="3333FF"/>
                </a:solidFill>
                <a:latin typeface="Consolas" pitchFamily="49" charset="0"/>
                <a:ea typeface="仿宋" pitchFamily="49" charset="-122"/>
                <a:cs typeface="Consolas" pitchFamily="49" charset="0"/>
              </a:rPr>
              <a:t>printf</a:t>
            </a:r>
            <a:r>
              <a:rPr lang="en-US" sz="2400" b="1" dirty="0" smtClean="0">
                <a:solidFill>
                  <a:srgbClr val="3333FF"/>
                </a:solidFill>
                <a:latin typeface="Consolas" pitchFamily="49" charset="0"/>
                <a:ea typeface="仿宋" pitchFamily="49" charset="-122"/>
                <a:cs typeface="Consolas" pitchFamily="49" charset="0"/>
              </a:rPr>
              <a:t>("\n"); </a:t>
            </a:r>
            <a:r>
              <a:rPr lang="en-US" sz="2400" b="1" dirty="0" err="1">
                <a:solidFill>
                  <a:srgbClr val="3333FF"/>
                </a:solidFill>
                <a:latin typeface="Consolas" pitchFamily="49" charset="0"/>
                <a:ea typeface="仿宋" pitchFamily="49" charset="-122"/>
                <a:cs typeface="Consolas" pitchFamily="49" charset="0"/>
              </a:rPr>
              <a:t>DestroyStack</a:t>
            </a:r>
            <a:r>
              <a:rPr lang="en-US" sz="2400" b="1">
                <a:solidFill>
                  <a:srgbClr val="3333FF"/>
                </a:solidFill>
                <a:latin typeface="Consolas" pitchFamily="49" charset="0"/>
                <a:ea typeface="仿宋" pitchFamily="49" charset="-122"/>
                <a:cs typeface="Consolas" pitchFamily="49" charset="0"/>
              </a:rPr>
              <a:t>(st</a:t>
            </a:r>
            <a:r>
              <a:rPr lang="en-US" sz="2400" b="1" smtClean="0">
                <a:solidFill>
                  <a:srgbClr val="3333FF"/>
                </a:solidFill>
                <a:latin typeface="Consolas" pitchFamily="49" charset="0"/>
                <a:ea typeface="仿宋" pitchFamily="49" charset="-122"/>
                <a:cs typeface="Consolas" pitchFamily="49" charset="0"/>
              </a:rPr>
              <a:t>);</a:t>
            </a:r>
            <a:r>
              <a:rPr lang="en-US" sz="2400" b="1" dirty="0" smtClean="0">
                <a:solidFill>
                  <a:srgbClr val="3333FF"/>
                </a:solidFill>
                <a:latin typeface="Consolas" pitchFamily="49" charset="0"/>
                <a:ea typeface="仿宋" pitchFamily="49" charset="-122"/>
                <a:cs typeface="Consolas" pitchFamily="49" charset="0"/>
              </a:rPr>
              <a:t>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销毁栈</a:t>
            </a:r>
          </a:p>
          <a:p>
            <a:pPr fontAlgn="base">
              <a:spcBef>
                <a:spcPct val="0"/>
              </a:spcBef>
              <a:spcAft>
                <a:spcPct val="0"/>
              </a:spcAft>
            </a:pPr>
            <a:r>
              <a:rPr lang="en-US" sz="2400" b="1" dirty="0" smtClean="0">
                <a:solidFill>
                  <a:srgbClr val="3333FF"/>
                </a:solidFill>
                <a:latin typeface="Consolas" pitchFamily="49" charset="0"/>
                <a:ea typeface="仿宋" pitchFamily="49" charset="-122"/>
                <a:cs typeface="Consolas" pitchFamily="49" charset="0"/>
              </a:rPr>
              <a:t>}</a:t>
            </a:r>
            <a:endParaRPr lang="zh-CN" altLang="en-US" sz="2400" b="1" dirty="0">
              <a:solidFill>
                <a:srgbClr val="3333FF"/>
              </a:solidFill>
              <a:latin typeface="Consolas" pitchFamily="49" charset="0"/>
              <a:ea typeface="仿宋" pitchFamily="49" charset="-122"/>
              <a:cs typeface="Consolas" pitchFamily="49" charset="0"/>
            </a:endParaRPr>
          </a:p>
        </p:txBody>
      </p:sp>
      <p:sp>
        <p:nvSpPr>
          <p:cNvPr id="147461" name="Rectangle 5"/>
          <p:cNvSpPr>
            <a:spLocks noChangeArrowheads="1"/>
          </p:cNvSpPr>
          <p:nvPr/>
        </p:nvSpPr>
        <p:spPr bwMode="auto">
          <a:xfrm>
            <a:off x="500034" y="44624"/>
            <a:ext cx="2928958" cy="369332"/>
          </a:xfrm>
          <a:prstGeom prst="rect">
            <a:avLst/>
          </a:prstGeom>
          <a:noFill/>
          <a:ln w="9525">
            <a:noFill/>
            <a:miter lim="800000"/>
            <a:headEnd/>
            <a:tailEnd/>
          </a:ln>
          <a:effectLst/>
        </p:spPr>
        <p:txBody>
          <a:bodyPr wrap="square">
            <a:spAutoFit/>
          </a:bodyPr>
          <a:lstStyle/>
          <a:p>
            <a:pPr fontAlgn="base">
              <a:spcBef>
                <a:spcPct val="0"/>
              </a:spcBef>
              <a:spcAft>
                <a:spcPct val="0"/>
              </a:spcAft>
            </a:pPr>
            <a:r>
              <a:rPr lang="zh-CN" altLang="en-US" b="1" dirty="0" smtClean="0">
                <a:solidFill>
                  <a:srgbClr val="3333FF"/>
                </a:solidFill>
                <a:latin typeface="Times New Roman" pitchFamily="18" charset="0"/>
                <a:ea typeface="楷体" pitchFamily="49" charset="-122"/>
                <a:cs typeface="Times New Roman" pitchFamily="18" charset="0"/>
              </a:rPr>
              <a:t>中序遍历非递归</a:t>
            </a:r>
            <a:r>
              <a:rPr lang="zh-CN" altLang="en-US" b="1" dirty="0" smtClean="0">
                <a:solidFill>
                  <a:srgbClr val="3333FF"/>
                </a:solidFill>
                <a:latin typeface="楷体" pitchFamily="49" charset="-122"/>
                <a:ea typeface="楷体" pitchFamily="49" charset="-122"/>
              </a:rPr>
              <a:t>算法</a:t>
            </a:r>
            <a:r>
              <a:rPr lang="zh-CN" altLang="en-US" b="1" dirty="0">
                <a:solidFill>
                  <a:srgbClr val="3333FF"/>
                </a:solidFill>
                <a:latin typeface="楷体" pitchFamily="49" charset="-122"/>
                <a:ea typeface="楷体" pitchFamily="49" charset="-122"/>
              </a:rPr>
              <a:t>如下：</a:t>
            </a:r>
          </a:p>
        </p:txBody>
      </p:sp>
    </p:spTree>
    <p:extLst>
      <p:ext uri="{BB962C8B-B14F-4D97-AF65-F5344CB8AC3E}">
        <p14:creationId xmlns:p14="http://schemas.microsoft.com/office/powerpoint/2010/main" val="44802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45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45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45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45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7458">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7458">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7458">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7458">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7458">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7458">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7458">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745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Oval 3"/>
          <p:cNvSpPr>
            <a:spLocks noChangeArrowheads="1"/>
          </p:cNvSpPr>
          <p:nvPr/>
        </p:nvSpPr>
        <p:spPr bwMode="auto">
          <a:xfrm>
            <a:off x="3636963" y="2048097"/>
            <a:ext cx="431800" cy="360362"/>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endParaRPr lang="zh-CN" altLang="en-US" sz="2400" b="1">
              <a:solidFill>
                <a:prstClr val="black"/>
              </a:solidFill>
            </a:endParaRPr>
          </a:p>
        </p:txBody>
      </p:sp>
      <p:sp>
        <p:nvSpPr>
          <p:cNvPr id="403460" name="Oval 4"/>
          <p:cNvSpPr>
            <a:spLocks noChangeArrowheads="1"/>
          </p:cNvSpPr>
          <p:nvPr/>
        </p:nvSpPr>
        <p:spPr bwMode="auto">
          <a:xfrm>
            <a:off x="3133725" y="2767234"/>
            <a:ext cx="431800" cy="360363"/>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fontAlgn="base">
              <a:spcBef>
                <a:spcPct val="0"/>
              </a:spcBef>
              <a:spcAft>
                <a:spcPct val="0"/>
              </a:spcAft>
            </a:pPr>
            <a:endParaRPr lang="zh-CN" altLang="en-US" sz="2400" b="1">
              <a:solidFill>
                <a:prstClr val="black"/>
              </a:solidFill>
            </a:endParaRPr>
          </a:p>
        </p:txBody>
      </p:sp>
      <p:sp>
        <p:nvSpPr>
          <p:cNvPr id="403461" name="Oval 5"/>
          <p:cNvSpPr>
            <a:spLocks noChangeArrowheads="1"/>
          </p:cNvSpPr>
          <p:nvPr/>
        </p:nvSpPr>
        <p:spPr bwMode="auto">
          <a:xfrm>
            <a:off x="2700338" y="3487959"/>
            <a:ext cx="431800" cy="360363"/>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endParaRPr lang="zh-CN" altLang="en-US" sz="2400" b="1">
              <a:solidFill>
                <a:prstClr val="black"/>
              </a:solidFill>
            </a:endParaRPr>
          </a:p>
        </p:txBody>
      </p:sp>
      <p:sp>
        <p:nvSpPr>
          <p:cNvPr id="403463" name="Freeform 7"/>
          <p:cNvSpPr>
            <a:spLocks/>
          </p:cNvSpPr>
          <p:nvPr/>
        </p:nvSpPr>
        <p:spPr bwMode="auto">
          <a:xfrm>
            <a:off x="3451225" y="2383059"/>
            <a:ext cx="285750" cy="400050"/>
          </a:xfrm>
          <a:custGeom>
            <a:avLst/>
            <a:gdLst/>
            <a:ahLst/>
            <a:cxnLst>
              <a:cxn ang="0">
                <a:pos x="180" y="0"/>
              </a:cxn>
              <a:cxn ang="0">
                <a:pos x="0" y="252"/>
              </a:cxn>
            </a:cxnLst>
            <a:rect l="0" t="0" r="r" b="b"/>
            <a:pathLst>
              <a:path w="180" h="252">
                <a:moveTo>
                  <a:pt x="180" y="0"/>
                </a:moveTo>
                <a:lnTo>
                  <a:pt x="0" y="252"/>
                </a:lnTo>
              </a:path>
            </a:pathLst>
          </a:custGeom>
          <a:noFill/>
          <a:ln w="38100"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2400" b="1">
              <a:solidFill>
                <a:srgbClr val="3333FF"/>
              </a:solidFill>
              <a:latin typeface="Times New Roman" pitchFamily="18" charset="0"/>
              <a:ea typeface="楷体_GB2312" pitchFamily="49" charset="-122"/>
            </a:endParaRPr>
          </a:p>
        </p:txBody>
      </p:sp>
      <p:sp>
        <p:nvSpPr>
          <p:cNvPr id="403464" name="Freeform 8"/>
          <p:cNvSpPr>
            <a:spLocks/>
          </p:cNvSpPr>
          <p:nvPr/>
        </p:nvSpPr>
        <p:spPr bwMode="auto">
          <a:xfrm>
            <a:off x="2990850" y="3094259"/>
            <a:ext cx="250825" cy="393700"/>
          </a:xfrm>
          <a:custGeom>
            <a:avLst/>
            <a:gdLst/>
            <a:ahLst/>
            <a:cxnLst>
              <a:cxn ang="0">
                <a:pos x="158" y="0"/>
              </a:cxn>
              <a:cxn ang="0">
                <a:pos x="0" y="248"/>
              </a:cxn>
            </a:cxnLst>
            <a:rect l="0" t="0" r="r" b="b"/>
            <a:pathLst>
              <a:path w="158" h="248">
                <a:moveTo>
                  <a:pt x="158" y="0"/>
                </a:moveTo>
                <a:lnTo>
                  <a:pt x="0" y="248"/>
                </a:lnTo>
              </a:path>
            </a:pathLst>
          </a:custGeom>
          <a:noFill/>
          <a:ln w="38100"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2400" b="1">
              <a:solidFill>
                <a:srgbClr val="3333FF"/>
              </a:solidFill>
              <a:latin typeface="Times New Roman" pitchFamily="18" charset="0"/>
              <a:ea typeface="楷体_GB2312" pitchFamily="49" charset="-122"/>
            </a:endParaRPr>
          </a:p>
        </p:txBody>
      </p:sp>
      <p:sp>
        <p:nvSpPr>
          <p:cNvPr id="403465" name="Freeform 9"/>
          <p:cNvSpPr>
            <a:spLocks/>
          </p:cNvSpPr>
          <p:nvPr/>
        </p:nvSpPr>
        <p:spPr bwMode="auto">
          <a:xfrm>
            <a:off x="4003675" y="2370359"/>
            <a:ext cx="374650" cy="444500"/>
          </a:xfrm>
          <a:custGeom>
            <a:avLst/>
            <a:gdLst/>
            <a:ahLst/>
            <a:cxnLst>
              <a:cxn ang="0">
                <a:pos x="0" y="0"/>
              </a:cxn>
              <a:cxn ang="0">
                <a:pos x="236" y="280"/>
              </a:cxn>
            </a:cxnLst>
            <a:rect l="0" t="0" r="r" b="b"/>
            <a:pathLst>
              <a:path w="236" h="280">
                <a:moveTo>
                  <a:pt x="0" y="0"/>
                </a:moveTo>
                <a:lnTo>
                  <a:pt x="236" y="280"/>
                </a:lnTo>
              </a:path>
            </a:pathLst>
          </a:custGeom>
          <a:noFill/>
          <a:ln w="38100"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2400" b="1">
              <a:solidFill>
                <a:srgbClr val="3333FF"/>
              </a:solidFill>
              <a:latin typeface="Times New Roman" pitchFamily="18" charset="0"/>
              <a:ea typeface="楷体_GB2312" pitchFamily="49" charset="-122"/>
            </a:endParaRPr>
          </a:p>
        </p:txBody>
      </p:sp>
      <p:sp>
        <p:nvSpPr>
          <p:cNvPr id="403466" name="Line 10"/>
          <p:cNvSpPr>
            <a:spLocks noChangeShapeType="1"/>
          </p:cNvSpPr>
          <p:nvPr/>
        </p:nvSpPr>
        <p:spPr bwMode="auto">
          <a:xfrm>
            <a:off x="3060700" y="3775297"/>
            <a:ext cx="360363" cy="360362"/>
          </a:xfrm>
          <a:prstGeom prst="line">
            <a:avLst/>
          </a:prstGeom>
          <a:noFill/>
          <a:ln w="38100">
            <a:solidFill>
              <a:srgbClr val="FF0000"/>
            </a:solidFill>
            <a:round/>
            <a:headEnd/>
            <a:tailEnd type="none" w="med" len="lg"/>
          </a:ln>
          <a:effectLst/>
        </p:spPr>
        <p:txBody>
          <a:bodyPr wrap="none"/>
          <a:lstStyle/>
          <a:p>
            <a:pPr algn="ctr" fontAlgn="base">
              <a:spcBef>
                <a:spcPct val="0"/>
              </a:spcBef>
              <a:spcAft>
                <a:spcPct val="0"/>
              </a:spcAft>
            </a:pPr>
            <a:endParaRPr lang="zh-CN" altLang="en-US" sz="2400" b="1">
              <a:solidFill>
                <a:srgbClr val="3333FF"/>
              </a:solidFill>
              <a:latin typeface="Times New Roman" pitchFamily="18" charset="0"/>
              <a:ea typeface="楷体_GB2312" pitchFamily="49" charset="-122"/>
            </a:endParaRPr>
          </a:p>
        </p:txBody>
      </p:sp>
      <p:sp>
        <p:nvSpPr>
          <p:cNvPr id="403467" name="AutoShape 11"/>
          <p:cNvSpPr>
            <a:spLocks noChangeArrowheads="1"/>
          </p:cNvSpPr>
          <p:nvPr/>
        </p:nvSpPr>
        <p:spPr bwMode="auto">
          <a:xfrm>
            <a:off x="3060700" y="4288062"/>
            <a:ext cx="719138" cy="503238"/>
          </a:xfrm>
          <a:prstGeom prst="triangle">
            <a:avLst>
              <a:gd name="adj" fmla="val 50000"/>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endParaRPr lang="zh-CN" altLang="en-US" sz="2400" b="1">
              <a:solidFill>
                <a:prstClr val="black"/>
              </a:solidFill>
            </a:endParaRPr>
          </a:p>
        </p:txBody>
      </p:sp>
      <p:sp>
        <p:nvSpPr>
          <p:cNvPr id="403468" name="Freeform 12"/>
          <p:cNvSpPr>
            <a:spLocks/>
          </p:cNvSpPr>
          <p:nvPr/>
        </p:nvSpPr>
        <p:spPr bwMode="auto">
          <a:xfrm>
            <a:off x="3492500" y="3078384"/>
            <a:ext cx="339725" cy="422275"/>
          </a:xfrm>
          <a:custGeom>
            <a:avLst/>
            <a:gdLst/>
            <a:ahLst/>
            <a:cxnLst>
              <a:cxn ang="0">
                <a:pos x="0" y="0"/>
              </a:cxn>
              <a:cxn ang="0">
                <a:pos x="214" y="266"/>
              </a:cxn>
            </a:cxnLst>
            <a:rect l="0" t="0" r="r" b="b"/>
            <a:pathLst>
              <a:path w="214" h="266">
                <a:moveTo>
                  <a:pt x="0" y="0"/>
                </a:moveTo>
                <a:lnTo>
                  <a:pt x="214" y="266"/>
                </a:lnTo>
              </a:path>
            </a:pathLst>
          </a:custGeom>
          <a:noFill/>
          <a:ln w="38100" cap="flat" cmpd="sng">
            <a:solidFill>
              <a:srgbClr val="FF0000"/>
            </a:solidFill>
            <a:prstDash val="solid"/>
            <a:round/>
            <a:headEnd type="none" w="med" len="med"/>
            <a:tailEnd type="none" w="med" len="lg"/>
          </a:ln>
          <a:effectLst/>
        </p:spPr>
        <p:txBody>
          <a:bodyPr wrap="none"/>
          <a:lstStyle/>
          <a:p>
            <a:pPr algn="ctr" fontAlgn="base">
              <a:spcBef>
                <a:spcPct val="0"/>
              </a:spcBef>
              <a:spcAft>
                <a:spcPct val="0"/>
              </a:spcAft>
            </a:pPr>
            <a:endParaRPr lang="zh-CN" altLang="en-US" sz="2400" b="1">
              <a:solidFill>
                <a:srgbClr val="3333FF"/>
              </a:solidFill>
              <a:latin typeface="Times New Roman" pitchFamily="18" charset="0"/>
              <a:ea typeface="楷体_GB2312" pitchFamily="49" charset="-122"/>
            </a:endParaRPr>
          </a:p>
        </p:txBody>
      </p:sp>
      <p:grpSp>
        <p:nvGrpSpPr>
          <p:cNvPr id="2" name="组合 24"/>
          <p:cNvGrpSpPr/>
          <p:nvPr/>
        </p:nvGrpSpPr>
        <p:grpSpPr>
          <a:xfrm>
            <a:off x="2557463" y="2927572"/>
            <a:ext cx="287337" cy="566737"/>
            <a:chOff x="2557463" y="2065338"/>
            <a:chExt cx="287337" cy="566737"/>
          </a:xfrm>
        </p:grpSpPr>
        <p:sp>
          <p:nvSpPr>
            <p:cNvPr id="403462" name="Freeform 6"/>
            <p:cNvSpPr>
              <a:spLocks/>
            </p:cNvSpPr>
            <p:nvPr/>
          </p:nvSpPr>
          <p:spPr bwMode="auto">
            <a:xfrm>
              <a:off x="2757488" y="2416175"/>
              <a:ext cx="50800" cy="215900"/>
            </a:xfrm>
            <a:custGeom>
              <a:avLst/>
              <a:gdLst/>
              <a:ahLst/>
              <a:cxnLst>
                <a:cxn ang="0">
                  <a:pos x="0" y="0"/>
                </a:cxn>
                <a:cxn ang="0">
                  <a:pos x="32" y="136"/>
                </a:cxn>
              </a:cxnLst>
              <a:rect l="0" t="0" r="r" b="b"/>
              <a:pathLst>
                <a:path w="32" h="136">
                  <a:moveTo>
                    <a:pt x="0" y="0"/>
                  </a:moveTo>
                  <a:lnTo>
                    <a:pt x="32" y="136"/>
                  </a:lnTo>
                </a:path>
              </a:pathLst>
            </a:custGeom>
            <a:noFill/>
            <a:ln w="38100" cap="flat" cmpd="sng">
              <a:solidFill>
                <a:srgbClr val="663300"/>
              </a:solidFill>
              <a:prstDash val="solid"/>
              <a:round/>
              <a:headEnd type="none" w="med" len="med"/>
              <a:tailEnd type="stealth" w="med" len="lg"/>
            </a:ln>
            <a:effectLst/>
          </p:spPr>
          <p:txBody>
            <a:bodyPr wrap="none"/>
            <a:lstStyle/>
            <a:p>
              <a:pPr algn="ctr" fontAlgn="base">
                <a:spcBef>
                  <a:spcPct val="0"/>
                </a:spcBef>
                <a:spcAft>
                  <a:spcPct val="0"/>
                </a:spcAft>
              </a:pPr>
              <a:endParaRPr lang="zh-CN" altLang="en-US" b="1">
                <a:solidFill>
                  <a:srgbClr val="3333FF"/>
                </a:solidFill>
                <a:latin typeface="Consolas" pitchFamily="49" charset="0"/>
                <a:ea typeface="楷体_GB2312" pitchFamily="49" charset="-122"/>
                <a:cs typeface="Consolas" pitchFamily="49" charset="0"/>
              </a:endParaRPr>
            </a:p>
          </p:txBody>
        </p:sp>
        <p:sp>
          <p:nvSpPr>
            <p:cNvPr id="403469" name="Text Box 13"/>
            <p:cNvSpPr txBox="1">
              <a:spLocks noChangeArrowheads="1"/>
            </p:cNvSpPr>
            <p:nvPr/>
          </p:nvSpPr>
          <p:spPr bwMode="auto">
            <a:xfrm>
              <a:off x="2557463" y="2065338"/>
              <a:ext cx="287337" cy="276999"/>
            </a:xfrm>
            <a:prstGeom prst="rect">
              <a:avLst/>
            </a:prstGeom>
            <a:noFill/>
            <a:ln w="38100" algn="ctr">
              <a:noFill/>
              <a:miter lim="800000"/>
              <a:headEnd/>
              <a:tailEnd type="none" w="med" len="lg"/>
            </a:ln>
            <a:effectLst/>
          </p:spPr>
          <p:txBody>
            <a:bodyPr lIns="0" tIns="0" rIns="0" bIns="0">
              <a:spAutoFit/>
            </a:bodyPr>
            <a:lstStyle/>
            <a:p>
              <a:pPr algn="ctr" fontAlgn="base">
                <a:spcBef>
                  <a:spcPct val="50000"/>
                </a:spcBef>
                <a:spcAft>
                  <a:spcPct val="0"/>
                </a:spcAft>
              </a:pPr>
              <a:r>
                <a:rPr lang="en-US" altLang="zh-CN" b="1" i="1" smtClean="0">
                  <a:solidFill>
                    <a:srgbClr val="3333FF"/>
                  </a:solidFill>
                  <a:latin typeface="Consolas" pitchFamily="49" charset="0"/>
                  <a:ea typeface="楷体_GB2312" pitchFamily="49" charset="-122"/>
                  <a:cs typeface="Consolas" pitchFamily="49" charset="0"/>
                </a:rPr>
                <a:t>p</a:t>
              </a:r>
              <a:endParaRPr lang="en-US" altLang="zh-CN" b="1" i="1">
                <a:solidFill>
                  <a:srgbClr val="3333FF"/>
                </a:solidFill>
                <a:latin typeface="Consolas" pitchFamily="49" charset="0"/>
                <a:ea typeface="楷体_GB2312" pitchFamily="49" charset="-122"/>
                <a:cs typeface="Consolas" pitchFamily="49" charset="0"/>
              </a:endParaRPr>
            </a:p>
          </p:txBody>
        </p:sp>
      </p:grpSp>
      <p:grpSp>
        <p:nvGrpSpPr>
          <p:cNvPr id="3" name="Group 14"/>
          <p:cNvGrpSpPr>
            <a:grpSpLocks/>
          </p:cNvGrpSpPr>
          <p:nvPr/>
        </p:nvGrpSpPr>
        <p:grpSpPr bwMode="auto">
          <a:xfrm>
            <a:off x="2341561" y="1052736"/>
            <a:ext cx="1152525" cy="2733675"/>
            <a:chOff x="1882" y="1122"/>
            <a:chExt cx="726" cy="1722"/>
          </a:xfrm>
        </p:grpSpPr>
        <p:sp>
          <p:nvSpPr>
            <p:cNvPr id="403471" name="Line 15"/>
            <p:cNvSpPr>
              <a:spLocks noChangeShapeType="1"/>
            </p:cNvSpPr>
            <p:nvPr/>
          </p:nvSpPr>
          <p:spPr bwMode="auto">
            <a:xfrm flipH="1">
              <a:off x="1882" y="1567"/>
              <a:ext cx="726" cy="953"/>
            </a:xfrm>
            <a:prstGeom prst="line">
              <a:avLst/>
            </a:prstGeom>
            <a:noFill/>
            <a:ln w="38100">
              <a:solidFill>
                <a:srgbClr val="336600"/>
              </a:solidFill>
              <a:round/>
              <a:headEnd/>
              <a:tailEnd type="stealth" w="med" len="lg"/>
            </a:ln>
            <a:effectLst/>
          </p:spPr>
          <p:txBody>
            <a:bodyPr wrap="none"/>
            <a:lstStyle/>
            <a:p>
              <a:pPr algn="ctr" fontAlgn="base">
                <a:spcBef>
                  <a:spcPct val="0"/>
                </a:spcBef>
                <a:spcAft>
                  <a:spcPct val="0"/>
                </a:spcAft>
              </a:pPr>
              <a:endParaRPr lang="zh-CN" altLang="en-US" sz="2400" b="1">
                <a:solidFill>
                  <a:srgbClr val="3333FF"/>
                </a:solidFill>
                <a:latin typeface="Times New Roman" pitchFamily="18" charset="0"/>
                <a:ea typeface="楷体_GB2312" pitchFamily="49" charset="-122"/>
              </a:endParaRPr>
            </a:p>
          </p:txBody>
        </p:sp>
        <p:sp>
          <p:nvSpPr>
            <p:cNvPr id="403472" name="Text Box 16"/>
            <p:cNvSpPr txBox="1">
              <a:spLocks noChangeArrowheads="1"/>
            </p:cNvSpPr>
            <p:nvPr/>
          </p:nvSpPr>
          <p:spPr bwMode="auto">
            <a:xfrm rot="18445431">
              <a:off x="1180" y="1866"/>
              <a:ext cx="1722" cy="233"/>
            </a:xfrm>
            <a:prstGeom prst="rect">
              <a:avLst/>
            </a:prstGeom>
            <a:noFill/>
            <a:ln w="38100" algn="ctr">
              <a:noFill/>
              <a:miter lim="800000"/>
              <a:headEnd/>
              <a:tailEnd type="none" w="med" len="lg"/>
            </a:ln>
            <a:effectLst/>
          </p:spPr>
          <p:txBody>
            <a:bodyPr wrap="square">
              <a:spAutoFit/>
            </a:bodyPr>
            <a:lstStyle/>
            <a:p>
              <a:pPr algn="ctr" fontAlgn="base">
                <a:spcBef>
                  <a:spcPct val="50000"/>
                </a:spcBef>
                <a:spcAft>
                  <a:spcPct val="0"/>
                </a:spcAft>
              </a:pPr>
              <a:r>
                <a:rPr lang="en-US" altLang="zh-CN" b="1" dirty="0" smtClean="0">
                  <a:solidFill>
                    <a:srgbClr val="990099"/>
                  </a:solidFill>
                  <a:latin typeface="Consolas" pitchFamily="49" charset="0"/>
                  <a:ea typeface="仿宋" pitchFamily="49" charset="-122"/>
                  <a:cs typeface="Consolas" pitchFamily="49" charset="0"/>
                </a:rPr>
                <a:t>①</a:t>
              </a:r>
              <a:r>
                <a:rPr lang="zh-CN" altLang="en-US" b="1" dirty="0">
                  <a:solidFill>
                    <a:srgbClr val="3333FF"/>
                  </a:solidFill>
                  <a:latin typeface="Consolas" pitchFamily="49" charset="0"/>
                  <a:ea typeface="仿宋" pitchFamily="49" charset="-122"/>
                  <a:cs typeface="Consolas" pitchFamily="49" charset="0"/>
                </a:rPr>
                <a:t>阶段</a:t>
              </a:r>
              <a:r>
                <a:rPr lang="en-US" altLang="zh-CN" b="1" dirty="0">
                  <a:solidFill>
                    <a:srgbClr val="3333FF"/>
                  </a:solidFill>
                  <a:latin typeface="Consolas" pitchFamily="49" charset="0"/>
                  <a:ea typeface="仿宋" pitchFamily="49" charset="-122"/>
                  <a:cs typeface="Consolas" pitchFamily="49" charset="0"/>
                </a:rPr>
                <a:t>1</a:t>
              </a:r>
              <a:r>
                <a:rPr lang="zh-CN" altLang="en-US" b="1" dirty="0">
                  <a:solidFill>
                    <a:srgbClr val="3333FF"/>
                  </a:solidFill>
                  <a:latin typeface="Consolas" pitchFamily="49" charset="0"/>
                  <a:ea typeface="仿宋" pitchFamily="49" charset="-122"/>
                  <a:cs typeface="Consolas" pitchFamily="49" charset="0"/>
                </a:rPr>
                <a:t>：</a:t>
              </a:r>
              <a:r>
                <a:rPr lang="zh-CN" altLang="en-US" b="1" dirty="0" smtClean="0">
                  <a:solidFill>
                    <a:srgbClr val="3333FF"/>
                  </a:solidFill>
                  <a:latin typeface="Consolas" pitchFamily="49" charset="0"/>
                  <a:ea typeface="仿宋" pitchFamily="49" charset="-122"/>
                  <a:cs typeface="Consolas" pitchFamily="49" charset="0"/>
                </a:rPr>
                <a:t>进</a:t>
              </a:r>
              <a:r>
                <a:rPr lang="zh-CN" altLang="en-US" b="1" dirty="0">
                  <a:solidFill>
                    <a:srgbClr val="3333FF"/>
                  </a:solidFill>
                  <a:latin typeface="Consolas" pitchFamily="49" charset="0"/>
                  <a:ea typeface="仿宋" pitchFamily="49" charset="-122"/>
                  <a:cs typeface="Consolas" pitchFamily="49" charset="0"/>
                </a:rPr>
                <a:t>栈而不访问</a:t>
              </a:r>
            </a:p>
          </p:txBody>
        </p:sp>
      </p:grpSp>
      <p:sp>
        <p:nvSpPr>
          <p:cNvPr id="403473" name="Text Box 17"/>
          <p:cNvSpPr txBox="1">
            <a:spLocks noChangeArrowheads="1"/>
          </p:cNvSpPr>
          <p:nvPr/>
        </p:nvSpPr>
        <p:spPr bwMode="auto">
          <a:xfrm>
            <a:off x="35496" y="3796847"/>
            <a:ext cx="2714643" cy="923330"/>
          </a:xfrm>
          <a:prstGeom prst="rect">
            <a:avLst/>
          </a:prstGeom>
          <a:noFill/>
          <a:ln w="38100" algn="ctr">
            <a:noFill/>
            <a:miter lim="800000"/>
            <a:headEnd/>
            <a:tailEnd type="none" w="med" len="lg"/>
          </a:ln>
          <a:effectLst/>
        </p:spPr>
        <p:txBody>
          <a:bodyPr wrap="square" lIns="0" tIns="0" rIns="0" bIns="0">
            <a:spAutoFit/>
          </a:bodyPr>
          <a:lstStyle/>
          <a:p>
            <a:pPr fontAlgn="base">
              <a:spcBef>
                <a:spcPct val="50000"/>
              </a:spcBef>
              <a:spcAft>
                <a:spcPct val="0"/>
              </a:spcAft>
            </a:pPr>
            <a:r>
              <a:rPr lang="en-US" altLang="zh-CN" sz="2000" b="1" dirty="0">
                <a:solidFill>
                  <a:srgbClr val="990099"/>
                </a:solidFill>
                <a:latin typeface="Consolas" pitchFamily="49" charset="0"/>
                <a:ea typeface="仿宋" pitchFamily="49" charset="-122"/>
                <a:cs typeface="Consolas" pitchFamily="49" charset="0"/>
              </a:rPr>
              <a:t>②</a:t>
            </a:r>
            <a:r>
              <a:rPr lang="en-US" altLang="zh-CN" sz="2000" b="1" dirty="0">
                <a:solidFill>
                  <a:srgbClr val="3333FF"/>
                </a:solidFill>
                <a:latin typeface="Consolas" pitchFamily="49" charset="0"/>
                <a:ea typeface="仿宋" pitchFamily="49" charset="-122"/>
                <a:cs typeface="Consolas" pitchFamily="49" charset="0"/>
              </a:rPr>
              <a:t> </a:t>
            </a:r>
            <a:r>
              <a:rPr lang="zh-CN" altLang="en-US" sz="2000" b="1" dirty="0" smtClean="0">
                <a:solidFill>
                  <a:srgbClr val="3333FF"/>
                </a:solidFill>
                <a:latin typeface="Consolas" pitchFamily="49" charset="0"/>
                <a:ea typeface="仿宋" pitchFamily="49" charset="-122"/>
                <a:cs typeface="Consolas" pitchFamily="49" charset="0"/>
              </a:rPr>
              <a:t>阶段</a:t>
            </a:r>
            <a:r>
              <a:rPr lang="en-US" altLang="zh-CN" sz="2000" b="1" dirty="0" smtClean="0">
                <a:solidFill>
                  <a:srgbClr val="3333FF"/>
                </a:solidFill>
                <a:latin typeface="Consolas" pitchFamily="49" charset="0"/>
                <a:ea typeface="仿宋" pitchFamily="49" charset="-122"/>
                <a:cs typeface="Consolas" pitchFamily="49" charset="0"/>
              </a:rPr>
              <a:t>2</a:t>
            </a:r>
            <a:r>
              <a:rPr lang="zh-CN" altLang="en-US" sz="2000" b="1" dirty="0" smtClean="0">
                <a:solidFill>
                  <a:srgbClr val="3333FF"/>
                </a:solidFill>
                <a:latin typeface="Consolas" pitchFamily="49" charset="0"/>
                <a:ea typeface="仿宋" pitchFamily="49" charset="-122"/>
                <a:cs typeface="Consolas" pitchFamily="49" charset="0"/>
              </a:rPr>
              <a:t>：判断栈顶结点</a:t>
            </a:r>
            <a:r>
              <a:rPr lang="en-US" altLang="zh-CN" sz="2000" b="1" i="1" dirty="0" smtClean="0">
                <a:solidFill>
                  <a:srgbClr val="3333FF"/>
                </a:solidFill>
                <a:latin typeface="Consolas" pitchFamily="49" charset="0"/>
                <a:ea typeface="仿宋" pitchFamily="49" charset="-122"/>
                <a:cs typeface="Consolas" pitchFamily="49" charset="0"/>
              </a:rPr>
              <a:t>p</a:t>
            </a:r>
            <a:r>
              <a:rPr lang="zh-CN" altLang="en-US" sz="2000" b="1" dirty="0">
                <a:solidFill>
                  <a:srgbClr val="FF0000"/>
                </a:solidFill>
                <a:latin typeface="Consolas" pitchFamily="49" charset="0"/>
                <a:ea typeface="仿宋" pitchFamily="49" charset="-122"/>
                <a:cs typeface="Consolas" pitchFamily="49" charset="0"/>
              </a:rPr>
              <a:t>是否可访问</a:t>
            </a:r>
            <a:r>
              <a:rPr lang="zh-CN" altLang="en-US" sz="2000" b="1" dirty="0">
                <a:solidFill>
                  <a:srgbClr val="3333FF"/>
                </a:solidFill>
                <a:latin typeface="Consolas" pitchFamily="49" charset="0"/>
                <a:ea typeface="仿宋" pitchFamily="49" charset="-122"/>
                <a:cs typeface="Consolas" pitchFamily="49" charset="0"/>
              </a:rPr>
              <a:t>，</a:t>
            </a:r>
            <a:r>
              <a:rPr lang="zh-CN" altLang="en-US" sz="2000" b="1" dirty="0" smtClean="0">
                <a:solidFill>
                  <a:srgbClr val="3333FF"/>
                </a:solidFill>
                <a:latin typeface="Consolas" pitchFamily="49" charset="0"/>
                <a:ea typeface="仿宋" pitchFamily="49" charset="-122"/>
                <a:cs typeface="Consolas" pitchFamily="49" charset="0"/>
              </a:rPr>
              <a:t>若可访问，则访问它，并出栈</a:t>
            </a:r>
            <a:endParaRPr lang="zh-CN" altLang="en-US" sz="2000" b="1" dirty="0">
              <a:solidFill>
                <a:srgbClr val="3333FF"/>
              </a:solidFill>
              <a:latin typeface="Consolas" pitchFamily="49" charset="0"/>
              <a:ea typeface="仿宋" pitchFamily="49" charset="-122"/>
              <a:cs typeface="Consolas" pitchFamily="49" charset="0"/>
            </a:endParaRPr>
          </a:p>
        </p:txBody>
      </p:sp>
      <p:grpSp>
        <p:nvGrpSpPr>
          <p:cNvPr id="4" name="组合 25"/>
          <p:cNvGrpSpPr/>
          <p:nvPr/>
        </p:nvGrpSpPr>
        <p:grpSpPr>
          <a:xfrm>
            <a:off x="3565525" y="3503834"/>
            <a:ext cx="4078309" cy="1180703"/>
            <a:chOff x="3565525" y="2641600"/>
            <a:chExt cx="4078309" cy="1180703"/>
          </a:xfrm>
        </p:grpSpPr>
        <p:sp>
          <p:nvSpPr>
            <p:cNvPr id="403476" name="Freeform 20"/>
            <p:cNvSpPr>
              <a:spLocks/>
            </p:cNvSpPr>
            <p:nvPr/>
          </p:nvSpPr>
          <p:spPr bwMode="auto">
            <a:xfrm>
              <a:off x="3565525" y="2790825"/>
              <a:ext cx="127000" cy="358775"/>
            </a:xfrm>
            <a:custGeom>
              <a:avLst/>
              <a:gdLst/>
              <a:ahLst/>
              <a:cxnLst>
                <a:cxn ang="0">
                  <a:pos x="80" y="0"/>
                </a:cxn>
                <a:cxn ang="0">
                  <a:pos x="0" y="226"/>
                </a:cxn>
              </a:cxnLst>
              <a:rect l="0" t="0" r="r" b="b"/>
              <a:pathLst>
                <a:path w="80" h="226">
                  <a:moveTo>
                    <a:pt x="80" y="0"/>
                  </a:moveTo>
                  <a:lnTo>
                    <a:pt x="0" y="226"/>
                  </a:lnTo>
                </a:path>
              </a:pathLst>
            </a:custGeom>
            <a:noFill/>
            <a:ln w="38100" cap="flat" cmpd="sng">
              <a:solidFill>
                <a:srgbClr val="663300"/>
              </a:solidFill>
              <a:prstDash val="solid"/>
              <a:round/>
              <a:headEnd type="none" w="med" len="med"/>
              <a:tailEnd type="stealth" w="med" len="lg"/>
            </a:ln>
            <a:effectLst/>
          </p:spPr>
          <p:txBody>
            <a:bodyPr wrap="none"/>
            <a:lstStyle/>
            <a:p>
              <a:pPr algn="ctr" fontAlgn="base">
                <a:spcBef>
                  <a:spcPct val="0"/>
                </a:spcBef>
                <a:spcAft>
                  <a:spcPct val="0"/>
                </a:spcAft>
              </a:pPr>
              <a:endParaRPr lang="zh-CN" altLang="en-US" b="1">
                <a:solidFill>
                  <a:srgbClr val="3333FF"/>
                </a:solidFill>
                <a:latin typeface="Consolas" pitchFamily="49" charset="0"/>
                <a:ea typeface="楷体_GB2312" pitchFamily="49" charset="-122"/>
                <a:cs typeface="Consolas" pitchFamily="49" charset="0"/>
              </a:endParaRPr>
            </a:p>
          </p:txBody>
        </p:sp>
        <p:sp>
          <p:nvSpPr>
            <p:cNvPr id="403477" name="Text Box 21"/>
            <p:cNvSpPr txBox="1">
              <a:spLocks noChangeArrowheads="1"/>
            </p:cNvSpPr>
            <p:nvPr/>
          </p:nvSpPr>
          <p:spPr bwMode="auto">
            <a:xfrm>
              <a:off x="3763963" y="2641600"/>
              <a:ext cx="287337" cy="276999"/>
            </a:xfrm>
            <a:prstGeom prst="rect">
              <a:avLst/>
            </a:prstGeom>
            <a:noFill/>
            <a:ln w="38100" algn="ctr">
              <a:noFill/>
              <a:miter lim="800000"/>
              <a:headEnd/>
              <a:tailEnd type="none" w="med" len="lg"/>
            </a:ln>
            <a:effectLst/>
          </p:spPr>
          <p:txBody>
            <a:bodyPr lIns="0" tIns="0" rIns="0" bIns="0">
              <a:spAutoFit/>
            </a:bodyPr>
            <a:lstStyle/>
            <a:p>
              <a:pPr algn="ctr" fontAlgn="base">
                <a:spcBef>
                  <a:spcPct val="50000"/>
                </a:spcBef>
                <a:spcAft>
                  <a:spcPct val="0"/>
                </a:spcAft>
              </a:pPr>
              <a:r>
                <a:rPr lang="en-US" altLang="zh-CN" b="1" i="1">
                  <a:solidFill>
                    <a:srgbClr val="3333FF"/>
                  </a:solidFill>
                  <a:latin typeface="Consolas" pitchFamily="49" charset="0"/>
                  <a:ea typeface="楷体_GB2312" pitchFamily="49" charset="-122"/>
                  <a:cs typeface="Consolas" pitchFamily="49" charset="0"/>
                </a:rPr>
                <a:t>p</a:t>
              </a:r>
            </a:p>
          </p:txBody>
        </p:sp>
        <p:sp>
          <p:nvSpPr>
            <p:cNvPr id="403478" name="Text Box 22"/>
            <p:cNvSpPr txBox="1">
              <a:spLocks noChangeArrowheads="1"/>
            </p:cNvSpPr>
            <p:nvPr/>
          </p:nvSpPr>
          <p:spPr bwMode="auto">
            <a:xfrm>
              <a:off x="3997325" y="3206750"/>
              <a:ext cx="3646509" cy="615553"/>
            </a:xfrm>
            <a:prstGeom prst="rect">
              <a:avLst/>
            </a:prstGeom>
            <a:noFill/>
            <a:ln w="38100" algn="ctr">
              <a:noFill/>
              <a:miter lim="800000"/>
              <a:headEnd/>
              <a:tailEnd type="none" w="med" len="lg"/>
            </a:ln>
            <a:effectLst/>
          </p:spPr>
          <p:txBody>
            <a:bodyPr wrap="square" lIns="0" tIns="0" rIns="0" bIns="0">
              <a:spAutoFit/>
            </a:bodyPr>
            <a:lstStyle/>
            <a:p>
              <a:pPr fontAlgn="base">
                <a:spcBef>
                  <a:spcPct val="50000"/>
                </a:spcBef>
                <a:spcAft>
                  <a:spcPct val="0"/>
                </a:spcAft>
              </a:pPr>
              <a:r>
                <a:rPr lang="en-US" altLang="zh-CN" sz="2000" b="1" dirty="0" smtClean="0">
                  <a:solidFill>
                    <a:srgbClr val="990099"/>
                  </a:solidFill>
                  <a:latin typeface="Consolas" pitchFamily="49" charset="0"/>
                  <a:ea typeface="仿宋" pitchFamily="49" charset="-122"/>
                  <a:cs typeface="Consolas" pitchFamily="49" charset="0"/>
                </a:rPr>
                <a:t>③</a:t>
              </a:r>
              <a:r>
                <a:rPr lang="zh-CN" altLang="en-US" sz="2000" b="1" dirty="0" smtClean="0">
                  <a:solidFill>
                    <a:srgbClr val="3333FF"/>
                  </a:solidFill>
                  <a:latin typeface="Consolas" pitchFamily="49" charset="0"/>
                  <a:ea typeface="仿宋" pitchFamily="49" charset="-122"/>
                  <a:cs typeface="Consolas" pitchFamily="49" charset="0"/>
                </a:rPr>
                <a:t>否则：</a:t>
              </a:r>
              <a:r>
                <a:rPr lang="en-US" altLang="zh-CN" sz="2000" b="1" i="1" dirty="0" smtClean="0">
                  <a:solidFill>
                    <a:srgbClr val="3333FF"/>
                  </a:solidFill>
                  <a:latin typeface="Consolas" pitchFamily="49" charset="0"/>
                  <a:ea typeface="仿宋" pitchFamily="49" charset="-122"/>
                  <a:cs typeface="Consolas" pitchFamily="49" charset="0"/>
                </a:rPr>
                <a:t>p</a:t>
              </a:r>
              <a:r>
                <a:rPr lang="en-US" altLang="zh-CN" sz="2000" b="1" dirty="0" smtClean="0">
                  <a:solidFill>
                    <a:srgbClr val="3333FF"/>
                  </a:solidFill>
                  <a:latin typeface="Consolas" pitchFamily="49" charset="0"/>
                  <a:ea typeface="仿宋" pitchFamily="49" charset="-122"/>
                  <a:cs typeface="Consolas" pitchFamily="49" charset="0"/>
                </a:rPr>
                <a:t>=</a:t>
              </a:r>
              <a:r>
                <a:rPr lang="en-US" altLang="zh-CN" sz="2000" b="1" i="1" dirty="0" smtClean="0">
                  <a:solidFill>
                    <a:srgbClr val="3333FF"/>
                  </a:solidFill>
                  <a:latin typeface="Consolas" pitchFamily="49" charset="0"/>
                  <a:ea typeface="仿宋" pitchFamily="49" charset="-122"/>
                  <a:cs typeface="Consolas" pitchFamily="49" charset="0"/>
                </a:rPr>
                <a:t>p</a:t>
              </a:r>
              <a:r>
                <a:rPr lang="en-US" altLang="zh-CN" sz="2000" b="1" dirty="0" smtClean="0">
                  <a:solidFill>
                    <a:srgbClr val="3333FF"/>
                  </a:solidFill>
                  <a:latin typeface="Consolas" pitchFamily="49" charset="0"/>
                  <a:ea typeface="仿宋" pitchFamily="49" charset="-122"/>
                  <a:cs typeface="Consolas" pitchFamily="49" charset="0"/>
                </a:rPr>
                <a:t>-</a:t>
              </a:r>
              <a:r>
                <a:rPr lang="en-US" altLang="zh-CN" sz="2000" b="1" dirty="0">
                  <a:solidFill>
                    <a:srgbClr val="3333FF"/>
                  </a:solidFill>
                  <a:latin typeface="Consolas" pitchFamily="49" charset="0"/>
                  <a:ea typeface="仿宋" pitchFamily="49" charset="-122"/>
                  <a:cs typeface="Consolas" pitchFamily="49" charset="0"/>
                </a:rPr>
                <a:t>&gt;</a:t>
              </a:r>
              <a:r>
                <a:rPr lang="en-US" altLang="zh-CN" sz="2000" b="1" dirty="0" err="1" smtClean="0">
                  <a:solidFill>
                    <a:srgbClr val="3333FF"/>
                  </a:solidFill>
                  <a:latin typeface="Consolas" pitchFamily="49" charset="0"/>
                  <a:ea typeface="仿宋" pitchFamily="49" charset="-122"/>
                  <a:cs typeface="Consolas" pitchFamily="49" charset="0"/>
                </a:rPr>
                <a:t>rchild</a:t>
              </a:r>
              <a:r>
                <a:rPr lang="zh-CN" altLang="en-US" sz="2000" b="1" dirty="0" smtClean="0">
                  <a:solidFill>
                    <a:srgbClr val="3333FF"/>
                  </a:solidFill>
                  <a:latin typeface="Consolas" pitchFamily="49" charset="0"/>
                  <a:ea typeface="仿宋" pitchFamily="49" charset="-122"/>
                  <a:cs typeface="Consolas" pitchFamily="49" charset="0"/>
                </a:rPr>
                <a:t>，转</a:t>
              </a:r>
              <a:r>
                <a:rPr lang="zh-CN" altLang="en-US" sz="2000" b="1" dirty="0">
                  <a:solidFill>
                    <a:srgbClr val="3333FF"/>
                  </a:solidFill>
                  <a:latin typeface="Consolas" pitchFamily="49" charset="0"/>
                  <a:ea typeface="仿宋" pitchFamily="49" charset="-122"/>
                  <a:cs typeface="Consolas" pitchFamily="49" charset="0"/>
                </a:rPr>
                <a:t>向右子树做相同</a:t>
              </a:r>
              <a:r>
                <a:rPr lang="zh-CN" altLang="en-US" sz="2000" b="1" dirty="0" smtClean="0">
                  <a:solidFill>
                    <a:srgbClr val="3333FF"/>
                  </a:solidFill>
                  <a:latin typeface="Consolas" pitchFamily="49" charset="0"/>
                  <a:ea typeface="仿宋" pitchFamily="49" charset="-122"/>
                  <a:cs typeface="Consolas" pitchFamily="49" charset="0"/>
                </a:rPr>
                <a:t>的工作</a:t>
              </a:r>
              <a:r>
                <a:rPr lang="en-US" altLang="zh-CN" sz="2000" b="1" dirty="0" smtClean="0">
                  <a:solidFill>
                    <a:srgbClr val="3333FF"/>
                  </a:solidFill>
                  <a:latin typeface="Consolas" pitchFamily="49" charset="0"/>
                  <a:ea typeface="仿宋" pitchFamily="49" charset="-122"/>
                  <a:cs typeface="Consolas" pitchFamily="49" charset="0"/>
                </a:rPr>
                <a:t>——</a:t>
              </a:r>
              <a:r>
                <a:rPr lang="zh-CN" altLang="en-US" sz="2000" b="1" dirty="0" smtClean="0">
                  <a:solidFill>
                    <a:srgbClr val="3333FF"/>
                  </a:solidFill>
                  <a:latin typeface="Consolas" pitchFamily="49" charset="0"/>
                  <a:ea typeface="仿宋" pitchFamily="49" charset="-122"/>
                  <a:cs typeface="Consolas" pitchFamily="49" charset="0"/>
                </a:rPr>
                <a:t>转阶段</a:t>
              </a:r>
              <a:r>
                <a:rPr lang="en-US" altLang="zh-CN" sz="2000" b="1" dirty="0" smtClean="0">
                  <a:solidFill>
                    <a:srgbClr val="3333FF"/>
                  </a:solidFill>
                  <a:latin typeface="Consolas" pitchFamily="49" charset="0"/>
                  <a:ea typeface="仿宋" pitchFamily="49" charset="-122"/>
                  <a:cs typeface="Consolas" pitchFamily="49" charset="0"/>
                </a:rPr>
                <a:t>1</a:t>
              </a:r>
              <a:endParaRPr lang="zh-CN" altLang="en-US" sz="2000" b="1" dirty="0">
                <a:solidFill>
                  <a:srgbClr val="3333FF"/>
                </a:solidFill>
                <a:latin typeface="Consolas" pitchFamily="49" charset="0"/>
                <a:ea typeface="仿宋" pitchFamily="49" charset="-122"/>
                <a:cs typeface="Consolas" pitchFamily="49" charset="0"/>
              </a:endParaRPr>
            </a:p>
          </p:txBody>
        </p:sp>
      </p:grpSp>
      <p:sp>
        <p:nvSpPr>
          <p:cNvPr id="403479" name="Oval 23"/>
          <p:cNvSpPr>
            <a:spLocks noChangeArrowheads="1"/>
          </p:cNvSpPr>
          <p:nvPr/>
        </p:nvSpPr>
        <p:spPr bwMode="auto">
          <a:xfrm>
            <a:off x="3205163" y="3986434"/>
            <a:ext cx="431800" cy="360363"/>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endParaRPr lang="zh-CN" altLang="en-US" sz="2400" b="1">
              <a:solidFill>
                <a:prstClr val="black"/>
              </a:solidFill>
            </a:endParaRPr>
          </a:p>
        </p:txBody>
      </p:sp>
      <p:sp>
        <p:nvSpPr>
          <p:cNvPr id="403482" name="Text Box 26"/>
          <p:cNvSpPr txBox="1">
            <a:spLocks noChangeArrowheads="1"/>
          </p:cNvSpPr>
          <p:nvPr/>
        </p:nvSpPr>
        <p:spPr bwMode="auto">
          <a:xfrm>
            <a:off x="357158" y="908720"/>
            <a:ext cx="7286676" cy="461665"/>
          </a:xfrm>
          <a:prstGeom prst="rect">
            <a:avLst/>
          </a:prstGeom>
          <a:noFill/>
          <a:ln w="38100" algn="ctr">
            <a:noFill/>
            <a:miter lim="800000"/>
            <a:headEnd/>
            <a:tailEnd type="none" w="med" len="lg"/>
          </a:ln>
          <a:effectLst/>
        </p:spPr>
        <p:txBody>
          <a:bodyPr wrap="square">
            <a:spAutoFit/>
          </a:bodyPr>
          <a:lstStyle/>
          <a:p>
            <a:pPr fontAlgn="base">
              <a:spcBef>
                <a:spcPct val="50000"/>
              </a:spcBef>
              <a:spcAft>
                <a:spcPct val="0"/>
              </a:spcAft>
            </a:pPr>
            <a:r>
              <a:rPr lang="zh-CN" altLang="en-US" sz="2400" b="1" dirty="0">
                <a:solidFill>
                  <a:srgbClr val="3333FF"/>
                </a:solidFill>
                <a:latin typeface="Consolas" pitchFamily="49" charset="0"/>
                <a:ea typeface="仿宋" pitchFamily="49" charset="-122"/>
                <a:cs typeface="Consolas" pitchFamily="49" charset="0"/>
              </a:rPr>
              <a:t>基于</a:t>
            </a:r>
            <a:r>
              <a:rPr lang="zh-CN" altLang="en-US" sz="2400" b="1" dirty="0" smtClean="0">
                <a:solidFill>
                  <a:srgbClr val="3333FF"/>
                </a:solidFill>
                <a:latin typeface="Consolas" pitchFamily="49" charset="0"/>
                <a:ea typeface="仿宋" pitchFamily="49" charset="-122"/>
                <a:cs typeface="Consolas" pitchFamily="49" charset="0"/>
              </a:rPr>
              <a:t>中序遍历算法</a:t>
            </a:r>
            <a:r>
              <a:rPr lang="en-US" altLang="zh-CN" sz="2400" b="1" dirty="0" smtClean="0">
                <a:solidFill>
                  <a:srgbClr val="3333FF"/>
                </a:solidFill>
                <a:latin typeface="Consolas" pitchFamily="49" charset="0"/>
                <a:ea typeface="仿宋" pitchFamily="49" charset="-122"/>
                <a:cs typeface="Consolas" pitchFamily="49" charset="0"/>
              </a:rPr>
              <a:t>2</a:t>
            </a:r>
            <a:r>
              <a:rPr lang="zh-CN" altLang="en-US" sz="2400" b="1" dirty="0" smtClean="0">
                <a:solidFill>
                  <a:srgbClr val="3333FF"/>
                </a:solidFill>
                <a:latin typeface="Consolas" pitchFamily="49" charset="0"/>
                <a:ea typeface="仿宋" pitchFamily="49" charset="-122"/>
                <a:cs typeface="Consolas" pitchFamily="49" charset="0"/>
              </a:rPr>
              <a:t>，用</a:t>
            </a:r>
            <a:r>
              <a:rPr lang="en-US" altLang="zh-CN" sz="2400" b="1" i="1" dirty="0" smtClean="0">
                <a:solidFill>
                  <a:srgbClr val="3333FF"/>
                </a:solidFill>
                <a:latin typeface="Consolas" pitchFamily="49" charset="0"/>
                <a:ea typeface="仿宋" pitchFamily="49" charset="-122"/>
                <a:cs typeface="Consolas" pitchFamily="49" charset="0"/>
              </a:rPr>
              <a:t>p</a:t>
            </a:r>
            <a:r>
              <a:rPr lang="zh-CN" altLang="en-US" sz="2400" b="1" dirty="0" smtClean="0">
                <a:solidFill>
                  <a:srgbClr val="3333FF"/>
                </a:solidFill>
                <a:latin typeface="Consolas" pitchFamily="49" charset="0"/>
                <a:ea typeface="仿宋" pitchFamily="49" charset="-122"/>
                <a:cs typeface="Consolas" pitchFamily="49" charset="0"/>
              </a:rPr>
              <a:t>遍历结点，初始指向根结点</a:t>
            </a:r>
            <a:endParaRPr lang="zh-CN" altLang="en-US" sz="2400" b="1" dirty="0">
              <a:solidFill>
                <a:srgbClr val="3333FF"/>
              </a:solidFill>
              <a:latin typeface="Consolas" pitchFamily="49" charset="0"/>
              <a:ea typeface="仿宋" pitchFamily="49" charset="-122"/>
              <a:cs typeface="Consolas" pitchFamily="49" charset="0"/>
            </a:endParaRPr>
          </a:p>
        </p:txBody>
      </p:sp>
      <p:sp>
        <p:nvSpPr>
          <p:cNvPr id="31" name="Text Box 2"/>
          <p:cNvSpPr txBox="1">
            <a:spLocks noChangeArrowheads="1"/>
          </p:cNvSpPr>
          <p:nvPr/>
        </p:nvSpPr>
        <p:spPr bwMode="auto">
          <a:xfrm>
            <a:off x="357158" y="214290"/>
            <a:ext cx="4143404" cy="461665"/>
          </a:xfrm>
          <a:prstGeom prst="rect">
            <a:avLst/>
          </a:prstGeom>
          <a:solidFill>
            <a:srgbClr val="7030A0"/>
          </a:solidFill>
          <a:ln w="9525">
            <a:noFill/>
            <a:miter lim="800000"/>
            <a:headEnd/>
            <a:tailEnd/>
          </a:ln>
          <a:effectLst/>
        </p:spPr>
        <p:txBody>
          <a:bodyPr wrap="square">
            <a:spAutoFit/>
            <a:scene3d>
              <a:camera prst="orthographicFront"/>
              <a:lightRig rig="glow" dir="tl">
                <a:rot lat="0" lon="0" rev="5400000"/>
              </a:lightRig>
            </a:scene3d>
            <a:sp3d contourW="12700">
              <a:bevelT w="25400" h="25400"/>
              <a:contourClr>
                <a:schemeClr val="accent6">
                  <a:shade val="73000"/>
                </a:schemeClr>
              </a:contourClr>
            </a:sp3d>
          </a:bodyPr>
          <a:lstStyle/>
          <a:p>
            <a:pPr fontAlgn="base">
              <a:spcBef>
                <a:spcPct val="50000"/>
              </a:spcBef>
              <a:spcAft>
                <a:spcPct val="0"/>
              </a:spcAft>
            </a:pPr>
            <a:r>
              <a:rPr kumimoji="1" lang="en-US" altLang="zh-CN" sz="24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latin typeface="微软雅黑" pitchFamily="34" charset="-122"/>
                <a:ea typeface="微软雅黑" pitchFamily="34" charset="-122"/>
                <a:cs typeface="Times New Roman" pitchFamily="18" charset="0"/>
              </a:rPr>
              <a:t>3</a:t>
            </a:r>
            <a:r>
              <a:rPr kumimoji="1" lang="zh-CN" altLang="en-US" sz="24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latin typeface="微软雅黑" pitchFamily="34" charset="-122"/>
                <a:ea typeface="微软雅黑" pitchFamily="34" charset="-122"/>
                <a:cs typeface="Times New Roman" pitchFamily="18" charset="0"/>
              </a:rPr>
              <a:t>、后序</a:t>
            </a:r>
            <a:r>
              <a:rPr kumimoji="1" lang="zh-CN" altLang="en-US" sz="24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latin typeface="微软雅黑" pitchFamily="34" charset="-122"/>
                <a:ea typeface="微软雅黑" pitchFamily="34" charset="-122"/>
                <a:cs typeface="Times New Roman" pitchFamily="18" charset="0"/>
              </a:rPr>
              <a:t>遍历非递归算法 </a:t>
            </a:r>
          </a:p>
        </p:txBody>
      </p:sp>
      <p:sp>
        <p:nvSpPr>
          <p:cNvPr id="33" name="TextBox 32"/>
          <p:cNvSpPr txBox="1"/>
          <p:nvPr/>
        </p:nvSpPr>
        <p:spPr>
          <a:xfrm>
            <a:off x="323528" y="5013176"/>
            <a:ext cx="8678768" cy="400110"/>
          </a:xfrm>
          <a:prstGeom prst="rect">
            <a:avLst/>
          </a:prstGeom>
          <a:noFill/>
        </p:spPr>
        <p:txBody>
          <a:bodyPr wrap="square" rtlCol="0">
            <a:spAutoFit/>
          </a:bodyPr>
          <a:lstStyle/>
          <a:p>
            <a:pPr fontAlgn="base">
              <a:spcBef>
                <a:spcPct val="0"/>
              </a:spcBef>
              <a:spcAft>
                <a:spcPct val="0"/>
              </a:spcAft>
            </a:pPr>
            <a:r>
              <a:rPr lang="zh-CN" altLang="en-US" sz="2000" b="1" dirty="0" smtClean="0">
                <a:solidFill>
                  <a:srgbClr val="FF0000"/>
                </a:solidFill>
                <a:latin typeface="Consolas" pitchFamily="49" charset="0"/>
                <a:ea typeface="方正启体简体" pitchFamily="65" charset="-122"/>
                <a:cs typeface="Consolas" pitchFamily="49" charset="0"/>
              </a:rPr>
              <a:t>区别</a:t>
            </a:r>
            <a:r>
              <a:rPr lang="en-US" altLang="zh-CN" sz="2000" b="1" dirty="0" smtClean="0">
                <a:solidFill>
                  <a:srgbClr val="FF0000"/>
                </a:solidFill>
                <a:latin typeface="Consolas" pitchFamily="49" charset="0"/>
                <a:ea typeface="方正启体简体" pitchFamily="65" charset="-122"/>
                <a:cs typeface="Consolas" pitchFamily="49" charset="0"/>
              </a:rPr>
              <a:t>1</a:t>
            </a:r>
            <a:r>
              <a:rPr lang="zh-CN" altLang="en-US" sz="2000" b="1" dirty="0" smtClean="0">
                <a:solidFill>
                  <a:srgbClr val="3333FF"/>
                </a:solidFill>
                <a:latin typeface="Consolas" pitchFamily="49" charset="0"/>
                <a:ea typeface="方正启体简体" pitchFamily="65" charset="-122"/>
                <a:cs typeface="Consolas" pitchFamily="49" charset="0"/>
              </a:rPr>
              <a:t>：栈顶元素要判断是否访问？办法？</a:t>
            </a:r>
            <a:endParaRPr lang="zh-CN" altLang="en-US" sz="2000" b="1" dirty="0">
              <a:solidFill>
                <a:srgbClr val="3333FF"/>
              </a:solidFill>
              <a:latin typeface="Consolas" pitchFamily="49" charset="0"/>
              <a:ea typeface="方正启体简体" pitchFamily="65" charset="-122"/>
              <a:cs typeface="Consolas" pitchFamily="49" charset="0"/>
            </a:endParaRPr>
          </a:p>
        </p:txBody>
      </p:sp>
      <p:sp>
        <p:nvSpPr>
          <p:cNvPr id="36" name="TextBox 35"/>
          <p:cNvSpPr txBox="1"/>
          <p:nvPr/>
        </p:nvSpPr>
        <p:spPr>
          <a:xfrm>
            <a:off x="323528" y="5445224"/>
            <a:ext cx="8640960" cy="400110"/>
          </a:xfrm>
          <a:prstGeom prst="rect">
            <a:avLst/>
          </a:prstGeom>
          <a:noFill/>
        </p:spPr>
        <p:txBody>
          <a:bodyPr wrap="square" rtlCol="0">
            <a:spAutoFit/>
          </a:bodyPr>
          <a:lstStyle/>
          <a:p>
            <a:pPr fontAlgn="base">
              <a:spcBef>
                <a:spcPct val="0"/>
              </a:spcBef>
              <a:spcAft>
                <a:spcPct val="0"/>
              </a:spcAft>
            </a:pPr>
            <a:r>
              <a:rPr lang="zh-CN" altLang="en-US" sz="2000" b="1" dirty="0" smtClean="0">
                <a:solidFill>
                  <a:srgbClr val="FF0000"/>
                </a:solidFill>
                <a:latin typeface="Consolas" pitchFamily="49" charset="0"/>
                <a:ea typeface="方正启体简体" pitchFamily="65" charset="-122"/>
                <a:cs typeface="Consolas" pitchFamily="49" charset="0"/>
              </a:rPr>
              <a:t>解决</a:t>
            </a:r>
            <a:r>
              <a:rPr lang="zh-CN" altLang="en-US" sz="2000" b="1" dirty="0" smtClean="0">
                <a:solidFill>
                  <a:srgbClr val="3333FF"/>
                </a:solidFill>
                <a:latin typeface="Consolas" pitchFamily="49" charset="0"/>
                <a:ea typeface="方正启体简体" pitchFamily="65" charset="-122"/>
                <a:cs typeface="Consolas" pitchFamily="49" charset="0"/>
              </a:rPr>
              <a:t>：</a:t>
            </a:r>
            <a:r>
              <a:rPr lang="zh-CN" altLang="en-US" sz="1900" b="1" dirty="0" smtClean="0">
                <a:solidFill>
                  <a:srgbClr val="3333FF"/>
                </a:solidFill>
                <a:latin typeface="Consolas" pitchFamily="49" charset="0"/>
                <a:ea typeface="方正启体简体" pitchFamily="65" charset="-122"/>
                <a:cs typeface="Consolas" pitchFamily="49" charset="0"/>
              </a:rPr>
              <a:t>设置指针</a:t>
            </a:r>
            <a:r>
              <a:rPr lang="en-US" altLang="zh-CN" sz="1900" b="1" dirty="0" smtClean="0">
                <a:solidFill>
                  <a:srgbClr val="3333FF"/>
                </a:solidFill>
                <a:latin typeface="Consolas" pitchFamily="49" charset="0"/>
                <a:ea typeface="方正启体简体" pitchFamily="65" charset="-122"/>
                <a:cs typeface="Consolas" pitchFamily="49" charset="0"/>
              </a:rPr>
              <a:t>r</a:t>
            </a:r>
            <a:r>
              <a:rPr lang="zh-CN" altLang="en-US" sz="1900" b="1" dirty="0" smtClean="0">
                <a:solidFill>
                  <a:srgbClr val="3333FF"/>
                </a:solidFill>
                <a:latin typeface="Consolas" pitchFamily="49" charset="0"/>
                <a:ea typeface="方正启体简体" pitchFamily="65" charset="-122"/>
                <a:cs typeface="Consolas" pitchFamily="49" charset="0"/>
              </a:rPr>
              <a:t>指向</a:t>
            </a:r>
            <a:r>
              <a:rPr lang="zh-CN" altLang="en-US" sz="1900" b="1" dirty="0">
                <a:solidFill>
                  <a:srgbClr val="3333FF"/>
                </a:solidFill>
                <a:latin typeface="Consolas" pitchFamily="49" charset="0"/>
                <a:ea typeface="方正启体简体" pitchFamily="65" charset="-122"/>
                <a:cs typeface="Consolas" pitchFamily="49" charset="0"/>
              </a:rPr>
              <a:t>刚</a:t>
            </a:r>
            <a:r>
              <a:rPr lang="zh-CN" altLang="en-US" sz="1900" b="1" dirty="0" smtClean="0">
                <a:solidFill>
                  <a:srgbClr val="3333FF"/>
                </a:solidFill>
                <a:latin typeface="Consolas" pitchFamily="49" charset="0"/>
                <a:ea typeface="方正启体简体" pitchFamily="65" charset="-122"/>
                <a:cs typeface="Consolas" pitchFamily="49" charset="0"/>
              </a:rPr>
              <a:t>访问结点，若</a:t>
            </a:r>
            <a:r>
              <a:rPr lang="en-US" altLang="zh-CN" sz="1900" b="1" dirty="0" smtClean="0">
                <a:solidFill>
                  <a:srgbClr val="3333FF"/>
                </a:solidFill>
                <a:latin typeface="Consolas" pitchFamily="49" charset="0"/>
                <a:ea typeface="方正启体简体" pitchFamily="65" charset="-122"/>
                <a:cs typeface="Consolas" pitchFamily="49" charset="0"/>
              </a:rPr>
              <a:t>r</a:t>
            </a:r>
            <a:r>
              <a:rPr lang="zh-CN" altLang="en-US" sz="1900" b="1" dirty="0" smtClean="0">
                <a:solidFill>
                  <a:srgbClr val="3333FF"/>
                </a:solidFill>
                <a:latin typeface="Consolas" pitchFamily="49" charset="0"/>
                <a:ea typeface="方正启体简体" pitchFamily="65" charset="-122"/>
                <a:cs typeface="Consolas" pitchFamily="49" charset="0"/>
              </a:rPr>
              <a:t>等于栈顶结点右子树，则访问</a:t>
            </a:r>
            <a:r>
              <a:rPr lang="zh-CN" altLang="en-US" sz="1900" b="1" dirty="0">
                <a:solidFill>
                  <a:srgbClr val="3333FF"/>
                </a:solidFill>
                <a:latin typeface="Consolas" pitchFamily="49" charset="0"/>
                <a:ea typeface="方正启体简体" pitchFamily="65" charset="-122"/>
                <a:cs typeface="Consolas" pitchFamily="49" charset="0"/>
              </a:rPr>
              <a:t>栈顶结点</a:t>
            </a:r>
            <a:r>
              <a:rPr lang="en-US" altLang="zh-CN" sz="1900" b="1" dirty="0">
                <a:solidFill>
                  <a:srgbClr val="3333FF"/>
                </a:solidFill>
                <a:latin typeface="Consolas" pitchFamily="49" charset="0"/>
                <a:ea typeface="方正启体简体" pitchFamily="65" charset="-122"/>
                <a:cs typeface="Consolas" pitchFamily="49" charset="0"/>
              </a:rPr>
              <a:t>p</a:t>
            </a:r>
            <a:endParaRPr lang="zh-CN" altLang="en-US" sz="1900" b="1" dirty="0">
              <a:solidFill>
                <a:srgbClr val="3333FF"/>
              </a:solidFill>
              <a:latin typeface="Consolas" pitchFamily="49" charset="0"/>
              <a:ea typeface="方正启体简体" pitchFamily="65" charset="-122"/>
              <a:cs typeface="Consolas" pitchFamily="49" charset="0"/>
            </a:endParaRPr>
          </a:p>
        </p:txBody>
      </p:sp>
      <p:sp>
        <p:nvSpPr>
          <p:cNvPr id="38" name="TextBox 37"/>
          <p:cNvSpPr txBox="1"/>
          <p:nvPr/>
        </p:nvSpPr>
        <p:spPr>
          <a:xfrm>
            <a:off x="319920" y="5949280"/>
            <a:ext cx="5980272" cy="400110"/>
          </a:xfrm>
          <a:prstGeom prst="rect">
            <a:avLst/>
          </a:prstGeom>
          <a:noFill/>
        </p:spPr>
        <p:txBody>
          <a:bodyPr wrap="square" rtlCol="0">
            <a:spAutoFit/>
          </a:bodyPr>
          <a:lstStyle/>
          <a:p>
            <a:pPr fontAlgn="base">
              <a:spcBef>
                <a:spcPct val="0"/>
              </a:spcBef>
              <a:spcAft>
                <a:spcPct val="0"/>
              </a:spcAft>
            </a:pPr>
            <a:r>
              <a:rPr lang="zh-CN" altLang="en-US" sz="2000" b="1" dirty="0" smtClean="0">
                <a:solidFill>
                  <a:srgbClr val="FF0000"/>
                </a:solidFill>
                <a:latin typeface="Consolas" pitchFamily="49" charset="0"/>
                <a:ea typeface="方正启体简体" pitchFamily="65" charset="-122"/>
                <a:cs typeface="Consolas" pitchFamily="49" charset="0"/>
              </a:rPr>
              <a:t>区别</a:t>
            </a:r>
            <a:r>
              <a:rPr lang="en-US" altLang="zh-CN" sz="2000" b="1" dirty="0" smtClean="0">
                <a:solidFill>
                  <a:srgbClr val="FF0000"/>
                </a:solidFill>
                <a:latin typeface="Consolas" pitchFamily="49" charset="0"/>
                <a:ea typeface="方正启体简体" pitchFamily="65" charset="-122"/>
                <a:cs typeface="Consolas" pitchFamily="49" charset="0"/>
              </a:rPr>
              <a:t>2</a:t>
            </a:r>
            <a:r>
              <a:rPr lang="zh-CN" altLang="en-US" sz="2000" b="1" dirty="0" smtClean="0">
                <a:solidFill>
                  <a:srgbClr val="3333FF"/>
                </a:solidFill>
                <a:latin typeface="Consolas" pitchFamily="49" charset="0"/>
                <a:ea typeface="方正启体简体" pitchFamily="65" charset="-122"/>
                <a:cs typeface="Consolas" pitchFamily="49" charset="0"/>
              </a:rPr>
              <a:t>：栈顶元素访问完后怎么办？</a:t>
            </a:r>
            <a:endParaRPr lang="zh-CN" altLang="en-US" sz="2000" b="1" dirty="0">
              <a:solidFill>
                <a:srgbClr val="3333FF"/>
              </a:solidFill>
              <a:latin typeface="Consolas" pitchFamily="49" charset="0"/>
              <a:ea typeface="方正启体简体" pitchFamily="65" charset="-122"/>
              <a:cs typeface="Consolas" pitchFamily="49" charset="0"/>
            </a:endParaRPr>
          </a:p>
        </p:txBody>
      </p:sp>
      <p:sp>
        <p:nvSpPr>
          <p:cNvPr id="39" name="TextBox 38"/>
          <p:cNvSpPr txBox="1"/>
          <p:nvPr/>
        </p:nvSpPr>
        <p:spPr>
          <a:xfrm>
            <a:off x="357728" y="6453336"/>
            <a:ext cx="8786272" cy="400110"/>
          </a:xfrm>
          <a:prstGeom prst="rect">
            <a:avLst/>
          </a:prstGeom>
          <a:noFill/>
        </p:spPr>
        <p:txBody>
          <a:bodyPr wrap="square" rtlCol="0">
            <a:spAutoFit/>
          </a:bodyPr>
          <a:lstStyle/>
          <a:p>
            <a:pPr fontAlgn="base">
              <a:spcBef>
                <a:spcPct val="0"/>
              </a:spcBef>
              <a:spcAft>
                <a:spcPct val="0"/>
              </a:spcAft>
            </a:pPr>
            <a:r>
              <a:rPr lang="zh-CN" altLang="en-US" sz="2000" b="1" dirty="0" smtClean="0">
                <a:solidFill>
                  <a:srgbClr val="FF0000"/>
                </a:solidFill>
                <a:latin typeface="Consolas" pitchFamily="49" charset="0"/>
                <a:ea typeface="方正启体简体" pitchFamily="65" charset="-122"/>
                <a:cs typeface="Consolas" pitchFamily="49" charset="0"/>
              </a:rPr>
              <a:t>解决</a:t>
            </a:r>
            <a:r>
              <a:rPr lang="zh-CN" altLang="en-US" sz="2000" b="1" dirty="0" smtClean="0">
                <a:solidFill>
                  <a:srgbClr val="3333FF"/>
                </a:solidFill>
                <a:latin typeface="Consolas" pitchFamily="49" charset="0"/>
                <a:ea typeface="方正启体简体" pitchFamily="65" charset="-122"/>
                <a:cs typeface="Consolas" pitchFamily="49" charset="0"/>
              </a:rPr>
              <a:t>：阶段</a:t>
            </a:r>
            <a:r>
              <a:rPr lang="en-US" altLang="zh-CN" sz="2000" b="1" dirty="0" smtClean="0">
                <a:solidFill>
                  <a:srgbClr val="3333FF"/>
                </a:solidFill>
                <a:latin typeface="Consolas" pitchFamily="49" charset="0"/>
                <a:ea typeface="方正启体简体" pitchFamily="65" charset="-122"/>
                <a:cs typeface="Consolas" pitchFamily="49" charset="0"/>
              </a:rPr>
              <a:t>2</a:t>
            </a:r>
            <a:r>
              <a:rPr lang="zh-CN" altLang="en-US" sz="2000" b="1" dirty="0" smtClean="0">
                <a:solidFill>
                  <a:srgbClr val="3333FF"/>
                </a:solidFill>
                <a:latin typeface="Consolas" pitchFamily="49" charset="0"/>
                <a:ea typeface="方正启体简体" pitchFamily="65" charset="-122"/>
                <a:cs typeface="Consolas" pitchFamily="49" charset="0"/>
              </a:rPr>
              <a:t>为循环，解决连续结点无右子树情况，否则用</a:t>
            </a:r>
            <a:r>
              <a:rPr lang="en-US" altLang="zh-CN" sz="2000" b="1" dirty="0" smtClean="0">
                <a:solidFill>
                  <a:srgbClr val="3333FF"/>
                </a:solidFill>
                <a:latin typeface="Consolas" pitchFamily="49" charset="0"/>
                <a:ea typeface="方正启体简体" pitchFamily="65" charset="-122"/>
                <a:cs typeface="Consolas" pitchFamily="49" charset="0"/>
              </a:rPr>
              <a:t>bool</a:t>
            </a:r>
            <a:r>
              <a:rPr lang="zh-CN" altLang="en-US" sz="2000" b="1" dirty="0" smtClean="0">
                <a:solidFill>
                  <a:srgbClr val="3333FF"/>
                </a:solidFill>
                <a:latin typeface="Consolas" pitchFamily="49" charset="0"/>
                <a:ea typeface="方正启体简体" pitchFamily="65" charset="-122"/>
                <a:cs typeface="Consolas" pitchFamily="49" charset="0"/>
              </a:rPr>
              <a:t>变量转阶段</a:t>
            </a:r>
            <a:r>
              <a:rPr lang="en-US" altLang="zh-CN" sz="2000" b="1" dirty="0" smtClean="0">
                <a:solidFill>
                  <a:srgbClr val="3333FF"/>
                </a:solidFill>
                <a:latin typeface="Consolas" pitchFamily="49" charset="0"/>
                <a:ea typeface="方正启体简体" pitchFamily="65" charset="-122"/>
                <a:cs typeface="Consolas" pitchFamily="49" charset="0"/>
              </a:rPr>
              <a:t>1</a:t>
            </a:r>
            <a:endParaRPr lang="zh-CN" altLang="en-US" sz="2000" b="1" dirty="0">
              <a:solidFill>
                <a:srgbClr val="3333FF"/>
              </a:solidFill>
              <a:latin typeface="Consolas" pitchFamily="49" charset="0"/>
              <a:ea typeface="方正启体简体" pitchFamily="65" charset="-122"/>
              <a:cs typeface="Consolas" pitchFamily="49" charset="0"/>
            </a:endParaRPr>
          </a:p>
        </p:txBody>
      </p:sp>
    </p:spTree>
    <p:extLst>
      <p:ext uri="{BB962C8B-B14F-4D97-AF65-F5344CB8AC3E}">
        <p14:creationId xmlns:p14="http://schemas.microsoft.com/office/powerpoint/2010/main" val="43863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2000"/>
                                        <p:tgtEl>
                                          <p:spTgt spid="3"/>
                                        </p:tgtEl>
                                      </p:cBhvr>
                                    </p:animEffect>
                                  </p:childTnLst>
                                </p:cTn>
                              </p:par>
                            </p:childTnLst>
                          </p:cTn>
                        </p:par>
                        <p:par>
                          <p:cTn id="8" fill="hold">
                            <p:stCondLst>
                              <p:cond delay="2000"/>
                            </p:stCondLst>
                            <p:childTnLst>
                              <p:par>
                                <p:cTn id="9" presetID="1"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34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73" grpId="0"/>
      <p:bldP spid="33" grpId="0"/>
      <p:bldP spid="36" grpId="0"/>
      <p:bldP spid="38" grpId="0"/>
      <p:bldP spid="3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3"/>
          <p:cNvSpPr>
            <a:spLocks noChangeArrowheads="1"/>
          </p:cNvSpPr>
          <p:nvPr/>
        </p:nvSpPr>
        <p:spPr bwMode="auto">
          <a:xfrm>
            <a:off x="500034" y="116632"/>
            <a:ext cx="5032382" cy="400110"/>
          </a:xfrm>
          <a:prstGeom prst="rect">
            <a:avLst/>
          </a:prstGeom>
          <a:noFill/>
          <a:ln w="9525">
            <a:noFill/>
            <a:miter lim="800000"/>
            <a:headEnd/>
            <a:tailEnd/>
          </a:ln>
          <a:effectLst/>
        </p:spPr>
        <p:txBody>
          <a:bodyPr wrap="square">
            <a:spAutoFit/>
          </a:bodyPr>
          <a:lstStyle/>
          <a:p>
            <a:pPr fontAlgn="base">
              <a:spcBef>
                <a:spcPct val="0"/>
              </a:spcBef>
              <a:spcAft>
                <a:spcPct val="0"/>
              </a:spcAft>
            </a:pPr>
            <a:r>
              <a:rPr lang="zh-CN" altLang="en-US" sz="2000" b="1" dirty="0" smtClean="0">
                <a:solidFill>
                  <a:srgbClr val="3333FF"/>
                </a:solidFill>
                <a:latin typeface="Times New Roman" pitchFamily="18" charset="0"/>
                <a:ea typeface="楷体" pitchFamily="49" charset="-122"/>
                <a:cs typeface="Times New Roman" pitchFamily="18" charset="0"/>
              </a:rPr>
              <a:t>后序遍历非递归</a:t>
            </a:r>
            <a:r>
              <a:rPr lang="zh-CN" altLang="en-US" sz="2000" b="1" dirty="0" smtClean="0">
                <a:solidFill>
                  <a:srgbClr val="3333FF"/>
                </a:solidFill>
                <a:latin typeface="楷体" pitchFamily="49" charset="-122"/>
                <a:ea typeface="楷体" pitchFamily="49" charset="-122"/>
              </a:rPr>
              <a:t>过程</a:t>
            </a:r>
            <a:r>
              <a:rPr lang="zh-CN" altLang="en-US" sz="2000" b="1" dirty="0">
                <a:solidFill>
                  <a:srgbClr val="3333FF"/>
                </a:solidFill>
                <a:latin typeface="楷体" pitchFamily="49" charset="-122"/>
                <a:ea typeface="楷体" pitchFamily="49" charset="-122"/>
              </a:rPr>
              <a:t>如下：</a:t>
            </a:r>
          </a:p>
        </p:txBody>
      </p:sp>
      <p:sp>
        <p:nvSpPr>
          <p:cNvPr id="402436" name="Text Box 4"/>
          <p:cNvSpPr txBox="1">
            <a:spLocks noChangeArrowheads="1"/>
          </p:cNvSpPr>
          <p:nvPr/>
        </p:nvSpPr>
        <p:spPr bwMode="auto">
          <a:xfrm>
            <a:off x="571473" y="714356"/>
            <a:ext cx="6715172" cy="5978661"/>
          </a:xfrm>
          <a:prstGeom prst="rect">
            <a:avLst/>
          </a:prstGeom>
          <a:ln>
            <a:headEnd/>
            <a:tailEnd/>
          </a:ln>
          <a:effectLst>
            <a:glow rad="101600">
              <a:schemeClr val="accent4">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wrap="square" lIns="180000" tIns="108000" bIns="108000">
            <a:spAutoFit/>
          </a:bodyPr>
          <a:lstStyle/>
          <a:p>
            <a:pPr fontAlgn="base">
              <a:lnSpc>
                <a:spcPts val="2200"/>
              </a:lnSpc>
              <a:spcBef>
                <a:spcPct val="0"/>
              </a:spcBef>
              <a:spcAft>
                <a:spcPct val="0"/>
              </a:spcAft>
            </a:pPr>
            <a:r>
              <a:rPr lang="en-US" b="1" dirty="0" smtClean="0">
                <a:solidFill>
                  <a:srgbClr val="3333FF"/>
                </a:solidFill>
                <a:latin typeface="Consolas" pitchFamily="49" charset="0"/>
                <a:ea typeface="仿宋" pitchFamily="49" charset="-122"/>
                <a:cs typeface="Consolas" pitchFamily="49" charset="0"/>
              </a:rPr>
              <a:t>p=b;</a:t>
            </a:r>
          </a:p>
          <a:p>
            <a:pPr fontAlgn="base">
              <a:lnSpc>
                <a:spcPct val="150000"/>
              </a:lnSpc>
              <a:spcBef>
                <a:spcPct val="0"/>
              </a:spcBef>
              <a:spcAft>
                <a:spcPct val="0"/>
              </a:spcAft>
            </a:pPr>
            <a:r>
              <a:rPr lang="en-US" b="1" dirty="0" smtClean="0">
                <a:solidFill>
                  <a:srgbClr val="3333FF"/>
                </a:solidFill>
                <a:latin typeface="Consolas" pitchFamily="49" charset="0"/>
                <a:ea typeface="仿宋" pitchFamily="49" charset="-122"/>
                <a:cs typeface="Consolas" pitchFamily="49" charset="0"/>
              </a:rPr>
              <a:t>do</a:t>
            </a:r>
            <a:endParaRPr lang="zh-CN" altLang="en-US" b="1" dirty="0" smtClean="0">
              <a:solidFill>
                <a:srgbClr val="3333FF"/>
              </a:solidFill>
              <a:latin typeface="Consolas" pitchFamily="49" charset="0"/>
              <a:ea typeface="仿宋" pitchFamily="49" charset="-122"/>
              <a:cs typeface="Consolas" pitchFamily="49" charset="0"/>
            </a:endParaRPr>
          </a:p>
          <a:p>
            <a:pPr fontAlgn="base">
              <a:lnSpc>
                <a:spcPts val="2200"/>
              </a:lnSpc>
              <a:spcBef>
                <a:spcPct val="0"/>
              </a:spcBef>
              <a:spcAft>
                <a:spcPct val="0"/>
              </a:spcAft>
            </a:pPr>
            <a:r>
              <a:rPr lang="en-US" b="1" dirty="0" smtClean="0">
                <a:solidFill>
                  <a:srgbClr val="3333FF"/>
                </a:solidFill>
                <a:latin typeface="Consolas" pitchFamily="49" charset="0"/>
                <a:ea typeface="仿宋" pitchFamily="49" charset="-122"/>
                <a:cs typeface="Consolas" pitchFamily="49" charset="0"/>
              </a:rPr>
              <a:t>{  while (</a:t>
            </a:r>
            <a:r>
              <a:rPr lang="en-US" altLang="zh-CN" b="1" dirty="0">
                <a:solidFill>
                  <a:srgbClr val="3333FF"/>
                </a:solidFill>
                <a:latin typeface="Consolas" pitchFamily="49" charset="0"/>
                <a:ea typeface="仿宋" pitchFamily="49" charset="-122"/>
                <a:cs typeface="Consolas" pitchFamily="49" charset="0"/>
              </a:rPr>
              <a:t>p!=NULL</a:t>
            </a:r>
            <a:r>
              <a:rPr lang="en-US" altLang="zh-CN" b="1" dirty="0" smtClean="0">
                <a:solidFill>
                  <a:srgbClr val="3333FF"/>
                </a:solidFill>
                <a:latin typeface="Consolas" pitchFamily="49" charset="0"/>
                <a:ea typeface="仿宋" pitchFamily="49" charset="-122"/>
                <a:cs typeface="Consolas" pitchFamily="49" charset="0"/>
              </a:rPr>
              <a:t>)</a:t>
            </a:r>
            <a:r>
              <a:rPr lang="en-US" b="1" dirty="0" smtClean="0">
                <a:solidFill>
                  <a:srgbClr val="3333FF"/>
                </a:solidFill>
                <a:latin typeface="Consolas" pitchFamily="49" charset="0"/>
                <a:ea typeface="仿宋" pitchFamily="49" charset="-122"/>
                <a:cs typeface="Consolas" pitchFamily="49" charset="0"/>
              </a:rPr>
              <a:t>)</a:t>
            </a:r>
            <a:endParaRPr lang="zh-CN" altLang="en-US" b="1" dirty="0" smtClean="0">
              <a:solidFill>
                <a:srgbClr val="3333FF"/>
              </a:solidFill>
              <a:latin typeface="Consolas" pitchFamily="49" charset="0"/>
              <a:ea typeface="仿宋" pitchFamily="49" charset="-122"/>
              <a:cs typeface="Consolas" pitchFamily="49" charset="0"/>
            </a:endParaRPr>
          </a:p>
          <a:p>
            <a:pPr fontAlgn="base">
              <a:lnSpc>
                <a:spcPts val="2200"/>
              </a:lnSpc>
              <a:spcBef>
                <a:spcPct val="0"/>
              </a:spcBef>
              <a:spcAft>
                <a:spcPct val="0"/>
              </a:spcAft>
            </a:pPr>
            <a:r>
              <a:rPr lang="en-US" b="1" dirty="0" smtClean="0">
                <a:solidFill>
                  <a:srgbClr val="3333FF"/>
                </a:solidFill>
                <a:latin typeface="Consolas" pitchFamily="49" charset="0"/>
                <a:ea typeface="仿宋" pitchFamily="49" charset="-122"/>
                <a:cs typeface="Consolas" pitchFamily="49" charset="0"/>
              </a:rPr>
              <a:t>   {  </a:t>
            </a:r>
            <a:r>
              <a:rPr lang="zh-CN" altLang="en-US" b="1" dirty="0" smtClean="0">
                <a:solidFill>
                  <a:srgbClr val="3333FF"/>
                </a:solidFill>
                <a:latin typeface="Consolas" pitchFamily="49" charset="0"/>
                <a:ea typeface="仿宋" pitchFamily="49" charset="-122"/>
                <a:cs typeface="Consolas" pitchFamily="49" charset="0"/>
              </a:rPr>
              <a:t>将结点</a:t>
            </a:r>
            <a:r>
              <a:rPr lang="en-US" b="1" dirty="0" smtClean="0">
                <a:solidFill>
                  <a:srgbClr val="3333FF"/>
                </a:solidFill>
                <a:latin typeface="Consolas" pitchFamily="49" charset="0"/>
                <a:ea typeface="仿宋" pitchFamily="49" charset="-122"/>
                <a:cs typeface="Consolas" pitchFamily="49" charset="0"/>
              </a:rPr>
              <a:t>p</a:t>
            </a:r>
            <a:r>
              <a:rPr lang="zh-CN" altLang="en-US" b="1" dirty="0" smtClean="0">
                <a:solidFill>
                  <a:srgbClr val="3333FF"/>
                </a:solidFill>
                <a:latin typeface="Consolas" pitchFamily="49" charset="0"/>
                <a:ea typeface="仿宋" pitchFamily="49" charset="-122"/>
                <a:cs typeface="Consolas" pitchFamily="49" charset="0"/>
              </a:rPr>
              <a:t>进栈</a:t>
            </a:r>
            <a:r>
              <a:rPr lang="en-US" b="1" dirty="0" smtClean="0">
                <a:solidFill>
                  <a:srgbClr val="3333FF"/>
                </a:solidFill>
                <a:latin typeface="Consolas" pitchFamily="49" charset="0"/>
                <a:ea typeface="仿宋" pitchFamily="49" charset="-122"/>
                <a:cs typeface="Consolas" pitchFamily="49" charset="0"/>
              </a:rPr>
              <a:t>;</a:t>
            </a:r>
            <a:endParaRPr lang="zh-CN" altLang="en-US" b="1" dirty="0" smtClean="0">
              <a:solidFill>
                <a:srgbClr val="3333FF"/>
              </a:solidFill>
              <a:latin typeface="Consolas" pitchFamily="49" charset="0"/>
              <a:ea typeface="仿宋" pitchFamily="49" charset="-122"/>
              <a:cs typeface="Consolas" pitchFamily="49" charset="0"/>
            </a:endParaRPr>
          </a:p>
          <a:p>
            <a:pPr fontAlgn="base">
              <a:lnSpc>
                <a:spcPts val="2200"/>
              </a:lnSpc>
              <a:spcBef>
                <a:spcPct val="0"/>
              </a:spcBef>
              <a:spcAft>
                <a:spcPct val="0"/>
              </a:spcAft>
            </a:pPr>
            <a:r>
              <a:rPr lang="en-US" b="1" dirty="0" smtClean="0">
                <a:solidFill>
                  <a:srgbClr val="3333FF"/>
                </a:solidFill>
                <a:latin typeface="Consolas" pitchFamily="49" charset="0"/>
                <a:ea typeface="仿宋" pitchFamily="49" charset="-122"/>
                <a:cs typeface="Consolas" pitchFamily="49" charset="0"/>
              </a:rPr>
              <a:t>      p=p-&gt;</a:t>
            </a:r>
            <a:r>
              <a:rPr lang="en-US" b="1" dirty="0" err="1" smtClean="0">
                <a:solidFill>
                  <a:srgbClr val="3333FF"/>
                </a:solidFill>
                <a:latin typeface="Consolas" pitchFamily="49" charset="0"/>
                <a:ea typeface="仿宋" pitchFamily="49" charset="-122"/>
                <a:cs typeface="Consolas" pitchFamily="49" charset="0"/>
              </a:rPr>
              <a:t>lchild</a:t>
            </a:r>
            <a:r>
              <a:rPr lang="en-US" b="1" dirty="0" smtClean="0">
                <a:solidFill>
                  <a:srgbClr val="3333FF"/>
                </a:solidFill>
                <a:latin typeface="Consolas" pitchFamily="49" charset="0"/>
                <a:ea typeface="仿宋" pitchFamily="49" charset="-122"/>
                <a:cs typeface="Consolas" pitchFamily="49" charset="0"/>
              </a:rPr>
              <a:t>;</a:t>
            </a:r>
            <a:endParaRPr lang="zh-CN" altLang="en-US" b="1" dirty="0" smtClean="0">
              <a:solidFill>
                <a:srgbClr val="3333FF"/>
              </a:solidFill>
              <a:latin typeface="Consolas" pitchFamily="49" charset="0"/>
              <a:ea typeface="仿宋" pitchFamily="49" charset="-122"/>
              <a:cs typeface="Consolas" pitchFamily="49" charset="0"/>
            </a:endParaRPr>
          </a:p>
          <a:p>
            <a:pPr fontAlgn="base">
              <a:lnSpc>
                <a:spcPts val="2200"/>
              </a:lnSpc>
              <a:spcBef>
                <a:spcPct val="0"/>
              </a:spcBef>
              <a:spcAft>
                <a:spcPct val="0"/>
              </a:spcAft>
            </a:pPr>
            <a:r>
              <a:rPr lang="en-US" b="1" dirty="0" smtClean="0">
                <a:solidFill>
                  <a:srgbClr val="3333FF"/>
                </a:solidFill>
                <a:latin typeface="Consolas" pitchFamily="49" charset="0"/>
                <a:ea typeface="仿宋" pitchFamily="49" charset="-122"/>
                <a:cs typeface="Consolas" pitchFamily="49" charset="0"/>
              </a:rPr>
              <a:t>   }</a:t>
            </a:r>
            <a:endParaRPr lang="zh-CN" altLang="en-US" b="1" dirty="0" smtClean="0">
              <a:solidFill>
                <a:srgbClr val="3333FF"/>
              </a:solidFill>
              <a:latin typeface="Consolas" pitchFamily="49" charset="0"/>
              <a:ea typeface="仿宋" pitchFamily="49" charset="-122"/>
              <a:cs typeface="Consolas" pitchFamily="49" charset="0"/>
            </a:endParaRPr>
          </a:p>
          <a:p>
            <a:pPr fontAlgn="base">
              <a:lnSpc>
                <a:spcPct val="150000"/>
              </a:lnSpc>
              <a:spcBef>
                <a:spcPct val="0"/>
              </a:spcBef>
              <a:spcAft>
                <a:spcPct val="0"/>
              </a:spcAft>
            </a:pPr>
            <a:r>
              <a:rPr lang="en-US" b="1" dirty="0" smtClean="0">
                <a:solidFill>
                  <a:srgbClr val="3333FF"/>
                </a:solidFill>
                <a:latin typeface="Consolas" pitchFamily="49" charset="0"/>
                <a:ea typeface="仿宋" pitchFamily="49" charset="-122"/>
                <a:cs typeface="Consolas" pitchFamily="49" charset="0"/>
              </a:rPr>
              <a:t>   </a:t>
            </a:r>
            <a:r>
              <a:rPr lang="en-US" altLang="zh-CN" b="1" dirty="0" smtClean="0">
                <a:solidFill>
                  <a:srgbClr val="FF0000"/>
                </a:solidFill>
                <a:latin typeface="Consolas" pitchFamily="49" charset="0"/>
                <a:ea typeface="仿宋" pitchFamily="49" charset="-122"/>
                <a:cs typeface="Consolas" pitchFamily="49" charset="0"/>
              </a:rPr>
              <a:t>Flag=true</a:t>
            </a:r>
            <a:r>
              <a:rPr lang="en-US" altLang="zh-CN" b="1" dirty="0" smtClean="0">
                <a:solidFill>
                  <a:srgbClr val="3333FF"/>
                </a:solidFill>
                <a:latin typeface="Consolas" pitchFamily="49" charset="0"/>
                <a:ea typeface="仿宋" pitchFamily="49" charset="-122"/>
                <a:cs typeface="Consolas" pitchFamily="49" charset="0"/>
              </a:rPr>
              <a:t>;  </a:t>
            </a:r>
            <a:r>
              <a:rPr lang="en-US" altLang="zh-CN" b="1" dirty="0">
                <a:solidFill>
                  <a:srgbClr val="00B0F0"/>
                </a:solidFill>
                <a:latin typeface="Consolas" pitchFamily="49" charset="0"/>
                <a:ea typeface="仿宋" pitchFamily="49" charset="-122"/>
                <a:cs typeface="Consolas" pitchFamily="49" charset="0"/>
              </a:rPr>
              <a:t>//</a:t>
            </a:r>
            <a:r>
              <a:rPr lang="zh-CN" altLang="en-US" b="1" dirty="0">
                <a:solidFill>
                  <a:srgbClr val="00B0F0"/>
                </a:solidFill>
                <a:latin typeface="Consolas" pitchFamily="49" charset="0"/>
                <a:ea typeface="仿宋" pitchFamily="49" charset="-122"/>
                <a:cs typeface="Consolas" pitchFamily="49" charset="0"/>
              </a:rPr>
              <a:t>控制阶段</a:t>
            </a:r>
            <a:r>
              <a:rPr lang="en-US" altLang="zh-CN" b="1" dirty="0">
                <a:solidFill>
                  <a:srgbClr val="00B0F0"/>
                </a:solidFill>
                <a:latin typeface="Consolas" pitchFamily="49" charset="0"/>
                <a:ea typeface="仿宋" pitchFamily="49" charset="-122"/>
                <a:cs typeface="Consolas" pitchFamily="49" charset="0"/>
              </a:rPr>
              <a:t>2</a:t>
            </a:r>
            <a:r>
              <a:rPr lang="zh-CN" altLang="en-US" b="1" dirty="0">
                <a:solidFill>
                  <a:srgbClr val="00B0F0"/>
                </a:solidFill>
                <a:latin typeface="Consolas" pitchFamily="49" charset="0"/>
                <a:ea typeface="仿宋" pitchFamily="49" charset="-122"/>
                <a:cs typeface="Consolas" pitchFamily="49" charset="0"/>
              </a:rPr>
              <a:t>是否继续循环</a:t>
            </a:r>
            <a:endParaRPr lang="en-US" altLang="zh-CN" b="1" dirty="0">
              <a:solidFill>
                <a:srgbClr val="00B0F0"/>
              </a:solidFill>
              <a:latin typeface="Consolas" pitchFamily="49" charset="0"/>
              <a:ea typeface="仿宋" pitchFamily="49" charset="-122"/>
              <a:cs typeface="Consolas" pitchFamily="49" charset="0"/>
            </a:endParaRPr>
          </a:p>
          <a:p>
            <a:pPr fontAlgn="base">
              <a:lnSpc>
                <a:spcPct val="150000"/>
              </a:lnSpc>
              <a:spcBef>
                <a:spcPct val="0"/>
              </a:spcBef>
              <a:spcAft>
                <a:spcPct val="0"/>
              </a:spcAft>
            </a:pPr>
            <a:r>
              <a:rPr lang="en-US" b="1" dirty="0" smtClean="0">
                <a:solidFill>
                  <a:srgbClr val="3333FF"/>
                </a:solidFill>
                <a:latin typeface="Consolas" pitchFamily="49" charset="0"/>
                <a:ea typeface="仿宋" pitchFamily="49" charset="-122"/>
                <a:cs typeface="Consolas" pitchFamily="49" charset="0"/>
              </a:rPr>
              <a:t>   while (</a:t>
            </a:r>
            <a:r>
              <a:rPr lang="zh-CN" altLang="en-US" b="1" dirty="0" smtClean="0">
                <a:solidFill>
                  <a:srgbClr val="3333FF"/>
                </a:solidFill>
                <a:latin typeface="Consolas" pitchFamily="49" charset="0"/>
                <a:ea typeface="仿宋" pitchFamily="49" charset="-122"/>
                <a:cs typeface="Consolas" pitchFamily="49" charset="0"/>
              </a:rPr>
              <a:t>栈不空 且 </a:t>
            </a:r>
            <a:r>
              <a:rPr lang="en-US" altLang="zh-CN" b="1" dirty="0">
                <a:solidFill>
                  <a:srgbClr val="FF0000"/>
                </a:solidFill>
                <a:latin typeface="Consolas" pitchFamily="49" charset="0"/>
                <a:ea typeface="仿宋" pitchFamily="49" charset="-122"/>
                <a:cs typeface="Consolas" pitchFamily="49" charset="0"/>
              </a:rPr>
              <a:t>Flag</a:t>
            </a:r>
            <a:r>
              <a:rPr lang="en-US" altLang="zh-CN" b="1" dirty="0" smtClean="0">
                <a:solidFill>
                  <a:srgbClr val="FF0000"/>
                </a:solidFill>
                <a:latin typeface="Consolas" pitchFamily="49" charset="0"/>
                <a:ea typeface="仿宋" pitchFamily="49" charset="-122"/>
                <a:cs typeface="Consolas" pitchFamily="49" charset="0"/>
              </a:rPr>
              <a:t>==true</a:t>
            </a:r>
            <a:r>
              <a:rPr lang="en-US" altLang="zh-CN" b="1" dirty="0">
                <a:solidFill>
                  <a:srgbClr val="3333FF"/>
                </a:solidFill>
                <a:latin typeface="Consolas" pitchFamily="49" charset="0"/>
                <a:ea typeface="仿宋" pitchFamily="49" charset="-122"/>
                <a:cs typeface="Consolas" pitchFamily="49" charset="0"/>
              </a:rPr>
              <a:t>;</a:t>
            </a:r>
            <a:r>
              <a:rPr lang="en-US" b="1" dirty="0" smtClean="0">
                <a:solidFill>
                  <a:srgbClr val="3333FF"/>
                </a:solidFill>
                <a:latin typeface="Consolas" pitchFamily="49" charset="0"/>
                <a:ea typeface="仿宋" pitchFamily="49" charset="-122"/>
                <a:cs typeface="Consolas" pitchFamily="49" charset="0"/>
              </a:rPr>
              <a:t>)</a:t>
            </a:r>
            <a:endParaRPr lang="zh-CN" altLang="en-US" b="1" dirty="0" smtClean="0">
              <a:solidFill>
                <a:srgbClr val="3333FF"/>
              </a:solidFill>
              <a:latin typeface="Consolas" pitchFamily="49" charset="0"/>
              <a:ea typeface="仿宋" pitchFamily="49" charset="-122"/>
              <a:cs typeface="Consolas" pitchFamily="49" charset="0"/>
            </a:endParaRPr>
          </a:p>
          <a:p>
            <a:pPr fontAlgn="base">
              <a:lnSpc>
                <a:spcPts val="2200"/>
              </a:lnSpc>
              <a:spcBef>
                <a:spcPct val="0"/>
              </a:spcBef>
              <a:spcAft>
                <a:spcPct val="0"/>
              </a:spcAft>
            </a:pPr>
            <a:r>
              <a:rPr lang="en-US" b="1" dirty="0" smtClean="0">
                <a:solidFill>
                  <a:srgbClr val="3333FF"/>
                </a:solidFill>
                <a:latin typeface="Consolas" pitchFamily="49" charset="0"/>
                <a:ea typeface="仿宋" pitchFamily="49" charset="-122"/>
                <a:cs typeface="Consolas" pitchFamily="49" charset="0"/>
              </a:rPr>
              <a:t>   {  </a:t>
            </a:r>
            <a:r>
              <a:rPr lang="zh-CN" altLang="en-US" b="1" dirty="0" smtClean="0">
                <a:solidFill>
                  <a:srgbClr val="FF0000"/>
                </a:solidFill>
                <a:latin typeface="Consolas" pitchFamily="49" charset="0"/>
                <a:ea typeface="仿宋" pitchFamily="49" charset="-122"/>
                <a:cs typeface="Consolas" pitchFamily="49" charset="0"/>
              </a:rPr>
              <a:t>取栈顶结点</a:t>
            </a:r>
            <a:r>
              <a:rPr lang="en-US" b="1" dirty="0" smtClean="0">
                <a:solidFill>
                  <a:srgbClr val="FF0000"/>
                </a:solidFill>
                <a:latin typeface="Consolas" pitchFamily="49" charset="0"/>
                <a:ea typeface="仿宋" pitchFamily="49" charset="-122"/>
                <a:cs typeface="Consolas" pitchFamily="49" charset="0"/>
              </a:rPr>
              <a:t>p;</a:t>
            </a:r>
            <a:endParaRPr lang="zh-CN" altLang="en-US" b="1" dirty="0" smtClean="0">
              <a:solidFill>
                <a:srgbClr val="FF0000"/>
              </a:solidFill>
              <a:latin typeface="Consolas" pitchFamily="49" charset="0"/>
              <a:ea typeface="仿宋" pitchFamily="49" charset="-122"/>
              <a:cs typeface="Consolas" pitchFamily="49" charset="0"/>
            </a:endParaRPr>
          </a:p>
          <a:p>
            <a:pPr fontAlgn="base">
              <a:lnSpc>
                <a:spcPts val="2200"/>
              </a:lnSpc>
              <a:spcBef>
                <a:spcPct val="0"/>
              </a:spcBef>
              <a:spcAft>
                <a:spcPct val="0"/>
              </a:spcAft>
            </a:pPr>
            <a:r>
              <a:rPr lang="en-US" b="1" dirty="0" smtClean="0">
                <a:solidFill>
                  <a:srgbClr val="FF0000"/>
                </a:solidFill>
                <a:latin typeface="Consolas" pitchFamily="49" charset="0"/>
                <a:ea typeface="仿宋" pitchFamily="49" charset="-122"/>
                <a:cs typeface="Consolas" pitchFamily="49" charset="0"/>
              </a:rPr>
              <a:t>      if (</a:t>
            </a:r>
            <a:r>
              <a:rPr lang="zh-CN" altLang="en-US" b="1" dirty="0" smtClean="0">
                <a:solidFill>
                  <a:srgbClr val="FF0000"/>
                </a:solidFill>
                <a:latin typeface="Consolas" pitchFamily="49" charset="0"/>
                <a:ea typeface="仿宋" pitchFamily="49" charset="-122"/>
                <a:cs typeface="Consolas" pitchFamily="49" charset="0"/>
              </a:rPr>
              <a:t>结点</a:t>
            </a:r>
            <a:r>
              <a:rPr lang="en-US" b="1" dirty="0" smtClean="0">
                <a:solidFill>
                  <a:srgbClr val="FF0000"/>
                </a:solidFill>
                <a:latin typeface="Consolas" pitchFamily="49" charset="0"/>
                <a:ea typeface="仿宋" pitchFamily="49" charset="-122"/>
                <a:cs typeface="Consolas" pitchFamily="49" charset="0"/>
              </a:rPr>
              <a:t>p</a:t>
            </a:r>
            <a:r>
              <a:rPr lang="zh-CN" altLang="en-US" b="1" dirty="0" smtClean="0">
                <a:solidFill>
                  <a:srgbClr val="FF0000"/>
                </a:solidFill>
                <a:latin typeface="Consolas" pitchFamily="49" charset="0"/>
                <a:ea typeface="仿宋" pitchFamily="49" charset="-122"/>
                <a:cs typeface="Consolas" pitchFamily="49" charset="0"/>
              </a:rPr>
              <a:t>的右子树已访问</a:t>
            </a:r>
            <a:r>
              <a:rPr lang="en-US" b="1" dirty="0" smtClean="0">
                <a:solidFill>
                  <a:srgbClr val="FF0000"/>
                </a:solidFill>
                <a:latin typeface="Consolas" pitchFamily="49" charset="0"/>
                <a:ea typeface="仿宋" pitchFamily="49" charset="-122"/>
                <a:cs typeface="Consolas" pitchFamily="49" charset="0"/>
              </a:rPr>
              <a:t>)</a:t>
            </a:r>
            <a:endParaRPr lang="zh-CN" altLang="en-US" b="1" dirty="0" smtClean="0">
              <a:solidFill>
                <a:srgbClr val="FF0000"/>
              </a:solidFill>
              <a:latin typeface="Consolas" pitchFamily="49" charset="0"/>
              <a:ea typeface="仿宋" pitchFamily="49" charset="-122"/>
              <a:cs typeface="Consolas" pitchFamily="49" charset="0"/>
            </a:endParaRPr>
          </a:p>
          <a:p>
            <a:pPr fontAlgn="base">
              <a:lnSpc>
                <a:spcPts val="2200"/>
              </a:lnSpc>
              <a:spcBef>
                <a:spcPct val="0"/>
              </a:spcBef>
              <a:spcAft>
                <a:spcPct val="0"/>
              </a:spcAft>
            </a:pPr>
            <a:r>
              <a:rPr lang="en-US" b="1" dirty="0" smtClean="0">
                <a:solidFill>
                  <a:srgbClr val="FF0000"/>
                </a:solidFill>
                <a:latin typeface="Consolas" pitchFamily="49" charset="0"/>
                <a:ea typeface="仿宋" pitchFamily="49" charset="-122"/>
                <a:cs typeface="Consolas" pitchFamily="49" charset="0"/>
              </a:rPr>
              <a:t>      {  </a:t>
            </a:r>
            <a:r>
              <a:rPr lang="zh-CN" altLang="en-US" b="1" dirty="0" smtClean="0">
                <a:solidFill>
                  <a:srgbClr val="FF0000"/>
                </a:solidFill>
                <a:latin typeface="Consolas" pitchFamily="49" charset="0"/>
                <a:ea typeface="仿宋" pitchFamily="49" charset="-122"/>
                <a:cs typeface="Consolas" pitchFamily="49" charset="0"/>
              </a:rPr>
              <a:t>访问结点</a:t>
            </a:r>
            <a:r>
              <a:rPr lang="en-US" b="1" dirty="0" smtClean="0">
                <a:solidFill>
                  <a:srgbClr val="FF0000"/>
                </a:solidFill>
                <a:latin typeface="Consolas" pitchFamily="49" charset="0"/>
                <a:ea typeface="仿宋" pitchFamily="49" charset="-122"/>
                <a:cs typeface="Consolas" pitchFamily="49" charset="0"/>
              </a:rPr>
              <a:t>p;</a:t>
            </a:r>
            <a:endParaRPr lang="zh-CN" altLang="en-US" b="1" dirty="0" smtClean="0">
              <a:solidFill>
                <a:srgbClr val="FF0000"/>
              </a:solidFill>
              <a:latin typeface="Consolas" pitchFamily="49" charset="0"/>
              <a:ea typeface="仿宋" pitchFamily="49" charset="-122"/>
              <a:cs typeface="Consolas" pitchFamily="49" charset="0"/>
            </a:endParaRPr>
          </a:p>
          <a:p>
            <a:pPr fontAlgn="base">
              <a:lnSpc>
                <a:spcPts val="2200"/>
              </a:lnSpc>
              <a:spcBef>
                <a:spcPct val="0"/>
              </a:spcBef>
              <a:spcAft>
                <a:spcPct val="0"/>
              </a:spcAft>
            </a:pPr>
            <a:r>
              <a:rPr lang="en-US" b="1" dirty="0" smtClean="0">
                <a:solidFill>
                  <a:srgbClr val="FF0000"/>
                </a:solidFill>
                <a:latin typeface="Consolas" pitchFamily="49" charset="0"/>
                <a:ea typeface="仿宋" pitchFamily="49" charset="-122"/>
                <a:cs typeface="Consolas" pitchFamily="49" charset="0"/>
              </a:rPr>
              <a:t>	  </a:t>
            </a:r>
            <a:r>
              <a:rPr lang="zh-CN" altLang="en-US" b="1" dirty="0" smtClean="0">
                <a:solidFill>
                  <a:srgbClr val="FF0000"/>
                </a:solidFill>
                <a:latin typeface="Consolas" pitchFamily="49" charset="0"/>
                <a:ea typeface="仿宋" pitchFamily="49" charset="-122"/>
                <a:cs typeface="Consolas" pitchFamily="49" charset="0"/>
              </a:rPr>
              <a:t>退栈</a:t>
            </a:r>
            <a:r>
              <a:rPr lang="en-US" b="1" dirty="0" smtClean="0">
                <a:solidFill>
                  <a:srgbClr val="FF0000"/>
                </a:solidFill>
                <a:latin typeface="Consolas" pitchFamily="49" charset="0"/>
                <a:ea typeface="仿宋" pitchFamily="49" charset="-122"/>
                <a:cs typeface="Consolas" pitchFamily="49" charset="0"/>
              </a:rPr>
              <a:t>;</a:t>
            </a:r>
            <a:endParaRPr lang="zh-CN" altLang="en-US" b="1" dirty="0" smtClean="0">
              <a:solidFill>
                <a:srgbClr val="FF0000"/>
              </a:solidFill>
              <a:latin typeface="Consolas" pitchFamily="49" charset="0"/>
              <a:ea typeface="仿宋" pitchFamily="49" charset="-122"/>
              <a:cs typeface="Consolas" pitchFamily="49" charset="0"/>
            </a:endParaRPr>
          </a:p>
          <a:p>
            <a:pPr fontAlgn="base">
              <a:lnSpc>
                <a:spcPts val="2200"/>
              </a:lnSpc>
              <a:spcBef>
                <a:spcPct val="0"/>
              </a:spcBef>
              <a:spcAft>
                <a:spcPct val="0"/>
              </a:spcAft>
            </a:pPr>
            <a:r>
              <a:rPr lang="en-US" b="1" dirty="0" smtClean="0">
                <a:solidFill>
                  <a:srgbClr val="FF0000"/>
                </a:solidFill>
                <a:latin typeface="Consolas" pitchFamily="49" charset="0"/>
                <a:ea typeface="仿宋" pitchFamily="49" charset="-122"/>
                <a:cs typeface="Consolas" pitchFamily="49" charset="0"/>
              </a:rPr>
              <a:t>      }</a:t>
            </a:r>
            <a:endParaRPr lang="zh-CN" altLang="en-US" b="1" dirty="0" smtClean="0">
              <a:solidFill>
                <a:srgbClr val="FF0000"/>
              </a:solidFill>
              <a:latin typeface="Consolas" pitchFamily="49" charset="0"/>
              <a:ea typeface="仿宋" pitchFamily="49" charset="-122"/>
              <a:cs typeface="Consolas" pitchFamily="49" charset="0"/>
            </a:endParaRPr>
          </a:p>
          <a:p>
            <a:pPr fontAlgn="base">
              <a:lnSpc>
                <a:spcPts val="2200"/>
              </a:lnSpc>
              <a:spcBef>
                <a:spcPct val="0"/>
              </a:spcBef>
              <a:spcAft>
                <a:spcPct val="0"/>
              </a:spcAft>
            </a:pPr>
            <a:r>
              <a:rPr lang="en-US" b="1" dirty="0" smtClean="0">
                <a:solidFill>
                  <a:srgbClr val="3333FF"/>
                </a:solidFill>
                <a:latin typeface="Consolas" pitchFamily="49" charset="0"/>
                <a:ea typeface="仿宋" pitchFamily="49" charset="-122"/>
                <a:cs typeface="Consolas" pitchFamily="49" charset="0"/>
              </a:rPr>
              <a:t>      else</a:t>
            </a:r>
          </a:p>
          <a:p>
            <a:pPr fontAlgn="base">
              <a:lnSpc>
                <a:spcPts val="2200"/>
              </a:lnSpc>
              <a:spcBef>
                <a:spcPct val="0"/>
              </a:spcBef>
              <a:spcAft>
                <a:spcPct val="0"/>
              </a:spcAft>
            </a:pPr>
            <a:r>
              <a:rPr lang="en-US" b="1" dirty="0" smtClean="0">
                <a:solidFill>
                  <a:srgbClr val="3333FF"/>
                </a:solidFill>
                <a:latin typeface="Consolas" pitchFamily="49" charset="0"/>
                <a:ea typeface="仿宋" pitchFamily="49" charset="-122"/>
                <a:cs typeface="Consolas" pitchFamily="49" charset="0"/>
              </a:rPr>
              <a:t>      {  p=p-&gt;</a:t>
            </a:r>
            <a:r>
              <a:rPr lang="en-US" b="1" dirty="0" err="1" smtClean="0">
                <a:solidFill>
                  <a:srgbClr val="3333FF"/>
                </a:solidFill>
                <a:latin typeface="Consolas" pitchFamily="49" charset="0"/>
                <a:ea typeface="仿宋" pitchFamily="49" charset="-122"/>
                <a:cs typeface="Consolas" pitchFamily="49" charset="0"/>
              </a:rPr>
              <a:t>rchild</a:t>
            </a:r>
            <a:r>
              <a:rPr lang="en-US" b="1" dirty="0" smtClean="0">
                <a:solidFill>
                  <a:srgbClr val="3333FF"/>
                </a:solidFill>
                <a:latin typeface="Consolas" pitchFamily="49" charset="0"/>
                <a:ea typeface="仿宋" pitchFamily="49" charset="-122"/>
                <a:cs typeface="Consolas" pitchFamily="49" charset="0"/>
              </a:rPr>
              <a:t>;     </a:t>
            </a:r>
            <a:r>
              <a:rPr lang="en-US" b="1" dirty="0" smtClean="0">
                <a:solidFill>
                  <a:srgbClr val="00B0F0"/>
                </a:solidFill>
                <a:latin typeface="Consolas" pitchFamily="49" charset="0"/>
                <a:ea typeface="仿宋" pitchFamily="49" charset="-122"/>
                <a:cs typeface="Consolas" pitchFamily="49" charset="0"/>
              </a:rPr>
              <a:t>//</a:t>
            </a:r>
            <a:r>
              <a:rPr lang="zh-CN" altLang="en-US" b="1" dirty="0" smtClean="0">
                <a:solidFill>
                  <a:srgbClr val="00B0F0"/>
                </a:solidFill>
                <a:latin typeface="Consolas" pitchFamily="49" charset="0"/>
                <a:ea typeface="仿宋" pitchFamily="49" charset="-122"/>
                <a:cs typeface="Consolas" pitchFamily="49" charset="0"/>
              </a:rPr>
              <a:t>转向处理其右子树</a:t>
            </a:r>
            <a:endParaRPr lang="en-US" altLang="zh-CN" b="1" dirty="0" smtClean="0">
              <a:solidFill>
                <a:srgbClr val="00B0F0"/>
              </a:solidFill>
              <a:latin typeface="Consolas" pitchFamily="49" charset="0"/>
              <a:ea typeface="仿宋" pitchFamily="49" charset="-122"/>
              <a:cs typeface="Consolas" pitchFamily="49" charset="0"/>
            </a:endParaRPr>
          </a:p>
          <a:p>
            <a:pPr fontAlgn="base">
              <a:lnSpc>
                <a:spcPts val="2200"/>
              </a:lnSpc>
              <a:spcBef>
                <a:spcPct val="0"/>
              </a:spcBef>
              <a:spcAft>
                <a:spcPct val="0"/>
              </a:spcAft>
            </a:pPr>
            <a:r>
              <a:rPr lang="en-US" altLang="zh-CN" b="1" dirty="0" smtClean="0">
                <a:solidFill>
                  <a:srgbClr val="00B0F0"/>
                </a:solidFill>
                <a:latin typeface="Consolas" pitchFamily="49" charset="0"/>
                <a:ea typeface="仿宋" pitchFamily="49" charset="-122"/>
                <a:cs typeface="Consolas" pitchFamily="49" charset="0"/>
              </a:rPr>
              <a:t>  	  </a:t>
            </a:r>
            <a:r>
              <a:rPr lang="en-US" altLang="zh-CN" b="1" dirty="0" smtClean="0">
                <a:solidFill>
                  <a:srgbClr val="FF0000"/>
                </a:solidFill>
                <a:latin typeface="Consolas" pitchFamily="49" charset="0"/>
                <a:ea typeface="仿宋" pitchFamily="49" charset="-122"/>
                <a:cs typeface="Consolas" pitchFamily="49" charset="0"/>
              </a:rPr>
              <a:t>Flag==</a:t>
            </a:r>
            <a:r>
              <a:rPr lang="en-US" altLang="zh-CN" b="1" dirty="0" err="1" smtClean="0">
                <a:solidFill>
                  <a:srgbClr val="FF0000"/>
                </a:solidFill>
                <a:latin typeface="Consolas" pitchFamily="49" charset="0"/>
                <a:ea typeface="仿宋" pitchFamily="49" charset="-122"/>
                <a:cs typeface="Consolas" pitchFamily="49" charset="0"/>
              </a:rPr>
              <a:t>flase</a:t>
            </a:r>
            <a:r>
              <a:rPr lang="en-US" altLang="zh-CN" b="1" dirty="0" smtClean="0">
                <a:solidFill>
                  <a:srgbClr val="3333FF"/>
                </a:solidFill>
                <a:latin typeface="Consolas" pitchFamily="49" charset="0"/>
                <a:ea typeface="仿宋" pitchFamily="49" charset="-122"/>
                <a:cs typeface="Consolas" pitchFamily="49" charset="0"/>
              </a:rPr>
              <a:t>;	    </a:t>
            </a:r>
            <a:r>
              <a:rPr lang="en-US" altLang="zh-CN" b="1" dirty="0" smtClean="0">
                <a:solidFill>
                  <a:srgbClr val="00B0F0"/>
                </a:solidFill>
                <a:latin typeface="Consolas" pitchFamily="49" charset="0"/>
                <a:ea typeface="仿宋" pitchFamily="49" charset="-122"/>
                <a:cs typeface="Consolas" pitchFamily="49" charset="0"/>
              </a:rPr>
              <a:t>//</a:t>
            </a:r>
            <a:r>
              <a:rPr lang="zh-CN" altLang="en-US" b="1" dirty="0" smtClean="0">
                <a:solidFill>
                  <a:srgbClr val="00B0F0"/>
                </a:solidFill>
                <a:latin typeface="Consolas" pitchFamily="49" charset="0"/>
                <a:ea typeface="仿宋" pitchFamily="49" charset="-122"/>
                <a:cs typeface="Consolas" pitchFamily="49" charset="0"/>
              </a:rPr>
              <a:t>导致内循环结束</a:t>
            </a:r>
            <a:r>
              <a:rPr lang="zh-CN" altLang="en-US" b="1" dirty="0">
                <a:solidFill>
                  <a:srgbClr val="00B0F0"/>
                </a:solidFill>
                <a:latin typeface="Consolas" pitchFamily="49" charset="0"/>
                <a:ea typeface="仿宋" pitchFamily="49" charset="-122"/>
                <a:cs typeface="Consolas" pitchFamily="49" charset="0"/>
              </a:rPr>
              <a:t>，转向阶段</a:t>
            </a:r>
            <a:r>
              <a:rPr lang="en-US" altLang="zh-CN" b="1" dirty="0" smtClean="0">
                <a:solidFill>
                  <a:srgbClr val="00B0F0"/>
                </a:solidFill>
                <a:latin typeface="Consolas" pitchFamily="49" charset="0"/>
                <a:ea typeface="仿宋" pitchFamily="49" charset="-122"/>
                <a:cs typeface="Consolas" pitchFamily="49" charset="0"/>
              </a:rPr>
              <a:t>1</a:t>
            </a:r>
            <a:r>
              <a:rPr lang="en-US" altLang="zh-CN" b="1" dirty="0" smtClean="0">
                <a:solidFill>
                  <a:srgbClr val="0000FF"/>
                </a:solidFill>
                <a:latin typeface="Consolas" pitchFamily="49" charset="0"/>
                <a:ea typeface="仿宋" pitchFamily="49" charset="-122"/>
                <a:cs typeface="Consolas" pitchFamily="49" charset="0"/>
              </a:rPr>
              <a:t>         </a:t>
            </a:r>
          </a:p>
          <a:p>
            <a:pPr fontAlgn="base">
              <a:lnSpc>
                <a:spcPts val="2200"/>
              </a:lnSpc>
              <a:spcBef>
                <a:spcPct val="0"/>
              </a:spcBef>
              <a:spcAft>
                <a:spcPct val="0"/>
              </a:spcAft>
            </a:pPr>
            <a:r>
              <a:rPr lang="en-US" altLang="zh-CN" b="1" dirty="0" smtClean="0">
                <a:solidFill>
                  <a:srgbClr val="00B0F0"/>
                </a:solidFill>
                <a:latin typeface="Consolas" pitchFamily="49" charset="0"/>
                <a:ea typeface="仿宋" pitchFamily="49" charset="-122"/>
                <a:cs typeface="Consolas" pitchFamily="49" charset="0"/>
              </a:rPr>
              <a:t>      </a:t>
            </a:r>
            <a:r>
              <a:rPr lang="en-US" altLang="zh-CN" b="1" dirty="0" smtClean="0">
                <a:solidFill>
                  <a:srgbClr val="0000FF"/>
                </a:solidFill>
                <a:latin typeface="Consolas" pitchFamily="49" charset="0"/>
                <a:ea typeface="仿宋" pitchFamily="49" charset="-122"/>
                <a:cs typeface="Consolas" pitchFamily="49" charset="0"/>
              </a:rPr>
              <a:t>}</a:t>
            </a:r>
            <a:endParaRPr lang="zh-CN" altLang="en-US" b="1" dirty="0" smtClean="0">
              <a:solidFill>
                <a:srgbClr val="0000FF"/>
              </a:solidFill>
              <a:latin typeface="Consolas" pitchFamily="49" charset="0"/>
              <a:ea typeface="仿宋" pitchFamily="49" charset="-122"/>
              <a:cs typeface="Consolas" pitchFamily="49" charset="0"/>
            </a:endParaRPr>
          </a:p>
          <a:p>
            <a:pPr fontAlgn="base">
              <a:lnSpc>
                <a:spcPts val="2200"/>
              </a:lnSpc>
              <a:spcBef>
                <a:spcPct val="0"/>
              </a:spcBef>
              <a:spcAft>
                <a:spcPct val="0"/>
              </a:spcAft>
            </a:pPr>
            <a:r>
              <a:rPr lang="en-US" b="1" dirty="0" smtClean="0">
                <a:solidFill>
                  <a:srgbClr val="3333FF"/>
                </a:solidFill>
                <a:latin typeface="Consolas" pitchFamily="49" charset="0"/>
                <a:ea typeface="仿宋" pitchFamily="49" charset="-122"/>
                <a:cs typeface="Consolas" pitchFamily="49" charset="0"/>
              </a:rPr>
              <a:t>   }</a:t>
            </a:r>
            <a:endParaRPr lang="zh-CN" altLang="en-US" b="1" dirty="0" smtClean="0">
              <a:solidFill>
                <a:srgbClr val="3333FF"/>
              </a:solidFill>
              <a:latin typeface="Consolas" pitchFamily="49" charset="0"/>
              <a:ea typeface="仿宋" pitchFamily="49" charset="-122"/>
              <a:cs typeface="Consolas" pitchFamily="49" charset="0"/>
            </a:endParaRPr>
          </a:p>
          <a:p>
            <a:pPr fontAlgn="base">
              <a:lnSpc>
                <a:spcPts val="2200"/>
              </a:lnSpc>
              <a:spcBef>
                <a:spcPct val="0"/>
              </a:spcBef>
              <a:spcAft>
                <a:spcPct val="0"/>
              </a:spcAft>
            </a:pPr>
            <a:r>
              <a:rPr lang="en-US" b="1" dirty="0" smtClean="0">
                <a:solidFill>
                  <a:srgbClr val="3333FF"/>
                </a:solidFill>
                <a:latin typeface="Consolas" pitchFamily="49" charset="0"/>
                <a:ea typeface="仿宋" pitchFamily="49" charset="-122"/>
                <a:cs typeface="Consolas" pitchFamily="49" charset="0"/>
              </a:rPr>
              <a:t>} while (</a:t>
            </a:r>
            <a:r>
              <a:rPr lang="zh-CN" altLang="en-US" b="1" dirty="0" smtClean="0">
                <a:solidFill>
                  <a:srgbClr val="3333FF"/>
                </a:solidFill>
                <a:latin typeface="Consolas" pitchFamily="49" charset="0"/>
                <a:ea typeface="仿宋" pitchFamily="49" charset="-122"/>
                <a:cs typeface="Consolas" pitchFamily="49" charset="0"/>
              </a:rPr>
              <a:t>栈不空</a:t>
            </a:r>
            <a:r>
              <a:rPr lang="en-US" b="1" dirty="0" smtClean="0">
                <a:solidFill>
                  <a:srgbClr val="3333FF"/>
                </a:solidFill>
                <a:latin typeface="Consolas" pitchFamily="49" charset="0"/>
                <a:ea typeface="仿宋" pitchFamily="49" charset="-122"/>
                <a:cs typeface="Consolas" pitchFamily="49" charset="0"/>
              </a:rPr>
              <a:t>);</a:t>
            </a:r>
            <a:endParaRPr lang="zh-CN" altLang="en-US" b="1" dirty="0">
              <a:solidFill>
                <a:srgbClr val="3333FF"/>
              </a:solidFill>
              <a:latin typeface="Consolas" pitchFamily="49" charset="0"/>
              <a:ea typeface="仿宋" pitchFamily="49" charset="-122"/>
              <a:cs typeface="Consolas" pitchFamily="49" charset="0"/>
            </a:endParaRPr>
          </a:p>
        </p:txBody>
      </p:sp>
      <p:grpSp>
        <p:nvGrpSpPr>
          <p:cNvPr id="2" name="组合 8"/>
          <p:cNvGrpSpPr/>
          <p:nvPr/>
        </p:nvGrpSpPr>
        <p:grpSpPr>
          <a:xfrm>
            <a:off x="7429520" y="1628800"/>
            <a:ext cx="1357322" cy="857256"/>
            <a:chOff x="5000628" y="1928802"/>
            <a:chExt cx="1357322" cy="857256"/>
          </a:xfrm>
        </p:grpSpPr>
        <p:sp>
          <p:nvSpPr>
            <p:cNvPr id="14" name="右大括号 13"/>
            <p:cNvSpPr/>
            <p:nvPr/>
          </p:nvSpPr>
          <p:spPr>
            <a:xfrm>
              <a:off x="5000628" y="1928802"/>
              <a:ext cx="214314" cy="857256"/>
            </a:xfrm>
            <a:prstGeom prst="rightBrace">
              <a:avLst/>
            </a:prstGeom>
            <a:ln w="19050">
              <a:tailEnd type="none"/>
            </a:ln>
          </p:spPr>
          <p:style>
            <a:lnRef idx="2">
              <a:schemeClr val="accent5"/>
            </a:lnRef>
            <a:fillRef idx="0">
              <a:schemeClr val="accent5"/>
            </a:fillRef>
            <a:effectRef idx="1">
              <a:schemeClr val="accent5"/>
            </a:effectRef>
            <a:fontRef idx="minor">
              <a:schemeClr val="tx1"/>
            </a:fontRef>
          </p:style>
          <p:txBody>
            <a:bodyPr rtlCol="0" anchor="ctr"/>
            <a:lstStyle>
              <a:defPPr>
                <a:defRPr lang="zh-CN"/>
              </a:defPPr>
              <a:lvl1pPr algn="ctr" rtl="0" fontAlgn="base">
                <a:spcBef>
                  <a:spcPct val="0"/>
                </a:spcBef>
                <a:spcAft>
                  <a:spcPct val="0"/>
                </a:spcAft>
                <a:defRPr sz="2400" b="1" kern="1200">
                  <a:solidFill>
                    <a:schemeClr val="tx1"/>
                  </a:solidFill>
                  <a:latin typeface="+mn-lt"/>
                  <a:ea typeface="+mn-ea"/>
                  <a:cs typeface="+mn-cs"/>
                </a:defRPr>
              </a:lvl1pPr>
              <a:lvl2pPr marL="457200" algn="ctr" rtl="0" fontAlgn="base">
                <a:spcBef>
                  <a:spcPct val="0"/>
                </a:spcBef>
                <a:spcAft>
                  <a:spcPct val="0"/>
                </a:spcAft>
                <a:defRPr sz="2400" b="1" kern="1200">
                  <a:solidFill>
                    <a:schemeClr val="tx1"/>
                  </a:solidFill>
                  <a:latin typeface="+mn-lt"/>
                  <a:ea typeface="+mn-ea"/>
                  <a:cs typeface="+mn-cs"/>
                </a:defRPr>
              </a:lvl2pPr>
              <a:lvl3pPr marL="914400" algn="ctr" rtl="0" fontAlgn="base">
                <a:spcBef>
                  <a:spcPct val="0"/>
                </a:spcBef>
                <a:spcAft>
                  <a:spcPct val="0"/>
                </a:spcAft>
                <a:defRPr sz="2400" b="1" kern="1200">
                  <a:solidFill>
                    <a:schemeClr val="tx1"/>
                  </a:solidFill>
                  <a:latin typeface="+mn-lt"/>
                  <a:ea typeface="+mn-ea"/>
                  <a:cs typeface="+mn-cs"/>
                </a:defRPr>
              </a:lvl3pPr>
              <a:lvl4pPr marL="1371600" algn="ctr" rtl="0" fontAlgn="base">
                <a:spcBef>
                  <a:spcPct val="0"/>
                </a:spcBef>
                <a:spcAft>
                  <a:spcPct val="0"/>
                </a:spcAft>
                <a:defRPr sz="2400" b="1" kern="1200">
                  <a:solidFill>
                    <a:schemeClr val="tx1"/>
                  </a:solidFill>
                  <a:latin typeface="+mn-lt"/>
                  <a:ea typeface="+mn-ea"/>
                  <a:cs typeface="+mn-cs"/>
                </a:defRPr>
              </a:lvl4pPr>
              <a:lvl5pPr marL="1828800" algn="ctr" rtl="0" fontAlgn="base">
                <a:spcBef>
                  <a:spcPct val="0"/>
                </a:spcBef>
                <a:spcAft>
                  <a:spcPct val="0"/>
                </a:spcAft>
                <a:defRPr sz="2400" b="1" kern="1200">
                  <a:solidFill>
                    <a:schemeClr val="tx1"/>
                  </a:solidFill>
                  <a:latin typeface="+mn-lt"/>
                  <a:ea typeface="+mn-ea"/>
                  <a:cs typeface="+mn-cs"/>
                </a:defRPr>
              </a:lvl5pPr>
              <a:lvl6pPr marL="2286000" algn="l" defTabSz="914400" rtl="0" eaLnBrk="1" latinLnBrk="0" hangingPunct="1">
                <a:defRPr sz="2400" b="1" kern="1200">
                  <a:solidFill>
                    <a:schemeClr val="tx1"/>
                  </a:solidFill>
                  <a:latin typeface="+mn-lt"/>
                  <a:ea typeface="+mn-ea"/>
                  <a:cs typeface="+mn-cs"/>
                </a:defRPr>
              </a:lvl6pPr>
              <a:lvl7pPr marL="2743200" algn="l" defTabSz="914400" rtl="0" eaLnBrk="1" latinLnBrk="0" hangingPunct="1">
                <a:defRPr sz="2400" b="1" kern="1200">
                  <a:solidFill>
                    <a:schemeClr val="tx1"/>
                  </a:solidFill>
                  <a:latin typeface="+mn-lt"/>
                  <a:ea typeface="+mn-ea"/>
                  <a:cs typeface="+mn-cs"/>
                </a:defRPr>
              </a:lvl7pPr>
              <a:lvl8pPr marL="3200400" algn="l" defTabSz="914400" rtl="0" eaLnBrk="1" latinLnBrk="0" hangingPunct="1">
                <a:defRPr sz="2400" b="1" kern="1200">
                  <a:solidFill>
                    <a:schemeClr val="tx1"/>
                  </a:solidFill>
                  <a:latin typeface="+mn-lt"/>
                  <a:ea typeface="+mn-ea"/>
                  <a:cs typeface="+mn-cs"/>
                </a:defRPr>
              </a:lvl8pPr>
              <a:lvl9pPr marL="3657600" algn="l" defTabSz="914400" rtl="0" eaLnBrk="1" latinLnBrk="0" hangingPunct="1">
                <a:defRPr sz="2400" b="1" kern="1200">
                  <a:solidFill>
                    <a:schemeClr val="tx1"/>
                  </a:solidFill>
                  <a:latin typeface="+mn-lt"/>
                  <a:ea typeface="+mn-ea"/>
                  <a:cs typeface="+mn-cs"/>
                </a:defRPr>
              </a:lvl9pPr>
            </a:lstStyle>
            <a:p>
              <a:endParaRPr lang="zh-CN" altLang="en-US" sz="1800">
                <a:solidFill>
                  <a:prstClr val="black"/>
                </a:solidFill>
              </a:endParaRPr>
            </a:p>
          </p:txBody>
        </p:sp>
        <p:sp>
          <p:nvSpPr>
            <p:cNvPr id="15" name="TextBox 10"/>
            <p:cNvSpPr txBox="1"/>
            <p:nvPr/>
          </p:nvSpPr>
          <p:spPr>
            <a:xfrm>
              <a:off x="5214942" y="2143116"/>
              <a:ext cx="1143008" cy="369332"/>
            </a:xfrm>
            <a:prstGeom prst="rect">
              <a:avLst/>
            </a:prstGeom>
            <a:noFill/>
          </p:spPr>
          <p:txBody>
            <a:bodyPr wrap="square" rtlCol="0">
              <a:spAutoFit/>
            </a:bodyPr>
            <a:ls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a:lstStyle>
            <a:p>
              <a:pPr algn="l"/>
              <a:r>
                <a:rPr lang="zh-CN" altLang="en-US" sz="1800" smtClean="0">
                  <a:latin typeface="华文中宋" pitchFamily="2" charset="-122"/>
                  <a:ea typeface="华文中宋" pitchFamily="2" charset="-122"/>
                </a:rPr>
                <a:t>阶段</a:t>
              </a:r>
              <a:r>
                <a:rPr lang="en-US" altLang="zh-CN" sz="1800" smtClean="0">
                  <a:latin typeface="华文中宋" pitchFamily="2" charset="-122"/>
                  <a:ea typeface="华文中宋" pitchFamily="2" charset="-122"/>
                </a:rPr>
                <a:t>1</a:t>
              </a:r>
              <a:endParaRPr lang="zh-CN" altLang="en-US" sz="1800">
                <a:latin typeface="华文中宋" pitchFamily="2" charset="-122"/>
                <a:ea typeface="华文中宋" pitchFamily="2" charset="-122"/>
              </a:endParaRPr>
            </a:p>
          </p:txBody>
        </p:sp>
      </p:grpSp>
      <p:grpSp>
        <p:nvGrpSpPr>
          <p:cNvPr id="3" name="组合 10"/>
          <p:cNvGrpSpPr/>
          <p:nvPr/>
        </p:nvGrpSpPr>
        <p:grpSpPr>
          <a:xfrm>
            <a:off x="7399899" y="3286124"/>
            <a:ext cx="1357322" cy="2519140"/>
            <a:chOff x="4991103" y="3214686"/>
            <a:chExt cx="1357322" cy="1928826"/>
          </a:xfrm>
        </p:grpSpPr>
        <p:sp>
          <p:nvSpPr>
            <p:cNvPr id="12" name="右大括号 11"/>
            <p:cNvSpPr/>
            <p:nvPr/>
          </p:nvSpPr>
          <p:spPr>
            <a:xfrm>
              <a:off x="4991103" y="3214686"/>
              <a:ext cx="172497" cy="1928826"/>
            </a:xfrm>
            <a:prstGeom prst="rightBrace">
              <a:avLst/>
            </a:prstGeom>
            <a:ln w="19050">
              <a:tailEnd type="none"/>
            </a:ln>
          </p:spPr>
          <p:style>
            <a:lnRef idx="2">
              <a:schemeClr val="accent5"/>
            </a:lnRef>
            <a:fillRef idx="0">
              <a:schemeClr val="accent5"/>
            </a:fillRef>
            <a:effectRef idx="1">
              <a:schemeClr val="accent5"/>
            </a:effectRef>
            <a:fontRef idx="minor">
              <a:schemeClr val="tx1"/>
            </a:fontRef>
          </p:style>
          <p:txBody>
            <a:bodyPr rtlCol="0" anchor="ctr"/>
            <a:lstStyle>
              <a:defPPr>
                <a:defRPr lang="zh-CN"/>
              </a:defPPr>
              <a:lvl1pPr algn="ctr" rtl="0" fontAlgn="base">
                <a:spcBef>
                  <a:spcPct val="0"/>
                </a:spcBef>
                <a:spcAft>
                  <a:spcPct val="0"/>
                </a:spcAft>
                <a:defRPr sz="2400" b="1" kern="1200">
                  <a:solidFill>
                    <a:schemeClr val="tx1"/>
                  </a:solidFill>
                  <a:latin typeface="+mn-lt"/>
                  <a:ea typeface="+mn-ea"/>
                  <a:cs typeface="+mn-cs"/>
                </a:defRPr>
              </a:lvl1pPr>
              <a:lvl2pPr marL="457200" algn="ctr" rtl="0" fontAlgn="base">
                <a:spcBef>
                  <a:spcPct val="0"/>
                </a:spcBef>
                <a:spcAft>
                  <a:spcPct val="0"/>
                </a:spcAft>
                <a:defRPr sz="2400" b="1" kern="1200">
                  <a:solidFill>
                    <a:schemeClr val="tx1"/>
                  </a:solidFill>
                  <a:latin typeface="+mn-lt"/>
                  <a:ea typeface="+mn-ea"/>
                  <a:cs typeface="+mn-cs"/>
                </a:defRPr>
              </a:lvl2pPr>
              <a:lvl3pPr marL="914400" algn="ctr" rtl="0" fontAlgn="base">
                <a:spcBef>
                  <a:spcPct val="0"/>
                </a:spcBef>
                <a:spcAft>
                  <a:spcPct val="0"/>
                </a:spcAft>
                <a:defRPr sz="2400" b="1" kern="1200">
                  <a:solidFill>
                    <a:schemeClr val="tx1"/>
                  </a:solidFill>
                  <a:latin typeface="+mn-lt"/>
                  <a:ea typeface="+mn-ea"/>
                  <a:cs typeface="+mn-cs"/>
                </a:defRPr>
              </a:lvl3pPr>
              <a:lvl4pPr marL="1371600" algn="ctr" rtl="0" fontAlgn="base">
                <a:spcBef>
                  <a:spcPct val="0"/>
                </a:spcBef>
                <a:spcAft>
                  <a:spcPct val="0"/>
                </a:spcAft>
                <a:defRPr sz="2400" b="1" kern="1200">
                  <a:solidFill>
                    <a:schemeClr val="tx1"/>
                  </a:solidFill>
                  <a:latin typeface="+mn-lt"/>
                  <a:ea typeface="+mn-ea"/>
                  <a:cs typeface="+mn-cs"/>
                </a:defRPr>
              </a:lvl4pPr>
              <a:lvl5pPr marL="1828800" algn="ctr" rtl="0" fontAlgn="base">
                <a:spcBef>
                  <a:spcPct val="0"/>
                </a:spcBef>
                <a:spcAft>
                  <a:spcPct val="0"/>
                </a:spcAft>
                <a:defRPr sz="2400" b="1" kern="1200">
                  <a:solidFill>
                    <a:schemeClr val="tx1"/>
                  </a:solidFill>
                  <a:latin typeface="+mn-lt"/>
                  <a:ea typeface="+mn-ea"/>
                  <a:cs typeface="+mn-cs"/>
                </a:defRPr>
              </a:lvl5pPr>
              <a:lvl6pPr marL="2286000" algn="l" defTabSz="914400" rtl="0" eaLnBrk="1" latinLnBrk="0" hangingPunct="1">
                <a:defRPr sz="2400" b="1" kern="1200">
                  <a:solidFill>
                    <a:schemeClr val="tx1"/>
                  </a:solidFill>
                  <a:latin typeface="+mn-lt"/>
                  <a:ea typeface="+mn-ea"/>
                  <a:cs typeface="+mn-cs"/>
                </a:defRPr>
              </a:lvl6pPr>
              <a:lvl7pPr marL="2743200" algn="l" defTabSz="914400" rtl="0" eaLnBrk="1" latinLnBrk="0" hangingPunct="1">
                <a:defRPr sz="2400" b="1" kern="1200">
                  <a:solidFill>
                    <a:schemeClr val="tx1"/>
                  </a:solidFill>
                  <a:latin typeface="+mn-lt"/>
                  <a:ea typeface="+mn-ea"/>
                  <a:cs typeface="+mn-cs"/>
                </a:defRPr>
              </a:lvl7pPr>
              <a:lvl8pPr marL="3200400" algn="l" defTabSz="914400" rtl="0" eaLnBrk="1" latinLnBrk="0" hangingPunct="1">
                <a:defRPr sz="2400" b="1" kern="1200">
                  <a:solidFill>
                    <a:schemeClr val="tx1"/>
                  </a:solidFill>
                  <a:latin typeface="+mn-lt"/>
                  <a:ea typeface="+mn-ea"/>
                  <a:cs typeface="+mn-cs"/>
                </a:defRPr>
              </a:lvl8pPr>
              <a:lvl9pPr marL="3657600" algn="l" defTabSz="914400" rtl="0" eaLnBrk="1" latinLnBrk="0" hangingPunct="1">
                <a:defRPr sz="2400" b="1" kern="1200">
                  <a:solidFill>
                    <a:schemeClr val="tx1"/>
                  </a:solidFill>
                  <a:latin typeface="+mn-lt"/>
                  <a:ea typeface="+mn-ea"/>
                  <a:cs typeface="+mn-cs"/>
                </a:defRPr>
              </a:lvl9pPr>
            </a:lstStyle>
            <a:p>
              <a:endParaRPr lang="zh-CN" altLang="en-US" sz="1800">
                <a:solidFill>
                  <a:prstClr val="black"/>
                </a:solidFill>
              </a:endParaRPr>
            </a:p>
          </p:txBody>
        </p:sp>
        <p:sp>
          <p:nvSpPr>
            <p:cNvPr id="13" name="TextBox 12"/>
            <p:cNvSpPr txBox="1"/>
            <p:nvPr/>
          </p:nvSpPr>
          <p:spPr>
            <a:xfrm>
              <a:off x="5205417" y="3429000"/>
              <a:ext cx="1143008" cy="1508105"/>
            </a:xfrm>
            <a:prstGeom prst="rect">
              <a:avLst/>
            </a:prstGeom>
            <a:noFill/>
          </p:spPr>
          <p:txBody>
            <a:bodyPr wrap="square" rtlCol="0">
              <a:spAutoFit/>
            </a:bodyPr>
            <a:ls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a:lstStyle>
            <a:p>
              <a:pPr algn="l"/>
              <a:r>
                <a:rPr lang="zh-CN" altLang="en-US" sz="1800" smtClean="0">
                  <a:latin typeface="华文中宋" pitchFamily="2" charset="-122"/>
                  <a:ea typeface="华文中宋" pitchFamily="2" charset="-122"/>
                </a:rPr>
                <a:t>阶段</a:t>
              </a:r>
              <a:r>
                <a:rPr lang="en-US" altLang="zh-CN" sz="1800" smtClean="0">
                  <a:latin typeface="华文中宋" pitchFamily="2" charset="-122"/>
                  <a:ea typeface="华文中宋" pitchFamily="2" charset="-122"/>
                </a:rPr>
                <a:t>2</a:t>
              </a:r>
            </a:p>
            <a:p>
              <a:pPr algn="l"/>
              <a:r>
                <a:rPr lang="zh-CN" altLang="en-US" sz="1800" smtClean="0">
                  <a:latin typeface="仿宋" pitchFamily="49" charset="-122"/>
                  <a:ea typeface="仿宋" pitchFamily="49" charset="-122"/>
                </a:rPr>
                <a:t>连续判断栈顶结点是否可以访问</a:t>
              </a:r>
              <a:endParaRPr lang="zh-CN" altLang="en-US" sz="1800">
                <a:latin typeface="仿宋" pitchFamily="49" charset="-122"/>
                <a:ea typeface="仿宋" pitchFamily="49" charset="-122"/>
              </a:endParaRPr>
            </a:p>
          </p:txBody>
        </p:sp>
      </p:grpSp>
    </p:spTree>
    <p:extLst>
      <p:ext uri="{BB962C8B-B14F-4D97-AF65-F5344CB8AC3E}">
        <p14:creationId xmlns:p14="http://schemas.microsoft.com/office/powerpoint/2010/main" val="423985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243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243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243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243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243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243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243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243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243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243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2436">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2436">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2436">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2436">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2436">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2436">
                                            <p:txEl>
                                              <p:pRg st="17" end="1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1026"/>
          <p:cNvSpPr txBox="1">
            <a:spLocks noChangeArrowheads="1"/>
          </p:cNvSpPr>
          <p:nvPr/>
        </p:nvSpPr>
        <p:spPr bwMode="auto">
          <a:xfrm>
            <a:off x="72008" y="692696"/>
            <a:ext cx="8964488" cy="4922405"/>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08000">
            <a:spAutoFit/>
          </a:bodyPr>
          <a:lstStyle/>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void </a:t>
            </a:r>
            <a:r>
              <a:rPr lang="en-US" sz="2200" b="1" dirty="0" err="1" smtClean="0">
                <a:solidFill>
                  <a:srgbClr val="3333FF"/>
                </a:solidFill>
                <a:latin typeface="Consolas" pitchFamily="49" charset="0"/>
                <a:ea typeface="仿宋" pitchFamily="49" charset="-122"/>
                <a:cs typeface="Consolas" pitchFamily="49" charset="0"/>
              </a:rPr>
              <a:t>PostOrder</a:t>
            </a:r>
            <a:r>
              <a:rPr lang="en-US" sz="2200" b="1" dirty="0" smtClean="0">
                <a:solidFill>
                  <a:srgbClr val="3333FF"/>
                </a:solidFill>
                <a:latin typeface="Consolas" pitchFamily="49" charset="0"/>
                <a:ea typeface="仿宋" pitchFamily="49" charset="-122"/>
                <a:cs typeface="Consolas" pitchFamily="49" charset="0"/>
              </a:rPr>
              <a:t>(</a:t>
            </a:r>
            <a:r>
              <a:rPr lang="en-US" sz="2200" b="1" dirty="0" err="1" smtClean="0">
                <a:solidFill>
                  <a:srgbClr val="3333FF"/>
                </a:solidFill>
                <a:latin typeface="Consolas" pitchFamily="49" charset="0"/>
                <a:ea typeface="仿宋" pitchFamily="49" charset="-122"/>
                <a:cs typeface="Consolas" pitchFamily="49" charset="0"/>
              </a:rPr>
              <a:t>BTNode</a:t>
            </a:r>
            <a:r>
              <a:rPr lang="en-US" sz="2200" b="1" dirty="0" smtClean="0">
                <a:solidFill>
                  <a:srgbClr val="3333FF"/>
                </a:solidFill>
                <a:latin typeface="Consolas" pitchFamily="49" charset="0"/>
                <a:ea typeface="仿宋" pitchFamily="49" charset="-122"/>
                <a:cs typeface="Consolas" pitchFamily="49" charset="0"/>
              </a:rPr>
              <a:t> *b)	</a:t>
            </a:r>
            <a:r>
              <a:rPr lang="en-US" sz="2200" b="1" dirty="0" smtClean="0">
                <a:solidFill>
                  <a:srgbClr val="00B050"/>
                </a:solidFill>
                <a:latin typeface="Consolas" pitchFamily="49" charset="0"/>
                <a:ea typeface="仿宋" pitchFamily="49" charset="-122"/>
                <a:cs typeface="Consolas" pitchFamily="49" charset="0"/>
              </a:rPr>
              <a:t>//</a:t>
            </a:r>
            <a:r>
              <a:rPr lang="zh-CN" altLang="en-US" sz="2200" b="1" dirty="0" smtClean="0">
                <a:solidFill>
                  <a:srgbClr val="00B050"/>
                </a:solidFill>
                <a:latin typeface="Consolas" pitchFamily="49" charset="0"/>
                <a:ea typeface="仿宋" pitchFamily="49" charset="-122"/>
                <a:cs typeface="Consolas" pitchFamily="49" charset="0"/>
              </a:rPr>
              <a:t>后序非递归遍历算法</a:t>
            </a:r>
          </a:p>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  </a:t>
            </a:r>
            <a:r>
              <a:rPr lang="en-US" sz="2200" b="1" dirty="0" err="1" smtClean="0">
                <a:solidFill>
                  <a:srgbClr val="3333FF"/>
                </a:solidFill>
                <a:latin typeface="Consolas" pitchFamily="49" charset="0"/>
                <a:ea typeface="仿宋" pitchFamily="49" charset="-122"/>
                <a:cs typeface="Consolas" pitchFamily="49" charset="0"/>
              </a:rPr>
              <a:t>BTNode</a:t>
            </a:r>
            <a:r>
              <a:rPr lang="en-US" sz="2200" b="1" dirty="0" smtClean="0">
                <a:solidFill>
                  <a:srgbClr val="3333FF"/>
                </a:solidFill>
                <a:latin typeface="Consolas" pitchFamily="49" charset="0"/>
                <a:ea typeface="仿宋" pitchFamily="49" charset="-122"/>
                <a:cs typeface="Consolas" pitchFamily="49" charset="0"/>
              </a:rPr>
              <a:t> *p，</a:t>
            </a:r>
            <a:r>
              <a:rPr lang="en-US" sz="2200" b="1" dirty="0" smtClean="0">
                <a:solidFill>
                  <a:srgbClr val="FF0000"/>
                </a:solidFill>
                <a:latin typeface="Consolas" pitchFamily="49" charset="0"/>
                <a:ea typeface="仿宋" pitchFamily="49" charset="-122"/>
                <a:cs typeface="Consolas" pitchFamily="49" charset="0"/>
              </a:rPr>
              <a:t>*r</a:t>
            </a:r>
            <a:r>
              <a:rPr lang="en-US" sz="2200" b="1" dirty="0" smtClean="0">
                <a:solidFill>
                  <a:srgbClr val="3333FF"/>
                </a:solidFill>
                <a:latin typeface="Consolas" pitchFamily="49" charset="0"/>
                <a:ea typeface="仿宋" pitchFamily="49" charset="-122"/>
                <a:cs typeface="Consolas" pitchFamily="49" charset="0"/>
              </a:rPr>
              <a:t>;			</a:t>
            </a:r>
            <a:r>
              <a:rPr lang="en-US" sz="2200" b="1" dirty="0">
                <a:solidFill>
                  <a:srgbClr val="00B050"/>
                </a:solidFill>
                <a:latin typeface="Consolas" pitchFamily="49" charset="0"/>
                <a:ea typeface="仿宋" pitchFamily="49" charset="-122"/>
                <a:cs typeface="Consolas" pitchFamily="49" charset="0"/>
              </a:rPr>
              <a:t>//</a:t>
            </a:r>
            <a:r>
              <a:rPr lang="en-US" altLang="zh-CN" sz="2200" b="1" dirty="0">
                <a:solidFill>
                  <a:srgbClr val="00B050"/>
                </a:solidFill>
                <a:latin typeface="Consolas" pitchFamily="49" charset="0"/>
                <a:ea typeface="仿宋" pitchFamily="49" charset="-122"/>
                <a:cs typeface="Consolas" pitchFamily="49" charset="0"/>
              </a:rPr>
              <a:t>r</a:t>
            </a:r>
            <a:r>
              <a:rPr lang="zh-CN" altLang="en-US" sz="2200" b="1" dirty="0">
                <a:solidFill>
                  <a:srgbClr val="00B050"/>
                </a:solidFill>
                <a:latin typeface="Consolas" pitchFamily="49" charset="0"/>
                <a:ea typeface="仿宋" pitchFamily="49" charset="-122"/>
                <a:cs typeface="Consolas" pitchFamily="49" charset="0"/>
              </a:rPr>
              <a:t>用于判断栈顶是否可访问</a:t>
            </a:r>
          </a:p>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   bool flag;</a:t>
            </a:r>
            <a:endParaRPr lang="zh-CN" altLang="en-US" sz="2200" b="1" dirty="0" smtClean="0">
              <a:solidFill>
                <a:srgbClr val="3333FF"/>
              </a:solidFill>
              <a:latin typeface="Consolas" pitchFamily="49" charset="0"/>
              <a:ea typeface="仿宋" pitchFamily="49" charset="-122"/>
              <a:cs typeface="Consolas" pitchFamily="49" charset="0"/>
            </a:endParaRPr>
          </a:p>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   </a:t>
            </a:r>
            <a:r>
              <a:rPr lang="en-US" sz="2200" b="1" dirty="0" err="1" smtClean="0">
                <a:solidFill>
                  <a:srgbClr val="3333FF"/>
                </a:solidFill>
                <a:latin typeface="Consolas" pitchFamily="49" charset="0"/>
                <a:ea typeface="仿宋" pitchFamily="49" charset="-122"/>
                <a:cs typeface="Consolas" pitchFamily="49" charset="0"/>
              </a:rPr>
              <a:t>SqStack</a:t>
            </a:r>
            <a:r>
              <a:rPr lang="en-US" sz="2200" b="1" dirty="0" smtClean="0">
                <a:solidFill>
                  <a:srgbClr val="3333FF"/>
                </a:solidFill>
                <a:latin typeface="Consolas" pitchFamily="49" charset="0"/>
                <a:ea typeface="仿宋" pitchFamily="49" charset="-122"/>
                <a:cs typeface="Consolas" pitchFamily="49" charset="0"/>
              </a:rPr>
              <a:t> *</a:t>
            </a:r>
            <a:r>
              <a:rPr lang="en-US" sz="2200" b="1" dirty="0" err="1" smtClean="0">
                <a:solidFill>
                  <a:srgbClr val="3333FF"/>
                </a:solidFill>
                <a:latin typeface="Consolas" pitchFamily="49" charset="0"/>
                <a:ea typeface="仿宋" pitchFamily="49" charset="-122"/>
                <a:cs typeface="Consolas" pitchFamily="49" charset="0"/>
              </a:rPr>
              <a:t>st</a:t>
            </a:r>
            <a:r>
              <a:rPr lang="en-US" sz="2200" b="1" dirty="0" smtClean="0">
                <a:solidFill>
                  <a:srgbClr val="3333FF"/>
                </a:solidFill>
                <a:latin typeface="Consolas" pitchFamily="49" charset="0"/>
                <a:ea typeface="仿宋" pitchFamily="49" charset="-122"/>
                <a:cs typeface="Consolas" pitchFamily="49" charset="0"/>
              </a:rPr>
              <a:t>;			</a:t>
            </a:r>
            <a:r>
              <a:rPr lang="en-US" sz="2200" b="1" dirty="0" smtClean="0">
                <a:solidFill>
                  <a:srgbClr val="00B050"/>
                </a:solidFill>
                <a:latin typeface="Consolas" pitchFamily="49" charset="0"/>
                <a:ea typeface="仿宋" pitchFamily="49" charset="-122"/>
                <a:cs typeface="Consolas" pitchFamily="49" charset="0"/>
              </a:rPr>
              <a:t>//</a:t>
            </a:r>
            <a:r>
              <a:rPr lang="zh-CN" altLang="en-US" sz="2200" b="1" dirty="0" smtClean="0">
                <a:solidFill>
                  <a:srgbClr val="00B050"/>
                </a:solidFill>
                <a:latin typeface="Consolas" pitchFamily="49" charset="0"/>
                <a:ea typeface="仿宋" pitchFamily="49" charset="-122"/>
                <a:cs typeface="Consolas" pitchFamily="49" charset="0"/>
              </a:rPr>
              <a:t>定义、</a:t>
            </a:r>
            <a:r>
              <a:rPr lang="zh-CN" altLang="en-US" sz="2200" b="1" dirty="0">
                <a:solidFill>
                  <a:srgbClr val="00B050"/>
                </a:solidFill>
                <a:latin typeface="Consolas" pitchFamily="49" charset="0"/>
                <a:ea typeface="仿宋" pitchFamily="49" charset="-122"/>
                <a:cs typeface="Consolas" pitchFamily="49" charset="0"/>
              </a:rPr>
              <a:t>初始化</a:t>
            </a:r>
            <a:r>
              <a:rPr lang="zh-CN" altLang="en-US" sz="2200" b="1" dirty="0" smtClean="0">
                <a:solidFill>
                  <a:srgbClr val="00B050"/>
                </a:solidFill>
                <a:latin typeface="Consolas" pitchFamily="49" charset="0"/>
                <a:ea typeface="仿宋" pitchFamily="49" charset="-122"/>
                <a:cs typeface="Consolas" pitchFamily="49" charset="0"/>
              </a:rPr>
              <a:t>栈</a:t>
            </a:r>
          </a:p>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   </a:t>
            </a:r>
            <a:r>
              <a:rPr lang="en-US" sz="2200" b="1" dirty="0" err="1">
                <a:solidFill>
                  <a:srgbClr val="3333FF"/>
                </a:solidFill>
                <a:latin typeface="Consolas" pitchFamily="49" charset="0"/>
                <a:ea typeface="仿宋" pitchFamily="49" charset="-122"/>
                <a:cs typeface="Consolas" pitchFamily="49" charset="0"/>
              </a:rPr>
              <a:t>InitStack</a:t>
            </a:r>
            <a:r>
              <a:rPr lang="en-US" sz="2200" b="1" dirty="0">
                <a:solidFill>
                  <a:srgbClr val="3333FF"/>
                </a:solidFill>
                <a:latin typeface="Consolas" pitchFamily="49" charset="0"/>
                <a:ea typeface="仿宋" pitchFamily="49" charset="-122"/>
                <a:cs typeface="Consolas" pitchFamily="49" charset="0"/>
              </a:rPr>
              <a:t>(</a:t>
            </a:r>
            <a:r>
              <a:rPr lang="en-US" sz="2200" b="1" dirty="0" err="1">
                <a:solidFill>
                  <a:srgbClr val="3333FF"/>
                </a:solidFill>
                <a:latin typeface="Consolas" pitchFamily="49" charset="0"/>
                <a:ea typeface="仿宋" pitchFamily="49" charset="-122"/>
                <a:cs typeface="Consolas" pitchFamily="49" charset="0"/>
              </a:rPr>
              <a:t>st</a:t>
            </a:r>
            <a:r>
              <a:rPr lang="en-US" sz="2200" b="1" dirty="0">
                <a:solidFill>
                  <a:srgbClr val="3333FF"/>
                </a:solidFill>
                <a:latin typeface="Consolas" pitchFamily="49" charset="0"/>
                <a:ea typeface="仿宋" pitchFamily="49" charset="-122"/>
                <a:cs typeface="Consolas" pitchFamily="49" charset="0"/>
              </a:rPr>
              <a:t>);	</a:t>
            </a:r>
          </a:p>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   p=b;</a:t>
            </a:r>
            <a:endParaRPr lang="zh-CN" altLang="en-US" sz="2200" b="1" dirty="0" smtClean="0">
              <a:solidFill>
                <a:srgbClr val="3333FF"/>
              </a:solidFill>
              <a:latin typeface="Consolas" pitchFamily="49" charset="0"/>
              <a:ea typeface="仿宋" pitchFamily="49" charset="-122"/>
              <a:cs typeface="Consolas" pitchFamily="49" charset="0"/>
            </a:endParaRPr>
          </a:p>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   do</a:t>
            </a:r>
            <a:endParaRPr lang="zh-CN" altLang="en-US" sz="2200" b="1" dirty="0" smtClean="0">
              <a:solidFill>
                <a:srgbClr val="3333FF"/>
              </a:solidFill>
              <a:latin typeface="Consolas" pitchFamily="49" charset="0"/>
              <a:ea typeface="仿宋" pitchFamily="49" charset="-122"/>
              <a:cs typeface="Consolas" pitchFamily="49" charset="0"/>
            </a:endParaRPr>
          </a:p>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   {  while (p!=NULL)	</a:t>
            </a:r>
            <a:r>
              <a:rPr lang="en-US" sz="2200" b="1" dirty="0" smtClean="0">
                <a:solidFill>
                  <a:srgbClr val="00B050"/>
                </a:solidFill>
                <a:latin typeface="Consolas" pitchFamily="49" charset="0"/>
                <a:ea typeface="仿宋" pitchFamily="49" charset="-122"/>
                <a:cs typeface="Consolas" pitchFamily="49" charset="0"/>
              </a:rPr>
              <a:t>//</a:t>
            </a:r>
            <a:r>
              <a:rPr lang="zh-CN" altLang="en-US" sz="2200" b="1" dirty="0" smtClean="0">
                <a:solidFill>
                  <a:srgbClr val="00B050"/>
                </a:solidFill>
                <a:latin typeface="Consolas" pitchFamily="49" charset="0"/>
                <a:ea typeface="仿宋" pitchFamily="49" charset="-122"/>
                <a:cs typeface="Consolas" pitchFamily="49" charset="0"/>
              </a:rPr>
              <a:t>阶段</a:t>
            </a:r>
            <a:r>
              <a:rPr lang="en-US" altLang="zh-CN" sz="2200" b="1" dirty="0" smtClean="0">
                <a:solidFill>
                  <a:srgbClr val="00B050"/>
                </a:solidFill>
                <a:latin typeface="Consolas" pitchFamily="49" charset="0"/>
                <a:ea typeface="仿宋" pitchFamily="49" charset="-122"/>
                <a:cs typeface="Consolas" pitchFamily="49" charset="0"/>
              </a:rPr>
              <a:t>1</a:t>
            </a:r>
            <a:r>
              <a:rPr lang="zh-CN" altLang="en-US" sz="2200" b="1" dirty="0" smtClean="0">
                <a:solidFill>
                  <a:srgbClr val="00B050"/>
                </a:solidFill>
                <a:latin typeface="Consolas" pitchFamily="49" charset="0"/>
                <a:ea typeface="仿宋" pitchFamily="49" charset="-122"/>
                <a:cs typeface="Consolas" pitchFamily="49" charset="0"/>
              </a:rPr>
              <a:t>，一路向左，结点进栈</a:t>
            </a:r>
          </a:p>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      {  </a:t>
            </a:r>
          </a:p>
          <a:p>
            <a:pPr fontAlgn="base">
              <a:lnSpc>
                <a:spcPts val="2600"/>
              </a:lnSpc>
              <a:spcBef>
                <a:spcPct val="0"/>
              </a:spcBef>
              <a:spcAft>
                <a:spcPct val="0"/>
              </a:spcAft>
            </a:pPr>
            <a:r>
              <a:rPr lang="en-US" sz="2200" b="1" dirty="0">
                <a:solidFill>
                  <a:srgbClr val="3333FF"/>
                </a:solidFill>
                <a:latin typeface="Consolas" pitchFamily="49" charset="0"/>
                <a:ea typeface="仿宋" pitchFamily="49" charset="-122"/>
                <a:cs typeface="Consolas" pitchFamily="49" charset="0"/>
              </a:rPr>
              <a:t> </a:t>
            </a:r>
            <a:r>
              <a:rPr lang="en-US" sz="2200" b="1" dirty="0" smtClean="0">
                <a:solidFill>
                  <a:srgbClr val="3333FF"/>
                </a:solidFill>
                <a:latin typeface="Consolas" pitchFamily="49" charset="0"/>
                <a:ea typeface="仿宋" pitchFamily="49" charset="-122"/>
                <a:cs typeface="Consolas" pitchFamily="49" charset="0"/>
              </a:rPr>
              <a:t>	  </a:t>
            </a:r>
            <a:r>
              <a:rPr lang="en-US" sz="2200" b="1" dirty="0">
                <a:solidFill>
                  <a:srgbClr val="3333FF"/>
                </a:solidFill>
                <a:latin typeface="Consolas" pitchFamily="49" charset="0"/>
                <a:ea typeface="仿宋" pitchFamily="49" charset="-122"/>
                <a:cs typeface="Consolas" pitchFamily="49" charset="0"/>
              </a:rPr>
              <a:t>Push(</a:t>
            </a:r>
            <a:r>
              <a:rPr lang="en-US" sz="2200" b="1" dirty="0" err="1">
                <a:solidFill>
                  <a:srgbClr val="3333FF"/>
                </a:solidFill>
                <a:latin typeface="Consolas" pitchFamily="49" charset="0"/>
                <a:ea typeface="仿宋" pitchFamily="49" charset="-122"/>
                <a:cs typeface="Consolas" pitchFamily="49" charset="0"/>
              </a:rPr>
              <a:t>st，p</a:t>
            </a:r>
            <a:r>
              <a:rPr lang="en-US" sz="2200" b="1" dirty="0">
                <a:solidFill>
                  <a:srgbClr val="3333FF"/>
                </a:solidFill>
                <a:latin typeface="Consolas" pitchFamily="49" charset="0"/>
                <a:ea typeface="仿宋" pitchFamily="49" charset="-122"/>
                <a:cs typeface="Consolas" pitchFamily="49" charset="0"/>
              </a:rPr>
              <a:t>);</a:t>
            </a:r>
          </a:p>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 	  p=p-&gt;</a:t>
            </a:r>
            <a:r>
              <a:rPr lang="en-US" sz="2200" b="1" dirty="0" err="1" smtClean="0">
                <a:solidFill>
                  <a:srgbClr val="3333FF"/>
                </a:solidFill>
                <a:latin typeface="Consolas" pitchFamily="49" charset="0"/>
                <a:ea typeface="仿宋" pitchFamily="49" charset="-122"/>
                <a:cs typeface="Consolas" pitchFamily="49" charset="0"/>
              </a:rPr>
              <a:t>lchild</a:t>
            </a:r>
            <a:r>
              <a:rPr lang="en-US" sz="2200" b="1" dirty="0" smtClean="0">
                <a:solidFill>
                  <a:srgbClr val="3333FF"/>
                </a:solidFill>
                <a:latin typeface="Consolas" pitchFamily="49" charset="0"/>
                <a:ea typeface="仿宋" pitchFamily="49" charset="-122"/>
                <a:cs typeface="Consolas" pitchFamily="49" charset="0"/>
              </a:rPr>
              <a:t>;</a:t>
            </a:r>
            <a:endParaRPr lang="zh-CN" altLang="en-US" sz="2200" b="1" dirty="0" smtClean="0">
              <a:solidFill>
                <a:srgbClr val="00B050"/>
              </a:solidFill>
              <a:latin typeface="Consolas" pitchFamily="49" charset="0"/>
              <a:ea typeface="仿宋" pitchFamily="49" charset="-122"/>
              <a:cs typeface="Consolas" pitchFamily="49" charset="0"/>
            </a:endParaRPr>
          </a:p>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      }</a:t>
            </a:r>
            <a:endParaRPr lang="zh-CN" altLang="en-US" sz="2200" b="1" dirty="0" smtClean="0">
              <a:solidFill>
                <a:srgbClr val="3333FF"/>
              </a:solidFill>
              <a:latin typeface="Consolas" pitchFamily="49" charset="0"/>
              <a:ea typeface="仿宋" pitchFamily="49" charset="-122"/>
              <a:cs typeface="Consolas" pitchFamily="49" charset="0"/>
            </a:endParaRPr>
          </a:p>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      </a:t>
            </a:r>
            <a:r>
              <a:rPr lang="en-US" sz="2200" b="1" dirty="0" smtClean="0">
                <a:solidFill>
                  <a:srgbClr val="FF0000"/>
                </a:solidFill>
                <a:latin typeface="Consolas" pitchFamily="49" charset="0"/>
                <a:ea typeface="仿宋" pitchFamily="49" charset="-122"/>
                <a:cs typeface="Consolas" pitchFamily="49" charset="0"/>
              </a:rPr>
              <a:t>r=NULL;</a:t>
            </a:r>
            <a:r>
              <a:rPr lang="en-US" sz="2200" b="1" dirty="0" smtClean="0">
                <a:solidFill>
                  <a:srgbClr val="3333FF"/>
                </a:solidFill>
                <a:latin typeface="Consolas" pitchFamily="49" charset="0"/>
                <a:ea typeface="仿宋" pitchFamily="49" charset="-122"/>
                <a:cs typeface="Consolas" pitchFamily="49" charset="0"/>
              </a:rPr>
              <a:t>		</a:t>
            </a:r>
            <a:r>
              <a:rPr lang="en-US" sz="2200" b="1" dirty="0" smtClean="0">
                <a:solidFill>
                  <a:srgbClr val="00B050"/>
                </a:solidFill>
                <a:latin typeface="Consolas" pitchFamily="49" charset="0"/>
                <a:ea typeface="仿宋" pitchFamily="49" charset="-122"/>
                <a:cs typeface="Consolas" pitchFamily="49" charset="0"/>
              </a:rPr>
              <a:t>//r</a:t>
            </a:r>
            <a:r>
              <a:rPr lang="zh-CN" altLang="en-US" sz="2200" b="1" dirty="0" smtClean="0">
                <a:solidFill>
                  <a:srgbClr val="00B050"/>
                </a:solidFill>
                <a:latin typeface="Consolas" pitchFamily="49" charset="0"/>
                <a:ea typeface="仿宋" pitchFamily="49" charset="-122"/>
                <a:cs typeface="Consolas" pitchFamily="49" charset="0"/>
              </a:rPr>
              <a:t>指向刚刚访问的结点，初始时为空</a:t>
            </a:r>
          </a:p>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      </a:t>
            </a:r>
            <a:r>
              <a:rPr lang="en-US" sz="2200" b="1" dirty="0" smtClean="0">
                <a:solidFill>
                  <a:srgbClr val="FF0000"/>
                </a:solidFill>
                <a:latin typeface="Consolas" pitchFamily="49" charset="0"/>
                <a:ea typeface="仿宋" pitchFamily="49" charset="-122"/>
                <a:cs typeface="Consolas" pitchFamily="49" charset="0"/>
              </a:rPr>
              <a:t>flag=true;</a:t>
            </a:r>
            <a:r>
              <a:rPr lang="en-US" sz="2200" b="1" dirty="0" smtClean="0">
                <a:solidFill>
                  <a:srgbClr val="3333FF"/>
                </a:solidFill>
                <a:latin typeface="Consolas" pitchFamily="49" charset="0"/>
                <a:ea typeface="仿宋" pitchFamily="49" charset="-122"/>
                <a:cs typeface="Consolas" pitchFamily="49" charset="0"/>
              </a:rPr>
              <a:t>		</a:t>
            </a:r>
            <a:r>
              <a:rPr lang="en-US" sz="2200" b="1" dirty="0" smtClean="0">
                <a:solidFill>
                  <a:srgbClr val="00B050"/>
                </a:solidFill>
                <a:latin typeface="Consolas" pitchFamily="49" charset="0"/>
                <a:ea typeface="仿宋" pitchFamily="49" charset="-122"/>
                <a:cs typeface="Consolas" pitchFamily="49" charset="0"/>
              </a:rPr>
              <a:t>//flag</a:t>
            </a:r>
            <a:r>
              <a:rPr lang="zh-CN" altLang="en-US" sz="2200" b="1" dirty="0" smtClean="0">
                <a:solidFill>
                  <a:srgbClr val="00B050"/>
                </a:solidFill>
                <a:latin typeface="Consolas" pitchFamily="49" charset="0"/>
                <a:ea typeface="仿宋" pitchFamily="49" charset="-122"/>
                <a:cs typeface="Consolas" pitchFamily="49" charset="0"/>
              </a:rPr>
              <a:t>为真表示正在处理栈顶结点</a:t>
            </a:r>
            <a:endParaRPr lang="zh-CN" altLang="en-US" sz="2200" b="1" dirty="0">
              <a:solidFill>
                <a:srgbClr val="00B050"/>
              </a:solidFill>
              <a:latin typeface="Consolas" pitchFamily="49" charset="0"/>
              <a:ea typeface="仿宋" pitchFamily="49" charset="-122"/>
              <a:cs typeface="Consolas" pitchFamily="49" charset="0"/>
            </a:endParaRPr>
          </a:p>
        </p:txBody>
      </p:sp>
    </p:spTree>
    <p:extLst>
      <p:ext uri="{BB962C8B-B14F-4D97-AF65-F5344CB8AC3E}">
        <p14:creationId xmlns:p14="http://schemas.microsoft.com/office/powerpoint/2010/main" val="193747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50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950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950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9506">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9506">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9506">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9506">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950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142844" y="357166"/>
            <a:ext cx="8858280" cy="5886328"/>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rIns="144000" bIns="108000">
            <a:spAutoFit/>
          </a:bodyPr>
          <a:lstStyle/>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     while (!</a:t>
            </a:r>
            <a:r>
              <a:rPr lang="en-US" sz="2200" b="1" dirty="0" err="1" smtClean="0">
                <a:solidFill>
                  <a:srgbClr val="3333FF"/>
                </a:solidFill>
                <a:latin typeface="Consolas" pitchFamily="49" charset="0"/>
                <a:ea typeface="仿宋" pitchFamily="49" charset="-122"/>
                <a:cs typeface="Consolas" pitchFamily="49" charset="0"/>
              </a:rPr>
              <a:t>StackEmpty</a:t>
            </a:r>
            <a:r>
              <a:rPr lang="en-US" sz="2200" b="1" dirty="0" smtClean="0">
                <a:solidFill>
                  <a:srgbClr val="3333FF"/>
                </a:solidFill>
                <a:latin typeface="Consolas" pitchFamily="49" charset="0"/>
                <a:ea typeface="仿宋" pitchFamily="49" charset="-122"/>
                <a:cs typeface="Consolas" pitchFamily="49" charset="0"/>
              </a:rPr>
              <a:t>(</a:t>
            </a:r>
            <a:r>
              <a:rPr lang="en-US" sz="2200" b="1" dirty="0" err="1" smtClean="0">
                <a:solidFill>
                  <a:srgbClr val="3333FF"/>
                </a:solidFill>
                <a:latin typeface="Consolas" pitchFamily="49" charset="0"/>
                <a:ea typeface="仿宋" pitchFamily="49" charset="-122"/>
                <a:cs typeface="Consolas" pitchFamily="49" charset="0"/>
              </a:rPr>
              <a:t>st</a:t>
            </a:r>
            <a:r>
              <a:rPr lang="en-US" sz="2200" b="1" dirty="0" smtClean="0">
                <a:solidFill>
                  <a:srgbClr val="3333FF"/>
                </a:solidFill>
                <a:latin typeface="Consolas" pitchFamily="49" charset="0"/>
                <a:ea typeface="仿宋" pitchFamily="49" charset="-122"/>
                <a:cs typeface="Consolas" pitchFamily="49" charset="0"/>
              </a:rPr>
              <a:t>) </a:t>
            </a:r>
            <a:r>
              <a:rPr lang="en-US" sz="2200" b="1" dirty="0" smtClean="0">
                <a:solidFill>
                  <a:srgbClr val="FF0000"/>
                </a:solidFill>
                <a:latin typeface="Consolas" pitchFamily="49" charset="0"/>
                <a:ea typeface="仿宋" pitchFamily="49" charset="-122"/>
                <a:cs typeface="Consolas" pitchFamily="49" charset="0"/>
              </a:rPr>
              <a:t>&amp;&amp; flag</a:t>
            </a:r>
            <a:r>
              <a:rPr lang="en-US" sz="2200" b="1" dirty="0" smtClean="0">
                <a:solidFill>
                  <a:srgbClr val="3333FF"/>
                </a:solidFill>
                <a:latin typeface="Consolas" pitchFamily="49" charset="0"/>
                <a:ea typeface="仿宋" pitchFamily="49" charset="-122"/>
                <a:cs typeface="Consolas" pitchFamily="49" charset="0"/>
              </a:rPr>
              <a:t>)</a:t>
            </a:r>
            <a:r>
              <a:rPr lang="en-US" altLang="zh-CN" sz="2200" b="1" dirty="0">
                <a:solidFill>
                  <a:srgbClr val="00B050"/>
                </a:solidFill>
                <a:latin typeface="Consolas" pitchFamily="49" charset="0"/>
                <a:ea typeface="仿宋" pitchFamily="49" charset="-122"/>
                <a:cs typeface="Consolas" pitchFamily="49" charset="0"/>
              </a:rPr>
              <a:t> </a:t>
            </a:r>
            <a:r>
              <a:rPr lang="en-US" altLang="zh-CN" sz="2200" b="1" dirty="0" smtClean="0">
                <a:solidFill>
                  <a:srgbClr val="00B050"/>
                </a:solidFill>
                <a:latin typeface="Consolas" pitchFamily="49" charset="0"/>
                <a:ea typeface="仿宋" pitchFamily="49" charset="-122"/>
                <a:cs typeface="Consolas" pitchFamily="49" charset="0"/>
              </a:rPr>
              <a:t>//</a:t>
            </a:r>
            <a:r>
              <a:rPr lang="zh-CN" altLang="en-US" sz="2200" b="1" dirty="0" smtClean="0">
                <a:solidFill>
                  <a:srgbClr val="00B050"/>
                </a:solidFill>
                <a:latin typeface="Consolas" pitchFamily="49" charset="0"/>
                <a:ea typeface="仿宋" pitchFamily="49" charset="-122"/>
                <a:cs typeface="Consolas" pitchFamily="49" charset="0"/>
              </a:rPr>
              <a:t>阶段</a:t>
            </a:r>
            <a:r>
              <a:rPr lang="en-US" altLang="zh-CN" sz="2200" b="1" dirty="0" smtClean="0">
                <a:solidFill>
                  <a:srgbClr val="00B050"/>
                </a:solidFill>
                <a:latin typeface="Consolas" pitchFamily="49" charset="0"/>
                <a:ea typeface="仿宋" pitchFamily="49" charset="-122"/>
                <a:cs typeface="Consolas" pitchFamily="49" charset="0"/>
              </a:rPr>
              <a:t>2</a:t>
            </a:r>
            <a:endParaRPr lang="zh-CN" altLang="en-US" sz="2200" b="1" dirty="0" smtClean="0">
              <a:solidFill>
                <a:srgbClr val="3333FF"/>
              </a:solidFill>
              <a:latin typeface="Consolas" pitchFamily="49" charset="0"/>
              <a:ea typeface="仿宋" pitchFamily="49" charset="-122"/>
              <a:cs typeface="Consolas" pitchFamily="49" charset="0"/>
            </a:endParaRPr>
          </a:p>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     {  </a:t>
            </a:r>
          </a:p>
          <a:p>
            <a:pPr fontAlgn="base">
              <a:lnSpc>
                <a:spcPts val="2600"/>
              </a:lnSpc>
              <a:spcBef>
                <a:spcPct val="0"/>
              </a:spcBef>
              <a:spcAft>
                <a:spcPct val="0"/>
              </a:spcAft>
            </a:pPr>
            <a:r>
              <a:rPr lang="en-US" sz="2200" b="1" dirty="0">
                <a:solidFill>
                  <a:srgbClr val="3333FF"/>
                </a:solidFill>
                <a:latin typeface="Consolas" pitchFamily="49" charset="0"/>
                <a:ea typeface="仿宋" pitchFamily="49" charset="-122"/>
                <a:cs typeface="Consolas" pitchFamily="49" charset="0"/>
              </a:rPr>
              <a:t>	</a:t>
            </a:r>
            <a:r>
              <a:rPr lang="en-US" sz="2200" b="1" dirty="0" smtClean="0">
                <a:solidFill>
                  <a:srgbClr val="3333FF"/>
                </a:solidFill>
                <a:latin typeface="Consolas" pitchFamily="49" charset="0"/>
                <a:ea typeface="仿宋" pitchFamily="49" charset="-122"/>
                <a:cs typeface="Consolas" pitchFamily="49" charset="0"/>
              </a:rPr>
              <a:t>  </a:t>
            </a:r>
            <a:r>
              <a:rPr lang="en-US" sz="2200" b="1" dirty="0" err="1" smtClean="0">
                <a:solidFill>
                  <a:srgbClr val="3333FF"/>
                </a:solidFill>
                <a:latin typeface="Consolas" pitchFamily="49" charset="0"/>
                <a:ea typeface="仿宋" pitchFamily="49" charset="-122"/>
                <a:cs typeface="Consolas" pitchFamily="49" charset="0"/>
              </a:rPr>
              <a:t>GetTop</a:t>
            </a:r>
            <a:r>
              <a:rPr lang="en-US" sz="2200" b="1" dirty="0" smtClean="0">
                <a:solidFill>
                  <a:srgbClr val="3333FF"/>
                </a:solidFill>
                <a:latin typeface="Consolas" pitchFamily="49" charset="0"/>
                <a:ea typeface="仿宋" pitchFamily="49" charset="-122"/>
                <a:cs typeface="Consolas" pitchFamily="49" charset="0"/>
              </a:rPr>
              <a:t>(</a:t>
            </a:r>
            <a:r>
              <a:rPr lang="en-US" sz="2200" b="1" dirty="0" err="1" smtClean="0">
                <a:solidFill>
                  <a:srgbClr val="3333FF"/>
                </a:solidFill>
                <a:latin typeface="Consolas" pitchFamily="49" charset="0"/>
                <a:ea typeface="仿宋" pitchFamily="49" charset="-122"/>
                <a:cs typeface="Consolas" pitchFamily="49" charset="0"/>
              </a:rPr>
              <a:t>st，p</a:t>
            </a:r>
            <a:r>
              <a:rPr lang="en-US" sz="2200" b="1" dirty="0">
                <a:solidFill>
                  <a:srgbClr val="3333FF"/>
                </a:solidFill>
                <a:latin typeface="Consolas" pitchFamily="49" charset="0"/>
                <a:ea typeface="仿宋" pitchFamily="49" charset="-122"/>
                <a:cs typeface="Consolas" pitchFamily="49" charset="0"/>
              </a:rPr>
              <a:t>);	</a:t>
            </a:r>
            <a:r>
              <a:rPr lang="en-US" sz="2200" b="1" dirty="0" smtClean="0">
                <a:solidFill>
                  <a:srgbClr val="3333FF"/>
                </a:solidFill>
                <a:latin typeface="Consolas" pitchFamily="49" charset="0"/>
                <a:ea typeface="仿宋" pitchFamily="49" charset="-122"/>
                <a:cs typeface="Consolas" pitchFamily="49" charset="0"/>
              </a:rPr>
              <a:t>        </a:t>
            </a:r>
            <a:r>
              <a:rPr lang="en-US" sz="2200" b="1" dirty="0" smtClean="0">
                <a:solidFill>
                  <a:srgbClr val="00B050"/>
                </a:solidFill>
                <a:latin typeface="Consolas" pitchFamily="49" charset="0"/>
                <a:ea typeface="仿宋" pitchFamily="49" charset="-122"/>
                <a:cs typeface="Consolas" pitchFamily="49" charset="0"/>
              </a:rPr>
              <a:t> 	//</a:t>
            </a:r>
            <a:r>
              <a:rPr lang="zh-CN" altLang="en-US" sz="2200" b="1" dirty="0" smtClean="0">
                <a:solidFill>
                  <a:srgbClr val="00B050"/>
                </a:solidFill>
                <a:latin typeface="Consolas" pitchFamily="49" charset="0"/>
                <a:ea typeface="仿宋" pitchFamily="49" charset="-122"/>
                <a:cs typeface="Consolas" pitchFamily="49" charset="0"/>
              </a:rPr>
              <a:t>取当前的栈顶结点</a:t>
            </a:r>
            <a:r>
              <a:rPr lang="en-US" sz="2200" b="1" dirty="0" smtClean="0">
                <a:solidFill>
                  <a:srgbClr val="00B050"/>
                </a:solidFill>
                <a:latin typeface="Consolas" pitchFamily="49" charset="0"/>
                <a:ea typeface="仿宋" pitchFamily="49" charset="-122"/>
                <a:cs typeface="Consolas" pitchFamily="49" charset="0"/>
              </a:rPr>
              <a:t>p</a:t>
            </a:r>
            <a:endParaRPr lang="zh-CN" altLang="en-US" sz="2200" b="1" dirty="0" smtClean="0">
              <a:solidFill>
                <a:srgbClr val="00B050"/>
              </a:solidFill>
              <a:latin typeface="Consolas" pitchFamily="49" charset="0"/>
              <a:ea typeface="仿宋" pitchFamily="49" charset="-122"/>
              <a:cs typeface="Consolas" pitchFamily="49" charset="0"/>
            </a:endParaRPr>
          </a:p>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        if (</a:t>
            </a:r>
            <a:r>
              <a:rPr lang="en-US" sz="2200" b="1" dirty="0" smtClean="0">
                <a:solidFill>
                  <a:srgbClr val="FF0000"/>
                </a:solidFill>
                <a:latin typeface="Consolas" pitchFamily="49" charset="0"/>
                <a:ea typeface="仿宋" pitchFamily="49" charset="-122"/>
                <a:cs typeface="Consolas" pitchFamily="49" charset="0"/>
              </a:rPr>
              <a:t>p-&gt;</a:t>
            </a:r>
            <a:r>
              <a:rPr lang="en-US" sz="2200" b="1" dirty="0" err="1" smtClean="0">
                <a:solidFill>
                  <a:srgbClr val="FF0000"/>
                </a:solidFill>
                <a:latin typeface="Consolas" pitchFamily="49" charset="0"/>
                <a:ea typeface="仿宋" pitchFamily="49" charset="-122"/>
                <a:cs typeface="Consolas" pitchFamily="49" charset="0"/>
              </a:rPr>
              <a:t>rchild</a:t>
            </a:r>
            <a:r>
              <a:rPr lang="en-US" sz="2200" b="1" dirty="0" smtClean="0">
                <a:solidFill>
                  <a:srgbClr val="FF0000"/>
                </a:solidFill>
                <a:latin typeface="Consolas" pitchFamily="49" charset="0"/>
                <a:ea typeface="仿宋" pitchFamily="49" charset="-122"/>
                <a:cs typeface="Consolas" pitchFamily="49" charset="0"/>
              </a:rPr>
              <a:t>==r</a:t>
            </a:r>
            <a:r>
              <a:rPr lang="en-US" sz="2200" b="1" dirty="0" smtClean="0">
                <a:solidFill>
                  <a:srgbClr val="3333FF"/>
                </a:solidFill>
                <a:latin typeface="Consolas" pitchFamily="49" charset="0"/>
                <a:ea typeface="仿宋" pitchFamily="49" charset="-122"/>
                <a:cs typeface="Consolas" pitchFamily="49" charset="0"/>
              </a:rPr>
              <a:t>) </a:t>
            </a:r>
            <a:r>
              <a:rPr lang="en-US" sz="2200" b="1" dirty="0" smtClean="0">
                <a:solidFill>
                  <a:srgbClr val="00B050"/>
                </a:solidFill>
                <a:latin typeface="Consolas" pitchFamily="49" charset="0"/>
                <a:ea typeface="仿宋" pitchFamily="49" charset="-122"/>
                <a:cs typeface="Consolas" pitchFamily="49" charset="0"/>
              </a:rPr>
              <a:t>//</a:t>
            </a:r>
            <a:r>
              <a:rPr lang="zh-CN" altLang="en-US" sz="2200" b="1" dirty="0" smtClean="0">
                <a:solidFill>
                  <a:srgbClr val="00B050"/>
                </a:solidFill>
                <a:latin typeface="Consolas" pitchFamily="49" charset="0"/>
                <a:ea typeface="仿宋" pitchFamily="49" charset="-122"/>
                <a:cs typeface="Consolas" pitchFamily="49" charset="0"/>
              </a:rPr>
              <a:t>若</a:t>
            </a:r>
            <a:r>
              <a:rPr lang="en-US" sz="2200" b="1" dirty="0" smtClean="0">
                <a:solidFill>
                  <a:srgbClr val="00B050"/>
                </a:solidFill>
                <a:latin typeface="Consolas" pitchFamily="49" charset="0"/>
                <a:ea typeface="仿宋" pitchFamily="49" charset="-122"/>
                <a:cs typeface="Consolas" pitchFamily="49" charset="0"/>
              </a:rPr>
              <a:t>p</a:t>
            </a:r>
            <a:r>
              <a:rPr lang="zh-CN" altLang="en-US" sz="2200" b="1" dirty="0" smtClean="0">
                <a:solidFill>
                  <a:srgbClr val="00B050"/>
                </a:solidFill>
                <a:latin typeface="Consolas" pitchFamily="49" charset="0"/>
                <a:ea typeface="仿宋" pitchFamily="49" charset="-122"/>
                <a:cs typeface="Consolas" pitchFamily="49" charset="0"/>
              </a:rPr>
              <a:t>的右孩子为空或为刚访问结点</a:t>
            </a:r>
            <a:r>
              <a:rPr lang="en-US" altLang="zh-CN" sz="2200" b="1" dirty="0" smtClean="0">
                <a:solidFill>
                  <a:srgbClr val="3333FF"/>
                </a:solidFill>
                <a:latin typeface="Consolas" pitchFamily="49" charset="0"/>
                <a:ea typeface="仿宋" pitchFamily="49" charset="-122"/>
                <a:cs typeface="Consolas" pitchFamily="49" charset="0"/>
              </a:rPr>
              <a:t>       </a:t>
            </a:r>
          </a:p>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        { </a:t>
            </a:r>
            <a:r>
              <a:rPr lang="en-US" sz="2200" b="1" dirty="0" err="1" smtClean="0">
                <a:solidFill>
                  <a:srgbClr val="3333FF"/>
                </a:solidFill>
                <a:latin typeface="Consolas" pitchFamily="49" charset="0"/>
                <a:ea typeface="仿宋" pitchFamily="49" charset="-122"/>
                <a:cs typeface="Consolas" pitchFamily="49" charset="0"/>
              </a:rPr>
              <a:t>printf</a:t>
            </a:r>
            <a:r>
              <a:rPr lang="en-US" sz="2200" b="1" dirty="0" smtClean="0">
                <a:solidFill>
                  <a:srgbClr val="3333FF"/>
                </a:solidFill>
                <a:latin typeface="Consolas" pitchFamily="49" charset="0"/>
                <a:ea typeface="仿宋" pitchFamily="49" charset="-122"/>
                <a:cs typeface="Consolas" pitchFamily="49" charset="0"/>
              </a:rPr>
              <a:t>("%c "，p-&gt;data);    </a:t>
            </a:r>
            <a:r>
              <a:rPr lang="en-US" sz="2200" b="1" dirty="0" smtClean="0">
                <a:solidFill>
                  <a:srgbClr val="00B050"/>
                </a:solidFill>
                <a:latin typeface="Consolas" pitchFamily="49" charset="0"/>
                <a:ea typeface="仿宋" pitchFamily="49" charset="-122"/>
                <a:cs typeface="Consolas" pitchFamily="49" charset="0"/>
              </a:rPr>
              <a:t> 	//</a:t>
            </a:r>
            <a:r>
              <a:rPr lang="zh-CN" altLang="en-US" sz="2200" b="1" dirty="0" smtClean="0">
                <a:solidFill>
                  <a:srgbClr val="00B050"/>
                </a:solidFill>
                <a:latin typeface="Consolas" pitchFamily="49" charset="0"/>
                <a:ea typeface="仿宋" pitchFamily="49" charset="-122"/>
                <a:cs typeface="Consolas" pitchFamily="49" charset="0"/>
              </a:rPr>
              <a:t>访问结点</a:t>
            </a:r>
            <a:r>
              <a:rPr lang="en-US" sz="2200" b="1" dirty="0" smtClean="0">
                <a:solidFill>
                  <a:srgbClr val="00B050"/>
                </a:solidFill>
                <a:latin typeface="Consolas" pitchFamily="49" charset="0"/>
                <a:ea typeface="仿宋" pitchFamily="49" charset="-122"/>
                <a:cs typeface="Consolas" pitchFamily="49" charset="0"/>
              </a:rPr>
              <a:t>p</a:t>
            </a:r>
            <a:endParaRPr lang="zh-CN" altLang="en-US" sz="2200" b="1" dirty="0" smtClean="0">
              <a:solidFill>
                <a:srgbClr val="00B050"/>
              </a:solidFill>
              <a:latin typeface="Consolas" pitchFamily="49" charset="0"/>
              <a:ea typeface="仿宋" pitchFamily="49" charset="-122"/>
              <a:cs typeface="Consolas" pitchFamily="49" charset="0"/>
            </a:endParaRPr>
          </a:p>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	    </a:t>
            </a:r>
            <a:r>
              <a:rPr lang="en-US" sz="2200" b="1" dirty="0">
                <a:solidFill>
                  <a:srgbClr val="3333FF"/>
                </a:solidFill>
                <a:latin typeface="Consolas" pitchFamily="49" charset="0"/>
                <a:ea typeface="仿宋" pitchFamily="49" charset="-122"/>
                <a:cs typeface="Consolas" pitchFamily="49" charset="0"/>
              </a:rPr>
              <a:t>P</a:t>
            </a:r>
            <a:r>
              <a:rPr lang="en-US" sz="2200" b="1" dirty="0" smtClean="0">
                <a:solidFill>
                  <a:srgbClr val="3333FF"/>
                </a:solidFill>
                <a:latin typeface="Consolas" pitchFamily="49" charset="0"/>
                <a:ea typeface="仿宋" pitchFamily="49" charset="-122"/>
                <a:cs typeface="Consolas" pitchFamily="49" charset="0"/>
              </a:rPr>
              <a:t>op(</a:t>
            </a:r>
            <a:r>
              <a:rPr lang="en-US" sz="2200" b="1" dirty="0" err="1" smtClean="0">
                <a:solidFill>
                  <a:srgbClr val="3333FF"/>
                </a:solidFill>
                <a:latin typeface="Consolas" pitchFamily="49" charset="0"/>
                <a:ea typeface="仿宋" pitchFamily="49" charset="-122"/>
                <a:cs typeface="Consolas" pitchFamily="49" charset="0"/>
              </a:rPr>
              <a:t>st，p</a:t>
            </a:r>
            <a:r>
              <a:rPr lang="en-US" sz="2200" b="1" dirty="0">
                <a:solidFill>
                  <a:srgbClr val="3333FF"/>
                </a:solidFill>
                <a:latin typeface="Consolas" pitchFamily="49" charset="0"/>
                <a:ea typeface="仿宋" pitchFamily="49" charset="-122"/>
                <a:cs typeface="Consolas" pitchFamily="49" charset="0"/>
              </a:rPr>
              <a:t>);</a:t>
            </a:r>
            <a:endParaRPr lang="zh-CN" altLang="en-US" sz="2200" b="1" dirty="0">
              <a:solidFill>
                <a:srgbClr val="3333FF"/>
              </a:solidFill>
              <a:latin typeface="Consolas" pitchFamily="49" charset="0"/>
              <a:ea typeface="仿宋" pitchFamily="49" charset="-122"/>
              <a:cs typeface="Consolas" pitchFamily="49" charset="0"/>
            </a:endParaRPr>
          </a:p>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	    </a:t>
            </a:r>
            <a:r>
              <a:rPr lang="en-US" sz="2200" b="1" dirty="0" smtClean="0">
                <a:solidFill>
                  <a:srgbClr val="FF0000"/>
                </a:solidFill>
                <a:latin typeface="Consolas" pitchFamily="49" charset="0"/>
                <a:ea typeface="仿宋" pitchFamily="49" charset="-122"/>
                <a:cs typeface="Consolas" pitchFamily="49" charset="0"/>
              </a:rPr>
              <a:t>r=p</a:t>
            </a:r>
            <a:r>
              <a:rPr lang="en-US" sz="2200" b="1" dirty="0" smtClean="0">
                <a:solidFill>
                  <a:srgbClr val="3333FF"/>
                </a:solidFill>
                <a:latin typeface="Consolas" pitchFamily="49" charset="0"/>
                <a:ea typeface="仿宋" pitchFamily="49" charset="-122"/>
                <a:cs typeface="Consolas" pitchFamily="49" charset="0"/>
              </a:rPr>
              <a:t>;		</a:t>
            </a:r>
            <a:r>
              <a:rPr lang="en-US" sz="2200" b="1" dirty="0" smtClean="0">
                <a:solidFill>
                  <a:srgbClr val="00B050"/>
                </a:solidFill>
                <a:latin typeface="Consolas" pitchFamily="49" charset="0"/>
                <a:ea typeface="仿宋" pitchFamily="49" charset="-122"/>
                <a:cs typeface="Consolas" pitchFamily="49" charset="0"/>
              </a:rPr>
              <a:t>  		//r</a:t>
            </a:r>
            <a:r>
              <a:rPr lang="zh-CN" altLang="en-US" sz="2200" b="1" dirty="0" smtClean="0">
                <a:solidFill>
                  <a:srgbClr val="00B050"/>
                </a:solidFill>
                <a:latin typeface="Consolas" pitchFamily="49" charset="0"/>
                <a:ea typeface="仿宋" pitchFamily="49" charset="-122"/>
                <a:cs typeface="Consolas" pitchFamily="49" charset="0"/>
              </a:rPr>
              <a:t>指向刚访问过的结点</a:t>
            </a:r>
          </a:p>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        }</a:t>
            </a:r>
            <a:endParaRPr lang="zh-CN" altLang="en-US" sz="2200" b="1" dirty="0" smtClean="0">
              <a:solidFill>
                <a:srgbClr val="3333FF"/>
              </a:solidFill>
              <a:latin typeface="Consolas" pitchFamily="49" charset="0"/>
              <a:ea typeface="仿宋" pitchFamily="49" charset="-122"/>
              <a:cs typeface="Consolas" pitchFamily="49" charset="0"/>
            </a:endParaRPr>
          </a:p>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        else</a:t>
            </a:r>
            <a:endParaRPr lang="zh-CN" altLang="en-US" sz="2200" b="1" dirty="0" smtClean="0">
              <a:solidFill>
                <a:srgbClr val="3333FF"/>
              </a:solidFill>
              <a:latin typeface="Consolas" pitchFamily="49" charset="0"/>
              <a:ea typeface="仿宋" pitchFamily="49" charset="-122"/>
              <a:cs typeface="Consolas" pitchFamily="49" charset="0"/>
            </a:endParaRPr>
          </a:p>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        {  p=p-&gt;</a:t>
            </a:r>
            <a:r>
              <a:rPr lang="en-US" sz="2200" b="1" dirty="0" err="1" smtClean="0">
                <a:solidFill>
                  <a:srgbClr val="3333FF"/>
                </a:solidFill>
                <a:latin typeface="Consolas" pitchFamily="49" charset="0"/>
                <a:ea typeface="仿宋" pitchFamily="49" charset="-122"/>
                <a:cs typeface="Consolas" pitchFamily="49" charset="0"/>
              </a:rPr>
              <a:t>rchild</a:t>
            </a:r>
            <a:r>
              <a:rPr lang="en-US" sz="2200" b="1" dirty="0" smtClean="0">
                <a:solidFill>
                  <a:srgbClr val="3333FF"/>
                </a:solidFill>
                <a:latin typeface="Consolas" pitchFamily="49" charset="0"/>
                <a:ea typeface="仿宋" pitchFamily="49" charset="-122"/>
                <a:cs typeface="Consolas" pitchFamily="49" charset="0"/>
              </a:rPr>
              <a:t>;	  		</a:t>
            </a:r>
            <a:r>
              <a:rPr lang="en-US" sz="2200" b="1" dirty="0" smtClean="0">
                <a:solidFill>
                  <a:srgbClr val="00B050"/>
                </a:solidFill>
                <a:latin typeface="Consolas" pitchFamily="49" charset="0"/>
                <a:ea typeface="仿宋" pitchFamily="49" charset="-122"/>
                <a:cs typeface="Consolas" pitchFamily="49" charset="0"/>
              </a:rPr>
              <a:t>//</a:t>
            </a:r>
            <a:r>
              <a:rPr lang="zh-CN" altLang="en-US" sz="2200" b="1" dirty="0" smtClean="0">
                <a:solidFill>
                  <a:srgbClr val="00B050"/>
                </a:solidFill>
                <a:latin typeface="Consolas" pitchFamily="49" charset="0"/>
                <a:ea typeface="仿宋" pitchFamily="49" charset="-122"/>
                <a:cs typeface="Consolas" pitchFamily="49" charset="0"/>
              </a:rPr>
              <a:t>转向处理其右子</a:t>
            </a:r>
            <a:endParaRPr lang="en-US" altLang="zh-CN" sz="2200" b="1" dirty="0" smtClean="0">
              <a:solidFill>
                <a:srgbClr val="00B050"/>
              </a:solidFill>
              <a:latin typeface="Consolas" pitchFamily="49" charset="0"/>
              <a:ea typeface="仿宋" pitchFamily="49" charset="-122"/>
              <a:cs typeface="Consolas" pitchFamily="49" charset="0"/>
            </a:endParaRPr>
          </a:p>
          <a:p>
            <a:pPr fontAlgn="base">
              <a:lnSpc>
                <a:spcPts val="2600"/>
              </a:lnSpc>
              <a:spcBef>
                <a:spcPct val="0"/>
              </a:spcBef>
              <a:spcAft>
                <a:spcPct val="0"/>
              </a:spcAft>
            </a:pPr>
            <a:r>
              <a:rPr lang="en-US" sz="2200" b="1" dirty="0" smtClean="0">
                <a:solidFill>
                  <a:srgbClr val="00B050"/>
                </a:solidFill>
                <a:latin typeface="Consolas" pitchFamily="49" charset="0"/>
                <a:ea typeface="仿宋" pitchFamily="49" charset="-122"/>
                <a:cs typeface="Consolas" pitchFamily="49" charset="0"/>
              </a:rPr>
              <a:t>           </a:t>
            </a:r>
            <a:r>
              <a:rPr lang="en-US" sz="2200" b="1" dirty="0" smtClean="0">
                <a:solidFill>
                  <a:srgbClr val="FF0000"/>
                </a:solidFill>
                <a:latin typeface="Consolas" pitchFamily="49" charset="0"/>
                <a:ea typeface="仿宋" pitchFamily="49" charset="-122"/>
                <a:cs typeface="Consolas" pitchFamily="49" charset="0"/>
              </a:rPr>
              <a:t>flag=false;</a:t>
            </a:r>
            <a:r>
              <a:rPr lang="en-US" sz="2200" b="1" dirty="0" smtClean="0">
                <a:solidFill>
                  <a:srgbClr val="3333FF"/>
                </a:solidFill>
                <a:latin typeface="Consolas" pitchFamily="49" charset="0"/>
                <a:ea typeface="仿宋" pitchFamily="49" charset="-122"/>
                <a:cs typeface="Consolas" pitchFamily="49" charset="0"/>
              </a:rPr>
              <a:t> 		</a:t>
            </a:r>
            <a:r>
              <a:rPr lang="en-US" sz="2200" b="1" dirty="0" smtClean="0">
                <a:solidFill>
                  <a:srgbClr val="00B050"/>
                </a:solidFill>
                <a:latin typeface="Consolas" pitchFamily="49" charset="0"/>
                <a:ea typeface="仿宋" pitchFamily="49" charset="-122"/>
                <a:cs typeface="Consolas" pitchFamily="49" charset="0"/>
              </a:rPr>
              <a:t>//</a:t>
            </a:r>
            <a:r>
              <a:rPr lang="zh-CN" altLang="en-US" sz="2200" b="1" dirty="0" smtClean="0">
                <a:solidFill>
                  <a:srgbClr val="00B050"/>
                </a:solidFill>
                <a:latin typeface="Consolas" pitchFamily="49" charset="0"/>
                <a:ea typeface="仿宋" pitchFamily="49" charset="-122"/>
                <a:cs typeface="Consolas" pitchFamily="49" charset="0"/>
              </a:rPr>
              <a:t>表示当前不是处理栈顶结点</a:t>
            </a:r>
          </a:p>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        }</a:t>
            </a:r>
            <a:endParaRPr lang="zh-CN" altLang="en-US" sz="2200" b="1" dirty="0" smtClean="0">
              <a:solidFill>
                <a:srgbClr val="3333FF"/>
              </a:solidFill>
              <a:latin typeface="Consolas" pitchFamily="49" charset="0"/>
              <a:ea typeface="仿宋" pitchFamily="49" charset="-122"/>
              <a:cs typeface="Consolas" pitchFamily="49" charset="0"/>
            </a:endParaRPr>
          </a:p>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     }</a:t>
            </a:r>
            <a:endParaRPr lang="zh-CN" altLang="en-US" sz="2200" b="1" dirty="0" smtClean="0">
              <a:solidFill>
                <a:srgbClr val="3333FF"/>
              </a:solidFill>
              <a:latin typeface="Consolas" pitchFamily="49" charset="0"/>
              <a:ea typeface="仿宋" pitchFamily="49" charset="-122"/>
              <a:cs typeface="Consolas" pitchFamily="49" charset="0"/>
            </a:endParaRPr>
          </a:p>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   } while (!</a:t>
            </a:r>
            <a:r>
              <a:rPr lang="en-US" sz="2200" b="1" dirty="0" err="1">
                <a:solidFill>
                  <a:srgbClr val="3333FF"/>
                </a:solidFill>
                <a:latin typeface="Consolas" pitchFamily="49" charset="0"/>
                <a:ea typeface="仿宋" pitchFamily="49" charset="-122"/>
                <a:cs typeface="Consolas" pitchFamily="49" charset="0"/>
              </a:rPr>
              <a:t>StackEmpty</a:t>
            </a:r>
            <a:r>
              <a:rPr lang="en-US" sz="2200" b="1" dirty="0">
                <a:solidFill>
                  <a:srgbClr val="3333FF"/>
                </a:solidFill>
                <a:latin typeface="Consolas" pitchFamily="49" charset="0"/>
                <a:ea typeface="仿宋" pitchFamily="49" charset="-122"/>
                <a:cs typeface="Consolas" pitchFamily="49" charset="0"/>
              </a:rPr>
              <a:t>(</a:t>
            </a:r>
            <a:r>
              <a:rPr lang="en-US" sz="2200" b="1" dirty="0" err="1">
                <a:solidFill>
                  <a:srgbClr val="3333FF"/>
                </a:solidFill>
                <a:latin typeface="Consolas" pitchFamily="49" charset="0"/>
                <a:ea typeface="仿宋" pitchFamily="49" charset="-122"/>
                <a:cs typeface="Consolas" pitchFamily="49" charset="0"/>
              </a:rPr>
              <a:t>st</a:t>
            </a:r>
            <a:r>
              <a:rPr lang="en-US" sz="2200" b="1" dirty="0">
                <a:solidFill>
                  <a:srgbClr val="3333FF"/>
                </a:solidFill>
                <a:latin typeface="Consolas" pitchFamily="49" charset="0"/>
                <a:ea typeface="仿宋" pitchFamily="49" charset="-122"/>
                <a:cs typeface="Consolas" pitchFamily="49" charset="0"/>
              </a:rPr>
              <a:t>));</a:t>
            </a:r>
            <a:r>
              <a:rPr lang="en-US" sz="2200" b="1" dirty="0" smtClean="0">
                <a:solidFill>
                  <a:srgbClr val="3333FF"/>
                </a:solidFill>
                <a:latin typeface="Consolas" pitchFamily="49" charset="0"/>
                <a:ea typeface="仿宋" pitchFamily="49" charset="-122"/>
                <a:cs typeface="Consolas" pitchFamily="49" charset="0"/>
              </a:rPr>
              <a:t>	  	</a:t>
            </a:r>
            <a:r>
              <a:rPr lang="en-US" sz="2200" b="1" dirty="0" smtClean="0">
                <a:solidFill>
                  <a:srgbClr val="00B050"/>
                </a:solidFill>
                <a:latin typeface="Consolas" pitchFamily="49" charset="0"/>
                <a:ea typeface="仿宋" pitchFamily="49" charset="-122"/>
                <a:cs typeface="Consolas" pitchFamily="49" charset="0"/>
              </a:rPr>
              <a:t>//</a:t>
            </a:r>
            <a:r>
              <a:rPr lang="zh-CN" altLang="en-US" sz="2200" b="1" dirty="0" smtClean="0">
                <a:solidFill>
                  <a:srgbClr val="00B050"/>
                </a:solidFill>
                <a:latin typeface="Consolas" pitchFamily="49" charset="0"/>
                <a:ea typeface="仿宋" pitchFamily="49" charset="-122"/>
                <a:cs typeface="Consolas" pitchFamily="49" charset="0"/>
              </a:rPr>
              <a:t>栈不空循环</a:t>
            </a:r>
          </a:p>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   </a:t>
            </a:r>
            <a:r>
              <a:rPr lang="en-US" sz="2200" b="1" dirty="0" err="1" smtClean="0">
                <a:solidFill>
                  <a:srgbClr val="3333FF"/>
                </a:solidFill>
                <a:latin typeface="Consolas" pitchFamily="49" charset="0"/>
                <a:ea typeface="仿宋" pitchFamily="49" charset="-122"/>
                <a:cs typeface="Consolas" pitchFamily="49" charset="0"/>
              </a:rPr>
              <a:t>printf</a:t>
            </a:r>
            <a:r>
              <a:rPr lang="en-US" sz="2200" b="1" dirty="0" smtClean="0">
                <a:solidFill>
                  <a:srgbClr val="3333FF"/>
                </a:solidFill>
                <a:latin typeface="Consolas" pitchFamily="49" charset="0"/>
                <a:ea typeface="仿宋" pitchFamily="49" charset="-122"/>
                <a:cs typeface="Consolas" pitchFamily="49" charset="0"/>
              </a:rPr>
              <a:t>("\n");</a:t>
            </a:r>
            <a:endParaRPr lang="zh-CN" altLang="en-US" sz="2200" b="1" dirty="0" smtClean="0">
              <a:solidFill>
                <a:srgbClr val="3333FF"/>
              </a:solidFill>
              <a:latin typeface="Consolas" pitchFamily="49" charset="0"/>
              <a:ea typeface="仿宋" pitchFamily="49" charset="-122"/>
              <a:cs typeface="Consolas" pitchFamily="49" charset="0"/>
            </a:endParaRPr>
          </a:p>
          <a:p>
            <a:pPr fontAlgn="base">
              <a:lnSpc>
                <a:spcPts val="2600"/>
              </a:lnSpc>
              <a:spcBef>
                <a:spcPct val="0"/>
              </a:spcBef>
              <a:spcAft>
                <a:spcPct val="0"/>
              </a:spcAft>
            </a:pPr>
            <a:r>
              <a:rPr lang="en-US" sz="2200" b="1" dirty="0" smtClean="0">
                <a:solidFill>
                  <a:srgbClr val="3333FF"/>
                </a:solidFill>
                <a:latin typeface="Consolas" pitchFamily="49" charset="0"/>
                <a:ea typeface="仿宋" pitchFamily="49" charset="-122"/>
                <a:cs typeface="Consolas" pitchFamily="49" charset="0"/>
              </a:rPr>
              <a:t>   </a:t>
            </a:r>
            <a:r>
              <a:rPr lang="en-US" sz="2200" b="1" dirty="0" err="1">
                <a:solidFill>
                  <a:srgbClr val="3333FF"/>
                </a:solidFill>
                <a:latin typeface="Consolas" pitchFamily="49" charset="0"/>
                <a:ea typeface="仿宋" pitchFamily="49" charset="-122"/>
                <a:cs typeface="Consolas" pitchFamily="49" charset="0"/>
              </a:rPr>
              <a:t>DestroyStack</a:t>
            </a:r>
            <a:r>
              <a:rPr lang="en-US" sz="2200" b="1" dirty="0">
                <a:solidFill>
                  <a:srgbClr val="3333FF"/>
                </a:solidFill>
                <a:latin typeface="Consolas" pitchFamily="49" charset="0"/>
                <a:ea typeface="仿宋" pitchFamily="49" charset="-122"/>
                <a:cs typeface="Consolas" pitchFamily="49" charset="0"/>
              </a:rPr>
              <a:t>(</a:t>
            </a:r>
            <a:r>
              <a:rPr lang="en-US" sz="2200" b="1" dirty="0" err="1">
                <a:solidFill>
                  <a:srgbClr val="3333FF"/>
                </a:solidFill>
                <a:latin typeface="Consolas" pitchFamily="49" charset="0"/>
                <a:ea typeface="仿宋" pitchFamily="49" charset="-122"/>
                <a:cs typeface="Consolas" pitchFamily="49" charset="0"/>
              </a:rPr>
              <a:t>st</a:t>
            </a:r>
            <a:r>
              <a:rPr lang="en-US" sz="2200" b="1" dirty="0">
                <a:solidFill>
                  <a:srgbClr val="3333FF"/>
                </a:solidFill>
                <a:latin typeface="Consolas" pitchFamily="49" charset="0"/>
                <a:ea typeface="仿宋" pitchFamily="49" charset="-122"/>
                <a:cs typeface="Consolas" pitchFamily="49" charset="0"/>
              </a:rPr>
              <a:t>);		  	</a:t>
            </a:r>
            <a:r>
              <a:rPr lang="en-US" sz="2200" b="1" dirty="0">
                <a:solidFill>
                  <a:srgbClr val="00B050"/>
                </a:solidFill>
                <a:latin typeface="Consolas" pitchFamily="49" charset="0"/>
                <a:ea typeface="仿宋" pitchFamily="49" charset="-122"/>
                <a:cs typeface="Consolas" pitchFamily="49" charset="0"/>
              </a:rPr>
              <a:t>//</a:t>
            </a:r>
            <a:r>
              <a:rPr lang="zh-CN" altLang="en-US" sz="2200" b="1" dirty="0">
                <a:solidFill>
                  <a:srgbClr val="00B050"/>
                </a:solidFill>
                <a:latin typeface="Consolas" pitchFamily="49" charset="0"/>
                <a:ea typeface="仿宋" pitchFamily="49" charset="-122"/>
                <a:cs typeface="Consolas" pitchFamily="49" charset="0"/>
              </a:rPr>
              <a:t>销毁栈</a:t>
            </a:r>
          </a:p>
          <a:p>
            <a:pPr fontAlgn="base">
              <a:lnSpc>
                <a:spcPts val="2600"/>
              </a:lnSpc>
              <a:spcBef>
                <a:spcPct val="0"/>
              </a:spcBef>
              <a:spcAft>
                <a:spcPct val="0"/>
              </a:spcAft>
            </a:pPr>
            <a:r>
              <a:rPr lang="en-US" sz="2200" b="1" dirty="0">
                <a:solidFill>
                  <a:srgbClr val="3333FF"/>
                </a:solidFill>
                <a:latin typeface="Consolas" pitchFamily="49" charset="0"/>
                <a:ea typeface="仿宋" pitchFamily="49" charset="-122"/>
                <a:cs typeface="Consolas" pitchFamily="49" charset="0"/>
              </a:rPr>
              <a:t>}</a:t>
            </a:r>
            <a:endParaRPr lang="zh-CN" altLang="en-US" sz="2200" b="1" dirty="0">
              <a:solidFill>
                <a:srgbClr val="3333FF"/>
              </a:solidFill>
              <a:latin typeface="Consolas" pitchFamily="49" charset="0"/>
              <a:ea typeface="仿宋" pitchFamily="49" charset="-122"/>
              <a:cs typeface="Consolas" pitchFamily="49" charset="0"/>
            </a:endParaRPr>
          </a:p>
        </p:txBody>
      </p:sp>
    </p:spTree>
    <p:extLst>
      <p:ext uri="{BB962C8B-B14F-4D97-AF65-F5344CB8AC3E}">
        <p14:creationId xmlns:p14="http://schemas.microsoft.com/office/powerpoint/2010/main" val="377027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53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053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053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053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053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530">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0530">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0530">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0530">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0530">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0530">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0530">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053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Line 2"/>
          <p:cNvSpPr>
            <a:spLocks noChangeShapeType="1"/>
          </p:cNvSpPr>
          <p:nvPr/>
        </p:nvSpPr>
        <p:spPr bwMode="auto">
          <a:xfrm>
            <a:off x="1147763" y="2452688"/>
            <a:ext cx="288925" cy="287337"/>
          </a:xfrm>
          <a:prstGeom prst="line">
            <a:avLst/>
          </a:prstGeom>
          <a:ln w="19050">
            <a:headEnd/>
            <a:tailEnd type="arrow"/>
          </a:ln>
        </p:spPr>
        <p:style>
          <a:lnRef idx="1">
            <a:schemeClr val="accent6"/>
          </a:lnRef>
          <a:fillRef idx="2">
            <a:schemeClr val="accent6"/>
          </a:fillRef>
          <a:effectRef idx="1">
            <a:schemeClr val="accent6"/>
          </a:effectRef>
          <a:fontRef idx="minor">
            <a:schemeClr val="dk1"/>
          </a:fontRef>
        </p:style>
        <p:txBody>
          <a:bodyPr wrap="none"/>
          <a:lstStyle/>
          <a:p>
            <a:pPr algn="ctr" fontAlgn="base">
              <a:spcBef>
                <a:spcPct val="0"/>
              </a:spcBef>
              <a:spcAft>
                <a:spcPct val="0"/>
              </a:spcAft>
            </a:pPr>
            <a:endParaRPr lang="zh-CN" altLang="en-US" sz="2400" b="1">
              <a:solidFill>
                <a:prstClr val="black"/>
              </a:solidFill>
              <a:latin typeface="Consolas" pitchFamily="49" charset="0"/>
              <a:cs typeface="Consolas" pitchFamily="49" charset="0"/>
            </a:endParaRPr>
          </a:p>
        </p:txBody>
      </p:sp>
      <p:sp>
        <p:nvSpPr>
          <p:cNvPr id="398339" name="Line 3"/>
          <p:cNvSpPr>
            <a:spLocks noChangeShapeType="1"/>
          </p:cNvSpPr>
          <p:nvPr/>
        </p:nvSpPr>
        <p:spPr bwMode="auto">
          <a:xfrm flipH="1">
            <a:off x="1690688" y="1290638"/>
            <a:ext cx="287337" cy="287337"/>
          </a:xfrm>
          <a:prstGeom prst="line">
            <a:avLst/>
          </a:prstGeom>
          <a:ln w="19050">
            <a:headEnd/>
            <a:tailEnd type="arrow" w="med" len="med"/>
          </a:ln>
        </p:spPr>
        <p:style>
          <a:lnRef idx="1">
            <a:schemeClr val="accent6"/>
          </a:lnRef>
          <a:fillRef idx="2">
            <a:schemeClr val="accent6"/>
          </a:fillRef>
          <a:effectRef idx="1">
            <a:schemeClr val="accent6"/>
          </a:effectRef>
          <a:fontRef idx="minor">
            <a:schemeClr val="dk1"/>
          </a:fontRef>
        </p:style>
        <p:txBody>
          <a:bodyPr wrap="none"/>
          <a:lstStyle/>
          <a:p>
            <a:pPr algn="ctr" fontAlgn="base">
              <a:spcBef>
                <a:spcPct val="0"/>
              </a:spcBef>
              <a:spcAft>
                <a:spcPct val="0"/>
              </a:spcAft>
            </a:pPr>
            <a:endParaRPr lang="zh-CN" altLang="en-US" sz="2400" b="1">
              <a:solidFill>
                <a:prstClr val="black"/>
              </a:solidFill>
              <a:latin typeface="Consolas" pitchFamily="49" charset="0"/>
              <a:cs typeface="Consolas" pitchFamily="49" charset="0"/>
            </a:endParaRPr>
          </a:p>
        </p:txBody>
      </p:sp>
      <p:sp>
        <p:nvSpPr>
          <p:cNvPr id="398340" name="Freeform 4"/>
          <p:cNvSpPr>
            <a:spLocks/>
          </p:cNvSpPr>
          <p:nvPr/>
        </p:nvSpPr>
        <p:spPr bwMode="auto">
          <a:xfrm>
            <a:off x="2285984" y="1285860"/>
            <a:ext cx="296879" cy="327040"/>
          </a:xfrm>
          <a:custGeom>
            <a:avLst/>
            <a:gdLst/>
            <a:ahLst/>
            <a:cxnLst>
              <a:cxn ang="0">
                <a:pos x="0" y="0"/>
              </a:cxn>
              <a:cxn ang="0">
                <a:pos x="190" y="245"/>
              </a:cxn>
            </a:cxnLst>
            <a:rect l="0" t="0" r="r" b="b"/>
            <a:pathLst>
              <a:path w="190" h="245">
                <a:moveTo>
                  <a:pt x="0" y="0"/>
                </a:moveTo>
                <a:lnTo>
                  <a:pt x="190" y="245"/>
                </a:lnTo>
              </a:path>
            </a:pathLst>
          </a:custGeom>
          <a:ln w="19050">
            <a:headEnd type="none" w="med" len="med"/>
            <a:tailEnd type="arrow" w="med" len="med"/>
          </a:ln>
        </p:spPr>
        <p:style>
          <a:lnRef idx="1">
            <a:schemeClr val="accent6"/>
          </a:lnRef>
          <a:fillRef idx="2">
            <a:schemeClr val="accent6"/>
          </a:fillRef>
          <a:effectRef idx="1">
            <a:schemeClr val="accent6"/>
          </a:effectRef>
          <a:fontRef idx="minor">
            <a:schemeClr val="dk1"/>
          </a:fontRef>
        </p:style>
        <p:txBody>
          <a:bodyPr wrap="none"/>
          <a:lstStyle/>
          <a:p>
            <a:pPr algn="ctr" fontAlgn="base">
              <a:spcBef>
                <a:spcPct val="0"/>
              </a:spcBef>
              <a:spcAft>
                <a:spcPct val="0"/>
              </a:spcAft>
            </a:pPr>
            <a:endParaRPr lang="zh-CN" altLang="en-US" sz="2400" b="1">
              <a:solidFill>
                <a:prstClr val="black"/>
              </a:solidFill>
              <a:latin typeface="Consolas" pitchFamily="49" charset="0"/>
              <a:cs typeface="Consolas" pitchFamily="49" charset="0"/>
            </a:endParaRPr>
          </a:p>
        </p:txBody>
      </p:sp>
      <p:sp>
        <p:nvSpPr>
          <p:cNvPr id="398341" name="Line 5"/>
          <p:cNvSpPr>
            <a:spLocks noChangeShapeType="1"/>
          </p:cNvSpPr>
          <p:nvPr/>
        </p:nvSpPr>
        <p:spPr bwMode="auto">
          <a:xfrm flipH="1">
            <a:off x="1177900" y="1857364"/>
            <a:ext cx="322265" cy="319090"/>
          </a:xfrm>
          <a:prstGeom prst="line">
            <a:avLst/>
          </a:prstGeom>
          <a:ln w="19050">
            <a:headEnd/>
            <a:tailEnd type="arrow" w="med" len="med"/>
          </a:ln>
        </p:spPr>
        <p:style>
          <a:lnRef idx="1">
            <a:schemeClr val="accent6"/>
          </a:lnRef>
          <a:fillRef idx="2">
            <a:schemeClr val="accent6"/>
          </a:fillRef>
          <a:effectRef idx="1">
            <a:schemeClr val="accent6"/>
          </a:effectRef>
          <a:fontRef idx="minor">
            <a:schemeClr val="dk1"/>
          </a:fontRef>
        </p:style>
        <p:txBody>
          <a:bodyPr wrap="none"/>
          <a:lstStyle/>
          <a:p>
            <a:pPr algn="ctr" fontAlgn="base">
              <a:spcBef>
                <a:spcPct val="0"/>
              </a:spcBef>
              <a:spcAft>
                <a:spcPct val="0"/>
              </a:spcAft>
            </a:pPr>
            <a:endParaRPr lang="zh-CN" altLang="en-US" sz="2400" b="1">
              <a:solidFill>
                <a:prstClr val="black"/>
              </a:solidFill>
              <a:latin typeface="Consolas" pitchFamily="49" charset="0"/>
              <a:cs typeface="Consolas" pitchFamily="49" charset="0"/>
            </a:endParaRPr>
          </a:p>
        </p:txBody>
      </p:sp>
      <p:sp>
        <p:nvSpPr>
          <p:cNvPr id="398342" name="Line 6"/>
          <p:cNvSpPr>
            <a:spLocks noChangeShapeType="1"/>
          </p:cNvSpPr>
          <p:nvPr/>
        </p:nvSpPr>
        <p:spPr bwMode="auto">
          <a:xfrm flipH="1">
            <a:off x="2257425" y="1895475"/>
            <a:ext cx="287338" cy="287338"/>
          </a:xfrm>
          <a:prstGeom prst="line">
            <a:avLst/>
          </a:prstGeom>
          <a:ln w="19050">
            <a:headEnd/>
            <a:tailEnd type="arrow" w="med" len="med"/>
          </a:ln>
        </p:spPr>
        <p:style>
          <a:lnRef idx="1">
            <a:schemeClr val="accent6"/>
          </a:lnRef>
          <a:fillRef idx="2">
            <a:schemeClr val="accent6"/>
          </a:fillRef>
          <a:effectRef idx="1">
            <a:schemeClr val="accent6"/>
          </a:effectRef>
          <a:fontRef idx="minor">
            <a:schemeClr val="dk1"/>
          </a:fontRef>
        </p:style>
        <p:txBody>
          <a:bodyPr wrap="none"/>
          <a:lstStyle/>
          <a:p>
            <a:pPr algn="ctr" fontAlgn="base">
              <a:spcBef>
                <a:spcPct val="0"/>
              </a:spcBef>
              <a:spcAft>
                <a:spcPct val="0"/>
              </a:spcAft>
            </a:pPr>
            <a:endParaRPr lang="zh-CN" altLang="en-US" sz="2400" b="1">
              <a:solidFill>
                <a:prstClr val="black"/>
              </a:solidFill>
              <a:latin typeface="Consolas" pitchFamily="49" charset="0"/>
              <a:cs typeface="Consolas" pitchFamily="49" charset="0"/>
            </a:endParaRPr>
          </a:p>
        </p:txBody>
      </p:sp>
      <p:sp>
        <p:nvSpPr>
          <p:cNvPr id="398343" name="Line 7"/>
          <p:cNvSpPr>
            <a:spLocks noChangeShapeType="1"/>
          </p:cNvSpPr>
          <p:nvPr/>
        </p:nvSpPr>
        <p:spPr bwMode="auto">
          <a:xfrm>
            <a:off x="2786050" y="1857364"/>
            <a:ext cx="287350" cy="331799"/>
          </a:xfrm>
          <a:prstGeom prst="line">
            <a:avLst/>
          </a:prstGeom>
          <a:ln w="19050">
            <a:headEnd/>
            <a:tailEnd type="arrow" w="sm" len="sm"/>
          </a:ln>
        </p:spPr>
        <p:style>
          <a:lnRef idx="1">
            <a:schemeClr val="accent6"/>
          </a:lnRef>
          <a:fillRef idx="2">
            <a:schemeClr val="accent6"/>
          </a:fillRef>
          <a:effectRef idx="1">
            <a:schemeClr val="accent6"/>
          </a:effectRef>
          <a:fontRef idx="minor">
            <a:schemeClr val="dk1"/>
          </a:fontRef>
        </p:style>
        <p:txBody>
          <a:bodyPr wrap="none"/>
          <a:lstStyle/>
          <a:p>
            <a:pPr algn="ctr" fontAlgn="base">
              <a:spcBef>
                <a:spcPct val="0"/>
              </a:spcBef>
              <a:spcAft>
                <a:spcPct val="0"/>
              </a:spcAft>
            </a:pPr>
            <a:endParaRPr lang="zh-CN" altLang="en-US" sz="2400" b="1">
              <a:solidFill>
                <a:prstClr val="black"/>
              </a:solidFill>
              <a:latin typeface="Consolas" pitchFamily="49" charset="0"/>
              <a:cs typeface="Consolas" pitchFamily="49" charset="0"/>
            </a:endParaRPr>
          </a:p>
        </p:txBody>
      </p:sp>
      <p:sp>
        <p:nvSpPr>
          <p:cNvPr id="398344" name="Oval 8"/>
          <p:cNvSpPr>
            <a:spLocks noChangeArrowheads="1"/>
          </p:cNvSpPr>
          <p:nvPr/>
        </p:nvSpPr>
        <p:spPr bwMode="auto">
          <a:xfrm>
            <a:off x="1906588" y="1003300"/>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prstClr val="black"/>
                </a:solidFill>
                <a:latin typeface="Consolas" pitchFamily="49" charset="0"/>
                <a:cs typeface="Consolas" pitchFamily="49" charset="0"/>
              </a:rPr>
              <a:t>A</a:t>
            </a:r>
          </a:p>
        </p:txBody>
      </p:sp>
      <p:sp>
        <p:nvSpPr>
          <p:cNvPr id="398345" name="Oval 9"/>
          <p:cNvSpPr>
            <a:spLocks noChangeArrowheads="1"/>
          </p:cNvSpPr>
          <p:nvPr/>
        </p:nvSpPr>
        <p:spPr bwMode="auto">
          <a:xfrm>
            <a:off x="1401763" y="1577975"/>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prstClr val="black"/>
                </a:solidFill>
                <a:latin typeface="Consolas" pitchFamily="49" charset="0"/>
                <a:cs typeface="Consolas" pitchFamily="49" charset="0"/>
              </a:rPr>
              <a:t>B</a:t>
            </a:r>
          </a:p>
        </p:txBody>
      </p:sp>
      <p:sp>
        <p:nvSpPr>
          <p:cNvPr id="398346" name="Oval 10"/>
          <p:cNvSpPr>
            <a:spLocks noChangeArrowheads="1"/>
          </p:cNvSpPr>
          <p:nvPr/>
        </p:nvSpPr>
        <p:spPr bwMode="auto">
          <a:xfrm>
            <a:off x="2482850" y="1577975"/>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prstClr val="black"/>
                </a:solidFill>
                <a:latin typeface="Consolas" pitchFamily="49" charset="0"/>
                <a:cs typeface="Consolas" pitchFamily="49" charset="0"/>
              </a:rPr>
              <a:t>C</a:t>
            </a:r>
          </a:p>
        </p:txBody>
      </p:sp>
      <p:sp>
        <p:nvSpPr>
          <p:cNvPr id="398347" name="Oval 11"/>
          <p:cNvSpPr>
            <a:spLocks noChangeArrowheads="1"/>
          </p:cNvSpPr>
          <p:nvPr/>
        </p:nvSpPr>
        <p:spPr bwMode="auto">
          <a:xfrm>
            <a:off x="827088" y="2154238"/>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prstClr val="black"/>
                </a:solidFill>
                <a:latin typeface="Consolas" pitchFamily="49" charset="0"/>
                <a:cs typeface="Consolas" pitchFamily="49" charset="0"/>
              </a:rPr>
              <a:t>D</a:t>
            </a:r>
          </a:p>
        </p:txBody>
      </p:sp>
      <p:sp>
        <p:nvSpPr>
          <p:cNvPr id="398348" name="Oval 12"/>
          <p:cNvSpPr>
            <a:spLocks noChangeArrowheads="1"/>
          </p:cNvSpPr>
          <p:nvPr/>
        </p:nvSpPr>
        <p:spPr bwMode="auto">
          <a:xfrm>
            <a:off x="1908175" y="2154238"/>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prstClr val="black"/>
                </a:solidFill>
                <a:latin typeface="Consolas" pitchFamily="49" charset="0"/>
                <a:cs typeface="Consolas" pitchFamily="49" charset="0"/>
              </a:rPr>
              <a:t>E</a:t>
            </a:r>
          </a:p>
        </p:txBody>
      </p:sp>
      <p:sp>
        <p:nvSpPr>
          <p:cNvPr id="398349" name="Oval 13"/>
          <p:cNvSpPr>
            <a:spLocks noChangeArrowheads="1"/>
          </p:cNvSpPr>
          <p:nvPr/>
        </p:nvSpPr>
        <p:spPr bwMode="auto">
          <a:xfrm>
            <a:off x="1401763" y="2659063"/>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prstClr val="black"/>
                </a:solidFill>
                <a:latin typeface="Consolas" pitchFamily="49" charset="0"/>
                <a:cs typeface="Consolas" pitchFamily="49" charset="0"/>
              </a:rPr>
              <a:t>G</a:t>
            </a:r>
          </a:p>
        </p:txBody>
      </p:sp>
      <p:sp>
        <p:nvSpPr>
          <p:cNvPr id="398350" name="Oval 14"/>
          <p:cNvSpPr>
            <a:spLocks noChangeArrowheads="1"/>
          </p:cNvSpPr>
          <p:nvPr/>
        </p:nvSpPr>
        <p:spPr bwMode="auto">
          <a:xfrm>
            <a:off x="2987675" y="2154238"/>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prstClr val="black"/>
                </a:solidFill>
                <a:latin typeface="Consolas" pitchFamily="49" charset="0"/>
                <a:cs typeface="Consolas" pitchFamily="49" charset="0"/>
              </a:rPr>
              <a:t>F</a:t>
            </a:r>
          </a:p>
        </p:txBody>
      </p:sp>
      <p:sp>
        <p:nvSpPr>
          <p:cNvPr id="398351" name="Line 15"/>
          <p:cNvSpPr>
            <a:spLocks noChangeShapeType="1"/>
          </p:cNvSpPr>
          <p:nvPr/>
        </p:nvSpPr>
        <p:spPr bwMode="auto">
          <a:xfrm>
            <a:off x="1476375" y="3734454"/>
            <a:ext cx="0" cy="2052000"/>
          </a:xfrm>
          <a:prstGeom prst="line">
            <a:avLst/>
          </a:prstGeom>
          <a:ln>
            <a:headEnd/>
            <a:tailEnd type="none" w="med" len="lg"/>
          </a:ln>
        </p:spPr>
        <p:style>
          <a:lnRef idx="3">
            <a:schemeClr val="accent5"/>
          </a:lnRef>
          <a:fillRef idx="0">
            <a:schemeClr val="accent5"/>
          </a:fillRef>
          <a:effectRef idx="2">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itchFamily="49" charset="0"/>
              <a:cs typeface="Consolas" pitchFamily="49" charset="0"/>
            </a:endParaRPr>
          </a:p>
        </p:txBody>
      </p:sp>
      <p:sp>
        <p:nvSpPr>
          <p:cNvPr id="398352" name="Line 16"/>
          <p:cNvSpPr>
            <a:spLocks noChangeShapeType="1"/>
          </p:cNvSpPr>
          <p:nvPr/>
        </p:nvSpPr>
        <p:spPr bwMode="auto">
          <a:xfrm>
            <a:off x="2628900" y="3734454"/>
            <a:ext cx="0" cy="2052000"/>
          </a:xfrm>
          <a:prstGeom prst="line">
            <a:avLst/>
          </a:prstGeom>
          <a:ln>
            <a:headEnd/>
            <a:tailEnd type="none" w="med" len="lg"/>
          </a:ln>
        </p:spPr>
        <p:style>
          <a:lnRef idx="3">
            <a:schemeClr val="accent5"/>
          </a:lnRef>
          <a:fillRef idx="0">
            <a:schemeClr val="accent5"/>
          </a:fillRef>
          <a:effectRef idx="2">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itchFamily="49" charset="0"/>
              <a:cs typeface="Consolas" pitchFamily="49" charset="0"/>
            </a:endParaRPr>
          </a:p>
        </p:txBody>
      </p:sp>
      <p:sp>
        <p:nvSpPr>
          <p:cNvPr id="398353" name="Line 17"/>
          <p:cNvSpPr>
            <a:spLocks noChangeShapeType="1"/>
          </p:cNvSpPr>
          <p:nvPr/>
        </p:nvSpPr>
        <p:spPr bwMode="auto">
          <a:xfrm>
            <a:off x="1476375" y="5780088"/>
            <a:ext cx="1152525" cy="0"/>
          </a:xfrm>
          <a:prstGeom prst="line">
            <a:avLst/>
          </a:prstGeom>
          <a:ln>
            <a:headEnd/>
            <a:tailEnd type="none" w="med" len="lg"/>
          </a:ln>
        </p:spPr>
        <p:style>
          <a:lnRef idx="3">
            <a:schemeClr val="accent5"/>
          </a:lnRef>
          <a:fillRef idx="0">
            <a:schemeClr val="accent5"/>
          </a:fillRef>
          <a:effectRef idx="2">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itchFamily="49" charset="0"/>
              <a:cs typeface="Consolas" pitchFamily="49" charset="0"/>
            </a:endParaRPr>
          </a:p>
        </p:txBody>
      </p:sp>
      <p:sp>
        <p:nvSpPr>
          <p:cNvPr id="398354" name="Text Box 18"/>
          <p:cNvSpPr txBox="1">
            <a:spLocks noChangeArrowheads="1"/>
          </p:cNvSpPr>
          <p:nvPr/>
        </p:nvSpPr>
        <p:spPr bwMode="auto">
          <a:xfrm>
            <a:off x="1562087" y="5857892"/>
            <a:ext cx="1152525" cy="369332"/>
          </a:xfrm>
          <a:prstGeom prst="rect">
            <a:avLst/>
          </a:prstGeom>
          <a:noFill/>
          <a:ln w="38100" algn="ctr">
            <a:noFill/>
            <a:miter lim="800000"/>
            <a:headEnd/>
            <a:tailEnd type="none" w="med" len="lg"/>
          </a:ln>
          <a:effectLst/>
        </p:spPr>
        <p:txBody>
          <a:bodyPr>
            <a:spAutoFit/>
          </a:bodyPr>
          <a:lstStyle/>
          <a:p>
            <a:pPr fontAlgn="base">
              <a:spcBef>
                <a:spcPct val="50000"/>
              </a:spcBef>
              <a:spcAft>
                <a:spcPct val="0"/>
              </a:spcAft>
            </a:pPr>
            <a:r>
              <a:rPr lang="zh-CN" altLang="en-US" b="1">
                <a:solidFill>
                  <a:srgbClr val="3333FF"/>
                </a:solidFill>
                <a:latin typeface="仿宋" pitchFamily="49" charset="-122"/>
                <a:ea typeface="仿宋" pitchFamily="49" charset="-122"/>
                <a:cs typeface="Consolas" pitchFamily="49" charset="0"/>
              </a:rPr>
              <a:t>一个栈</a:t>
            </a:r>
          </a:p>
        </p:txBody>
      </p:sp>
      <p:sp>
        <p:nvSpPr>
          <p:cNvPr id="398355" name="Oval 19"/>
          <p:cNvSpPr>
            <a:spLocks noChangeArrowheads="1"/>
          </p:cNvSpPr>
          <p:nvPr/>
        </p:nvSpPr>
        <p:spPr bwMode="auto">
          <a:xfrm>
            <a:off x="1906588" y="1003300"/>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srgbClr val="FF0000"/>
                </a:solidFill>
                <a:latin typeface="Consolas" pitchFamily="49" charset="0"/>
                <a:cs typeface="Consolas" pitchFamily="49" charset="0"/>
              </a:rPr>
              <a:t>A</a:t>
            </a:r>
          </a:p>
        </p:txBody>
      </p:sp>
      <p:sp>
        <p:nvSpPr>
          <p:cNvPr id="398356" name="Oval 20"/>
          <p:cNvSpPr>
            <a:spLocks noChangeArrowheads="1"/>
          </p:cNvSpPr>
          <p:nvPr/>
        </p:nvSpPr>
        <p:spPr bwMode="auto">
          <a:xfrm>
            <a:off x="1401763" y="1579563"/>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srgbClr val="FF0000"/>
                </a:solidFill>
                <a:latin typeface="Consolas" pitchFamily="49" charset="0"/>
                <a:cs typeface="Consolas" pitchFamily="49" charset="0"/>
              </a:rPr>
              <a:t>B</a:t>
            </a:r>
          </a:p>
        </p:txBody>
      </p:sp>
      <p:sp>
        <p:nvSpPr>
          <p:cNvPr id="398357" name="Oval 21"/>
          <p:cNvSpPr>
            <a:spLocks noChangeArrowheads="1"/>
          </p:cNvSpPr>
          <p:nvPr/>
        </p:nvSpPr>
        <p:spPr bwMode="auto">
          <a:xfrm>
            <a:off x="2482850" y="1577975"/>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srgbClr val="FF0000"/>
                </a:solidFill>
                <a:latin typeface="Consolas" pitchFamily="49" charset="0"/>
                <a:cs typeface="Consolas" pitchFamily="49" charset="0"/>
              </a:rPr>
              <a:t>C</a:t>
            </a:r>
          </a:p>
        </p:txBody>
      </p:sp>
      <p:sp>
        <p:nvSpPr>
          <p:cNvPr id="398358" name="Oval 22"/>
          <p:cNvSpPr>
            <a:spLocks noChangeArrowheads="1"/>
          </p:cNvSpPr>
          <p:nvPr/>
        </p:nvSpPr>
        <p:spPr bwMode="auto">
          <a:xfrm>
            <a:off x="827088" y="2155825"/>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srgbClr val="FF0000"/>
                </a:solidFill>
                <a:latin typeface="Consolas" pitchFamily="49" charset="0"/>
                <a:cs typeface="Consolas" pitchFamily="49" charset="0"/>
              </a:rPr>
              <a:t>D</a:t>
            </a:r>
          </a:p>
        </p:txBody>
      </p:sp>
      <p:sp>
        <p:nvSpPr>
          <p:cNvPr id="398359" name="Oval 23"/>
          <p:cNvSpPr>
            <a:spLocks noChangeArrowheads="1"/>
          </p:cNvSpPr>
          <p:nvPr/>
        </p:nvSpPr>
        <p:spPr bwMode="auto">
          <a:xfrm>
            <a:off x="1908175" y="2143125"/>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srgbClr val="FF0000"/>
                </a:solidFill>
                <a:latin typeface="Consolas" pitchFamily="49" charset="0"/>
                <a:cs typeface="Consolas" pitchFamily="49" charset="0"/>
              </a:rPr>
              <a:t>E</a:t>
            </a:r>
          </a:p>
        </p:txBody>
      </p:sp>
      <p:sp>
        <p:nvSpPr>
          <p:cNvPr id="398360" name="Oval 24"/>
          <p:cNvSpPr>
            <a:spLocks noChangeArrowheads="1"/>
          </p:cNvSpPr>
          <p:nvPr/>
        </p:nvSpPr>
        <p:spPr bwMode="auto">
          <a:xfrm>
            <a:off x="1401763" y="2659063"/>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srgbClr val="FF0000"/>
                </a:solidFill>
                <a:latin typeface="Consolas" pitchFamily="49" charset="0"/>
                <a:cs typeface="Consolas" pitchFamily="49" charset="0"/>
              </a:rPr>
              <a:t>G</a:t>
            </a:r>
          </a:p>
        </p:txBody>
      </p:sp>
      <p:sp>
        <p:nvSpPr>
          <p:cNvPr id="398361" name="Oval 25"/>
          <p:cNvSpPr>
            <a:spLocks noChangeArrowheads="1"/>
          </p:cNvSpPr>
          <p:nvPr/>
        </p:nvSpPr>
        <p:spPr bwMode="auto">
          <a:xfrm>
            <a:off x="2987675" y="2154238"/>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fontAlgn="base">
              <a:spcBef>
                <a:spcPct val="0"/>
              </a:spcBef>
              <a:spcAft>
                <a:spcPct val="0"/>
              </a:spcAft>
            </a:pPr>
            <a:r>
              <a:rPr lang="en-US" altLang="zh-CN" sz="2000" b="1" i="1">
                <a:solidFill>
                  <a:srgbClr val="FF0000"/>
                </a:solidFill>
                <a:latin typeface="Consolas" pitchFamily="49" charset="0"/>
                <a:cs typeface="Consolas" pitchFamily="49" charset="0"/>
              </a:rPr>
              <a:t>F</a:t>
            </a:r>
          </a:p>
        </p:txBody>
      </p:sp>
      <p:sp>
        <p:nvSpPr>
          <p:cNvPr id="398362" name="Text Box 26"/>
          <p:cNvSpPr txBox="1">
            <a:spLocks noChangeArrowheads="1"/>
          </p:cNvSpPr>
          <p:nvPr/>
        </p:nvSpPr>
        <p:spPr bwMode="auto">
          <a:xfrm>
            <a:off x="4210052" y="1463672"/>
            <a:ext cx="1728787" cy="400110"/>
          </a:xfrm>
          <a:prstGeom prst="rect">
            <a:avLst/>
          </a:prstGeom>
          <a:noFill/>
          <a:ln w="38100" algn="ctr">
            <a:noFill/>
            <a:miter lim="800000"/>
            <a:headEnd/>
            <a:tailEnd type="none" w="med" len="lg"/>
          </a:ln>
          <a:effectLst/>
        </p:spPr>
        <p:txBody>
          <a:bodyPr>
            <a:spAutoFit/>
          </a:bodyPr>
          <a:lstStyle/>
          <a:p>
            <a:pPr fontAlgn="base">
              <a:spcBef>
                <a:spcPct val="50000"/>
              </a:spcBef>
              <a:spcAft>
                <a:spcPct val="0"/>
              </a:spcAft>
            </a:pPr>
            <a:r>
              <a:rPr lang="zh-CN" altLang="en-US" sz="2000" b="1" smtClean="0">
                <a:solidFill>
                  <a:srgbClr val="3333FF"/>
                </a:solidFill>
                <a:latin typeface="Consolas" pitchFamily="49" charset="0"/>
                <a:ea typeface="楷体" pitchFamily="49" charset="-122"/>
                <a:cs typeface="Consolas" pitchFamily="49" charset="0"/>
              </a:rPr>
              <a:t>后序序列</a:t>
            </a:r>
            <a:r>
              <a:rPr lang="zh-CN" altLang="en-US" sz="2000" b="1">
                <a:solidFill>
                  <a:srgbClr val="3333FF"/>
                </a:solidFill>
                <a:latin typeface="Consolas" pitchFamily="49" charset="0"/>
                <a:ea typeface="楷体" pitchFamily="49" charset="-122"/>
                <a:cs typeface="Consolas" pitchFamily="49" charset="0"/>
              </a:rPr>
              <a:t>：</a:t>
            </a:r>
          </a:p>
        </p:txBody>
      </p:sp>
      <p:sp>
        <p:nvSpPr>
          <p:cNvPr id="398370" name="Text Box 34"/>
          <p:cNvSpPr txBox="1">
            <a:spLocks noChangeArrowheads="1"/>
          </p:cNvSpPr>
          <p:nvPr/>
        </p:nvSpPr>
        <p:spPr bwMode="auto">
          <a:xfrm>
            <a:off x="4786314" y="3400428"/>
            <a:ext cx="2735263" cy="369332"/>
          </a:xfrm>
          <a:prstGeom prst="rect">
            <a:avLst/>
          </a:prstGeom>
          <a:noFill/>
          <a:ln w="38100" algn="ctr">
            <a:noFill/>
            <a:miter lim="800000"/>
            <a:headEnd/>
            <a:tailEnd type="none" w="med" len="lg"/>
          </a:ln>
          <a:effectLst/>
        </p:spPr>
        <p:txBody>
          <a:bodyPr>
            <a:spAutoFit/>
          </a:bodyPr>
          <a:lstStyle/>
          <a:p>
            <a:pPr algn="ctr" fontAlgn="base">
              <a:spcBef>
                <a:spcPct val="50000"/>
              </a:spcBef>
              <a:spcAft>
                <a:spcPct val="0"/>
              </a:spcAft>
            </a:pPr>
            <a:r>
              <a:rPr lang="zh-CN" altLang="en-US" b="1" dirty="0" smtClean="0">
                <a:solidFill>
                  <a:srgbClr val="3333FF"/>
                </a:solidFill>
                <a:latin typeface="仿宋" pitchFamily="49" charset="-122"/>
                <a:ea typeface="仿宋" pitchFamily="49" charset="-122"/>
                <a:cs typeface="Consolas" pitchFamily="49" charset="0"/>
              </a:rPr>
              <a:t>后序</a:t>
            </a:r>
            <a:r>
              <a:rPr lang="zh-CN" altLang="en-US" b="1" dirty="0">
                <a:solidFill>
                  <a:srgbClr val="3333FF"/>
                </a:solidFill>
                <a:latin typeface="仿宋" pitchFamily="49" charset="-122"/>
                <a:ea typeface="仿宋" pitchFamily="49" charset="-122"/>
                <a:cs typeface="Consolas" pitchFamily="49" charset="0"/>
              </a:rPr>
              <a:t>遍历完毕</a:t>
            </a:r>
          </a:p>
        </p:txBody>
      </p:sp>
      <p:sp>
        <p:nvSpPr>
          <p:cNvPr id="398377" name="Text Box 41"/>
          <p:cNvSpPr txBox="1">
            <a:spLocks noChangeArrowheads="1"/>
          </p:cNvSpPr>
          <p:nvPr/>
        </p:nvSpPr>
        <p:spPr bwMode="auto">
          <a:xfrm>
            <a:off x="500034" y="142852"/>
            <a:ext cx="3071834" cy="400110"/>
          </a:xfrm>
          <a:prstGeom prst="rect">
            <a:avLst/>
          </a:prstGeom>
          <a:solidFill>
            <a:srgbClr val="7030A0"/>
          </a:solidFill>
          <a:ln w="38100" algn="ctr">
            <a:noFill/>
            <a:miter lim="800000"/>
            <a:headEnd/>
            <a:tailEnd type="none" w="med" len="lg"/>
          </a:ln>
          <a:effectLst/>
        </p:spPr>
        <p:txBody>
          <a:bodyPr wrap="square">
            <a:spAutoFit/>
          </a:bodyPr>
          <a:lstStyle/>
          <a:p>
            <a:pPr algn="ctr" fontAlgn="base">
              <a:spcBef>
                <a:spcPct val="50000"/>
              </a:spcBef>
              <a:spcAft>
                <a:spcPct val="0"/>
              </a:spcAft>
            </a:pPr>
            <a:r>
              <a:rPr lang="zh-CN" altLang="en-US" sz="2000" b="1" smtClean="0">
                <a:solidFill>
                  <a:prstClr val="white"/>
                </a:solidFill>
                <a:latin typeface="华文中宋" pitchFamily="2" charset="-122"/>
                <a:ea typeface="华文中宋" pitchFamily="2" charset="-122"/>
                <a:cs typeface="Times New Roman" pitchFamily="18" charset="0"/>
              </a:rPr>
              <a:t>后序</a:t>
            </a:r>
            <a:r>
              <a:rPr lang="zh-CN" altLang="en-US" sz="2000" b="1">
                <a:solidFill>
                  <a:prstClr val="white"/>
                </a:solidFill>
                <a:latin typeface="华文中宋" pitchFamily="2" charset="-122"/>
                <a:ea typeface="华文中宋" pitchFamily="2" charset="-122"/>
                <a:cs typeface="Times New Roman" pitchFamily="18" charset="0"/>
              </a:rPr>
              <a:t>非递归</a:t>
            </a:r>
            <a:r>
              <a:rPr lang="zh-CN" altLang="en-US" sz="2000" b="1" smtClean="0">
                <a:solidFill>
                  <a:prstClr val="white"/>
                </a:solidFill>
                <a:latin typeface="华文中宋" pitchFamily="2" charset="-122"/>
                <a:ea typeface="华文中宋" pitchFamily="2" charset="-122"/>
                <a:cs typeface="Times New Roman" pitchFamily="18" charset="0"/>
              </a:rPr>
              <a:t>算法演</a:t>
            </a:r>
            <a:r>
              <a:rPr lang="zh-CN" altLang="en-US" sz="2000" b="1">
                <a:solidFill>
                  <a:prstClr val="white"/>
                </a:solidFill>
                <a:latin typeface="华文中宋" pitchFamily="2" charset="-122"/>
                <a:ea typeface="华文中宋" pitchFamily="2" charset="-122"/>
                <a:cs typeface="Times New Roman" pitchFamily="18" charset="0"/>
              </a:rPr>
              <a:t>示</a:t>
            </a:r>
          </a:p>
        </p:txBody>
      </p:sp>
      <p:cxnSp>
        <p:nvCxnSpPr>
          <p:cNvPr id="56" name="直接箭头连接符 55"/>
          <p:cNvCxnSpPr>
            <a:stCxn id="398360" idx="5"/>
          </p:cNvCxnSpPr>
          <p:nvPr/>
        </p:nvCxnSpPr>
        <p:spPr>
          <a:xfrm rot="16200000" flipH="1">
            <a:off x="1725543" y="3011434"/>
            <a:ext cx="176597" cy="87029"/>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398360" idx="3"/>
          </p:cNvCxnSpPr>
          <p:nvPr/>
        </p:nvCxnSpPr>
        <p:spPr>
          <a:xfrm rot="5400000">
            <a:off x="1322847" y="3001095"/>
            <a:ext cx="176597" cy="107709"/>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6200000" flipH="1">
            <a:off x="2235134" y="2545091"/>
            <a:ext cx="176597" cy="87029"/>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rot="5400000">
            <a:off x="1861013" y="2534752"/>
            <a:ext cx="176597" cy="107709"/>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rot="16200000" flipH="1">
            <a:off x="3297178" y="2545091"/>
            <a:ext cx="176597" cy="87029"/>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rot="5400000">
            <a:off x="2929649" y="2553802"/>
            <a:ext cx="176597" cy="107709"/>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rot="5400000">
            <a:off x="696765" y="2517889"/>
            <a:ext cx="214314" cy="179148"/>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rot="16200000" flipH="1">
            <a:off x="1725543" y="1973587"/>
            <a:ext cx="176597" cy="87029"/>
          </a:xfrm>
          <a:prstGeom prst="straightConnector1">
            <a:avLst/>
          </a:prstGeom>
          <a:ln w="28575">
            <a:solidFill>
              <a:srgbClr val="336600"/>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16200000" flipH="1">
            <a:off x="1906490" y="838506"/>
            <a:ext cx="198842" cy="112468"/>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sp>
        <p:nvSpPr>
          <p:cNvPr id="69" name="TextBox 68"/>
          <p:cNvSpPr txBox="1"/>
          <p:nvPr/>
        </p:nvSpPr>
        <p:spPr>
          <a:xfrm>
            <a:off x="1643042" y="642918"/>
            <a:ext cx="357190" cy="307777"/>
          </a:xfrm>
          <a:prstGeom prst="rect">
            <a:avLst/>
          </a:prstGeom>
          <a:noFill/>
        </p:spPr>
        <p:txBody>
          <a:bodyPr wrap="square" lIns="0" tIns="0" rIns="0" bIns="0" rtlCol="0">
            <a:spAutoFit/>
          </a:bodyPr>
          <a:lstStyle/>
          <a:p>
            <a:pPr algn="ctr" fontAlgn="base">
              <a:spcBef>
                <a:spcPct val="0"/>
              </a:spcBef>
              <a:spcAft>
                <a:spcPct val="0"/>
              </a:spcAft>
            </a:pPr>
            <a:r>
              <a:rPr lang="en-US" altLang="zh-CN" sz="2000" b="1" i="1" smtClean="0">
                <a:solidFill>
                  <a:srgbClr val="3333FF"/>
                </a:solidFill>
                <a:latin typeface="Consolas" pitchFamily="49" charset="0"/>
                <a:ea typeface="楷体_GB2312" pitchFamily="49" charset="-122"/>
                <a:cs typeface="Consolas" pitchFamily="49" charset="0"/>
              </a:rPr>
              <a:t>b</a:t>
            </a:r>
            <a:endParaRPr lang="zh-CN" altLang="en-US" sz="2000" b="1" i="1">
              <a:solidFill>
                <a:srgbClr val="3333FF"/>
              </a:solidFill>
              <a:latin typeface="Consolas" pitchFamily="49" charset="0"/>
              <a:ea typeface="楷体_GB2312" pitchFamily="49" charset="-122"/>
              <a:cs typeface="Consolas" pitchFamily="49" charset="0"/>
            </a:endParaRPr>
          </a:p>
        </p:txBody>
      </p:sp>
      <p:sp>
        <p:nvSpPr>
          <p:cNvPr id="70" name="TextBox 69"/>
          <p:cNvSpPr txBox="1"/>
          <p:nvPr/>
        </p:nvSpPr>
        <p:spPr>
          <a:xfrm>
            <a:off x="5715008" y="2857442"/>
            <a:ext cx="928694" cy="369332"/>
          </a:xfrm>
          <a:prstGeom prst="rect">
            <a:avLst/>
          </a:prstGeom>
          <a:noFill/>
        </p:spPr>
        <p:txBody>
          <a:bodyPr wrap="square" rtlCol="0">
            <a:spAutoFit/>
          </a:bodyPr>
          <a:lstStyle/>
          <a:p>
            <a:pPr fontAlgn="base">
              <a:spcBef>
                <a:spcPct val="0"/>
              </a:spcBef>
              <a:spcAft>
                <a:spcPct val="0"/>
              </a:spcAft>
            </a:pPr>
            <a:r>
              <a:rPr lang="zh-CN" altLang="en-US" b="1" smtClean="0">
                <a:solidFill>
                  <a:srgbClr val="3333FF"/>
                </a:solidFill>
                <a:latin typeface="仿宋" pitchFamily="49" charset="-122"/>
                <a:ea typeface="仿宋" pitchFamily="49" charset="-122"/>
                <a:cs typeface="Consolas" pitchFamily="49" charset="0"/>
              </a:rPr>
              <a:t>栈空</a:t>
            </a:r>
            <a:endParaRPr lang="zh-CN" altLang="en-US" b="1">
              <a:solidFill>
                <a:srgbClr val="3333FF"/>
              </a:solidFill>
              <a:latin typeface="仿宋" pitchFamily="49" charset="-122"/>
              <a:ea typeface="仿宋" pitchFamily="49" charset="-122"/>
              <a:cs typeface="Consolas" pitchFamily="49" charset="0"/>
            </a:endParaRPr>
          </a:p>
        </p:txBody>
      </p:sp>
      <p:sp>
        <p:nvSpPr>
          <p:cNvPr id="47" name="Text Box 27"/>
          <p:cNvSpPr txBox="1">
            <a:spLocks noChangeArrowheads="1"/>
          </p:cNvSpPr>
          <p:nvPr/>
        </p:nvSpPr>
        <p:spPr bwMode="auto">
          <a:xfrm>
            <a:off x="4324379" y="2185982"/>
            <a:ext cx="433387" cy="307777"/>
          </a:xfrm>
          <a:prstGeom prst="rect">
            <a:avLst/>
          </a:prstGeom>
          <a:noFill/>
          <a:ln w="38100" algn="ctr">
            <a:noFill/>
            <a:miter lim="800000"/>
            <a:headEnd/>
            <a:tailEnd type="none" w="med" len="lg"/>
          </a:ln>
          <a:effectLst/>
        </p:spPr>
        <p:txBody>
          <a:bodyPr lIns="0" tIns="0" rIns="0" bIns="0">
            <a:spAutoFit/>
          </a:bodyPr>
          <a:lstStyle/>
          <a:p>
            <a:pPr algn="ctr" fontAlgn="base">
              <a:spcBef>
                <a:spcPct val="50000"/>
              </a:spcBef>
              <a:spcAft>
                <a:spcPct val="0"/>
              </a:spcAft>
            </a:pPr>
            <a:r>
              <a:rPr lang="en-US" altLang="zh-CN" sz="2000" b="1" i="1">
                <a:solidFill>
                  <a:srgbClr val="FF0000"/>
                </a:solidFill>
                <a:latin typeface="Consolas" pitchFamily="49" charset="0"/>
                <a:ea typeface="楷体_GB2312" pitchFamily="49" charset="-122"/>
                <a:cs typeface="Consolas" pitchFamily="49" charset="0"/>
              </a:rPr>
              <a:t>G</a:t>
            </a:r>
          </a:p>
        </p:txBody>
      </p:sp>
      <p:sp>
        <p:nvSpPr>
          <p:cNvPr id="48" name="Text Box 28"/>
          <p:cNvSpPr txBox="1">
            <a:spLocks noChangeArrowheads="1"/>
          </p:cNvSpPr>
          <p:nvPr/>
        </p:nvSpPr>
        <p:spPr bwMode="auto">
          <a:xfrm>
            <a:off x="4972079" y="2185982"/>
            <a:ext cx="433387" cy="307777"/>
          </a:xfrm>
          <a:prstGeom prst="rect">
            <a:avLst/>
          </a:prstGeom>
          <a:noFill/>
          <a:ln w="38100" algn="ctr">
            <a:noFill/>
            <a:miter lim="800000"/>
            <a:headEnd/>
            <a:tailEnd type="none" w="med" len="lg"/>
          </a:ln>
          <a:effectLst/>
        </p:spPr>
        <p:txBody>
          <a:bodyPr lIns="0" tIns="0" rIns="0" bIns="0">
            <a:spAutoFit/>
          </a:bodyPr>
          <a:lstStyle/>
          <a:p>
            <a:pPr algn="ctr" fontAlgn="base">
              <a:spcBef>
                <a:spcPct val="50000"/>
              </a:spcBef>
              <a:spcAft>
                <a:spcPct val="0"/>
              </a:spcAft>
            </a:pPr>
            <a:r>
              <a:rPr lang="en-US" altLang="zh-CN" sz="2000" b="1" i="1">
                <a:solidFill>
                  <a:srgbClr val="FF0000"/>
                </a:solidFill>
                <a:latin typeface="Consolas" pitchFamily="49" charset="0"/>
                <a:ea typeface="楷体_GB2312" pitchFamily="49" charset="-122"/>
                <a:cs typeface="Consolas" pitchFamily="49" charset="0"/>
              </a:rPr>
              <a:t>D</a:t>
            </a:r>
          </a:p>
        </p:txBody>
      </p:sp>
      <p:sp>
        <p:nvSpPr>
          <p:cNvPr id="49" name="Text Box 29"/>
          <p:cNvSpPr txBox="1">
            <a:spLocks noChangeArrowheads="1"/>
          </p:cNvSpPr>
          <p:nvPr/>
        </p:nvSpPr>
        <p:spPr bwMode="auto">
          <a:xfrm>
            <a:off x="5619779" y="2185982"/>
            <a:ext cx="433387" cy="307777"/>
          </a:xfrm>
          <a:prstGeom prst="rect">
            <a:avLst/>
          </a:prstGeom>
          <a:noFill/>
          <a:ln w="38100" algn="ctr">
            <a:noFill/>
            <a:miter lim="800000"/>
            <a:headEnd/>
            <a:tailEnd type="none" w="med" len="lg"/>
          </a:ln>
          <a:effectLst/>
        </p:spPr>
        <p:txBody>
          <a:bodyPr lIns="0" tIns="0" rIns="0" bIns="0">
            <a:spAutoFit/>
          </a:bodyPr>
          <a:lstStyle/>
          <a:p>
            <a:pPr algn="ctr" fontAlgn="base">
              <a:spcBef>
                <a:spcPct val="50000"/>
              </a:spcBef>
              <a:spcAft>
                <a:spcPct val="0"/>
              </a:spcAft>
            </a:pPr>
            <a:r>
              <a:rPr lang="en-US" altLang="zh-CN" sz="2000" b="1" i="1">
                <a:solidFill>
                  <a:srgbClr val="FF0000"/>
                </a:solidFill>
                <a:latin typeface="Consolas" pitchFamily="49" charset="0"/>
                <a:ea typeface="楷体_GB2312" pitchFamily="49" charset="-122"/>
                <a:cs typeface="Consolas" pitchFamily="49" charset="0"/>
              </a:rPr>
              <a:t>B</a:t>
            </a:r>
          </a:p>
        </p:txBody>
      </p:sp>
      <p:sp>
        <p:nvSpPr>
          <p:cNvPr id="50" name="Text Box 30"/>
          <p:cNvSpPr txBox="1">
            <a:spLocks noChangeArrowheads="1"/>
          </p:cNvSpPr>
          <p:nvPr/>
        </p:nvSpPr>
        <p:spPr bwMode="auto">
          <a:xfrm>
            <a:off x="6269066" y="2185982"/>
            <a:ext cx="433388" cy="307777"/>
          </a:xfrm>
          <a:prstGeom prst="rect">
            <a:avLst/>
          </a:prstGeom>
          <a:noFill/>
          <a:ln w="38100" algn="ctr">
            <a:noFill/>
            <a:miter lim="800000"/>
            <a:headEnd/>
            <a:tailEnd type="none" w="med" len="lg"/>
          </a:ln>
          <a:effectLst/>
        </p:spPr>
        <p:txBody>
          <a:bodyPr lIns="0" tIns="0" rIns="0" bIns="0">
            <a:spAutoFit/>
          </a:bodyPr>
          <a:lstStyle/>
          <a:p>
            <a:pPr algn="ctr" fontAlgn="base">
              <a:spcBef>
                <a:spcPct val="50000"/>
              </a:spcBef>
              <a:spcAft>
                <a:spcPct val="0"/>
              </a:spcAft>
            </a:pPr>
            <a:r>
              <a:rPr lang="en-US" altLang="zh-CN" sz="2000" b="1" i="1">
                <a:solidFill>
                  <a:srgbClr val="FF0000"/>
                </a:solidFill>
                <a:latin typeface="Consolas" pitchFamily="49" charset="0"/>
                <a:ea typeface="楷体_GB2312" pitchFamily="49" charset="-122"/>
                <a:cs typeface="Consolas" pitchFamily="49" charset="0"/>
              </a:rPr>
              <a:t>E</a:t>
            </a:r>
          </a:p>
        </p:txBody>
      </p:sp>
      <p:sp>
        <p:nvSpPr>
          <p:cNvPr id="51" name="Text Box 31"/>
          <p:cNvSpPr txBox="1">
            <a:spLocks noChangeArrowheads="1"/>
          </p:cNvSpPr>
          <p:nvPr/>
        </p:nvSpPr>
        <p:spPr bwMode="auto">
          <a:xfrm>
            <a:off x="6913591" y="2185982"/>
            <a:ext cx="433388" cy="307777"/>
          </a:xfrm>
          <a:prstGeom prst="rect">
            <a:avLst/>
          </a:prstGeom>
          <a:noFill/>
          <a:ln w="38100" algn="ctr">
            <a:noFill/>
            <a:miter lim="800000"/>
            <a:headEnd/>
            <a:tailEnd type="none" w="med" len="lg"/>
          </a:ln>
          <a:effectLst/>
        </p:spPr>
        <p:txBody>
          <a:bodyPr lIns="0" tIns="0" rIns="0" bIns="0">
            <a:spAutoFit/>
          </a:bodyPr>
          <a:lstStyle/>
          <a:p>
            <a:pPr algn="ctr" fontAlgn="base">
              <a:spcBef>
                <a:spcPct val="50000"/>
              </a:spcBef>
              <a:spcAft>
                <a:spcPct val="0"/>
              </a:spcAft>
            </a:pPr>
            <a:r>
              <a:rPr lang="en-US" altLang="zh-CN" sz="2000" b="1" i="1">
                <a:solidFill>
                  <a:srgbClr val="FF0000"/>
                </a:solidFill>
                <a:latin typeface="Consolas" pitchFamily="49" charset="0"/>
                <a:ea typeface="楷体_GB2312" pitchFamily="49" charset="-122"/>
                <a:cs typeface="Consolas" pitchFamily="49" charset="0"/>
              </a:rPr>
              <a:t>F</a:t>
            </a:r>
          </a:p>
        </p:txBody>
      </p:sp>
      <p:sp>
        <p:nvSpPr>
          <p:cNvPr id="52" name="Text Box 32"/>
          <p:cNvSpPr txBox="1">
            <a:spLocks noChangeArrowheads="1"/>
          </p:cNvSpPr>
          <p:nvPr/>
        </p:nvSpPr>
        <p:spPr bwMode="auto">
          <a:xfrm>
            <a:off x="7561291" y="2185982"/>
            <a:ext cx="433388" cy="307777"/>
          </a:xfrm>
          <a:prstGeom prst="rect">
            <a:avLst/>
          </a:prstGeom>
          <a:noFill/>
          <a:ln w="38100" algn="ctr">
            <a:noFill/>
            <a:miter lim="800000"/>
            <a:headEnd/>
            <a:tailEnd type="none" w="med" len="lg"/>
          </a:ln>
          <a:effectLst/>
        </p:spPr>
        <p:txBody>
          <a:bodyPr lIns="0" tIns="0" rIns="0" bIns="0">
            <a:spAutoFit/>
          </a:bodyPr>
          <a:lstStyle/>
          <a:p>
            <a:pPr algn="ctr" fontAlgn="base">
              <a:spcBef>
                <a:spcPct val="50000"/>
              </a:spcBef>
              <a:spcAft>
                <a:spcPct val="0"/>
              </a:spcAft>
            </a:pPr>
            <a:r>
              <a:rPr lang="en-US" altLang="zh-CN" sz="2000" b="1" i="1">
                <a:solidFill>
                  <a:srgbClr val="FF0000"/>
                </a:solidFill>
                <a:latin typeface="Consolas" pitchFamily="49" charset="0"/>
                <a:ea typeface="楷体_GB2312" pitchFamily="49" charset="-122"/>
                <a:cs typeface="Consolas" pitchFamily="49" charset="0"/>
              </a:rPr>
              <a:t>C</a:t>
            </a:r>
          </a:p>
        </p:txBody>
      </p:sp>
      <p:sp>
        <p:nvSpPr>
          <p:cNvPr id="53" name="Text Box 33"/>
          <p:cNvSpPr txBox="1">
            <a:spLocks noChangeArrowheads="1"/>
          </p:cNvSpPr>
          <p:nvPr/>
        </p:nvSpPr>
        <p:spPr bwMode="auto">
          <a:xfrm>
            <a:off x="8210579" y="2185982"/>
            <a:ext cx="433387" cy="307777"/>
          </a:xfrm>
          <a:prstGeom prst="rect">
            <a:avLst/>
          </a:prstGeom>
          <a:noFill/>
          <a:ln w="38100" algn="ctr">
            <a:noFill/>
            <a:miter lim="800000"/>
            <a:headEnd/>
            <a:tailEnd type="none" w="med" len="lg"/>
          </a:ln>
          <a:effectLst/>
        </p:spPr>
        <p:txBody>
          <a:bodyPr lIns="0" tIns="0" rIns="0" bIns="0">
            <a:spAutoFit/>
          </a:bodyPr>
          <a:lstStyle/>
          <a:p>
            <a:pPr algn="ctr" fontAlgn="base">
              <a:spcBef>
                <a:spcPct val="50000"/>
              </a:spcBef>
              <a:spcAft>
                <a:spcPct val="0"/>
              </a:spcAft>
            </a:pPr>
            <a:r>
              <a:rPr lang="en-US" altLang="zh-CN" sz="2000" b="1" i="1">
                <a:solidFill>
                  <a:srgbClr val="FF0000"/>
                </a:solidFill>
                <a:latin typeface="Consolas" pitchFamily="49" charset="0"/>
                <a:ea typeface="楷体_GB2312" pitchFamily="49" charset="-122"/>
                <a:cs typeface="Consolas" pitchFamily="49" charset="0"/>
              </a:rPr>
              <a:t>A</a:t>
            </a:r>
          </a:p>
        </p:txBody>
      </p:sp>
      <p:sp>
        <p:nvSpPr>
          <p:cNvPr id="75" name="TextBox 74"/>
          <p:cNvSpPr txBox="1"/>
          <p:nvPr/>
        </p:nvSpPr>
        <p:spPr>
          <a:xfrm>
            <a:off x="3929058" y="3861048"/>
            <a:ext cx="4929222" cy="369332"/>
          </a:xfrm>
          <a:prstGeom prst="rect">
            <a:avLst/>
          </a:prstGeom>
          <a:noFill/>
        </p:spPr>
        <p:txBody>
          <a:bodyPr wrap="square" rtlCol="0">
            <a:spAutoFit/>
          </a:bodyPr>
          <a:lstStyle/>
          <a:p>
            <a:pPr fontAlgn="base">
              <a:spcBef>
                <a:spcPct val="0"/>
              </a:spcBef>
              <a:spcAft>
                <a:spcPct val="0"/>
              </a:spcAft>
            </a:pPr>
            <a:r>
              <a:rPr lang="en-US" altLang="zh-CN" b="1" i="1" dirty="0" smtClean="0">
                <a:solidFill>
                  <a:srgbClr val="FF00FF"/>
                </a:solidFill>
                <a:latin typeface="Consolas" pitchFamily="49" charset="0"/>
                <a:ea typeface="方正启体简体" pitchFamily="65" charset="-122"/>
                <a:cs typeface="Consolas" pitchFamily="49" charset="0"/>
              </a:rPr>
              <a:t>r=NULL</a:t>
            </a:r>
            <a:endParaRPr lang="zh-CN" altLang="en-US" b="1" dirty="0">
              <a:solidFill>
                <a:srgbClr val="3333FF"/>
              </a:solidFill>
              <a:latin typeface="Consolas" pitchFamily="49" charset="0"/>
              <a:ea typeface="方正启体简体" pitchFamily="65" charset="-122"/>
              <a:cs typeface="Consolas" pitchFamily="49" charset="0"/>
            </a:endParaRPr>
          </a:p>
        </p:txBody>
      </p:sp>
      <p:sp>
        <p:nvSpPr>
          <p:cNvPr id="54" name="TextBox 53"/>
          <p:cNvSpPr txBox="1"/>
          <p:nvPr/>
        </p:nvSpPr>
        <p:spPr>
          <a:xfrm>
            <a:off x="3923928" y="4289504"/>
            <a:ext cx="4929222" cy="369332"/>
          </a:xfrm>
          <a:prstGeom prst="rect">
            <a:avLst/>
          </a:prstGeom>
          <a:noFill/>
        </p:spPr>
        <p:txBody>
          <a:bodyPr wrap="square" rtlCol="0">
            <a:spAutoFit/>
          </a:bodyPr>
          <a:lstStyle/>
          <a:p>
            <a:pPr fontAlgn="base">
              <a:spcBef>
                <a:spcPct val="0"/>
              </a:spcBef>
              <a:spcAft>
                <a:spcPct val="0"/>
              </a:spcAft>
            </a:pPr>
            <a:r>
              <a:rPr lang="en-US" altLang="zh-CN" b="1" i="1" dirty="0" smtClean="0">
                <a:solidFill>
                  <a:srgbClr val="FF00FF"/>
                </a:solidFill>
                <a:latin typeface="Consolas" pitchFamily="49" charset="0"/>
                <a:ea typeface="方正启体简体" pitchFamily="65" charset="-122"/>
                <a:cs typeface="Consolas" pitchFamily="49" charset="0"/>
              </a:rPr>
              <a:t>r</a:t>
            </a:r>
            <a:r>
              <a:rPr lang="zh-CN" altLang="en-US" b="1" dirty="0" smtClean="0">
                <a:solidFill>
                  <a:srgbClr val="FF00FF"/>
                </a:solidFill>
                <a:latin typeface="Consolas" pitchFamily="49" charset="0"/>
                <a:ea typeface="方正启体简体" pitchFamily="65" charset="-122"/>
                <a:cs typeface="Consolas" pitchFamily="49" charset="0"/>
              </a:rPr>
              <a:t>指向</a:t>
            </a:r>
            <a:r>
              <a:rPr lang="en-US" altLang="zh-CN" b="1" i="1" dirty="0" smtClean="0">
                <a:solidFill>
                  <a:srgbClr val="FF00FF"/>
                </a:solidFill>
                <a:latin typeface="Consolas" pitchFamily="49" charset="0"/>
                <a:ea typeface="方正启体简体" pitchFamily="65" charset="-122"/>
                <a:cs typeface="Consolas" pitchFamily="49" charset="0"/>
              </a:rPr>
              <a:t>G</a:t>
            </a:r>
            <a:endParaRPr lang="zh-CN" altLang="en-US" b="1" dirty="0">
              <a:solidFill>
                <a:srgbClr val="3333FF"/>
              </a:solidFill>
              <a:latin typeface="Consolas" pitchFamily="49" charset="0"/>
              <a:ea typeface="方正启体简体" pitchFamily="65" charset="-122"/>
              <a:cs typeface="Consolas" pitchFamily="49" charset="0"/>
            </a:endParaRPr>
          </a:p>
        </p:txBody>
      </p:sp>
      <p:sp>
        <p:nvSpPr>
          <p:cNvPr id="57" name="TextBox 56"/>
          <p:cNvSpPr txBox="1"/>
          <p:nvPr/>
        </p:nvSpPr>
        <p:spPr>
          <a:xfrm>
            <a:off x="3923928" y="4793560"/>
            <a:ext cx="4929222" cy="923330"/>
          </a:xfrm>
          <a:prstGeom prst="rect">
            <a:avLst/>
          </a:prstGeom>
          <a:noFill/>
        </p:spPr>
        <p:txBody>
          <a:bodyPr wrap="square" rtlCol="0">
            <a:spAutoFit/>
          </a:bodyPr>
          <a:lstStyle/>
          <a:p>
            <a:pPr fontAlgn="base">
              <a:spcBef>
                <a:spcPct val="0"/>
              </a:spcBef>
              <a:spcAft>
                <a:spcPct val="0"/>
              </a:spcAft>
            </a:pPr>
            <a:r>
              <a:rPr lang="en-US" altLang="zh-CN" b="1" i="1" dirty="0" smtClean="0">
                <a:solidFill>
                  <a:srgbClr val="FF00FF"/>
                </a:solidFill>
                <a:latin typeface="Consolas" pitchFamily="49" charset="0"/>
                <a:ea typeface="方正启体简体" pitchFamily="65" charset="-122"/>
                <a:cs typeface="Consolas" pitchFamily="49" charset="0"/>
              </a:rPr>
              <a:t>r</a:t>
            </a:r>
            <a:r>
              <a:rPr lang="zh-CN" altLang="en-US" b="1" dirty="0" smtClean="0">
                <a:solidFill>
                  <a:srgbClr val="FF00FF"/>
                </a:solidFill>
                <a:latin typeface="Consolas" pitchFamily="49" charset="0"/>
                <a:ea typeface="方正启体简体" pitchFamily="65" charset="-122"/>
                <a:cs typeface="Consolas" pitchFamily="49" charset="0"/>
              </a:rPr>
              <a:t>指向</a:t>
            </a:r>
            <a:r>
              <a:rPr lang="en-US" altLang="zh-CN" b="1" i="1" dirty="0" smtClean="0">
                <a:solidFill>
                  <a:srgbClr val="FF00FF"/>
                </a:solidFill>
                <a:latin typeface="Consolas" pitchFamily="49" charset="0"/>
                <a:ea typeface="方正启体简体" pitchFamily="65" charset="-122"/>
                <a:cs typeface="Consolas" pitchFamily="49" charset="0"/>
              </a:rPr>
              <a:t>D</a:t>
            </a:r>
            <a:r>
              <a:rPr lang="zh-CN" altLang="en-US" b="1" i="1" dirty="0" smtClean="0">
                <a:solidFill>
                  <a:srgbClr val="FF00FF"/>
                </a:solidFill>
                <a:latin typeface="Consolas" pitchFamily="49" charset="0"/>
                <a:ea typeface="方正启体简体" pitchFamily="65" charset="-122"/>
                <a:cs typeface="Consolas" pitchFamily="49" charset="0"/>
              </a:rPr>
              <a:t>：</a:t>
            </a:r>
            <a:r>
              <a:rPr lang="en-US" altLang="zh-CN" b="1" i="1" dirty="0" smtClean="0">
                <a:solidFill>
                  <a:srgbClr val="FF00FF"/>
                </a:solidFill>
                <a:latin typeface="Consolas" pitchFamily="49" charset="0"/>
                <a:ea typeface="方正启体简体" pitchFamily="65" charset="-122"/>
                <a:cs typeface="Consolas" pitchFamily="49" charset="0"/>
              </a:rPr>
              <a:t>B</a:t>
            </a:r>
            <a:r>
              <a:rPr lang="zh-CN" altLang="en-US" b="1" dirty="0" smtClean="0">
                <a:solidFill>
                  <a:srgbClr val="FF00FF"/>
                </a:solidFill>
                <a:latin typeface="Consolas" pitchFamily="49" charset="0"/>
                <a:ea typeface="方正启体简体" pitchFamily="65" charset="-122"/>
                <a:cs typeface="Consolas" pitchFamily="49" charset="0"/>
              </a:rPr>
              <a:t>的右儿子不是</a:t>
            </a:r>
            <a:r>
              <a:rPr lang="en-US" altLang="zh-CN" b="1" i="1" dirty="0" smtClean="0">
                <a:solidFill>
                  <a:srgbClr val="FF00FF"/>
                </a:solidFill>
                <a:latin typeface="Consolas" pitchFamily="49" charset="0"/>
                <a:ea typeface="方正启体简体" pitchFamily="65" charset="-122"/>
                <a:cs typeface="Consolas" pitchFamily="49" charset="0"/>
              </a:rPr>
              <a:t>r</a:t>
            </a:r>
            <a:r>
              <a:rPr lang="zh-CN" altLang="en-US" b="1" dirty="0" smtClean="0">
                <a:solidFill>
                  <a:srgbClr val="FF00FF"/>
                </a:solidFill>
                <a:latin typeface="Consolas" pitchFamily="49" charset="0"/>
                <a:ea typeface="方正启体简体" pitchFamily="65" charset="-122"/>
                <a:cs typeface="Consolas" pitchFamily="49" charset="0"/>
              </a:rPr>
              <a:t>，执行</a:t>
            </a:r>
            <a:r>
              <a:rPr lang="en-US" altLang="zh-CN" b="1" i="1" dirty="0" smtClean="0">
                <a:solidFill>
                  <a:srgbClr val="FF00FF"/>
                </a:solidFill>
                <a:latin typeface="Consolas" pitchFamily="49" charset="0"/>
                <a:ea typeface="方正启体简体" pitchFamily="65" charset="-122"/>
                <a:cs typeface="Consolas" pitchFamily="49" charset="0"/>
              </a:rPr>
              <a:t>else</a:t>
            </a:r>
            <a:r>
              <a:rPr lang="zh-CN" altLang="en-US" b="1" dirty="0" smtClean="0">
                <a:solidFill>
                  <a:srgbClr val="FF00FF"/>
                </a:solidFill>
                <a:latin typeface="Consolas" pitchFamily="49" charset="0"/>
                <a:ea typeface="方正启体简体" pitchFamily="65" charset="-122"/>
                <a:cs typeface="Consolas" pitchFamily="49" charset="0"/>
              </a:rPr>
              <a:t>，导致</a:t>
            </a:r>
            <a:r>
              <a:rPr lang="en-US" altLang="zh-CN" b="1" i="1" dirty="0" smtClean="0">
                <a:solidFill>
                  <a:srgbClr val="FF00FF"/>
                </a:solidFill>
                <a:latin typeface="Consolas" pitchFamily="49" charset="0"/>
                <a:ea typeface="方正启体简体" pitchFamily="65" charset="-122"/>
                <a:cs typeface="Consolas" pitchFamily="49" charset="0"/>
              </a:rPr>
              <a:t>p=NULL</a:t>
            </a:r>
            <a:r>
              <a:rPr lang="zh-CN" altLang="en-US" b="1" dirty="0" smtClean="0">
                <a:solidFill>
                  <a:srgbClr val="FF00FF"/>
                </a:solidFill>
                <a:latin typeface="Consolas" pitchFamily="49" charset="0"/>
                <a:ea typeface="方正启体简体" pitchFamily="65" charset="-122"/>
                <a:cs typeface="Consolas" pitchFamily="49" charset="0"/>
              </a:rPr>
              <a:t>，且</a:t>
            </a:r>
            <a:r>
              <a:rPr lang="en-US" altLang="zh-CN" b="1" i="1" dirty="0" smtClean="0">
                <a:solidFill>
                  <a:srgbClr val="FF00FF"/>
                </a:solidFill>
                <a:latin typeface="Consolas" pitchFamily="49" charset="0"/>
                <a:ea typeface="方正启体简体" pitchFamily="65" charset="-122"/>
                <a:cs typeface="Consolas" pitchFamily="49" charset="0"/>
              </a:rPr>
              <a:t>flag==false</a:t>
            </a:r>
            <a:r>
              <a:rPr lang="zh-CN" altLang="en-US" b="1" dirty="0" smtClean="0">
                <a:solidFill>
                  <a:srgbClr val="FF00FF"/>
                </a:solidFill>
                <a:latin typeface="Consolas" pitchFamily="49" charset="0"/>
                <a:ea typeface="方正启体简体" pitchFamily="65" charset="-122"/>
                <a:cs typeface="Consolas" pitchFamily="49" charset="0"/>
              </a:rPr>
              <a:t>，内循环结束，在外循环又使</a:t>
            </a:r>
            <a:r>
              <a:rPr lang="en-US" altLang="zh-CN" b="1" i="1" dirty="0" smtClean="0">
                <a:solidFill>
                  <a:srgbClr val="FF00FF"/>
                </a:solidFill>
                <a:latin typeface="Consolas" pitchFamily="49" charset="0"/>
                <a:ea typeface="方正启体简体" pitchFamily="65" charset="-122"/>
                <a:cs typeface="Consolas" pitchFamily="49" charset="0"/>
              </a:rPr>
              <a:t>r=NULL</a:t>
            </a:r>
            <a:r>
              <a:rPr lang="zh-CN" altLang="en-US" b="1" dirty="0" smtClean="0">
                <a:solidFill>
                  <a:srgbClr val="FF00FF"/>
                </a:solidFill>
                <a:latin typeface="Consolas" pitchFamily="49" charset="0"/>
                <a:ea typeface="方正启体简体" pitchFamily="65" charset="-122"/>
                <a:cs typeface="Consolas" pitchFamily="49" charset="0"/>
              </a:rPr>
              <a:t>，因而可输出</a:t>
            </a:r>
            <a:r>
              <a:rPr lang="en-US" altLang="zh-CN" b="1" i="1" dirty="0" smtClean="0">
                <a:solidFill>
                  <a:srgbClr val="FF00FF"/>
                </a:solidFill>
                <a:latin typeface="Consolas" pitchFamily="49" charset="0"/>
                <a:ea typeface="方正启体简体" pitchFamily="65" charset="-122"/>
                <a:cs typeface="Consolas" pitchFamily="49" charset="0"/>
              </a:rPr>
              <a:t>B</a:t>
            </a:r>
            <a:r>
              <a:rPr lang="zh-CN" altLang="en-US" b="1" i="1" dirty="0" smtClean="0">
                <a:solidFill>
                  <a:srgbClr val="FF00FF"/>
                </a:solidFill>
                <a:latin typeface="Consolas" pitchFamily="49" charset="0"/>
                <a:ea typeface="方正启体简体" pitchFamily="65" charset="-122"/>
                <a:cs typeface="Consolas" pitchFamily="49" charset="0"/>
              </a:rPr>
              <a:t>。</a:t>
            </a:r>
            <a:endParaRPr lang="zh-CN" altLang="en-US" b="1" dirty="0">
              <a:solidFill>
                <a:srgbClr val="3333FF"/>
              </a:solidFill>
              <a:latin typeface="Consolas" pitchFamily="49" charset="0"/>
              <a:ea typeface="方正启体简体" pitchFamily="65" charset="-122"/>
              <a:cs typeface="Consolas" pitchFamily="49" charset="0"/>
            </a:endParaRPr>
          </a:p>
        </p:txBody>
      </p:sp>
    </p:spTree>
    <p:extLst>
      <p:ext uri="{BB962C8B-B14F-4D97-AF65-F5344CB8AC3E}">
        <p14:creationId xmlns:p14="http://schemas.microsoft.com/office/powerpoint/2010/main" val="149174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98355"/>
                                        </p:tgtEl>
                                      </p:cBhvr>
                                    </p:animEffect>
                                    <p:animScale>
                                      <p:cBhvr>
                                        <p:cTn id="7" dur="250" autoRev="1" fill="hold"/>
                                        <p:tgtEl>
                                          <p:spTgt spid="39835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1" nodeType="clickEffect">
                                  <p:stCondLst>
                                    <p:cond delay="0"/>
                                  </p:stCondLst>
                                  <p:childTnLst>
                                    <p:animMotion origin="layout" path="M 1.94444E-6 -3.7037E-6 C 0.00069 0.01945 0.00173 0.03473 1.94444E-6 0.13889 C -0.00174 0.24306 -0.00834 0.52431 -0.01042 0.6257 " pathEditMode="relative" rAng="0" ptsTypes="aaa">
                                      <p:cBhvr>
                                        <p:cTn id="11" dur="2000" fill="hold"/>
                                        <p:tgtEl>
                                          <p:spTgt spid="398355"/>
                                        </p:tgtEl>
                                        <p:attrNameLst>
                                          <p:attrName>ppt_x</p:attrName>
                                          <p:attrName>ppt_y</p:attrName>
                                        </p:attrNameLst>
                                      </p:cBhvr>
                                      <p:rCtr x="-400" y="31300"/>
                                    </p:animMotion>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398339"/>
                                        </p:tgtEl>
                                      </p:cBhvr>
                                    </p:animEffect>
                                    <p:animScale>
                                      <p:cBhvr>
                                        <p:cTn id="16" dur="250" autoRev="1" fill="hold"/>
                                        <p:tgtEl>
                                          <p:spTgt spid="398339"/>
                                        </p:tgtEl>
                                      </p:cBhvr>
                                      <p:by x="105000" y="105000"/>
                                    </p:animScale>
                                  </p:childTnLst>
                                </p:cTn>
                              </p:par>
                              <p:par>
                                <p:cTn id="17" presetID="26" presetClass="emph" presetSubtype="0" fill="hold" grpId="0" nodeType="withEffect">
                                  <p:stCondLst>
                                    <p:cond delay="0"/>
                                  </p:stCondLst>
                                  <p:childTnLst>
                                    <p:animEffect transition="out" filter="fade">
                                      <p:cBhvr>
                                        <p:cTn id="18" dur="500" tmFilter="0, 0; .2, .5; .8, .5; 1, 0"/>
                                        <p:tgtEl>
                                          <p:spTgt spid="398356"/>
                                        </p:tgtEl>
                                      </p:cBhvr>
                                    </p:animEffect>
                                    <p:animScale>
                                      <p:cBhvr>
                                        <p:cTn id="19" dur="250" autoRev="1" fill="hold"/>
                                        <p:tgtEl>
                                          <p:spTgt spid="398356"/>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grpId="1" nodeType="clickEffect">
                                  <p:stCondLst>
                                    <p:cond delay="0"/>
                                  </p:stCondLst>
                                  <p:childTnLst>
                                    <p:animMotion origin="layout" path="M 2.77778E-7 -1.48148E-6 C 0.00729 0.01713 0.01458 0.03426 0.01493 0.06134 C 0.01528 0.08843 -0.0026 0.09514 0.0026 0.16227 C 0.00781 0.2294 0.03698 0.40139 0.04601 0.46435 " pathEditMode="relative" rAng="0" ptsTypes="aaaa">
                                      <p:cBhvr>
                                        <p:cTn id="23" dur="2000" fill="hold"/>
                                        <p:tgtEl>
                                          <p:spTgt spid="398356"/>
                                        </p:tgtEl>
                                        <p:attrNameLst>
                                          <p:attrName>ppt_x</p:attrName>
                                          <p:attrName>ppt_y</p:attrName>
                                        </p:attrNameLst>
                                      </p:cBhvr>
                                      <p:rCtr x="2200" y="23200"/>
                                    </p:animMotion>
                                  </p:childTnLst>
                                </p:cTn>
                              </p:par>
                            </p:childTnLst>
                          </p:cTn>
                        </p:par>
                      </p:childTnLst>
                    </p:cTn>
                  </p:par>
                  <p:par>
                    <p:cTn id="24" fill="hold">
                      <p:stCondLst>
                        <p:cond delay="indefinite"/>
                      </p:stCondLst>
                      <p:childTnLst>
                        <p:par>
                          <p:cTn id="25" fill="hold">
                            <p:stCondLst>
                              <p:cond delay="0"/>
                            </p:stCondLst>
                            <p:childTnLst>
                              <p:par>
                                <p:cTn id="26" presetID="26" presetClass="emph" presetSubtype="0" fill="hold" grpId="0" nodeType="clickEffect">
                                  <p:stCondLst>
                                    <p:cond delay="0"/>
                                  </p:stCondLst>
                                  <p:childTnLst>
                                    <p:animEffect transition="out" filter="fade">
                                      <p:cBhvr>
                                        <p:cTn id="27" dur="500" tmFilter="0, 0; .2, .5; .8, .5; 1, 0"/>
                                        <p:tgtEl>
                                          <p:spTgt spid="398341"/>
                                        </p:tgtEl>
                                      </p:cBhvr>
                                    </p:animEffect>
                                    <p:animScale>
                                      <p:cBhvr>
                                        <p:cTn id="28" dur="250" autoRev="1" fill="hold"/>
                                        <p:tgtEl>
                                          <p:spTgt spid="398341"/>
                                        </p:tgtEl>
                                      </p:cBhvr>
                                      <p:by x="105000" y="105000"/>
                                    </p:animScale>
                                  </p:childTnLst>
                                </p:cTn>
                              </p:par>
                              <p:par>
                                <p:cTn id="29" presetID="26" presetClass="emph" presetSubtype="0" fill="hold" grpId="0" nodeType="withEffect">
                                  <p:stCondLst>
                                    <p:cond delay="0"/>
                                  </p:stCondLst>
                                  <p:childTnLst>
                                    <p:animEffect transition="out" filter="fade">
                                      <p:cBhvr>
                                        <p:cTn id="30" dur="500" tmFilter="0, 0; .2, .5; .8, .5; 1, 0"/>
                                        <p:tgtEl>
                                          <p:spTgt spid="398358"/>
                                        </p:tgtEl>
                                      </p:cBhvr>
                                    </p:animEffect>
                                    <p:animScale>
                                      <p:cBhvr>
                                        <p:cTn id="31" dur="250" autoRev="1" fill="hold"/>
                                        <p:tgtEl>
                                          <p:spTgt spid="398358"/>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0" presetClass="path" presetSubtype="0" accel="50000" decel="50000" fill="hold" grpId="1" nodeType="clickEffect">
                                  <p:stCondLst>
                                    <p:cond delay="0"/>
                                  </p:stCondLst>
                                  <p:childTnLst>
                                    <p:animMotion origin="layout" path="M -2.5E-6 7.40741E-7 C -0.00347 -0.00602 -0.00694 -0.01181 0.00122 0.0125 C 0.00938 0.0368 0.03108 0.11528 0.04861 0.14583 C 0.06615 0.17639 0.0967 0.17083 0.10677 0.1963 C 0.11684 0.22176 0.10851 0.27778 0.10886 0.29907 " pathEditMode="relative" rAng="0" ptsTypes="aaaaa">
                                      <p:cBhvr>
                                        <p:cTn id="35" dur="2000" fill="hold"/>
                                        <p:tgtEl>
                                          <p:spTgt spid="398358"/>
                                        </p:tgtEl>
                                        <p:attrNameLst>
                                          <p:attrName>ppt_x</p:attrName>
                                          <p:attrName>ppt_y</p:attrName>
                                        </p:attrNameLst>
                                      </p:cBhvr>
                                      <p:rCtr x="5500" y="14400"/>
                                    </p:animMotion>
                                  </p:childTnLst>
                                </p:cTn>
                              </p:par>
                            </p:childTnLst>
                          </p:cTn>
                        </p:par>
                      </p:childTnLst>
                    </p:cTn>
                  </p:par>
                  <p:par>
                    <p:cTn id="36" fill="hold">
                      <p:stCondLst>
                        <p:cond delay="indefinite"/>
                      </p:stCondLst>
                      <p:childTnLst>
                        <p:par>
                          <p:cTn id="37" fill="hold">
                            <p:stCondLst>
                              <p:cond delay="0"/>
                            </p:stCondLst>
                            <p:childTnLst>
                              <p:par>
                                <p:cTn id="38" presetID="26" presetClass="emph" presetSubtype="0" fill="hold" grpId="0" nodeType="clickEffect">
                                  <p:stCondLst>
                                    <p:cond delay="0"/>
                                  </p:stCondLst>
                                  <p:childTnLst>
                                    <p:animEffect transition="out" filter="fade">
                                      <p:cBhvr>
                                        <p:cTn id="39" dur="500" tmFilter="0, 0; .2, .5; .8, .5; 1, 0"/>
                                        <p:tgtEl>
                                          <p:spTgt spid="398338"/>
                                        </p:tgtEl>
                                      </p:cBhvr>
                                    </p:animEffect>
                                    <p:animScale>
                                      <p:cBhvr>
                                        <p:cTn id="40" dur="250" autoRev="1" fill="hold"/>
                                        <p:tgtEl>
                                          <p:spTgt spid="398338"/>
                                        </p:tgtEl>
                                      </p:cBhvr>
                                      <p:by x="105000" y="105000"/>
                                    </p:animScale>
                                  </p:childTnLst>
                                </p:cTn>
                              </p:par>
                              <p:par>
                                <p:cTn id="41" presetID="26" presetClass="emph" presetSubtype="0" fill="hold" grpId="0" nodeType="withEffect">
                                  <p:stCondLst>
                                    <p:cond delay="0"/>
                                  </p:stCondLst>
                                  <p:childTnLst>
                                    <p:animEffect transition="out" filter="fade">
                                      <p:cBhvr>
                                        <p:cTn id="42" dur="500" tmFilter="0, 0; .2, .5; .8, .5; 1, 0"/>
                                        <p:tgtEl>
                                          <p:spTgt spid="398360"/>
                                        </p:tgtEl>
                                      </p:cBhvr>
                                    </p:animEffect>
                                    <p:animScale>
                                      <p:cBhvr>
                                        <p:cTn id="43" dur="250" autoRev="1" fill="hold"/>
                                        <p:tgtEl>
                                          <p:spTgt spid="398360"/>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grpId="1" nodeType="clickEffect">
                                  <p:stCondLst>
                                    <p:cond delay="0"/>
                                  </p:stCondLst>
                                  <p:childTnLst>
                                    <p:animMotion origin="layout" path="M 2.77778E-7 1.11111E-6 C 0.00764 0.02616 0.03646 0.12454 0.04601 0.15717 " pathEditMode="relative" rAng="0" ptsTypes="aa">
                                      <p:cBhvr>
                                        <p:cTn id="47" dur="2000" fill="hold"/>
                                        <p:tgtEl>
                                          <p:spTgt spid="398360"/>
                                        </p:tgtEl>
                                        <p:attrNameLst>
                                          <p:attrName>ppt_x</p:attrName>
                                          <p:attrName>ppt_y</p:attrName>
                                        </p:attrNameLst>
                                      </p:cBhvr>
                                      <p:rCtr x="2300" y="7800"/>
                                    </p:animMotion>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nodeType="clickEffect">
                                  <p:stCondLst>
                                    <p:cond delay="0"/>
                                  </p:stCondLst>
                                  <p:childTnLst>
                                    <p:animEffect transition="out" filter="fade">
                                      <p:cBhvr>
                                        <p:cTn id="51" dur="500" tmFilter="0, 0; .2, .5; .8, .5; 1, 0"/>
                                        <p:tgtEl>
                                          <p:spTgt spid="58"/>
                                        </p:tgtEl>
                                      </p:cBhvr>
                                    </p:animEffect>
                                    <p:animScale>
                                      <p:cBhvr>
                                        <p:cTn id="52" dur="250" autoRev="1" fill="hold"/>
                                        <p:tgtEl>
                                          <p:spTgt spid="58"/>
                                        </p:tgtEl>
                                      </p:cBhvr>
                                      <p:by x="105000" y="105000"/>
                                    </p:animScale>
                                  </p:childTnLst>
                                </p:cTn>
                              </p:par>
                              <p:par>
                                <p:cTn id="53" presetID="1" presetClass="entr" presetSubtype="0" fill="hold" grpId="0" nodeType="with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6" presetClass="emph" presetSubtype="0" fill="hold" nodeType="clickEffect">
                                  <p:stCondLst>
                                    <p:cond delay="0"/>
                                  </p:stCondLst>
                                  <p:childTnLst>
                                    <p:animEffect transition="out" filter="fade">
                                      <p:cBhvr>
                                        <p:cTn id="58" dur="500" tmFilter="0, 0; .2, .5; .8, .5; 1, 0"/>
                                        <p:tgtEl>
                                          <p:spTgt spid="56"/>
                                        </p:tgtEl>
                                      </p:cBhvr>
                                    </p:animEffect>
                                    <p:animScale>
                                      <p:cBhvr>
                                        <p:cTn id="59" dur="250" autoRev="1" fill="hold"/>
                                        <p:tgtEl>
                                          <p:spTgt spid="56"/>
                                        </p:tgtEl>
                                      </p:cBhvr>
                                      <p:by x="105000" y="105000"/>
                                    </p:animScale>
                                  </p:childTnLst>
                                </p:cTn>
                              </p:par>
                            </p:childTnLst>
                          </p:cTn>
                        </p:par>
                      </p:childTnLst>
                    </p:cTn>
                  </p:par>
                  <p:par>
                    <p:cTn id="60" fill="hold">
                      <p:stCondLst>
                        <p:cond delay="indefinite"/>
                      </p:stCondLst>
                      <p:childTnLst>
                        <p:par>
                          <p:cTn id="61" fill="hold">
                            <p:stCondLst>
                              <p:cond delay="0"/>
                            </p:stCondLst>
                            <p:childTnLst>
                              <p:par>
                                <p:cTn id="62" presetID="22" presetClass="exit" presetSubtype="4" fill="hold" grpId="2" nodeType="clickEffect">
                                  <p:stCondLst>
                                    <p:cond delay="0"/>
                                  </p:stCondLst>
                                  <p:childTnLst>
                                    <p:animEffect transition="out" filter="wipe(down)">
                                      <p:cBhvr>
                                        <p:cTn id="63" dur="500"/>
                                        <p:tgtEl>
                                          <p:spTgt spid="398360"/>
                                        </p:tgtEl>
                                      </p:cBhvr>
                                    </p:animEffect>
                                    <p:set>
                                      <p:cBhvr>
                                        <p:cTn id="64" dur="1" fill="hold">
                                          <p:stCondLst>
                                            <p:cond delay="499"/>
                                          </p:stCondLst>
                                        </p:cTn>
                                        <p:tgtEl>
                                          <p:spTgt spid="398360"/>
                                        </p:tgtEl>
                                        <p:attrNameLst>
                                          <p:attrName>style.visibility</p:attrName>
                                        </p:attrNameLst>
                                      </p:cBhvr>
                                      <p:to>
                                        <p:strVal val="hidden"/>
                                      </p:to>
                                    </p:set>
                                  </p:childTnLst>
                                </p:cTn>
                              </p:par>
                            </p:childTnLst>
                          </p:cTn>
                        </p:par>
                        <p:par>
                          <p:cTn id="65" fill="hold">
                            <p:stCondLst>
                              <p:cond delay="500"/>
                            </p:stCondLst>
                            <p:childTnLst>
                              <p:par>
                                <p:cTn id="66" presetID="1" presetClass="entr" presetSubtype="0" fill="hold" grpId="0" nodeType="afterEffect">
                                  <p:stCondLst>
                                    <p:cond delay="0"/>
                                  </p:stCondLst>
                                  <p:childTnLst>
                                    <p:set>
                                      <p:cBhvr>
                                        <p:cTn id="67" dur="1" fill="hold">
                                          <p:stCondLst>
                                            <p:cond delay="0"/>
                                          </p:stCondLst>
                                        </p:cTn>
                                        <p:tgtEl>
                                          <p:spTgt spid="47"/>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xit" presetSubtype="4" fill="hold" grpId="2" nodeType="clickEffect">
                                  <p:stCondLst>
                                    <p:cond delay="0"/>
                                  </p:stCondLst>
                                  <p:childTnLst>
                                    <p:animEffect transition="out" filter="wipe(down)">
                                      <p:cBhvr>
                                        <p:cTn id="73" dur="500"/>
                                        <p:tgtEl>
                                          <p:spTgt spid="398358"/>
                                        </p:tgtEl>
                                      </p:cBhvr>
                                    </p:animEffect>
                                    <p:set>
                                      <p:cBhvr>
                                        <p:cTn id="74" dur="1" fill="hold">
                                          <p:stCondLst>
                                            <p:cond delay="499"/>
                                          </p:stCondLst>
                                        </p:cTn>
                                        <p:tgtEl>
                                          <p:spTgt spid="398358"/>
                                        </p:tgtEl>
                                        <p:attrNameLst>
                                          <p:attrName>style.visibility</p:attrName>
                                        </p:attrNameLst>
                                      </p:cBhvr>
                                      <p:to>
                                        <p:strVal val="hidden"/>
                                      </p:to>
                                    </p:se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48"/>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6" presetClass="emph" presetSubtype="0" fill="hold" nodeType="clickEffect">
                                  <p:stCondLst>
                                    <p:cond delay="0"/>
                                  </p:stCondLst>
                                  <p:childTnLst>
                                    <p:animEffect transition="out" filter="fade">
                                      <p:cBhvr>
                                        <p:cTn id="81" dur="500" tmFilter="0, 0; .2, .5; .8, .5; 1, 0"/>
                                        <p:tgtEl>
                                          <p:spTgt spid="66"/>
                                        </p:tgtEl>
                                      </p:cBhvr>
                                    </p:animEffect>
                                    <p:animScale>
                                      <p:cBhvr>
                                        <p:cTn id="82" dur="250" autoRev="1" fill="hold"/>
                                        <p:tgtEl>
                                          <p:spTgt spid="66"/>
                                        </p:tgtEl>
                                      </p:cBhvr>
                                      <p:by x="105000" y="105000"/>
                                    </p:animScale>
                                  </p:childTnLst>
                                </p:cTn>
                              </p:par>
                              <p:par>
                                <p:cTn id="83" presetID="1" presetClass="entr" presetSubtype="0" fill="hold" grpId="0" nodeType="withEffect">
                                  <p:stCondLst>
                                    <p:cond delay="0"/>
                                  </p:stCondLst>
                                  <p:childTnLst>
                                    <p:set>
                                      <p:cBhvr>
                                        <p:cTn id="84" dur="1" fill="hold">
                                          <p:stCondLst>
                                            <p:cond delay="0"/>
                                          </p:stCondLst>
                                        </p:cTn>
                                        <p:tgtEl>
                                          <p:spTgt spid="5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xit" presetSubtype="4" fill="hold" grpId="2" nodeType="clickEffect">
                                  <p:stCondLst>
                                    <p:cond delay="0"/>
                                  </p:stCondLst>
                                  <p:childTnLst>
                                    <p:animEffect transition="out" filter="wipe(down)">
                                      <p:cBhvr>
                                        <p:cTn id="88" dur="500"/>
                                        <p:tgtEl>
                                          <p:spTgt spid="398356"/>
                                        </p:tgtEl>
                                      </p:cBhvr>
                                    </p:animEffect>
                                    <p:set>
                                      <p:cBhvr>
                                        <p:cTn id="89" dur="1" fill="hold">
                                          <p:stCondLst>
                                            <p:cond delay="499"/>
                                          </p:stCondLst>
                                        </p:cTn>
                                        <p:tgtEl>
                                          <p:spTgt spid="398356"/>
                                        </p:tgtEl>
                                        <p:attrNameLst>
                                          <p:attrName>style.visibility</p:attrName>
                                        </p:attrNameLst>
                                      </p:cBhvr>
                                      <p:to>
                                        <p:strVal val="hidden"/>
                                      </p:to>
                                    </p:set>
                                  </p:childTnLst>
                                </p:cTn>
                              </p:par>
                            </p:childTnLst>
                          </p:cTn>
                        </p:par>
                        <p:par>
                          <p:cTn id="90" fill="hold">
                            <p:stCondLst>
                              <p:cond delay="500"/>
                            </p:stCondLst>
                            <p:childTnLst>
                              <p:par>
                                <p:cTn id="91" presetID="1" presetClass="entr" presetSubtype="0" fill="hold" grpId="0" nodeType="after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6" presetClass="emph" presetSubtype="0" fill="hold" grpId="0" nodeType="clickEffect">
                                  <p:stCondLst>
                                    <p:cond delay="0"/>
                                  </p:stCondLst>
                                  <p:childTnLst>
                                    <p:animEffect transition="out" filter="fade">
                                      <p:cBhvr>
                                        <p:cTn id="96" dur="500" tmFilter="0, 0; .2, .5; .8, .5; 1, 0"/>
                                        <p:tgtEl>
                                          <p:spTgt spid="398340"/>
                                        </p:tgtEl>
                                      </p:cBhvr>
                                    </p:animEffect>
                                    <p:animScale>
                                      <p:cBhvr>
                                        <p:cTn id="97" dur="250" autoRev="1" fill="hold"/>
                                        <p:tgtEl>
                                          <p:spTgt spid="398340"/>
                                        </p:tgtEl>
                                      </p:cBhvr>
                                      <p:by x="105000" y="105000"/>
                                    </p:animScale>
                                  </p:childTnLst>
                                </p:cTn>
                              </p:par>
                              <p:par>
                                <p:cTn id="98" presetID="26" presetClass="emph" presetSubtype="0" fill="hold" grpId="0" nodeType="withEffect">
                                  <p:stCondLst>
                                    <p:cond delay="0"/>
                                  </p:stCondLst>
                                  <p:childTnLst>
                                    <p:animEffect transition="out" filter="fade">
                                      <p:cBhvr>
                                        <p:cTn id="99" dur="500" tmFilter="0, 0; .2, .5; .8, .5; 1, 0"/>
                                        <p:tgtEl>
                                          <p:spTgt spid="398357"/>
                                        </p:tgtEl>
                                      </p:cBhvr>
                                    </p:animEffect>
                                    <p:animScale>
                                      <p:cBhvr>
                                        <p:cTn id="100" dur="250" autoRev="1" fill="hold"/>
                                        <p:tgtEl>
                                          <p:spTgt spid="398357"/>
                                        </p:tgtEl>
                                      </p:cBhvr>
                                      <p:by x="105000" y="105000"/>
                                    </p:animScale>
                                  </p:childTnLst>
                                </p:cTn>
                              </p:par>
                            </p:childTnLst>
                          </p:cTn>
                        </p:par>
                      </p:childTnLst>
                    </p:cTn>
                  </p:par>
                  <p:par>
                    <p:cTn id="101" fill="hold">
                      <p:stCondLst>
                        <p:cond delay="indefinite"/>
                      </p:stCondLst>
                      <p:childTnLst>
                        <p:par>
                          <p:cTn id="102" fill="hold">
                            <p:stCondLst>
                              <p:cond delay="0"/>
                            </p:stCondLst>
                            <p:childTnLst>
                              <p:par>
                                <p:cTn id="103" presetID="0" presetClass="path" presetSubtype="0" accel="50000" decel="50000" fill="hold" grpId="1" nodeType="clickEffect">
                                  <p:stCondLst>
                                    <p:cond delay="0"/>
                                  </p:stCondLst>
                                  <p:childTnLst>
                                    <p:animMotion origin="layout" path="M 1.11111E-6 -5.55112E-17 C -0.00104 0.05301 -0.00191 0.10602 -0.01354 0.16227 C -0.02517 0.21852 -0.06059 0.28727 -0.07031 0.33704 C -0.08004 0.38681 -0.07188 0.43519 -0.07222 0.46088 " pathEditMode="relative" rAng="0" ptsTypes="aaaa">
                                      <p:cBhvr>
                                        <p:cTn id="104" dur="2000" fill="hold"/>
                                        <p:tgtEl>
                                          <p:spTgt spid="398357"/>
                                        </p:tgtEl>
                                        <p:attrNameLst>
                                          <p:attrName>ppt_x</p:attrName>
                                          <p:attrName>ppt_y</p:attrName>
                                        </p:attrNameLst>
                                      </p:cBhvr>
                                      <p:rCtr x="-4000" y="23000"/>
                                    </p:animMotion>
                                  </p:childTnLst>
                                </p:cTn>
                              </p:par>
                            </p:childTnLst>
                          </p:cTn>
                        </p:par>
                      </p:childTnLst>
                    </p:cTn>
                  </p:par>
                  <p:par>
                    <p:cTn id="105" fill="hold">
                      <p:stCondLst>
                        <p:cond delay="indefinite"/>
                      </p:stCondLst>
                      <p:childTnLst>
                        <p:par>
                          <p:cTn id="106" fill="hold">
                            <p:stCondLst>
                              <p:cond delay="0"/>
                            </p:stCondLst>
                            <p:childTnLst>
                              <p:par>
                                <p:cTn id="107" presetID="26" presetClass="emph" presetSubtype="0" fill="hold" grpId="0" nodeType="clickEffect">
                                  <p:stCondLst>
                                    <p:cond delay="0"/>
                                  </p:stCondLst>
                                  <p:childTnLst>
                                    <p:animEffect transition="out" filter="fade">
                                      <p:cBhvr>
                                        <p:cTn id="108" dur="500" tmFilter="0, 0; .2, .5; .8, .5; 1, 0"/>
                                        <p:tgtEl>
                                          <p:spTgt spid="398342"/>
                                        </p:tgtEl>
                                      </p:cBhvr>
                                    </p:animEffect>
                                    <p:animScale>
                                      <p:cBhvr>
                                        <p:cTn id="109" dur="250" autoRev="1" fill="hold"/>
                                        <p:tgtEl>
                                          <p:spTgt spid="398342"/>
                                        </p:tgtEl>
                                      </p:cBhvr>
                                      <p:by x="105000" y="105000"/>
                                    </p:animScale>
                                  </p:childTnLst>
                                </p:cTn>
                              </p:par>
                              <p:par>
                                <p:cTn id="110" presetID="26" presetClass="emph" presetSubtype="0" fill="hold" grpId="0" nodeType="withEffect">
                                  <p:stCondLst>
                                    <p:cond delay="0"/>
                                  </p:stCondLst>
                                  <p:childTnLst>
                                    <p:animEffect transition="out" filter="fade">
                                      <p:cBhvr>
                                        <p:cTn id="111" dur="500" tmFilter="0, 0; .2, .5; .8, .5; 1, 0"/>
                                        <p:tgtEl>
                                          <p:spTgt spid="398359"/>
                                        </p:tgtEl>
                                      </p:cBhvr>
                                    </p:animEffect>
                                    <p:animScale>
                                      <p:cBhvr>
                                        <p:cTn id="112" dur="250" autoRev="1" fill="hold"/>
                                        <p:tgtEl>
                                          <p:spTgt spid="398359"/>
                                        </p:tgtEl>
                                      </p:cBhvr>
                                      <p:by x="105000" y="105000"/>
                                    </p:animScale>
                                  </p:childTnLst>
                                </p:cTn>
                              </p:par>
                            </p:childTnLst>
                          </p:cTn>
                        </p:par>
                      </p:childTnLst>
                    </p:cTn>
                  </p:par>
                  <p:par>
                    <p:cTn id="113" fill="hold">
                      <p:stCondLst>
                        <p:cond delay="indefinite"/>
                      </p:stCondLst>
                      <p:childTnLst>
                        <p:par>
                          <p:cTn id="114" fill="hold">
                            <p:stCondLst>
                              <p:cond delay="0"/>
                            </p:stCondLst>
                            <p:childTnLst>
                              <p:par>
                                <p:cTn id="115" presetID="0" presetClass="path" presetSubtype="0" accel="50000" decel="50000" fill="hold" grpId="1" nodeType="clickEffect">
                                  <p:stCondLst>
                                    <p:cond delay="0"/>
                                  </p:stCondLst>
                                  <p:childTnLst>
                                    <p:animMotion origin="layout" path="M -1.66667E-6 2.59259E-6 C 0.0033 0.00231 0.00729 0.00023 0.00538 0.04861 C 0.00347 0.09699 -0.00833 0.24004 -0.01198 0.29028 " pathEditMode="relative" rAng="0" ptsTypes="aaa">
                                      <p:cBhvr>
                                        <p:cTn id="116" dur="2000" fill="hold"/>
                                        <p:tgtEl>
                                          <p:spTgt spid="398359"/>
                                        </p:tgtEl>
                                        <p:attrNameLst>
                                          <p:attrName>ppt_x</p:attrName>
                                          <p:attrName>ppt_y</p:attrName>
                                        </p:attrNameLst>
                                      </p:cBhvr>
                                      <p:rCtr x="-200" y="14500"/>
                                    </p:animMotion>
                                  </p:childTnLst>
                                </p:cTn>
                              </p:par>
                            </p:childTnLst>
                          </p:cTn>
                        </p:par>
                      </p:childTnLst>
                    </p:cTn>
                  </p:par>
                  <p:par>
                    <p:cTn id="117" fill="hold">
                      <p:stCondLst>
                        <p:cond delay="indefinite"/>
                      </p:stCondLst>
                      <p:childTnLst>
                        <p:par>
                          <p:cTn id="118" fill="hold">
                            <p:stCondLst>
                              <p:cond delay="0"/>
                            </p:stCondLst>
                            <p:childTnLst>
                              <p:par>
                                <p:cTn id="119" presetID="26" presetClass="emph" presetSubtype="0" fill="hold" nodeType="clickEffect">
                                  <p:stCondLst>
                                    <p:cond delay="0"/>
                                  </p:stCondLst>
                                  <p:childTnLst>
                                    <p:animEffect transition="out" filter="fade">
                                      <p:cBhvr>
                                        <p:cTn id="120" dur="500" tmFilter="0, 0; .2, .5; .8, .5; 1, 0"/>
                                        <p:tgtEl>
                                          <p:spTgt spid="60"/>
                                        </p:tgtEl>
                                      </p:cBhvr>
                                    </p:animEffect>
                                    <p:animScale>
                                      <p:cBhvr>
                                        <p:cTn id="121" dur="250" autoRev="1" fill="hold"/>
                                        <p:tgtEl>
                                          <p:spTgt spid="60"/>
                                        </p:tgtEl>
                                      </p:cBhvr>
                                      <p:by x="105000" y="105000"/>
                                    </p:animScale>
                                  </p:childTnLst>
                                </p:cTn>
                              </p:par>
                            </p:childTnLst>
                          </p:cTn>
                        </p:par>
                      </p:childTnLst>
                    </p:cTn>
                  </p:par>
                  <p:par>
                    <p:cTn id="122" fill="hold">
                      <p:stCondLst>
                        <p:cond delay="indefinite"/>
                      </p:stCondLst>
                      <p:childTnLst>
                        <p:par>
                          <p:cTn id="123" fill="hold">
                            <p:stCondLst>
                              <p:cond delay="0"/>
                            </p:stCondLst>
                            <p:childTnLst>
                              <p:par>
                                <p:cTn id="124" presetID="26" presetClass="emph" presetSubtype="0" fill="hold" nodeType="clickEffect">
                                  <p:stCondLst>
                                    <p:cond delay="0"/>
                                  </p:stCondLst>
                                  <p:childTnLst>
                                    <p:animEffect transition="out" filter="fade">
                                      <p:cBhvr>
                                        <p:cTn id="125" dur="500" tmFilter="0, 0; .2, .5; .8, .5; 1, 0"/>
                                        <p:tgtEl>
                                          <p:spTgt spid="59"/>
                                        </p:tgtEl>
                                      </p:cBhvr>
                                    </p:animEffect>
                                    <p:animScale>
                                      <p:cBhvr>
                                        <p:cTn id="126" dur="250" autoRev="1" fill="hold"/>
                                        <p:tgtEl>
                                          <p:spTgt spid="59"/>
                                        </p:tgtEl>
                                      </p:cBhvr>
                                      <p:by x="105000" y="105000"/>
                                    </p:animScale>
                                  </p:childTnLst>
                                </p:cTn>
                              </p:par>
                            </p:childTnLst>
                          </p:cTn>
                        </p:par>
                      </p:childTnLst>
                    </p:cTn>
                  </p:par>
                  <p:par>
                    <p:cTn id="127" fill="hold">
                      <p:stCondLst>
                        <p:cond delay="indefinite"/>
                      </p:stCondLst>
                      <p:childTnLst>
                        <p:par>
                          <p:cTn id="128" fill="hold">
                            <p:stCondLst>
                              <p:cond delay="0"/>
                            </p:stCondLst>
                            <p:childTnLst>
                              <p:par>
                                <p:cTn id="129" presetID="22" presetClass="exit" presetSubtype="4" fill="hold" grpId="2" nodeType="clickEffect">
                                  <p:stCondLst>
                                    <p:cond delay="0"/>
                                  </p:stCondLst>
                                  <p:childTnLst>
                                    <p:animEffect transition="out" filter="wipe(down)">
                                      <p:cBhvr>
                                        <p:cTn id="130" dur="500"/>
                                        <p:tgtEl>
                                          <p:spTgt spid="398359"/>
                                        </p:tgtEl>
                                      </p:cBhvr>
                                    </p:animEffect>
                                    <p:set>
                                      <p:cBhvr>
                                        <p:cTn id="131" dur="1" fill="hold">
                                          <p:stCondLst>
                                            <p:cond delay="499"/>
                                          </p:stCondLst>
                                        </p:cTn>
                                        <p:tgtEl>
                                          <p:spTgt spid="398359"/>
                                        </p:tgtEl>
                                        <p:attrNameLst>
                                          <p:attrName>style.visibility</p:attrName>
                                        </p:attrNameLst>
                                      </p:cBhvr>
                                      <p:to>
                                        <p:strVal val="hidden"/>
                                      </p:to>
                                    </p:set>
                                  </p:childTnLst>
                                </p:cTn>
                              </p:par>
                            </p:childTnLst>
                          </p:cTn>
                        </p:par>
                        <p:par>
                          <p:cTn id="132" fill="hold">
                            <p:stCondLst>
                              <p:cond delay="500"/>
                            </p:stCondLst>
                            <p:childTnLst>
                              <p:par>
                                <p:cTn id="133" presetID="1" presetClass="entr" presetSubtype="0" fill="hold" grpId="0" nodeType="afterEffect">
                                  <p:stCondLst>
                                    <p:cond delay="0"/>
                                  </p:stCondLst>
                                  <p:childTnLst>
                                    <p:set>
                                      <p:cBhvr>
                                        <p:cTn id="134" dur="1" fill="hold">
                                          <p:stCondLst>
                                            <p:cond delay="0"/>
                                          </p:stCondLst>
                                        </p:cTn>
                                        <p:tgtEl>
                                          <p:spTgt spid="50"/>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26" presetClass="emph" presetSubtype="0" fill="hold" grpId="0" nodeType="clickEffect">
                                  <p:stCondLst>
                                    <p:cond delay="0"/>
                                  </p:stCondLst>
                                  <p:childTnLst>
                                    <p:animEffect transition="out" filter="fade">
                                      <p:cBhvr>
                                        <p:cTn id="138" dur="500" tmFilter="0, 0; .2, .5; .8, .5; 1, 0"/>
                                        <p:tgtEl>
                                          <p:spTgt spid="398343"/>
                                        </p:tgtEl>
                                      </p:cBhvr>
                                    </p:animEffect>
                                    <p:animScale>
                                      <p:cBhvr>
                                        <p:cTn id="139" dur="250" autoRev="1" fill="hold"/>
                                        <p:tgtEl>
                                          <p:spTgt spid="398343"/>
                                        </p:tgtEl>
                                      </p:cBhvr>
                                      <p:by x="105000" y="105000"/>
                                    </p:animScale>
                                  </p:childTnLst>
                                </p:cTn>
                              </p:par>
                              <p:par>
                                <p:cTn id="140" presetID="26" presetClass="emph" presetSubtype="0" fill="hold" grpId="0" nodeType="withEffect">
                                  <p:stCondLst>
                                    <p:cond delay="0"/>
                                  </p:stCondLst>
                                  <p:childTnLst>
                                    <p:animEffect transition="out" filter="fade">
                                      <p:cBhvr>
                                        <p:cTn id="141" dur="500" tmFilter="0, 0; .2, .5; .8, .5; 1, 0"/>
                                        <p:tgtEl>
                                          <p:spTgt spid="398361"/>
                                        </p:tgtEl>
                                      </p:cBhvr>
                                    </p:animEffect>
                                    <p:animScale>
                                      <p:cBhvr>
                                        <p:cTn id="142" dur="250" autoRev="1" fill="hold"/>
                                        <p:tgtEl>
                                          <p:spTgt spid="398361"/>
                                        </p:tgtEl>
                                      </p:cBhvr>
                                      <p:by x="105000" y="105000"/>
                                    </p:animScale>
                                  </p:childTnLst>
                                </p:cTn>
                              </p:par>
                            </p:childTnLst>
                          </p:cTn>
                        </p:par>
                      </p:childTnLst>
                    </p:cTn>
                  </p:par>
                  <p:par>
                    <p:cTn id="143" fill="hold">
                      <p:stCondLst>
                        <p:cond delay="indefinite"/>
                      </p:stCondLst>
                      <p:childTnLst>
                        <p:par>
                          <p:cTn id="144" fill="hold">
                            <p:stCondLst>
                              <p:cond delay="0"/>
                            </p:stCondLst>
                            <p:childTnLst>
                              <p:par>
                                <p:cTn id="145" presetID="0" presetClass="path" presetSubtype="0" accel="50000" decel="50000" fill="hold" grpId="1" nodeType="clickEffect">
                                  <p:stCondLst>
                                    <p:cond delay="0"/>
                                  </p:stCondLst>
                                  <p:childTnLst>
                                    <p:animMotion origin="layout" path="M 2.77778E-6 2.22222E-6 C -0.02969 0.01805 -0.05573 0.03287 -0.07709 0.08125 C -0.09844 0.12963 -0.11788 0.24676 -0.12865 0.29028 " pathEditMode="relative" rAng="0" ptsTypes="aaa">
                                      <p:cBhvr>
                                        <p:cTn id="146" dur="2000" fill="hold"/>
                                        <p:tgtEl>
                                          <p:spTgt spid="398361"/>
                                        </p:tgtEl>
                                        <p:attrNameLst>
                                          <p:attrName>ppt_x</p:attrName>
                                          <p:attrName>ppt_y</p:attrName>
                                        </p:attrNameLst>
                                      </p:cBhvr>
                                      <p:rCtr x="-6400" y="14500"/>
                                    </p:animMotion>
                                  </p:childTnLst>
                                </p:cTn>
                              </p:par>
                            </p:childTnLst>
                          </p:cTn>
                        </p:par>
                      </p:childTnLst>
                    </p:cTn>
                  </p:par>
                  <p:par>
                    <p:cTn id="147" fill="hold">
                      <p:stCondLst>
                        <p:cond delay="indefinite"/>
                      </p:stCondLst>
                      <p:childTnLst>
                        <p:par>
                          <p:cTn id="148" fill="hold">
                            <p:stCondLst>
                              <p:cond delay="0"/>
                            </p:stCondLst>
                            <p:childTnLst>
                              <p:par>
                                <p:cTn id="149" presetID="26" presetClass="emph" presetSubtype="0" fill="hold" nodeType="clickEffect">
                                  <p:stCondLst>
                                    <p:cond delay="0"/>
                                  </p:stCondLst>
                                  <p:childTnLst>
                                    <p:animEffect transition="out" filter="fade">
                                      <p:cBhvr>
                                        <p:cTn id="150" dur="500" tmFilter="0, 0; .2, .5; .8, .5; 1, 0"/>
                                        <p:tgtEl>
                                          <p:spTgt spid="62"/>
                                        </p:tgtEl>
                                      </p:cBhvr>
                                    </p:animEffect>
                                    <p:animScale>
                                      <p:cBhvr>
                                        <p:cTn id="151" dur="250" autoRev="1" fill="hold"/>
                                        <p:tgtEl>
                                          <p:spTgt spid="62"/>
                                        </p:tgtEl>
                                      </p:cBhvr>
                                      <p:by x="105000" y="105000"/>
                                    </p:animScale>
                                  </p:childTnLst>
                                </p:cTn>
                              </p:par>
                            </p:childTnLst>
                          </p:cTn>
                        </p:par>
                      </p:childTnLst>
                    </p:cTn>
                  </p:par>
                  <p:par>
                    <p:cTn id="152" fill="hold">
                      <p:stCondLst>
                        <p:cond delay="indefinite"/>
                      </p:stCondLst>
                      <p:childTnLst>
                        <p:par>
                          <p:cTn id="153" fill="hold">
                            <p:stCondLst>
                              <p:cond delay="0"/>
                            </p:stCondLst>
                            <p:childTnLst>
                              <p:par>
                                <p:cTn id="154" presetID="26" presetClass="emph" presetSubtype="0" fill="hold" nodeType="clickEffect">
                                  <p:stCondLst>
                                    <p:cond delay="0"/>
                                  </p:stCondLst>
                                  <p:childTnLst>
                                    <p:animEffect transition="out" filter="fade">
                                      <p:cBhvr>
                                        <p:cTn id="155" dur="500" tmFilter="0, 0; .2, .5; .8, .5; 1, 0"/>
                                        <p:tgtEl>
                                          <p:spTgt spid="61"/>
                                        </p:tgtEl>
                                      </p:cBhvr>
                                    </p:animEffect>
                                    <p:animScale>
                                      <p:cBhvr>
                                        <p:cTn id="156" dur="250" autoRev="1" fill="hold"/>
                                        <p:tgtEl>
                                          <p:spTgt spid="61"/>
                                        </p:tgtEl>
                                      </p:cBhvr>
                                      <p:by x="105000" y="105000"/>
                                    </p:animScale>
                                  </p:childTnLst>
                                </p:cTn>
                              </p:par>
                            </p:childTnLst>
                          </p:cTn>
                        </p:par>
                      </p:childTnLst>
                    </p:cTn>
                  </p:par>
                  <p:par>
                    <p:cTn id="157" fill="hold">
                      <p:stCondLst>
                        <p:cond delay="indefinite"/>
                      </p:stCondLst>
                      <p:childTnLst>
                        <p:par>
                          <p:cTn id="158" fill="hold">
                            <p:stCondLst>
                              <p:cond delay="0"/>
                            </p:stCondLst>
                            <p:childTnLst>
                              <p:par>
                                <p:cTn id="159" presetID="22" presetClass="exit" presetSubtype="4" fill="hold" grpId="2" nodeType="clickEffect">
                                  <p:stCondLst>
                                    <p:cond delay="0"/>
                                  </p:stCondLst>
                                  <p:childTnLst>
                                    <p:animEffect transition="out" filter="wipe(down)">
                                      <p:cBhvr>
                                        <p:cTn id="160" dur="500"/>
                                        <p:tgtEl>
                                          <p:spTgt spid="398361"/>
                                        </p:tgtEl>
                                      </p:cBhvr>
                                    </p:animEffect>
                                    <p:set>
                                      <p:cBhvr>
                                        <p:cTn id="161" dur="1" fill="hold">
                                          <p:stCondLst>
                                            <p:cond delay="499"/>
                                          </p:stCondLst>
                                        </p:cTn>
                                        <p:tgtEl>
                                          <p:spTgt spid="398361"/>
                                        </p:tgtEl>
                                        <p:attrNameLst>
                                          <p:attrName>style.visibility</p:attrName>
                                        </p:attrNameLst>
                                      </p:cBhvr>
                                      <p:to>
                                        <p:strVal val="hidden"/>
                                      </p:to>
                                    </p:set>
                                  </p:childTnLst>
                                </p:cTn>
                              </p:par>
                            </p:childTnLst>
                          </p:cTn>
                        </p:par>
                        <p:par>
                          <p:cTn id="162" fill="hold">
                            <p:stCondLst>
                              <p:cond delay="500"/>
                            </p:stCondLst>
                            <p:childTnLst>
                              <p:par>
                                <p:cTn id="163" presetID="1" presetClass="entr" presetSubtype="0" fill="hold" grpId="0" nodeType="afterEffect">
                                  <p:stCondLst>
                                    <p:cond delay="0"/>
                                  </p:stCondLst>
                                  <p:childTnLst>
                                    <p:set>
                                      <p:cBhvr>
                                        <p:cTn id="164" dur="1" fill="hold">
                                          <p:stCondLst>
                                            <p:cond delay="0"/>
                                          </p:stCondLst>
                                        </p:cTn>
                                        <p:tgtEl>
                                          <p:spTgt spid="5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22" presetClass="exit" presetSubtype="4" fill="hold" grpId="2" nodeType="clickEffect">
                                  <p:stCondLst>
                                    <p:cond delay="0"/>
                                  </p:stCondLst>
                                  <p:childTnLst>
                                    <p:animEffect transition="out" filter="wipe(down)">
                                      <p:cBhvr>
                                        <p:cTn id="168" dur="500"/>
                                        <p:tgtEl>
                                          <p:spTgt spid="398357"/>
                                        </p:tgtEl>
                                      </p:cBhvr>
                                    </p:animEffect>
                                    <p:set>
                                      <p:cBhvr>
                                        <p:cTn id="169" dur="1" fill="hold">
                                          <p:stCondLst>
                                            <p:cond delay="499"/>
                                          </p:stCondLst>
                                        </p:cTn>
                                        <p:tgtEl>
                                          <p:spTgt spid="398357"/>
                                        </p:tgtEl>
                                        <p:attrNameLst>
                                          <p:attrName>style.visibility</p:attrName>
                                        </p:attrNameLst>
                                      </p:cBhvr>
                                      <p:to>
                                        <p:strVal val="hidden"/>
                                      </p:to>
                                    </p:set>
                                  </p:childTnLst>
                                </p:cTn>
                              </p:par>
                            </p:childTnLst>
                          </p:cTn>
                        </p:par>
                        <p:par>
                          <p:cTn id="170" fill="hold">
                            <p:stCondLst>
                              <p:cond delay="500"/>
                            </p:stCondLst>
                            <p:childTnLst>
                              <p:par>
                                <p:cTn id="171" presetID="1" presetClass="entr" presetSubtype="0" fill="hold" grpId="0" nodeType="afterEffect">
                                  <p:stCondLst>
                                    <p:cond delay="0"/>
                                  </p:stCondLst>
                                  <p:childTnLst>
                                    <p:set>
                                      <p:cBhvr>
                                        <p:cTn id="172" dur="1" fill="hold">
                                          <p:stCondLst>
                                            <p:cond delay="0"/>
                                          </p:stCondLst>
                                        </p:cTn>
                                        <p:tgtEl>
                                          <p:spTgt spid="52"/>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22" presetClass="exit" presetSubtype="4" fill="hold" grpId="2" nodeType="clickEffect">
                                  <p:stCondLst>
                                    <p:cond delay="0"/>
                                  </p:stCondLst>
                                  <p:childTnLst>
                                    <p:animEffect transition="out" filter="wipe(down)">
                                      <p:cBhvr>
                                        <p:cTn id="176" dur="500"/>
                                        <p:tgtEl>
                                          <p:spTgt spid="398355"/>
                                        </p:tgtEl>
                                      </p:cBhvr>
                                    </p:animEffect>
                                    <p:set>
                                      <p:cBhvr>
                                        <p:cTn id="177" dur="1" fill="hold">
                                          <p:stCondLst>
                                            <p:cond delay="499"/>
                                          </p:stCondLst>
                                        </p:cTn>
                                        <p:tgtEl>
                                          <p:spTgt spid="398355"/>
                                        </p:tgtEl>
                                        <p:attrNameLst>
                                          <p:attrName>style.visibility</p:attrName>
                                        </p:attrNameLst>
                                      </p:cBhvr>
                                      <p:to>
                                        <p:strVal val="hidden"/>
                                      </p:to>
                                    </p:set>
                                  </p:childTnLst>
                                </p:cTn>
                              </p:par>
                            </p:childTnLst>
                          </p:cTn>
                        </p:par>
                        <p:par>
                          <p:cTn id="178" fill="hold">
                            <p:stCondLst>
                              <p:cond delay="500"/>
                            </p:stCondLst>
                            <p:childTnLst>
                              <p:par>
                                <p:cTn id="179" presetID="1" presetClass="entr" presetSubtype="0" fill="hold" grpId="0" nodeType="afterEffect">
                                  <p:stCondLst>
                                    <p:cond delay="0"/>
                                  </p:stCondLst>
                                  <p:childTnLst>
                                    <p:set>
                                      <p:cBhvr>
                                        <p:cTn id="180" dur="1" fill="hold">
                                          <p:stCondLst>
                                            <p:cond delay="0"/>
                                          </p:stCondLst>
                                        </p:cTn>
                                        <p:tgtEl>
                                          <p:spTgt spid="53"/>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70"/>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398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8" grpId="0" animBg="1"/>
      <p:bldP spid="398339" grpId="0" animBg="1"/>
      <p:bldP spid="398340" grpId="0" animBg="1"/>
      <p:bldP spid="398341" grpId="0" animBg="1"/>
      <p:bldP spid="398342" grpId="0" animBg="1"/>
      <p:bldP spid="398343" grpId="0" animBg="1"/>
      <p:bldP spid="398355" grpId="0" animBg="1"/>
      <p:bldP spid="398355" grpId="1" animBg="1"/>
      <p:bldP spid="398355" grpId="2" animBg="1"/>
      <p:bldP spid="398356" grpId="0" animBg="1"/>
      <p:bldP spid="398356" grpId="1" animBg="1"/>
      <p:bldP spid="398356" grpId="2" animBg="1"/>
      <p:bldP spid="398357" grpId="0" animBg="1"/>
      <p:bldP spid="398357" grpId="1" animBg="1"/>
      <p:bldP spid="398357" grpId="2" animBg="1"/>
      <p:bldP spid="398358" grpId="0" animBg="1"/>
      <p:bldP spid="398358" grpId="1" animBg="1"/>
      <p:bldP spid="398358" grpId="2" animBg="1"/>
      <p:bldP spid="398359" grpId="0" animBg="1"/>
      <p:bldP spid="398359" grpId="1" animBg="1"/>
      <p:bldP spid="398359" grpId="2" animBg="1"/>
      <p:bldP spid="398360" grpId="0" animBg="1"/>
      <p:bldP spid="398360" grpId="1" animBg="1"/>
      <p:bldP spid="398360" grpId="2" animBg="1"/>
      <p:bldP spid="398361" grpId="0" animBg="1"/>
      <p:bldP spid="398361" grpId="1" animBg="1"/>
      <p:bldP spid="398361" grpId="2" animBg="1"/>
      <p:bldP spid="398370" grpId="0"/>
      <p:bldP spid="70" grpId="0"/>
      <p:bldP spid="47" grpId="0"/>
      <p:bldP spid="48" grpId="0"/>
      <p:bldP spid="49" grpId="0"/>
      <p:bldP spid="50" grpId="0"/>
      <p:bldP spid="51" grpId="0"/>
      <p:bldP spid="52" grpId="0"/>
      <p:bldP spid="53" grpId="0"/>
      <p:bldP spid="75" grpId="0"/>
      <p:bldP spid="54" grpId="0"/>
      <p:bldP spid="5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500034" y="357166"/>
            <a:ext cx="8536462" cy="2655086"/>
          </a:xfrm>
          <a:prstGeom prst="rect">
            <a:avLst/>
          </a:prstGeom>
          <a:noFill/>
          <a:ln w="9525">
            <a:noFill/>
            <a:miter lim="800000"/>
            <a:headEnd/>
            <a:tailEnd/>
          </a:ln>
          <a:effectLst/>
        </p:spPr>
        <p:txBody>
          <a:bodyPr wrap="square">
            <a:spAutoFit/>
          </a:bodyPr>
          <a:lstStyle/>
          <a:p>
            <a:pPr algn="just" fontAlgn="base">
              <a:lnSpc>
                <a:spcPts val="3000"/>
              </a:lnSpc>
              <a:spcBef>
                <a:spcPts val="600"/>
              </a:spcBef>
              <a:spcAft>
                <a:spcPct val="0"/>
              </a:spcAft>
            </a:pPr>
            <a:r>
              <a:rPr kumimoji="1" lang="en-US" altLang="zh-CN" sz="2800" b="1" dirty="0" smtClean="0">
                <a:solidFill>
                  <a:srgbClr val="FF0000"/>
                </a:solidFill>
                <a:latin typeface="Consolas" pitchFamily="49" charset="0"/>
                <a:ea typeface="微软雅黑" pitchFamily="34" charset="-122"/>
                <a:cs typeface="Consolas" pitchFamily="49" charset="0"/>
              </a:rPr>
              <a:t>4</a:t>
            </a:r>
            <a:r>
              <a:rPr kumimoji="1" lang="zh-CN" altLang="en-US" sz="2800" b="1" dirty="0" smtClean="0">
                <a:solidFill>
                  <a:srgbClr val="FF0000"/>
                </a:solidFill>
                <a:latin typeface="Consolas" pitchFamily="49" charset="0"/>
                <a:ea typeface="微软雅黑" pitchFamily="34" charset="-122"/>
                <a:cs typeface="Consolas" pitchFamily="49" charset="0"/>
              </a:rPr>
              <a:t>、</a:t>
            </a:r>
            <a:r>
              <a:rPr kumimoji="1" lang="zh-CN" altLang="en-US" sz="2800" b="1" dirty="0" smtClean="0">
                <a:solidFill>
                  <a:srgbClr val="FF0000"/>
                </a:solidFill>
                <a:latin typeface="方正启体简体" pitchFamily="65" charset="-122"/>
                <a:ea typeface="方正启体简体" pitchFamily="65" charset="-122"/>
                <a:cs typeface="Consolas" pitchFamily="49" charset="0"/>
              </a:rPr>
              <a:t>孩子结点、双亲结点和兄弟结点</a:t>
            </a:r>
            <a:r>
              <a:rPr kumimoji="1" lang="zh-CN" altLang="en-US" sz="2800" b="1" dirty="0" smtClean="0">
                <a:solidFill>
                  <a:srgbClr val="FF0000"/>
                </a:solidFill>
                <a:latin typeface="Consolas" pitchFamily="49" charset="0"/>
                <a:ea typeface="微软雅黑" pitchFamily="34" charset="-122"/>
                <a:cs typeface="Consolas" pitchFamily="49" charset="0"/>
              </a:rPr>
              <a:t>：</a:t>
            </a:r>
            <a:endParaRPr kumimoji="1" lang="en-US" altLang="zh-CN" sz="2800" b="1" dirty="0" smtClean="0">
              <a:solidFill>
                <a:srgbClr val="FF0000"/>
              </a:solidFill>
              <a:latin typeface="Consolas" pitchFamily="49" charset="0"/>
              <a:ea typeface="微软雅黑" pitchFamily="34" charset="-122"/>
              <a:cs typeface="Consolas" pitchFamily="49" charset="0"/>
            </a:endParaRPr>
          </a:p>
          <a:p>
            <a:pPr algn="just" fontAlgn="base">
              <a:lnSpc>
                <a:spcPct val="110000"/>
              </a:lnSpc>
              <a:spcBef>
                <a:spcPts val="1600"/>
              </a:spcBef>
              <a:spcAft>
                <a:spcPct val="0"/>
              </a:spcAft>
            </a:pPr>
            <a:r>
              <a:rPr kumimoji="1" lang="zh-CN" altLang="en-US" sz="2800" b="1" dirty="0" smtClean="0">
                <a:solidFill>
                  <a:srgbClr val="3333FF"/>
                </a:solidFill>
                <a:latin typeface="Consolas" pitchFamily="49" charset="0"/>
                <a:ea typeface="楷体" pitchFamily="49" charset="-122"/>
                <a:cs typeface="Consolas" pitchFamily="49" charset="0"/>
              </a:rPr>
              <a:t>在</a:t>
            </a:r>
            <a:r>
              <a:rPr kumimoji="1" lang="zh-CN" altLang="en-US" sz="2800" b="1" dirty="0">
                <a:solidFill>
                  <a:srgbClr val="3333FF"/>
                </a:solidFill>
                <a:latin typeface="Consolas" pitchFamily="49" charset="0"/>
                <a:ea typeface="楷体" pitchFamily="49" charset="-122"/>
                <a:cs typeface="Consolas" pitchFamily="49" charset="0"/>
              </a:rPr>
              <a:t>一棵树</a:t>
            </a:r>
            <a:r>
              <a:rPr kumimoji="1" lang="zh-CN" altLang="en-US" sz="2800" b="1" dirty="0" smtClean="0">
                <a:solidFill>
                  <a:srgbClr val="3333FF"/>
                </a:solidFill>
                <a:latin typeface="Consolas" pitchFamily="49" charset="0"/>
                <a:ea typeface="楷体" pitchFamily="49" charset="-122"/>
                <a:cs typeface="Consolas" pitchFamily="49" charset="0"/>
              </a:rPr>
              <a:t>中，每个结点的后继，被</a:t>
            </a:r>
            <a:r>
              <a:rPr kumimoji="1" lang="zh-CN" altLang="en-US" sz="2800" b="1" dirty="0">
                <a:solidFill>
                  <a:srgbClr val="3333FF"/>
                </a:solidFill>
                <a:latin typeface="Consolas" pitchFamily="49" charset="0"/>
                <a:ea typeface="楷体" pitchFamily="49" charset="-122"/>
                <a:cs typeface="Consolas" pitchFamily="49" charset="0"/>
              </a:rPr>
              <a:t>称作</a:t>
            </a:r>
            <a:r>
              <a:rPr kumimoji="1" lang="zh-CN" altLang="en-US" sz="2800" b="1" dirty="0" smtClean="0">
                <a:solidFill>
                  <a:srgbClr val="3333FF"/>
                </a:solidFill>
                <a:latin typeface="Consolas" pitchFamily="49" charset="0"/>
                <a:ea typeface="楷体" pitchFamily="49" charset="-122"/>
                <a:cs typeface="Consolas" pitchFamily="49" charset="0"/>
              </a:rPr>
              <a:t>该结点的</a:t>
            </a:r>
            <a:r>
              <a:rPr kumimoji="1" lang="zh-CN" altLang="en-US" sz="2800" b="1" dirty="0" smtClean="0">
                <a:solidFill>
                  <a:srgbClr val="FF0000"/>
                </a:solidFill>
                <a:latin typeface="Consolas" pitchFamily="49" charset="0"/>
                <a:ea typeface="楷体" pitchFamily="49" charset="-122"/>
                <a:cs typeface="Consolas" pitchFamily="49" charset="0"/>
              </a:rPr>
              <a:t>孩子结点</a:t>
            </a:r>
            <a:r>
              <a:rPr kumimoji="1" lang="zh-CN" altLang="en-US" sz="2800" b="1" dirty="0" smtClean="0">
                <a:solidFill>
                  <a:srgbClr val="3333FF"/>
                </a:solidFill>
                <a:latin typeface="Consolas" pitchFamily="49" charset="0"/>
                <a:ea typeface="楷体" pitchFamily="49" charset="-122"/>
                <a:cs typeface="Consolas" pitchFamily="49" charset="0"/>
              </a:rPr>
              <a:t>（</a:t>
            </a:r>
            <a:r>
              <a:rPr kumimoji="1" lang="zh-CN" altLang="en-US" sz="2800" b="1" dirty="0">
                <a:solidFill>
                  <a:srgbClr val="3333FF"/>
                </a:solidFill>
                <a:latin typeface="Consolas" pitchFamily="49" charset="0"/>
                <a:ea typeface="楷体" pitchFamily="49" charset="-122"/>
                <a:cs typeface="Consolas" pitchFamily="49" charset="0"/>
              </a:rPr>
              <a:t>或</a:t>
            </a:r>
            <a:r>
              <a:rPr kumimoji="1" lang="zh-CN" altLang="en-US" sz="2800" b="1" dirty="0" smtClean="0">
                <a:solidFill>
                  <a:srgbClr val="3333FF"/>
                </a:solidFill>
                <a:latin typeface="Consolas" pitchFamily="49" charset="0"/>
                <a:ea typeface="楷体" pitchFamily="49" charset="-122"/>
                <a:cs typeface="Consolas" pitchFamily="49" charset="0"/>
              </a:rPr>
              <a:t>子女结点）</a:t>
            </a:r>
            <a:r>
              <a:rPr kumimoji="1" lang="zh-CN" altLang="en-US" sz="2800" b="1" dirty="0">
                <a:solidFill>
                  <a:srgbClr val="3333FF"/>
                </a:solidFill>
                <a:latin typeface="Consolas" pitchFamily="49" charset="0"/>
                <a:ea typeface="楷体" pitchFamily="49" charset="-122"/>
                <a:cs typeface="Consolas" pitchFamily="49" charset="0"/>
              </a:rPr>
              <a:t>。相应</a:t>
            </a:r>
            <a:r>
              <a:rPr kumimoji="1" lang="zh-CN" altLang="en-US" sz="2800" b="1" dirty="0" smtClean="0">
                <a:solidFill>
                  <a:srgbClr val="3333FF"/>
                </a:solidFill>
                <a:latin typeface="Consolas" pitchFamily="49" charset="0"/>
                <a:ea typeface="楷体" pitchFamily="49" charset="-122"/>
                <a:cs typeface="Consolas" pitchFamily="49" charset="0"/>
              </a:rPr>
              <a:t>地，该结点被</a:t>
            </a:r>
            <a:r>
              <a:rPr kumimoji="1" lang="zh-CN" altLang="en-US" sz="2800" b="1" dirty="0">
                <a:solidFill>
                  <a:srgbClr val="3333FF"/>
                </a:solidFill>
                <a:latin typeface="Consolas" pitchFamily="49" charset="0"/>
                <a:ea typeface="楷体" pitchFamily="49" charset="-122"/>
                <a:cs typeface="Consolas" pitchFamily="49" charset="0"/>
              </a:rPr>
              <a:t>称作</a:t>
            </a:r>
            <a:r>
              <a:rPr kumimoji="1" lang="zh-CN" altLang="en-US" sz="2800" b="1" dirty="0" smtClean="0">
                <a:solidFill>
                  <a:srgbClr val="3333FF"/>
                </a:solidFill>
                <a:latin typeface="Consolas" pitchFamily="49" charset="0"/>
                <a:ea typeface="楷体" pitchFamily="49" charset="-122"/>
                <a:cs typeface="Consolas" pitchFamily="49" charset="0"/>
              </a:rPr>
              <a:t>孩子结点的</a:t>
            </a:r>
            <a:r>
              <a:rPr kumimoji="1" lang="zh-CN" altLang="en-US" sz="2800" b="1" dirty="0" smtClean="0">
                <a:solidFill>
                  <a:srgbClr val="FF0000"/>
                </a:solidFill>
                <a:latin typeface="Consolas" pitchFamily="49" charset="0"/>
                <a:ea typeface="楷体" pitchFamily="49" charset="-122"/>
                <a:cs typeface="Consolas" pitchFamily="49" charset="0"/>
              </a:rPr>
              <a:t>双亲结点</a:t>
            </a:r>
            <a:r>
              <a:rPr kumimoji="1" lang="zh-CN" altLang="en-US" sz="2800" b="1" dirty="0" smtClean="0">
                <a:solidFill>
                  <a:srgbClr val="3333FF"/>
                </a:solidFill>
                <a:latin typeface="Consolas" pitchFamily="49" charset="0"/>
                <a:ea typeface="楷体" pitchFamily="49" charset="-122"/>
                <a:cs typeface="Consolas" pitchFamily="49" charset="0"/>
              </a:rPr>
              <a:t>（</a:t>
            </a:r>
            <a:r>
              <a:rPr kumimoji="1" lang="zh-CN" altLang="en-US" sz="2800" b="1" dirty="0">
                <a:solidFill>
                  <a:srgbClr val="3333FF"/>
                </a:solidFill>
                <a:latin typeface="Consolas" pitchFamily="49" charset="0"/>
                <a:ea typeface="楷体" pitchFamily="49" charset="-122"/>
                <a:cs typeface="Consolas" pitchFamily="49" charset="0"/>
              </a:rPr>
              <a:t>或</a:t>
            </a:r>
            <a:r>
              <a:rPr kumimoji="1" lang="zh-CN" altLang="en-US" sz="2800" b="1" dirty="0" smtClean="0">
                <a:solidFill>
                  <a:srgbClr val="FF0000"/>
                </a:solidFill>
                <a:latin typeface="Consolas" pitchFamily="49" charset="0"/>
                <a:ea typeface="楷体" pitchFamily="49" charset="-122"/>
                <a:cs typeface="Consolas" pitchFamily="49" charset="0"/>
              </a:rPr>
              <a:t>父结点</a:t>
            </a:r>
            <a:r>
              <a:rPr kumimoji="1" lang="zh-CN" altLang="en-US" sz="2800" b="1" dirty="0" smtClean="0">
                <a:solidFill>
                  <a:srgbClr val="3333FF"/>
                </a:solidFill>
                <a:latin typeface="Consolas" pitchFamily="49" charset="0"/>
                <a:ea typeface="楷体" pitchFamily="49" charset="-122"/>
                <a:cs typeface="Consolas" pitchFamily="49" charset="0"/>
              </a:rPr>
              <a:t>）。</a:t>
            </a:r>
            <a:endParaRPr kumimoji="1" lang="en-US" altLang="zh-CN" sz="2800" b="1" dirty="0" smtClean="0">
              <a:solidFill>
                <a:srgbClr val="3333FF"/>
              </a:solidFill>
              <a:latin typeface="Consolas" pitchFamily="49" charset="0"/>
              <a:ea typeface="楷体" pitchFamily="49" charset="-122"/>
              <a:cs typeface="Consolas" pitchFamily="49" charset="0"/>
            </a:endParaRPr>
          </a:p>
          <a:p>
            <a:pPr algn="just" fontAlgn="base">
              <a:lnSpc>
                <a:spcPct val="110000"/>
              </a:lnSpc>
              <a:spcBef>
                <a:spcPts val="600"/>
              </a:spcBef>
              <a:spcAft>
                <a:spcPct val="0"/>
              </a:spcAft>
            </a:pPr>
            <a:r>
              <a:rPr kumimoji="1" lang="zh-CN" altLang="en-US" sz="2800" b="1" dirty="0" smtClean="0">
                <a:solidFill>
                  <a:srgbClr val="3333FF"/>
                </a:solidFill>
                <a:latin typeface="Consolas" pitchFamily="49" charset="0"/>
                <a:ea typeface="楷体" pitchFamily="49" charset="-122"/>
                <a:cs typeface="Consolas" pitchFamily="49" charset="0"/>
              </a:rPr>
              <a:t>具有同一双亲的孩子结点互为</a:t>
            </a:r>
            <a:r>
              <a:rPr kumimoji="1" lang="zh-CN" altLang="en-US" sz="2800" b="1" dirty="0" smtClean="0">
                <a:solidFill>
                  <a:srgbClr val="FF0000"/>
                </a:solidFill>
                <a:latin typeface="Consolas" pitchFamily="49" charset="0"/>
                <a:ea typeface="楷体" pitchFamily="49" charset="-122"/>
                <a:cs typeface="Consolas" pitchFamily="49" charset="0"/>
              </a:rPr>
              <a:t>兄弟结点</a:t>
            </a:r>
            <a:r>
              <a:rPr kumimoji="1" lang="zh-CN" altLang="en-US" sz="2800" b="1" dirty="0" smtClean="0">
                <a:solidFill>
                  <a:srgbClr val="3333FF"/>
                </a:solidFill>
                <a:latin typeface="Consolas" pitchFamily="49" charset="0"/>
                <a:ea typeface="楷体" pitchFamily="49" charset="-122"/>
                <a:cs typeface="Consolas" pitchFamily="49" charset="0"/>
              </a:rPr>
              <a:t>（</a:t>
            </a:r>
            <a:r>
              <a:rPr kumimoji="1" lang="en-US" altLang="zh-CN" sz="2800" b="1" dirty="0" smtClean="0">
                <a:solidFill>
                  <a:srgbClr val="3333FF"/>
                </a:solidFill>
                <a:latin typeface="Consolas" pitchFamily="49" charset="0"/>
                <a:ea typeface="楷体" pitchFamily="49" charset="-122"/>
                <a:cs typeface="Consolas" pitchFamily="49" charset="0"/>
              </a:rPr>
              <a:t>sibling</a:t>
            </a:r>
            <a:r>
              <a:rPr kumimoji="1" lang="zh-CN" altLang="en-US" sz="2800" b="1" dirty="0" smtClean="0">
                <a:solidFill>
                  <a:srgbClr val="3333FF"/>
                </a:solidFill>
                <a:latin typeface="Consolas" pitchFamily="49" charset="0"/>
                <a:ea typeface="楷体" pitchFamily="49" charset="-122"/>
                <a:cs typeface="Consolas" pitchFamily="49" charset="0"/>
              </a:rPr>
              <a:t>）。</a:t>
            </a:r>
            <a:endParaRPr kumimoji="1" lang="zh-CN" altLang="en-US" sz="2800" b="1" dirty="0">
              <a:solidFill>
                <a:srgbClr val="3333FF"/>
              </a:solidFill>
              <a:latin typeface="Consolas" pitchFamily="49" charset="0"/>
              <a:ea typeface="楷体" pitchFamily="49" charset="-122"/>
              <a:cs typeface="Consolas" pitchFamily="49" charset="0"/>
            </a:endParaRPr>
          </a:p>
        </p:txBody>
      </p:sp>
      <p:grpSp>
        <p:nvGrpSpPr>
          <p:cNvPr id="2" name="组合 59"/>
          <p:cNvGrpSpPr/>
          <p:nvPr/>
        </p:nvGrpSpPr>
        <p:grpSpPr>
          <a:xfrm>
            <a:off x="755576" y="3501008"/>
            <a:ext cx="4060874" cy="2592288"/>
            <a:chOff x="1000100" y="2500306"/>
            <a:chExt cx="3816350" cy="2305050"/>
          </a:xfrm>
        </p:grpSpPr>
        <p:sp>
          <p:nvSpPr>
            <p:cNvPr id="47" name="Line 44"/>
            <p:cNvSpPr>
              <a:spLocks noChangeShapeType="1"/>
            </p:cNvSpPr>
            <p:nvPr/>
          </p:nvSpPr>
          <p:spPr bwMode="auto">
            <a:xfrm flipH="1">
              <a:off x="1643042" y="2717794"/>
              <a:ext cx="725482" cy="496892"/>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32" name="Freeform 47"/>
            <p:cNvSpPr>
              <a:spLocks/>
            </p:cNvSpPr>
            <p:nvPr/>
          </p:nvSpPr>
          <p:spPr bwMode="auto">
            <a:xfrm>
              <a:off x="1239813" y="3509955"/>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33" name="Freeform 48"/>
            <p:cNvSpPr>
              <a:spLocks/>
            </p:cNvSpPr>
            <p:nvPr/>
          </p:nvSpPr>
          <p:spPr bwMode="auto">
            <a:xfrm>
              <a:off x="1665247" y="3471855"/>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34" name="Oval 31"/>
            <p:cNvSpPr>
              <a:spLocks noChangeArrowheads="1"/>
            </p:cNvSpPr>
            <p:nvPr/>
          </p:nvSpPr>
          <p:spPr bwMode="auto">
            <a:xfrm>
              <a:off x="2368525" y="250030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dirty="0">
                  <a:solidFill>
                    <a:srgbClr val="3333FF"/>
                  </a:solidFill>
                  <a:latin typeface="Consolas" pitchFamily="49" charset="0"/>
                  <a:cs typeface="Consolas" pitchFamily="49" charset="0"/>
                </a:rPr>
                <a:t>A</a:t>
              </a:r>
            </a:p>
          </p:txBody>
        </p:sp>
        <p:sp>
          <p:nvSpPr>
            <p:cNvPr id="35" name="Oval 32"/>
            <p:cNvSpPr>
              <a:spLocks noChangeArrowheads="1"/>
            </p:cNvSpPr>
            <p:nvPr/>
          </p:nvSpPr>
          <p:spPr bwMode="auto">
            <a:xfrm>
              <a:off x="1360463" y="3149594"/>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dirty="0">
                  <a:solidFill>
                    <a:srgbClr val="3333FF"/>
                  </a:solidFill>
                  <a:latin typeface="Consolas" pitchFamily="49" charset="0"/>
                  <a:cs typeface="Consolas" pitchFamily="49" charset="0"/>
                </a:rPr>
                <a:t>B</a:t>
              </a:r>
            </a:p>
          </p:txBody>
        </p:sp>
        <p:sp>
          <p:nvSpPr>
            <p:cNvPr id="36" name="Oval 33"/>
            <p:cNvSpPr>
              <a:spLocks noChangeArrowheads="1"/>
            </p:cNvSpPr>
            <p:nvPr/>
          </p:nvSpPr>
          <p:spPr bwMode="auto">
            <a:xfrm>
              <a:off x="2368525" y="3149594"/>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dirty="0">
                  <a:solidFill>
                    <a:srgbClr val="3333FF"/>
                  </a:solidFill>
                  <a:latin typeface="Consolas" pitchFamily="49" charset="0"/>
                  <a:cs typeface="Consolas" pitchFamily="49" charset="0"/>
                </a:rPr>
                <a:t>C</a:t>
              </a:r>
            </a:p>
          </p:txBody>
        </p:sp>
        <p:sp>
          <p:nvSpPr>
            <p:cNvPr id="37" name="Oval 34"/>
            <p:cNvSpPr>
              <a:spLocks noChangeArrowheads="1"/>
            </p:cNvSpPr>
            <p:nvPr/>
          </p:nvSpPr>
          <p:spPr bwMode="auto">
            <a:xfrm>
              <a:off x="3376588" y="314959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D</a:t>
              </a:r>
            </a:p>
          </p:txBody>
        </p:sp>
        <p:sp>
          <p:nvSpPr>
            <p:cNvPr id="38" name="Oval 35"/>
            <p:cNvSpPr>
              <a:spLocks noChangeArrowheads="1"/>
            </p:cNvSpPr>
            <p:nvPr/>
          </p:nvSpPr>
          <p:spPr bwMode="auto">
            <a:xfrm>
              <a:off x="1000100" y="379729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E</a:t>
              </a:r>
            </a:p>
          </p:txBody>
        </p:sp>
        <p:sp>
          <p:nvSpPr>
            <p:cNvPr id="39" name="Oval 36"/>
            <p:cNvSpPr>
              <a:spLocks noChangeArrowheads="1"/>
            </p:cNvSpPr>
            <p:nvPr/>
          </p:nvSpPr>
          <p:spPr bwMode="auto">
            <a:xfrm>
              <a:off x="1719238" y="379729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F</a:t>
              </a:r>
            </a:p>
          </p:txBody>
        </p:sp>
        <p:sp>
          <p:nvSpPr>
            <p:cNvPr id="40" name="Oval 37"/>
            <p:cNvSpPr>
              <a:spLocks noChangeArrowheads="1"/>
            </p:cNvSpPr>
            <p:nvPr/>
          </p:nvSpPr>
          <p:spPr bwMode="auto">
            <a:xfrm>
              <a:off x="2368525" y="379729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G</a:t>
              </a:r>
            </a:p>
          </p:txBody>
        </p:sp>
        <p:sp>
          <p:nvSpPr>
            <p:cNvPr id="41" name="Oval 38"/>
            <p:cNvSpPr>
              <a:spLocks noChangeArrowheads="1"/>
            </p:cNvSpPr>
            <p:nvPr/>
          </p:nvSpPr>
          <p:spPr bwMode="auto">
            <a:xfrm>
              <a:off x="2368525" y="444499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dirty="0">
                  <a:solidFill>
                    <a:srgbClr val="3333FF"/>
                  </a:solidFill>
                  <a:latin typeface="Consolas" pitchFamily="49" charset="0"/>
                  <a:cs typeface="Consolas" pitchFamily="49" charset="0"/>
                </a:rPr>
                <a:t>J</a:t>
              </a:r>
            </a:p>
          </p:txBody>
        </p:sp>
        <p:sp>
          <p:nvSpPr>
            <p:cNvPr id="42" name="Oval 39"/>
            <p:cNvSpPr>
              <a:spLocks noChangeArrowheads="1"/>
            </p:cNvSpPr>
            <p:nvPr/>
          </p:nvSpPr>
          <p:spPr bwMode="auto">
            <a:xfrm>
              <a:off x="3016225" y="379729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H</a:t>
              </a:r>
            </a:p>
          </p:txBody>
        </p:sp>
        <p:sp>
          <p:nvSpPr>
            <p:cNvPr id="43" name="Oval 40"/>
            <p:cNvSpPr>
              <a:spLocks noChangeArrowheads="1"/>
            </p:cNvSpPr>
            <p:nvPr/>
          </p:nvSpPr>
          <p:spPr bwMode="auto">
            <a:xfrm>
              <a:off x="3808388" y="379729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I</a:t>
              </a:r>
            </a:p>
          </p:txBody>
        </p:sp>
        <p:sp>
          <p:nvSpPr>
            <p:cNvPr id="44" name="Oval 41"/>
            <p:cNvSpPr>
              <a:spLocks noChangeArrowheads="1"/>
            </p:cNvSpPr>
            <p:nvPr/>
          </p:nvSpPr>
          <p:spPr bwMode="auto">
            <a:xfrm>
              <a:off x="3232125" y="444499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K</a:t>
              </a:r>
            </a:p>
          </p:txBody>
        </p:sp>
        <p:sp>
          <p:nvSpPr>
            <p:cNvPr id="45" name="Oval 42"/>
            <p:cNvSpPr>
              <a:spLocks noChangeArrowheads="1"/>
            </p:cNvSpPr>
            <p:nvPr/>
          </p:nvSpPr>
          <p:spPr bwMode="auto">
            <a:xfrm>
              <a:off x="3813150" y="4444994"/>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L</a:t>
              </a:r>
            </a:p>
          </p:txBody>
        </p:sp>
        <p:sp>
          <p:nvSpPr>
            <p:cNvPr id="46" name="Oval 43"/>
            <p:cNvSpPr>
              <a:spLocks noChangeArrowheads="1"/>
            </p:cNvSpPr>
            <p:nvPr/>
          </p:nvSpPr>
          <p:spPr bwMode="auto">
            <a:xfrm>
              <a:off x="4456088" y="4444994"/>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M</a:t>
              </a:r>
            </a:p>
          </p:txBody>
        </p:sp>
        <p:sp>
          <p:nvSpPr>
            <p:cNvPr id="48" name="Line 45"/>
            <p:cNvSpPr>
              <a:spLocks noChangeShapeType="1"/>
            </p:cNvSpPr>
            <p:nvPr/>
          </p:nvSpPr>
          <p:spPr bwMode="auto">
            <a:xfrm>
              <a:off x="2546325" y="2860669"/>
              <a:ext cx="0" cy="288000"/>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49" name="Line 46"/>
            <p:cNvSpPr>
              <a:spLocks noChangeShapeType="1"/>
            </p:cNvSpPr>
            <p:nvPr/>
          </p:nvSpPr>
          <p:spPr bwMode="auto">
            <a:xfrm>
              <a:off x="2738413" y="2746369"/>
              <a:ext cx="647700" cy="503237"/>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0" name="Line 49"/>
            <p:cNvSpPr>
              <a:spLocks noChangeShapeType="1"/>
            </p:cNvSpPr>
            <p:nvPr/>
          </p:nvSpPr>
          <p:spPr bwMode="auto">
            <a:xfrm>
              <a:off x="2551088" y="3546469"/>
              <a:ext cx="0" cy="252000"/>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1" name="Line 50"/>
            <p:cNvSpPr>
              <a:spLocks noChangeShapeType="1"/>
            </p:cNvSpPr>
            <p:nvPr/>
          </p:nvSpPr>
          <p:spPr bwMode="auto">
            <a:xfrm>
              <a:off x="2551088" y="4157656"/>
              <a:ext cx="0" cy="287338"/>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2" name="Freeform 51"/>
            <p:cNvSpPr>
              <a:spLocks/>
            </p:cNvSpPr>
            <p:nvPr/>
          </p:nvSpPr>
          <p:spPr bwMode="auto">
            <a:xfrm>
              <a:off x="3248000" y="3495669"/>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3" name="Freeform 52"/>
            <p:cNvSpPr>
              <a:spLocks/>
            </p:cNvSpPr>
            <p:nvPr/>
          </p:nvSpPr>
          <p:spPr bwMode="auto">
            <a:xfrm>
              <a:off x="3687738" y="3467094"/>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4" name="Line 53"/>
            <p:cNvSpPr>
              <a:spLocks noChangeShapeType="1"/>
            </p:cNvSpPr>
            <p:nvPr/>
          </p:nvSpPr>
          <p:spPr bwMode="auto">
            <a:xfrm flipH="1">
              <a:off x="3492475" y="4086219"/>
              <a:ext cx="360363" cy="358775"/>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5" name="Line 54"/>
            <p:cNvSpPr>
              <a:spLocks noChangeShapeType="1"/>
            </p:cNvSpPr>
            <p:nvPr/>
          </p:nvSpPr>
          <p:spPr bwMode="auto">
            <a:xfrm>
              <a:off x="3995713" y="4157656"/>
              <a:ext cx="0" cy="287338"/>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56" name="Freeform 55"/>
            <p:cNvSpPr>
              <a:spLocks/>
            </p:cNvSpPr>
            <p:nvPr/>
          </p:nvSpPr>
          <p:spPr bwMode="auto">
            <a:xfrm>
              <a:off x="4135413" y="4067169"/>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grpSp>
      <p:sp>
        <p:nvSpPr>
          <p:cNvPr id="57" name="TextBox 56"/>
          <p:cNvSpPr txBox="1"/>
          <p:nvPr/>
        </p:nvSpPr>
        <p:spPr>
          <a:xfrm>
            <a:off x="5072066" y="4145436"/>
            <a:ext cx="3911062" cy="461665"/>
          </a:xfrm>
          <a:prstGeom prst="rect">
            <a:avLst/>
          </a:prstGeom>
          <a:noFill/>
        </p:spPr>
        <p:txBody>
          <a:bodyPr wrap="square" rtlCol="0">
            <a:spAutoFit/>
          </a:bodyPr>
          <a:lstStyle/>
          <a:p>
            <a:pPr fontAlgn="base">
              <a:spcBef>
                <a:spcPct val="0"/>
              </a:spcBef>
              <a:spcAft>
                <a:spcPct val="0"/>
              </a:spcAft>
            </a:pPr>
            <a:r>
              <a:rPr kumimoji="1" lang="en-US" altLang="zh-CN" sz="2400" b="1" i="1" dirty="0" smtClean="0">
                <a:solidFill>
                  <a:srgbClr val="CC00FF"/>
                </a:solidFill>
                <a:latin typeface="Consolas" pitchFamily="49" charset="0"/>
                <a:ea typeface="仿宋" pitchFamily="49" charset="-122"/>
                <a:cs typeface="Consolas" pitchFamily="49" charset="0"/>
              </a:rPr>
              <a:t>A</a:t>
            </a:r>
            <a:r>
              <a:rPr kumimoji="1" lang="zh-CN" altLang="en-US" sz="2400" b="1" smtClean="0">
                <a:solidFill>
                  <a:srgbClr val="3333FF"/>
                </a:solidFill>
                <a:latin typeface="Consolas" pitchFamily="49" charset="0"/>
                <a:ea typeface="仿宋" pitchFamily="49" charset="-122"/>
                <a:cs typeface="Consolas" pitchFamily="49" charset="0"/>
              </a:rPr>
              <a:t>的孩子结点有</a:t>
            </a:r>
            <a:r>
              <a:rPr kumimoji="1" lang="en-US" altLang="zh-CN" sz="2400" b="1" i="1" dirty="0" smtClean="0">
                <a:solidFill>
                  <a:srgbClr val="3333FF"/>
                </a:solidFill>
                <a:latin typeface="Consolas" pitchFamily="49" charset="0"/>
                <a:ea typeface="仿宋" pitchFamily="49" charset="-122"/>
                <a:cs typeface="Consolas" pitchFamily="49" charset="0"/>
              </a:rPr>
              <a:t>B</a:t>
            </a:r>
            <a:r>
              <a:rPr kumimoji="1" lang="zh-CN" altLang="en-US" sz="2400" b="1" dirty="0" smtClean="0">
                <a:solidFill>
                  <a:srgbClr val="3333FF"/>
                </a:solidFill>
                <a:latin typeface="Consolas" pitchFamily="49" charset="0"/>
                <a:ea typeface="仿宋" pitchFamily="49" charset="-122"/>
                <a:cs typeface="Consolas" pitchFamily="49" charset="0"/>
              </a:rPr>
              <a:t>、</a:t>
            </a:r>
            <a:r>
              <a:rPr kumimoji="1" lang="en-US" altLang="zh-CN" sz="2400" b="1" i="1" dirty="0" smtClean="0">
                <a:solidFill>
                  <a:srgbClr val="3333FF"/>
                </a:solidFill>
                <a:latin typeface="Consolas" pitchFamily="49" charset="0"/>
                <a:ea typeface="仿宋" pitchFamily="49" charset="-122"/>
                <a:cs typeface="Consolas" pitchFamily="49" charset="0"/>
              </a:rPr>
              <a:t>C</a:t>
            </a:r>
            <a:r>
              <a:rPr kumimoji="1" lang="zh-CN" altLang="en-US" sz="2400" b="1" dirty="0" smtClean="0">
                <a:solidFill>
                  <a:srgbClr val="3333FF"/>
                </a:solidFill>
                <a:latin typeface="Consolas" pitchFamily="49" charset="0"/>
                <a:ea typeface="仿宋" pitchFamily="49" charset="-122"/>
                <a:cs typeface="Consolas" pitchFamily="49" charset="0"/>
              </a:rPr>
              <a:t>、</a:t>
            </a:r>
            <a:r>
              <a:rPr kumimoji="1" lang="en-US" altLang="zh-CN" sz="2400" b="1" i="1" dirty="0" smtClean="0">
                <a:solidFill>
                  <a:srgbClr val="3333FF"/>
                </a:solidFill>
                <a:latin typeface="Consolas" pitchFamily="49" charset="0"/>
                <a:ea typeface="仿宋" pitchFamily="49" charset="-122"/>
                <a:cs typeface="Consolas" pitchFamily="49" charset="0"/>
              </a:rPr>
              <a:t>D</a:t>
            </a:r>
          </a:p>
        </p:txBody>
      </p:sp>
      <p:sp>
        <p:nvSpPr>
          <p:cNvPr id="58" name="TextBox 57"/>
          <p:cNvSpPr txBox="1"/>
          <p:nvPr/>
        </p:nvSpPr>
        <p:spPr>
          <a:xfrm>
            <a:off x="5072066" y="4616984"/>
            <a:ext cx="3676398" cy="461665"/>
          </a:xfrm>
          <a:prstGeom prst="rect">
            <a:avLst/>
          </a:prstGeom>
          <a:noFill/>
        </p:spPr>
        <p:txBody>
          <a:bodyPr wrap="square" rtlCol="0">
            <a:spAutoFit/>
          </a:bodyPr>
          <a:lstStyle/>
          <a:p>
            <a:pPr fontAlgn="base">
              <a:spcBef>
                <a:spcPct val="0"/>
              </a:spcBef>
              <a:spcAft>
                <a:spcPct val="0"/>
              </a:spcAft>
            </a:pPr>
            <a:r>
              <a:rPr kumimoji="1" lang="en-US" altLang="zh-CN" sz="2400" b="1" i="1" dirty="0" smtClean="0">
                <a:solidFill>
                  <a:srgbClr val="CC00FF"/>
                </a:solidFill>
                <a:latin typeface="Consolas" pitchFamily="49" charset="0"/>
                <a:ea typeface="仿宋" pitchFamily="49" charset="-122"/>
                <a:cs typeface="Consolas" pitchFamily="49" charset="0"/>
              </a:rPr>
              <a:t>B</a:t>
            </a:r>
            <a:r>
              <a:rPr kumimoji="1" lang="zh-CN" altLang="en-US" sz="2400" b="1" dirty="0" smtClean="0">
                <a:solidFill>
                  <a:srgbClr val="CC00FF"/>
                </a:solidFill>
                <a:latin typeface="Consolas" pitchFamily="49" charset="0"/>
                <a:ea typeface="仿宋" pitchFamily="49" charset="-122"/>
                <a:cs typeface="Consolas" pitchFamily="49" charset="0"/>
              </a:rPr>
              <a:t>、</a:t>
            </a:r>
            <a:r>
              <a:rPr kumimoji="1" lang="en-US" altLang="zh-CN" sz="2400" b="1" i="1" dirty="0" smtClean="0">
                <a:solidFill>
                  <a:srgbClr val="CC00FF"/>
                </a:solidFill>
                <a:latin typeface="Consolas" pitchFamily="49" charset="0"/>
                <a:ea typeface="仿宋" pitchFamily="49" charset="-122"/>
                <a:cs typeface="Consolas" pitchFamily="49" charset="0"/>
              </a:rPr>
              <a:t>C</a:t>
            </a:r>
            <a:r>
              <a:rPr kumimoji="1" lang="zh-CN" altLang="en-US" sz="2400" b="1" dirty="0" smtClean="0">
                <a:solidFill>
                  <a:srgbClr val="CC00FF"/>
                </a:solidFill>
                <a:latin typeface="Consolas" pitchFamily="49" charset="0"/>
                <a:ea typeface="仿宋" pitchFamily="49" charset="-122"/>
                <a:cs typeface="Consolas" pitchFamily="49" charset="0"/>
              </a:rPr>
              <a:t>、</a:t>
            </a:r>
            <a:r>
              <a:rPr kumimoji="1" lang="en-US" altLang="zh-CN" sz="2400" b="1" i="1" dirty="0" smtClean="0">
                <a:solidFill>
                  <a:srgbClr val="CC00FF"/>
                </a:solidFill>
                <a:latin typeface="Consolas" pitchFamily="49" charset="0"/>
                <a:ea typeface="仿宋" pitchFamily="49" charset="-122"/>
                <a:cs typeface="Consolas" pitchFamily="49" charset="0"/>
              </a:rPr>
              <a:t>D</a:t>
            </a:r>
            <a:r>
              <a:rPr kumimoji="1" lang="zh-CN" altLang="en-US" sz="2400" b="1" smtClean="0">
                <a:solidFill>
                  <a:srgbClr val="3333FF"/>
                </a:solidFill>
                <a:latin typeface="Consolas" pitchFamily="49" charset="0"/>
                <a:ea typeface="仿宋" pitchFamily="49" charset="-122"/>
                <a:cs typeface="Consolas" pitchFamily="49" charset="0"/>
              </a:rPr>
              <a:t>的双亲结点为</a:t>
            </a:r>
            <a:r>
              <a:rPr kumimoji="1" lang="en-US" altLang="zh-CN" sz="2400" b="1" i="1" dirty="0" smtClean="0">
                <a:solidFill>
                  <a:srgbClr val="3333FF"/>
                </a:solidFill>
                <a:latin typeface="Consolas" pitchFamily="49" charset="0"/>
                <a:ea typeface="仿宋" pitchFamily="49" charset="-122"/>
                <a:cs typeface="Consolas" pitchFamily="49" charset="0"/>
              </a:rPr>
              <a:t>A</a:t>
            </a:r>
            <a:endParaRPr lang="zh-CN" altLang="en-US" sz="2400" b="1" i="1" dirty="0">
              <a:solidFill>
                <a:srgbClr val="3333FF"/>
              </a:solidFill>
              <a:latin typeface="Consolas" pitchFamily="49" charset="0"/>
              <a:ea typeface="仿宋" pitchFamily="49" charset="-122"/>
              <a:cs typeface="Consolas" pitchFamily="49" charset="0"/>
            </a:endParaRPr>
          </a:p>
        </p:txBody>
      </p:sp>
      <p:sp>
        <p:nvSpPr>
          <p:cNvPr id="59" name="TextBox 58"/>
          <p:cNvSpPr txBox="1"/>
          <p:nvPr/>
        </p:nvSpPr>
        <p:spPr>
          <a:xfrm>
            <a:off x="5072066" y="5145568"/>
            <a:ext cx="3676398" cy="461665"/>
          </a:xfrm>
          <a:prstGeom prst="rect">
            <a:avLst/>
          </a:prstGeom>
          <a:noFill/>
        </p:spPr>
        <p:txBody>
          <a:bodyPr wrap="square" rtlCol="0">
            <a:spAutoFit/>
          </a:bodyPr>
          <a:lstStyle/>
          <a:p>
            <a:pPr fontAlgn="base">
              <a:spcBef>
                <a:spcPct val="0"/>
              </a:spcBef>
              <a:spcAft>
                <a:spcPct val="0"/>
              </a:spcAft>
            </a:pPr>
            <a:r>
              <a:rPr kumimoji="1" lang="en-US" altLang="zh-CN" sz="2400" b="1" i="1" dirty="0" smtClean="0">
                <a:solidFill>
                  <a:srgbClr val="CC00FF"/>
                </a:solidFill>
                <a:latin typeface="Consolas" pitchFamily="49" charset="0"/>
                <a:ea typeface="仿宋" pitchFamily="49" charset="-122"/>
                <a:cs typeface="Consolas" pitchFamily="49" charset="0"/>
              </a:rPr>
              <a:t>B</a:t>
            </a:r>
            <a:r>
              <a:rPr kumimoji="1" lang="zh-CN" altLang="en-US" sz="2400" b="1" dirty="0" smtClean="0">
                <a:solidFill>
                  <a:srgbClr val="CC00FF"/>
                </a:solidFill>
                <a:latin typeface="Consolas" pitchFamily="49" charset="0"/>
                <a:ea typeface="仿宋" pitchFamily="49" charset="-122"/>
                <a:cs typeface="Consolas" pitchFamily="49" charset="0"/>
              </a:rPr>
              <a:t>、</a:t>
            </a:r>
            <a:r>
              <a:rPr kumimoji="1" lang="en-US" altLang="zh-CN" sz="2400" b="1" i="1" dirty="0" smtClean="0">
                <a:solidFill>
                  <a:srgbClr val="CC00FF"/>
                </a:solidFill>
                <a:latin typeface="Consolas" pitchFamily="49" charset="0"/>
                <a:ea typeface="仿宋" pitchFamily="49" charset="-122"/>
                <a:cs typeface="Consolas" pitchFamily="49" charset="0"/>
              </a:rPr>
              <a:t>C</a:t>
            </a:r>
            <a:r>
              <a:rPr kumimoji="1" lang="zh-CN" altLang="en-US" sz="2400" b="1" dirty="0" smtClean="0">
                <a:solidFill>
                  <a:srgbClr val="CC00FF"/>
                </a:solidFill>
                <a:latin typeface="Consolas" pitchFamily="49" charset="0"/>
                <a:ea typeface="仿宋" pitchFamily="49" charset="-122"/>
                <a:cs typeface="Consolas" pitchFamily="49" charset="0"/>
              </a:rPr>
              <a:t>、</a:t>
            </a:r>
            <a:r>
              <a:rPr kumimoji="1" lang="en-US" altLang="zh-CN" sz="2400" b="1" i="1" dirty="0" smtClean="0">
                <a:solidFill>
                  <a:srgbClr val="CC00FF"/>
                </a:solidFill>
                <a:latin typeface="Consolas" pitchFamily="49" charset="0"/>
                <a:ea typeface="仿宋" pitchFamily="49" charset="-122"/>
                <a:cs typeface="Consolas" pitchFamily="49" charset="0"/>
              </a:rPr>
              <a:t>D</a:t>
            </a:r>
            <a:r>
              <a:rPr kumimoji="1" lang="zh-CN" altLang="en-US" sz="2400" b="1" dirty="0" smtClean="0">
                <a:solidFill>
                  <a:srgbClr val="3333FF"/>
                </a:solidFill>
                <a:latin typeface="Consolas" pitchFamily="49" charset="0"/>
                <a:ea typeface="仿宋" pitchFamily="49" charset="-122"/>
                <a:cs typeface="Consolas" pitchFamily="49" charset="0"/>
              </a:rPr>
              <a:t>的互</a:t>
            </a:r>
            <a:r>
              <a:rPr kumimoji="1" lang="zh-CN" altLang="en-US" sz="2400" b="1" smtClean="0">
                <a:solidFill>
                  <a:srgbClr val="3333FF"/>
                </a:solidFill>
                <a:latin typeface="Consolas" pitchFamily="49" charset="0"/>
                <a:ea typeface="仿宋" pitchFamily="49" charset="-122"/>
                <a:cs typeface="Consolas" pitchFamily="49" charset="0"/>
              </a:rPr>
              <a:t>为兄弟结点</a:t>
            </a:r>
            <a:endParaRPr lang="zh-CN" altLang="en-US" sz="2400" b="1" i="1" dirty="0">
              <a:solidFill>
                <a:srgbClr val="3333FF"/>
              </a:solidFill>
              <a:latin typeface="Consolas" pitchFamily="49" charset="0"/>
              <a:ea typeface="仿宋" pitchFamily="49" charset="-122"/>
              <a:cs typeface="Consolas" pitchFamily="49" charset="0"/>
            </a:endParaRPr>
          </a:p>
        </p:txBody>
      </p:sp>
    </p:spTree>
    <p:extLst>
      <p:ext uri="{BB962C8B-B14F-4D97-AF65-F5344CB8AC3E}">
        <p14:creationId xmlns:p14="http://schemas.microsoft.com/office/powerpoint/2010/main" val="355900957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1000109"/>
            <a:ext cx="7777052" cy="1143008"/>
          </a:xfrm>
        </p:spPr>
        <p:txBody>
          <a:bodyPr>
            <a:normAutofit/>
          </a:bodyPr>
          <a:lstStyle/>
          <a:p>
            <a:r>
              <a:rPr lang="en-US" altLang="zh-CN" sz="2800" dirty="0" smtClean="0"/>
              <a:t>	</a:t>
            </a:r>
            <a:r>
              <a:rPr lang="zh-CN" altLang="en-US" sz="2800" b="0" dirty="0" smtClean="0"/>
              <a:t>按照从顶层到底层的次序访问树中结点，在同一层中，从左到右依次访问。</a:t>
            </a:r>
            <a:endParaRPr lang="zh-CN" altLang="en-US" sz="2800" b="0" dirty="0"/>
          </a:p>
        </p:txBody>
      </p:sp>
      <p:sp>
        <p:nvSpPr>
          <p:cNvPr id="168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8961" name="Object 1"/>
          <p:cNvGraphicFramePr>
            <a:graphicFrameLocks noChangeAspect="1"/>
          </p:cNvGraphicFramePr>
          <p:nvPr/>
        </p:nvGraphicFramePr>
        <p:xfrm>
          <a:off x="500034" y="3000372"/>
          <a:ext cx="3963445" cy="3286148"/>
        </p:xfrm>
        <a:graphic>
          <a:graphicData uri="http://schemas.openxmlformats.org/presentationml/2006/ole">
            <mc:AlternateContent xmlns:mc="http://schemas.openxmlformats.org/markup-compatibility/2006">
              <mc:Choice xmlns:v="urn:schemas-microsoft-com:vml" Requires="v">
                <p:oleObj spid="_x0000_s291461" r:id="rId4" imgW="1934723" imgH="1617183" progId="">
                  <p:embed/>
                </p:oleObj>
              </mc:Choice>
              <mc:Fallback>
                <p:oleObj r:id="rId4" imgW="1934723" imgH="1617183"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34" y="3000372"/>
                        <a:ext cx="3963445" cy="3286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5000628" y="4071942"/>
            <a:ext cx="4152099" cy="954107"/>
          </a:xfrm>
          <a:prstGeom prst="rect">
            <a:avLst/>
          </a:prstGeom>
        </p:spPr>
        <p:txBody>
          <a:bodyPr wrap="none">
            <a:spAutoFit/>
          </a:bodyPr>
          <a:lstStyle/>
          <a:p>
            <a:r>
              <a:rPr lang="zh-CN" altLang="en-US" sz="2800" b="1" dirty="0" smtClean="0">
                <a:latin typeface="Times New Roman" panose="02020603050405020304" pitchFamily="18" charset="0"/>
                <a:ea typeface="楷体" panose="02010609060101010101" pitchFamily="49" charset="-122"/>
                <a:cs typeface="Times New Roman" panose="02020603050405020304" pitchFamily="18" charset="0"/>
              </a:rPr>
              <a:t>逐层遍历得到的序列为：</a:t>
            </a:r>
            <a:endParaRPr lang="en-US" altLang="zh-CN" sz="2800" b="1"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en-US" sz="2800" b="1" dirty="0" smtClean="0">
                <a:latin typeface="Times New Roman" panose="02020603050405020304" pitchFamily="18" charset="0"/>
                <a:ea typeface="楷体" panose="02010609060101010101" pitchFamily="49" charset="-122"/>
                <a:cs typeface="Times New Roman" panose="02020603050405020304" pitchFamily="18" charset="0"/>
              </a:rPr>
              <a:t>ABCDEFGHI</a:t>
            </a:r>
            <a:r>
              <a:rPr lang="zh-CN" altLang="en-US" sz="2800" b="1" dirty="0" smtClean="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 name="标题 1"/>
          <p:cNvSpPr>
            <a:spLocks noGrp="1"/>
          </p:cNvSpPr>
          <p:nvPr>
            <p:ph type="title"/>
          </p:nvPr>
        </p:nvSpPr>
        <p:spPr>
          <a:xfrm>
            <a:off x="500034" y="237154"/>
            <a:ext cx="7520940" cy="548640"/>
          </a:xfrm>
        </p:spPr>
        <p:txBody>
          <a:bodyPr/>
          <a:lstStyle/>
          <a:p>
            <a:r>
              <a:rPr lang="en-US" altLang="zh-CN" b="1" dirty="0" smtClean="0"/>
              <a:t>4</a:t>
            </a:r>
            <a:r>
              <a:rPr lang="zh-CN" altLang="en-US" b="1" dirty="0" smtClean="0"/>
              <a:t>、逐层遍历二叉树</a:t>
            </a:r>
            <a:endParaRPr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4" name="Text Box 6"/>
          <p:cNvSpPr txBox="1">
            <a:spLocks noChangeArrowheads="1"/>
          </p:cNvSpPr>
          <p:nvPr/>
        </p:nvSpPr>
        <p:spPr bwMode="auto">
          <a:xfrm>
            <a:off x="720756" y="1797642"/>
            <a:ext cx="7637458" cy="2996040"/>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2700000" scaled="1"/>
            <a:tileRect/>
          </a:gradFill>
          <a:ln>
            <a:headEnd/>
            <a:tailEnd type="none" w="med" len="lg"/>
          </a:ln>
        </p:spPr>
        <p:style>
          <a:lnRef idx="1">
            <a:schemeClr val="accent5"/>
          </a:lnRef>
          <a:fillRef idx="2">
            <a:schemeClr val="accent5"/>
          </a:fillRef>
          <a:effectRef idx="1">
            <a:schemeClr val="accent5"/>
          </a:effectRef>
          <a:fontRef idx="minor">
            <a:schemeClr val="dk1"/>
          </a:fontRef>
        </p:style>
        <p:txBody>
          <a:bodyPr wrap="square" lIns="144000" tIns="144000" bIns="144000">
            <a:spAutoFit/>
          </a:bodyPr>
          <a:lstStyle/>
          <a:p>
            <a:pPr marL="514350" indent="-514350" fontAlgn="base">
              <a:lnSpc>
                <a:spcPct val="150000"/>
              </a:lnSpc>
              <a:spcBef>
                <a:spcPct val="50000"/>
              </a:spcBef>
              <a:spcAft>
                <a:spcPct val="0"/>
              </a:spcAft>
              <a:buFont typeface="+mj-lt"/>
              <a:buAutoNum type="romanUcPeriod"/>
            </a:pPr>
            <a:r>
              <a:rPr lang="zh-CN" altLang="en-US" sz="2400" b="1" smtClean="0">
                <a:solidFill>
                  <a:srgbClr val="3333FF"/>
                </a:solidFill>
                <a:latin typeface="Consolas" pitchFamily="49" charset="0"/>
                <a:ea typeface="仿宋" pitchFamily="49" charset="-122"/>
                <a:cs typeface="Consolas" pitchFamily="49" charset="0"/>
              </a:rPr>
              <a:t>将根结点进</a:t>
            </a:r>
            <a:r>
              <a:rPr lang="zh-CN" altLang="en-US" sz="2400" b="1" dirty="0" smtClean="0">
                <a:solidFill>
                  <a:srgbClr val="3333FF"/>
                </a:solidFill>
                <a:latin typeface="Consolas" pitchFamily="49" charset="0"/>
                <a:ea typeface="仿宋" pitchFamily="49" charset="-122"/>
                <a:cs typeface="Consolas" pitchFamily="49" charset="0"/>
              </a:rPr>
              <a:t>队；</a:t>
            </a:r>
            <a:endParaRPr lang="en-US" altLang="zh-CN" sz="2400" b="1" dirty="0" smtClean="0">
              <a:solidFill>
                <a:srgbClr val="3333FF"/>
              </a:solidFill>
              <a:latin typeface="Consolas" pitchFamily="49" charset="0"/>
              <a:ea typeface="仿宋" pitchFamily="49" charset="-122"/>
              <a:cs typeface="Consolas" pitchFamily="49" charset="0"/>
            </a:endParaRPr>
          </a:p>
          <a:p>
            <a:pPr marL="514350" indent="-514350" fontAlgn="base">
              <a:lnSpc>
                <a:spcPct val="150000"/>
              </a:lnSpc>
              <a:spcBef>
                <a:spcPct val="50000"/>
              </a:spcBef>
              <a:spcAft>
                <a:spcPct val="0"/>
              </a:spcAft>
              <a:buFont typeface="+mj-lt"/>
              <a:buAutoNum type="romanUcPeriod"/>
            </a:pPr>
            <a:r>
              <a:rPr lang="zh-CN" altLang="en-US" sz="2400" b="1" dirty="0" smtClean="0">
                <a:solidFill>
                  <a:srgbClr val="FF00FF"/>
                </a:solidFill>
                <a:latin typeface="Consolas" pitchFamily="49" charset="0"/>
                <a:ea typeface="仿宋" pitchFamily="49" charset="-122"/>
                <a:cs typeface="Consolas" pitchFamily="49" charset="0"/>
              </a:rPr>
              <a:t>队</a:t>
            </a:r>
            <a:r>
              <a:rPr lang="zh-CN" altLang="en-US" sz="2400" b="1" dirty="0">
                <a:solidFill>
                  <a:srgbClr val="FF00FF"/>
                </a:solidFill>
                <a:latin typeface="Consolas" pitchFamily="49" charset="0"/>
                <a:ea typeface="仿宋" pitchFamily="49" charset="-122"/>
                <a:cs typeface="Consolas" pitchFamily="49" charset="0"/>
              </a:rPr>
              <a:t>不空时循环</a:t>
            </a:r>
            <a:r>
              <a:rPr lang="zh-CN" altLang="en-US" sz="2400" b="1" dirty="0">
                <a:solidFill>
                  <a:prstClr val="black"/>
                </a:solidFill>
                <a:latin typeface="Consolas" pitchFamily="49" charset="0"/>
                <a:ea typeface="仿宋" pitchFamily="49" charset="-122"/>
                <a:cs typeface="Consolas" pitchFamily="49" charset="0"/>
              </a:rPr>
              <a:t>：</a:t>
            </a:r>
            <a:r>
              <a:rPr lang="zh-CN" altLang="en-US" sz="2400" b="1" dirty="0">
                <a:solidFill>
                  <a:srgbClr val="3333FF"/>
                </a:solidFill>
                <a:latin typeface="Consolas" pitchFamily="49" charset="0"/>
                <a:ea typeface="仿宋" pitchFamily="49" charset="-122"/>
                <a:cs typeface="Consolas" pitchFamily="49" charset="0"/>
              </a:rPr>
              <a:t>从队列中出列</a:t>
            </a:r>
            <a:r>
              <a:rPr lang="zh-CN" altLang="en-US" sz="2400" b="1">
                <a:solidFill>
                  <a:srgbClr val="3333FF"/>
                </a:solidFill>
                <a:latin typeface="Consolas" pitchFamily="49" charset="0"/>
                <a:ea typeface="仿宋" pitchFamily="49" charset="-122"/>
                <a:cs typeface="Consolas" pitchFamily="49" charset="0"/>
              </a:rPr>
              <a:t>一</a:t>
            </a:r>
            <a:r>
              <a:rPr lang="zh-CN" altLang="en-US" sz="2400" b="1" smtClean="0">
                <a:solidFill>
                  <a:srgbClr val="3333FF"/>
                </a:solidFill>
                <a:latin typeface="Consolas" pitchFamily="49" charset="0"/>
                <a:ea typeface="仿宋" pitchFamily="49" charset="-122"/>
                <a:cs typeface="Consolas" pitchFamily="49" charset="0"/>
              </a:rPr>
              <a:t>个结点</a:t>
            </a:r>
            <a:r>
              <a:rPr lang="en-US" altLang="zh-CN" sz="2400" b="1" smtClean="0">
                <a:solidFill>
                  <a:srgbClr val="3333FF"/>
                </a:solidFill>
                <a:latin typeface="Consolas" pitchFamily="49" charset="0"/>
                <a:ea typeface="仿宋" pitchFamily="49" charset="-122"/>
                <a:cs typeface="Consolas" pitchFamily="49" charset="0"/>
              </a:rPr>
              <a:t>p</a:t>
            </a:r>
            <a:r>
              <a:rPr lang="zh-CN" altLang="en-US" sz="2400" b="1" smtClean="0">
                <a:solidFill>
                  <a:srgbClr val="3333FF"/>
                </a:solidFill>
                <a:latin typeface="Consolas" pitchFamily="49" charset="0"/>
                <a:ea typeface="仿宋" pitchFamily="49" charset="-122"/>
                <a:cs typeface="Consolas" pitchFamily="49" charset="0"/>
              </a:rPr>
              <a:t>，访问</a:t>
            </a:r>
            <a:r>
              <a:rPr lang="zh-CN" altLang="en-US" sz="2400" b="1">
                <a:solidFill>
                  <a:srgbClr val="3333FF"/>
                </a:solidFill>
                <a:latin typeface="Consolas" pitchFamily="49" charset="0"/>
                <a:ea typeface="仿宋" pitchFamily="49" charset="-122"/>
                <a:cs typeface="Consolas" pitchFamily="49" charset="0"/>
              </a:rPr>
              <a:t>它</a:t>
            </a:r>
            <a:r>
              <a:rPr lang="zh-CN" altLang="en-US" sz="2400" b="1" smtClean="0">
                <a:solidFill>
                  <a:srgbClr val="3333FF"/>
                </a:solidFill>
                <a:latin typeface="Consolas" pitchFamily="49" charset="0"/>
                <a:ea typeface="仿宋" pitchFamily="49" charset="-122"/>
                <a:cs typeface="Consolas" pitchFamily="49" charset="0"/>
              </a:rPr>
              <a:t>；</a:t>
            </a:r>
            <a:endParaRPr lang="en-US" altLang="zh-CN" sz="2400" b="1" smtClean="0">
              <a:solidFill>
                <a:srgbClr val="3333FF"/>
              </a:solidFill>
              <a:latin typeface="Consolas" pitchFamily="49" charset="0"/>
              <a:ea typeface="仿宋" pitchFamily="49" charset="-122"/>
              <a:cs typeface="Consolas" pitchFamily="49" charset="0"/>
            </a:endParaRPr>
          </a:p>
          <a:p>
            <a:pPr marL="457200" indent="-457200" fontAlgn="base">
              <a:lnSpc>
                <a:spcPct val="150000"/>
              </a:lnSpc>
              <a:spcBef>
                <a:spcPct val="50000"/>
              </a:spcBef>
              <a:spcAft>
                <a:spcPct val="0"/>
              </a:spcAft>
            </a:pPr>
            <a:r>
              <a:rPr lang="en-US" altLang="zh-CN" sz="2400" b="1" smtClean="0">
                <a:solidFill>
                  <a:srgbClr val="3333FF"/>
                </a:solidFill>
                <a:latin typeface="Consolas" pitchFamily="49" charset="0"/>
                <a:ea typeface="仿宋" pitchFamily="49" charset="-122"/>
                <a:cs typeface="Consolas" pitchFamily="49" charset="0"/>
              </a:rPr>
              <a:t>      </a:t>
            </a:r>
            <a:r>
              <a:rPr lang="en-US" altLang="zh-CN" sz="2400" b="1" smtClean="0">
                <a:solidFill>
                  <a:srgbClr val="3333FF"/>
                </a:solidFill>
                <a:latin typeface="Consolas" pitchFamily="49" charset="0"/>
                <a:ea typeface="仿宋" pitchFamily="49" charset="-122"/>
                <a:cs typeface="Consolas" pitchFamily="49" charset="0"/>
                <a:sym typeface="Wingdings"/>
              </a:rPr>
              <a:t> </a:t>
            </a:r>
            <a:r>
              <a:rPr lang="zh-CN" altLang="en-US" sz="2400" b="1" smtClean="0">
                <a:solidFill>
                  <a:srgbClr val="3333FF"/>
                </a:solidFill>
                <a:latin typeface="Consolas" pitchFamily="49" charset="0"/>
                <a:ea typeface="仿宋" pitchFamily="49" charset="-122"/>
                <a:cs typeface="Consolas" pitchFamily="49" charset="0"/>
              </a:rPr>
              <a:t>若</a:t>
            </a:r>
            <a:r>
              <a:rPr lang="zh-CN" altLang="en-US" sz="2400" b="1" dirty="0">
                <a:solidFill>
                  <a:srgbClr val="3333FF"/>
                </a:solidFill>
                <a:latin typeface="Consolas" pitchFamily="49" charset="0"/>
                <a:ea typeface="仿宋" pitchFamily="49" charset="-122"/>
                <a:cs typeface="Consolas" pitchFamily="49" charset="0"/>
              </a:rPr>
              <a:t>它有</a:t>
            </a:r>
            <a:r>
              <a:rPr lang="zh-CN" altLang="en-US" sz="2400" b="1">
                <a:solidFill>
                  <a:srgbClr val="3333FF"/>
                </a:solidFill>
                <a:latin typeface="Consolas" pitchFamily="49" charset="0"/>
                <a:ea typeface="仿宋" pitchFamily="49" charset="-122"/>
                <a:cs typeface="Consolas" pitchFamily="49" charset="0"/>
              </a:rPr>
              <a:t>左</a:t>
            </a:r>
            <a:r>
              <a:rPr lang="zh-CN" altLang="en-US" sz="2400" b="1" smtClean="0">
                <a:solidFill>
                  <a:srgbClr val="3333FF"/>
                </a:solidFill>
                <a:latin typeface="Consolas" pitchFamily="49" charset="0"/>
                <a:ea typeface="仿宋" pitchFamily="49" charset="-122"/>
                <a:cs typeface="Consolas" pitchFamily="49" charset="0"/>
              </a:rPr>
              <a:t>孩子结点，将</a:t>
            </a:r>
            <a:r>
              <a:rPr lang="zh-CN" altLang="en-US" sz="2400" b="1">
                <a:solidFill>
                  <a:srgbClr val="3333FF"/>
                </a:solidFill>
                <a:latin typeface="Consolas" pitchFamily="49" charset="0"/>
                <a:ea typeface="仿宋" pitchFamily="49" charset="-122"/>
                <a:cs typeface="Consolas" pitchFamily="49" charset="0"/>
              </a:rPr>
              <a:t>左</a:t>
            </a:r>
            <a:r>
              <a:rPr lang="zh-CN" altLang="en-US" sz="2400" b="1" smtClean="0">
                <a:solidFill>
                  <a:srgbClr val="3333FF"/>
                </a:solidFill>
                <a:latin typeface="Consolas" pitchFamily="49" charset="0"/>
                <a:ea typeface="仿宋" pitchFamily="49" charset="-122"/>
                <a:cs typeface="Consolas" pitchFamily="49" charset="0"/>
              </a:rPr>
              <a:t>孩子结点进</a:t>
            </a:r>
            <a:r>
              <a:rPr lang="zh-CN" altLang="en-US" sz="2400" b="1">
                <a:solidFill>
                  <a:srgbClr val="3333FF"/>
                </a:solidFill>
                <a:latin typeface="Consolas" pitchFamily="49" charset="0"/>
                <a:ea typeface="仿宋" pitchFamily="49" charset="-122"/>
                <a:cs typeface="Consolas" pitchFamily="49" charset="0"/>
              </a:rPr>
              <a:t>队</a:t>
            </a:r>
            <a:r>
              <a:rPr lang="zh-CN" altLang="en-US" sz="2400" b="1" smtClean="0">
                <a:solidFill>
                  <a:srgbClr val="3333FF"/>
                </a:solidFill>
                <a:latin typeface="Consolas" pitchFamily="49" charset="0"/>
                <a:ea typeface="仿宋" pitchFamily="49" charset="-122"/>
                <a:cs typeface="Consolas" pitchFamily="49" charset="0"/>
              </a:rPr>
              <a:t>；</a:t>
            </a:r>
            <a:endParaRPr lang="en-US" altLang="zh-CN" sz="2400" b="1" smtClean="0">
              <a:solidFill>
                <a:srgbClr val="3333FF"/>
              </a:solidFill>
              <a:latin typeface="Consolas" pitchFamily="49" charset="0"/>
              <a:ea typeface="仿宋" pitchFamily="49" charset="-122"/>
              <a:cs typeface="Consolas" pitchFamily="49" charset="0"/>
            </a:endParaRPr>
          </a:p>
          <a:p>
            <a:pPr marL="457200" indent="-457200" fontAlgn="base">
              <a:lnSpc>
                <a:spcPct val="150000"/>
              </a:lnSpc>
              <a:spcBef>
                <a:spcPct val="50000"/>
              </a:spcBef>
              <a:spcAft>
                <a:spcPct val="0"/>
              </a:spcAft>
            </a:pPr>
            <a:r>
              <a:rPr lang="en-US" altLang="zh-CN" sz="2400" b="1" smtClean="0">
                <a:solidFill>
                  <a:srgbClr val="3333FF"/>
                </a:solidFill>
                <a:latin typeface="Consolas" pitchFamily="49" charset="0"/>
                <a:ea typeface="仿宋" pitchFamily="49" charset="-122"/>
                <a:cs typeface="Consolas" pitchFamily="49" charset="0"/>
              </a:rPr>
              <a:t>      </a:t>
            </a:r>
            <a:r>
              <a:rPr lang="en-US" altLang="zh-CN" sz="2400" b="1" smtClean="0">
                <a:solidFill>
                  <a:srgbClr val="3333FF"/>
                </a:solidFill>
                <a:latin typeface="Consolas" pitchFamily="49" charset="0"/>
                <a:ea typeface="仿宋" pitchFamily="49" charset="-122"/>
                <a:cs typeface="Consolas" pitchFamily="49" charset="0"/>
                <a:sym typeface="Wingdings"/>
              </a:rPr>
              <a:t> </a:t>
            </a:r>
            <a:r>
              <a:rPr lang="zh-CN" altLang="en-US" sz="2400" b="1" smtClean="0">
                <a:solidFill>
                  <a:srgbClr val="3333FF"/>
                </a:solidFill>
                <a:latin typeface="Consolas" pitchFamily="49" charset="0"/>
                <a:ea typeface="仿宋" pitchFamily="49" charset="-122"/>
                <a:cs typeface="Consolas" pitchFamily="49" charset="0"/>
              </a:rPr>
              <a:t>若</a:t>
            </a:r>
            <a:r>
              <a:rPr lang="zh-CN" altLang="en-US" sz="2400" b="1">
                <a:solidFill>
                  <a:srgbClr val="3333FF"/>
                </a:solidFill>
                <a:latin typeface="Consolas" pitchFamily="49" charset="0"/>
                <a:ea typeface="仿宋" pitchFamily="49" charset="-122"/>
                <a:cs typeface="Consolas" pitchFamily="49" charset="0"/>
              </a:rPr>
              <a:t>它</a:t>
            </a:r>
            <a:r>
              <a:rPr lang="zh-CN" altLang="en-US" sz="2400" b="1" smtClean="0">
                <a:solidFill>
                  <a:srgbClr val="3333FF"/>
                </a:solidFill>
                <a:latin typeface="Consolas" pitchFamily="49" charset="0"/>
                <a:ea typeface="仿宋" pitchFamily="49" charset="-122"/>
                <a:cs typeface="Consolas" pitchFamily="49" charset="0"/>
              </a:rPr>
              <a:t>有右孩子结点，将右孩子结点进</a:t>
            </a:r>
            <a:r>
              <a:rPr lang="zh-CN" altLang="en-US" sz="2400" b="1" dirty="0">
                <a:solidFill>
                  <a:srgbClr val="3333FF"/>
                </a:solidFill>
                <a:latin typeface="Consolas" pitchFamily="49" charset="0"/>
                <a:ea typeface="仿宋" pitchFamily="49" charset="-122"/>
                <a:cs typeface="Consolas" pitchFamily="49" charset="0"/>
              </a:rPr>
              <a:t>队</a:t>
            </a:r>
            <a:r>
              <a:rPr lang="zh-CN" altLang="en-US" sz="2400" b="1" dirty="0" smtClean="0">
                <a:solidFill>
                  <a:srgbClr val="3333FF"/>
                </a:solidFill>
                <a:latin typeface="Consolas" pitchFamily="49" charset="0"/>
                <a:ea typeface="仿宋" pitchFamily="49" charset="-122"/>
                <a:cs typeface="Consolas" pitchFamily="49" charset="0"/>
              </a:rPr>
              <a:t>。</a:t>
            </a:r>
            <a:endParaRPr lang="zh-CN" altLang="en-US" sz="2400" b="1" dirty="0">
              <a:solidFill>
                <a:srgbClr val="3333FF"/>
              </a:solidFill>
              <a:latin typeface="Consolas" pitchFamily="49" charset="0"/>
              <a:ea typeface="仿宋" pitchFamily="49" charset="-122"/>
              <a:cs typeface="Consolas" pitchFamily="49" charset="0"/>
            </a:endParaRPr>
          </a:p>
        </p:txBody>
      </p:sp>
      <p:sp>
        <p:nvSpPr>
          <p:cNvPr id="5" name="TextBox 4"/>
          <p:cNvSpPr txBox="1"/>
          <p:nvPr/>
        </p:nvSpPr>
        <p:spPr>
          <a:xfrm>
            <a:off x="500034" y="428604"/>
            <a:ext cx="5224094" cy="523220"/>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fontAlgn="base">
              <a:spcBef>
                <a:spcPct val="0"/>
              </a:spcBef>
              <a:spcAft>
                <a:spcPct val="0"/>
              </a:spcAft>
            </a:pPr>
            <a:r>
              <a:rPr lang="zh-CN" altLang="en-US" sz="2800" b="1" dirty="0" smtClean="0">
                <a:solidFill>
                  <a:srgbClr val="FF0000"/>
                </a:solidFill>
                <a:latin typeface="华文中宋" pitchFamily="2" charset="-122"/>
                <a:ea typeface="华文中宋" pitchFamily="2" charset="-122"/>
              </a:rPr>
              <a:t>算法设计思路：</a:t>
            </a:r>
            <a:r>
              <a:rPr lang="zh-CN" altLang="en-US" sz="2800" b="1" dirty="0">
                <a:solidFill>
                  <a:srgbClr val="3333FF"/>
                </a:solidFill>
                <a:latin typeface="楷体" pitchFamily="49" charset="-122"/>
                <a:ea typeface="楷体" pitchFamily="49" charset="-122"/>
              </a:rPr>
              <a:t>使用一个</a:t>
            </a:r>
            <a:r>
              <a:rPr lang="zh-CN" altLang="en-US" sz="2800" b="1" dirty="0">
                <a:solidFill>
                  <a:srgbClr val="FF0000"/>
                </a:solidFill>
                <a:latin typeface="楷体" pitchFamily="49" charset="-122"/>
                <a:ea typeface="楷体" pitchFamily="49" charset="-122"/>
              </a:rPr>
              <a:t>队列</a:t>
            </a:r>
            <a:endParaRPr lang="zh-CN" altLang="en-US" sz="2800" b="1" dirty="0">
              <a:solidFill>
                <a:srgbClr val="FF0000"/>
              </a:solidFill>
              <a:latin typeface="华文中宋" pitchFamily="2" charset="-122"/>
              <a:ea typeface="华文中宋" pitchFamily="2" charset="-122"/>
            </a:endParaRPr>
          </a:p>
        </p:txBody>
      </p:sp>
      <p:sp>
        <p:nvSpPr>
          <p:cNvPr id="8" name="灯片编号占位符 7"/>
          <p:cNvSpPr>
            <a:spLocks noGrp="1"/>
          </p:cNvSpPr>
          <p:nvPr>
            <p:ph type="sldNum" sz="quarter" idx="12"/>
          </p:nvPr>
        </p:nvSpPr>
        <p:spPr/>
        <p:txBody>
          <a:bodyPr/>
          <a:lstStyle/>
          <a:p>
            <a:fld id="{CE16EF74-44C8-45A6-ABDA-05EEEFC7119E}" type="slidenum">
              <a:rPr lang="en-US" altLang="zh-CN" smtClean="0"/>
              <a:pPr/>
              <a:t>81</a:t>
            </a:fld>
            <a:r>
              <a:rPr lang="en-US" altLang="zh-CN" smtClean="0"/>
              <a:t>/81</a:t>
            </a:r>
            <a:endParaRPr lang="en-US" altLang="zh-CN"/>
          </a:p>
        </p:txBody>
      </p:sp>
    </p:spTree>
    <p:extLst>
      <p:ext uri="{BB962C8B-B14F-4D97-AF65-F5344CB8AC3E}">
        <p14:creationId xmlns:p14="http://schemas.microsoft.com/office/powerpoint/2010/main" val="202639088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6" name="Text Box 4"/>
          <p:cNvSpPr txBox="1">
            <a:spLocks noChangeArrowheads="1"/>
          </p:cNvSpPr>
          <p:nvPr/>
        </p:nvSpPr>
        <p:spPr bwMode="auto">
          <a:xfrm>
            <a:off x="179512" y="44624"/>
            <a:ext cx="8856984" cy="6151391"/>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216000" tIns="180000" rIns="144000" bIns="108000">
            <a:spAutoFit/>
          </a:bodyPr>
          <a:lstStyle/>
          <a:p>
            <a:pPr fontAlgn="base">
              <a:lnSpc>
                <a:spcPts val="2800"/>
              </a:lnSpc>
              <a:spcBef>
                <a:spcPts val="500"/>
              </a:spcBef>
              <a:spcAft>
                <a:spcPct val="0"/>
              </a:spcAft>
            </a:pPr>
            <a:r>
              <a:rPr lang="en-US" sz="2400" b="1" dirty="0" smtClean="0">
                <a:solidFill>
                  <a:srgbClr val="3333FF"/>
                </a:solidFill>
                <a:latin typeface="Consolas" pitchFamily="49" charset="0"/>
                <a:ea typeface="仿宋" pitchFamily="49" charset="-122"/>
                <a:cs typeface="Consolas" pitchFamily="49" charset="0"/>
              </a:rPr>
              <a:t>void </a:t>
            </a:r>
            <a:r>
              <a:rPr lang="en-US" sz="2400" b="1" dirty="0" err="1" smtClean="0">
                <a:solidFill>
                  <a:srgbClr val="FF0000"/>
                </a:solidFill>
                <a:latin typeface="Consolas" pitchFamily="49" charset="0"/>
                <a:ea typeface="仿宋" pitchFamily="49" charset="-122"/>
                <a:cs typeface="Consolas" pitchFamily="49" charset="0"/>
              </a:rPr>
              <a:t>LevelOrder</a:t>
            </a:r>
            <a:r>
              <a:rPr lang="en-US" sz="2400" b="1" dirty="0" smtClean="0">
                <a:solidFill>
                  <a:srgbClr val="3333FF"/>
                </a:solidFill>
                <a:latin typeface="Consolas" pitchFamily="49" charset="0"/>
                <a:ea typeface="仿宋" pitchFamily="49" charset="-122"/>
                <a:cs typeface="Consolas" pitchFamily="49" charset="0"/>
              </a:rPr>
              <a:t>(</a:t>
            </a:r>
            <a:r>
              <a:rPr lang="en-US" sz="2400" b="1" dirty="0" err="1" smtClean="0">
                <a:solidFill>
                  <a:srgbClr val="3333FF"/>
                </a:solidFill>
                <a:latin typeface="Consolas" pitchFamily="49" charset="0"/>
                <a:ea typeface="仿宋" pitchFamily="49" charset="-122"/>
                <a:cs typeface="Consolas" pitchFamily="49" charset="0"/>
              </a:rPr>
              <a:t>BTNode</a:t>
            </a:r>
            <a:r>
              <a:rPr lang="en-US" sz="2400" b="1" dirty="0" smtClean="0">
                <a:solidFill>
                  <a:srgbClr val="3333FF"/>
                </a:solidFill>
                <a:latin typeface="Consolas" pitchFamily="49" charset="0"/>
                <a:ea typeface="仿宋" pitchFamily="49" charset="-122"/>
                <a:cs typeface="Consolas" pitchFamily="49" charset="0"/>
              </a:rPr>
              <a:t> *b)</a:t>
            </a:r>
            <a:endParaRPr lang="zh-CN" altLang="en-US" sz="2400" b="1" dirty="0" smtClean="0">
              <a:solidFill>
                <a:srgbClr val="3333FF"/>
              </a:solidFill>
              <a:latin typeface="Consolas" pitchFamily="49" charset="0"/>
              <a:ea typeface="仿宋" pitchFamily="49" charset="-122"/>
              <a:cs typeface="Consolas" pitchFamily="49" charset="0"/>
            </a:endParaRPr>
          </a:p>
          <a:p>
            <a:pPr fontAlgn="base">
              <a:lnSpc>
                <a:spcPts val="2800"/>
              </a:lnSpc>
              <a:spcBef>
                <a:spcPts val="500"/>
              </a:spcBef>
              <a:spcAft>
                <a:spcPct val="0"/>
              </a:spcAft>
            </a:pPr>
            <a:r>
              <a:rPr lang="en-US" sz="2400" b="1" dirty="0" smtClean="0">
                <a:solidFill>
                  <a:srgbClr val="3333FF"/>
                </a:solidFill>
                <a:latin typeface="Consolas" pitchFamily="49" charset="0"/>
                <a:ea typeface="仿宋" pitchFamily="49" charset="-122"/>
                <a:cs typeface="Consolas" pitchFamily="49" charset="0"/>
              </a:rPr>
              <a:t>{  </a:t>
            </a:r>
            <a:r>
              <a:rPr lang="en-US" sz="2400" b="1" dirty="0" err="1" smtClean="0">
                <a:solidFill>
                  <a:srgbClr val="3333FF"/>
                </a:solidFill>
                <a:latin typeface="Consolas" pitchFamily="49" charset="0"/>
                <a:ea typeface="仿宋" pitchFamily="49" charset="-122"/>
                <a:cs typeface="Consolas" pitchFamily="49" charset="0"/>
              </a:rPr>
              <a:t>BTNode</a:t>
            </a:r>
            <a:r>
              <a:rPr lang="en-US" sz="2400" b="1" dirty="0" smtClean="0">
                <a:solidFill>
                  <a:srgbClr val="3333FF"/>
                </a:solidFill>
                <a:latin typeface="Consolas" pitchFamily="49" charset="0"/>
                <a:ea typeface="仿宋" pitchFamily="49" charset="-122"/>
                <a:cs typeface="Consolas" pitchFamily="49" charset="0"/>
              </a:rPr>
              <a:t> *p;</a:t>
            </a:r>
            <a:endParaRPr lang="zh-CN" altLang="en-US" sz="2400" b="1" dirty="0" smtClean="0">
              <a:solidFill>
                <a:srgbClr val="3333FF"/>
              </a:solidFill>
              <a:latin typeface="Consolas" pitchFamily="49" charset="0"/>
              <a:ea typeface="仿宋" pitchFamily="49" charset="-122"/>
              <a:cs typeface="Consolas" pitchFamily="49" charset="0"/>
            </a:endParaRPr>
          </a:p>
          <a:p>
            <a:pPr fontAlgn="base">
              <a:lnSpc>
                <a:spcPts val="2800"/>
              </a:lnSpc>
              <a:spcBef>
                <a:spcPts val="500"/>
              </a:spcBef>
              <a:spcAft>
                <a:spcPct val="0"/>
              </a:spcAft>
            </a:pPr>
            <a:r>
              <a:rPr lang="en-US" sz="2400" b="1" dirty="0" smtClean="0">
                <a:solidFill>
                  <a:srgbClr val="3333FF"/>
                </a:solidFill>
                <a:latin typeface="Consolas" pitchFamily="49" charset="0"/>
                <a:ea typeface="仿宋" pitchFamily="49" charset="-122"/>
                <a:cs typeface="Consolas" pitchFamily="49" charset="0"/>
              </a:rPr>
              <a:t>   </a:t>
            </a:r>
            <a:r>
              <a:rPr lang="en-US" sz="2400" b="1" dirty="0" err="1" smtClean="0">
                <a:solidFill>
                  <a:srgbClr val="3333FF"/>
                </a:solidFill>
                <a:latin typeface="Consolas" pitchFamily="49" charset="0"/>
                <a:ea typeface="仿宋" pitchFamily="49" charset="-122"/>
                <a:cs typeface="Consolas" pitchFamily="49" charset="0"/>
              </a:rPr>
              <a:t>SqQueue</a:t>
            </a:r>
            <a:r>
              <a:rPr lang="en-US" sz="2400" b="1" dirty="0" smtClean="0">
                <a:solidFill>
                  <a:srgbClr val="3333FF"/>
                </a:solidFill>
                <a:latin typeface="Consolas" pitchFamily="49" charset="0"/>
                <a:ea typeface="仿宋" pitchFamily="49" charset="-122"/>
                <a:cs typeface="Consolas" pitchFamily="49" charset="0"/>
              </a:rPr>
              <a:t> *</a:t>
            </a:r>
            <a:r>
              <a:rPr lang="en-US" sz="2400" b="1" dirty="0" err="1" smtClean="0">
                <a:solidFill>
                  <a:srgbClr val="3333FF"/>
                </a:solidFill>
                <a:latin typeface="Consolas" pitchFamily="49" charset="0"/>
                <a:ea typeface="仿宋" pitchFamily="49" charset="-122"/>
                <a:cs typeface="Consolas" pitchFamily="49" charset="0"/>
              </a:rPr>
              <a:t>qu</a:t>
            </a:r>
            <a:r>
              <a:rPr lang="en-US" sz="2400" b="1" dirty="0">
                <a:solidFill>
                  <a:srgbClr val="3333FF"/>
                </a:solidFill>
                <a:latin typeface="Consolas" pitchFamily="49" charset="0"/>
                <a:ea typeface="仿宋" pitchFamily="49" charset="-122"/>
                <a:cs typeface="Consolas" pitchFamily="49" charset="0"/>
              </a:rPr>
              <a:t>; </a:t>
            </a:r>
            <a:r>
              <a:rPr lang="en-US" sz="2400" b="1" dirty="0" err="1">
                <a:solidFill>
                  <a:srgbClr val="3333FF"/>
                </a:solidFill>
                <a:latin typeface="Consolas" pitchFamily="49" charset="0"/>
                <a:ea typeface="仿宋" pitchFamily="49" charset="-122"/>
                <a:cs typeface="Consolas" pitchFamily="49" charset="0"/>
              </a:rPr>
              <a:t>InitQueue</a:t>
            </a:r>
            <a:r>
              <a:rPr lang="en-US" sz="2400" b="1" dirty="0">
                <a:solidFill>
                  <a:srgbClr val="3333FF"/>
                </a:solidFill>
                <a:latin typeface="Consolas" pitchFamily="49" charset="0"/>
                <a:ea typeface="仿宋" pitchFamily="49" charset="-122"/>
                <a:cs typeface="Consolas" pitchFamily="49" charset="0"/>
              </a:rPr>
              <a:t>(</a:t>
            </a:r>
            <a:r>
              <a:rPr lang="en-US" sz="2400" b="1" dirty="0" err="1">
                <a:solidFill>
                  <a:srgbClr val="3333FF"/>
                </a:solidFill>
                <a:latin typeface="Consolas" pitchFamily="49" charset="0"/>
                <a:ea typeface="仿宋" pitchFamily="49" charset="-122"/>
                <a:cs typeface="Consolas" pitchFamily="49" charset="0"/>
              </a:rPr>
              <a:t>qu</a:t>
            </a:r>
            <a:r>
              <a:rPr lang="en-US" sz="2400" b="1" dirty="0" smtClean="0">
                <a:solidFill>
                  <a:srgbClr val="3333FF"/>
                </a:solidFill>
                <a:latin typeface="Consolas" pitchFamily="49" charset="0"/>
                <a:ea typeface="仿宋" pitchFamily="49" charset="-122"/>
                <a:cs typeface="Consolas" pitchFamily="49" charset="0"/>
              </a:rPr>
              <a:t>);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定义、初始化队列</a:t>
            </a:r>
          </a:p>
          <a:p>
            <a:pPr fontAlgn="base">
              <a:lnSpc>
                <a:spcPts val="2800"/>
              </a:lnSpc>
              <a:spcBef>
                <a:spcPts val="500"/>
              </a:spcBef>
              <a:spcAft>
                <a:spcPct val="0"/>
              </a:spcAft>
            </a:pPr>
            <a:r>
              <a:rPr lang="en-US" sz="2400" b="1" dirty="0" smtClean="0">
                <a:solidFill>
                  <a:srgbClr val="3333FF"/>
                </a:solidFill>
                <a:latin typeface="Consolas" pitchFamily="49" charset="0"/>
                <a:ea typeface="仿宋" pitchFamily="49" charset="-122"/>
                <a:cs typeface="Consolas" pitchFamily="49" charset="0"/>
              </a:rPr>
              <a:t>   </a:t>
            </a:r>
            <a:r>
              <a:rPr lang="en-US" sz="2400" b="1" dirty="0" err="1" smtClean="0">
                <a:solidFill>
                  <a:srgbClr val="FF00FF"/>
                </a:solidFill>
                <a:latin typeface="Consolas" pitchFamily="49" charset="0"/>
                <a:ea typeface="仿宋" pitchFamily="49" charset="-122"/>
                <a:cs typeface="Consolas" pitchFamily="49" charset="0"/>
              </a:rPr>
              <a:t>enQueue</a:t>
            </a:r>
            <a:r>
              <a:rPr lang="en-US" sz="2400" b="1" dirty="0" smtClean="0">
                <a:solidFill>
                  <a:srgbClr val="FF00FF"/>
                </a:solidFill>
                <a:latin typeface="Consolas" pitchFamily="49" charset="0"/>
                <a:ea typeface="仿宋" pitchFamily="49" charset="-122"/>
                <a:cs typeface="Consolas" pitchFamily="49" charset="0"/>
              </a:rPr>
              <a:t>(</a:t>
            </a:r>
            <a:r>
              <a:rPr lang="en-US" sz="2400" b="1" dirty="0" err="1" smtClean="0">
                <a:solidFill>
                  <a:srgbClr val="FF00FF"/>
                </a:solidFill>
                <a:latin typeface="Consolas" pitchFamily="49" charset="0"/>
                <a:ea typeface="仿宋" pitchFamily="49" charset="-122"/>
                <a:cs typeface="Consolas" pitchFamily="49" charset="0"/>
              </a:rPr>
              <a:t>qu，b</a:t>
            </a:r>
            <a:r>
              <a:rPr lang="en-US" sz="2400" b="1" dirty="0" smtClean="0">
                <a:solidFill>
                  <a:srgbClr val="FF00FF"/>
                </a:solidFill>
                <a:latin typeface="Consolas" pitchFamily="49" charset="0"/>
                <a:ea typeface="仿宋" pitchFamily="49" charset="-122"/>
                <a:cs typeface="Consolas" pitchFamily="49" charset="0"/>
              </a:rPr>
              <a:t>);</a:t>
            </a:r>
            <a:r>
              <a:rPr lang="en-US" sz="2400" b="1" dirty="0" smtClean="0">
                <a:solidFill>
                  <a:srgbClr val="3333FF"/>
                </a:solidFill>
                <a:latin typeface="Consolas" pitchFamily="49" charset="0"/>
                <a:ea typeface="仿宋" pitchFamily="49" charset="-122"/>
                <a:cs typeface="Consolas" pitchFamily="49" charset="0"/>
              </a:rPr>
              <a:t>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根结点入队</a:t>
            </a:r>
          </a:p>
          <a:p>
            <a:pPr fontAlgn="base">
              <a:lnSpc>
                <a:spcPts val="2800"/>
              </a:lnSpc>
              <a:spcBef>
                <a:spcPts val="500"/>
              </a:spcBef>
              <a:spcAft>
                <a:spcPct val="0"/>
              </a:spcAft>
            </a:pPr>
            <a:r>
              <a:rPr lang="en-US" sz="2400" b="1" dirty="0" smtClean="0">
                <a:solidFill>
                  <a:srgbClr val="3333FF"/>
                </a:solidFill>
                <a:latin typeface="Consolas" pitchFamily="49" charset="0"/>
                <a:ea typeface="仿宋" pitchFamily="49" charset="-122"/>
                <a:cs typeface="Consolas" pitchFamily="49" charset="0"/>
              </a:rPr>
              <a:t>   while (!</a:t>
            </a:r>
            <a:r>
              <a:rPr lang="en-US" sz="2400" b="1" dirty="0" err="1" smtClean="0">
                <a:solidFill>
                  <a:srgbClr val="FF00FF"/>
                </a:solidFill>
                <a:latin typeface="Consolas" pitchFamily="49" charset="0"/>
                <a:ea typeface="仿宋" pitchFamily="49" charset="-122"/>
                <a:cs typeface="Consolas" pitchFamily="49" charset="0"/>
              </a:rPr>
              <a:t>QueueEmpty</a:t>
            </a:r>
            <a:r>
              <a:rPr lang="en-US" sz="2400" b="1" dirty="0" smtClean="0">
                <a:solidFill>
                  <a:srgbClr val="FF00FF"/>
                </a:solidFill>
                <a:latin typeface="Consolas" pitchFamily="49" charset="0"/>
                <a:ea typeface="仿宋" pitchFamily="49" charset="-122"/>
                <a:cs typeface="Consolas" pitchFamily="49" charset="0"/>
              </a:rPr>
              <a:t>(</a:t>
            </a:r>
            <a:r>
              <a:rPr lang="en-US" sz="2400" b="1" dirty="0" err="1" smtClean="0">
                <a:solidFill>
                  <a:srgbClr val="FF00FF"/>
                </a:solidFill>
                <a:latin typeface="Consolas" pitchFamily="49" charset="0"/>
                <a:ea typeface="仿宋" pitchFamily="49" charset="-122"/>
                <a:cs typeface="Consolas" pitchFamily="49" charset="0"/>
              </a:rPr>
              <a:t>qu</a:t>
            </a:r>
            <a:r>
              <a:rPr lang="en-US" sz="2400" b="1" dirty="0" smtClean="0">
                <a:solidFill>
                  <a:srgbClr val="FF00FF"/>
                </a:solidFill>
                <a:latin typeface="Consolas" pitchFamily="49" charset="0"/>
                <a:ea typeface="仿宋" pitchFamily="49" charset="-122"/>
                <a:cs typeface="Consolas" pitchFamily="49" charset="0"/>
              </a:rPr>
              <a:t>)</a:t>
            </a:r>
            <a:r>
              <a:rPr lang="en-US" sz="2400" b="1" dirty="0" smtClean="0">
                <a:solidFill>
                  <a:srgbClr val="3333FF"/>
                </a:solidFill>
                <a:latin typeface="Consolas" pitchFamily="49" charset="0"/>
                <a:ea typeface="仿宋" pitchFamily="49" charset="-122"/>
                <a:cs typeface="Consolas" pitchFamily="49" charset="0"/>
              </a:rPr>
              <a:t>)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队不为空循环</a:t>
            </a:r>
          </a:p>
          <a:p>
            <a:pPr fontAlgn="base">
              <a:lnSpc>
                <a:spcPts val="2800"/>
              </a:lnSpc>
              <a:spcBef>
                <a:spcPts val="500"/>
              </a:spcBef>
              <a:spcAft>
                <a:spcPct val="0"/>
              </a:spcAft>
            </a:pPr>
            <a:r>
              <a:rPr lang="en-US" sz="2400" b="1" dirty="0" smtClean="0">
                <a:solidFill>
                  <a:srgbClr val="3333FF"/>
                </a:solidFill>
                <a:latin typeface="Consolas" pitchFamily="49" charset="0"/>
                <a:ea typeface="仿宋" pitchFamily="49" charset="-122"/>
                <a:cs typeface="Consolas" pitchFamily="49" charset="0"/>
              </a:rPr>
              <a:t>   {  </a:t>
            </a:r>
          </a:p>
          <a:p>
            <a:pPr fontAlgn="base">
              <a:lnSpc>
                <a:spcPts val="2800"/>
              </a:lnSpc>
              <a:spcBef>
                <a:spcPts val="500"/>
              </a:spcBef>
              <a:spcAft>
                <a:spcPct val="0"/>
              </a:spcAft>
            </a:pPr>
            <a:r>
              <a:rPr lang="en-US" sz="2400" b="1" dirty="0">
                <a:solidFill>
                  <a:srgbClr val="3333FF"/>
                </a:solidFill>
                <a:latin typeface="Consolas" pitchFamily="49" charset="0"/>
                <a:ea typeface="仿宋" pitchFamily="49" charset="-122"/>
                <a:cs typeface="Consolas" pitchFamily="49" charset="0"/>
              </a:rPr>
              <a:t> </a:t>
            </a:r>
            <a:r>
              <a:rPr lang="en-US" sz="2400" b="1" dirty="0" smtClean="0">
                <a:solidFill>
                  <a:srgbClr val="3333FF"/>
                </a:solidFill>
                <a:latin typeface="Consolas" pitchFamily="49" charset="0"/>
                <a:ea typeface="仿宋" pitchFamily="49" charset="-122"/>
                <a:cs typeface="Consolas" pitchFamily="49" charset="0"/>
              </a:rPr>
              <a:t>     </a:t>
            </a:r>
            <a:r>
              <a:rPr lang="en-US" sz="2400" b="1" dirty="0" err="1" smtClean="0">
                <a:solidFill>
                  <a:srgbClr val="FF00FF"/>
                </a:solidFill>
                <a:latin typeface="Consolas" pitchFamily="49" charset="0"/>
                <a:ea typeface="仿宋" pitchFamily="49" charset="-122"/>
                <a:cs typeface="Consolas" pitchFamily="49" charset="0"/>
              </a:rPr>
              <a:t>deQueue</a:t>
            </a:r>
            <a:r>
              <a:rPr lang="en-US" sz="2400" b="1" dirty="0" smtClean="0">
                <a:solidFill>
                  <a:srgbClr val="FF00FF"/>
                </a:solidFill>
                <a:latin typeface="Consolas" pitchFamily="49" charset="0"/>
                <a:ea typeface="仿宋" pitchFamily="49" charset="-122"/>
                <a:cs typeface="Consolas" pitchFamily="49" charset="0"/>
              </a:rPr>
              <a:t>(</a:t>
            </a:r>
            <a:r>
              <a:rPr lang="en-US" sz="2400" b="1" dirty="0" err="1" smtClean="0">
                <a:solidFill>
                  <a:srgbClr val="FF00FF"/>
                </a:solidFill>
                <a:latin typeface="Consolas" pitchFamily="49" charset="0"/>
                <a:ea typeface="仿宋" pitchFamily="49" charset="-122"/>
                <a:cs typeface="Consolas" pitchFamily="49" charset="0"/>
              </a:rPr>
              <a:t>qu，p</a:t>
            </a:r>
            <a:r>
              <a:rPr lang="en-US" sz="2400" b="1" dirty="0" smtClean="0">
                <a:solidFill>
                  <a:srgbClr val="FF00FF"/>
                </a:solidFill>
                <a:latin typeface="Consolas" pitchFamily="49" charset="0"/>
                <a:ea typeface="仿宋" pitchFamily="49" charset="-122"/>
                <a:cs typeface="Consolas" pitchFamily="49" charset="0"/>
              </a:rPr>
              <a:t>);	</a:t>
            </a:r>
            <a:r>
              <a:rPr lang="en-US" sz="2400" b="1" dirty="0" smtClean="0">
                <a:solidFill>
                  <a:srgbClr val="3333FF"/>
                </a:solidFill>
                <a:latin typeface="Consolas" pitchFamily="49" charset="0"/>
                <a:ea typeface="仿宋" pitchFamily="49" charset="-122"/>
                <a:cs typeface="Consolas" pitchFamily="49" charset="0"/>
              </a:rPr>
              <a:t>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出队、</a:t>
            </a:r>
            <a:r>
              <a:rPr lang="zh-CN" altLang="en-US" sz="2400" b="1" dirty="0">
                <a:solidFill>
                  <a:srgbClr val="00B050"/>
                </a:solidFill>
                <a:latin typeface="Consolas" pitchFamily="49" charset="0"/>
                <a:ea typeface="仿宋" pitchFamily="49" charset="-122"/>
                <a:cs typeface="Consolas" pitchFamily="49" charset="0"/>
              </a:rPr>
              <a:t>访问</a:t>
            </a:r>
            <a:r>
              <a:rPr lang="zh-CN" altLang="en-US" sz="2400" b="1" dirty="0" smtClean="0">
                <a:solidFill>
                  <a:srgbClr val="00B050"/>
                </a:solidFill>
                <a:latin typeface="Consolas" pitchFamily="49" charset="0"/>
                <a:ea typeface="仿宋" pitchFamily="49" charset="-122"/>
                <a:cs typeface="Consolas" pitchFamily="49" charset="0"/>
              </a:rPr>
              <a:t>结点</a:t>
            </a:r>
            <a:r>
              <a:rPr lang="en-US" sz="2400" b="1" dirty="0" smtClean="0">
                <a:solidFill>
                  <a:srgbClr val="00B050"/>
                </a:solidFill>
                <a:latin typeface="Consolas" pitchFamily="49" charset="0"/>
                <a:ea typeface="仿宋" pitchFamily="49" charset="-122"/>
                <a:cs typeface="Consolas" pitchFamily="49" charset="0"/>
              </a:rPr>
              <a:t>p</a:t>
            </a:r>
            <a:endParaRPr lang="zh-CN" altLang="en-US" sz="2400" b="1" dirty="0" smtClean="0">
              <a:solidFill>
                <a:srgbClr val="00B050"/>
              </a:solidFill>
              <a:latin typeface="Consolas" pitchFamily="49" charset="0"/>
              <a:ea typeface="仿宋" pitchFamily="49" charset="-122"/>
              <a:cs typeface="Consolas" pitchFamily="49" charset="0"/>
            </a:endParaRPr>
          </a:p>
          <a:p>
            <a:pPr fontAlgn="base">
              <a:lnSpc>
                <a:spcPts val="2800"/>
              </a:lnSpc>
              <a:spcBef>
                <a:spcPts val="500"/>
              </a:spcBef>
              <a:spcAft>
                <a:spcPct val="0"/>
              </a:spcAft>
            </a:pPr>
            <a:r>
              <a:rPr lang="en-US" sz="2400" b="1" dirty="0" smtClean="0">
                <a:solidFill>
                  <a:srgbClr val="3333FF"/>
                </a:solidFill>
                <a:latin typeface="Consolas" pitchFamily="49" charset="0"/>
                <a:ea typeface="仿宋" pitchFamily="49" charset="-122"/>
                <a:cs typeface="Consolas" pitchFamily="49" charset="0"/>
              </a:rPr>
              <a:t>      </a:t>
            </a:r>
            <a:r>
              <a:rPr lang="en-US" sz="2400" b="1" dirty="0" err="1" smtClean="0">
                <a:solidFill>
                  <a:srgbClr val="3333FF"/>
                </a:solidFill>
                <a:latin typeface="Consolas" pitchFamily="49" charset="0"/>
                <a:ea typeface="仿宋" pitchFamily="49" charset="-122"/>
                <a:cs typeface="Consolas" pitchFamily="49" charset="0"/>
              </a:rPr>
              <a:t>printf</a:t>
            </a:r>
            <a:r>
              <a:rPr lang="en-US" sz="2400" b="1" dirty="0" smtClean="0">
                <a:solidFill>
                  <a:srgbClr val="3333FF"/>
                </a:solidFill>
                <a:latin typeface="Consolas" pitchFamily="49" charset="0"/>
                <a:ea typeface="仿宋" pitchFamily="49" charset="-122"/>
                <a:cs typeface="Consolas" pitchFamily="49" charset="0"/>
              </a:rPr>
              <a:t>("%c "，p-&gt;data);		</a:t>
            </a:r>
            <a:endParaRPr lang="zh-CN" altLang="en-US" sz="2400" b="1" dirty="0" smtClean="0">
              <a:solidFill>
                <a:srgbClr val="00B050"/>
              </a:solidFill>
              <a:latin typeface="Consolas" pitchFamily="49" charset="0"/>
              <a:ea typeface="仿宋" pitchFamily="49" charset="-122"/>
              <a:cs typeface="Consolas" pitchFamily="49" charset="0"/>
            </a:endParaRPr>
          </a:p>
          <a:p>
            <a:pPr fontAlgn="base">
              <a:lnSpc>
                <a:spcPts val="2800"/>
              </a:lnSpc>
              <a:spcBef>
                <a:spcPts val="500"/>
              </a:spcBef>
              <a:spcAft>
                <a:spcPct val="0"/>
              </a:spcAft>
            </a:pPr>
            <a:r>
              <a:rPr lang="en-US" sz="2400" b="1" dirty="0" smtClean="0">
                <a:solidFill>
                  <a:srgbClr val="3333FF"/>
                </a:solidFill>
                <a:latin typeface="Consolas" pitchFamily="49" charset="0"/>
                <a:ea typeface="仿宋" pitchFamily="49" charset="-122"/>
                <a:cs typeface="Consolas" pitchFamily="49" charset="0"/>
              </a:rPr>
              <a:t>      if (p-&gt;</a:t>
            </a:r>
            <a:r>
              <a:rPr lang="en-US" sz="2400" b="1" dirty="0" err="1" smtClean="0">
                <a:solidFill>
                  <a:srgbClr val="3333FF"/>
                </a:solidFill>
                <a:latin typeface="Consolas" pitchFamily="49" charset="0"/>
                <a:ea typeface="仿宋" pitchFamily="49" charset="-122"/>
                <a:cs typeface="Consolas" pitchFamily="49" charset="0"/>
              </a:rPr>
              <a:t>lchild</a:t>
            </a:r>
            <a:r>
              <a:rPr lang="en-US" sz="2400" b="1" dirty="0" smtClean="0">
                <a:solidFill>
                  <a:srgbClr val="3333FF"/>
                </a:solidFill>
                <a:latin typeface="Consolas" pitchFamily="49" charset="0"/>
                <a:ea typeface="仿宋" pitchFamily="49" charset="-122"/>
                <a:cs typeface="Consolas" pitchFamily="49" charset="0"/>
              </a:rPr>
              <a:t>!=NULL)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有左孩子时将其进队</a:t>
            </a:r>
          </a:p>
          <a:p>
            <a:pPr fontAlgn="base">
              <a:lnSpc>
                <a:spcPts val="2800"/>
              </a:lnSpc>
              <a:spcBef>
                <a:spcPts val="500"/>
              </a:spcBef>
              <a:spcAft>
                <a:spcPct val="0"/>
              </a:spcAft>
            </a:pPr>
            <a:r>
              <a:rPr lang="en-US" sz="2400" b="1" dirty="0" smtClean="0">
                <a:solidFill>
                  <a:srgbClr val="3333FF"/>
                </a:solidFill>
                <a:latin typeface="Consolas" pitchFamily="49" charset="0"/>
                <a:ea typeface="仿宋" pitchFamily="49" charset="-122"/>
                <a:cs typeface="Consolas" pitchFamily="49" charset="0"/>
              </a:rPr>
              <a:t>	 </a:t>
            </a:r>
            <a:r>
              <a:rPr lang="en-US" sz="2400" b="1" dirty="0" smtClean="0">
                <a:solidFill>
                  <a:srgbClr val="FF00FF"/>
                </a:solidFill>
                <a:latin typeface="Consolas" pitchFamily="49" charset="0"/>
                <a:ea typeface="仿宋" pitchFamily="49" charset="-122"/>
                <a:cs typeface="Consolas" pitchFamily="49" charset="0"/>
              </a:rPr>
              <a:t> </a:t>
            </a:r>
            <a:r>
              <a:rPr lang="en-US" sz="2400" b="1" dirty="0" err="1" smtClean="0">
                <a:solidFill>
                  <a:srgbClr val="FF00FF"/>
                </a:solidFill>
                <a:latin typeface="Consolas" pitchFamily="49" charset="0"/>
                <a:ea typeface="仿宋" pitchFamily="49" charset="-122"/>
                <a:cs typeface="Consolas" pitchFamily="49" charset="0"/>
              </a:rPr>
              <a:t>enQueue</a:t>
            </a:r>
            <a:r>
              <a:rPr lang="en-US" sz="2400" b="1" dirty="0" smtClean="0">
                <a:solidFill>
                  <a:srgbClr val="FF00FF"/>
                </a:solidFill>
                <a:latin typeface="Consolas" pitchFamily="49" charset="0"/>
                <a:ea typeface="仿宋" pitchFamily="49" charset="-122"/>
                <a:cs typeface="Consolas" pitchFamily="49" charset="0"/>
              </a:rPr>
              <a:t>(</a:t>
            </a:r>
            <a:r>
              <a:rPr lang="en-US" sz="2400" b="1" dirty="0" err="1" smtClean="0">
                <a:solidFill>
                  <a:srgbClr val="FF00FF"/>
                </a:solidFill>
                <a:latin typeface="Consolas" pitchFamily="49" charset="0"/>
                <a:ea typeface="仿宋" pitchFamily="49" charset="-122"/>
                <a:cs typeface="Consolas" pitchFamily="49" charset="0"/>
              </a:rPr>
              <a:t>qu，p</a:t>
            </a:r>
            <a:r>
              <a:rPr lang="en-US" sz="2400" b="1" dirty="0" smtClean="0">
                <a:solidFill>
                  <a:srgbClr val="FF00FF"/>
                </a:solidFill>
                <a:latin typeface="Consolas" pitchFamily="49" charset="0"/>
                <a:ea typeface="仿宋" pitchFamily="49" charset="-122"/>
                <a:cs typeface="Consolas" pitchFamily="49" charset="0"/>
              </a:rPr>
              <a:t>-&gt;</a:t>
            </a:r>
            <a:r>
              <a:rPr lang="en-US" sz="2400" b="1" dirty="0" err="1" smtClean="0">
                <a:solidFill>
                  <a:srgbClr val="FF00FF"/>
                </a:solidFill>
                <a:latin typeface="Consolas" pitchFamily="49" charset="0"/>
                <a:ea typeface="仿宋" pitchFamily="49" charset="-122"/>
                <a:cs typeface="Consolas" pitchFamily="49" charset="0"/>
              </a:rPr>
              <a:t>lchild</a:t>
            </a:r>
            <a:r>
              <a:rPr lang="en-US" sz="2400" b="1" dirty="0" smtClean="0">
                <a:solidFill>
                  <a:srgbClr val="FF00FF"/>
                </a:solidFill>
                <a:latin typeface="Consolas" pitchFamily="49" charset="0"/>
                <a:ea typeface="仿宋" pitchFamily="49" charset="-122"/>
                <a:cs typeface="Consolas" pitchFamily="49" charset="0"/>
              </a:rPr>
              <a:t>);</a:t>
            </a:r>
            <a:endParaRPr lang="zh-CN" altLang="en-US" sz="2400" b="1" dirty="0" smtClean="0">
              <a:solidFill>
                <a:srgbClr val="FF00FF"/>
              </a:solidFill>
              <a:latin typeface="Consolas" pitchFamily="49" charset="0"/>
              <a:ea typeface="仿宋" pitchFamily="49" charset="-122"/>
              <a:cs typeface="Consolas" pitchFamily="49" charset="0"/>
            </a:endParaRPr>
          </a:p>
          <a:p>
            <a:pPr fontAlgn="base">
              <a:lnSpc>
                <a:spcPts val="2800"/>
              </a:lnSpc>
              <a:spcBef>
                <a:spcPts val="500"/>
              </a:spcBef>
              <a:spcAft>
                <a:spcPct val="0"/>
              </a:spcAft>
            </a:pPr>
            <a:r>
              <a:rPr lang="en-US" sz="2400" b="1" dirty="0" smtClean="0">
                <a:solidFill>
                  <a:srgbClr val="3333FF"/>
                </a:solidFill>
                <a:latin typeface="Consolas" pitchFamily="49" charset="0"/>
                <a:ea typeface="仿宋" pitchFamily="49" charset="-122"/>
                <a:cs typeface="Consolas" pitchFamily="49" charset="0"/>
              </a:rPr>
              <a:t>      if (p-&gt;</a:t>
            </a:r>
            <a:r>
              <a:rPr lang="en-US" sz="2400" b="1" dirty="0" err="1" smtClean="0">
                <a:solidFill>
                  <a:srgbClr val="3333FF"/>
                </a:solidFill>
                <a:latin typeface="Consolas" pitchFamily="49" charset="0"/>
                <a:ea typeface="仿宋" pitchFamily="49" charset="-122"/>
                <a:cs typeface="Consolas" pitchFamily="49" charset="0"/>
              </a:rPr>
              <a:t>rchild</a:t>
            </a:r>
            <a:r>
              <a:rPr lang="en-US" sz="2400" b="1" dirty="0" smtClean="0">
                <a:solidFill>
                  <a:srgbClr val="3333FF"/>
                </a:solidFill>
                <a:latin typeface="Consolas" pitchFamily="49" charset="0"/>
                <a:ea typeface="仿宋" pitchFamily="49" charset="-122"/>
                <a:cs typeface="Consolas" pitchFamily="49" charset="0"/>
              </a:rPr>
              <a:t>!=NULL)    </a:t>
            </a:r>
            <a:r>
              <a:rPr lang="en-US" sz="2400" b="1" dirty="0" smtClean="0">
                <a:solidFill>
                  <a:srgbClr val="00B050"/>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有右孩子时将其进队</a:t>
            </a:r>
          </a:p>
          <a:p>
            <a:pPr fontAlgn="base">
              <a:lnSpc>
                <a:spcPts val="2800"/>
              </a:lnSpc>
              <a:spcBef>
                <a:spcPts val="500"/>
              </a:spcBef>
              <a:spcAft>
                <a:spcPct val="0"/>
              </a:spcAft>
            </a:pPr>
            <a:r>
              <a:rPr lang="en-US" sz="2400" b="1" dirty="0" smtClean="0">
                <a:solidFill>
                  <a:srgbClr val="3333FF"/>
                </a:solidFill>
                <a:latin typeface="Consolas" pitchFamily="49" charset="0"/>
                <a:ea typeface="仿宋" pitchFamily="49" charset="-122"/>
                <a:cs typeface="Consolas" pitchFamily="49" charset="0"/>
              </a:rPr>
              <a:t>	 </a:t>
            </a:r>
            <a:r>
              <a:rPr lang="en-US" sz="2400" b="1" dirty="0" smtClean="0">
                <a:solidFill>
                  <a:srgbClr val="FF00FF"/>
                </a:solidFill>
                <a:latin typeface="Consolas" pitchFamily="49" charset="0"/>
                <a:ea typeface="仿宋" pitchFamily="49" charset="-122"/>
                <a:cs typeface="Consolas" pitchFamily="49" charset="0"/>
              </a:rPr>
              <a:t> </a:t>
            </a:r>
            <a:r>
              <a:rPr lang="en-US" sz="2400" b="1" dirty="0" err="1" smtClean="0">
                <a:solidFill>
                  <a:srgbClr val="FF00FF"/>
                </a:solidFill>
                <a:latin typeface="Consolas" pitchFamily="49" charset="0"/>
                <a:ea typeface="仿宋" pitchFamily="49" charset="-122"/>
                <a:cs typeface="Consolas" pitchFamily="49" charset="0"/>
              </a:rPr>
              <a:t>enQueue</a:t>
            </a:r>
            <a:r>
              <a:rPr lang="en-US" sz="2400" b="1" dirty="0" smtClean="0">
                <a:solidFill>
                  <a:srgbClr val="FF00FF"/>
                </a:solidFill>
                <a:latin typeface="Consolas" pitchFamily="49" charset="0"/>
                <a:ea typeface="仿宋" pitchFamily="49" charset="-122"/>
                <a:cs typeface="Consolas" pitchFamily="49" charset="0"/>
              </a:rPr>
              <a:t>(</a:t>
            </a:r>
            <a:r>
              <a:rPr lang="en-US" sz="2400" b="1" dirty="0" err="1" smtClean="0">
                <a:solidFill>
                  <a:srgbClr val="FF00FF"/>
                </a:solidFill>
                <a:latin typeface="Consolas" pitchFamily="49" charset="0"/>
                <a:ea typeface="仿宋" pitchFamily="49" charset="-122"/>
                <a:cs typeface="Consolas" pitchFamily="49" charset="0"/>
              </a:rPr>
              <a:t>qu，p</a:t>
            </a:r>
            <a:r>
              <a:rPr lang="en-US" sz="2400" b="1" dirty="0" smtClean="0">
                <a:solidFill>
                  <a:srgbClr val="FF00FF"/>
                </a:solidFill>
                <a:latin typeface="Consolas" pitchFamily="49" charset="0"/>
                <a:ea typeface="仿宋" pitchFamily="49" charset="-122"/>
                <a:cs typeface="Consolas" pitchFamily="49" charset="0"/>
              </a:rPr>
              <a:t>-&gt;</a:t>
            </a:r>
            <a:r>
              <a:rPr lang="en-US" sz="2400" b="1" dirty="0" err="1" smtClean="0">
                <a:solidFill>
                  <a:srgbClr val="FF00FF"/>
                </a:solidFill>
                <a:latin typeface="Consolas" pitchFamily="49" charset="0"/>
                <a:ea typeface="仿宋" pitchFamily="49" charset="-122"/>
                <a:cs typeface="Consolas" pitchFamily="49" charset="0"/>
              </a:rPr>
              <a:t>rchild</a:t>
            </a:r>
            <a:r>
              <a:rPr lang="en-US" sz="2400" b="1" dirty="0" smtClean="0">
                <a:solidFill>
                  <a:srgbClr val="FF00FF"/>
                </a:solidFill>
                <a:latin typeface="Consolas" pitchFamily="49" charset="0"/>
                <a:ea typeface="仿宋" pitchFamily="49" charset="-122"/>
                <a:cs typeface="Consolas" pitchFamily="49" charset="0"/>
              </a:rPr>
              <a:t>);</a:t>
            </a:r>
            <a:endParaRPr lang="zh-CN" altLang="en-US" sz="2400" b="1" dirty="0" smtClean="0">
              <a:solidFill>
                <a:srgbClr val="FF00FF"/>
              </a:solidFill>
              <a:latin typeface="Consolas" pitchFamily="49" charset="0"/>
              <a:ea typeface="仿宋" pitchFamily="49" charset="-122"/>
              <a:cs typeface="Consolas" pitchFamily="49" charset="0"/>
            </a:endParaRPr>
          </a:p>
          <a:p>
            <a:pPr fontAlgn="base">
              <a:lnSpc>
                <a:spcPts val="2800"/>
              </a:lnSpc>
              <a:spcBef>
                <a:spcPts val="500"/>
              </a:spcBef>
              <a:spcAft>
                <a:spcPct val="0"/>
              </a:spcAft>
            </a:pPr>
            <a:r>
              <a:rPr lang="en-US" sz="2400" b="1" dirty="0" smtClean="0">
                <a:solidFill>
                  <a:srgbClr val="3333FF"/>
                </a:solidFill>
                <a:latin typeface="Consolas" pitchFamily="49" charset="0"/>
                <a:ea typeface="仿宋" pitchFamily="49" charset="-122"/>
                <a:cs typeface="Consolas" pitchFamily="49" charset="0"/>
              </a:rPr>
              <a:t>    } </a:t>
            </a:r>
            <a:endParaRPr lang="zh-CN" altLang="en-US" sz="2400" b="1" dirty="0" smtClean="0">
              <a:solidFill>
                <a:srgbClr val="3333FF"/>
              </a:solidFill>
              <a:latin typeface="Consolas" pitchFamily="49" charset="0"/>
              <a:ea typeface="仿宋" pitchFamily="49" charset="-122"/>
              <a:cs typeface="Consolas" pitchFamily="49" charset="0"/>
            </a:endParaRPr>
          </a:p>
          <a:p>
            <a:pPr fontAlgn="base">
              <a:lnSpc>
                <a:spcPts val="2800"/>
              </a:lnSpc>
              <a:spcBef>
                <a:spcPts val="500"/>
              </a:spcBef>
              <a:spcAft>
                <a:spcPct val="0"/>
              </a:spcAft>
            </a:pPr>
            <a:r>
              <a:rPr lang="en-US" sz="2400" b="1" dirty="0" smtClean="0">
                <a:solidFill>
                  <a:srgbClr val="3333FF"/>
                </a:solidFill>
                <a:latin typeface="Consolas" pitchFamily="49" charset="0"/>
                <a:ea typeface="仿宋" pitchFamily="49" charset="-122"/>
                <a:cs typeface="Consolas" pitchFamily="49" charset="0"/>
              </a:rPr>
              <a:t>}</a:t>
            </a:r>
            <a:endParaRPr lang="zh-CN" altLang="en-US" sz="2400" b="1" dirty="0">
              <a:solidFill>
                <a:srgbClr val="3333FF"/>
              </a:solidFill>
              <a:latin typeface="Consolas" pitchFamily="49" charset="0"/>
              <a:ea typeface="仿宋" pitchFamily="49" charset="-122"/>
              <a:cs typeface="Consolas" pitchFamily="49" charset="0"/>
            </a:endParaRPr>
          </a:p>
        </p:txBody>
      </p:sp>
      <p:sp>
        <p:nvSpPr>
          <p:cNvPr id="5" name="TextBox 4"/>
          <p:cNvSpPr txBox="1"/>
          <p:nvPr/>
        </p:nvSpPr>
        <p:spPr>
          <a:xfrm>
            <a:off x="714348" y="6063679"/>
            <a:ext cx="4214842" cy="461665"/>
          </a:xfrm>
          <a:prstGeom prst="rect">
            <a:avLst/>
          </a:prstGeom>
          <a:noFill/>
        </p:spPr>
        <p:txBody>
          <a:bodyPr wrap="square" rtlCol="0">
            <a:spAutoFit/>
          </a:bodyPr>
          <a:lstStyle/>
          <a:p>
            <a:pPr fontAlgn="base">
              <a:spcBef>
                <a:spcPct val="0"/>
              </a:spcBef>
              <a:spcAft>
                <a:spcPct val="0"/>
              </a:spcAft>
            </a:pPr>
            <a:r>
              <a:rPr lang="zh-CN" altLang="en-US" sz="2400" b="1" dirty="0" smtClean="0">
                <a:solidFill>
                  <a:srgbClr val="3333FF"/>
                </a:solidFill>
                <a:latin typeface="Consolas" pitchFamily="49" charset="0"/>
                <a:ea typeface="仿宋" pitchFamily="49" charset="-122"/>
                <a:cs typeface="Consolas" pitchFamily="49" charset="0"/>
              </a:rPr>
              <a:t>算法的时间复杂度为</a:t>
            </a:r>
            <a:r>
              <a:rPr lang="en-US" altLang="zh-CN" sz="2400" b="1" dirty="0" smtClean="0">
                <a:solidFill>
                  <a:srgbClr val="3333FF"/>
                </a:solidFill>
                <a:latin typeface="Consolas" pitchFamily="49" charset="0"/>
                <a:ea typeface="仿宋" pitchFamily="49" charset="-122"/>
                <a:cs typeface="Consolas" pitchFamily="49" charset="0"/>
              </a:rPr>
              <a:t>O(</a:t>
            </a:r>
            <a:r>
              <a:rPr lang="en-US" altLang="zh-CN" sz="2400" b="1" i="1" dirty="0" smtClean="0">
                <a:solidFill>
                  <a:srgbClr val="3333FF"/>
                </a:solidFill>
                <a:latin typeface="Consolas" pitchFamily="49" charset="0"/>
                <a:ea typeface="仿宋" pitchFamily="49" charset="-122"/>
                <a:cs typeface="Consolas" pitchFamily="49" charset="0"/>
              </a:rPr>
              <a:t>n</a:t>
            </a:r>
            <a:r>
              <a:rPr lang="en-US" altLang="zh-CN" sz="2400" b="1" dirty="0" smtClean="0">
                <a:solidFill>
                  <a:srgbClr val="3333FF"/>
                </a:solidFill>
                <a:latin typeface="Consolas" pitchFamily="49" charset="0"/>
                <a:ea typeface="仿宋" pitchFamily="49" charset="-122"/>
                <a:cs typeface="Consolas" pitchFamily="49" charset="0"/>
              </a:rPr>
              <a:t>)</a:t>
            </a:r>
            <a:r>
              <a:rPr lang="zh-CN" altLang="en-US" sz="2400" b="1" dirty="0" smtClean="0">
                <a:solidFill>
                  <a:srgbClr val="3333FF"/>
                </a:solidFill>
                <a:latin typeface="Consolas" pitchFamily="49" charset="0"/>
                <a:ea typeface="仿宋" pitchFamily="49" charset="-122"/>
                <a:cs typeface="Consolas" pitchFamily="49" charset="0"/>
              </a:rPr>
              <a:t>。</a:t>
            </a:r>
            <a:endParaRPr lang="zh-CN" altLang="en-US" sz="2400" b="1" dirty="0">
              <a:solidFill>
                <a:srgbClr val="3333FF"/>
              </a:solidFill>
              <a:latin typeface="Consolas" pitchFamily="49" charset="0"/>
              <a:ea typeface="仿宋" pitchFamily="49" charset="-122"/>
              <a:cs typeface="Consolas" pitchFamily="49" charset="0"/>
            </a:endParaRPr>
          </a:p>
        </p:txBody>
      </p:sp>
    </p:spTree>
    <p:extLst>
      <p:ext uri="{BB962C8B-B14F-4D97-AF65-F5344CB8AC3E}">
        <p14:creationId xmlns:p14="http://schemas.microsoft.com/office/powerpoint/2010/main" val="125394141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340768"/>
            <a:ext cx="8143932" cy="5517232"/>
          </a:xfrm>
        </p:spPr>
        <p:txBody>
          <a:bodyPr>
            <a:normAutofit/>
          </a:bodyPr>
          <a:lstStyle/>
          <a:p>
            <a:pPr>
              <a:buFont typeface="Arial" pitchFamily="34" charset="0"/>
              <a:buChar char="•"/>
            </a:pPr>
            <a:r>
              <a:rPr lang="zh-CN" altLang="en-US" sz="3000" b="0" dirty="0" smtClean="0"/>
              <a:t>对于有</a:t>
            </a:r>
            <a:r>
              <a:rPr lang="en-US" sz="3000" b="0" dirty="0" smtClean="0"/>
              <a:t>n</a:t>
            </a:r>
            <a:r>
              <a:rPr lang="zh-CN" altLang="en-US" sz="3000" b="0" dirty="0" smtClean="0"/>
              <a:t>个结点的二叉树，这四种遍历算法的</a:t>
            </a:r>
            <a:r>
              <a:rPr lang="zh-CN" altLang="en-US" sz="3000" dirty="0" smtClean="0">
                <a:solidFill>
                  <a:srgbClr val="FF0000"/>
                </a:solidFill>
              </a:rPr>
              <a:t>时间复杂度</a:t>
            </a:r>
            <a:r>
              <a:rPr lang="zh-CN" altLang="en-US" sz="3000" b="0" dirty="0" smtClean="0"/>
              <a:t>都为</a:t>
            </a:r>
            <a:r>
              <a:rPr lang="en-US" altLang="zh-CN" sz="3000" i="1" dirty="0" smtClean="0">
                <a:solidFill>
                  <a:srgbClr val="FF0000"/>
                </a:solidFill>
              </a:rPr>
              <a:t>O</a:t>
            </a:r>
            <a:r>
              <a:rPr lang="en-US" altLang="zh-CN" sz="3000" dirty="0" smtClean="0">
                <a:solidFill>
                  <a:srgbClr val="FF0000"/>
                </a:solidFill>
              </a:rPr>
              <a:t>(n)</a:t>
            </a:r>
            <a:r>
              <a:rPr lang="zh-CN" altLang="en-US" sz="3000" b="0" dirty="0" smtClean="0"/>
              <a:t>。</a:t>
            </a:r>
            <a:endParaRPr lang="en-US" altLang="zh-CN" sz="3000" b="0" dirty="0" smtClean="0"/>
          </a:p>
          <a:p>
            <a:pPr>
              <a:buFont typeface="Arial" pitchFamily="34" charset="0"/>
              <a:buChar char="•"/>
            </a:pPr>
            <a:r>
              <a:rPr lang="zh-CN" altLang="en-US" sz="3000" b="0" dirty="0" smtClean="0"/>
              <a:t>一般情况，所需要的</a:t>
            </a:r>
            <a:r>
              <a:rPr lang="zh-CN" altLang="en-US" sz="3000" dirty="0" smtClean="0">
                <a:solidFill>
                  <a:srgbClr val="FF0000"/>
                </a:solidFill>
              </a:rPr>
              <a:t>辅助空间</a:t>
            </a:r>
            <a:r>
              <a:rPr lang="zh-CN" altLang="en-US" sz="3000" b="0" dirty="0" smtClean="0"/>
              <a:t>为遍历过程中栈的最大容量，即树的高度，</a:t>
            </a:r>
            <a:r>
              <a:rPr lang="en-US" altLang="zh-CN" sz="3000" b="0" dirty="0" smtClean="0"/>
              <a:t>k=log</a:t>
            </a:r>
            <a:r>
              <a:rPr lang="en-US" altLang="zh-CN" sz="3000" b="0" baseline="-25000" dirty="0" smtClean="0"/>
              <a:t>2</a:t>
            </a:r>
            <a:r>
              <a:rPr lang="en-US" altLang="zh-CN" sz="3000" b="0" dirty="0" smtClean="0"/>
              <a:t>n+1</a:t>
            </a:r>
            <a:r>
              <a:rPr lang="zh-CN" altLang="en-US" sz="3000" b="0" dirty="0" smtClean="0"/>
              <a:t>，</a:t>
            </a:r>
            <a:r>
              <a:rPr lang="en-US" altLang="zh-CN" sz="3000" i="1" dirty="0" smtClean="0">
                <a:solidFill>
                  <a:srgbClr val="FF0000"/>
                </a:solidFill>
              </a:rPr>
              <a:t>O</a:t>
            </a:r>
            <a:r>
              <a:rPr lang="en-US" altLang="zh-CN" sz="3000" dirty="0" smtClean="0">
                <a:solidFill>
                  <a:srgbClr val="FF0000"/>
                </a:solidFill>
              </a:rPr>
              <a:t>(</a:t>
            </a:r>
            <a:r>
              <a:rPr lang="en-US" altLang="zh-CN" sz="3000" dirty="0" err="1" smtClean="0">
                <a:solidFill>
                  <a:srgbClr val="FF0000"/>
                </a:solidFill>
              </a:rPr>
              <a:t>logn</a:t>
            </a:r>
            <a:r>
              <a:rPr lang="en-US" altLang="zh-CN" sz="3000" dirty="0" smtClean="0">
                <a:solidFill>
                  <a:srgbClr val="FF0000"/>
                </a:solidFill>
              </a:rPr>
              <a:t>)</a:t>
            </a:r>
            <a:r>
              <a:rPr lang="zh-CN" altLang="en-US" sz="3000" b="0" dirty="0" smtClean="0"/>
              <a:t>。</a:t>
            </a:r>
            <a:endParaRPr lang="en-US" altLang="zh-CN" sz="3000" b="0" dirty="0" smtClean="0"/>
          </a:p>
          <a:p>
            <a:pPr>
              <a:buFont typeface="Arial" pitchFamily="34" charset="0"/>
              <a:buChar char="•"/>
            </a:pPr>
            <a:r>
              <a:rPr lang="zh-CN" altLang="en-US" sz="3000" b="0" dirty="0" smtClean="0"/>
              <a:t>最坏情况下，具有</a:t>
            </a:r>
            <a:r>
              <a:rPr lang="en-US" sz="3000" b="0" dirty="0" smtClean="0"/>
              <a:t>n</a:t>
            </a:r>
            <a:r>
              <a:rPr lang="zh-CN" altLang="en-US" sz="3000" b="0" dirty="0" smtClean="0"/>
              <a:t>个结点的二叉树高度为</a:t>
            </a:r>
            <a:r>
              <a:rPr lang="en-US" sz="3000" b="0" dirty="0" smtClean="0"/>
              <a:t>n</a:t>
            </a:r>
            <a:r>
              <a:rPr lang="zh-CN" altLang="en-US" sz="3000" b="0" dirty="0" smtClean="0"/>
              <a:t>，则所需要</a:t>
            </a:r>
            <a:r>
              <a:rPr lang="zh-CN" altLang="en-US" sz="3000" dirty="0" smtClean="0">
                <a:solidFill>
                  <a:srgbClr val="FF0000"/>
                </a:solidFill>
              </a:rPr>
              <a:t>辅助空间</a:t>
            </a:r>
            <a:r>
              <a:rPr lang="zh-CN" altLang="en-US" sz="3000" b="0" dirty="0" smtClean="0"/>
              <a:t>的空间复杂度为</a:t>
            </a:r>
            <a:r>
              <a:rPr lang="en-US" altLang="zh-CN" sz="3000" i="1" dirty="0" smtClean="0">
                <a:solidFill>
                  <a:srgbClr val="FF0000"/>
                </a:solidFill>
              </a:rPr>
              <a:t>O</a:t>
            </a:r>
            <a:r>
              <a:rPr lang="en-US" altLang="zh-CN" sz="3000" dirty="0" smtClean="0">
                <a:solidFill>
                  <a:srgbClr val="FF0000"/>
                </a:solidFill>
              </a:rPr>
              <a:t>(n)</a:t>
            </a:r>
            <a:r>
              <a:rPr lang="en-US" altLang="zh-CN" sz="3000" dirty="0" smtClean="0"/>
              <a:t> </a:t>
            </a:r>
            <a:r>
              <a:rPr lang="zh-CN" altLang="en-US" sz="3000" b="0" dirty="0" smtClean="0"/>
              <a:t>。</a:t>
            </a:r>
            <a:endParaRPr lang="en-US" altLang="zh-CN" sz="3000" b="0" dirty="0" smtClean="0"/>
          </a:p>
          <a:p>
            <a:pPr marL="0" indent="0"/>
            <a:r>
              <a:rPr lang="en-US" altLang="zh-CN" sz="3000" b="0" dirty="0" smtClean="0"/>
              <a:t>    </a:t>
            </a:r>
            <a:r>
              <a:rPr lang="zh-CN" altLang="en-US" sz="3000" b="0" dirty="0" smtClean="0"/>
              <a:t>可见，树的平衡性很重要！</a:t>
            </a:r>
            <a:r>
              <a:rPr lang="en-US" altLang="zh-CN" sz="3000" b="0" dirty="0" smtClean="0"/>
              <a:t>——</a:t>
            </a:r>
            <a:r>
              <a:rPr lang="zh-CN" altLang="en-US" sz="3000" dirty="0" smtClean="0"/>
              <a:t>平衡二叉树</a:t>
            </a:r>
            <a:r>
              <a:rPr lang="en-US" altLang="zh-CN" sz="3000" dirty="0" smtClean="0"/>
              <a:t>(AVL)</a:t>
            </a:r>
            <a:r>
              <a:rPr lang="zh-CN" altLang="en-US" sz="3000" b="0" dirty="0" smtClean="0"/>
              <a:t>、</a:t>
            </a:r>
            <a:r>
              <a:rPr lang="zh-CN" altLang="en-US" sz="3000" dirty="0" smtClean="0"/>
              <a:t>红黑树</a:t>
            </a:r>
            <a:r>
              <a:rPr lang="zh-CN" altLang="en-US" sz="3000" b="0" dirty="0" smtClean="0"/>
              <a:t>。</a:t>
            </a:r>
            <a:endParaRPr lang="zh-CN" altLang="en-US" sz="3000" b="0" dirty="0"/>
          </a:p>
        </p:txBody>
      </p:sp>
      <p:sp>
        <p:nvSpPr>
          <p:cNvPr id="4" name="标题 1"/>
          <p:cNvSpPr>
            <a:spLocks noGrp="1"/>
          </p:cNvSpPr>
          <p:nvPr>
            <p:ph type="title"/>
          </p:nvPr>
        </p:nvSpPr>
        <p:spPr>
          <a:xfrm>
            <a:off x="500034" y="237154"/>
            <a:ext cx="7520940" cy="548640"/>
          </a:xfrm>
        </p:spPr>
        <p:txBody>
          <a:bodyPr/>
          <a:lstStyle/>
          <a:p>
            <a:r>
              <a:rPr lang="zh-CN" altLang="en-US" b="1" dirty="0" smtClean="0"/>
              <a:t>二叉树遍历算法的复杂度分析：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736586"/>
            <a:ext cx="8320438" cy="5500726"/>
          </a:xfrm>
        </p:spPr>
        <p:txBody>
          <a:bodyPr>
            <a:noAutofit/>
          </a:bodyPr>
          <a:lstStyle/>
          <a:p>
            <a:pPr>
              <a:buFont typeface="Arial" pitchFamily="34" charset="0"/>
              <a:buChar char="•"/>
            </a:pPr>
            <a:r>
              <a:rPr lang="zh-CN" altLang="en-US" sz="3200" b="0" dirty="0" smtClean="0"/>
              <a:t>已知某二叉树的</a:t>
            </a:r>
            <a:r>
              <a:rPr lang="zh-CN" altLang="en-US" sz="3200" dirty="0" smtClean="0">
                <a:solidFill>
                  <a:srgbClr val="FF0000"/>
                </a:solidFill>
              </a:rPr>
              <a:t>先</a:t>
            </a:r>
            <a:r>
              <a:rPr lang="zh-CN" altLang="en-US" sz="3200" b="0" dirty="0"/>
              <a:t>序遍历</a:t>
            </a:r>
            <a:r>
              <a:rPr lang="zh-CN" altLang="en-US" sz="3200" b="0" dirty="0" smtClean="0"/>
              <a:t>序列为：</a:t>
            </a:r>
            <a:r>
              <a:rPr lang="en-US" altLang="zh-CN" sz="3200" dirty="0" smtClean="0">
                <a:solidFill>
                  <a:srgbClr val="FF0000"/>
                </a:solidFill>
              </a:rPr>
              <a:t>ABDEGCF</a:t>
            </a:r>
            <a:r>
              <a:rPr lang="zh-CN" altLang="en-US" sz="3200" b="0" dirty="0" smtClean="0"/>
              <a:t>，</a:t>
            </a:r>
            <a:r>
              <a:rPr lang="zh-CN" altLang="en-US" sz="3200" dirty="0" smtClean="0">
                <a:solidFill>
                  <a:srgbClr val="FF0000"/>
                </a:solidFill>
              </a:rPr>
              <a:t>中</a:t>
            </a:r>
            <a:r>
              <a:rPr lang="zh-CN" altLang="en-US" sz="3200" b="0" dirty="0" smtClean="0"/>
              <a:t>序次序遍历序列为：</a:t>
            </a:r>
            <a:r>
              <a:rPr lang="en-US" altLang="zh-CN" sz="3200" dirty="0" smtClean="0">
                <a:solidFill>
                  <a:srgbClr val="FF0000"/>
                </a:solidFill>
              </a:rPr>
              <a:t>DBGEACF</a:t>
            </a:r>
            <a:r>
              <a:rPr lang="zh-CN" altLang="en-US" sz="3200" b="0" dirty="0" smtClean="0"/>
              <a:t>，试写该二叉树的</a:t>
            </a:r>
            <a:r>
              <a:rPr lang="zh-CN" altLang="en-US" sz="3200" dirty="0" smtClean="0">
                <a:solidFill>
                  <a:srgbClr val="FF0000"/>
                </a:solidFill>
              </a:rPr>
              <a:t>后</a:t>
            </a:r>
            <a:r>
              <a:rPr lang="zh-CN" altLang="en-US" sz="3200" b="0" dirty="0" smtClean="0"/>
              <a:t>根遍历序列。</a:t>
            </a:r>
            <a:endParaRPr lang="en-US" altLang="zh-CN" sz="3200" b="0" dirty="0" smtClean="0"/>
          </a:p>
          <a:p>
            <a:pPr>
              <a:buFont typeface="Arial" pitchFamily="34" charset="0"/>
              <a:buChar char="•"/>
            </a:pPr>
            <a:r>
              <a:rPr lang="zh-CN" altLang="en-US" sz="3200" b="0" dirty="0" smtClean="0"/>
              <a:t>根据先序：</a:t>
            </a:r>
            <a:r>
              <a:rPr lang="en-US" altLang="zh-CN" sz="3200" dirty="0" smtClean="0">
                <a:solidFill>
                  <a:srgbClr val="FF0000"/>
                </a:solidFill>
              </a:rPr>
              <a:t>A</a:t>
            </a:r>
            <a:r>
              <a:rPr lang="zh-CN" altLang="en-US" sz="3200" b="0" dirty="0" smtClean="0"/>
              <a:t>是根</a:t>
            </a:r>
            <a:endParaRPr lang="en-US" altLang="zh-CN" sz="3200" b="0" dirty="0" smtClean="0"/>
          </a:p>
          <a:p>
            <a:pPr>
              <a:buFont typeface="Arial" pitchFamily="34" charset="0"/>
              <a:buChar char="•"/>
            </a:pPr>
            <a:r>
              <a:rPr lang="zh-CN" altLang="en-US" sz="3200" b="0" dirty="0" smtClean="0"/>
              <a:t>根据中序：</a:t>
            </a:r>
            <a:r>
              <a:rPr lang="en-US" altLang="zh-CN" sz="3200" dirty="0" smtClean="0">
                <a:solidFill>
                  <a:srgbClr val="FF0000"/>
                </a:solidFill>
              </a:rPr>
              <a:t>D</a:t>
            </a:r>
            <a:r>
              <a:rPr lang="zh-CN" altLang="en-US" sz="3200" dirty="0" smtClean="0">
                <a:solidFill>
                  <a:srgbClr val="FF0000"/>
                </a:solidFill>
              </a:rPr>
              <a:t>，</a:t>
            </a:r>
            <a:r>
              <a:rPr lang="en-US" altLang="zh-CN" sz="3200" dirty="0" smtClean="0">
                <a:solidFill>
                  <a:srgbClr val="FF0000"/>
                </a:solidFill>
              </a:rPr>
              <a:t>B</a:t>
            </a:r>
            <a:r>
              <a:rPr lang="zh-CN" altLang="en-US" sz="3200" dirty="0" smtClean="0">
                <a:solidFill>
                  <a:srgbClr val="FF0000"/>
                </a:solidFill>
              </a:rPr>
              <a:t>，</a:t>
            </a:r>
            <a:r>
              <a:rPr lang="en-US" altLang="zh-CN" sz="3200" dirty="0" smtClean="0">
                <a:solidFill>
                  <a:srgbClr val="FF0000"/>
                </a:solidFill>
              </a:rPr>
              <a:t>G</a:t>
            </a:r>
            <a:r>
              <a:rPr lang="zh-CN" altLang="en-US" sz="3200" dirty="0" smtClean="0">
                <a:solidFill>
                  <a:srgbClr val="FF0000"/>
                </a:solidFill>
              </a:rPr>
              <a:t>，</a:t>
            </a:r>
            <a:r>
              <a:rPr lang="en-US" altLang="zh-CN" sz="3200" dirty="0" smtClean="0">
                <a:solidFill>
                  <a:srgbClr val="FF0000"/>
                </a:solidFill>
              </a:rPr>
              <a:t>E</a:t>
            </a:r>
            <a:r>
              <a:rPr lang="zh-CN" altLang="en-US" sz="3200" b="0" dirty="0" smtClean="0"/>
              <a:t>左子树，其它右子树</a:t>
            </a:r>
            <a:endParaRPr lang="en-US" altLang="zh-CN" sz="3200" b="0" dirty="0" smtClean="0"/>
          </a:p>
          <a:p>
            <a:pPr>
              <a:buFont typeface="Arial" pitchFamily="34" charset="0"/>
              <a:buChar char="•"/>
            </a:pPr>
            <a:r>
              <a:rPr lang="zh-CN" altLang="en-US" sz="3200" b="0" dirty="0" smtClean="0"/>
              <a:t>然后递归分析：比如在左子树中，</a:t>
            </a:r>
            <a:r>
              <a:rPr lang="en-US" altLang="zh-CN" sz="3200" b="0" dirty="0" smtClean="0">
                <a:solidFill>
                  <a:srgbClr val="FF0000"/>
                </a:solidFill>
              </a:rPr>
              <a:t> </a:t>
            </a:r>
            <a:r>
              <a:rPr lang="en-US" altLang="zh-CN" sz="3200" dirty="0" smtClean="0">
                <a:solidFill>
                  <a:srgbClr val="FF0000"/>
                </a:solidFill>
              </a:rPr>
              <a:t>B</a:t>
            </a:r>
            <a:r>
              <a:rPr lang="zh-CN" altLang="en-US" sz="3200" b="0" dirty="0" smtClean="0"/>
              <a:t>是根，则</a:t>
            </a:r>
            <a:r>
              <a:rPr lang="en-US" altLang="zh-CN" sz="3200" dirty="0" smtClean="0">
                <a:solidFill>
                  <a:srgbClr val="FF0000"/>
                </a:solidFill>
              </a:rPr>
              <a:t>D</a:t>
            </a:r>
            <a:r>
              <a:rPr lang="zh-CN" altLang="en-US" sz="3200" b="0" dirty="0" smtClean="0"/>
              <a:t>左子树，</a:t>
            </a:r>
            <a:r>
              <a:rPr lang="en-US" altLang="zh-CN" sz="3200" b="0" dirty="0" smtClean="0">
                <a:solidFill>
                  <a:srgbClr val="FF0000"/>
                </a:solidFill>
              </a:rPr>
              <a:t> </a:t>
            </a:r>
            <a:r>
              <a:rPr lang="en-US" altLang="zh-CN" sz="3200" dirty="0" smtClean="0">
                <a:solidFill>
                  <a:srgbClr val="FF0000"/>
                </a:solidFill>
              </a:rPr>
              <a:t>G</a:t>
            </a:r>
            <a:r>
              <a:rPr lang="zh-CN" altLang="en-US" sz="3200" dirty="0" smtClean="0">
                <a:solidFill>
                  <a:srgbClr val="FF0000"/>
                </a:solidFill>
              </a:rPr>
              <a:t>，</a:t>
            </a:r>
            <a:r>
              <a:rPr lang="en-US" altLang="zh-CN" sz="3200" dirty="0" smtClean="0">
                <a:solidFill>
                  <a:srgbClr val="FF0000"/>
                </a:solidFill>
              </a:rPr>
              <a:t>E</a:t>
            </a:r>
            <a:r>
              <a:rPr lang="zh-CN" altLang="en-US" sz="3200" b="0" dirty="0" smtClean="0"/>
              <a:t>右子树</a:t>
            </a:r>
            <a:endParaRPr lang="en-US" altLang="zh-CN" sz="3200" b="0" dirty="0" smtClean="0"/>
          </a:p>
          <a:p>
            <a:pPr>
              <a:buFont typeface="Arial" pitchFamily="34" charset="0"/>
              <a:buChar char="•"/>
            </a:pPr>
            <a:r>
              <a:rPr lang="en-US" altLang="zh-CN" sz="3200" dirty="0" smtClean="0"/>
              <a:t>…</a:t>
            </a:r>
          </a:p>
        </p:txBody>
      </p:sp>
      <p:sp>
        <p:nvSpPr>
          <p:cNvPr id="4" name="标题 1"/>
          <p:cNvSpPr>
            <a:spLocks noGrp="1"/>
          </p:cNvSpPr>
          <p:nvPr>
            <p:ph type="title"/>
          </p:nvPr>
        </p:nvSpPr>
        <p:spPr>
          <a:xfrm>
            <a:off x="500034" y="44624"/>
            <a:ext cx="7520940" cy="548640"/>
          </a:xfrm>
        </p:spPr>
        <p:txBody>
          <a:bodyPr/>
          <a:lstStyle/>
          <a:p>
            <a:r>
              <a:rPr lang="zh-CN" altLang="en-US" sz="3200" b="1" dirty="0" smtClean="0"/>
              <a:t>例题：</a:t>
            </a:r>
          </a:p>
        </p:txBody>
      </p:sp>
    </p:spTree>
    <p:extLst>
      <p:ext uri="{BB962C8B-B14F-4D97-AF65-F5344CB8AC3E}">
        <p14:creationId xmlns:p14="http://schemas.microsoft.com/office/powerpoint/2010/main" val="72491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251520" y="44624"/>
            <a:ext cx="8610600" cy="1384995"/>
          </a:xfrm>
          <a:prstGeom prst="rect">
            <a:avLst/>
          </a:prstGeom>
          <a:noFill/>
          <a:ln w="9525">
            <a:noFill/>
            <a:miter lim="800000"/>
            <a:headEnd/>
            <a:tailEnd/>
          </a:ln>
          <a:effectLst/>
        </p:spPr>
        <p:txBody>
          <a:bodyPr>
            <a:spAutoFit/>
          </a:bodyPr>
          <a:lstStyle/>
          <a:p>
            <a:pPr algn="just" fontAlgn="base">
              <a:lnSpc>
                <a:spcPct val="150000"/>
              </a:lnSpc>
              <a:spcBef>
                <a:spcPct val="50000"/>
              </a:spcBef>
              <a:spcAft>
                <a:spcPct val="0"/>
              </a:spcAft>
            </a:pPr>
            <a:r>
              <a:rPr kumimoji="1" lang="en-US" altLang="zh-CN" sz="2800" b="1" dirty="0">
                <a:solidFill>
                  <a:srgbClr val="FF0000"/>
                </a:solidFill>
                <a:latin typeface="Consolas" pitchFamily="49" charset="0"/>
                <a:ea typeface="华文中宋" pitchFamily="2" charset="-122"/>
                <a:cs typeface="Consolas" pitchFamily="49" charset="0"/>
              </a:rPr>
              <a:t>   </a:t>
            </a:r>
            <a:r>
              <a:rPr kumimoji="1" lang="zh-CN" altLang="en-US" sz="2800" b="1" dirty="0" smtClean="0">
                <a:solidFill>
                  <a:srgbClr val="FF0000"/>
                </a:solidFill>
                <a:latin typeface="Consolas" pitchFamily="49" charset="0"/>
                <a:ea typeface="华文中宋" pitchFamily="2" charset="-122"/>
                <a:cs typeface="Consolas" pitchFamily="49" charset="0"/>
              </a:rPr>
              <a:t>定</a:t>
            </a:r>
            <a:r>
              <a:rPr kumimoji="1" lang="zh-CN" altLang="en-US" sz="2800" b="1" dirty="0">
                <a:solidFill>
                  <a:srgbClr val="FF0000"/>
                </a:solidFill>
                <a:latin typeface="Consolas" pitchFamily="49" charset="0"/>
                <a:ea typeface="华文中宋" pitchFamily="2" charset="-122"/>
                <a:cs typeface="Consolas" pitchFamily="49" charset="0"/>
              </a:rPr>
              <a:t>理</a:t>
            </a:r>
            <a:r>
              <a:rPr kumimoji="1" lang="en-US" altLang="zh-CN" sz="2800" b="1" dirty="0">
                <a:solidFill>
                  <a:srgbClr val="FF0000"/>
                </a:solidFill>
                <a:latin typeface="Consolas" pitchFamily="49" charset="0"/>
                <a:ea typeface="华文中宋" pitchFamily="2" charset="-122"/>
                <a:cs typeface="Consolas" pitchFamily="49" charset="0"/>
              </a:rPr>
              <a:t>7.1</a:t>
            </a:r>
            <a:r>
              <a:rPr kumimoji="1" lang="zh-CN" altLang="en-US" sz="2800" b="1" dirty="0">
                <a:solidFill>
                  <a:srgbClr val="FF0000"/>
                </a:solidFill>
                <a:latin typeface="Consolas" pitchFamily="49" charset="0"/>
                <a:ea typeface="华文中宋" pitchFamily="2" charset="-122"/>
                <a:cs typeface="Consolas" pitchFamily="49" charset="0"/>
              </a:rPr>
              <a:t>：</a:t>
            </a:r>
            <a:r>
              <a:rPr kumimoji="1" lang="zh-CN" altLang="en-US" sz="2800" b="1" dirty="0">
                <a:solidFill>
                  <a:srgbClr val="3333FF"/>
                </a:solidFill>
                <a:latin typeface="Consolas" pitchFamily="49" charset="0"/>
                <a:ea typeface="华文中宋" pitchFamily="2" charset="-122"/>
                <a:cs typeface="Consolas" pitchFamily="49" charset="0"/>
              </a:rPr>
              <a:t>任何</a:t>
            </a:r>
            <a:r>
              <a:rPr kumimoji="1" lang="en-US" altLang="zh-CN" sz="2800" b="1" i="1" dirty="0">
                <a:solidFill>
                  <a:srgbClr val="3333FF"/>
                </a:solidFill>
                <a:latin typeface="Consolas" pitchFamily="49" charset="0"/>
                <a:ea typeface="华文中宋" pitchFamily="2" charset="-122"/>
                <a:cs typeface="Consolas" pitchFamily="49" charset="0"/>
              </a:rPr>
              <a:t>n</a:t>
            </a:r>
            <a:r>
              <a:rPr kumimoji="1" lang="zh-CN" altLang="en-US" sz="2800" b="1" dirty="0">
                <a:solidFill>
                  <a:srgbClr val="3333FF"/>
                </a:solidFill>
                <a:latin typeface="Consolas" pitchFamily="49" charset="0"/>
                <a:ea typeface="华文中宋" pitchFamily="2" charset="-122"/>
                <a:cs typeface="Consolas" pitchFamily="49" charset="0"/>
              </a:rPr>
              <a:t>（</a:t>
            </a:r>
            <a:r>
              <a:rPr kumimoji="1" lang="en-US" altLang="zh-CN" sz="2800" b="1" i="1" dirty="0" smtClean="0">
                <a:solidFill>
                  <a:srgbClr val="3333FF"/>
                </a:solidFill>
                <a:latin typeface="Consolas" pitchFamily="49" charset="0"/>
                <a:ea typeface="华文中宋" pitchFamily="2" charset="-122"/>
                <a:cs typeface="Consolas" pitchFamily="49" charset="0"/>
              </a:rPr>
              <a:t>n&gt;</a:t>
            </a:r>
            <a:r>
              <a:rPr kumimoji="1" lang="en-US" altLang="zh-CN" sz="2800" b="1" dirty="0" smtClean="0">
                <a:solidFill>
                  <a:srgbClr val="3333FF"/>
                </a:solidFill>
                <a:latin typeface="Consolas" pitchFamily="49" charset="0"/>
                <a:ea typeface="华文中宋" pitchFamily="2" charset="-122"/>
                <a:cs typeface="Consolas" pitchFamily="49" charset="0"/>
              </a:rPr>
              <a:t>0</a:t>
            </a:r>
            <a:r>
              <a:rPr kumimoji="1" lang="zh-CN" altLang="en-US" sz="2800" b="1" dirty="0">
                <a:solidFill>
                  <a:srgbClr val="3333FF"/>
                </a:solidFill>
                <a:latin typeface="Consolas" pitchFamily="49" charset="0"/>
                <a:ea typeface="华文中宋" pitchFamily="2" charset="-122"/>
                <a:cs typeface="Consolas" pitchFamily="49" charset="0"/>
              </a:rPr>
              <a:t>）个</a:t>
            </a:r>
            <a:r>
              <a:rPr kumimoji="1" lang="zh-CN" altLang="en-US" sz="2800" b="1" dirty="0" smtClean="0">
                <a:solidFill>
                  <a:srgbClr val="3333FF"/>
                </a:solidFill>
                <a:latin typeface="Consolas" pitchFamily="49" charset="0"/>
                <a:ea typeface="华文中宋" pitchFamily="2" charset="-122"/>
                <a:cs typeface="Consolas" pitchFamily="49" charset="0"/>
              </a:rPr>
              <a:t>不同结点的二叉树，都</a:t>
            </a:r>
            <a:r>
              <a:rPr kumimoji="1" lang="zh-CN" altLang="en-US" sz="2800" b="1" dirty="0">
                <a:solidFill>
                  <a:srgbClr val="3333FF"/>
                </a:solidFill>
                <a:latin typeface="Consolas" pitchFamily="49" charset="0"/>
                <a:ea typeface="华文中宋" pitchFamily="2" charset="-122"/>
                <a:cs typeface="Consolas" pitchFamily="49" charset="0"/>
              </a:rPr>
              <a:t>可由它的</a:t>
            </a:r>
            <a:r>
              <a:rPr kumimoji="1" lang="zh-CN" altLang="en-US" sz="2800" b="1" dirty="0">
                <a:solidFill>
                  <a:srgbClr val="FF0000"/>
                </a:solidFill>
                <a:latin typeface="Consolas" pitchFamily="49" charset="0"/>
                <a:ea typeface="华文中宋" pitchFamily="2" charset="-122"/>
                <a:cs typeface="Consolas" pitchFamily="49" charset="0"/>
              </a:rPr>
              <a:t>中序序列</a:t>
            </a:r>
            <a:r>
              <a:rPr kumimoji="1" lang="zh-CN" altLang="en-US" sz="2800" b="1" dirty="0">
                <a:solidFill>
                  <a:srgbClr val="3333FF"/>
                </a:solidFill>
                <a:latin typeface="Consolas" pitchFamily="49" charset="0"/>
                <a:ea typeface="华文中宋" pitchFamily="2" charset="-122"/>
                <a:cs typeface="Consolas" pitchFamily="49" charset="0"/>
              </a:rPr>
              <a:t>和</a:t>
            </a:r>
            <a:r>
              <a:rPr kumimoji="1" lang="zh-CN" altLang="en-US" sz="2800" b="1" dirty="0">
                <a:solidFill>
                  <a:srgbClr val="FF0000"/>
                </a:solidFill>
                <a:latin typeface="Consolas" pitchFamily="49" charset="0"/>
                <a:ea typeface="华文中宋" pitchFamily="2" charset="-122"/>
                <a:cs typeface="Consolas" pitchFamily="49" charset="0"/>
              </a:rPr>
              <a:t>先序序列</a:t>
            </a:r>
            <a:r>
              <a:rPr kumimoji="1" lang="zh-CN" altLang="en-US" sz="2800" b="1" dirty="0">
                <a:solidFill>
                  <a:srgbClr val="3333FF"/>
                </a:solidFill>
                <a:latin typeface="Consolas" pitchFamily="49" charset="0"/>
                <a:ea typeface="华文中宋" pitchFamily="2" charset="-122"/>
                <a:cs typeface="Consolas" pitchFamily="49" charset="0"/>
              </a:rPr>
              <a:t>唯一地确定。     </a:t>
            </a:r>
          </a:p>
        </p:txBody>
      </p:sp>
      <p:sp>
        <p:nvSpPr>
          <p:cNvPr id="37" name="Text Box 3"/>
          <p:cNvSpPr txBox="1">
            <a:spLocks noChangeArrowheads="1"/>
          </p:cNvSpPr>
          <p:nvPr/>
        </p:nvSpPr>
        <p:spPr bwMode="auto">
          <a:xfrm>
            <a:off x="209872" y="2132856"/>
            <a:ext cx="8754616" cy="1212640"/>
          </a:xfrm>
          <a:prstGeom prst="rect">
            <a:avLst/>
          </a:prstGeom>
          <a:noFill/>
          <a:ln w="9525" algn="ctr">
            <a:noFill/>
            <a:miter lim="800000"/>
            <a:headEnd/>
            <a:tailEnd type="none" w="med" len="lg"/>
          </a:ln>
          <a:effectLst/>
        </p:spPr>
        <p:txBody>
          <a:bodyPr wrap="square">
            <a:spAutoFit/>
          </a:bodyPr>
          <a:ls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a:lstStyle>
          <a:p>
            <a:pPr algn="l">
              <a:lnSpc>
                <a:spcPct val="130000"/>
              </a:lnSpc>
              <a:spcBef>
                <a:spcPct val="50000"/>
              </a:spcBef>
            </a:pPr>
            <a:r>
              <a:rPr kumimoji="1" lang="zh-CN" altLang="en-US" sz="2800" dirty="0">
                <a:solidFill>
                  <a:srgbClr val="FF0000"/>
                </a:solidFill>
                <a:latin typeface="Consolas" pitchFamily="49" charset="0"/>
                <a:ea typeface="华文中宋" pitchFamily="2" charset="-122"/>
                <a:cs typeface="Consolas" pitchFamily="49" charset="0"/>
              </a:rPr>
              <a:t>　</a:t>
            </a:r>
            <a:r>
              <a:rPr kumimoji="1" lang="zh-CN" altLang="en-US" sz="2800" dirty="0" smtClean="0">
                <a:solidFill>
                  <a:srgbClr val="FF0000"/>
                </a:solidFill>
                <a:latin typeface="Consolas" pitchFamily="49" charset="0"/>
                <a:ea typeface="华文中宋" pitchFamily="2" charset="-122"/>
                <a:cs typeface="Consolas" pitchFamily="49" charset="0"/>
              </a:rPr>
              <a:t> 定理</a:t>
            </a:r>
            <a:r>
              <a:rPr kumimoji="1" lang="en-US" altLang="zh-CN" sz="2800" dirty="0">
                <a:solidFill>
                  <a:srgbClr val="FF0000"/>
                </a:solidFill>
                <a:latin typeface="Consolas" pitchFamily="49" charset="0"/>
                <a:ea typeface="华文中宋" pitchFamily="2" charset="-122"/>
                <a:cs typeface="Consolas" pitchFamily="49" charset="0"/>
              </a:rPr>
              <a:t>7.2</a:t>
            </a:r>
            <a:r>
              <a:rPr kumimoji="1" lang="zh-CN" altLang="en-US" sz="2800" dirty="0">
                <a:solidFill>
                  <a:srgbClr val="FF0000"/>
                </a:solidFill>
                <a:latin typeface="Consolas" pitchFamily="49" charset="0"/>
                <a:ea typeface="华文中宋" pitchFamily="2" charset="-122"/>
                <a:cs typeface="Consolas" pitchFamily="49" charset="0"/>
              </a:rPr>
              <a:t>：</a:t>
            </a:r>
            <a:r>
              <a:rPr kumimoji="1" lang="zh-CN" altLang="en-US" sz="2800" dirty="0">
                <a:latin typeface="Consolas" pitchFamily="49" charset="0"/>
                <a:ea typeface="华文中宋" pitchFamily="2" charset="-122"/>
                <a:cs typeface="Consolas" pitchFamily="49" charset="0"/>
              </a:rPr>
              <a:t>任何</a:t>
            </a:r>
            <a:r>
              <a:rPr kumimoji="1" lang="en-US" altLang="zh-CN" sz="2800" i="1" dirty="0">
                <a:latin typeface="Consolas" pitchFamily="49" charset="0"/>
                <a:ea typeface="华文中宋" pitchFamily="2" charset="-122"/>
                <a:cs typeface="Consolas" pitchFamily="49" charset="0"/>
              </a:rPr>
              <a:t>n</a:t>
            </a:r>
            <a:r>
              <a:rPr kumimoji="1" lang="zh-CN" altLang="en-US" sz="2800" dirty="0">
                <a:latin typeface="Consolas" pitchFamily="49" charset="0"/>
                <a:ea typeface="华文中宋" pitchFamily="2" charset="-122"/>
                <a:cs typeface="Consolas" pitchFamily="49" charset="0"/>
              </a:rPr>
              <a:t>（</a:t>
            </a:r>
            <a:r>
              <a:rPr kumimoji="1" lang="en-US" altLang="zh-CN" sz="2800" i="1" dirty="0">
                <a:latin typeface="Consolas" pitchFamily="49" charset="0"/>
                <a:ea typeface="华文中宋" pitchFamily="2" charset="-122"/>
                <a:cs typeface="Consolas" pitchFamily="49" charset="0"/>
              </a:rPr>
              <a:t>n</a:t>
            </a:r>
            <a:r>
              <a:rPr kumimoji="1" lang="zh-CN" altLang="en-US" sz="2800" dirty="0">
                <a:latin typeface="Consolas" pitchFamily="49" charset="0"/>
                <a:ea typeface="华文中宋" pitchFamily="2" charset="-122"/>
                <a:cs typeface="Consolas" pitchFamily="49" charset="0"/>
              </a:rPr>
              <a:t>＞</a:t>
            </a:r>
            <a:r>
              <a:rPr kumimoji="1" lang="en-US" altLang="zh-CN" sz="2800" dirty="0">
                <a:latin typeface="Consolas" pitchFamily="49" charset="0"/>
                <a:ea typeface="华文中宋" pitchFamily="2" charset="-122"/>
                <a:cs typeface="Consolas" pitchFamily="49" charset="0"/>
              </a:rPr>
              <a:t>0</a:t>
            </a:r>
            <a:r>
              <a:rPr kumimoji="1" lang="zh-CN" altLang="en-US" sz="2800" dirty="0">
                <a:latin typeface="Consolas" pitchFamily="49" charset="0"/>
                <a:ea typeface="华文中宋" pitchFamily="2" charset="-122"/>
                <a:cs typeface="Consolas" pitchFamily="49" charset="0"/>
              </a:rPr>
              <a:t>）个</a:t>
            </a:r>
            <a:r>
              <a:rPr kumimoji="1" lang="zh-CN" altLang="en-US" sz="2800" dirty="0" smtClean="0">
                <a:latin typeface="Consolas" pitchFamily="49" charset="0"/>
                <a:ea typeface="华文中宋" pitchFamily="2" charset="-122"/>
                <a:cs typeface="Consolas" pitchFamily="49" charset="0"/>
              </a:rPr>
              <a:t>不同结点的二叉树，都</a:t>
            </a:r>
            <a:r>
              <a:rPr kumimoji="1" lang="zh-CN" altLang="en-US" sz="2800" dirty="0">
                <a:latin typeface="Consolas" pitchFamily="49" charset="0"/>
                <a:ea typeface="华文中宋" pitchFamily="2" charset="-122"/>
                <a:cs typeface="Consolas" pitchFamily="49" charset="0"/>
              </a:rPr>
              <a:t>可由它的</a:t>
            </a:r>
            <a:r>
              <a:rPr kumimoji="1" lang="zh-CN" altLang="en-US" sz="2800" dirty="0">
                <a:solidFill>
                  <a:srgbClr val="FF0000"/>
                </a:solidFill>
                <a:latin typeface="Consolas" pitchFamily="49" charset="0"/>
                <a:ea typeface="华文中宋" pitchFamily="2" charset="-122"/>
                <a:cs typeface="Consolas" pitchFamily="49" charset="0"/>
              </a:rPr>
              <a:t>中序序列</a:t>
            </a:r>
            <a:r>
              <a:rPr kumimoji="1" lang="zh-CN" altLang="en-US" sz="2800" dirty="0">
                <a:latin typeface="Consolas" pitchFamily="49" charset="0"/>
                <a:ea typeface="华文中宋" pitchFamily="2" charset="-122"/>
                <a:cs typeface="Consolas" pitchFamily="49" charset="0"/>
              </a:rPr>
              <a:t>和</a:t>
            </a:r>
            <a:r>
              <a:rPr kumimoji="1" lang="zh-CN" altLang="en-US" sz="2800" dirty="0">
                <a:solidFill>
                  <a:srgbClr val="FF0000"/>
                </a:solidFill>
                <a:latin typeface="Consolas" pitchFamily="49" charset="0"/>
                <a:ea typeface="华文中宋" pitchFamily="2" charset="-122"/>
                <a:cs typeface="Consolas" pitchFamily="49" charset="0"/>
              </a:rPr>
              <a:t>后序序列</a:t>
            </a:r>
            <a:r>
              <a:rPr kumimoji="1" lang="zh-CN" altLang="en-US" sz="2800" dirty="0">
                <a:latin typeface="Consolas" pitchFamily="49" charset="0"/>
                <a:ea typeface="华文中宋" pitchFamily="2" charset="-122"/>
                <a:cs typeface="Consolas" pitchFamily="49" charset="0"/>
              </a:rPr>
              <a:t>唯一地确定。</a:t>
            </a:r>
            <a:endParaRPr lang="zh-CN" altLang="en-US" sz="2800" dirty="0">
              <a:latin typeface="Consolas" pitchFamily="49" charset="0"/>
              <a:ea typeface="华文中宋" pitchFamily="2" charset="-122"/>
              <a:cs typeface="Consolas" pitchFamily="49" charset="0"/>
            </a:endParaRPr>
          </a:p>
        </p:txBody>
      </p:sp>
      <p:sp>
        <p:nvSpPr>
          <p:cNvPr id="38" name="Text Box 3"/>
          <p:cNvSpPr txBox="1">
            <a:spLocks noChangeArrowheads="1"/>
          </p:cNvSpPr>
          <p:nvPr/>
        </p:nvSpPr>
        <p:spPr bwMode="auto">
          <a:xfrm>
            <a:off x="281880" y="4232584"/>
            <a:ext cx="8754616" cy="652486"/>
          </a:xfrm>
          <a:prstGeom prst="rect">
            <a:avLst/>
          </a:prstGeom>
          <a:noFill/>
          <a:ln w="9525" algn="ctr">
            <a:noFill/>
            <a:miter lim="800000"/>
            <a:headEnd/>
            <a:tailEnd type="none" w="med" len="lg"/>
          </a:ln>
          <a:effectLst/>
        </p:spPr>
        <p:txBody>
          <a:bodyPr wrap="square">
            <a:spAutoFit/>
          </a:bodyPr>
          <a:lstStyle>
            <a:defPPr>
              <a:defRPr lang="zh-CN"/>
            </a:defPPr>
            <a:lvl1pPr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itchFamily="18" charset="0"/>
                <a:ea typeface="楷体_GB2312" pitchFamily="49" charset="-122"/>
                <a:cs typeface="+mn-cs"/>
              </a:defRPr>
            </a:lvl9pPr>
          </a:lstStyle>
          <a:p>
            <a:pPr algn="l">
              <a:lnSpc>
                <a:spcPct val="130000"/>
              </a:lnSpc>
              <a:spcBef>
                <a:spcPct val="50000"/>
              </a:spcBef>
            </a:pPr>
            <a:r>
              <a:rPr kumimoji="1" lang="zh-CN" altLang="en-US" sz="2800" dirty="0">
                <a:solidFill>
                  <a:srgbClr val="FF0000"/>
                </a:solidFill>
                <a:latin typeface="Consolas" pitchFamily="49" charset="0"/>
                <a:ea typeface="华文中宋" pitchFamily="2" charset="-122"/>
                <a:cs typeface="Consolas" pitchFamily="49" charset="0"/>
              </a:rPr>
              <a:t>　</a:t>
            </a:r>
            <a:r>
              <a:rPr kumimoji="1" lang="zh-CN" altLang="en-US" sz="2800" dirty="0" smtClean="0">
                <a:solidFill>
                  <a:srgbClr val="FF0000"/>
                </a:solidFill>
                <a:latin typeface="Consolas" pitchFamily="49" charset="0"/>
                <a:ea typeface="华文中宋" pitchFamily="2" charset="-122"/>
                <a:cs typeface="Consolas" pitchFamily="49" charset="0"/>
              </a:rPr>
              <a:t> 编程？</a:t>
            </a:r>
            <a:endParaRPr lang="zh-CN" altLang="en-US" sz="2800" dirty="0">
              <a:latin typeface="Consolas" pitchFamily="49" charset="0"/>
              <a:ea typeface="华文中宋" pitchFamily="2" charset="-122"/>
              <a:cs typeface="Consolas" pitchFamily="49" charset="0"/>
            </a:endParaRPr>
          </a:p>
        </p:txBody>
      </p:sp>
    </p:spTree>
    <p:extLst>
      <p:ext uri="{BB962C8B-B14F-4D97-AF65-F5344CB8AC3E}">
        <p14:creationId xmlns:p14="http://schemas.microsoft.com/office/powerpoint/2010/main" val="72419994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357158" y="3212976"/>
            <a:ext cx="8247290" cy="3127042"/>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08000" rIns="144000" bIns="144000">
            <a:spAutoFit/>
          </a:bodyPr>
          <a:lstStyle/>
          <a:p>
            <a:pPr algn="just" fontAlgn="base">
              <a:lnSpc>
                <a:spcPts val="2800"/>
              </a:lnSpc>
              <a:spcAft>
                <a:spcPct val="0"/>
              </a:spcAft>
            </a:pPr>
            <a:r>
              <a:rPr kumimoji="1" lang="en-US" altLang="zh-CN" sz="2000" b="1" dirty="0" err="1" smtClean="0">
                <a:solidFill>
                  <a:srgbClr val="FF0000"/>
                </a:solidFill>
                <a:latin typeface="Consolas" pitchFamily="49" charset="0"/>
                <a:ea typeface="仿宋" pitchFamily="49" charset="-122"/>
                <a:cs typeface="Consolas" pitchFamily="49" charset="0"/>
              </a:rPr>
              <a:t>BTNode</a:t>
            </a:r>
            <a:r>
              <a:rPr kumimoji="1" lang="en-US" altLang="zh-CN" sz="2000" b="1" dirty="0" smtClean="0">
                <a:solidFill>
                  <a:srgbClr val="FF0000"/>
                </a:solidFill>
                <a:latin typeface="Consolas" pitchFamily="49" charset="0"/>
                <a:ea typeface="仿宋" pitchFamily="49" charset="-122"/>
                <a:cs typeface="Consolas" pitchFamily="49" charset="0"/>
              </a:rPr>
              <a:t>*</a:t>
            </a:r>
            <a:r>
              <a:rPr kumimoji="1" lang="en-US" altLang="zh-CN" sz="2000" dirty="0" smtClean="0">
                <a:solidFill>
                  <a:srgbClr val="3333FF"/>
                </a:solidFill>
                <a:latin typeface="Consolas" pitchFamily="49" charset="0"/>
                <a:ea typeface="仿宋" pitchFamily="49" charset="-122"/>
                <a:cs typeface="Consolas" pitchFamily="49" charset="0"/>
              </a:rPr>
              <a:t> </a:t>
            </a:r>
            <a:r>
              <a:rPr kumimoji="1" lang="en-US" altLang="zh-CN" sz="2000" b="1" dirty="0" err="1" smtClean="0">
                <a:solidFill>
                  <a:srgbClr val="FF0000"/>
                </a:solidFill>
                <a:latin typeface="Consolas" pitchFamily="49" charset="0"/>
                <a:ea typeface="仿宋" pitchFamily="49" charset="-122"/>
                <a:cs typeface="Consolas" pitchFamily="49" charset="0"/>
              </a:rPr>
              <a:t>CreateBT</a:t>
            </a:r>
            <a:r>
              <a:rPr kumimoji="1" lang="en-US" altLang="zh-CN" sz="2000" dirty="0" smtClean="0">
                <a:solidFill>
                  <a:srgbClr val="3333FF"/>
                </a:solidFill>
                <a:latin typeface="Consolas" pitchFamily="49" charset="0"/>
                <a:ea typeface="仿宋" pitchFamily="49" charset="-122"/>
                <a:cs typeface="Consolas" pitchFamily="49" charset="0"/>
              </a:rPr>
              <a:t>(char </a:t>
            </a:r>
            <a:r>
              <a:rPr kumimoji="1" lang="en-US" altLang="zh-CN" sz="2000" dirty="0">
                <a:solidFill>
                  <a:srgbClr val="3333FF"/>
                </a:solidFill>
                <a:latin typeface="Consolas" pitchFamily="49" charset="0"/>
                <a:ea typeface="仿宋" pitchFamily="49" charset="-122"/>
                <a:cs typeface="Consolas" pitchFamily="49" charset="0"/>
              </a:rPr>
              <a:t>*pre</a:t>
            </a:r>
            <a:r>
              <a:rPr kumimoji="1" lang="zh-CN" altLang="en-US" sz="2000" dirty="0">
                <a:solidFill>
                  <a:srgbClr val="3333FF"/>
                </a:solidFill>
                <a:latin typeface="Consolas" pitchFamily="49" charset="0"/>
                <a:ea typeface="仿宋" pitchFamily="49" charset="-122"/>
                <a:cs typeface="Consolas" pitchFamily="49" charset="0"/>
              </a:rPr>
              <a:t>，</a:t>
            </a:r>
            <a:r>
              <a:rPr kumimoji="1" lang="en-US" altLang="zh-CN" sz="2000" dirty="0">
                <a:solidFill>
                  <a:srgbClr val="3333FF"/>
                </a:solidFill>
                <a:latin typeface="Consolas" pitchFamily="49" charset="0"/>
                <a:ea typeface="仿宋" pitchFamily="49" charset="-122"/>
                <a:cs typeface="Consolas" pitchFamily="49" charset="0"/>
              </a:rPr>
              <a:t>char *in</a:t>
            </a:r>
            <a:r>
              <a:rPr kumimoji="1" lang="zh-CN" altLang="en-US" sz="2000" dirty="0">
                <a:solidFill>
                  <a:srgbClr val="3333FF"/>
                </a:solidFill>
                <a:latin typeface="Consolas" pitchFamily="49" charset="0"/>
                <a:ea typeface="仿宋" pitchFamily="49" charset="-122"/>
                <a:cs typeface="Consolas" pitchFamily="49" charset="0"/>
              </a:rPr>
              <a:t>，</a:t>
            </a:r>
            <a:r>
              <a:rPr kumimoji="1" lang="en-US" altLang="zh-CN" sz="2000" dirty="0" err="1">
                <a:solidFill>
                  <a:srgbClr val="3333FF"/>
                </a:solidFill>
                <a:latin typeface="Consolas" pitchFamily="49" charset="0"/>
                <a:ea typeface="仿宋" pitchFamily="49" charset="-122"/>
                <a:cs typeface="Consolas" pitchFamily="49" charset="0"/>
              </a:rPr>
              <a:t>int</a:t>
            </a:r>
            <a:r>
              <a:rPr kumimoji="1" lang="en-US" altLang="zh-CN" sz="2000" dirty="0">
                <a:solidFill>
                  <a:srgbClr val="3333FF"/>
                </a:solidFill>
                <a:latin typeface="Consolas" pitchFamily="49" charset="0"/>
                <a:ea typeface="仿宋" pitchFamily="49" charset="-122"/>
                <a:cs typeface="Consolas" pitchFamily="49" charset="0"/>
              </a:rPr>
              <a:t> n</a:t>
            </a:r>
            <a:r>
              <a:rPr kumimoji="1" lang="en-US" altLang="zh-CN" sz="2000" dirty="0" smtClean="0">
                <a:solidFill>
                  <a:srgbClr val="3333FF"/>
                </a:solidFill>
                <a:latin typeface="Consolas" pitchFamily="49" charset="0"/>
                <a:ea typeface="仿宋" pitchFamily="49" charset="-122"/>
                <a:cs typeface="Consolas" pitchFamily="49" charset="0"/>
              </a:rPr>
              <a:t>)</a:t>
            </a:r>
          </a:p>
          <a:p>
            <a:pPr algn="just" fontAlgn="base">
              <a:lnSpc>
                <a:spcPts val="2800"/>
              </a:lnSpc>
              <a:spcAft>
                <a:spcPct val="0"/>
              </a:spcAft>
            </a:pPr>
            <a:r>
              <a:rPr kumimoji="1" lang="en-US" altLang="zh-CN" sz="2000" b="1" dirty="0" smtClean="0">
                <a:solidFill>
                  <a:srgbClr val="3333FF"/>
                </a:solidFill>
                <a:latin typeface="Consolas" pitchFamily="49" charset="0"/>
                <a:ea typeface="仿宋" pitchFamily="49" charset="-122"/>
                <a:cs typeface="Consolas" pitchFamily="49" charset="0"/>
              </a:rPr>
              <a:t>   </a:t>
            </a:r>
            <a:r>
              <a:rPr kumimoji="1" lang="zh-CN" altLang="en-US" sz="2000" b="1" dirty="0" smtClean="0">
                <a:solidFill>
                  <a:srgbClr val="3333FF"/>
                </a:solidFill>
                <a:latin typeface="Consolas" pitchFamily="49" charset="0"/>
                <a:ea typeface="仿宋" pitchFamily="49" charset="-122"/>
                <a:cs typeface="Consolas" pitchFamily="49" charset="0"/>
              </a:rPr>
              <a:t>满足递归结束条件，则</a:t>
            </a:r>
            <a:r>
              <a:rPr kumimoji="1" lang="en-US" altLang="zh-CN" sz="2000" b="1" dirty="0" smtClean="0">
                <a:solidFill>
                  <a:srgbClr val="3333FF"/>
                </a:solidFill>
                <a:latin typeface="Consolas" pitchFamily="49" charset="0"/>
                <a:ea typeface="仿宋" pitchFamily="49" charset="-122"/>
                <a:cs typeface="Consolas" pitchFamily="49" charset="0"/>
              </a:rPr>
              <a:t>return;</a:t>
            </a:r>
          </a:p>
          <a:p>
            <a:pPr algn="just" fontAlgn="base">
              <a:lnSpc>
                <a:spcPts val="2800"/>
              </a:lnSpc>
              <a:spcAft>
                <a:spcPct val="0"/>
              </a:spcAft>
            </a:pPr>
            <a:r>
              <a:rPr kumimoji="1" lang="en-US" altLang="zh-CN" sz="2000" b="1" dirty="0">
                <a:solidFill>
                  <a:srgbClr val="3333FF"/>
                </a:solidFill>
                <a:latin typeface="Consolas" pitchFamily="49" charset="0"/>
                <a:ea typeface="仿宋" pitchFamily="49" charset="-122"/>
                <a:cs typeface="Consolas" pitchFamily="49" charset="0"/>
              </a:rPr>
              <a:t> </a:t>
            </a:r>
            <a:r>
              <a:rPr kumimoji="1" lang="en-US" altLang="zh-CN" sz="2000" b="1" dirty="0" smtClean="0">
                <a:solidFill>
                  <a:srgbClr val="3333FF"/>
                </a:solidFill>
                <a:latin typeface="Consolas" pitchFamily="49" charset="0"/>
                <a:ea typeface="仿宋" pitchFamily="49" charset="-122"/>
                <a:cs typeface="Consolas" pitchFamily="49" charset="0"/>
              </a:rPr>
              <a:t>  </a:t>
            </a:r>
            <a:r>
              <a:rPr kumimoji="1" lang="zh-CN" altLang="en-US" sz="2000" b="1" dirty="0" smtClean="0">
                <a:solidFill>
                  <a:srgbClr val="3333FF"/>
                </a:solidFill>
                <a:latin typeface="Consolas" pitchFamily="49" charset="0"/>
                <a:ea typeface="仿宋" pitchFamily="49" charset="-122"/>
                <a:cs typeface="Consolas" pitchFamily="49" charset="0"/>
              </a:rPr>
              <a:t>根据</a:t>
            </a:r>
            <a:r>
              <a:rPr kumimoji="1" lang="en-US" altLang="zh-CN" sz="2000" b="1" dirty="0" smtClean="0">
                <a:solidFill>
                  <a:srgbClr val="3333FF"/>
                </a:solidFill>
                <a:latin typeface="Consolas" pitchFamily="49" charset="0"/>
                <a:ea typeface="仿宋" pitchFamily="49" charset="-122"/>
                <a:cs typeface="Consolas" pitchFamily="49" charset="0"/>
              </a:rPr>
              <a:t>in</a:t>
            </a:r>
            <a:r>
              <a:rPr kumimoji="1" lang="zh-CN" altLang="en-US" sz="2000" b="1" dirty="0" smtClean="0">
                <a:solidFill>
                  <a:srgbClr val="3333FF"/>
                </a:solidFill>
                <a:latin typeface="Consolas" pitchFamily="49" charset="0"/>
                <a:ea typeface="仿宋" pitchFamily="49" charset="-122"/>
                <a:cs typeface="Consolas" pitchFamily="49" charset="0"/>
              </a:rPr>
              <a:t>，知道树根值，创建根结点，</a:t>
            </a:r>
            <a:r>
              <a:rPr kumimoji="1" lang="en-US" altLang="zh-CN" sz="2000" b="1" dirty="0" smtClean="0">
                <a:solidFill>
                  <a:srgbClr val="3333FF"/>
                </a:solidFill>
                <a:latin typeface="Consolas" pitchFamily="49" charset="0"/>
                <a:ea typeface="仿宋" pitchFamily="49" charset="-122"/>
                <a:cs typeface="Consolas" pitchFamily="49" charset="0"/>
              </a:rPr>
              <a:t>s</a:t>
            </a:r>
            <a:r>
              <a:rPr kumimoji="1" lang="zh-CN" altLang="en-US" sz="2000" b="1" dirty="0" smtClean="0">
                <a:solidFill>
                  <a:srgbClr val="3333FF"/>
                </a:solidFill>
                <a:latin typeface="Consolas" pitchFamily="49" charset="0"/>
                <a:ea typeface="仿宋" pitchFamily="49" charset="-122"/>
                <a:cs typeface="Consolas" pitchFamily="49" charset="0"/>
              </a:rPr>
              <a:t>指向它</a:t>
            </a:r>
            <a:r>
              <a:rPr kumimoji="1" lang="en-US" altLang="zh-CN" sz="2000" b="1" dirty="0" smtClean="0">
                <a:solidFill>
                  <a:srgbClr val="3333FF"/>
                </a:solidFill>
                <a:latin typeface="Consolas" pitchFamily="49" charset="0"/>
                <a:ea typeface="仿宋" pitchFamily="49" charset="-122"/>
                <a:cs typeface="Consolas" pitchFamily="49" charset="0"/>
              </a:rPr>
              <a:t>;</a:t>
            </a:r>
            <a:endParaRPr kumimoji="1" lang="en-US" altLang="zh-CN" sz="2000" b="1" dirty="0">
              <a:solidFill>
                <a:srgbClr val="3333FF"/>
              </a:solidFill>
              <a:latin typeface="Consolas" pitchFamily="49" charset="0"/>
              <a:ea typeface="仿宋" pitchFamily="49" charset="-122"/>
              <a:cs typeface="Consolas" pitchFamily="49" charset="0"/>
            </a:endParaRPr>
          </a:p>
          <a:p>
            <a:pPr algn="just" fontAlgn="base">
              <a:lnSpc>
                <a:spcPts val="2800"/>
              </a:lnSpc>
              <a:spcAft>
                <a:spcPct val="0"/>
              </a:spcAft>
            </a:pPr>
            <a:r>
              <a:rPr kumimoji="1" lang="en-US" altLang="zh-CN" sz="2000" b="1" dirty="0" smtClean="0">
                <a:solidFill>
                  <a:srgbClr val="3333FF"/>
                </a:solidFill>
                <a:latin typeface="Consolas" pitchFamily="49" charset="0"/>
                <a:ea typeface="仿宋" pitchFamily="49" charset="-122"/>
                <a:cs typeface="Consolas" pitchFamily="49" charset="0"/>
              </a:rPr>
              <a:t>   </a:t>
            </a:r>
            <a:r>
              <a:rPr kumimoji="1" lang="zh-CN" altLang="en-US" sz="2000" b="1" dirty="0" smtClean="0">
                <a:solidFill>
                  <a:srgbClr val="3333FF"/>
                </a:solidFill>
                <a:latin typeface="Consolas" pitchFamily="49" charset="0"/>
                <a:ea typeface="仿宋" pitchFamily="49" charset="-122"/>
                <a:cs typeface="Consolas" pitchFamily="49" charset="0"/>
              </a:rPr>
              <a:t>拆分</a:t>
            </a:r>
            <a:r>
              <a:rPr kumimoji="1" lang="en-US" altLang="zh-CN" sz="2000" b="1" dirty="0" smtClean="0">
                <a:solidFill>
                  <a:srgbClr val="3333FF"/>
                </a:solidFill>
                <a:latin typeface="Consolas" pitchFamily="49" charset="0"/>
                <a:ea typeface="仿宋" pitchFamily="49" charset="-122"/>
                <a:cs typeface="Consolas" pitchFamily="49" charset="0"/>
              </a:rPr>
              <a:t>pre</a:t>
            </a:r>
            <a:r>
              <a:rPr kumimoji="1" lang="zh-CN" altLang="en-US" sz="2000" b="1" dirty="0" smtClean="0">
                <a:solidFill>
                  <a:srgbClr val="3333FF"/>
                </a:solidFill>
                <a:latin typeface="Consolas" pitchFamily="49" charset="0"/>
                <a:ea typeface="仿宋" pitchFamily="49" charset="-122"/>
                <a:cs typeface="Consolas" pitchFamily="49" charset="0"/>
              </a:rPr>
              <a:t>、</a:t>
            </a:r>
            <a:r>
              <a:rPr kumimoji="1" lang="en-US" altLang="zh-CN" sz="2000" b="1" dirty="0" smtClean="0">
                <a:solidFill>
                  <a:srgbClr val="3333FF"/>
                </a:solidFill>
                <a:latin typeface="Consolas" pitchFamily="49" charset="0"/>
                <a:ea typeface="仿宋" pitchFamily="49" charset="-122"/>
                <a:cs typeface="Consolas" pitchFamily="49" charset="0"/>
              </a:rPr>
              <a:t>in——</a:t>
            </a:r>
            <a:r>
              <a:rPr kumimoji="1" lang="zh-CN" altLang="en-US" sz="2000" b="1" dirty="0" smtClean="0">
                <a:solidFill>
                  <a:srgbClr val="3333FF"/>
                </a:solidFill>
                <a:latin typeface="Consolas" pitchFamily="49" charset="0"/>
                <a:ea typeface="仿宋" pitchFamily="49" charset="-122"/>
                <a:cs typeface="Consolas" pitchFamily="49" charset="0"/>
              </a:rPr>
              <a:t>求</a:t>
            </a:r>
            <a:r>
              <a:rPr kumimoji="1" lang="en-US" altLang="zh-CN" sz="2000" b="1" dirty="0" smtClean="0">
                <a:solidFill>
                  <a:srgbClr val="3333FF"/>
                </a:solidFill>
                <a:latin typeface="Consolas" pitchFamily="49" charset="0"/>
                <a:ea typeface="仿宋" pitchFamily="49" charset="-122"/>
                <a:cs typeface="Consolas" pitchFamily="49" charset="0"/>
              </a:rPr>
              <a:t>k</a:t>
            </a:r>
            <a:r>
              <a:rPr kumimoji="1" lang="zh-CN" altLang="en-US" sz="2000" b="1" dirty="0" smtClean="0">
                <a:solidFill>
                  <a:srgbClr val="3333FF"/>
                </a:solidFill>
                <a:latin typeface="Consolas" pitchFamily="49" charset="0"/>
                <a:ea typeface="仿宋" pitchFamily="49" charset="-122"/>
                <a:cs typeface="Consolas" pitchFamily="49" charset="0"/>
              </a:rPr>
              <a:t>；</a:t>
            </a:r>
            <a:endParaRPr kumimoji="1" lang="en-US" altLang="zh-CN" sz="2000" b="1" dirty="0" smtClean="0">
              <a:solidFill>
                <a:srgbClr val="3333FF"/>
              </a:solidFill>
              <a:latin typeface="Consolas" pitchFamily="49" charset="0"/>
              <a:ea typeface="仿宋" pitchFamily="49" charset="-122"/>
              <a:cs typeface="Consolas" pitchFamily="49" charset="0"/>
            </a:endParaRPr>
          </a:p>
          <a:p>
            <a:pPr algn="just" fontAlgn="base">
              <a:lnSpc>
                <a:spcPts val="2800"/>
              </a:lnSpc>
              <a:spcAft>
                <a:spcPct val="0"/>
              </a:spcAft>
            </a:pPr>
            <a:r>
              <a:rPr kumimoji="1" lang="en-US" altLang="zh-CN" sz="2000" b="1" dirty="0" smtClean="0">
                <a:solidFill>
                  <a:srgbClr val="3333FF"/>
                </a:solidFill>
                <a:latin typeface="Consolas" pitchFamily="49" charset="0"/>
                <a:ea typeface="仿宋" pitchFamily="49" charset="-122"/>
                <a:cs typeface="Consolas" pitchFamily="49" charset="0"/>
              </a:rPr>
              <a:t>   s-</a:t>
            </a:r>
            <a:r>
              <a:rPr kumimoji="1" lang="en-US" altLang="zh-CN" sz="2000" b="1" dirty="0">
                <a:solidFill>
                  <a:srgbClr val="3333FF"/>
                </a:solidFill>
                <a:latin typeface="Consolas" pitchFamily="49" charset="0"/>
                <a:ea typeface="仿宋" pitchFamily="49" charset="-122"/>
                <a:cs typeface="Consolas" pitchFamily="49" charset="0"/>
              </a:rPr>
              <a:t>&gt;</a:t>
            </a:r>
            <a:r>
              <a:rPr kumimoji="1" lang="en-US" altLang="zh-CN" sz="2000" b="1" dirty="0" err="1" smtClean="0">
                <a:solidFill>
                  <a:srgbClr val="3333FF"/>
                </a:solidFill>
                <a:latin typeface="Consolas" pitchFamily="49" charset="0"/>
                <a:ea typeface="仿宋" pitchFamily="49" charset="-122"/>
                <a:cs typeface="Consolas" pitchFamily="49" charset="0"/>
              </a:rPr>
              <a:t>lchild</a:t>
            </a:r>
            <a:r>
              <a:rPr kumimoji="1" lang="en-US" altLang="zh-CN" sz="2000" b="1" dirty="0" smtClean="0">
                <a:solidFill>
                  <a:srgbClr val="3333FF"/>
                </a:solidFill>
                <a:latin typeface="Consolas" pitchFamily="49" charset="0"/>
                <a:ea typeface="仿宋" pitchFamily="49" charset="-122"/>
                <a:cs typeface="Consolas" pitchFamily="49" charset="0"/>
              </a:rPr>
              <a:t>=</a:t>
            </a:r>
            <a:r>
              <a:rPr kumimoji="1" lang="en-US" altLang="zh-CN" sz="2000" b="1" dirty="0" err="1" smtClean="0">
                <a:solidFill>
                  <a:srgbClr val="FF0000"/>
                </a:solidFill>
                <a:latin typeface="Consolas" pitchFamily="49" charset="0"/>
                <a:ea typeface="仿宋" pitchFamily="49" charset="-122"/>
                <a:cs typeface="Consolas" pitchFamily="49" charset="0"/>
              </a:rPr>
              <a:t>CreateBT</a:t>
            </a:r>
            <a:r>
              <a:rPr kumimoji="1" lang="en-US" altLang="zh-CN" sz="2000" b="1" dirty="0" smtClean="0">
                <a:solidFill>
                  <a:srgbClr val="3333FF"/>
                </a:solidFill>
                <a:latin typeface="Consolas" pitchFamily="49" charset="0"/>
                <a:ea typeface="仿宋" pitchFamily="49" charset="-122"/>
                <a:cs typeface="Consolas" pitchFamily="49" charset="0"/>
              </a:rPr>
              <a:t>(pre+1</a:t>
            </a:r>
            <a:r>
              <a:rPr kumimoji="1" lang="zh-CN" altLang="en-US" sz="2000" b="1" dirty="0" smtClean="0">
                <a:solidFill>
                  <a:srgbClr val="3333FF"/>
                </a:solidFill>
                <a:latin typeface="Consolas" pitchFamily="49" charset="0"/>
                <a:ea typeface="仿宋" pitchFamily="49" charset="-122"/>
                <a:cs typeface="Consolas" pitchFamily="49" charset="0"/>
              </a:rPr>
              <a:t>，</a:t>
            </a:r>
            <a:r>
              <a:rPr kumimoji="1" lang="en-US" altLang="zh-CN" sz="2000" b="1" dirty="0" smtClean="0">
                <a:solidFill>
                  <a:srgbClr val="3333FF"/>
                </a:solidFill>
                <a:latin typeface="Consolas" pitchFamily="49" charset="0"/>
                <a:ea typeface="仿宋" pitchFamily="49" charset="-122"/>
                <a:cs typeface="Consolas" pitchFamily="49" charset="0"/>
              </a:rPr>
              <a:t>in</a:t>
            </a:r>
            <a:r>
              <a:rPr kumimoji="1" lang="zh-CN" altLang="en-US" sz="2000" b="1" dirty="0" smtClean="0">
                <a:solidFill>
                  <a:srgbClr val="3333FF"/>
                </a:solidFill>
                <a:latin typeface="Consolas" pitchFamily="49" charset="0"/>
                <a:ea typeface="仿宋" pitchFamily="49" charset="-122"/>
                <a:cs typeface="Consolas" pitchFamily="49" charset="0"/>
              </a:rPr>
              <a:t>，</a:t>
            </a:r>
            <a:r>
              <a:rPr kumimoji="1" lang="en-US" altLang="zh-CN" sz="2000" b="1" dirty="0" smtClean="0">
                <a:solidFill>
                  <a:srgbClr val="3333FF"/>
                </a:solidFill>
                <a:latin typeface="Consolas" pitchFamily="49" charset="0"/>
                <a:ea typeface="仿宋" pitchFamily="49" charset="-122"/>
                <a:cs typeface="Consolas" pitchFamily="49" charset="0"/>
              </a:rPr>
              <a:t>k);      </a:t>
            </a:r>
            <a:r>
              <a:rPr kumimoji="1" lang="en-US" altLang="zh-CN" sz="2000" b="1" dirty="0" smtClean="0">
                <a:solidFill>
                  <a:srgbClr val="00B0F0"/>
                </a:solidFill>
                <a:latin typeface="Consolas" pitchFamily="49" charset="0"/>
                <a:ea typeface="仿宋" pitchFamily="49" charset="-122"/>
                <a:cs typeface="Consolas" pitchFamily="49" charset="0"/>
              </a:rPr>
              <a:t> //</a:t>
            </a:r>
            <a:r>
              <a:rPr kumimoji="1" lang="zh-CN" altLang="en-US" sz="2000" b="1" dirty="0">
                <a:solidFill>
                  <a:srgbClr val="00B0F0"/>
                </a:solidFill>
                <a:latin typeface="Consolas" pitchFamily="49" charset="0"/>
                <a:ea typeface="仿宋" pitchFamily="49" charset="-122"/>
                <a:cs typeface="Consolas" pitchFamily="49" charset="0"/>
              </a:rPr>
              <a:t>构造左子树</a:t>
            </a:r>
          </a:p>
          <a:p>
            <a:pPr algn="just" fontAlgn="base">
              <a:lnSpc>
                <a:spcPts val="2800"/>
              </a:lnSpc>
              <a:spcAft>
                <a:spcPct val="0"/>
              </a:spcAft>
            </a:pPr>
            <a:r>
              <a:rPr kumimoji="1" lang="zh-CN" altLang="en-US" sz="2000" b="1" dirty="0">
                <a:solidFill>
                  <a:srgbClr val="3333FF"/>
                </a:solidFill>
                <a:latin typeface="Consolas" pitchFamily="49" charset="0"/>
                <a:ea typeface="仿宋" pitchFamily="49" charset="-122"/>
                <a:cs typeface="Consolas" pitchFamily="49" charset="0"/>
              </a:rPr>
              <a:t>   </a:t>
            </a:r>
            <a:r>
              <a:rPr kumimoji="1" lang="en-US" altLang="zh-CN" sz="2000" b="1" dirty="0" smtClean="0">
                <a:solidFill>
                  <a:srgbClr val="3333FF"/>
                </a:solidFill>
                <a:latin typeface="Consolas" pitchFamily="49" charset="0"/>
                <a:ea typeface="仿宋" pitchFamily="49" charset="-122"/>
                <a:cs typeface="Consolas" pitchFamily="49" charset="0"/>
              </a:rPr>
              <a:t>s-</a:t>
            </a:r>
            <a:r>
              <a:rPr kumimoji="1" lang="en-US" altLang="zh-CN" sz="2000" b="1" dirty="0">
                <a:solidFill>
                  <a:srgbClr val="3333FF"/>
                </a:solidFill>
                <a:latin typeface="Consolas" pitchFamily="49" charset="0"/>
                <a:ea typeface="仿宋" pitchFamily="49" charset="-122"/>
                <a:cs typeface="Consolas" pitchFamily="49" charset="0"/>
              </a:rPr>
              <a:t>&gt;</a:t>
            </a:r>
            <a:r>
              <a:rPr kumimoji="1" lang="en-US" altLang="zh-CN" sz="2000" b="1" dirty="0" err="1" smtClean="0">
                <a:solidFill>
                  <a:srgbClr val="3333FF"/>
                </a:solidFill>
                <a:latin typeface="Consolas" pitchFamily="49" charset="0"/>
                <a:ea typeface="仿宋" pitchFamily="49" charset="-122"/>
                <a:cs typeface="Consolas" pitchFamily="49" charset="0"/>
              </a:rPr>
              <a:t>rchild</a:t>
            </a:r>
            <a:r>
              <a:rPr kumimoji="1" lang="en-US" altLang="zh-CN" sz="2000" b="1" dirty="0" smtClean="0">
                <a:solidFill>
                  <a:srgbClr val="3333FF"/>
                </a:solidFill>
                <a:latin typeface="Consolas" pitchFamily="49" charset="0"/>
                <a:ea typeface="仿宋" pitchFamily="49" charset="-122"/>
                <a:cs typeface="Consolas" pitchFamily="49" charset="0"/>
              </a:rPr>
              <a:t>=</a:t>
            </a:r>
            <a:r>
              <a:rPr kumimoji="1" lang="en-US" altLang="zh-CN" sz="2000" b="1" dirty="0" err="1" smtClean="0">
                <a:solidFill>
                  <a:srgbClr val="FF0000"/>
                </a:solidFill>
                <a:latin typeface="Consolas" pitchFamily="49" charset="0"/>
                <a:ea typeface="仿宋" pitchFamily="49" charset="-122"/>
                <a:cs typeface="Consolas" pitchFamily="49" charset="0"/>
              </a:rPr>
              <a:t>CreateBT</a:t>
            </a:r>
            <a:r>
              <a:rPr kumimoji="1" lang="en-US" altLang="zh-CN" sz="2000" b="1" dirty="0" smtClean="0">
                <a:solidFill>
                  <a:srgbClr val="3333FF"/>
                </a:solidFill>
                <a:latin typeface="Consolas" pitchFamily="49" charset="0"/>
                <a:ea typeface="仿宋" pitchFamily="49" charset="-122"/>
                <a:cs typeface="Consolas" pitchFamily="49" charset="0"/>
              </a:rPr>
              <a:t>(pre+k+1</a:t>
            </a:r>
            <a:r>
              <a:rPr kumimoji="1" lang="zh-CN" altLang="en-US" sz="2000" b="1" dirty="0" smtClean="0">
                <a:solidFill>
                  <a:srgbClr val="3333FF"/>
                </a:solidFill>
                <a:latin typeface="Consolas" pitchFamily="49" charset="0"/>
                <a:ea typeface="仿宋" pitchFamily="49" charset="-122"/>
                <a:cs typeface="Consolas" pitchFamily="49" charset="0"/>
              </a:rPr>
              <a:t>，</a:t>
            </a:r>
            <a:r>
              <a:rPr kumimoji="1" lang="en-US" altLang="zh-CN" sz="2000" b="1" dirty="0" smtClean="0">
                <a:solidFill>
                  <a:srgbClr val="3333FF"/>
                </a:solidFill>
                <a:latin typeface="Consolas" pitchFamily="49" charset="0"/>
                <a:ea typeface="仿宋" pitchFamily="49" charset="-122"/>
                <a:cs typeface="Consolas" pitchFamily="49" charset="0"/>
              </a:rPr>
              <a:t>in+k+1</a:t>
            </a:r>
            <a:r>
              <a:rPr kumimoji="1" lang="zh-CN" altLang="en-US" sz="2000" b="1" dirty="0" smtClean="0">
                <a:solidFill>
                  <a:srgbClr val="3333FF"/>
                </a:solidFill>
                <a:latin typeface="Consolas" pitchFamily="49" charset="0"/>
                <a:ea typeface="仿宋" pitchFamily="49" charset="-122"/>
                <a:cs typeface="Consolas" pitchFamily="49" charset="0"/>
              </a:rPr>
              <a:t>，</a:t>
            </a:r>
            <a:r>
              <a:rPr kumimoji="1" lang="en-US" altLang="zh-CN" sz="2000" b="1" dirty="0" smtClean="0">
                <a:solidFill>
                  <a:srgbClr val="3333FF"/>
                </a:solidFill>
                <a:latin typeface="Consolas" pitchFamily="49" charset="0"/>
                <a:ea typeface="仿宋" pitchFamily="49" charset="-122"/>
                <a:cs typeface="Consolas" pitchFamily="49" charset="0"/>
              </a:rPr>
              <a:t>n-k-1);</a:t>
            </a:r>
            <a:r>
              <a:rPr kumimoji="1" lang="en-US" altLang="zh-CN" sz="2000" b="1" dirty="0" smtClean="0">
                <a:solidFill>
                  <a:srgbClr val="00B0F0"/>
                </a:solidFill>
                <a:latin typeface="Consolas" pitchFamily="49" charset="0"/>
                <a:ea typeface="仿宋" pitchFamily="49" charset="-122"/>
                <a:cs typeface="Consolas" pitchFamily="49" charset="0"/>
              </a:rPr>
              <a:t>//</a:t>
            </a:r>
            <a:r>
              <a:rPr kumimoji="1" lang="zh-CN" altLang="en-US" sz="2000" b="1" dirty="0" smtClean="0">
                <a:solidFill>
                  <a:srgbClr val="00B0F0"/>
                </a:solidFill>
                <a:latin typeface="Consolas" pitchFamily="49" charset="0"/>
                <a:ea typeface="仿宋" pitchFamily="49" charset="-122"/>
                <a:cs typeface="Consolas" pitchFamily="49" charset="0"/>
              </a:rPr>
              <a:t>构造右子树</a:t>
            </a:r>
            <a:endParaRPr kumimoji="1" lang="en-US" altLang="zh-CN" sz="2000" b="1" dirty="0">
              <a:solidFill>
                <a:srgbClr val="00B0F0"/>
              </a:solidFill>
              <a:latin typeface="Consolas" pitchFamily="49" charset="0"/>
              <a:ea typeface="仿宋" pitchFamily="49" charset="-122"/>
              <a:cs typeface="Consolas" pitchFamily="49" charset="0"/>
            </a:endParaRPr>
          </a:p>
          <a:p>
            <a:pPr algn="just" fontAlgn="base">
              <a:lnSpc>
                <a:spcPts val="2800"/>
              </a:lnSpc>
              <a:spcAft>
                <a:spcPct val="0"/>
              </a:spcAft>
            </a:pPr>
            <a:r>
              <a:rPr kumimoji="1" lang="en-US" altLang="zh-CN" sz="2000" b="1" dirty="0">
                <a:solidFill>
                  <a:srgbClr val="3333FF"/>
                </a:solidFill>
                <a:latin typeface="Consolas" pitchFamily="49" charset="0"/>
                <a:ea typeface="仿宋" pitchFamily="49" charset="-122"/>
                <a:cs typeface="Consolas" pitchFamily="49" charset="0"/>
              </a:rPr>
              <a:t>   </a:t>
            </a:r>
            <a:r>
              <a:rPr kumimoji="1" lang="en-US" altLang="zh-CN" sz="2000" b="1" dirty="0" smtClean="0">
                <a:solidFill>
                  <a:srgbClr val="3333FF"/>
                </a:solidFill>
                <a:latin typeface="Consolas" pitchFamily="49" charset="0"/>
                <a:ea typeface="仿宋" pitchFamily="49" charset="-122"/>
                <a:cs typeface="Consolas" pitchFamily="49" charset="0"/>
              </a:rPr>
              <a:t>return </a:t>
            </a:r>
            <a:r>
              <a:rPr kumimoji="1" lang="en-US" altLang="zh-CN" sz="2000" b="1" dirty="0">
                <a:solidFill>
                  <a:srgbClr val="3333FF"/>
                </a:solidFill>
                <a:latin typeface="Consolas" pitchFamily="49" charset="0"/>
                <a:ea typeface="仿宋" pitchFamily="49" charset="-122"/>
                <a:cs typeface="Consolas" pitchFamily="49" charset="0"/>
              </a:rPr>
              <a:t>s;</a:t>
            </a:r>
          </a:p>
          <a:p>
            <a:pPr fontAlgn="base">
              <a:lnSpc>
                <a:spcPts val="2800"/>
              </a:lnSpc>
              <a:spcAft>
                <a:spcPct val="0"/>
              </a:spcAft>
            </a:pPr>
            <a:r>
              <a:rPr kumimoji="1" lang="en-US" altLang="zh-CN" sz="2000" b="1" dirty="0">
                <a:solidFill>
                  <a:srgbClr val="3333FF"/>
                </a:solidFill>
                <a:latin typeface="Consolas" pitchFamily="49" charset="0"/>
                <a:ea typeface="仿宋" pitchFamily="49" charset="-122"/>
                <a:cs typeface="Consolas" pitchFamily="49" charset="0"/>
              </a:rPr>
              <a:t>} </a:t>
            </a:r>
          </a:p>
        </p:txBody>
      </p:sp>
      <p:sp>
        <p:nvSpPr>
          <p:cNvPr id="7" name="TextBox 6"/>
          <p:cNvSpPr txBox="1"/>
          <p:nvPr/>
        </p:nvSpPr>
        <p:spPr>
          <a:xfrm>
            <a:off x="8544053" y="2643182"/>
            <a:ext cx="492443" cy="3234090"/>
          </a:xfrm>
          <a:prstGeom prst="rect">
            <a:avLst/>
          </a:prstGeom>
          <a:noFill/>
        </p:spPr>
        <p:txBody>
          <a:bodyPr vert="eaVert" wrap="square" rtlCol="0">
            <a:spAutoFit/>
          </a:bodyPr>
          <a:lstStyle/>
          <a:p>
            <a:pPr algn="ctr" fontAlgn="base">
              <a:spcBef>
                <a:spcPct val="0"/>
              </a:spcBef>
              <a:spcAft>
                <a:spcPct val="0"/>
              </a:spcAft>
            </a:pPr>
            <a:r>
              <a:rPr lang="zh-CN" altLang="en-US" sz="2000" b="1" spc="600" dirty="0" smtClean="0">
                <a:solidFill>
                  <a:srgbClr val="3333FF"/>
                </a:solidFill>
                <a:latin typeface="仿宋" pitchFamily="49" charset="-122"/>
                <a:ea typeface="仿宋" pitchFamily="49" charset="-122"/>
              </a:rPr>
              <a:t>先序遍历的思路</a:t>
            </a:r>
          </a:p>
        </p:txBody>
      </p:sp>
      <p:sp>
        <p:nvSpPr>
          <p:cNvPr id="5" name="TextBox 4"/>
          <p:cNvSpPr txBox="1"/>
          <p:nvPr/>
        </p:nvSpPr>
        <p:spPr>
          <a:xfrm>
            <a:off x="1000100" y="976095"/>
            <a:ext cx="5857916" cy="369332"/>
          </a:xfrm>
          <a:prstGeom prst="rect">
            <a:avLst/>
          </a:prstGeom>
          <a:noFill/>
        </p:spPr>
        <p:txBody>
          <a:bodyPr wrap="square" rtlCol="0">
            <a:spAutoFit/>
          </a:bodyPr>
          <a:lstStyle/>
          <a:p>
            <a:pPr fontAlgn="base">
              <a:spcBef>
                <a:spcPct val="0"/>
              </a:spcBef>
              <a:spcAft>
                <a:spcPct val="0"/>
              </a:spcAft>
            </a:pPr>
            <a:r>
              <a:rPr lang="zh-CN" altLang="en-US" b="1" dirty="0" smtClean="0">
                <a:solidFill>
                  <a:srgbClr val="3333FF"/>
                </a:solidFill>
                <a:latin typeface="Consolas" pitchFamily="49" charset="0"/>
                <a:ea typeface="楷体" pitchFamily="49" charset="-122"/>
                <a:cs typeface="Consolas" pitchFamily="49" charset="0"/>
              </a:rPr>
              <a:t>先序</a:t>
            </a:r>
            <a:r>
              <a:rPr lang="en-US" altLang="zh-CN" b="1" dirty="0" smtClean="0">
                <a:solidFill>
                  <a:srgbClr val="3333FF"/>
                </a:solidFill>
                <a:latin typeface="Consolas" pitchFamily="49" charset="0"/>
                <a:ea typeface="楷体" pitchFamily="49" charset="-122"/>
                <a:cs typeface="Consolas" pitchFamily="49" charset="0"/>
              </a:rPr>
              <a:t>pre</a:t>
            </a:r>
            <a:r>
              <a:rPr lang="zh-CN" altLang="en-US" b="1" dirty="0" smtClean="0">
                <a:solidFill>
                  <a:srgbClr val="3333FF"/>
                </a:solidFill>
                <a:latin typeface="Consolas" pitchFamily="49" charset="0"/>
                <a:ea typeface="楷体" pitchFamily="49" charset="-122"/>
                <a:cs typeface="Consolas" pitchFamily="49" charset="0"/>
              </a:rPr>
              <a:t>：</a:t>
            </a:r>
            <a:r>
              <a:rPr lang="en-US" altLang="zh-CN" b="1" i="1" dirty="0" smtClean="0">
                <a:solidFill>
                  <a:srgbClr val="FF0000"/>
                </a:solidFill>
                <a:latin typeface="Consolas" pitchFamily="49" charset="0"/>
                <a:ea typeface="楷体" pitchFamily="49" charset="-122"/>
                <a:cs typeface="Consolas" pitchFamily="49" charset="0"/>
              </a:rPr>
              <a:t>a</a:t>
            </a:r>
            <a:r>
              <a:rPr lang="en-US" altLang="zh-CN" b="1" baseline="-25000" dirty="0" smtClean="0">
                <a:solidFill>
                  <a:srgbClr val="FF0000"/>
                </a:solidFill>
                <a:latin typeface="Consolas" pitchFamily="49" charset="0"/>
                <a:ea typeface="楷体" pitchFamily="49" charset="-122"/>
                <a:cs typeface="Consolas" pitchFamily="49" charset="0"/>
              </a:rPr>
              <a:t>0</a:t>
            </a:r>
            <a:r>
              <a:rPr lang="en-US" altLang="zh-CN" b="1" dirty="0" smtClean="0">
                <a:solidFill>
                  <a:srgbClr val="3333FF"/>
                </a:solidFill>
                <a:latin typeface="Consolas" pitchFamily="49" charset="0"/>
                <a:ea typeface="楷体" pitchFamily="49" charset="-122"/>
                <a:cs typeface="Consolas" pitchFamily="49" charset="0"/>
              </a:rPr>
              <a:t> </a:t>
            </a:r>
            <a:r>
              <a:rPr lang="en-US" altLang="zh-CN" b="1" i="1" dirty="0" smtClean="0">
                <a:solidFill>
                  <a:srgbClr val="003300"/>
                </a:solidFill>
                <a:latin typeface="Consolas" pitchFamily="49" charset="0"/>
                <a:ea typeface="楷体" pitchFamily="49" charset="-122"/>
                <a:cs typeface="Consolas" pitchFamily="49" charset="0"/>
              </a:rPr>
              <a:t>a</a:t>
            </a:r>
            <a:r>
              <a:rPr lang="en-US" altLang="zh-CN" b="1" baseline="-25000" dirty="0" smtClean="0">
                <a:solidFill>
                  <a:srgbClr val="003300"/>
                </a:solidFill>
                <a:latin typeface="Consolas" pitchFamily="49" charset="0"/>
                <a:ea typeface="楷体" pitchFamily="49" charset="-122"/>
                <a:cs typeface="Consolas" pitchFamily="49" charset="0"/>
              </a:rPr>
              <a:t>1</a:t>
            </a:r>
            <a:r>
              <a:rPr lang="en-US" altLang="zh-CN" b="1" dirty="0" smtClean="0">
                <a:solidFill>
                  <a:srgbClr val="003300"/>
                </a:solidFill>
                <a:latin typeface="Consolas" pitchFamily="49" charset="0"/>
                <a:ea typeface="楷体" pitchFamily="49" charset="-122"/>
                <a:cs typeface="Consolas" pitchFamily="49" charset="0"/>
              </a:rPr>
              <a:t>  …  </a:t>
            </a:r>
            <a:r>
              <a:rPr lang="en-US" altLang="zh-CN" b="1" i="1" dirty="0" smtClean="0">
                <a:solidFill>
                  <a:srgbClr val="003300"/>
                </a:solidFill>
                <a:latin typeface="Consolas" pitchFamily="49" charset="0"/>
                <a:ea typeface="楷体" pitchFamily="49" charset="-122"/>
                <a:cs typeface="Consolas" pitchFamily="49" charset="0"/>
              </a:rPr>
              <a:t>a</a:t>
            </a:r>
            <a:r>
              <a:rPr lang="en-US" altLang="zh-CN" b="1" i="1" baseline="-25000" dirty="0" smtClean="0">
                <a:solidFill>
                  <a:srgbClr val="003300"/>
                </a:solidFill>
                <a:latin typeface="Consolas" pitchFamily="49" charset="0"/>
                <a:ea typeface="楷体" pitchFamily="49" charset="-122"/>
                <a:cs typeface="Consolas" pitchFamily="49" charset="0"/>
              </a:rPr>
              <a:t>k</a:t>
            </a:r>
            <a:r>
              <a:rPr lang="en-US" altLang="zh-CN" b="1" baseline="-25000" dirty="0" smtClean="0">
                <a:solidFill>
                  <a:srgbClr val="003300"/>
                </a:solidFill>
                <a:latin typeface="Consolas" pitchFamily="49" charset="0"/>
                <a:ea typeface="楷体" pitchFamily="49" charset="-122"/>
                <a:cs typeface="Consolas" pitchFamily="49" charset="0"/>
              </a:rPr>
              <a:t>-1   </a:t>
            </a:r>
            <a:r>
              <a:rPr lang="en-US" altLang="zh-CN" b="1" i="1" dirty="0" err="1" smtClean="0">
                <a:solidFill>
                  <a:srgbClr val="003300"/>
                </a:solidFill>
                <a:latin typeface="Consolas" pitchFamily="49" charset="0"/>
                <a:ea typeface="楷体" pitchFamily="49" charset="-122"/>
                <a:cs typeface="Consolas" pitchFamily="49" charset="0"/>
              </a:rPr>
              <a:t>a</a:t>
            </a:r>
            <a:r>
              <a:rPr lang="en-US" altLang="zh-CN" b="1" i="1" baseline="-25000" dirty="0" err="1" smtClean="0">
                <a:solidFill>
                  <a:srgbClr val="003300"/>
                </a:solidFill>
                <a:latin typeface="Consolas" pitchFamily="49" charset="0"/>
                <a:ea typeface="楷体" pitchFamily="49" charset="-122"/>
                <a:cs typeface="Consolas" pitchFamily="49" charset="0"/>
              </a:rPr>
              <a:t>k</a:t>
            </a:r>
            <a:r>
              <a:rPr lang="en-US" altLang="zh-CN" b="1" dirty="0" smtClean="0">
                <a:solidFill>
                  <a:srgbClr val="3333FF"/>
                </a:solidFill>
                <a:latin typeface="Consolas" pitchFamily="49" charset="0"/>
                <a:ea typeface="楷体" pitchFamily="49" charset="-122"/>
                <a:cs typeface="Consolas" pitchFamily="49" charset="0"/>
              </a:rPr>
              <a:t>  </a:t>
            </a:r>
            <a:r>
              <a:rPr lang="en-US" altLang="zh-CN" b="1" i="1" dirty="0" smtClean="0">
                <a:solidFill>
                  <a:srgbClr val="CC00FF"/>
                </a:solidFill>
                <a:latin typeface="Consolas" pitchFamily="49" charset="0"/>
                <a:ea typeface="楷体" pitchFamily="49" charset="-122"/>
                <a:cs typeface="Consolas" pitchFamily="49" charset="0"/>
              </a:rPr>
              <a:t>a</a:t>
            </a:r>
            <a:r>
              <a:rPr lang="en-US" altLang="zh-CN" b="1" i="1" baseline="-25000" dirty="0" smtClean="0">
                <a:solidFill>
                  <a:srgbClr val="CC00FF"/>
                </a:solidFill>
                <a:latin typeface="Consolas" pitchFamily="49" charset="0"/>
                <a:ea typeface="楷体" pitchFamily="49" charset="-122"/>
                <a:cs typeface="Consolas" pitchFamily="49" charset="0"/>
              </a:rPr>
              <a:t>k</a:t>
            </a:r>
            <a:r>
              <a:rPr lang="en-US" altLang="zh-CN" b="1" baseline="-25000" dirty="0" smtClean="0">
                <a:solidFill>
                  <a:srgbClr val="CC00FF"/>
                </a:solidFill>
                <a:latin typeface="Consolas" pitchFamily="49" charset="0"/>
                <a:ea typeface="楷体" pitchFamily="49" charset="-122"/>
                <a:cs typeface="Consolas" pitchFamily="49" charset="0"/>
              </a:rPr>
              <a:t>+1  </a:t>
            </a:r>
            <a:r>
              <a:rPr lang="en-US" altLang="zh-CN" b="1" dirty="0" smtClean="0">
                <a:solidFill>
                  <a:srgbClr val="CC00FF"/>
                </a:solidFill>
                <a:latin typeface="Consolas" pitchFamily="49" charset="0"/>
                <a:ea typeface="楷体" pitchFamily="49" charset="-122"/>
                <a:cs typeface="Consolas" pitchFamily="49" charset="0"/>
              </a:rPr>
              <a:t>…  </a:t>
            </a:r>
            <a:r>
              <a:rPr lang="en-US" altLang="zh-CN" b="1" i="1" dirty="0" smtClean="0">
                <a:solidFill>
                  <a:srgbClr val="CC00FF"/>
                </a:solidFill>
                <a:latin typeface="Consolas" pitchFamily="49" charset="0"/>
                <a:ea typeface="楷体" pitchFamily="49" charset="-122"/>
                <a:cs typeface="Consolas" pitchFamily="49" charset="0"/>
              </a:rPr>
              <a:t>a</a:t>
            </a:r>
            <a:r>
              <a:rPr lang="en-US" altLang="zh-CN" b="1" i="1" baseline="-25000" dirty="0" smtClean="0">
                <a:solidFill>
                  <a:srgbClr val="CC00FF"/>
                </a:solidFill>
                <a:latin typeface="Consolas" pitchFamily="49" charset="0"/>
                <a:ea typeface="楷体" pitchFamily="49" charset="-122"/>
                <a:cs typeface="Consolas" pitchFamily="49" charset="0"/>
              </a:rPr>
              <a:t>n</a:t>
            </a:r>
            <a:r>
              <a:rPr lang="en-US" altLang="zh-CN" b="1" baseline="-25000" dirty="0" smtClean="0">
                <a:solidFill>
                  <a:srgbClr val="CC00FF"/>
                </a:solidFill>
                <a:latin typeface="Consolas" pitchFamily="49" charset="0"/>
                <a:ea typeface="楷体" pitchFamily="49" charset="-122"/>
                <a:cs typeface="Consolas" pitchFamily="49" charset="0"/>
              </a:rPr>
              <a:t>-2   </a:t>
            </a:r>
            <a:r>
              <a:rPr lang="en-US" altLang="zh-CN" b="1" i="1" dirty="0" smtClean="0">
                <a:solidFill>
                  <a:srgbClr val="CC00FF"/>
                </a:solidFill>
                <a:latin typeface="Consolas" pitchFamily="49" charset="0"/>
                <a:ea typeface="楷体" pitchFamily="49" charset="-122"/>
                <a:cs typeface="Consolas" pitchFamily="49" charset="0"/>
              </a:rPr>
              <a:t>a</a:t>
            </a:r>
            <a:r>
              <a:rPr lang="en-US" altLang="zh-CN" b="1" i="1" baseline="-25000" dirty="0" smtClean="0">
                <a:solidFill>
                  <a:srgbClr val="CC00FF"/>
                </a:solidFill>
                <a:latin typeface="Consolas" pitchFamily="49" charset="0"/>
                <a:ea typeface="楷体" pitchFamily="49" charset="-122"/>
                <a:cs typeface="Consolas" pitchFamily="49" charset="0"/>
              </a:rPr>
              <a:t>n</a:t>
            </a:r>
            <a:r>
              <a:rPr lang="en-US" altLang="zh-CN" b="1" baseline="-25000" dirty="0" smtClean="0">
                <a:solidFill>
                  <a:srgbClr val="CC00FF"/>
                </a:solidFill>
                <a:latin typeface="Consolas" pitchFamily="49" charset="0"/>
                <a:ea typeface="楷体" pitchFamily="49" charset="-122"/>
                <a:cs typeface="Consolas" pitchFamily="49" charset="0"/>
              </a:rPr>
              <a:t>-1</a:t>
            </a:r>
            <a:endParaRPr lang="zh-CN" altLang="en-US" b="1" dirty="0">
              <a:solidFill>
                <a:srgbClr val="CC00FF"/>
              </a:solidFill>
              <a:latin typeface="Consolas" pitchFamily="49" charset="0"/>
              <a:ea typeface="楷体" pitchFamily="49" charset="-122"/>
              <a:cs typeface="Consolas" pitchFamily="49" charset="0"/>
            </a:endParaRPr>
          </a:p>
        </p:txBody>
      </p:sp>
      <p:sp>
        <p:nvSpPr>
          <p:cNvPr id="6" name="TextBox 5"/>
          <p:cNvSpPr txBox="1"/>
          <p:nvPr/>
        </p:nvSpPr>
        <p:spPr>
          <a:xfrm>
            <a:off x="1000100" y="1576117"/>
            <a:ext cx="5786478" cy="369332"/>
          </a:xfrm>
          <a:prstGeom prst="rect">
            <a:avLst/>
          </a:prstGeom>
          <a:noFill/>
        </p:spPr>
        <p:txBody>
          <a:bodyPr wrap="square" rtlCol="0">
            <a:spAutoFit/>
          </a:bodyPr>
          <a:lstStyle/>
          <a:p>
            <a:pPr fontAlgn="base">
              <a:spcBef>
                <a:spcPct val="50000"/>
              </a:spcBef>
              <a:spcAft>
                <a:spcPct val="0"/>
              </a:spcAft>
            </a:pPr>
            <a:r>
              <a:rPr lang="zh-CN" altLang="en-US" b="1" smtClean="0">
                <a:solidFill>
                  <a:srgbClr val="3333FF"/>
                </a:solidFill>
                <a:latin typeface="Consolas" pitchFamily="49" charset="0"/>
                <a:ea typeface="楷体" pitchFamily="49" charset="-122"/>
                <a:cs typeface="Consolas" pitchFamily="49" charset="0"/>
              </a:rPr>
              <a:t>中序</a:t>
            </a:r>
            <a:r>
              <a:rPr lang="en-US" altLang="zh-CN" b="1" smtClean="0">
                <a:solidFill>
                  <a:srgbClr val="3333FF"/>
                </a:solidFill>
                <a:latin typeface="Consolas" pitchFamily="49" charset="0"/>
                <a:ea typeface="楷体" pitchFamily="49" charset="-122"/>
                <a:cs typeface="Consolas" pitchFamily="49" charset="0"/>
              </a:rPr>
              <a:t>in</a:t>
            </a:r>
            <a:r>
              <a:rPr lang="zh-CN" altLang="en-US" b="1" smtClean="0">
                <a:solidFill>
                  <a:srgbClr val="3333FF"/>
                </a:solidFill>
                <a:latin typeface="Consolas" pitchFamily="49" charset="0"/>
                <a:ea typeface="楷体" pitchFamily="49" charset="-122"/>
                <a:cs typeface="Consolas" pitchFamily="49" charset="0"/>
              </a:rPr>
              <a:t>： </a:t>
            </a:r>
            <a:r>
              <a:rPr lang="en-US" altLang="zh-CN" b="1" i="1" smtClean="0">
                <a:solidFill>
                  <a:srgbClr val="003300"/>
                </a:solidFill>
                <a:latin typeface="Consolas" pitchFamily="49" charset="0"/>
                <a:ea typeface="楷体_GB2312" pitchFamily="49" charset="-122"/>
                <a:cs typeface="Consolas" pitchFamily="49" charset="0"/>
              </a:rPr>
              <a:t>b</a:t>
            </a:r>
            <a:r>
              <a:rPr lang="en-US" altLang="zh-CN" b="1" baseline="-25000" smtClean="0">
                <a:solidFill>
                  <a:srgbClr val="003300"/>
                </a:solidFill>
                <a:latin typeface="Consolas" pitchFamily="49" charset="0"/>
                <a:ea typeface="楷体_GB2312" pitchFamily="49" charset="-122"/>
                <a:cs typeface="Consolas" pitchFamily="49" charset="0"/>
              </a:rPr>
              <a:t>0</a:t>
            </a:r>
            <a:r>
              <a:rPr lang="en-US" altLang="zh-CN" b="1" smtClean="0">
                <a:solidFill>
                  <a:srgbClr val="003300"/>
                </a:solidFill>
                <a:latin typeface="Consolas" pitchFamily="49" charset="0"/>
                <a:ea typeface="楷体_GB2312" pitchFamily="49" charset="-122"/>
                <a:cs typeface="Consolas" pitchFamily="49" charset="0"/>
              </a:rPr>
              <a:t> </a:t>
            </a:r>
            <a:r>
              <a:rPr lang="en-US" altLang="zh-CN" b="1" i="1" smtClean="0">
                <a:solidFill>
                  <a:srgbClr val="003300"/>
                </a:solidFill>
                <a:latin typeface="Consolas" pitchFamily="49" charset="0"/>
                <a:ea typeface="楷体_GB2312" pitchFamily="49" charset="-122"/>
                <a:cs typeface="Consolas" pitchFamily="49" charset="0"/>
              </a:rPr>
              <a:t>b</a:t>
            </a:r>
            <a:r>
              <a:rPr lang="en-US" altLang="zh-CN" b="1" baseline="-25000" smtClean="0">
                <a:solidFill>
                  <a:srgbClr val="003300"/>
                </a:solidFill>
                <a:latin typeface="Consolas" pitchFamily="49" charset="0"/>
                <a:ea typeface="楷体_GB2312" pitchFamily="49" charset="-122"/>
                <a:cs typeface="Consolas" pitchFamily="49" charset="0"/>
              </a:rPr>
              <a:t>1</a:t>
            </a:r>
            <a:r>
              <a:rPr lang="en-US" altLang="zh-CN" b="1" smtClean="0">
                <a:solidFill>
                  <a:srgbClr val="003300"/>
                </a:solidFill>
                <a:latin typeface="Consolas" pitchFamily="49" charset="0"/>
                <a:ea typeface="楷体_GB2312" pitchFamily="49" charset="-122"/>
                <a:cs typeface="Consolas" pitchFamily="49" charset="0"/>
              </a:rPr>
              <a:t>  </a:t>
            </a:r>
            <a:r>
              <a:rPr lang="en-US" altLang="zh-CN" b="1" smtClean="0">
                <a:solidFill>
                  <a:srgbClr val="003300"/>
                </a:solidFill>
                <a:latin typeface="Consolas" pitchFamily="49" charset="0"/>
                <a:cs typeface="Consolas" pitchFamily="49" charset="0"/>
              </a:rPr>
              <a:t>…  </a:t>
            </a:r>
            <a:r>
              <a:rPr lang="en-US" altLang="zh-CN" b="1" i="1" smtClean="0">
                <a:solidFill>
                  <a:srgbClr val="003300"/>
                </a:solidFill>
                <a:latin typeface="Consolas" pitchFamily="49" charset="0"/>
                <a:cs typeface="Consolas" pitchFamily="49" charset="0"/>
              </a:rPr>
              <a:t>b</a:t>
            </a:r>
            <a:r>
              <a:rPr lang="en-US" altLang="zh-CN" b="1" i="1" baseline="-25000" smtClean="0">
                <a:solidFill>
                  <a:srgbClr val="003300"/>
                </a:solidFill>
                <a:latin typeface="Consolas" pitchFamily="49" charset="0"/>
                <a:cs typeface="Consolas" pitchFamily="49" charset="0"/>
              </a:rPr>
              <a:t>k</a:t>
            </a:r>
            <a:r>
              <a:rPr lang="en-US" altLang="zh-CN" b="1" baseline="-25000" smtClean="0">
                <a:solidFill>
                  <a:srgbClr val="003300"/>
                </a:solidFill>
                <a:latin typeface="Consolas" pitchFamily="49" charset="0"/>
                <a:cs typeface="Consolas" pitchFamily="49" charset="0"/>
              </a:rPr>
              <a:t>-1   </a:t>
            </a:r>
            <a:r>
              <a:rPr lang="en-US" altLang="zh-CN" b="1" i="1" smtClean="0">
                <a:solidFill>
                  <a:srgbClr val="FF0000"/>
                </a:solidFill>
                <a:latin typeface="Consolas" pitchFamily="49" charset="0"/>
                <a:ea typeface="楷体_GB2312" pitchFamily="49" charset="-122"/>
                <a:cs typeface="Consolas" pitchFamily="49" charset="0"/>
              </a:rPr>
              <a:t>b</a:t>
            </a:r>
            <a:r>
              <a:rPr lang="en-US" altLang="zh-CN" b="1" i="1" baseline="-25000" smtClean="0">
                <a:solidFill>
                  <a:srgbClr val="FF0000"/>
                </a:solidFill>
                <a:latin typeface="Consolas" pitchFamily="49" charset="0"/>
                <a:ea typeface="楷体_GB2312" pitchFamily="49" charset="-122"/>
                <a:cs typeface="Consolas" pitchFamily="49" charset="0"/>
              </a:rPr>
              <a:t>k</a:t>
            </a:r>
            <a:r>
              <a:rPr lang="en-US" altLang="zh-CN" b="1" smtClean="0">
                <a:solidFill>
                  <a:srgbClr val="3333FF"/>
                </a:solidFill>
                <a:latin typeface="Consolas" pitchFamily="49" charset="0"/>
                <a:ea typeface="楷体_GB2312" pitchFamily="49" charset="-122"/>
                <a:cs typeface="Consolas" pitchFamily="49" charset="0"/>
              </a:rPr>
              <a:t>  </a:t>
            </a:r>
            <a:r>
              <a:rPr lang="en-US" altLang="zh-CN" b="1" i="1" smtClean="0">
                <a:solidFill>
                  <a:srgbClr val="CC00FF"/>
                </a:solidFill>
                <a:latin typeface="Consolas" pitchFamily="49" charset="0"/>
                <a:ea typeface="楷体_GB2312" pitchFamily="49" charset="-122"/>
                <a:cs typeface="Consolas" pitchFamily="49" charset="0"/>
              </a:rPr>
              <a:t>b</a:t>
            </a:r>
            <a:r>
              <a:rPr lang="en-US" altLang="zh-CN" b="1" i="1" baseline="-25000" smtClean="0">
                <a:solidFill>
                  <a:srgbClr val="CC00FF"/>
                </a:solidFill>
                <a:latin typeface="Consolas" pitchFamily="49" charset="0"/>
                <a:ea typeface="楷体_GB2312" pitchFamily="49" charset="-122"/>
                <a:cs typeface="Consolas" pitchFamily="49" charset="0"/>
              </a:rPr>
              <a:t>k</a:t>
            </a:r>
            <a:r>
              <a:rPr lang="en-US" altLang="zh-CN" b="1" baseline="-25000" smtClean="0">
                <a:solidFill>
                  <a:srgbClr val="CC00FF"/>
                </a:solidFill>
                <a:latin typeface="Consolas" pitchFamily="49" charset="0"/>
                <a:ea typeface="楷体_GB2312" pitchFamily="49" charset="-122"/>
                <a:cs typeface="Consolas" pitchFamily="49" charset="0"/>
              </a:rPr>
              <a:t>+1  </a:t>
            </a:r>
            <a:r>
              <a:rPr lang="en-US" altLang="zh-CN" b="1" smtClean="0">
                <a:solidFill>
                  <a:srgbClr val="CC00FF"/>
                </a:solidFill>
                <a:latin typeface="Consolas" pitchFamily="49" charset="0"/>
                <a:cs typeface="Consolas" pitchFamily="49" charset="0"/>
              </a:rPr>
              <a:t>…  </a:t>
            </a:r>
            <a:r>
              <a:rPr lang="en-US" altLang="zh-CN" b="1" i="1" smtClean="0">
                <a:solidFill>
                  <a:srgbClr val="CC00FF"/>
                </a:solidFill>
                <a:latin typeface="Consolas" pitchFamily="49" charset="0"/>
                <a:cs typeface="Consolas" pitchFamily="49" charset="0"/>
              </a:rPr>
              <a:t>b</a:t>
            </a:r>
            <a:r>
              <a:rPr lang="en-US" altLang="zh-CN" b="1" i="1" baseline="-25000" smtClean="0">
                <a:solidFill>
                  <a:srgbClr val="CC00FF"/>
                </a:solidFill>
                <a:latin typeface="Consolas" pitchFamily="49" charset="0"/>
                <a:cs typeface="Consolas" pitchFamily="49" charset="0"/>
              </a:rPr>
              <a:t>n</a:t>
            </a:r>
            <a:r>
              <a:rPr lang="en-US" altLang="zh-CN" b="1" baseline="-25000" smtClean="0">
                <a:solidFill>
                  <a:srgbClr val="CC00FF"/>
                </a:solidFill>
                <a:latin typeface="Consolas" pitchFamily="49" charset="0"/>
                <a:cs typeface="Consolas" pitchFamily="49" charset="0"/>
              </a:rPr>
              <a:t>-2</a:t>
            </a:r>
            <a:r>
              <a:rPr lang="en-US" altLang="zh-CN" b="1" smtClean="0">
                <a:solidFill>
                  <a:srgbClr val="CC00FF"/>
                </a:solidFill>
                <a:latin typeface="Consolas" pitchFamily="49" charset="0"/>
                <a:ea typeface="楷体_GB2312" pitchFamily="49" charset="-122"/>
                <a:cs typeface="Consolas" pitchFamily="49" charset="0"/>
              </a:rPr>
              <a:t>  </a:t>
            </a:r>
            <a:r>
              <a:rPr lang="en-US" altLang="zh-CN" b="1" i="1" smtClean="0">
                <a:solidFill>
                  <a:srgbClr val="CC00FF"/>
                </a:solidFill>
                <a:latin typeface="Consolas" pitchFamily="49" charset="0"/>
                <a:ea typeface="楷体_GB2312" pitchFamily="49" charset="-122"/>
                <a:cs typeface="Consolas" pitchFamily="49" charset="0"/>
              </a:rPr>
              <a:t>b</a:t>
            </a:r>
            <a:r>
              <a:rPr lang="en-US" altLang="zh-CN" b="1" i="1" baseline="-25000" smtClean="0">
                <a:solidFill>
                  <a:srgbClr val="CC00FF"/>
                </a:solidFill>
                <a:latin typeface="Consolas" pitchFamily="49" charset="0"/>
                <a:ea typeface="楷体_GB2312" pitchFamily="49" charset="-122"/>
                <a:cs typeface="Consolas" pitchFamily="49" charset="0"/>
              </a:rPr>
              <a:t>n</a:t>
            </a:r>
            <a:r>
              <a:rPr lang="en-US" altLang="zh-CN" b="1" baseline="-25000" smtClean="0">
                <a:solidFill>
                  <a:srgbClr val="CC00FF"/>
                </a:solidFill>
                <a:latin typeface="Consolas" pitchFamily="49" charset="0"/>
                <a:ea typeface="楷体_GB2312" pitchFamily="49" charset="-122"/>
                <a:cs typeface="Consolas" pitchFamily="49" charset="0"/>
              </a:rPr>
              <a:t>-1</a:t>
            </a:r>
            <a:endParaRPr lang="en-US" altLang="en-US" b="1" baseline="-25000" dirty="0">
              <a:solidFill>
                <a:srgbClr val="CC00FF"/>
              </a:solidFill>
              <a:latin typeface="Consolas" pitchFamily="49" charset="0"/>
              <a:ea typeface="楷体_GB2312" pitchFamily="49" charset="-122"/>
              <a:cs typeface="Consolas" pitchFamily="49" charset="0"/>
            </a:endParaRPr>
          </a:p>
        </p:txBody>
      </p:sp>
      <p:grpSp>
        <p:nvGrpSpPr>
          <p:cNvPr id="2" name="组合 21"/>
          <p:cNvGrpSpPr/>
          <p:nvPr/>
        </p:nvGrpSpPr>
        <p:grpSpPr>
          <a:xfrm>
            <a:off x="3635896" y="2004802"/>
            <a:ext cx="678927" cy="528026"/>
            <a:chOff x="3635896" y="1988927"/>
            <a:chExt cx="678927" cy="528026"/>
          </a:xfrm>
        </p:grpSpPr>
        <p:cxnSp>
          <p:nvCxnSpPr>
            <p:cNvPr id="9" name="直接箭头连接符 8"/>
            <p:cNvCxnSpPr/>
            <p:nvPr/>
          </p:nvCxnSpPr>
          <p:spPr>
            <a:xfrm rot="5400000" flipH="1" flipV="1">
              <a:off x="3925089" y="2131009"/>
              <a:ext cx="285752"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0" name="TextBox 9"/>
            <p:cNvSpPr txBox="1"/>
            <p:nvPr/>
          </p:nvSpPr>
          <p:spPr>
            <a:xfrm>
              <a:off x="3635896" y="2239954"/>
              <a:ext cx="678927" cy="276999"/>
            </a:xfrm>
            <a:prstGeom prst="rect">
              <a:avLst/>
            </a:prstGeom>
            <a:noFill/>
          </p:spPr>
          <p:txBody>
            <a:bodyPr wrap="square" lIns="0" tIns="0" rIns="0" bIns="0" rtlCol="0">
              <a:spAutoFit/>
            </a:bodyPr>
            <a:lstStyle/>
            <a:p>
              <a:pPr algn="ctr" fontAlgn="base">
                <a:spcBef>
                  <a:spcPct val="0"/>
                </a:spcBef>
                <a:spcAft>
                  <a:spcPct val="0"/>
                </a:spcAft>
              </a:pPr>
              <a:r>
                <a:rPr lang="en-US" altLang="zh-CN" b="1" i="1" smtClean="0">
                  <a:solidFill>
                    <a:srgbClr val="3333FF"/>
                  </a:solidFill>
                  <a:latin typeface="Consolas" pitchFamily="49" charset="0"/>
                  <a:ea typeface="楷体_GB2312" pitchFamily="49" charset="-122"/>
                  <a:cs typeface="Consolas" pitchFamily="49" charset="0"/>
                </a:rPr>
                <a:t>in+k</a:t>
              </a:r>
              <a:endParaRPr lang="zh-CN" altLang="en-US" b="1" i="1" dirty="0">
                <a:solidFill>
                  <a:srgbClr val="3333FF"/>
                </a:solidFill>
                <a:latin typeface="Consolas" pitchFamily="49" charset="0"/>
                <a:ea typeface="楷体_GB2312" pitchFamily="49" charset="-122"/>
                <a:cs typeface="Consolas" pitchFamily="49" charset="0"/>
              </a:endParaRPr>
            </a:p>
          </p:txBody>
        </p:sp>
      </p:grpSp>
      <p:grpSp>
        <p:nvGrpSpPr>
          <p:cNvPr id="3" name="组合 24"/>
          <p:cNvGrpSpPr/>
          <p:nvPr/>
        </p:nvGrpSpPr>
        <p:grpSpPr>
          <a:xfrm>
            <a:off x="2214546" y="428604"/>
            <a:ext cx="714380" cy="561779"/>
            <a:chOff x="2214546" y="739756"/>
            <a:chExt cx="714380" cy="561779"/>
          </a:xfrm>
        </p:grpSpPr>
        <p:cxnSp>
          <p:nvCxnSpPr>
            <p:cNvPr id="12" name="直接箭头连接符 11"/>
            <p:cNvCxnSpPr/>
            <p:nvPr/>
          </p:nvCxnSpPr>
          <p:spPr>
            <a:xfrm rot="5400000">
              <a:off x="2436004" y="1157865"/>
              <a:ext cx="285752"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3" name="TextBox 12"/>
            <p:cNvSpPr txBox="1"/>
            <p:nvPr/>
          </p:nvSpPr>
          <p:spPr>
            <a:xfrm>
              <a:off x="2214546" y="739756"/>
              <a:ext cx="714380" cy="276999"/>
            </a:xfrm>
            <a:prstGeom prst="rect">
              <a:avLst/>
            </a:prstGeom>
            <a:noFill/>
          </p:spPr>
          <p:txBody>
            <a:bodyPr wrap="square" lIns="0" tIns="0" rIns="0" bIns="0" rtlCol="0">
              <a:spAutoFit/>
            </a:bodyPr>
            <a:lstStyle/>
            <a:p>
              <a:pPr algn="ctr" fontAlgn="base">
                <a:spcBef>
                  <a:spcPct val="0"/>
                </a:spcBef>
                <a:spcAft>
                  <a:spcPct val="0"/>
                </a:spcAft>
              </a:pPr>
              <a:r>
                <a:rPr lang="en-US" altLang="zh-CN" b="1" smtClean="0">
                  <a:solidFill>
                    <a:srgbClr val="3333FF"/>
                  </a:solidFill>
                  <a:latin typeface="Consolas" pitchFamily="49" charset="0"/>
                  <a:ea typeface="楷体_GB2312" pitchFamily="49" charset="-122"/>
                  <a:cs typeface="Consolas" pitchFamily="49" charset="0"/>
                </a:rPr>
                <a:t>pre+1</a:t>
              </a:r>
              <a:endParaRPr lang="zh-CN" altLang="en-US" b="1">
                <a:solidFill>
                  <a:srgbClr val="3333FF"/>
                </a:solidFill>
                <a:latin typeface="Consolas" pitchFamily="49" charset="0"/>
                <a:ea typeface="楷体_GB2312" pitchFamily="49" charset="-122"/>
                <a:cs typeface="Consolas" pitchFamily="49" charset="0"/>
              </a:endParaRPr>
            </a:p>
          </p:txBody>
        </p:sp>
      </p:grpSp>
      <p:grpSp>
        <p:nvGrpSpPr>
          <p:cNvPr id="4" name="组合 25"/>
          <p:cNvGrpSpPr/>
          <p:nvPr/>
        </p:nvGrpSpPr>
        <p:grpSpPr>
          <a:xfrm>
            <a:off x="4133847" y="471667"/>
            <a:ext cx="1000132" cy="580829"/>
            <a:chOff x="3714744" y="714356"/>
            <a:chExt cx="1000132" cy="580829"/>
          </a:xfrm>
        </p:grpSpPr>
        <p:cxnSp>
          <p:nvCxnSpPr>
            <p:cNvPr id="14" name="直接箭头连接符 13"/>
            <p:cNvCxnSpPr/>
            <p:nvPr/>
          </p:nvCxnSpPr>
          <p:spPr>
            <a:xfrm rot="5400000">
              <a:off x="4098128" y="1151515"/>
              <a:ext cx="285752"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5" name="TextBox 14"/>
            <p:cNvSpPr txBox="1"/>
            <p:nvPr/>
          </p:nvSpPr>
          <p:spPr>
            <a:xfrm>
              <a:off x="3714744" y="714356"/>
              <a:ext cx="1000132" cy="276999"/>
            </a:xfrm>
            <a:prstGeom prst="rect">
              <a:avLst/>
            </a:prstGeom>
            <a:noFill/>
          </p:spPr>
          <p:txBody>
            <a:bodyPr wrap="square" lIns="0" tIns="0" rIns="0" bIns="0" rtlCol="0">
              <a:spAutoFit/>
            </a:bodyPr>
            <a:lstStyle/>
            <a:p>
              <a:pPr algn="ctr" fontAlgn="base">
                <a:spcBef>
                  <a:spcPct val="0"/>
                </a:spcBef>
                <a:spcAft>
                  <a:spcPct val="0"/>
                </a:spcAft>
              </a:pPr>
              <a:r>
                <a:rPr lang="en-US" altLang="zh-CN" b="1" smtClean="0">
                  <a:solidFill>
                    <a:srgbClr val="3333FF"/>
                  </a:solidFill>
                  <a:latin typeface="Consolas" pitchFamily="49" charset="0"/>
                  <a:ea typeface="楷体_GB2312" pitchFamily="49" charset="-122"/>
                  <a:cs typeface="Consolas" pitchFamily="49" charset="0"/>
                </a:rPr>
                <a:t>pre+</a:t>
              </a:r>
              <a:r>
                <a:rPr lang="en-US" altLang="zh-CN" b="1" i="1" smtClean="0">
                  <a:solidFill>
                    <a:srgbClr val="3333FF"/>
                  </a:solidFill>
                  <a:latin typeface="Consolas" pitchFamily="49" charset="0"/>
                  <a:ea typeface="楷体_GB2312" pitchFamily="49" charset="-122"/>
                  <a:cs typeface="Consolas" pitchFamily="49" charset="0"/>
                </a:rPr>
                <a:t>k</a:t>
              </a:r>
              <a:r>
                <a:rPr lang="en-US" altLang="zh-CN" b="1" smtClean="0">
                  <a:solidFill>
                    <a:srgbClr val="3333FF"/>
                  </a:solidFill>
                  <a:latin typeface="Consolas" pitchFamily="49" charset="0"/>
                  <a:ea typeface="楷体_GB2312" pitchFamily="49" charset="-122"/>
                  <a:cs typeface="Consolas" pitchFamily="49" charset="0"/>
                </a:rPr>
                <a:t>+1</a:t>
              </a:r>
              <a:endParaRPr lang="zh-CN" altLang="en-US" b="1">
                <a:solidFill>
                  <a:srgbClr val="3333FF"/>
                </a:solidFill>
                <a:latin typeface="Consolas" pitchFamily="49" charset="0"/>
                <a:ea typeface="楷体_GB2312" pitchFamily="49" charset="-122"/>
                <a:cs typeface="Consolas" pitchFamily="49" charset="0"/>
              </a:endParaRPr>
            </a:p>
          </p:txBody>
        </p:sp>
      </p:grpSp>
      <p:grpSp>
        <p:nvGrpSpPr>
          <p:cNvPr id="8" name="组合 23"/>
          <p:cNvGrpSpPr/>
          <p:nvPr/>
        </p:nvGrpSpPr>
        <p:grpSpPr>
          <a:xfrm>
            <a:off x="4429124" y="2004802"/>
            <a:ext cx="862956" cy="528026"/>
            <a:chOff x="4429124" y="1976227"/>
            <a:chExt cx="862956" cy="528026"/>
          </a:xfrm>
        </p:grpSpPr>
        <p:cxnSp>
          <p:nvCxnSpPr>
            <p:cNvPr id="16" name="直接箭头连接符 15"/>
            <p:cNvCxnSpPr/>
            <p:nvPr/>
          </p:nvCxnSpPr>
          <p:spPr>
            <a:xfrm rot="5400000" flipH="1" flipV="1">
              <a:off x="4501356" y="2118309"/>
              <a:ext cx="285752"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7" name="TextBox 16"/>
            <p:cNvSpPr txBox="1"/>
            <p:nvPr/>
          </p:nvSpPr>
          <p:spPr>
            <a:xfrm>
              <a:off x="4429124" y="2227254"/>
              <a:ext cx="862956" cy="276999"/>
            </a:xfrm>
            <a:prstGeom prst="rect">
              <a:avLst/>
            </a:prstGeom>
            <a:noFill/>
          </p:spPr>
          <p:txBody>
            <a:bodyPr wrap="square" lIns="0" tIns="0" rIns="0" bIns="0" rtlCol="0">
              <a:spAutoFit/>
            </a:bodyPr>
            <a:lstStyle/>
            <a:p>
              <a:pPr algn="ctr" fontAlgn="base">
                <a:spcBef>
                  <a:spcPct val="0"/>
                </a:spcBef>
                <a:spcAft>
                  <a:spcPct val="0"/>
                </a:spcAft>
              </a:pPr>
              <a:r>
                <a:rPr lang="en-US" altLang="zh-CN" b="1" i="1" dirty="0" smtClean="0">
                  <a:solidFill>
                    <a:srgbClr val="3333FF"/>
                  </a:solidFill>
                  <a:latin typeface="Consolas" pitchFamily="49" charset="0"/>
                  <a:ea typeface="楷体_GB2312" pitchFamily="49" charset="-122"/>
                  <a:cs typeface="Consolas" pitchFamily="49" charset="0"/>
                </a:rPr>
                <a:t>in</a:t>
              </a:r>
              <a:r>
                <a:rPr lang="en-US" altLang="zh-CN" b="1" dirty="0" smtClean="0">
                  <a:solidFill>
                    <a:srgbClr val="3333FF"/>
                  </a:solidFill>
                  <a:latin typeface="Consolas" pitchFamily="49" charset="0"/>
                  <a:ea typeface="楷体_GB2312" pitchFamily="49" charset="-122"/>
                  <a:cs typeface="Consolas" pitchFamily="49" charset="0"/>
                </a:rPr>
                <a:t>+k+1</a:t>
              </a:r>
              <a:endParaRPr lang="zh-CN" altLang="en-US" b="1" dirty="0">
                <a:solidFill>
                  <a:srgbClr val="3333FF"/>
                </a:solidFill>
                <a:latin typeface="Consolas" pitchFamily="49" charset="0"/>
                <a:ea typeface="楷体_GB2312" pitchFamily="49" charset="-122"/>
                <a:cs typeface="Consolas" pitchFamily="49" charset="0"/>
              </a:endParaRPr>
            </a:p>
          </p:txBody>
        </p:sp>
      </p:grpSp>
      <p:grpSp>
        <p:nvGrpSpPr>
          <p:cNvPr id="11" name="组合 26"/>
          <p:cNvGrpSpPr/>
          <p:nvPr/>
        </p:nvGrpSpPr>
        <p:grpSpPr>
          <a:xfrm>
            <a:off x="2028808" y="1976227"/>
            <a:ext cx="500066" cy="556601"/>
            <a:chOff x="2028808" y="1976227"/>
            <a:chExt cx="500066" cy="556601"/>
          </a:xfrm>
        </p:grpSpPr>
        <p:cxnSp>
          <p:nvCxnSpPr>
            <p:cNvPr id="19" name="直接箭头连接符 18"/>
            <p:cNvCxnSpPr/>
            <p:nvPr/>
          </p:nvCxnSpPr>
          <p:spPr>
            <a:xfrm rot="5400000" flipH="1" flipV="1">
              <a:off x="2129615" y="2118309"/>
              <a:ext cx="285752"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20" name="TextBox 19"/>
            <p:cNvSpPr txBox="1"/>
            <p:nvPr/>
          </p:nvSpPr>
          <p:spPr>
            <a:xfrm>
              <a:off x="2028808" y="2255829"/>
              <a:ext cx="500066" cy="276999"/>
            </a:xfrm>
            <a:prstGeom prst="rect">
              <a:avLst/>
            </a:prstGeom>
            <a:noFill/>
          </p:spPr>
          <p:txBody>
            <a:bodyPr wrap="square" lIns="0" tIns="0" rIns="0" bIns="0" rtlCol="0">
              <a:spAutoFit/>
            </a:bodyPr>
            <a:lstStyle/>
            <a:p>
              <a:pPr algn="ctr" fontAlgn="base">
                <a:spcBef>
                  <a:spcPct val="0"/>
                </a:spcBef>
                <a:spcAft>
                  <a:spcPct val="0"/>
                </a:spcAft>
              </a:pPr>
              <a:r>
                <a:rPr lang="en-US" altLang="zh-CN" b="1" smtClean="0">
                  <a:solidFill>
                    <a:srgbClr val="3333FF"/>
                  </a:solidFill>
                  <a:latin typeface="Consolas" pitchFamily="49" charset="0"/>
                  <a:ea typeface="楷体_GB2312" pitchFamily="49" charset="-122"/>
                  <a:cs typeface="Consolas" pitchFamily="49" charset="0"/>
                </a:rPr>
                <a:t>in</a:t>
              </a:r>
              <a:endParaRPr lang="zh-CN" altLang="en-US" b="1">
                <a:solidFill>
                  <a:srgbClr val="3333FF"/>
                </a:solidFill>
                <a:latin typeface="Consolas" pitchFamily="49" charset="0"/>
                <a:ea typeface="楷体_GB2312" pitchFamily="49" charset="-122"/>
                <a:cs typeface="Consolas" pitchFamily="49" charset="0"/>
              </a:endParaRPr>
            </a:p>
          </p:txBody>
        </p:sp>
      </p:grpSp>
      <p:cxnSp>
        <p:nvCxnSpPr>
          <p:cNvPr id="23" name="直接箭头连接符 22"/>
          <p:cNvCxnSpPr/>
          <p:nvPr/>
        </p:nvCxnSpPr>
        <p:spPr>
          <a:xfrm>
            <a:off x="2579674" y="1345427"/>
            <a:ext cx="1554173" cy="3451725"/>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2411760" y="2004802"/>
            <a:ext cx="2249142" cy="2771695"/>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4133847" y="1345427"/>
            <a:ext cx="527055" cy="3811765"/>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4860032" y="1945449"/>
            <a:ext cx="273947" cy="3211743"/>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62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p:cNvSpPr>
            <a:spLocks noGrp="1" noChangeArrowheads="1"/>
          </p:cNvSpPr>
          <p:nvPr>
            <p:ph type="title"/>
          </p:nvPr>
        </p:nvSpPr>
        <p:spPr>
          <a:xfrm>
            <a:off x="493872" y="285728"/>
            <a:ext cx="8183880" cy="763528"/>
          </a:xfrm>
        </p:spPr>
        <p:txBody>
          <a:bodyPr>
            <a:normAutofit/>
          </a:bodyPr>
          <a:lstStyle/>
          <a:p>
            <a:r>
              <a:rPr lang="zh-CN" altLang="en-US" dirty="0" smtClean="0">
                <a:solidFill>
                  <a:schemeClr val="tx1"/>
                </a:solidFill>
                <a:effectLst/>
                <a:latin typeface="+mj-ea"/>
              </a:rPr>
              <a:t>本章提要</a:t>
            </a:r>
          </a:p>
        </p:txBody>
      </p:sp>
      <p:sp>
        <p:nvSpPr>
          <p:cNvPr id="1570819" name="Rectangle 3"/>
          <p:cNvSpPr>
            <a:spLocks noGrp="1" noChangeArrowheads="1"/>
          </p:cNvSpPr>
          <p:nvPr>
            <p:ph sz="quarter" idx="4294967295"/>
          </p:nvPr>
        </p:nvSpPr>
        <p:spPr>
          <a:xfrm>
            <a:off x="525463" y="1071547"/>
            <a:ext cx="8186737" cy="5786454"/>
          </a:xfrm>
          <a:prstGeom prst="rect">
            <a:avLst/>
          </a:prstGeom>
        </p:spPr>
        <p:txBody>
          <a:bodyPr>
            <a:normAutofit/>
          </a:bodyPr>
          <a:lstStyle/>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7.1 </a:t>
            </a:r>
            <a:r>
              <a:rPr lang="zh-CN" altLang="en-US" sz="3300" dirty="0" smtClean="0">
                <a:latin typeface="黑体" panose="02010609060101010101" pitchFamily="49" charset="-122"/>
                <a:ea typeface="黑体" panose="02010609060101010101" pitchFamily="49" charset="-122"/>
              </a:rPr>
              <a:t>树的定义与基本术语</a:t>
            </a: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7.2 </a:t>
            </a:r>
            <a:r>
              <a:rPr lang="zh-CN" altLang="en-US" sz="3300" dirty="0" smtClean="0">
                <a:latin typeface="黑体" panose="02010609060101010101" pitchFamily="49" charset="-122"/>
                <a:ea typeface="黑体" panose="02010609060101010101" pitchFamily="49" charset="-122"/>
              </a:rPr>
              <a:t>二叉树的定义、性质和存储结构</a:t>
            </a:r>
            <a:endParaRPr lang="en-US" altLang="zh-CN" sz="3300" dirty="0" smtClean="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7.3 </a:t>
            </a:r>
            <a:r>
              <a:rPr lang="zh-CN" altLang="en-US" sz="3300" dirty="0" smtClean="0">
                <a:latin typeface="黑体" panose="02010609060101010101" pitchFamily="49" charset="-122"/>
                <a:ea typeface="黑体" panose="02010609060101010101" pitchFamily="49" charset="-122"/>
              </a:rPr>
              <a:t>二叉树的遍历</a:t>
            </a:r>
            <a:endParaRPr lang="en-US" altLang="zh-CN" sz="3300" dirty="0" smtClean="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solidFill>
                  <a:srgbClr val="FF0000"/>
                </a:solidFill>
                <a:latin typeface="黑体" panose="02010609060101010101" pitchFamily="49" charset="-122"/>
                <a:ea typeface="黑体" panose="02010609060101010101" pitchFamily="49" charset="-122"/>
              </a:rPr>
              <a:t>7.4 </a:t>
            </a:r>
            <a:r>
              <a:rPr lang="zh-CN" altLang="en-US" sz="3300" dirty="0" smtClean="0">
                <a:solidFill>
                  <a:srgbClr val="FF0000"/>
                </a:solidFill>
                <a:latin typeface="黑体" panose="02010609060101010101" pitchFamily="49" charset="-122"/>
                <a:ea typeface="黑体" panose="02010609060101010101" pitchFamily="49" charset="-122"/>
              </a:rPr>
              <a:t>二叉树应用</a:t>
            </a:r>
            <a:r>
              <a:rPr lang="en-US" altLang="zh-CN" sz="3300" dirty="0" smtClean="0">
                <a:solidFill>
                  <a:srgbClr val="FF0000"/>
                </a:solidFill>
                <a:latin typeface="黑体" panose="02010609060101010101" pitchFamily="49" charset="-122"/>
                <a:ea typeface="黑体" panose="02010609060101010101" pitchFamily="49" charset="-122"/>
              </a:rPr>
              <a:t>1</a:t>
            </a:r>
            <a:r>
              <a:rPr lang="zh-CN" altLang="en-US" sz="3300" dirty="0" smtClean="0">
                <a:solidFill>
                  <a:srgbClr val="FF0000"/>
                </a:solidFill>
                <a:latin typeface="黑体" panose="02010609060101010101" pitchFamily="49" charset="-122"/>
                <a:ea typeface="黑体" panose="02010609060101010101" pitchFamily="49" charset="-122"/>
              </a:rPr>
              <a:t>：哈夫曼树</a:t>
            </a:r>
            <a:endParaRPr lang="en-US" altLang="zh-CN" sz="3300" dirty="0" smtClean="0">
              <a:solidFill>
                <a:srgbClr val="FF0000"/>
              </a:solidFill>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7.5 </a:t>
            </a:r>
            <a:r>
              <a:rPr lang="zh-CN" altLang="en-US" sz="3300" dirty="0" smtClean="0">
                <a:latin typeface="黑体" panose="02010609060101010101" pitchFamily="49" charset="-122"/>
                <a:ea typeface="黑体" panose="02010609060101010101" pitchFamily="49" charset="-122"/>
              </a:rPr>
              <a:t>二叉树应用</a:t>
            </a:r>
            <a:r>
              <a:rPr lang="en-US" altLang="zh-CN" sz="3300" dirty="0" smtClean="0">
                <a:latin typeface="黑体" panose="02010609060101010101" pitchFamily="49" charset="-122"/>
                <a:ea typeface="黑体" panose="02010609060101010101" pitchFamily="49" charset="-122"/>
              </a:rPr>
              <a:t>2</a:t>
            </a:r>
            <a:r>
              <a:rPr lang="zh-CN" altLang="en-US" sz="3300" dirty="0" smtClean="0">
                <a:latin typeface="黑体" panose="02010609060101010101" pitchFamily="49" charset="-122"/>
                <a:ea typeface="黑体" panose="02010609060101010101" pitchFamily="49" charset="-122"/>
              </a:rPr>
              <a:t>：堆</a:t>
            </a:r>
            <a:r>
              <a:rPr lang="zh-CN" altLang="en-US" sz="3300" dirty="0">
                <a:latin typeface="黑体" panose="02010609060101010101" pitchFamily="49" charset="-122"/>
                <a:ea typeface="黑体" panose="02010609060101010101" pitchFamily="49" charset="-122"/>
              </a:rPr>
              <a:t>与优先队列</a:t>
            </a:r>
            <a:endParaRPr lang="en-US" altLang="zh-CN" sz="3300" dirty="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7.6 </a:t>
            </a:r>
            <a:r>
              <a:rPr lang="zh-CN" altLang="en-US" sz="3300" dirty="0">
                <a:latin typeface="黑体" panose="02010609060101010101" pitchFamily="49" charset="-122"/>
                <a:ea typeface="黑体" panose="02010609060101010101" pitchFamily="49" charset="-122"/>
              </a:rPr>
              <a:t>二叉树</a:t>
            </a:r>
            <a:r>
              <a:rPr lang="zh-CN" altLang="en-US" sz="3300" dirty="0" smtClean="0">
                <a:latin typeface="黑体" panose="02010609060101010101" pitchFamily="49" charset="-122"/>
                <a:ea typeface="黑体" panose="02010609060101010101" pitchFamily="49" charset="-122"/>
              </a:rPr>
              <a:t>应用</a:t>
            </a:r>
            <a:r>
              <a:rPr lang="en-US" altLang="zh-CN" sz="3300" dirty="0" smtClean="0">
                <a:latin typeface="黑体" panose="02010609060101010101" pitchFamily="49" charset="-122"/>
                <a:ea typeface="黑体" panose="02010609060101010101" pitchFamily="49" charset="-122"/>
              </a:rPr>
              <a:t>3</a:t>
            </a:r>
            <a:r>
              <a:rPr lang="zh-CN" altLang="en-US" sz="3300" dirty="0" smtClean="0">
                <a:latin typeface="黑体" panose="02010609060101010101" pitchFamily="49" charset="-122"/>
                <a:ea typeface="黑体" panose="02010609060101010101" pitchFamily="49" charset="-122"/>
              </a:rPr>
              <a:t>：</a:t>
            </a:r>
            <a:r>
              <a:rPr lang="zh-CN" altLang="en-US" sz="3300" dirty="0">
                <a:latin typeface="黑体" panose="02010609060101010101" pitchFamily="49" charset="-122"/>
                <a:ea typeface="黑体" panose="02010609060101010101" pitchFamily="49" charset="-122"/>
              </a:rPr>
              <a:t>二叉查找树</a:t>
            </a:r>
            <a:endParaRPr lang="en-US" altLang="zh-CN" sz="3300" dirty="0">
              <a:latin typeface="黑体" panose="02010609060101010101" pitchFamily="49" charset="-122"/>
              <a:ea typeface="黑体" panose="02010609060101010101" pitchFamily="49" charset="-122"/>
            </a:endParaRPr>
          </a:p>
          <a:p>
            <a:pPr algn="just">
              <a:lnSpc>
                <a:spcPct val="140000"/>
              </a:lnSpc>
              <a:spcBef>
                <a:spcPts val="600"/>
              </a:spcBef>
              <a:buClr>
                <a:srgbClr val="C00000"/>
              </a:buClr>
            </a:pPr>
            <a:r>
              <a:rPr lang="en-US" altLang="zh-CN" sz="3300" dirty="0" smtClean="0">
                <a:latin typeface="黑体" panose="02010609060101010101" pitchFamily="49" charset="-122"/>
                <a:ea typeface="黑体" panose="02010609060101010101" pitchFamily="49" charset="-122"/>
              </a:rPr>
              <a:t>7.7 </a:t>
            </a:r>
            <a:r>
              <a:rPr lang="zh-CN" altLang="en-US" sz="3300" dirty="0" smtClean="0">
                <a:latin typeface="黑体" panose="02010609060101010101" pitchFamily="49" charset="-122"/>
                <a:ea typeface="黑体" panose="02010609060101010101" pitchFamily="49" charset="-122"/>
              </a:rPr>
              <a:t>树与森林</a:t>
            </a:r>
            <a:endParaRPr lang="en-US" altLang="zh-CN" sz="33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165584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7520940" cy="548640"/>
          </a:xfrm>
        </p:spPr>
        <p:txBody>
          <a:bodyPr/>
          <a:lstStyle/>
          <a:p>
            <a:r>
              <a:rPr lang="zh-CN" altLang="en-US" b="1" dirty="0" smtClean="0"/>
              <a:t>一、</a:t>
            </a:r>
            <a:r>
              <a:rPr lang="en-US" altLang="zh-CN" b="1" dirty="0" smtClean="0"/>
              <a:t> </a:t>
            </a:r>
            <a:r>
              <a:rPr lang="zh-CN" altLang="zh-CN" b="1" dirty="0" smtClean="0"/>
              <a:t>哈夫曼树</a:t>
            </a:r>
            <a:r>
              <a:rPr lang="zh-CN" altLang="en-US" b="1" dirty="0" smtClean="0"/>
              <a:t>定义</a:t>
            </a:r>
            <a:endParaRPr lang="zh-CN" altLang="en-US" dirty="0"/>
          </a:p>
        </p:txBody>
      </p:sp>
      <p:sp>
        <p:nvSpPr>
          <p:cNvPr id="7" name="Rectangle 3"/>
          <p:cNvSpPr txBox="1">
            <a:spLocks noChangeArrowheads="1"/>
          </p:cNvSpPr>
          <p:nvPr/>
        </p:nvSpPr>
        <p:spPr>
          <a:xfrm>
            <a:off x="285720" y="1357298"/>
            <a:ext cx="8358246" cy="4071966"/>
          </a:xfrm>
          <a:prstGeom prst="rect">
            <a:avLst/>
          </a:prstGeom>
        </p:spPr>
        <p:txBody>
          <a:bodyPr vert="horz" lIns="182880" tIns="91440">
            <a:normAutofit lnSpcReduction="10000"/>
          </a:bodyPr>
          <a:lstStyle/>
          <a:p>
            <a:pPr marL="265176" lvl="0" indent="-265176">
              <a:spcBef>
                <a:spcPts val="600"/>
              </a:spcBef>
              <a:buClr>
                <a:srgbClr val="F07F09"/>
              </a:buClr>
              <a:buSzPct val="80000"/>
              <a:buFont typeface="Wingdings 2"/>
              <a:buChar char=""/>
            </a:pPr>
            <a:r>
              <a:rPr lang="zh-CN" altLang="en-US" sz="3200" b="1" dirty="0" smtClean="0">
                <a:solidFill>
                  <a:srgbClr val="FF0000"/>
                </a:solidFill>
                <a:latin typeface="楷体" pitchFamily="49" charset="-122"/>
                <a:ea typeface="楷体" pitchFamily="49" charset="-122"/>
              </a:rPr>
              <a:t>哈夫曼</a:t>
            </a:r>
            <a:r>
              <a:rPr lang="en-US" altLang="zh-CN" sz="3200" b="1" dirty="0" smtClean="0">
                <a:solidFill>
                  <a:srgbClr val="FF0000"/>
                </a:solidFill>
                <a:latin typeface="楷体" pitchFamily="49" charset="-122"/>
                <a:ea typeface="楷体" pitchFamily="49" charset="-122"/>
              </a:rPr>
              <a:t>(Huffman)</a:t>
            </a:r>
            <a:r>
              <a:rPr lang="zh-CN" altLang="en-US" sz="3200" b="1" dirty="0" smtClean="0">
                <a:solidFill>
                  <a:srgbClr val="FF0000"/>
                </a:solidFill>
                <a:latin typeface="楷体" pitchFamily="49" charset="-122"/>
                <a:ea typeface="楷体" pitchFamily="49" charset="-122"/>
              </a:rPr>
              <a:t>树</a:t>
            </a:r>
            <a:r>
              <a:rPr lang="zh-CN" altLang="en-US" sz="3200" dirty="0" smtClean="0">
                <a:solidFill>
                  <a:sysClr val="windowText" lastClr="000000"/>
                </a:solidFill>
                <a:latin typeface="楷体" pitchFamily="49" charset="-122"/>
                <a:ea typeface="楷体" pitchFamily="49" charset="-122"/>
              </a:rPr>
              <a:t>又称</a:t>
            </a:r>
            <a:r>
              <a:rPr lang="zh-CN" altLang="en-US" sz="3200" b="1" dirty="0" smtClean="0">
                <a:solidFill>
                  <a:srgbClr val="FF0000"/>
                </a:solidFill>
                <a:latin typeface="楷体" pitchFamily="49" charset="-122"/>
                <a:ea typeface="楷体" pitchFamily="49" charset="-122"/>
              </a:rPr>
              <a:t>最优二叉树</a:t>
            </a:r>
            <a:r>
              <a:rPr lang="zh-CN" altLang="en-US" sz="3200" dirty="0" smtClean="0">
                <a:solidFill>
                  <a:sysClr val="windowText" lastClr="000000"/>
                </a:solidFill>
                <a:latin typeface="楷体" pitchFamily="49" charset="-122"/>
                <a:ea typeface="楷体" pitchFamily="49" charset="-122"/>
              </a:rPr>
              <a:t>，由</a:t>
            </a:r>
            <a:r>
              <a:rPr lang="en-US" altLang="zh-CN" sz="3200" dirty="0" smtClean="0">
                <a:solidFill>
                  <a:sysClr val="windowText" lastClr="000000"/>
                </a:solidFill>
                <a:latin typeface="楷体" pitchFamily="49" charset="-122"/>
                <a:ea typeface="楷体" pitchFamily="49" charset="-122"/>
              </a:rPr>
              <a:t>Huffman</a:t>
            </a:r>
            <a:r>
              <a:rPr lang="zh-CN" altLang="en-US" sz="3200" dirty="0" smtClean="0">
                <a:solidFill>
                  <a:sysClr val="windowText" lastClr="000000"/>
                </a:solidFill>
                <a:latin typeface="楷体" pitchFamily="49" charset="-122"/>
                <a:ea typeface="楷体" pitchFamily="49" charset="-122"/>
              </a:rPr>
              <a:t>在</a:t>
            </a:r>
            <a:r>
              <a:rPr lang="en-US" altLang="zh-CN" sz="3200" dirty="0" smtClean="0">
                <a:solidFill>
                  <a:sysClr val="windowText" lastClr="000000"/>
                </a:solidFill>
                <a:latin typeface="楷体" pitchFamily="49" charset="-122"/>
                <a:ea typeface="楷体" pitchFamily="49" charset="-122"/>
              </a:rPr>
              <a:t>1952</a:t>
            </a:r>
            <a:r>
              <a:rPr lang="zh-CN" altLang="en-US" sz="3200" dirty="0" smtClean="0">
                <a:solidFill>
                  <a:sysClr val="windowText" lastClr="000000"/>
                </a:solidFill>
                <a:latin typeface="楷体" pitchFamily="49" charset="-122"/>
                <a:ea typeface="楷体" pitchFamily="49" charset="-122"/>
              </a:rPr>
              <a:t>年提出，是</a:t>
            </a:r>
            <a:r>
              <a:rPr lang="zh-CN" altLang="en-US" sz="3200" b="1" dirty="0" smtClean="0">
                <a:solidFill>
                  <a:srgbClr val="FF0000"/>
                </a:solidFill>
                <a:latin typeface="楷体" pitchFamily="49" charset="-122"/>
                <a:ea typeface="楷体" pitchFamily="49" charset="-122"/>
              </a:rPr>
              <a:t>带权路径长度最短</a:t>
            </a:r>
            <a:r>
              <a:rPr lang="zh-CN" altLang="en-US" sz="3200" dirty="0" smtClean="0">
                <a:solidFill>
                  <a:sysClr val="windowText" lastClr="000000"/>
                </a:solidFill>
                <a:latin typeface="楷体" pitchFamily="49" charset="-122"/>
                <a:ea typeface="楷体" pitchFamily="49" charset="-122"/>
              </a:rPr>
              <a:t>的树。</a:t>
            </a:r>
            <a:endParaRPr kumimoji="0" lang="en-US" altLang="zh-CN" sz="3200" b="0" i="0" u="none" strike="noStrike" kern="1200" cap="none" spc="0" normalizeH="0" baseline="0" noProof="0" dirty="0" smtClean="0">
              <a:ln>
                <a:noFill/>
              </a:ln>
              <a:solidFill>
                <a:sysClr val="windowText" lastClr="00000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265176" indent="-265176">
              <a:spcBef>
                <a:spcPts val="1200"/>
              </a:spcBef>
              <a:buClr>
                <a:srgbClr val="F07F09"/>
              </a:buClr>
              <a:buSzPct val="80000"/>
              <a:buFont typeface="Wingdings 2"/>
              <a:buChar char=""/>
            </a:pPr>
            <a:r>
              <a:rPr lang="zh-CN" altLang="en-US" sz="3200" dirty="0" smtClean="0">
                <a:solidFill>
                  <a:sysClr val="windowText" lastClr="000000"/>
                </a:solidFill>
                <a:latin typeface="楷体" pitchFamily="49" charset="-122"/>
                <a:ea typeface="楷体" pitchFamily="49" charset="-122"/>
              </a:rPr>
              <a:t>定义：假设有</a:t>
            </a:r>
            <a:r>
              <a:rPr lang="en-US" altLang="zh-CN" sz="3200" dirty="0" smtClean="0">
                <a:solidFill>
                  <a:sysClr val="windowText" lastClr="000000"/>
                </a:solidFill>
                <a:latin typeface="楷体" pitchFamily="49" charset="-122"/>
                <a:ea typeface="楷体" pitchFamily="49" charset="-122"/>
              </a:rPr>
              <a:t>n</a:t>
            </a:r>
            <a:r>
              <a:rPr lang="zh-CN" altLang="en-US" sz="3200" dirty="0" smtClean="0">
                <a:solidFill>
                  <a:sysClr val="windowText" lastClr="000000"/>
                </a:solidFill>
                <a:latin typeface="楷体" pitchFamily="49" charset="-122"/>
                <a:ea typeface="楷体" pitchFamily="49" charset="-122"/>
              </a:rPr>
              <a:t>个数据，每个数据的权值分别为</a:t>
            </a:r>
            <a:r>
              <a:rPr lang="en-US" altLang="zh-CN" sz="3200" dirty="0" smtClean="0">
                <a:solidFill>
                  <a:sysClr val="windowText" lastClr="000000"/>
                </a:solidFill>
                <a:latin typeface="楷体" pitchFamily="49" charset="-122"/>
                <a:ea typeface="楷体" pitchFamily="49" charset="-122"/>
              </a:rPr>
              <a:t>w1,w2,…,</a:t>
            </a:r>
            <a:r>
              <a:rPr lang="en-US" altLang="zh-CN" sz="3200" dirty="0" err="1" smtClean="0">
                <a:solidFill>
                  <a:sysClr val="windowText" lastClr="000000"/>
                </a:solidFill>
                <a:latin typeface="楷体" pitchFamily="49" charset="-122"/>
                <a:ea typeface="楷体" pitchFamily="49" charset="-122"/>
              </a:rPr>
              <a:t>wn</a:t>
            </a:r>
            <a:r>
              <a:rPr lang="zh-CN" altLang="en-US" sz="3200" dirty="0" smtClean="0">
                <a:solidFill>
                  <a:sysClr val="windowText" lastClr="000000"/>
                </a:solidFill>
                <a:latin typeface="楷体" pitchFamily="49" charset="-122"/>
                <a:ea typeface="楷体" pitchFamily="49" charset="-122"/>
              </a:rPr>
              <a:t>，构造一棵二叉树，将这</a:t>
            </a:r>
            <a:r>
              <a:rPr lang="en-US" altLang="zh-CN" sz="3200" b="1" dirty="0" smtClean="0">
                <a:solidFill>
                  <a:srgbClr val="FF0000"/>
                </a:solidFill>
                <a:latin typeface="楷体" pitchFamily="49" charset="-122"/>
                <a:ea typeface="楷体" pitchFamily="49" charset="-122"/>
              </a:rPr>
              <a:t>n</a:t>
            </a:r>
            <a:r>
              <a:rPr lang="zh-CN" altLang="en-US" sz="3200" b="1" dirty="0" smtClean="0">
                <a:solidFill>
                  <a:srgbClr val="FF0000"/>
                </a:solidFill>
                <a:latin typeface="楷体" pitchFamily="49" charset="-122"/>
                <a:ea typeface="楷体" pitchFamily="49" charset="-122"/>
              </a:rPr>
              <a:t>个数据存放在叶子结点</a:t>
            </a:r>
            <a:r>
              <a:rPr lang="zh-CN" altLang="en-US" sz="3200" dirty="0" smtClean="0">
                <a:solidFill>
                  <a:sysClr val="windowText" lastClr="000000"/>
                </a:solidFill>
                <a:latin typeface="楷体" pitchFamily="49" charset="-122"/>
                <a:ea typeface="楷体" pitchFamily="49" charset="-122"/>
              </a:rPr>
              <a:t>（但不一定在同一层），并且</a:t>
            </a:r>
            <a:r>
              <a:rPr lang="zh-CN" altLang="en-US" sz="3200" b="1" dirty="0" smtClean="0">
                <a:solidFill>
                  <a:srgbClr val="FF0000"/>
                </a:solidFill>
                <a:latin typeface="楷体" pitchFamily="49" charset="-122"/>
                <a:ea typeface="楷体" pitchFamily="49" charset="-122"/>
              </a:rPr>
              <a:t>带权路径长度</a:t>
            </a:r>
            <a:r>
              <a:rPr lang="en-US" altLang="zh-CN" sz="3200" b="1" dirty="0" smtClean="0">
                <a:solidFill>
                  <a:srgbClr val="FF0000"/>
                </a:solidFill>
                <a:latin typeface="楷体" pitchFamily="49" charset="-122"/>
                <a:ea typeface="楷体" pitchFamily="49" charset="-122"/>
              </a:rPr>
              <a:t>WPL</a:t>
            </a:r>
            <a:r>
              <a:rPr lang="zh-CN" altLang="en-US" sz="3200" b="1" dirty="0" smtClean="0">
                <a:solidFill>
                  <a:srgbClr val="FF0000"/>
                </a:solidFill>
                <a:latin typeface="楷体" pitchFamily="49" charset="-122"/>
                <a:ea typeface="楷体" pitchFamily="49" charset="-122"/>
              </a:rPr>
              <a:t>最小</a:t>
            </a:r>
            <a:r>
              <a:rPr lang="zh-CN" altLang="en-US" sz="3200" dirty="0" smtClean="0">
                <a:solidFill>
                  <a:sysClr val="windowText" lastClr="000000"/>
                </a:solidFill>
                <a:latin typeface="楷体" pitchFamily="49" charset="-122"/>
                <a:ea typeface="楷体" pitchFamily="49" charset="-122"/>
              </a:rPr>
              <a:t>。这样的二叉树称为哈夫曼树或最优二叉树。</a:t>
            </a:r>
            <a:endParaRPr kumimoji="0" lang="zh-CN" altLang="en-US" sz="3200" b="1" i="0" u="none" strike="noStrike" kern="1200" cap="none" spc="0" normalizeH="0" baseline="0" noProof="0" dirty="0" smtClean="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265176" marR="0" lvl="0" indent="-265176" algn="l" defTabSz="914400" rtl="0" eaLnBrk="1" fontAlgn="auto" latinLnBrk="0" hangingPunct="1">
              <a:lnSpc>
                <a:spcPct val="100000"/>
              </a:lnSpc>
              <a:spcBef>
                <a:spcPts val="600"/>
              </a:spcBef>
              <a:spcAft>
                <a:spcPts val="0"/>
              </a:spcAft>
              <a:buClr>
                <a:srgbClr val="F07F09"/>
              </a:buClr>
              <a:buSzPct val="80000"/>
              <a:buFont typeface="Wingdings 2"/>
              <a:buChar char=""/>
              <a:tabLst/>
              <a:defRPr/>
            </a:pPr>
            <a:endParaRPr kumimoji="0" lang="en-US" altLang="zh-CN" sz="3200" b="1" i="0" u="none" strike="noStrike" kern="1200" cap="none" spc="0" normalizeH="0" baseline="0" noProof="0" dirty="0" smtClean="0">
              <a:ln>
                <a:noFill/>
              </a:ln>
              <a:solidFill>
                <a:srgbClr val="0000FF"/>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265176" marR="0" lvl="3" indent="-265176" algn="l" defTabSz="914400" rtl="0" eaLnBrk="1" fontAlgn="auto" latinLnBrk="0" hangingPunct="1">
              <a:lnSpc>
                <a:spcPct val="100000"/>
              </a:lnSpc>
              <a:spcBef>
                <a:spcPts val="600"/>
              </a:spcBef>
              <a:spcAft>
                <a:spcPts val="0"/>
              </a:spcAft>
              <a:buClr>
                <a:srgbClr val="F07F09"/>
              </a:buClr>
              <a:buSzPct val="80000"/>
              <a:buFont typeface="Verdana"/>
              <a:buNone/>
              <a:tabLst/>
              <a:defRPr/>
            </a:pPr>
            <a:endParaRPr kumimoji="0" lang="en-US" altLang="zh-CN" sz="3200" b="0" i="0" u="none" strike="noStrike" kern="1200" cap="none" spc="0" normalizeH="0" baseline="0" noProof="0" dirty="0" smtClean="0">
              <a:ln>
                <a:noFill/>
              </a:ln>
              <a:solidFill>
                <a:sysClr val="windowText" lastClr="000000"/>
              </a:solidFill>
              <a:effectLst/>
              <a:uLnTx/>
              <a:uFillTx/>
              <a:latin typeface="Verdana"/>
              <a:ea typeface="微软雅黑"/>
              <a:cs typeface="+mn-cs"/>
            </a:endParaRPr>
          </a:p>
        </p:txBody>
      </p:sp>
    </p:spTree>
    <p:extLst>
      <p:ext uri="{BB962C8B-B14F-4D97-AF65-F5344CB8AC3E}">
        <p14:creationId xmlns:p14="http://schemas.microsoft.com/office/powerpoint/2010/main" val="321717682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2960" y="214290"/>
            <a:ext cx="7520940" cy="548640"/>
          </a:xfrm>
        </p:spPr>
        <p:txBody>
          <a:bodyPr/>
          <a:lstStyle/>
          <a:p>
            <a:r>
              <a:rPr lang="zh-CN" altLang="en-US" b="1" dirty="0" smtClean="0"/>
              <a:t>二、</a:t>
            </a:r>
            <a:r>
              <a:rPr lang="en-US" altLang="zh-CN" b="1" dirty="0" smtClean="0"/>
              <a:t> </a:t>
            </a:r>
            <a:r>
              <a:rPr lang="zh-CN" altLang="zh-CN" b="1" dirty="0"/>
              <a:t>哈夫曼树的</a:t>
            </a:r>
            <a:r>
              <a:rPr lang="zh-CN" altLang="zh-CN" b="1" dirty="0" smtClean="0"/>
              <a:t>构造</a:t>
            </a:r>
            <a:endParaRPr lang="zh-CN" altLang="en-US" dirty="0"/>
          </a:p>
        </p:txBody>
      </p:sp>
      <p:sp>
        <p:nvSpPr>
          <p:cNvPr id="3" name="内容占位符 2"/>
          <p:cNvSpPr>
            <a:spLocks noGrp="1"/>
          </p:cNvSpPr>
          <p:nvPr>
            <p:ph idx="1"/>
          </p:nvPr>
        </p:nvSpPr>
        <p:spPr>
          <a:xfrm>
            <a:off x="285720" y="928670"/>
            <a:ext cx="8643998" cy="5643602"/>
          </a:xfrm>
        </p:spPr>
        <p:txBody>
          <a:bodyPr>
            <a:noAutofit/>
          </a:bodyPr>
          <a:lstStyle/>
          <a:p>
            <a:r>
              <a:rPr lang="en-US" altLang="zh-CN" sz="2500" dirty="0"/>
              <a:t>	1. </a:t>
            </a:r>
            <a:r>
              <a:rPr lang="zh-CN" altLang="zh-CN" sz="2500" dirty="0"/>
              <a:t>相关术语：</a:t>
            </a:r>
          </a:p>
          <a:p>
            <a:r>
              <a:rPr lang="en-US" altLang="zh-CN" sz="2500" b="0" dirty="0"/>
              <a:t>	(1) </a:t>
            </a:r>
            <a:r>
              <a:rPr lang="zh-CN" altLang="zh-CN" sz="2500" dirty="0">
                <a:solidFill>
                  <a:srgbClr val="FF0000"/>
                </a:solidFill>
              </a:rPr>
              <a:t>路径：</a:t>
            </a:r>
            <a:r>
              <a:rPr lang="zh-CN" altLang="zh-CN" sz="2500" b="0" dirty="0"/>
              <a:t>从树中一个结点到另一个结点之间的</a:t>
            </a:r>
            <a:r>
              <a:rPr lang="zh-CN" altLang="zh-CN" sz="2500" b="0" dirty="0" smtClean="0"/>
              <a:t>分支</a:t>
            </a:r>
            <a:r>
              <a:rPr lang="zh-CN" altLang="en-US" sz="2500" b="0" dirty="0" smtClean="0"/>
              <a:t>（边）</a:t>
            </a:r>
            <a:r>
              <a:rPr lang="zh-CN" altLang="zh-CN" sz="2500" b="0" dirty="0" smtClean="0"/>
              <a:t>构成</a:t>
            </a:r>
            <a:r>
              <a:rPr lang="zh-CN" altLang="zh-CN" sz="2500" b="0" dirty="0"/>
              <a:t>这两个结点间的路径</a:t>
            </a:r>
            <a:r>
              <a:rPr lang="zh-CN" altLang="zh-CN" sz="2500" b="0" dirty="0" smtClean="0"/>
              <a:t>。</a:t>
            </a:r>
            <a:endParaRPr lang="en-US" altLang="zh-CN" sz="2500" b="0" dirty="0" smtClean="0"/>
          </a:p>
          <a:p>
            <a:r>
              <a:rPr lang="en-US" altLang="zh-CN" sz="2500" b="0" dirty="0" smtClean="0"/>
              <a:t>		</a:t>
            </a:r>
            <a:r>
              <a:rPr lang="zh-CN" altLang="zh-CN" sz="2500" b="0" dirty="0" smtClean="0"/>
              <a:t>二叉树</a:t>
            </a:r>
            <a:r>
              <a:rPr lang="en-US" altLang="zh-CN" sz="2500" b="0" dirty="0"/>
              <a:t>T</a:t>
            </a:r>
            <a:r>
              <a:rPr lang="en-US" altLang="zh-CN" sz="2500" b="0" baseline="-25000" dirty="0"/>
              <a:t>7</a:t>
            </a:r>
            <a:r>
              <a:rPr lang="zh-CN" altLang="zh-CN" sz="2500" b="0" dirty="0"/>
              <a:t>，从结点</a:t>
            </a:r>
            <a:r>
              <a:rPr lang="en-US" altLang="zh-CN" sz="2500" b="0" dirty="0"/>
              <a:t>A</a:t>
            </a:r>
            <a:r>
              <a:rPr lang="zh-CN" altLang="zh-CN" sz="2500" b="0" dirty="0"/>
              <a:t>到结点</a:t>
            </a:r>
            <a:r>
              <a:rPr lang="en-US" altLang="zh-CN" sz="2500" b="0" dirty="0"/>
              <a:t>F</a:t>
            </a:r>
            <a:r>
              <a:rPr lang="zh-CN" altLang="zh-CN" sz="2500" b="0" dirty="0"/>
              <a:t>的路径为：</a:t>
            </a:r>
            <a:r>
              <a:rPr lang="en-US" altLang="zh-CN" sz="2500" b="0" dirty="0"/>
              <a:t>A→B→D→F</a:t>
            </a:r>
            <a:r>
              <a:rPr lang="zh-CN" altLang="zh-CN" sz="2500" b="0" dirty="0"/>
              <a:t>。</a:t>
            </a:r>
          </a:p>
          <a:p>
            <a:r>
              <a:rPr lang="en-US" altLang="zh-CN" sz="2500" b="0" dirty="0"/>
              <a:t>	(2) </a:t>
            </a:r>
            <a:r>
              <a:rPr lang="zh-CN" altLang="zh-CN" sz="2500" dirty="0">
                <a:solidFill>
                  <a:srgbClr val="FF0000"/>
                </a:solidFill>
              </a:rPr>
              <a:t>路径长度</a:t>
            </a:r>
            <a:r>
              <a:rPr lang="zh-CN" altLang="zh-CN" sz="2500" b="0" dirty="0">
                <a:solidFill>
                  <a:srgbClr val="FF0000"/>
                </a:solidFill>
              </a:rPr>
              <a:t>：</a:t>
            </a:r>
            <a:r>
              <a:rPr lang="zh-CN" altLang="zh-CN" sz="2500" b="0" dirty="0"/>
              <a:t>路径上的分支</a:t>
            </a:r>
            <a:r>
              <a:rPr lang="zh-CN" altLang="zh-CN" sz="2500" b="0" dirty="0" smtClean="0"/>
              <a:t>数称为</a:t>
            </a:r>
            <a:r>
              <a:rPr lang="zh-CN" altLang="zh-CN" sz="2500" b="0" dirty="0"/>
              <a:t>路径长度</a:t>
            </a:r>
            <a:r>
              <a:rPr lang="zh-CN" altLang="zh-CN" sz="2500" b="0" dirty="0" smtClean="0"/>
              <a:t>。</a:t>
            </a:r>
            <a:r>
              <a:rPr lang="en-US" altLang="zh-CN" sz="2500" b="0" dirty="0" smtClean="0"/>
              <a:t>(</a:t>
            </a:r>
            <a:r>
              <a:rPr lang="zh-CN" altLang="en-US" sz="2500" b="0" dirty="0" smtClean="0"/>
              <a:t>边数</a:t>
            </a:r>
            <a:r>
              <a:rPr lang="en-US" altLang="zh-CN" sz="2500" b="0" dirty="0" smtClean="0"/>
              <a:t>)</a:t>
            </a:r>
          </a:p>
          <a:p>
            <a:r>
              <a:rPr lang="en-US" altLang="zh-CN" sz="2500" b="0" dirty="0" smtClean="0"/>
              <a:t>		</a:t>
            </a:r>
            <a:r>
              <a:rPr lang="zh-CN" altLang="zh-CN" sz="2500" b="0" dirty="0" smtClean="0"/>
              <a:t>结点</a:t>
            </a:r>
            <a:r>
              <a:rPr lang="en-US" altLang="zh-CN" sz="2500" b="0" dirty="0"/>
              <a:t>A</a:t>
            </a:r>
            <a:r>
              <a:rPr lang="zh-CN" altLang="zh-CN" sz="2500" b="0" dirty="0"/>
              <a:t>到结点</a:t>
            </a:r>
            <a:r>
              <a:rPr lang="en-US" altLang="zh-CN" sz="2500" b="0" dirty="0"/>
              <a:t>F</a:t>
            </a:r>
            <a:r>
              <a:rPr lang="zh-CN" altLang="zh-CN" sz="2500" b="0" dirty="0"/>
              <a:t>的路径长度为</a:t>
            </a:r>
            <a:r>
              <a:rPr lang="en-US" altLang="zh-CN" sz="2500" b="0" dirty="0"/>
              <a:t>3</a:t>
            </a:r>
            <a:r>
              <a:rPr lang="zh-CN" altLang="zh-CN" sz="2500" b="0" dirty="0"/>
              <a:t>。</a:t>
            </a:r>
          </a:p>
          <a:p>
            <a:r>
              <a:rPr lang="en-US" altLang="zh-CN" sz="2500" b="0" dirty="0"/>
              <a:t>	(3) </a:t>
            </a:r>
            <a:r>
              <a:rPr lang="zh-CN" altLang="zh-CN" sz="2500" dirty="0">
                <a:solidFill>
                  <a:srgbClr val="FF0000"/>
                </a:solidFill>
              </a:rPr>
              <a:t>树的路径长度</a:t>
            </a:r>
            <a:r>
              <a:rPr lang="zh-CN" altLang="zh-CN" sz="2500" b="0" dirty="0"/>
              <a:t>：从树的</a:t>
            </a:r>
            <a:r>
              <a:rPr lang="zh-CN" altLang="zh-CN" sz="2500" dirty="0">
                <a:solidFill>
                  <a:srgbClr val="FF0000"/>
                </a:solidFill>
              </a:rPr>
              <a:t>根结点到</a:t>
            </a:r>
            <a:r>
              <a:rPr lang="zh-CN" altLang="zh-CN" sz="2500" dirty="0" smtClean="0">
                <a:solidFill>
                  <a:srgbClr val="FF0000"/>
                </a:solidFill>
              </a:rPr>
              <a:t>每个</a:t>
            </a:r>
            <a:r>
              <a:rPr lang="zh-CN" altLang="en-US" sz="2500" dirty="0" smtClean="0">
                <a:solidFill>
                  <a:srgbClr val="FF0000"/>
                </a:solidFill>
              </a:rPr>
              <a:t>叶子</a:t>
            </a:r>
            <a:endParaRPr lang="en-US" altLang="zh-CN" sz="2500" dirty="0" smtClean="0">
              <a:solidFill>
                <a:srgbClr val="FF0000"/>
              </a:solidFill>
            </a:endParaRPr>
          </a:p>
          <a:p>
            <a:r>
              <a:rPr lang="zh-CN" altLang="zh-CN" sz="2500" dirty="0" smtClean="0">
                <a:solidFill>
                  <a:srgbClr val="FF0000"/>
                </a:solidFill>
              </a:rPr>
              <a:t>结点</a:t>
            </a:r>
            <a:r>
              <a:rPr lang="zh-CN" altLang="zh-CN" sz="2500" b="0" dirty="0"/>
              <a:t>的路径长度</a:t>
            </a:r>
            <a:r>
              <a:rPr lang="zh-CN" altLang="zh-CN" sz="2500" dirty="0">
                <a:solidFill>
                  <a:srgbClr val="FF0000"/>
                </a:solidFill>
              </a:rPr>
              <a:t>之和</a:t>
            </a:r>
            <a:r>
              <a:rPr lang="zh-CN" altLang="zh-CN" sz="2500" b="0" dirty="0"/>
              <a:t>称为树的路径长度</a:t>
            </a:r>
            <a:r>
              <a:rPr lang="zh-CN" altLang="zh-CN" sz="2500" b="0" dirty="0" smtClean="0"/>
              <a:t>。</a:t>
            </a:r>
            <a:endParaRPr lang="en-US" altLang="zh-CN" sz="2500" b="0" dirty="0" smtClean="0"/>
          </a:p>
          <a:p>
            <a:r>
              <a:rPr lang="en-US" altLang="zh-CN" sz="2500" b="0" dirty="0" smtClean="0"/>
              <a:t>		</a:t>
            </a:r>
            <a:r>
              <a:rPr lang="zh-CN" altLang="zh-CN" sz="2500" b="0" dirty="0" smtClean="0"/>
              <a:t>该</a:t>
            </a:r>
            <a:r>
              <a:rPr lang="zh-CN" altLang="zh-CN" sz="2500" b="0" dirty="0"/>
              <a:t>树的路径长度为</a:t>
            </a:r>
            <a:r>
              <a:rPr lang="en-US" altLang="zh-CN" sz="2500" b="0" dirty="0"/>
              <a:t>2+3+3+1=9</a:t>
            </a:r>
            <a:r>
              <a:rPr lang="zh-CN" altLang="zh-CN" sz="2500" b="0" dirty="0" smtClean="0"/>
              <a:t>。</a:t>
            </a:r>
            <a:endParaRPr lang="zh-CN" altLang="en-US" sz="2500" dirty="0"/>
          </a:p>
        </p:txBody>
      </p:sp>
      <p:pic>
        <p:nvPicPr>
          <p:cNvPr id="174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5851" y="3786190"/>
            <a:ext cx="2134363" cy="247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840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214282" y="357166"/>
            <a:ext cx="8643998" cy="2298065"/>
          </a:xfrm>
          <a:prstGeom prst="rect">
            <a:avLst/>
          </a:prstGeom>
          <a:noFill/>
        </p:spPr>
        <p:txBody>
          <a:bodyPr wrap="square" rtlCol="0">
            <a:spAutoFit/>
          </a:bodyPr>
          <a:lstStyle/>
          <a:p>
            <a:pPr algn="just" fontAlgn="base">
              <a:lnSpc>
                <a:spcPts val="3000"/>
              </a:lnSpc>
              <a:spcBef>
                <a:spcPts val="600"/>
              </a:spcBef>
              <a:spcAft>
                <a:spcPct val="0"/>
              </a:spcAft>
            </a:pPr>
            <a:r>
              <a:rPr kumimoji="1" lang="en-US" altLang="zh-CN" sz="2800" b="1" dirty="0" smtClean="0">
                <a:solidFill>
                  <a:srgbClr val="FF0000"/>
                </a:solidFill>
                <a:latin typeface="Consolas" pitchFamily="49" charset="0"/>
                <a:ea typeface="微软雅黑" pitchFamily="34" charset="-122"/>
                <a:cs typeface="Consolas" pitchFamily="49" charset="0"/>
              </a:rPr>
              <a:t>5</a:t>
            </a:r>
            <a:r>
              <a:rPr kumimoji="1" lang="zh-CN" altLang="en-US" sz="2800" b="1" dirty="0" smtClean="0">
                <a:solidFill>
                  <a:srgbClr val="FF0000"/>
                </a:solidFill>
                <a:latin typeface="Consolas" pitchFamily="49" charset="0"/>
                <a:ea typeface="微软雅黑" pitchFamily="34" charset="-122"/>
                <a:cs typeface="Consolas" pitchFamily="49" charset="0"/>
              </a:rPr>
              <a:t>、</a:t>
            </a:r>
            <a:r>
              <a:rPr kumimoji="1" lang="zh-CN" altLang="en-US" sz="2800" b="1" dirty="0" smtClean="0">
                <a:solidFill>
                  <a:srgbClr val="FF0000"/>
                </a:solidFill>
                <a:latin typeface="方正启体简体" pitchFamily="65" charset="-122"/>
                <a:ea typeface="方正启体简体" pitchFamily="65" charset="-122"/>
                <a:cs typeface="Consolas" pitchFamily="49" charset="0"/>
              </a:rPr>
              <a:t>子孙结点和祖先结点</a:t>
            </a:r>
            <a:r>
              <a:rPr kumimoji="1" lang="zh-CN" altLang="en-US" sz="2800" b="1" dirty="0" smtClean="0">
                <a:solidFill>
                  <a:srgbClr val="FF0000"/>
                </a:solidFill>
                <a:latin typeface="Consolas" pitchFamily="49" charset="0"/>
                <a:ea typeface="微软雅黑" pitchFamily="34" charset="-122"/>
                <a:cs typeface="Consolas" pitchFamily="49" charset="0"/>
              </a:rPr>
              <a:t>：</a:t>
            </a:r>
            <a:endParaRPr kumimoji="1" lang="en-US" altLang="zh-CN" sz="2800" b="1" dirty="0" smtClean="0">
              <a:solidFill>
                <a:srgbClr val="FF0000"/>
              </a:solidFill>
              <a:latin typeface="Consolas" pitchFamily="49" charset="0"/>
              <a:ea typeface="微软雅黑" pitchFamily="34" charset="-122"/>
              <a:cs typeface="Consolas" pitchFamily="49" charset="0"/>
            </a:endParaRPr>
          </a:p>
          <a:p>
            <a:pPr algn="just" fontAlgn="base">
              <a:lnSpc>
                <a:spcPts val="3000"/>
              </a:lnSpc>
              <a:spcBef>
                <a:spcPts val="1600"/>
              </a:spcBef>
              <a:spcAft>
                <a:spcPct val="0"/>
              </a:spcAft>
            </a:pPr>
            <a:r>
              <a:rPr kumimoji="1" lang="zh-CN" altLang="en-US" sz="2800" b="1" dirty="0" smtClean="0">
                <a:solidFill>
                  <a:srgbClr val="3333FF"/>
                </a:solidFill>
                <a:latin typeface="Consolas" pitchFamily="49" charset="0"/>
                <a:ea typeface="楷体" pitchFamily="49" charset="-122"/>
                <a:cs typeface="Consolas" pitchFamily="49" charset="0"/>
              </a:rPr>
              <a:t>在一棵树中，一个结点的所有子树中的结点称为该结点的</a:t>
            </a:r>
            <a:r>
              <a:rPr kumimoji="1" lang="zh-CN" altLang="en-US" sz="2800" b="1" dirty="0" smtClean="0">
                <a:solidFill>
                  <a:srgbClr val="FF0000"/>
                </a:solidFill>
                <a:latin typeface="Consolas" pitchFamily="49" charset="0"/>
                <a:ea typeface="楷体" pitchFamily="49" charset="-122"/>
                <a:cs typeface="Consolas" pitchFamily="49" charset="0"/>
              </a:rPr>
              <a:t>子孙结点</a:t>
            </a:r>
            <a:r>
              <a:rPr kumimoji="1" lang="zh-CN" altLang="en-US" sz="2800" b="1" dirty="0" smtClean="0">
                <a:solidFill>
                  <a:srgbClr val="3333FF"/>
                </a:solidFill>
                <a:latin typeface="Consolas" pitchFamily="49" charset="0"/>
                <a:ea typeface="楷体" pitchFamily="49" charset="-122"/>
                <a:cs typeface="Consolas" pitchFamily="49" charset="0"/>
              </a:rPr>
              <a:t>。</a:t>
            </a:r>
            <a:endParaRPr kumimoji="1" lang="en-US" altLang="zh-CN" sz="2800" b="1" dirty="0" smtClean="0">
              <a:solidFill>
                <a:srgbClr val="3333FF"/>
              </a:solidFill>
              <a:latin typeface="Consolas" pitchFamily="49" charset="0"/>
              <a:ea typeface="楷体" pitchFamily="49" charset="-122"/>
              <a:cs typeface="Consolas" pitchFamily="49" charset="0"/>
            </a:endParaRPr>
          </a:p>
          <a:p>
            <a:pPr algn="just" fontAlgn="base">
              <a:lnSpc>
                <a:spcPts val="3000"/>
              </a:lnSpc>
              <a:spcBef>
                <a:spcPts val="600"/>
              </a:spcBef>
              <a:spcAft>
                <a:spcPct val="0"/>
              </a:spcAft>
            </a:pPr>
            <a:r>
              <a:rPr kumimoji="1" lang="zh-CN" altLang="en-US" sz="2800" b="1" dirty="0" smtClean="0">
                <a:solidFill>
                  <a:srgbClr val="3333FF"/>
                </a:solidFill>
                <a:latin typeface="Consolas" pitchFamily="49" charset="0"/>
                <a:ea typeface="楷体" pitchFamily="49" charset="-122"/>
                <a:cs typeface="Consolas" pitchFamily="49" charset="0"/>
              </a:rPr>
              <a:t>从根结点到达一个结点的路径上经过的所有结点被称作该结点的</a:t>
            </a:r>
            <a:r>
              <a:rPr kumimoji="1" lang="zh-CN" altLang="en-US" sz="2800" b="1" dirty="0" smtClean="0">
                <a:solidFill>
                  <a:srgbClr val="FF0000"/>
                </a:solidFill>
                <a:latin typeface="Consolas" pitchFamily="49" charset="0"/>
                <a:ea typeface="楷体" pitchFamily="49" charset="-122"/>
                <a:cs typeface="Consolas" pitchFamily="49" charset="0"/>
              </a:rPr>
              <a:t>祖先结点</a:t>
            </a:r>
            <a:r>
              <a:rPr kumimoji="1" lang="zh-CN" altLang="en-US" sz="2800" b="1" dirty="0" smtClean="0">
                <a:solidFill>
                  <a:srgbClr val="3333FF"/>
                </a:solidFill>
                <a:latin typeface="Consolas" pitchFamily="49" charset="0"/>
                <a:ea typeface="楷体" pitchFamily="49" charset="-122"/>
                <a:cs typeface="Consolas" pitchFamily="49" charset="0"/>
              </a:rPr>
              <a:t>。 </a:t>
            </a:r>
            <a:r>
              <a:rPr kumimoji="1" lang="zh-CN" altLang="en-US" sz="2800" b="1" dirty="0" smtClean="0">
                <a:solidFill>
                  <a:srgbClr val="FF0000"/>
                </a:solidFill>
                <a:latin typeface="Consolas" pitchFamily="49" charset="0"/>
                <a:ea typeface="楷体" pitchFamily="49" charset="-122"/>
                <a:cs typeface="Consolas" pitchFamily="49" charset="0"/>
              </a:rPr>
              <a:t>　</a:t>
            </a:r>
            <a:endParaRPr lang="zh-CN" altLang="en-US" sz="2800" b="1" dirty="0">
              <a:solidFill>
                <a:srgbClr val="3333FF"/>
              </a:solidFill>
              <a:latin typeface="Consolas" pitchFamily="49" charset="0"/>
              <a:ea typeface="楷体" pitchFamily="49" charset="-122"/>
              <a:cs typeface="Consolas" pitchFamily="49" charset="0"/>
            </a:endParaRPr>
          </a:p>
        </p:txBody>
      </p:sp>
      <p:sp>
        <p:nvSpPr>
          <p:cNvPr id="58" name="TextBox 57"/>
          <p:cNvSpPr txBox="1"/>
          <p:nvPr/>
        </p:nvSpPr>
        <p:spPr>
          <a:xfrm>
            <a:off x="3357554" y="3068960"/>
            <a:ext cx="4310790" cy="461665"/>
          </a:xfrm>
          <a:prstGeom prst="rect">
            <a:avLst/>
          </a:prstGeom>
          <a:noFill/>
        </p:spPr>
        <p:txBody>
          <a:bodyPr wrap="square" rtlCol="0">
            <a:spAutoFit/>
          </a:bodyPr>
          <a:lstStyle/>
          <a:p>
            <a:pPr fontAlgn="base">
              <a:spcBef>
                <a:spcPct val="0"/>
              </a:spcBef>
              <a:spcAft>
                <a:spcPct val="0"/>
              </a:spcAft>
            </a:pPr>
            <a:r>
              <a:rPr kumimoji="1" lang="zh-CN" altLang="en-US" sz="2400" b="1" dirty="0" smtClean="0">
                <a:solidFill>
                  <a:srgbClr val="3333FF"/>
                </a:solidFill>
                <a:latin typeface="Consolas" pitchFamily="49" charset="0"/>
                <a:ea typeface="仿宋" pitchFamily="49" charset="-122"/>
                <a:cs typeface="Consolas" pitchFamily="49" charset="0"/>
              </a:rPr>
              <a:t>所有结点都是</a:t>
            </a:r>
            <a:r>
              <a:rPr kumimoji="1" lang="en-US" altLang="zh-CN" sz="2400" b="1" i="1" dirty="0" smtClean="0">
                <a:solidFill>
                  <a:srgbClr val="FF0000"/>
                </a:solidFill>
                <a:latin typeface="Consolas" pitchFamily="49" charset="0"/>
                <a:ea typeface="仿宋" pitchFamily="49" charset="-122"/>
                <a:cs typeface="Consolas" pitchFamily="49" charset="0"/>
              </a:rPr>
              <a:t>A</a:t>
            </a:r>
            <a:r>
              <a:rPr kumimoji="1" lang="zh-CN" altLang="en-US" sz="2400" b="1" dirty="0" smtClean="0">
                <a:solidFill>
                  <a:srgbClr val="3333FF"/>
                </a:solidFill>
                <a:latin typeface="Consolas" pitchFamily="49" charset="0"/>
                <a:ea typeface="仿宋" pitchFamily="49" charset="-122"/>
                <a:cs typeface="Consolas" pitchFamily="49" charset="0"/>
              </a:rPr>
              <a:t>的子孙结点</a:t>
            </a:r>
            <a:endParaRPr lang="zh-CN" altLang="en-US" sz="2400" b="1" dirty="0">
              <a:solidFill>
                <a:srgbClr val="3333FF"/>
              </a:solidFill>
              <a:latin typeface="Consolas" pitchFamily="49" charset="0"/>
              <a:ea typeface="仿宋" pitchFamily="49" charset="-122"/>
              <a:cs typeface="Consolas" pitchFamily="49" charset="0"/>
            </a:endParaRPr>
          </a:p>
        </p:txBody>
      </p:sp>
      <p:sp>
        <p:nvSpPr>
          <p:cNvPr id="59" name="TextBox 58"/>
          <p:cNvSpPr txBox="1"/>
          <p:nvPr/>
        </p:nvSpPr>
        <p:spPr>
          <a:xfrm>
            <a:off x="3714744" y="6011996"/>
            <a:ext cx="3953600" cy="461665"/>
          </a:xfrm>
          <a:prstGeom prst="rect">
            <a:avLst/>
          </a:prstGeom>
          <a:noFill/>
        </p:spPr>
        <p:txBody>
          <a:bodyPr wrap="square" rtlCol="0">
            <a:spAutoFit/>
          </a:bodyPr>
          <a:lstStyle/>
          <a:p>
            <a:pPr fontAlgn="base">
              <a:spcBef>
                <a:spcPct val="0"/>
              </a:spcBef>
              <a:spcAft>
                <a:spcPct val="0"/>
              </a:spcAft>
            </a:pPr>
            <a:r>
              <a:rPr kumimoji="1" lang="en-US" altLang="zh-CN" sz="2400" b="1" i="1" dirty="0" smtClean="0">
                <a:solidFill>
                  <a:srgbClr val="3333FF"/>
                </a:solidFill>
                <a:latin typeface="Consolas" pitchFamily="49" charset="0"/>
                <a:ea typeface="仿宋" pitchFamily="49" charset="-122"/>
                <a:cs typeface="Consolas" pitchFamily="49" charset="0"/>
              </a:rPr>
              <a:t>L</a:t>
            </a:r>
            <a:r>
              <a:rPr kumimoji="1" lang="zh-CN" altLang="en-US" sz="2400" b="1" smtClean="0">
                <a:solidFill>
                  <a:srgbClr val="3333FF"/>
                </a:solidFill>
                <a:latin typeface="Consolas" pitchFamily="49" charset="0"/>
                <a:ea typeface="仿宋" pitchFamily="49" charset="-122"/>
                <a:cs typeface="Consolas" pitchFamily="49" charset="0"/>
              </a:rPr>
              <a:t>的祖先结点为</a:t>
            </a:r>
            <a:r>
              <a:rPr kumimoji="1" lang="en-US" altLang="zh-CN" sz="2400" b="1" i="1" dirty="0" smtClean="0">
                <a:solidFill>
                  <a:srgbClr val="CC00FF"/>
                </a:solidFill>
                <a:latin typeface="Consolas" pitchFamily="49" charset="0"/>
                <a:ea typeface="仿宋" pitchFamily="49" charset="-122"/>
                <a:cs typeface="Consolas" pitchFamily="49" charset="0"/>
              </a:rPr>
              <a:t>A</a:t>
            </a:r>
            <a:r>
              <a:rPr kumimoji="1" lang="zh-CN" altLang="en-US" sz="2400" b="1" dirty="0" smtClean="0">
                <a:solidFill>
                  <a:srgbClr val="CC00FF"/>
                </a:solidFill>
                <a:latin typeface="Consolas" pitchFamily="49" charset="0"/>
                <a:ea typeface="仿宋" pitchFamily="49" charset="-122"/>
                <a:cs typeface="Consolas" pitchFamily="49" charset="0"/>
              </a:rPr>
              <a:t>、</a:t>
            </a:r>
            <a:r>
              <a:rPr kumimoji="1" lang="en-US" altLang="zh-CN" sz="2400" b="1" i="1" dirty="0" smtClean="0">
                <a:solidFill>
                  <a:srgbClr val="CC00FF"/>
                </a:solidFill>
                <a:latin typeface="Consolas" pitchFamily="49" charset="0"/>
                <a:ea typeface="仿宋" pitchFamily="49" charset="-122"/>
                <a:cs typeface="Consolas" pitchFamily="49" charset="0"/>
              </a:rPr>
              <a:t>D</a:t>
            </a:r>
            <a:r>
              <a:rPr kumimoji="1" lang="zh-CN" altLang="en-US" sz="2400" b="1" dirty="0" smtClean="0">
                <a:solidFill>
                  <a:srgbClr val="CC00FF"/>
                </a:solidFill>
                <a:latin typeface="Consolas" pitchFamily="49" charset="0"/>
                <a:ea typeface="仿宋" pitchFamily="49" charset="-122"/>
                <a:cs typeface="Consolas" pitchFamily="49" charset="0"/>
              </a:rPr>
              <a:t>、</a:t>
            </a:r>
            <a:r>
              <a:rPr kumimoji="1" lang="en-US" altLang="zh-CN" sz="2400" b="1" i="1" dirty="0" smtClean="0">
                <a:solidFill>
                  <a:srgbClr val="CC00FF"/>
                </a:solidFill>
                <a:latin typeface="Consolas" pitchFamily="49" charset="0"/>
                <a:ea typeface="仿宋" pitchFamily="49" charset="-122"/>
                <a:cs typeface="Consolas" pitchFamily="49" charset="0"/>
              </a:rPr>
              <a:t>I</a:t>
            </a:r>
            <a:endParaRPr lang="zh-CN" altLang="en-US" sz="2400" b="1" i="1" dirty="0">
              <a:solidFill>
                <a:srgbClr val="CC00FF"/>
              </a:solidFill>
              <a:latin typeface="Consolas" pitchFamily="49" charset="0"/>
              <a:ea typeface="仿宋" pitchFamily="49" charset="-122"/>
              <a:cs typeface="Consolas" pitchFamily="49" charset="0"/>
            </a:endParaRPr>
          </a:p>
        </p:txBody>
      </p:sp>
      <p:grpSp>
        <p:nvGrpSpPr>
          <p:cNvPr id="2" name="组合 59"/>
          <p:cNvGrpSpPr/>
          <p:nvPr/>
        </p:nvGrpSpPr>
        <p:grpSpPr>
          <a:xfrm>
            <a:off x="1259632" y="3140968"/>
            <a:ext cx="4026748" cy="2604310"/>
            <a:chOff x="1692275" y="2276475"/>
            <a:chExt cx="3816350" cy="2305050"/>
          </a:xfrm>
        </p:grpSpPr>
        <p:sp>
          <p:nvSpPr>
            <p:cNvPr id="62" name="Freeform 47"/>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64" name="Freeform 48"/>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65" name="Oval 31"/>
            <p:cNvSpPr>
              <a:spLocks noChangeArrowheads="1"/>
            </p:cNvSpPr>
            <p:nvPr/>
          </p:nvSpPr>
          <p:spPr bwMode="auto">
            <a:xfrm>
              <a:off x="3060700" y="227647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A</a:t>
              </a:r>
            </a:p>
          </p:txBody>
        </p:sp>
        <p:sp>
          <p:nvSpPr>
            <p:cNvPr id="66" name="Oval 32"/>
            <p:cNvSpPr>
              <a:spLocks noChangeArrowheads="1"/>
            </p:cNvSpPr>
            <p:nvPr/>
          </p:nvSpPr>
          <p:spPr bwMode="auto">
            <a:xfrm>
              <a:off x="2052638" y="2925763"/>
              <a:ext cx="360362"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dirty="0">
                  <a:solidFill>
                    <a:srgbClr val="3333FF"/>
                  </a:solidFill>
                  <a:latin typeface="Consolas" pitchFamily="49" charset="0"/>
                  <a:cs typeface="Consolas" pitchFamily="49" charset="0"/>
                </a:rPr>
                <a:t>B</a:t>
              </a:r>
            </a:p>
          </p:txBody>
        </p:sp>
        <p:sp>
          <p:nvSpPr>
            <p:cNvPr id="67" name="Oval 33"/>
            <p:cNvSpPr>
              <a:spLocks noChangeArrowheads="1"/>
            </p:cNvSpPr>
            <p:nvPr/>
          </p:nvSpPr>
          <p:spPr bwMode="auto">
            <a:xfrm>
              <a:off x="3060700" y="2925763"/>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C</a:t>
              </a:r>
            </a:p>
          </p:txBody>
        </p:sp>
        <p:sp>
          <p:nvSpPr>
            <p:cNvPr id="68" name="Oval 34"/>
            <p:cNvSpPr>
              <a:spLocks noChangeArrowheads="1"/>
            </p:cNvSpPr>
            <p:nvPr/>
          </p:nvSpPr>
          <p:spPr bwMode="auto">
            <a:xfrm>
              <a:off x="4068763" y="29257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D</a:t>
              </a:r>
            </a:p>
          </p:txBody>
        </p:sp>
        <p:sp>
          <p:nvSpPr>
            <p:cNvPr id="69" name="Oval 35"/>
            <p:cNvSpPr>
              <a:spLocks noChangeArrowheads="1"/>
            </p:cNvSpPr>
            <p:nvPr/>
          </p:nvSpPr>
          <p:spPr bwMode="auto">
            <a:xfrm>
              <a:off x="1692275"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E</a:t>
              </a:r>
            </a:p>
          </p:txBody>
        </p:sp>
        <p:sp>
          <p:nvSpPr>
            <p:cNvPr id="70" name="Oval 36"/>
            <p:cNvSpPr>
              <a:spLocks noChangeArrowheads="1"/>
            </p:cNvSpPr>
            <p:nvPr/>
          </p:nvSpPr>
          <p:spPr bwMode="auto">
            <a:xfrm>
              <a:off x="241141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F</a:t>
              </a:r>
            </a:p>
          </p:txBody>
        </p:sp>
        <p:sp>
          <p:nvSpPr>
            <p:cNvPr id="71" name="Oval 37"/>
            <p:cNvSpPr>
              <a:spLocks noChangeArrowheads="1"/>
            </p:cNvSpPr>
            <p:nvPr/>
          </p:nvSpPr>
          <p:spPr bwMode="auto">
            <a:xfrm>
              <a:off x="30607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G</a:t>
              </a:r>
            </a:p>
          </p:txBody>
        </p:sp>
        <p:sp>
          <p:nvSpPr>
            <p:cNvPr id="72" name="Oval 38"/>
            <p:cNvSpPr>
              <a:spLocks noChangeArrowheads="1"/>
            </p:cNvSpPr>
            <p:nvPr/>
          </p:nvSpPr>
          <p:spPr bwMode="auto">
            <a:xfrm>
              <a:off x="30607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J</a:t>
              </a:r>
            </a:p>
          </p:txBody>
        </p:sp>
        <p:sp>
          <p:nvSpPr>
            <p:cNvPr id="73" name="Oval 39"/>
            <p:cNvSpPr>
              <a:spLocks noChangeArrowheads="1"/>
            </p:cNvSpPr>
            <p:nvPr/>
          </p:nvSpPr>
          <p:spPr bwMode="auto">
            <a:xfrm>
              <a:off x="3708400" y="35734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H</a:t>
              </a:r>
            </a:p>
          </p:txBody>
        </p:sp>
        <p:sp>
          <p:nvSpPr>
            <p:cNvPr id="74" name="Oval 40"/>
            <p:cNvSpPr>
              <a:spLocks noChangeArrowheads="1"/>
            </p:cNvSpPr>
            <p:nvPr/>
          </p:nvSpPr>
          <p:spPr bwMode="auto">
            <a:xfrm>
              <a:off x="4500563" y="35734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I</a:t>
              </a:r>
            </a:p>
          </p:txBody>
        </p:sp>
        <p:sp>
          <p:nvSpPr>
            <p:cNvPr id="75" name="Oval 41"/>
            <p:cNvSpPr>
              <a:spLocks noChangeArrowheads="1"/>
            </p:cNvSpPr>
            <p:nvPr/>
          </p:nvSpPr>
          <p:spPr bwMode="auto">
            <a:xfrm>
              <a:off x="3924300" y="4221163"/>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K</a:t>
              </a:r>
            </a:p>
          </p:txBody>
        </p:sp>
        <p:sp>
          <p:nvSpPr>
            <p:cNvPr id="76" name="Oval 42"/>
            <p:cNvSpPr>
              <a:spLocks noChangeArrowheads="1"/>
            </p:cNvSpPr>
            <p:nvPr/>
          </p:nvSpPr>
          <p:spPr bwMode="auto">
            <a:xfrm>
              <a:off x="4505325" y="4221163"/>
              <a:ext cx="360363" cy="360362"/>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L</a:t>
              </a:r>
            </a:p>
          </p:txBody>
        </p:sp>
        <p:sp>
          <p:nvSpPr>
            <p:cNvPr id="77" name="Oval 43"/>
            <p:cNvSpPr>
              <a:spLocks noChangeArrowheads="1"/>
            </p:cNvSpPr>
            <p:nvPr/>
          </p:nvSpPr>
          <p:spPr bwMode="auto">
            <a:xfrm>
              <a:off x="5148263" y="4221163"/>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000" b="1" i="1">
                  <a:solidFill>
                    <a:srgbClr val="3333FF"/>
                  </a:solidFill>
                  <a:latin typeface="Consolas" pitchFamily="49" charset="0"/>
                  <a:cs typeface="Consolas" pitchFamily="49" charset="0"/>
                </a:rPr>
                <a:t>M</a:t>
              </a:r>
            </a:p>
          </p:txBody>
        </p:sp>
        <p:sp>
          <p:nvSpPr>
            <p:cNvPr id="78" name="Line 44"/>
            <p:cNvSpPr>
              <a:spLocks noChangeShapeType="1"/>
            </p:cNvSpPr>
            <p:nvPr/>
          </p:nvSpPr>
          <p:spPr bwMode="auto">
            <a:xfrm flipH="1">
              <a:off x="2406655" y="2493963"/>
              <a:ext cx="654044" cy="515926"/>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79" name="Line 45"/>
            <p:cNvSpPr>
              <a:spLocks noChangeShapeType="1"/>
            </p:cNvSpPr>
            <p:nvPr/>
          </p:nvSpPr>
          <p:spPr bwMode="auto">
            <a:xfrm>
              <a:off x="3238500" y="2636838"/>
              <a:ext cx="0" cy="288000"/>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80" name="Line 46"/>
            <p:cNvSpPr>
              <a:spLocks noChangeShapeType="1"/>
            </p:cNvSpPr>
            <p:nvPr/>
          </p:nvSpPr>
          <p:spPr bwMode="auto">
            <a:xfrm>
              <a:off x="3430588" y="2522538"/>
              <a:ext cx="647700" cy="503237"/>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81" name="Line 49"/>
            <p:cNvSpPr>
              <a:spLocks noChangeShapeType="1"/>
            </p:cNvSpPr>
            <p:nvPr/>
          </p:nvSpPr>
          <p:spPr bwMode="auto">
            <a:xfrm>
              <a:off x="3243263" y="3319463"/>
              <a:ext cx="0" cy="252000"/>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82" name="Line 50"/>
            <p:cNvSpPr>
              <a:spLocks noChangeShapeType="1"/>
            </p:cNvSpPr>
            <p:nvPr/>
          </p:nvSpPr>
          <p:spPr bwMode="auto">
            <a:xfrm>
              <a:off x="3243263" y="3933825"/>
              <a:ext cx="0" cy="287338"/>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83" name="Freeform 51"/>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84" name="Freeform 52"/>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85" name="Line 53"/>
            <p:cNvSpPr>
              <a:spLocks noChangeShapeType="1"/>
            </p:cNvSpPr>
            <p:nvPr/>
          </p:nvSpPr>
          <p:spPr bwMode="auto">
            <a:xfrm flipH="1">
              <a:off x="4184650" y="3862388"/>
              <a:ext cx="360363" cy="358775"/>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86" name="Line 54"/>
            <p:cNvSpPr>
              <a:spLocks noChangeShapeType="1"/>
            </p:cNvSpPr>
            <p:nvPr/>
          </p:nvSpPr>
          <p:spPr bwMode="auto">
            <a:xfrm>
              <a:off x="4687888" y="3933825"/>
              <a:ext cx="0" cy="287338"/>
            </a:xfrm>
            <a:prstGeom prst="line">
              <a:avLst/>
            </a:prstGeom>
            <a:ln>
              <a:headEnd/>
              <a:tailEn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sp>
          <p:nvSpPr>
            <p:cNvPr id="87" name="Freeform 55"/>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pPr algn="ctr" fontAlgn="base">
                <a:spcBef>
                  <a:spcPct val="0"/>
                </a:spcBef>
                <a:spcAft>
                  <a:spcPct val="0"/>
                </a:spcAft>
              </a:pPr>
              <a:endParaRPr lang="zh-CN" altLang="en-US" sz="2000" b="1">
                <a:solidFill>
                  <a:prstClr val="black"/>
                </a:solidFill>
                <a:latin typeface="Consolas" pitchFamily="49" charset="0"/>
                <a:cs typeface="Consolas" pitchFamily="49" charset="0"/>
              </a:endParaRPr>
            </a:p>
          </p:txBody>
        </p:sp>
      </p:grpSp>
    </p:spTree>
    <p:extLst>
      <p:ext uri="{BB962C8B-B14F-4D97-AF65-F5344CB8AC3E}">
        <p14:creationId xmlns:p14="http://schemas.microsoft.com/office/powerpoint/2010/main" val="33352751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2" y="500042"/>
            <a:ext cx="6858048" cy="6215082"/>
          </a:xfrm>
        </p:spPr>
        <p:txBody>
          <a:bodyPr>
            <a:normAutofit/>
          </a:bodyPr>
          <a:lstStyle/>
          <a:p>
            <a:r>
              <a:rPr lang="en-US" sz="2200" b="0" dirty="0" smtClean="0"/>
              <a:t>	</a:t>
            </a:r>
            <a:r>
              <a:rPr lang="en-US" sz="2600" b="0" dirty="0" smtClean="0"/>
              <a:t>(4) </a:t>
            </a:r>
            <a:r>
              <a:rPr lang="zh-CN" altLang="en-US" sz="2600" dirty="0" smtClean="0">
                <a:solidFill>
                  <a:srgbClr val="FF0000"/>
                </a:solidFill>
              </a:rPr>
              <a:t>叶子的带权路径长度：</a:t>
            </a:r>
            <a:r>
              <a:rPr lang="zh-CN" altLang="en-US" sz="2600" b="0" dirty="0" smtClean="0"/>
              <a:t>从该叶结点到树的根结点的路径长度与该结点的权的乘积称为该结点的带权路径长度。</a:t>
            </a:r>
            <a:endParaRPr lang="en-US" altLang="zh-CN" sz="2600" b="0" dirty="0" smtClean="0"/>
          </a:p>
          <a:p>
            <a:r>
              <a:rPr lang="en-US" altLang="zh-CN" sz="2600" b="0" dirty="0" smtClean="0"/>
              <a:t>		</a:t>
            </a:r>
            <a:r>
              <a:rPr lang="zh-CN" altLang="en-US" sz="2600" b="0" dirty="0" smtClean="0"/>
              <a:t>叶子结点</a:t>
            </a:r>
            <a:r>
              <a:rPr lang="en-US" sz="2600" b="0" dirty="0" smtClean="0"/>
              <a:t>G</a:t>
            </a:r>
            <a:r>
              <a:rPr lang="zh-CN" altLang="en-US" sz="2600" b="0" dirty="0" smtClean="0"/>
              <a:t>的带权路径长度为：</a:t>
            </a:r>
            <a:r>
              <a:rPr lang="en-US" sz="2600" b="0" dirty="0" smtClean="0"/>
              <a:t>3*5=15</a:t>
            </a:r>
            <a:r>
              <a:rPr lang="zh-CN" altLang="en-US" sz="2600" b="0" dirty="0" smtClean="0"/>
              <a:t>。</a:t>
            </a:r>
          </a:p>
          <a:p>
            <a:r>
              <a:rPr lang="en-US" sz="2600" b="0" dirty="0" smtClean="0"/>
              <a:t>	(5) </a:t>
            </a:r>
            <a:r>
              <a:rPr lang="zh-CN" altLang="en-US" sz="2600" dirty="0" smtClean="0">
                <a:solidFill>
                  <a:srgbClr val="FF0000"/>
                </a:solidFill>
              </a:rPr>
              <a:t>树的带权路径长度：</a:t>
            </a:r>
            <a:r>
              <a:rPr lang="zh-CN" altLang="en-US" sz="2600" b="0" dirty="0" smtClean="0"/>
              <a:t>树中所有叶子结点的带权路径长度之和为树的带权路径长度，记作：</a:t>
            </a:r>
            <a:endParaRPr lang="en-US" altLang="zh-CN" sz="2600" b="0" dirty="0" smtClean="0"/>
          </a:p>
          <a:p>
            <a:endParaRPr lang="en-US" altLang="zh-CN" sz="2600" b="0" dirty="0" smtClean="0"/>
          </a:p>
          <a:p>
            <a:endParaRPr lang="en-US" altLang="zh-CN" sz="2600" b="0" dirty="0" smtClean="0"/>
          </a:p>
          <a:p>
            <a:r>
              <a:rPr lang="en-US" altLang="zh-CN" sz="2600" dirty="0" smtClean="0"/>
              <a:t>		</a:t>
            </a:r>
            <a:r>
              <a:rPr lang="zh-CN" altLang="en-US" sz="2600" dirty="0" smtClean="0"/>
              <a:t>图中</a:t>
            </a:r>
            <a:r>
              <a:rPr lang="zh-CN" altLang="en-US" sz="2600" b="0" dirty="0" smtClean="0"/>
              <a:t>树的带权路径长度</a:t>
            </a:r>
            <a:endParaRPr lang="en-US" altLang="zh-CN" sz="2600" b="0" dirty="0" smtClean="0"/>
          </a:p>
          <a:p>
            <a:r>
              <a:rPr lang="en-US" altLang="zh-CN" sz="2600" b="0" dirty="0" smtClean="0"/>
              <a:t>                                </a:t>
            </a:r>
            <a:r>
              <a:rPr lang="zh-CN" altLang="en-US" sz="2600" b="0" dirty="0" smtClean="0"/>
              <a:t> </a:t>
            </a:r>
            <a:r>
              <a:rPr lang="en-US" sz="2600" b="0" i="1" dirty="0" smtClean="0"/>
              <a:t>WPL</a:t>
            </a:r>
            <a:r>
              <a:rPr lang="en-US" sz="2600" b="0" dirty="0" smtClean="0"/>
              <a:t>=2*2+4*3+5*3+7*1=38</a:t>
            </a:r>
            <a:r>
              <a:rPr lang="zh-CN" altLang="en-US" sz="2500" b="0" dirty="0" smtClean="0"/>
              <a:t>。</a:t>
            </a:r>
          </a:p>
          <a:p>
            <a:endParaRPr lang="zh-CN" altLang="en-US" b="0" dirty="0" smtClean="0"/>
          </a:p>
          <a:p>
            <a:endParaRPr lang="zh-CN" altLang="en-US" b="0"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6578" y="1999951"/>
            <a:ext cx="2321926" cy="2509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85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8547" name="Rectangle 3"/>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08548" name="Picture 4"/>
          <p:cNvPicPr>
            <a:picLocks noChangeAspect="1" noChangeArrowheads="1"/>
          </p:cNvPicPr>
          <p:nvPr/>
        </p:nvPicPr>
        <p:blipFill>
          <a:blip r:embed="rId4" cstate="print"/>
          <a:srcRect/>
          <a:stretch>
            <a:fillRect/>
          </a:stretch>
        </p:blipFill>
        <p:spPr bwMode="auto">
          <a:xfrm>
            <a:off x="2714612" y="3643314"/>
            <a:ext cx="2040543" cy="1071570"/>
          </a:xfrm>
          <a:prstGeom prst="rect">
            <a:avLst/>
          </a:prstGeom>
          <a:noFill/>
          <a:ln w="9525">
            <a:noFill/>
            <a:miter lim="800000"/>
            <a:headEnd/>
            <a:tailEnd/>
          </a:ln>
          <a:effectLst/>
        </p:spPr>
      </p:pic>
    </p:spTree>
    <p:extLst>
      <p:ext uri="{BB962C8B-B14F-4D97-AF65-F5344CB8AC3E}">
        <p14:creationId xmlns:p14="http://schemas.microsoft.com/office/powerpoint/2010/main" val="402033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4143380"/>
            <a:ext cx="7988526" cy="2164800"/>
          </a:xfrm>
        </p:spPr>
        <p:txBody>
          <a:bodyPr>
            <a:noAutofit/>
          </a:bodyPr>
          <a:lstStyle/>
          <a:p>
            <a:r>
              <a:rPr lang="zh-CN" altLang="zh-CN" b="0" dirty="0" smtClean="0"/>
              <a:t>它们</a:t>
            </a:r>
            <a:r>
              <a:rPr lang="zh-CN" altLang="zh-CN" b="0" dirty="0"/>
              <a:t>的带权路径长度分别为：</a:t>
            </a:r>
          </a:p>
          <a:p>
            <a:r>
              <a:rPr lang="en-US" altLang="zh-CN" b="0" dirty="0"/>
              <a:t>	(a) </a:t>
            </a:r>
            <a:r>
              <a:rPr lang="en-US" altLang="zh-CN" b="0" i="1" dirty="0"/>
              <a:t>WPL</a:t>
            </a:r>
            <a:r>
              <a:rPr lang="en-US" altLang="zh-CN" b="0" dirty="0"/>
              <a:t> = 8×2 + 3×2 + 4×2 + 6×2 = 42</a:t>
            </a:r>
            <a:endParaRPr lang="zh-CN" altLang="zh-CN" b="0" dirty="0"/>
          </a:p>
          <a:p>
            <a:r>
              <a:rPr lang="en-US" altLang="zh-CN" b="0" dirty="0"/>
              <a:t>	(b)</a:t>
            </a:r>
            <a:r>
              <a:rPr lang="en-US" altLang="zh-CN" b="0" i="1" dirty="0"/>
              <a:t> WPL</a:t>
            </a:r>
            <a:r>
              <a:rPr lang="en-US" altLang="zh-CN" b="0" dirty="0"/>
              <a:t> = 8×2 + 3×1 + 4×3 + 6×3 = 49</a:t>
            </a:r>
            <a:endParaRPr lang="zh-CN" altLang="zh-CN" b="0" dirty="0"/>
          </a:p>
          <a:p>
            <a:r>
              <a:rPr lang="en-US" altLang="zh-CN" b="0" dirty="0"/>
              <a:t>	(c)</a:t>
            </a:r>
            <a:r>
              <a:rPr lang="en-US" altLang="zh-CN" b="0" i="1" dirty="0"/>
              <a:t> WPL</a:t>
            </a:r>
            <a:r>
              <a:rPr lang="en-US" altLang="zh-CN" b="0" dirty="0"/>
              <a:t> = 8×1 + 3×3 + 4×3 + 6×2 = </a:t>
            </a:r>
            <a:r>
              <a:rPr lang="en-US" altLang="zh-CN" dirty="0">
                <a:solidFill>
                  <a:srgbClr val="FF0000"/>
                </a:solidFill>
              </a:rPr>
              <a:t>41</a:t>
            </a:r>
            <a:endParaRPr lang="zh-CN" altLang="zh-CN" dirty="0">
              <a:solidFill>
                <a:srgbClr val="FF0000"/>
              </a:solidFill>
            </a:endParaRPr>
          </a:p>
          <a:p>
            <a:r>
              <a:rPr lang="en-US" altLang="zh-CN" b="0" dirty="0"/>
              <a:t>	</a:t>
            </a:r>
            <a:r>
              <a:rPr lang="zh-CN" altLang="zh-CN" b="0" dirty="0"/>
              <a:t>其中，</a:t>
            </a:r>
            <a:r>
              <a:rPr lang="en-US" altLang="zh-CN" b="0" dirty="0" smtClean="0"/>
              <a:t>5-18©</a:t>
            </a:r>
            <a:r>
              <a:rPr lang="zh-CN" altLang="zh-CN" b="0" dirty="0" smtClean="0"/>
              <a:t> 的</a:t>
            </a:r>
            <a:r>
              <a:rPr lang="en-US" altLang="zh-CN" b="0" i="1" dirty="0"/>
              <a:t>WPL</a:t>
            </a:r>
            <a:r>
              <a:rPr lang="zh-CN" altLang="zh-CN" b="0" dirty="0"/>
              <a:t>值最小，</a:t>
            </a:r>
            <a:r>
              <a:rPr lang="zh-CN" altLang="zh-CN" b="0" dirty="0" smtClean="0"/>
              <a:t>可证明，是</a:t>
            </a:r>
            <a:r>
              <a:rPr lang="zh-CN" altLang="zh-CN" b="0" dirty="0"/>
              <a:t>哈夫曼树。</a:t>
            </a:r>
            <a:endParaRPr lang="zh-CN" altLang="en-US" b="0" dirty="0"/>
          </a:p>
        </p:txBody>
      </p:sp>
      <p:sp>
        <p:nvSpPr>
          <p:cNvPr id="4" name="矩形 3"/>
          <p:cNvSpPr/>
          <p:nvPr/>
        </p:nvSpPr>
        <p:spPr>
          <a:xfrm>
            <a:off x="642910" y="71414"/>
            <a:ext cx="8143932" cy="2354491"/>
          </a:xfrm>
          <a:prstGeom prst="rect">
            <a:avLst/>
          </a:prstGeom>
        </p:spPr>
        <p:txBody>
          <a:bodyPr wrap="square">
            <a:spAutoFit/>
          </a:bodyPr>
          <a:lstStyle/>
          <a:p>
            <a:pPr>
              <a:lnSpc>
                <a:spcPct val="150000"/>
              </a:lnSpc>
            </a:pP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(6) </a:t>
            </a:r>
            <a:r>
              <a:rPr lang="zh-CN" altLang="en-US" sz="24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哈夫曼树：</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假设有</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个结点，每个结点的权值分别为</a:t>
            </a:r>
            <a:r>
              <a:rPr lang="en-US" altLang="zh-CN" sz="2400" i="1" dirty="0" smtClean="0">
                <a:latin typeface="Times New Roman" panose="02020603050405020304" pitchFamily="18" charset="0"/>
                <a:ea typeface="楷体" panose="02010609060101010101" pitchFamily="49" charset="-122"/>
                <a:cs typeface="Times New Roman" panose="02020603050405020304" pitchFamily="18" charset="0"/>
              </a:rPr>
              <a:t>w</a:t>
            </a:r>
            <a:r>
              <a:rPr lang="en-US" altLang="zh-CN" sz="2400" i="1"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i="1" dirty="0" smtClean="0">
                <a:latin typeface="Times New Roman" panose="02020603050405020304" pitchFamily="18" charset="0"/>
                <a:ea typeface="楷体" panose="02010609060101010101" pitchFamily="49" charset="-122"/>
                <a:cs typeface="Times New Roman" panose="02020603050405020304" pitchFamily="18" charset="0"/>
              </a:rPr>
              <a:t>,w</a:t>
            </a:r>
            <a:r>
              <a:rPr lang="en-US" altLang="zh-CN" sz="2400" i="1"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i="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i="1" dirty="0" err="1" smtClean="0">
                <a:latin typeface="Times New Roman" panose="02020603050405020304" pitchFamily="18" charset="0"/>
                <a:ea typeface="楷体" panose="02010609060101010101" pitchFamily="49" charset="-122"/>
                <a:cs typeface="Times New Roman" panose="02020603050405020304" pitchFamily="18" charset="0"/>
              </a:rPr>
              <a:t>w</a:t>
            </a:r>
            <a:r>
              <a:rPr lang="en-US" altLang="zh-CN" sz="2400" i="1" baseline="-25000" dirty="0" err="1"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，构造一棵以这</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个结点为叶子结点的二叉树，则其中</a:t>
            </a:r>
            <a:r>
              <a:rPr lang="zh-CN" altLang="en-US" sz="26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带权路径长度</a:t>
            </a:r>
            <a:r>
              <a:rPr lang="en-US" altLang="zh-CN" sz="26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WPL</a:t>
            </a:r>
            <a:r>
              <a:rPr lang="zh-CN" altLang="en-US" sz="26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最小</a:t>
            </a:r>
            <a:r>
              <a:rPr lang="zh-CN" altLang="en-US" sz="24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的二叉树称为哈夫曼树或最优二叉树</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07522" name="Picture 2"/>
          <p:cNvPicPr>
            <a:picLocks noChangeAspect="1" noChangeArrowheads="1"/>
          </p:cNvPicPr>
          <p:nvPr/>
        </p:nvPicPr>
        <p:blipFill>
          <a:blip r:embed="rId3" cstate="print"/>
          <a:srcRect/>
          <a:stretch>
            <a:fillRect/>
          </a:stretch>
        </p:blipFill>
        <p:spPr bwMode="auto">
          <a:xfrm>
            <a:off x="2809374" y="1988840"/>
            <a:ext cx="5600526" cy="2297416"/>
          </a:xfrm>
          <a:prstGeom prst="rect">
            <a:avLst/>
          </a:prstGeom>
          <a:noFill/>
          <a:ln w="9525">
            <a:noFill/>
            <a:miter lim="800000"/>
            <a:headEnd/>
            <a:tailEnd/>
          </a:ln>
          <a:effectLst/>
        </p:spPr>
      </p:pic>
      <p:sp>
        <p:nvSpPr>
          <p:cNvPr id="5" name="矩形 4"/>
          <p:cNvSpPr/>
          <p:nvPr/>
        </p:nvSpPr>
        <p:spPr>
          <a:xfrm>
            <a:off x="7164288" y="4586287"/>
            <a:ext cx="1415772" cy="830997"/>
          </a:xfrm>
          <a:prstGeom prst="rect">
            <a:avLst/>
          </a:prstGeom>
        </p:spPr>
        <p:txBody>
          <a:bodyPr wrap="none">
            <a:spAutoFit/>
          </a:bodyPr>
          <a:lstStyle/>
          <a:p>
            <a:r>
              <a:rPr lang="zh-CN" altLang="zh-CN" sz="24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哈夫曼</a:t>
            </a:r>
            <a:r>
              <a:rPr lang="zh-CN" altLang="zh-CN" sz="2400"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树</a:t>
            </a:r>
            <a:endParaRPr lang="en-US" altLang="zh-CN" sz="2400"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的作用？</a:t>
            </a:r>
            <a:endParaRPr lang="zh-CN" altLang="en-US" b="1" dirty="0"/>
          </a:p>
        </p:txBody>
      </p:sp>
    </p:spTree>
    <p:extLst>
      <p:ext uri="{BB962C8B-B14F-4D97-AF65-F5344CB8AC3E}">
        <p14:creationId xmlns:p14="http://schemas.microsoft.com/office/powerpoint/2010/main" val="147435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22960" y="214290"/>
            <a:ext cx="7520940" cy="548640"/>
          </a:xfrm>
        </p:spPr>
        <p:txBody>
          <a:bodyPr/>
          <a:lstStyle/>
          <a:p>
            <a:r>
              <a:rPr lang="en-US" altLang="zh-CN" b="1" dirty="0" smtClean="0"/>
              <a:t>2</a:t>
            </a:r>
            <a:r>
              <a:rPr lang="zh-CN" altLang="en-US" b="1" dirty="0" smtClean="0"/>
              <a:t>、</a:t>
            </a:r>
            <a:r>
              <a:rPr lang="en-US" altLang="zh-CN" b="1" dirty="0" smtClean="0"/>
              <a:t> </a:t>
            </a:r>
            <a:r>
              <a:rPr lang="zh-CN" altLang="zh-CN" b="1" dirty="0"/>
              <a:t>哈夫曼树的</a:t>
            </a:r>
            <a:r>
              <a:rPr lang="zh-CN" altLang="zh-CN" b="1" dirty="0" smtClean="0"/>
              <a:t>构造</a:t>
            </a:r>
            <a:endParaRPr lang="zh-CN" altLang="en-US" dirty="0"/>
          </a:p>
        </p:txBody>
      </p:sp>
      <p:sp>
        <p:nvSpPr>
          <p:cNvPr id="3" name="内容占位符 2"/>
          <p:cNvSpPr>
            <a:spLocks noGrp="1"/>
          </p:cNvSpPr>
          <p:nvPr>
            <p:ph idx="1"/>
          </p:nvPr>
        </p:nvSpPr>
        <p:spPr>
          <a:xfrm>
            <a:off x="285720" y="1285860"/>
            <a:ext cx="8143932" cy="5286412"/>
          </a:xfrm>
        </p:spPr>
        <p:txBody>
          <a:bodyPr>
            <a:noAutofit/>
          </a:bodyPr>
          <a:lstStyle/>
          <a:p>
            <a:r>
              <a:rPr lang="en-US" altLang="zh-CN" sz="2800" dirty="0"/>
              <a:t>	</a:t>
            </a:r>
            <a:r>
              <a:rPr lang="zh-CN" altLang="en-US" sz="3200" dirty="0" smtClean="0"/>
              <a:t>基本思想： </a:t>
            </a:r>
            <a:endParaRPr lang="zh-CN" altLang="zh-CN" sz="3200" dirty="0"/>
          </a:p>
          <a:p>
            <a:r>
              <a:rPr lang="en-US" altLang="zh-CN" sz="3200" b="0" dirty="0"/>
              <a:t>	</a:t>
            </a:r>
            <a:r>
              <a:rPr lang="zh-CN" altLang="en-US" sz="3200" b="0" dirty="0" smtClean="0"/>
              <a:t>让权值越大的叶子结点离根结点的距离越近，而权值越小的叶子结点离根结点的距离越远。</a:t>
            </a:r>
            <a:endParaRPr lang="zh-CN" altLang="en-US" sz="3200" dirty="0"/>
          </a:p>
        </p:txBody>
      </p:sp>
    </p:spTree>
    <p:extLst>
      <p:ext uri="{BB962C8B-B14F-4D97-AF65-F5344CB8AC3E}">
        <p14:creationId xmlns:p14="http://schemas.microsoft.com/office/powerpoint/2010/main" val="244840886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57158" y="928670"/>
            <a:ext cx="8679338" cy="5572164"/>
          </a:xfrm>
        </p:spPr>
        <p:txBody>
          <a:bodyPr>
            <a:normAutofit/>
          </a:bodyPr>
          <a:lstStyle/>
          <a:p>
            <a:r>
              <a:rPr lang="en-US" sz="2800" b="0" dirty="0" smtClean="0"/>
              <a:t>(1) </a:t>
            </a:r>
            <a:r>
              <a:rPr lang="zh-CN" altLang="en-US" sz="2800" b="0" dirty="0" smtClean="0"/>
              <a:t>由给定的</a:t>
            </a:r>
            <a:r>
              <a:rPr lang="en-US" sz="2800" b="0" dirty="0" smtClean="0"/>
              <a:t>n</a:t>
            </a:r>
            <a:r>
              <a:rPr lang="zh-CN" altLang="en-US" sz="2800" b="0" dirty="0" smtClean="0"/>
              <a:t>个权值</a:t>
            </a:r>
            <a:r>
              <a:rPr lang="en-US" sz="2800" b="0" dirty="0" smtClean="0"/>
              <a:t>{</a:t>
            </a:r>
            <a:r>
              <a:rPr lang="en-US" sz="2800" b="0" i="1" dirty="0" smtClean="0"/>
              <a:t>w</a:t>
            </a:r>
            <a:r>
              <a:rPr lang="en-US" sz="2800" b="0" i="1" baseline="-25000" dirty="0" smtClean="0"/>
              <a:t>1</a:t>
            </a:r>
            <a:r>
              <a:rPr lang="en-US" sz="2800" b="0" i="1" dirty="0" smtClean="0"/>
              <a:t>, w</a:t>
            </a:r>
            <a:r>
              <a:rPr lang="en-US" sz="2800" b="0" i="1" baseline="-25000" dirty="0" smtClean="0"/>
              <a:t>2</a:t>
            </a:r>
            <a:r>
              <a:rPr lang="en-US" sz="2800" b="0" i="1" dirty="0" smtClean="0"/>
              <a:t>, …, </a:t>
            </a:r>
            <a:r>
              <a:rPr lang="en-US" sz="2800" b="0" i="1" dirty="0" err="1" smtClean="0"/>
              <a:t>w</a:t>
            </a:r>
            <a:r>
              <a:rPr lang="en-US" sz="2800" b="0" i="1" baseline="-25000" dirty="0" err="1" smtClean="0"/>
              <a:t>n</a:t>
            </a:r>
            <a:r>
              <a:rPr lang="en-US" sz="2800" b="0" dirty="0" smtClean="0"/>
              <a:t>}</a:t>
            </a:r>
            <a:r>
              <a:rPr lang="zh-CN" altLang="en-US" sz="2800" b="0" dirty="0" smtClean="0"/>
              <a:t>，</a:t>
            </a:r>
            <a:r>
              <a:rPr lang="zh-CN" altLang="en-US" sz="2800" dirty="0" smtClean="0">
                <a:solidFill>
                  <a:srgbClr val="FF0000"/>
                </a:solidFill>
              </a:rPr>
              <a:t>构成有</a:t>
            </a:r>
            <a:r>
              <a:rPr lang="en-US" sz="2800" dirty="0" smtClean="0">
                <a:solidFill>
                  <a:srgbClr val="FF0000"/>
                </a:solidFill>
              </a:rPr>
              <a:t>n</a:t>
            </a:r>
            <a:r>
              <a:rPr lang="zh-CN" altLang="en-US" sz="2800" dirty="0" smtClean="0">
                <a:solidFill>
                  <a:srgbClr val="FF0000"/>
                </a:solidFill>
              </a:rPr>
              <a:t>棵二叉树的森林</a:t>
            </a:r>
            <a:r>
              <a:rPr lang="zh-CN" altLang="en-US" sz="2800" b="0" dirty="0" smtClean="0"/>
              <a:t>，其中每棵二叉树分别都是只含有一个带权为</a:t>
            </a:r>
            <a:r>
              <a:rPr lang="en-US" altLang="zh-CN" sz="2800" b="0" i="1" dirty="0" err="1" smtClean="0"/>
              <a:t>w</a:t>
            </a:r>
            <a:r>
              <a:rPr lang="en-US" altLang="zh-CN" sz="2800" b="0" i="1" baseline="-25000" dirty="0" err="1" smtClean="0"/>
              <a:t>i</a:t>
            </a:r>
            <a:r>
              <a:rPr lang="zh-CN" altLang="en-US" sz="2800" b="0" dirty="0" smtClean="0"/>
              <a:t>的</a:t>
            </a:r>
            <a:r>
              <a:rPr lang="zh-CN" altLang="en-US" sz="2800" dirty="0">
                <a:solidFill>
                  <a:srgbClr val="FF0000"/>
                </a:solidFill>
              </a:rPr>
              <a:t>单</a:t>
            </a:r>
            <a:r>
              <a:rPr lang="zh-CN" altLang="en-US" sz="2800" dirty="0" smtClean="0">
                <a:solidFill>
                  <a:srgbClr val="FF0000"/>
                </a:solidFill>
              </a:rPr>
              <a:t>根结点</a:t>
            </a:r>
            <a:r>
              <a:rPr lang="zh-CN" altLang="en-US" sz="2800" b="0" dirty="0" smtClean="0"/>
              <a:t>，其左右子树均为空。</a:t>
            </a:r>
          </a:p>
          <a:p>
            <a:r>
              <a:rPr lang="en-US" sz="2800" b="0" dirty="0" smtClean="0"/>
              <a:t>(2) </a:t>
            </a:r>
            <a:r>
              <a:rPr lang="zh-CN" altLang="en-US" sz="2800" b="0" dirty="0" smtClean="0"/>
              <a:t>在森林中</a:t>
            </a:r>
            <a:r>
              <a:rPr lang="zh-CN" altLang="en-US" sz="2800" dirty="0" smtClean="0">
                <a:solidFill>
                  <a:srgbClr val="FF0000"/>
                </a:solidFill>
              </a:rPr>
              <a:t>选取根结点的权值最小的两棵二叉树</a:t>
            </a:r>
            <a:r>
              <a:rPr lang="zh-CN" altLang="en-US" sz="2800" b="0" dirty="0" smtClean="0"/>
              <a:t>，分别作为左右子树构造一棵新的二叉树，</a:t>
            </a:r>
            <a:r>
              <a:rPr lang="zh-CN" altLang="en-US" sz="2800" dirty="0" smtClean="0">
                <a:solidFill>
                  <a:srgbClr val="FF0000"/>
                </a:solidFill>
              </a:rPr>
              <a:t>新的二叉树的根结点</a:t>
            </a:r>
            <a:r>
              <a:rPr lang="zh-CN" altLang="en-US" sz="2800" b="0" dirty="0" smtClean="0"/>
              <a:t>的权值为其左右子树上根结点的权值之和。</a:t>
            </a:r>
          </a:p>
          <a:p>
            <a:r>
              <a:rPr lang="en-US" sz="2800" b="0" dirty="0" smtClean="0"/>
              <a:t>(3) </a:t>
            </a:r>
            <a:r>
              <a:rPr lang="zh-CN" altLang="en-US" sz="2800" b="0" dirty="0" smtClean="0"/>
              <a:t>从森林中</a:t>
            </a:r>
            <a:r>
              <a:rPr lang="zh-CN" altLang="en-US" sz="2800" dirty="0" smtClean="0">
                <a:solidFill>
                  <a:srgbClr val="FF0000"/>
                </a:solidFill>
              </a:rPr>
              <a:t>删除</a:t>
            </a:r>
            <a:r>
              <a:rPr lang="en-US" sz="2800" dirty="0" smtClean="0">
                <a:solidFill>
                  <a:srgbClr val="FF0000"/>
                </a:solidFill>
              </a:rPr>
              <a:t>(2)</a:t>
            </a:r>
            <a:r>
              <a:rPr lang="zh-CN" altLang="en-US" sz="2800" dirty="0" smtClean="0">
                <a:solidFill>
                  <a:srgbClr val="FF0000"/>
                </a:solidFill>
              </a:rPr>
              <a:t>中选取的两棵树</a:t>
            </a:r>
            <a:r>
              <a:rPr lang="zh-CN" altLang="en-US" sz="2800" b="0" dirty="0" smtClean="0"/>
              <a:t>，同时将新得到的二叉树</a:t>
            </a:r>
            <a:r>
              <a:rPr lang="zh-CN" altLang="en-US" sz="2800" dirty="0" smtClean="0">
                <a:solidFill>
                  <a:srgbClr val="FF0000"/>
                </a:solidFill>
              </a:rPr>
              <a:t>加入到森林中</a:t>
            </a:r>
            <a:r>
              <a:rPr lang="zh-CN" altLang="en-US" sz="2800" b="0" dirty="0" smtClean="0"/>
              <a:t>，此时森林中还有</a:t>
            </a:r>
            <a:r>
              <a:rPr lang="en-US" sz="2800" dirty="0" smtClean="0">
                <a:solidFill>
                  <a:srgbClr val="FF0000"/>
                </a:solidFill>
              </a:rPr>
              <a:t>n-1</a:t>
            </a:r>
            <a:r>
              <a:rPr lang="zh-CN" altLang="en-US" sz="2800" b="0" dirty="0" smtClean="0"/>
              <a:t>棵树。</a:t>
            </a:r>
          </a:p>
          <a:p>
            <a:r>
              <a:rPr lang="en-US" sz="2800" b="0" dirty="0" smtClean="0"/>
              <a:t>(4) </a:t>
            </a:r>
            <a:r>
              <a:rPr lang="zh-CN" altLang="en-US" sz="2800" b="0" dirty="0" smtClean="0"/>
              <a:t>重复步骤</a:t>
            </a:r>
            <a:r>
              <a:rPr lang="en-US" sz="2800" b="0" dirty="0" smtClean="0"/>
              <a:t>(2)</a:t>
            </a:r>
            <a:r>
              <a:rPr lang="zh-CN" altLang="en-US" sz="2800" b="0" dirty="0" smtClean="0"/>
              <a:t>和</a:t>
            </a:r>
            <a:r>
              <a:rPr lang="en-US" sz="2800" b="0" dirty="0" smtClean="0"/>
              <a:t>(3)</a:t>
            </a:r>
            <a:r>
              <a:rPr lang="zh-CN" altLang="en-US" sz="2800" b="0" dirty="0" smtClean="0"/>
              <a:t>，直到森林中</a:t>
            </a:r>
            <a:r>
              <a:rPr lang="zh-CN" altLang="en-US" sz="2800" dirty="0" smtClean="0">
                <a:solidFill>
                  <a:srgbClr val="FF0000"/>
                </a:solidFill>
              </a:rPr>
              <a:t>只剩一棵树为止</a:t>
            </a:r>
            <a:r>
              <a:rPr lang="zh-CN" altLang="en-US" sz="2800" b="0" dirty="0" smtClean="0"/>
              <a:t>，该树即为所求得的哈夫曼树。</a:t>
            </a:r>
            <a:endParaRPr lang="zh-CN" altLang="en-US" sz="2800" dirty="0" smtClean="0"/>
          </a:p>
          <a:p>
            <a:endParaRPr lang="zh-CN" altLang="en-US" dirty="0"/>
          </a:p>
        </p:txBody>
      </p:sp>
      <p:sp>
        <p:nvSpPr>
          <p:cNvPr id="5" name="标题 4"/>
          <p:cNvSpPr>
            <a:spLocks noGrp="1"/>
          </p:cNvSpPr>
          <p:nvPr>
            <p:ph type="title"/>
          </p:nvPr>
        </p:nvSpPr>
        <p:spPr>
          <a:xfrm>
            <a:off x="285720" y="71414"/>
            <a:ext cx="7520940" cy="548640"/>
          </a:xfrm>
        </p:spPr>
        <p:txBody>
          <a:bodyPr/>
          <a:lstStyle/>
          <a:p>
            <a:r>
              <a:rPr lang="zh-CN" altLang="en-US" sz="3200" dirty="0" smtClean="0">
                <a:latin typeface="+mj-ea"/>
                <a:ea typeface="+mj-ea"/>
              </a:rPr>
              <a:t>基本算法</a:t>
            </a:r>
            <a:r>
              <a:rPr lang="en-US" altLang="zh-CN" sz="3200" dirty="0" smtClean="0">
                <a:latin typeface="+mj-ea"/>
                <a:ea typeface="+mj-ea"/>
              </a:rPr>
              <a:t>:</a:t>
            </a:r>
            <a:endParaRPr lang="zh-CN" altLang="en-US" sz="3200" dirty="0">
              <a:latin typeface="+mj-ea"/>
              <a:ea typeface="+mj-ea"/>
            </a:endParaRPr>
          </a:p>
        </p:txBody>
      </p:sp>
    </p:spTree>
    <p:extLst>
      <p:ext uri="{BB962C8B-B14F-4D97-AF65-F5344CB8AC3E}">
        <p14:creationId xmlns:p14="http://schemas.microsoft.com/office/powerpoint/2010/main" val="297350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0"/>
            <a:ext cx="8501122" cy="1428736"/>
          </a:xfrm>
        </p:spPr>
        <p:txBody>
          <a:bodyPr>
            <a:normAutofit/>
          </a:bodyPr>
          <a:lstStyle/>
          <a:p>
            <a:r>
              <a:rPr lang="en-US" altLang="zh-CN" sz="2200" b="0" dirty="0" smtClean="0"/>
              <a:t>【</a:t>
            </a:r>
            <a:r>
              <a:rPr lang="zh-CN" altLang="en-US" sz="2200" b="0" dirty="0" smtClean="0"/>
              <a:t>例</a:t>
            </a:r>
            <a:r>
              <a:rPr lang="en-US" altLang="zh-CN" sz="2200" b="0" dirty="0" smtClean="0"/>
              <a:t>】</a:t>
            </a:r>
            <a:r>
              <a:rPr lang="zh-CN" altLang="zh-CN" sz="2200" b="0" dirty="0" smtClean="0"/>
              <a:t>给定</a:t>
            </a:r>
            <a:r>
              <a:rPr lang="zh-CN" altLang="zh-CN" sz="2200" b="0" dirty="0"/>
              <a:t>一组</a:t>
            </a:r>
            <a:r>
              <a:rPr lang="zh-CN" altLang="zh-CN" sz="2200" b="0" dirty="0" smtClean="0"/>
              <a:t>字符</a:t>
            </a:r>
            <a:r>
              <a:rPr lang="zh-CN" altLang="en-US" sz="2200" b="0" dirty="0" smtClean="0"/>
              <a:t>：</a:t>
            </a:r>
            <a:r>
              <a:rPr lang="en-US" altLang="zh-CN" sz="2200" b="0" dirty="0" smtClean="0"/>
              <a:t> {</a:t>
            </a:r>
            <a:r>
              <a:rPr lang="en-US" altLang="zh-CN" sz="2200" b="0" dirty="0"/>
              <a:t>A, B, E, P, X, Z</a:t>
            </a:r>
            <a:r>
              <a:rPr lang="en-US" altLang="zh-CN" sz="2200" b="0" dirty="0" smtClean="0"/>
              <a:t>}</a:t>
            </a:r>
            <a:r>
              <a:rPr lang="zh-CN" altLang="en-US" sz="2200" b="0" dirty="0" smtClean="0"/>
              <a:t>，</a:t>
            </a:r>
            <a:endParaRPr lang="en-US" altLang="zh-CN" sz="2200" b="0" dirty="0" smtClean="0"/>
          </a:p>
          <a:p>
            <a:r>
              <a:rPr lang="en-US" altLang="zh-CN" sz="2200" b="0" dirty="0" smtClean="0"/>
              <a:t>           </a:t>
            </a:r>
            <a:r>
              <a:rPr lang="zh-CN" altLang="zh-CN" sz="2200" b="0" dirty="0" smtClean="0"/>
              <a:t>对应</a:t>
            </a:r>
            <a:r>
              <a:rPr lang="zh-CN" altLang="zh-CN" sz="2200" b="0" dirty="0"/>
              <a:t>的</a:t>
            </a:r>
            <a:r>
              <a:rPr lang="zh-CN" altLang="zh-CN" sz="2200" b="0" dirty="0" smtClean="0"/>
              <a:t>权重</a:t>
            </a:r>
            <a:r>
              <a:rPr lang="zh-CN" altLang="en-US" sz="2200" b="0" dirty="0" smtClean="0"/>
              <a:t>：</a:t>
            </a:r>
            <a:r>
              <a:rPr lang="en-US" altLang="zh-CN" sz="2200" b="0" dirty="0" smtClean="0"/>
              <a:t> {</a:t>
            </a:r>
            <a:r>
              <a:rPr lang="en-US" altLang="zh-CN" sz="2200" b="0" dirty="0"/>
              <a:t>32, 10, 110, 24, 32, 2</a:t>
            </a:r>
            <a:r>
              <a:rPr lang="en-US" altLang="zh-CN" sz="2200" b="0" dirty="0" smtClean="0"/>
              <a:t>}</a:t>
            </a:r>
            <a:endParaRPr lang="zh-CN" altLang="en-US" sz="2200" b="0" dirty="0"/>
          </a:p>
        </p:txBody>
      </p:sp>
      <p:pic>
        <p:nvPicPr>
          <p:cNvPr id="194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5918" y="1134935"/>
            <a:ext cx="5357850" cy="550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332466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4480" y="357166"/>
            <a:ext cx="5572164" cy="5974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332466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214290"/>
            <a:ext cx="8358246" cy="5086917"/>
          </a:xfrm>
        </p:spPr>
        <p:txBody>
          <a:bodyPr>
            <a:normAutofit/>
          </a:bodyPr>
          <a:lstStyle/>
          <a:p>
            <a:r>
              <a:rPr lang="en-US" altLang="zh-CN" sz="2800" dirty="0" smtClean="0"/>
              <a:t>	</a:t>
            </a:r>
            <a:r>
              <a:rPr lang="zh-CN" altLang="en-US" sz="2800" dirty="0" smtClean="0">
                <a:solidFill>
                  <a:srgbClr val="FF0000"/>
                </a:solidFill>
              </a:rPr>
              <a:t>注意：</a:t>
            </a:r>
            <a:endParaRPr lang="en-US" altLang="zh-CN" sz="2800" dirty="0" smtClean="0">
              <a:solidFill>
                <a:srgbClr val="FF0000"/>
              </a:solidFill>
            </a:endParaRPr>
          </a:p>
          <a:p>
            <a:r>
              <a:rPr lang="zh-CN" altLang="en-US" sz="2800" b="0" dirty="0" smtClean="0"/>
              <a:t>（</a:t>
            </a:r>
            <a:r>
              <a:rPr lang="en-US" altLang="zh-CN" sz="2800" b="0" dirty="0" smtClean="0"/>
              <a:t>1</a:t>
            </a:r>
            <a:r>
              <a:rPr lang="zh-CN" altLang="en-US" sz="2800" b="0" dirty="0" smtClean="0"/>
              <a:t>）</a:t>
            </a:r>
            <a:r>
              <a:rPr lang="en-US" altLang="zh-CN" sz="2800" b="0" dirty="0" smtClean="0"/>
              <a:t>n</a:t>
            </a:r>
            <a:r>
              <a:rPr lang="zh-CN" altLang="zh-CN" sz="2800" b="0" dirty="0"/>
              <a:t>个叶子结点构成的</a:t>
            </a:r>
            <a:r>
              <a:rPr lang="zh-CN" altLang="zh-CN" sz="2800" dirty="0">
                <a:solidFill>
                  <a:srgbClr val="FF0000"/>
                </a:solidFill>
              </a:rPr>
              <a:t>哈夫曼树</a:t>
            </a:r>
            <a:r>
              <a:rPr lang="zh-CN" altLang="zh-CN" sz="2800" b="0" dirty="0"/>
              <a:t>的带权路径长度</a:t>
            </a:r>
            <a:r>
              <a:rPr lang="zh-CN" altLang="zh-CN" sz="2800" dirty="0">
                <a:solidFill>
                  <a:srgbClr val="FF0000"/>
                </a:solidFill>
              </a:rPr>
              <a:t>是确定的</a:t>
            </a:r>
            <a:r>
              <a:rPr lang="zh-CN" altLang="zh-CN" sz="2800" b="0" dirty="0"/>
              <a:t>，但</a:t>
            </a:r>
            <a:r>
              <a:rPr lang="zh-CN" altLang="zh-CN" sz="2800" dirty="0">
                <a:solidFill>
                  <a:srgbClr val="FF0000"/>
                </a:solidFill>
              </a:rPr>
              <a:t>树形是不唯一</a:t>
            </a:r>
            <a:r>
              <a:rPr lang="zh-CN" altLang="zh-CN" sz="2800" b="0" dirty="0"/>
              <a:t>的，因为将森林</a:t>
            </a:r>
            <a:r>
              <a:rPr lang="zh-CN" altLang="zh-CN" sz="2800" b="0" dirty="0" smtClean="0"/>
              <a:t>中</a:t>
            </a:r>
            <a:r>
              <a:rPr lang="zh-CN" altLang="en-US" sz="2800" b="0" dirty="0" smtClean="0"/>
              <a:t>，</a:t>
            </a:r>
            <a:r>
              <a:rPr lang="zh-CN" altLang="zh-CN" sz="2800" b="0" dirty="0" smtClean="0"/>
              <a:t>两</a:t>
            </a:r>
            <a:r>
              <a:rPr lang="zh-CN" altLang="zh-CN" sz="2800" b="0" dirty="0"/>
              <a:t>棵权值最小的子树合并时，哪棵做左子树，哪棵做右子树</a:t>
            </a:r>
            <a:r>
              <a:rPr lang="zh-CN" altLang="zh-CN" sz="2800" dirty="0">
                <a:solidFill>
                  <a:srgbClr val="FF0000"/>
                </a:solidFill>
              </a:rPr>
              <a:t>并不严格限制</a:t>
            </a:r>
            <a:r>
              <a:rPr lang="zh-CN" altLang="zh-CN" sz="2800" b="0" dirty="0"/>
              <a:t>。如图</a:t>
            </a:r>
            <a:r>
              <a:rPr lang="en-US" altLang="zh-CN" sz="2800" b="0" dirty="0"/>
              <a:t>5-20</a:t>
            </a:r>
            <a:r>
              <a:rPr lang="zh-CN" altLang="zh-CN" sz="2800" b="0" dirty="0"/>
              <a:t>所示的哈夫曼</a:t>
            </a:r>
            <a:r>
              <a:rPr lang="zh-CN" altLang="zh-CN" sz="2800" b="0" dirty="0" smtClean="0"/>
              <a:t>树。</a:t>
            </a:r>
            <a:endParaRPr lang="en-US" altLang="zh-CN" sz="2800" b="0" dirty="0" smtClean="0"/>
          </a:p>
          <a:p>
            <a:r>
              <a:rPr lang="zh-CN" altLang="en-US" sz="2800" b="0" dirty="0" smtClean="0"/>
              <a:t>（</a:t>
            </a:r>
            <a:r>
              <a:rPr lang="en-US" altLang="zh-CN" sz="2800" b="0" dirty="0" smtClean="0"/>
              <a:t>2</a:t>
            </a:r>
            <a:r>
              <a:rPr lang="zh-CN" altLang="en-US" sz="2800" b="0" dirty="0" smtClean="0"/>
              <a:t>）</a:t>
            </a:r>
            <a:r>
              <a:rPr lang="en-US" altLang="zh-CN" sz="2800" b="0" dirty="0" smtClean="0"/>
              <a:t>n1 </a:t>
            </a:r>
            <a:r>
              <a:rPr lang="en-US" altLang="zh-CN" sz="2800" b="0" dirty="0"/>
              <a:t>= </a:t>
            </a:r>
            <a:r>
              <a:rPr lang="en-US" altLang="zh-CN" sz="2800" b="0" dirty="0" smtClean="0"/>
              <a:t>0</a:t>
            </a:r>
            <a:r>
              <a:rPr lang="zh-CN" altLang="en-US" sz="2800" b="0" dirty="0" smtClean="0"/>
              <a:t>，无度为</a:t>
            </a:r>
            <a:r>
              <a:rPr lang="en-US" altLang="zh-CN" sz="2800" b="0" dirty="0" smtClean="0"/>
              <a:t>1</a:t>
            </a:r>
            <a:r>
              <a:rPr lang="zh-CN" altLang="en-US" sz="2800" b="0" dirty="0" smtClean="0"/>
              <a:t>结点。</a:t>
            </a:r>
            <a:endParaRPr lang="zh-CN" altLang="en-US" sz="2800" b="0" dirty="0"/>
          </a:p>
          <a:p>
            <a:r>
              <a:rPr lang="en-US" altLang="zh-CN" sz="2800" b="0" dirty="0"/>
              <a:t>n = </a:t>
            </a:r>
            <a:r>
              <a:rPr lang="en-US" altLang="zh-CN" sz="2800" b="0" dirty="0" smtClean="0"/>
              <a:t>n0+</a:t>
            </a:r>
            <a:r>
              <a:rPr lang="en-US" altLang="zh-CN" sz="2800" b="0" dirty="0"/>
              <a:t> </a:t>
            </a:r>
            <a:r>
              <a:rPr lang="en-US" altLang="zh-CN" sz="2800" b="0" dirty="0" smtClean="0"/>
              <a:t>n1 +n2=  2n0-1</a:t>
            </a:r>
            <a:endParaRPr lang="zh-CN" altLang="zh-CN" sz="2800" b="0" dirty="0" smtClean="0"/>
          </a:p>
          <a:p>
            <a:endParaRPr lang="zh-CN" altLang="en-US" b="0" dirty="0"/>
          </a:p>
        </p:txBody>
      </p:sp>
      <p:pic>
        <p:nvPicPr>
          <p:cNvPr id="2150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3212976"/>
            <a:ext cx="3786214" cy="3289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330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980728"/>
            <a:ext cx="7777052" cy="5591544"/>
          </a:xfrm>
        </p:spPr>
        <p:txBody>
          <a:bodyPr>
            <a:normAutofit/>
          </a:bodyPr>
          <a:lstStyle/>
          <a:p>
            <a:r>
              <a:rPr lang="en-US" altLang="zh-CN" sz="2800" b="0" dirty="0" err="1"/>
              <a:t>typedef</a:t>
            </a:r>
            <a:r>
              <a:rPr lang="en-US" altLang="zh-CN" sz="2800" b="0" dirty="0"/>
              <a:t> </a:t>
            </a:r>
            <a:r>
              <a:rPr lang="en-US" altLang="zh-CN" sz="2800" b="0" dirty="0" err="1" smtClean="0"/>
              <a:t>struct</a:t>
            </a:r>
            <a:r>
              <a:rPr lang="en-US" altLang="zh-CN" sz="2800" b="0" dirty="0" smtClean="0"/>
              <a:t> Node </a:t>
            </a:r>
            <a:r>
              <a:rPr lang="en-US" altLang="zh-CN" sz="2800" b="0" dirty="0"/>
              <a:t>{</a:t>
            </a:r>
            <a:endParaRPr lang="en-US" altLang="zh-CN" sz="2800" b="0" dirty="0" smtClean="0"/>
          </a:p>
          <a:p>
            <a:r>
              <a:rPr lang="en-US" altLang="zh-CN" sz="2800" b="0" dirty="0"/>
              <a:t>	unsigned int weight</a:t>
            </a:r>
            <a:r>
              <a:rPr lang="en-US" altLang="zh-CN" sz="2800" b="0" dirty="0" smtClean="0"/>
              <a:t>;</a:t>
            </a:r>
            <a:r>
              <a:rPr lang="en-US" altLang="zh-CN" sz="2800" b="0" dirty="0"/>
              <a:t>		//</a:t>
            </a:r>
            <a:r>
              <a:rPr lang="zh-CN" altLang="en-US" sz="2800" b="0" dirty="0"/>
              <a:t>权</a:t>
            </a:r>
            <a:r>
              <a:rPr lang="zh-CN" altLang="en-US" sz="2800" b="0" dirty="0" smtClean="0"/>
              <a:t>值</a:t>
            </a:r>
            <a:endParaRPr lang="en-US" altLang="zh-CN" sz="2800" b="0" dirty="0" smtClean="0"/>
          </a:p>
          <a:p>
            <a:r>
              <a:rPr lang="en-US" altLang="zh-CN" sz="2800" b="0" dirty="0" smtClean="0"/>
              <a:t>    Node </a:t>
            </a:r>
            <a:r>
              <a:rPr lang="zh-CN" altLang="en-US" sz="2800" b="0" dirty="0" smtClean="0"/>
              <a:t>*</a:t>
            </a:r>
            <a:r>
              <a:rPr lang="en-US" altLang="zh-CN" sz="2800" b="0" dirty="0" err="1" smtClean="0"/>
              <a:t>lchild</a:t>
            </a:r>
            <a:r>
              <a:rPr lang="en-US" altLang="zh-CN" sz="2800" b="0" dirty="0" smtClean="0"/>
              <a:t>, </a:t>
            </a:r>
            <a:r>
              <a:rPr lang="zh-CN" altLang="en-US" sz="2800" b="0" dirty="0" smtClean="0"/>
              <a:t>*</a:t>
            </a:r>
            <a:r>
              <a:rPr lang="en-US" altLang="zh-CN" sz="2800" b="0" dirty="0" err="1" smtClean="0"/>
              <a:t>rchild</a:t>
            </a:r>
            <a:r>
              <a:rPr lang="en-US" altLang="zh-CN" sz="2800" b="0" dirty="0" smtClean="0"/>
              <a:t>;</a:t>
            </a:r>
          </a:p>
          <a:p>
            <a:r>
              <a:rPr lang="en-US" altLang="zh-CN" sz="2800" b="0" dirty="0" smtClean="0"/>
              <a:t>}</a:t>
            </a:r>
            <a:r>
              <a:rPr lang="en-US" altLang="zh-CN" sz="2800" b="0" dirty="0" err="1" smtClean="0"/>
              <a:t>HTNode</a:t>
            </a:r>
            <a:r>
              <a:rPr lang="en-US" altLang="zh-CN" sz="2800" b="0" dirty="0" smtClean="0"/>
              <a:t>;</a:t>
            </a:r>
            <a:r>
              <a:rPr lang="en-US" altLang="zh-CN" sz="2800" b="0" dirty="0"/>
              <a:t>	</a:t>
            </a:r>
            <a:r>
              <a:rPr lang="en-US" altLang="zh-CN" sz="2600" b="0" dirty="0"/>
              <a:t>	</a:t>
            </a:r>
            <a:r>
              <a:rPr lang="zh-CN" altLang="en-US" sz="2600" b="0" dirty="0" smtClean="0"/>
              <a:t> </a:t>
            </a:r>
            <a:endParaRPr lang="zh-CN" altLang="en-US" dirty="0"/>
          </a:p>
        </p:txBody>
      </p:sp>
      <p:sp>
        <p:nvSpPr>
          <p:cNvPr id="4" name="标题 4"/>
          <p:cNvSpPr>
            <a:spLocks noGrp="1"/>
          </p:cNvSpPr>
          <p:nvPr>
            <p:ph type="title"/>
          </p:nvPr>
        </p:nvSpPr>
        <p:spPr>
          <a:xfrm>
            <a:off x="571472" y="71414"/>
            <a:ext cx="7520940" cy="548640"/>
          </a:xfrm>
        </p:spPr>
        <p:txBody>
          <a:bodyPr/>
          <a:lstStyle/>
          <a:p>
            <a:r>
              <a:rPr lang="en-US" altLang="zh-CN" b="1" dirty="0" smtClean="0">
                <a:latin typeface="+mj-ea"/>
                <a:ea typeface="+mj-ea"/>
              </a:rPr>
              <a:t>3. </a:t>
            </a:r>
            <a:r>
              <a:rPr lang="zh-CN" altLang="en-US" b="1" dirty="0" smtClean="0">
                <a:latin typeface="+mj-ea"/>
                <a:ea typeface="+mj-ea"/>
              </a:rPr>
              <a:t>哈夫曼树的具体实现</a:t>
            </a:r>
          </a:p>
        </p:txBody>
      </p:sp>
    </p:spTree>
    <p:extLst>
      <p:ext uri="{BB962C8B-B14F-4D97-AF65-F5344CB8AC3E}">
        <p14:creationId xmlns:p14="http://schemas.microsoft.com/office/powerpoint/2010/main" val="306318014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428604"/>
            <a:ext cx="8858280" cy="5808708"/>
          </a:xfrm>
        </p:spPr>
        <p:txBody>
          <a:bodyPr>
            <a:noAutofit/>
          </a:bodyPr>
          <a:lstStyle/>
          <a:p>
            <a:pPr>
              <a:lnSpc>
                <a:spcPct val="110000"/>
              </a:lnSpc>
              <a:spcBef>
                <a:spcPts val="0"/>
              </a:spcBef>
            </a:pPr>
            <a:r>
              <a:rPr lang="zh-CN" altLang="zh-CN" dirty="0" smtClean="0"/>
              <a:t>哈夫曼</a:t>
            </a:r>
            <a:r>
              <a:rPr lang="zh-CN" altLang="zh-CN" dirty="0"/>
              <a:t>树构造的</a:t>
            </a:r>
            <a:r>
              <a:rPr lang="zh-CN" altLang="zh-CN" dirty="0" smtClean="0"/>
              <a:t>实现</a:t>
            </a:r>
            <a:endParaRPr lang="zh-CN" altLang="zh-CN" dirty="0"/>
          </a:p>
          <a:p>
            <a:pPr>
              <a:lnSpc>
                <a:spcPct val="110000"/>
              </a:lnSpc>
              <a:spcBef>
                <a:spcPts val="0"/>
              </a:spcBef>
            </a:pPr>
            <a:r>
              <a:rPr lang="en-US" altLang="zh-CN" b="0" dirty="0" smtClean="0"/>
              <a:t>//weight</a:t>
            </a:r>
            <a:r>
              <a:rPr lang="zh-CN" altLang="zh-CN" b="0" dirty="0"/>
              <a:t>数组</a:t>
            </a:r>
            <a:r>
              <a:rPr lang="zh-CN" altLang="zh-CN" b="0" dirty="0" smtClean="0"/>
              <a:t>存储权</a:t>
            </a:r>
            <a:r>
              <a:rPr lang="zh-CN" altLang="zh-CN" b="0" dirty="0"/>
              <a:t>值，</a:t>
            </a:r>
            <a:r>
              <a:rPr lang="en-US" altLang="zh-CN" b="0" dirty="0"/>
              <a:t>n</a:t>
            </a:r>
            <a:r>
              <a:rPr lang="zh-CN" altLang="zh-CN" b="0" dirty="0"/>
              <a:t>是数据长度</a:t>
            </a:r>
          </a:p>
          <a:p>
            <a:pPr>
              <a:lnSpc>
                <a:spcPct val="110000"/>
              </a:lnSpc>
              <a:spcBef>
                <a:spcPts val="1000"/>
              </a:spcBef>
            </a:pPr>
            <a:r>
              <a:rPr lang="en-US" altLang="zh-CN" b="0" dirty="0" smtClean="0"/>
              <a:t>bool </a:t>
            </a:r>
            <a:r>
              <a:rPr lang="en-US" altLang="zh-CN" b="0" dirty="0" err="1"/>
              <a:t>BuildHuffTree</a:t>
            </a:r>
            <a:r>
              <a:rPr lang="en-US" altLang="zh-CN" b="0" dirty="0"/>
              <a:t>(</a:t>
            </a:r>
            <a:r>
              <a:rPr lang="en-US" altLang="zh-CN" b="0" dirty="0" err="1"/>
              <a:t>HTNode</a:t>
            </a:r>
            <a:r>
              <a:rPr lang="en-US" altLang="zh-CN" b="0" dirty="0"/>
              <a:t> </a:t>
            </a:r>
            <a:r>
              <a:rPr lang="en-US" altLang="zh-CN" b="0" dirty="0" smtClean="0"/>
              <a:t>*&amp;HT, int </a:t>
            </a:r>
            <a:r>
              <a:rPr lang="en-US" altLang="zh-CN" b="0" dirty="0"/>
              <a:t>weight[], int n){</a:t>
            </a:r>
            <a:endParaRPr lang="zh-CN" altLang="zh-CN" b="0" dirty="0"/>
          </a:p>
          <a:p>
            <a:pPr>
              <a:lnSpc>
                <a:spcPct val="110000"/>
              </a:lnSpc>
              <a:spcBef>
                <a:spcPts val="0"/>
              </a:spcBef>
            </a:pPr>
            <a:r>
              <a:rPr lang="en-US" altLang="zh-CN" b="0" dirty="0"/>
              <a:t>    	</a:t>
            </a:r>
            <a:r>
              <a:rPr lang="en-US" altLang="zh-CN" b="0" dirty="0" err="1" smtClean="0">
                <a:solidFill>
                  <a:srgbClr val="FF0000"/>
                </a:solidFill>
              </a:rPr>
              <a:t>Priority_Queue</a:t>
            </a:r>
            <a:r>
              <a:rPr lang="en-US" altLang="zh-CN" b="0" dirty="0" smtClean="0"/>
              <a:t> </a:t>
            </a:r>
            <a:r>
              <a:rPr lang="zh-CN" altLang="en-US" b="0" dirty="0" smtClean="0"/>
              <a:t>*</a:t>
            </a:r>
            <a:r>
              <a:rPr lang="en-US" altLang="zh-CN" b="0" dirty="0" smtClean="0"/>
              <a:t>PQ; //</a:t>
            </a:r>
            <a:r>
              <a:rPr lang="zh-CN" altLang="en-US" b="0" dirty="0" smtClean="0"/>
              <a:t>排序队列，优先队列</a:t>
            </a:r>
            <a:endParaRPr lang="en-US" altLang="zh-CN" b="0" dirty="0"/>
          </a:p>
          <a:p>
            <a:pPr>
              <a:lnSpc>
                <a:spcPct val="110000"/>
              </a:lnSpc>
              <a:spcBef>
                <a:spcPts val="0"/>
              </a:spcBef>
            </a:pPr>
            <a:r>
              <a:rPr lang="en-US" altLang="zh-CN" b="0" dirty="0" smtClean="0"/>
              <a:t>    </a:t>
            </a:r>
            <a:r>
              <a:rPr lang="en-US" altLang="zh-CN" b="0" dirty="0" err="1"/>
              <a:t>HTNode</a:t>
            </a:r>
            <a:r>
              <a:rPr lang="en-US" altLang="zh-CN" b="0" dirty="0"/>
              <a:t> </a:t>
            </a:r>
            <a:r>
              <a:rPr lang="zh-CN" altLang="en-US" b="0" dirty="0" smtClean="0"/>
              <a:t>*</a:t>
            </a:r>
            <a:r>
              <a:rPr lang="en-US" altLang="zh-CN" b="0" dirty="0" err="1" smtClean="0"/>
              <a:t>lc</a:t>
            </a:r>
            <a:r>
              <a:rPr lang="en-US" altLang="zh-CN" b="0" dirty="0"/>
              <a:t>, </a:t>
            </a:r>
            <a:r>
              <a:rPr lang="zh-CN" altLang="en-US" b="0" dirty="0" smtClean="0"/>
              <a:t>*</a:t>
            </a:r>
            <a:r>
              <a:rPr lang="en-US" altLang="zh-CN" b="0" dirty="0" err="1" smtClean="0"/>
              <a:t>rc</a:t>
            </a:r>
            <a:r>
              <a:rPr lang="en-US" altLang="zh-CN" b="0" dirty="0"/>
              <a:t>, </a:t>
            </a:r>
            <a:r>
              <a:rPr lang="zh-CN" altLang="en-US" b="0" dirty="0" smtClean="0"/>
              <a:t>*</a:t>
            </a:r>
            <a:r>
              <a:rPr lang="en-US" altLang="zh-CN" b="0" dirty="0" smtClean="0"/>
              <a:t>p;</a:t>
            </a:r>
            <a:endParaRPr lang="zh-CN" altLang="zh-CN" b="0" dirty="0"/>
          </a:p>
          <a:p>
            <a:pPr>
              <a:lnSpc>
                <a:spcPct val="110000"/>
              </a:lnSpc>
              <a:spcBef>
                <a:spcPts val="0"/>
              </a:spcBef>
            </a:pPr>
            <a:r>
              <a:rPr lang="en-US" altLang="zh-CN" b="0" dirty="0"/>
              <a:t>    	</a:t>
            </a:r>
            <a:endParaRPr lang="en-US" altLang="zh-CN" b="0" dirty="0" smtClean="0"/>
          </a:p>
          <a:p>
            <a:pPr>
              <a:lnSpc>
                <a:spcPct val="110000"/>
              </a:lnSpc>
              <a:spcBef>
                <a:spcPts val="0"/>
              </a:spcBef>
            </a:pPr>
            <a:r>
              <a:rPr lang="en-US" altLang="zh-CN" b="0" dirty="0"/>
              <a:t>	</a:t>
            </a:r>
            <a:r>
              <a:rPr lang="en-US" altLang="zh-CN" b="0" dirty="0" smtClean="0"/>
              <a:t>if (n&lt;=0) return true; //n=0</a:t>
            </a:r>
            <a:r>
              <a:rPr lang="zh-CN" altLang="en-US" b="0" dirty="0" smtClean="0"/>
              <a:t>时，已经是空哈夫曼树</a:t>
            </a:r>
            <a:endParaRPr lang="en-US" altLang="zh-CN" b="0" dirty="0" smtClean="0"/>
          </a:p>
          <a:p>
            <a:pPr>
              <a:lnSpc>
                <a:spcPct val="110000"/>
              </a:lnSpc>
              <a:spcBef>
                <a:spcPts val="0"/>
              </a:spcBef>
            </a:pPr>
            <a:r>
              <a:rPr lang="en-US" altLang="zh-CN" b="0" dirty="0" smtClean="0"/>
              <a:t>     //</a:t>
            </a:r>
            <a:r>
              <a:rPr lang="zh-CN" altLang="zh-CN" b="0" dirty="0" smtClean="0"/>
              <a:t>初始化</a:t>
            </a:r>
            <a:r>
              <a:rPr lang="zh-CN" altLang="en-US" b="0" dirty="0" smtClean="0"/>
              <a:t>：建立</a:t>
            </a:r>
            <a:r>
              <a:rPr lang="en-US" altLang="zh-CN" b="0" dirty="0" smtClean="0"/>
              <a:t>n</a:t>
            </a:r>
            <a:r>
              <a:rPr lang="zh-CN" altLang="en-US" b="0" dirty="0" smtClean="0"/>
              <a:t>棵单根树，将</a:t>
            </a:r>
            <a:r>
              <a:rPr lang="zh-CN" altLang="en-US" b="0" dirty="0"/>
              <a:t>各个根指针入队</a:t>
            </a:r>
            <a:endParaRPr lang="zh-CN" altLang="zh-CN" b="0" dirty="0"/>
          </a:p>
          <a:p>
            <a:pPr>
              <a:lnSpc>
                <a:spcPct val="110000"/>
              </a:lnSpc>
              <a:spcBef>
                <a:spcPts val="0"/>
              </a:spcBef>
            </a:pPr>
            <a:r>
              <a:rPr lang="en-US" altLang="zh-CN" b="0" dirty="0"/>
              <a:t>    	for (int i = 0; i &lt; n; </a:t>
            </a:r>
            <a:r>
              <a:rPr lang="en-US" altLang="zh-CN" b="0" dirty="0" err="1"/>
              <a:t>i</a:t>
            </a:r>
            <a:r>
              <a:rPr lang="en-US" altLang="zh-CN" b="0" dirty="0" smtClean="0"/>
              <a:t>++){</a:t>
            </a:r>
          </a:p>
          <a:p>
            <a:pPr>
              <a:lnSpc>
                <a:spcPct val="110000"/>
              </a:lnSpc>
              <a:spcBef>
                <a:spcPts val="0"/>
              </a:spcBef>
            </a:pPr>
            <a:r>
              <a:rPr lang="en-US" altLang="zh-CN" b="0" dirty="0"/>
              <a:t>		</a:t>
            </a:r>
            <a:r>
              <a:rPr lang="en-US" altLang="zh-CN" b="0" dirty="0" smtClean="0"/>
              <a:t>p</a:t>
            </a:r>
            <a:r>
              <a:rPr lang="en-US" altLang="zh-CN" b="0" dirty="0"/>
              <a:t>=(</a:t>
            </a:r>
            <a:r>
              <a:rPr lang="en-US" altLang="zh-CN" b="0" dirty="0" err="1"/>
              <a:t>HTNode</a:t>
            </a:r>
            <a:r>
              <a:rPr lang="en-US" altLang="zh-CN" b="0" dirty="0"/>
              <a:t> </a:t>
            </a:r>
            <a:r>
              <a:rPr lang="zh-CN" altLang="en-US" b="0" dirty="0"/>
              <a:t>*</a:t>
            </a:r>
            <a:r>
              <a:rPr lang="en-US" altLang="zh-CN" b="0" dirty="0" smtClean="0"/>
              <a:t>)</a:t>
            </a:r>
            <a:r>
              <a:rPr lang="en-US" altLang="zh-CN" b="0" dirty="0"/>
              <a:t>malloc(</a:t>
            </a:r>
            <a:r>
              <a:rPr lang="en-US" altLang="zh-CN" b="0" dirty="0" err="1"/>
              <a:t>sizeof</a:t>
            </a:r>
            <a:r>
              <a:rPr lang="en-US" altLang="zh-CN" b="0" dirty="0"/>
              <a:t>(</a:t>
            </a:r>
            <a:r>
              <a:rPr lang="en-US" altLang="zh-CN" b="0" dirty="0" err="1"/>
              <a:t>HTNode</a:t>
            </a:r>
            <a:r>
              <a:rPr lang="en-US" altLang="zh-CN" b="0" dirty="0" smtClean="0"/>
              <a:t>));</a:t>
            </a:r>
          </a:p>
          <a:p>
            <a:pPr>
              <a:lnSpc>
                <a:spcPct val="110000"/>
              </a:lnSpc>
              <a:spcBef>
                <a:spcPts val="0"/>
              </a:spcBef>
            </a:pPr>
            <a:r>
              <a:rPr lang="en-US" altLang="zh-CN" b="0" dirty="0"/>
              <a:t>	</a:t>
            </a:r>
            <a:r>
              <a:rPr lang="en-US" altLang="zh-CN" b="0" dirty="0" smtClean="0"/>
              <a:t>	p-&gt;weight=</a:t>
            </a:r>
            <a:r>
              <a:rPr lang="en-US" altLang="zh-CN" b="0" dirty="0"/>
              <a:t> </a:t>
            </a:r>
            <a:r>
              <a:rPr lang="en-US" altLang="zh-CN" b="0" dirty="0" smtClean="0"/>
              <a:t>weight[</a:t>
            </a:r>
            <a:r>
              <a:rPr lang="en-US" altLang="zh-CN" b="0" dirty="0" err="1" smtClean="0"/>
              <a:t>i</a:t>
            </a:r>
            <a:r>
              <a:rPr lang="en-US" altLang="zh-CN" b="0" dirty="0" smtClean="0"/>
              <a:t>];</a:t>
            </a:r>
          </a:p>
          <a:p>
            <a:pPr>
              <a:lnSpc>
                <a:spcPct val="110000"/>
              </a:lnSpc>
              <a:spcBef>
                <a:spcPts val="0"/>
              </a:spcBef>
            </a:pPr>
            <a:r>
              <a:rPr lang="en-US" altLang="zh-CN" b="0" dirty="0"/>
              <a:t>	</a:t>
            </a:r>
            <a:r>
              <a:rPr lang="en-US" altLang="zh-CN" b="0" dirty="0" smtClean="0"/>
              <a:t>	p-&gt;lchild=</a:t>
            </a:r>
            <a:r>
              <a:rPr lang="en-US" altLang="zh-CN" b="0" dirty="0"/>
              <a:t> p-</a:t>
            </a:r>
            <a:r>
              <a:rPr lang="en-US" altLang="zh-CN" b="0" dirty="0" smtClean="0"/>
              <a:t>&gt;rchild=NULL; </a:t>
            </a:r>
            <a:endParaRPr lang="zh-CN" altLang="zh-CN" b="0" dirty="0"/>
          </a:p>
          <a:p>
            <a:pPr>
              <a:lnSpc>
                <a:spcPct val="110000"/>
              </a:lnSpc>
              <a:spcBef>
                <a:spcPts val="0"/>
              </a:spcBef>
            </a:pPr>
            <a:r>
              <a:rPr lang="en-US" altLang="zh-CN" b="0" dirty="0"/>
              <a:t> </a:t>
            </a:r>
            <a:r>
              <a:rPr lang="en-US" altLang="zh-CN" b="0" dirty="0" smtClean="0"/>
              <a:t>  </a:t>
            </a:r>
            <a:r>
              <a:rPr lang="en-US" altLang="zh-CN" b="0" dirty="0"/>
              <a:t>		</a:t>
            </a:r>
            <a:r>
              <a:rPr lang="en-US" altLang="zh-CN" b="0" dirty="0" err="1" smtClean="0"/>
              <a:t>EnQueue</a:t>
            </a:r>
            <a:r>
              <a:rPr lang="en-US" altLang="zh-CN" b="0" dirty="0" smtClean="0"/>
              <a:t> (PQ, p);</a:t>
            </a:r>
          </a:p>
          <a:p>
            <a:pPr>
              <a:lnSpc>
                <a:spcPct val="110000"/>
              </a:lnSpc>
              <a:spcBef>
                <a:spcPts val="0"/>
              </a:spcBef>
            </a:pPr>
            <a:r>
              <a:rPr lang="en-US" altLang="zh-CN" b="0" dirty="0"/>
              <a:t> </a:t>
            </a:r>
            <a:r>
              <a:rPr lang="en-US" altLang="zh-CN" b="0" dirty="0" smtClean="0"/>
              <a:t>   }</a:t>
            </a:r>
          </a:p>
        </p:txBody>
      </p:sp>
    </p:spTree>
    <p:extLst>
      <p:ext uri="{BB962C8B-B14F-4D97-AF65-F5344CB8AC3E}">
        <p14:creationId xmlns:p14="http://schemas.microsoft.com/office/powerpoint/2010/main" val="343484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476672"/>
            <a:ext cx="8822214" cy="6048672"/>
          </a:xfrm>
        </p:spPr>
        <p:txBody>
          <a:bodyPr>
            <a:normAutofit fontScale="92500" lnSpcReduction="10000"/>
          </a:bodyPr>
          <a:lstStyle/>
          <a:p>
            <a:pPr>
              <a:spcBef>
                <a:spcPts val="0"/>
              </a:spcBef>
            </a:pPr>
            <a:r>
              <a:rPr lang="en-US" altLang="zh-CN" sz="2600" b="0" dirty="0" smtClean="0"/>
              <a:t>//</a:t>
            </a:r>
            <a:r>
              <a:rPr lang="zh-CN" altLang="zh-CN" sz="2600" b="0" dirty="0"/>
              <a:t>构造哈夫曼树</a:t>
            </a:r>
          </a:p>
          <a:p>
            <a:pPr>
              <a:spcBef>
                <a:spcPts val="0"/>
              </a:spcBef>
            </a:pPr>
            <a:r>
              <a:rPr lang="en-US" altLang="zh-CN" sz="2600" b="0" dirty="0"/>
              <a:t>    while </a:t>
            </a:r>
            <a:r>
              <a:rPr lang="en-US" altLang="zh-CN" sz="2600" b="0" dirty="0" smtClean="0"/>
              <a:t>(</a:t>
            </a:r>
            <a:r>
              <a:rPr lang="en-US" altLang="zh-CN" sz="2800" b="0" dirty="0" err="1" smtClean="0"/>
              <a:t>QueueLength</a:t>
            </a:r>
            <a:r>
              <a:rPr lang="en-US" altLang="zh-CN" sz="2800" b="0" dirty="0" smtClean="0"/>
              <a:t>(PQ)</a:t>
            </a:r>
            <a:r>
              <a:rPr lang="en-US" altLang="zh-CN" sz="2600" b="0" dirty="0" smtClean="0"/>
              <a:t> </a:t>
            </a:r>
            <a:r>
              <a:rPr lang="en-US" altLang="zh-CN" sz="2600" b="0" dirty="0"/>
              <a:t>&gt; 1</a:t>
            </a:r>
            <a:r>
              <a:rPr lang="en-US" altLang="zh-CN" sz="2600" b="0" dirty="0" smtClean="0"/>
              <a:t>){</a:t>
            </a:r>
            <a:r>
              <a:rPr lang="en-US" altLang="zh-CN" b="0" dirty="0" smtClean="0"/>
              <a:t>//=1</a:t>
            </a:r>
            <a:r>
              <a:rPr lang="zh-CN" altLang="en-US" b="0" dirty="0" smtClean="0"/>
              <a:t>则剩一棵树</a:t>
            </a:r>
            <a:r>
              <a:rPr lang="en-US" altLang="zh-CN" b="0" dirty="0" smtClean="0"/>
              <a:t>——</a:t>
            </a:r>
            <a:r>
              <a:rPr lang="zh-CN" altLang="en-US" b="0" dirty="0" smtClean="0"/>
              <a:t>哈夫曼树建好</a:t>
            </a:r>
            <a:endParaRPr lang="zh-CN" altLang="zh-CN" b="0" dirty="0"/>
          </a:p>
          <a:p>
            <a:pPr>
              <a:spcBef>
                <a:spcPts val="0"/>
              </a:spcBef>
            </a:pPr>
            <a:r>
              <a:rPr lang="en-US" altLang="zh-CN" sz="2600" b="0" dirty="0"/>
              <a:t>        </a:t>
            </a:r>
            <a:r>
              <a:rPr lang="en-US" altLang="zh-CN" sz="2600" b="0" dirty="0" smtClean="0"/>
              <a:t>	</a:t>
            </a:r>
            <a:r>
              <a:rPr lang="en-US" altLang="zh-CN" sz="2800" b="0" dirty="0" err="1" smtClean="0">
                <a:solidFill>
                  <a:srgbClr val="FF0000"/>
                </a:solidFill>
              </a:rPr>
              <a:t>DeQueue</a:t>
            </a:r>
            <a:r>
              <a:rPr lang="en-US" altLang="zh-CN" sz="2800" b="0" dirty="0" smtClean="0">
                <a:solidFill>
                  <a:srgbClr val="FF0000"/>
                </a:solidFill>
              </a:rPr>
              <a:t> (PQ, </a:t>
            </a:r>
            <a:r>
              <a:rPr lang="en-US" altLang="zh-CN" sz="2800" b="0" dirty="0" err="1" smtClean="0">
                <a:solidFill>
                  <a:srgbClr val="FF0000"/>
                </a:solidFill>
              </a:rPr>
              <a:t>lc</a:t>
            </a:r>
            <a:r>
              <a:rPr lang="en-US" altLang="zh-CN" sz="2800" b="0" dirty="0" smtClean="0">
                <a:solidFill>
                  <a:srgbClr val="FF0000"/>
                </a:solidFill>
              </a:rPr>
              <a:t>)</a:t>
            </a:r>
            <a:r>
              <a:rPr lang="en-US" altLang="zh-CN" sz="2600" b="0" dirty="0" smtClean="0"/>
              <a:t>; //</a:t>
            </a:r>
            <a:r>
              <a:rPr lang="zh-CN" altLang="en-US" sz="2600" b="0" dirty="0" smtClean="0"/>
              <a:t>取出权值最小树</a:t>
            </a:r>
            <a:endParaRPr lang="zh-CN" altLang="zh-CN" sz="2600" b="0" dirty="0"/>
          </a:p>
          <a:p>
            <a:pPr>
              <a:spcBef>
                <a:spcPts val="0"/>
              </a:spcBef>
            </a:pPr>
            <a:r>
              <a:rPr lang="en-US" altLang="zh-CN" sz="2600" b="0" dirty="0"/>
              <a:t>        </a:t>
            </a:r>
            <a:r>
              <a:rPr lang="en-US" altLang="zh-CN" sz="2600" b="0" dirty="0" smtClean="0"/>
              <a:t>	</a:t>
            </a:r>
            <a:r>
              <a:rPr lang="en-US" altLang="zh-CN" sz="2800" b="0" dirty="0" err="1">
                <a:solidFill>
                  <a:srgbClr val="FF0000"/>
                </a:solidFill>
              </a:rPr>
              <a:t>DeQueue</a:t>
            </a:r>
            <a:r>
              <a:rPr lang="en-US" altLang="zh-CN" sz="2800" b="0" dirty="0">
                <a:solidFill>
                  <a:srgbClr val="FF0000"/>
                </a:solidFill>
              </a:rPr>
              <a:t> </a:t>
            </a:r>
            <a:r>
              <a:rPr lang="en-US" altLang="zh-CN" sz="2800" b="0" dirty="0" smtClean="0">
                <a:solidFill>
                  <a:srgbClr val="FF0000"/>
                </a:solidFill>
              </a:rPr>
              <a:t>(PQ</a:t>
            </a:r>
            <a:r>
              <a:rPr lang="en-US" altLang="zh-CN" sz="2800" b="0" dirty="0">
                <a:solidFill>
                  <a:srgbClr val="FF0000"/>
                </a:solidFill>
              </a:rPr>
              <a:t>, </a:t>
            </a:r>
            <a:r>
              <a:rPr lang="en-US" altLang="zh-CN" sz="2800" b="0" dirty="0" err="1" smtClean="0">
                <a:solidFill>
                  <a:srgbClr val="FF0000"/>
                </a:solidFill>
              </a:rPr>
              <a:t>rc</a:t>
            </a:r>
            <a:r>
              <a:rPr lang="en-US" altLang="zh-CN" sz="2800" b="0" dirty="0" smtClean="0">
                <a:solidFill>
                  <a:srgbClr val="FF0000"/>
                </a:solidFill>
              </a:rPr>
              <a:t>)</a:t>
            </a:r>
            <a:r>
              <a:rPr lang="en-US" altLang="zh-CN" sz="2800" b="0" dirty="0" smtClean="0"/>
              <a:t>; //</a:t>
            </a:r>
            <a:r>
              <a:rPr lang="zh-CN" altLang="en-US" sz="2600" b="0" dirty="0" smtClean="0"/>
              <a:t>取值权值第二小树</a:t>
            </a:r>
            <a:endParaRPr lang="zh-CN" altLang="zh-CN" sz="2600" b="0" dirty="0"/>
          </a:p>
          <a:p>
            <a:pPr>
              <a:spcBef>
                <a:spcPts val="0"/>
              </a:spcBef>
            </a:pPr>
            <a:r>
              <a:rPr lang="en-US" altLang="zh-CN" sz="2800" b="0" dirty="0" smtClean="0"/>
              <a:t>           p</a:t>
            </a:r>
            <a:r>
              <a:rPr lang="en-US" altLang="zh-CN" sz="2800" b="0" dirty="0"/>
              <a:t>=(</a:t>
            </a:r>
            <a:r>
              <a:rPr lang="en-US" altLang="zh-CN" sz="2800" b="0" dirty="0" err="1"/>
              <a:t>HTNode</a:t>
            </a:r>
            <a:r>
              <a:rPr lang="en-US" altLang="zh-CN" sz="2800" b="0" dirty="0"/>
              <a:t> </a:t>
            </a:r>
            <a:r>
              <a:rPr lang="zh-CN" altLang="en-US" sz="2800" b="0" dirty="0"/>
              <a:t>*</a:t>
            </a:r>
            <a:r>
              <a:rPr lang="en-US" altLang="zh-CN" sz="2800" b="0" dirty="0" smtClean="0"/>
              <a:t>)</a:t>
            </a:r>
            <a:r>
              <a:rPr lang="en-US" altLang="zh-CN" sz="2800" b="0" dirty="0" err="1" smtClean="0"/>
              <a:t>malloc</a:t>
            </a:r>
            <a:r>
              <a:rPr lang="en-US" altLang="zh-CN" sz="2800" b="0" dirty="0" smtClean="0"/>
              <a:t>(</a:t>
            </a:r>
            <a:r>
              <a:rPr lang="en-US" altLang="zh-CN" sz="2800" b="0" dirty="0" err="1" smtClean="0"/>
              <a:t>sizeof</a:t>
            </a:r>
            <a:r>
              <a:rPr lang="en-US" altLang="zh-CN" sz="2800" b="0" dirty="0" smtClean="0"/>
              <a:t>(</a:t>
            </a:r>
            <a:r>
              <a:rPr lang="en-US" altLang="zh-CN" sz="2800" b="0" dirty="0" err="1" smtClean="0"/>
              <a:t>HTNode</a:t>
            </a:r>
            <a:r>
              <a:rPr lang="en-US" altLang="zh-CN" sz="2800" b="0" dirty="0"/>
              <a:t>));</a:t>
            </a:r>
          </a:p>
          <a:p>
            <a:pPr>
              <a:spcBef>
                <a:spcPts val="0"/>
              </a:spcBef>
            </a:pPr>
            <a:r>
              <a:rPr lang="en-US" altLang="zh-CN" sz="2600" b="0" dirty="0"/>
              <a:t>	</a:t>
            </a:r>
            <a:r>
              <a:rPr lang="en-US" altLang="zh-CN" sz="2600" b="0" dirty="0" smtClean="0"/>
              <a:t>	p-&gt;</a:t>
            </a:r>
            <a:r>
              <a:rPr lang="en-US" altLang="zh-CN" sz="2800" b="0" dirty="0" smtClean="0"/>
              <a:t>lchild=</a:t>
            </a:r>
            <a:r>
              <a:rPr lang="en-US" altLang="zh-CN" sz="2800" b="0" dirty="0" err="1" smtClean="0"/>
              <a:t>lc</a:t>
            </a:r>
            <a:r>
              <a:rPr lang="en-US" altLang="zh-CN" sz="2800" b="0" dirty="0" smtClean="0"/>
              <a:t>;</a:t>
            </a:r>
          </a:p>
          <a:p>
            <a:pPr>
              <a:spcBef>
                <a:spcPts val="0"/>
              </a:spcBef>
            </a:pPr>
            <a:r>
              <a:rPr lang="en-US" altLang="zh-CN" sz="2800" b="0" dirty="0"/>
              <a:t>	</a:t>
            </a:r>
            <a:r>
              <a:rPr lang="en-US" altLang="zh-CN" sz="2800" b="0" dirty="0" smtClean="0"/>
              <a:t>	p-&gt;rchild=</a:t>
            </a:r>
            <a:r>
              <a:rPr lang="en-US" altLang="zh-CN" sz="2800" b="0" dirty="0" err="1" smtClean="0"/>
              <a:t>rc</a:t>
            </a:r>
            <a:r>
              <a:rPr lang="en-US" altLang="zh-CN" sz="2800" b="0" dirty="0" smtClean="0"/>
              <a:t>;</a:t>
            </a:r>
          </a:p>
          <a:p>
            <a:pPr>
              <a:spcBef>
                <a:spcPts val="0"/>
              </a:spcBef>
            </a:pPr>
            <a:r>
              <a:rPr lang="en-US" altLang="zh-CN" sz="2800" b="0" dirty="0"/>
              <a:t>	</a:t>
            </a:r>
            <a:r>
              <a:rPr lang="en-US" altLang="zh-CN" sz="2800" b="0" dirty="0" smtClean="0"/>
              <a:t>	p-&gt;</a:t>
            </a:r>
            <a:r>
              <a:rPr lang="en-US" altLang="zh-CN" sz="2600" b="0" dirty="0" smtClean="0"/>
              <a:t>weight=</a:t>
            </a:r>
            <a:r>
              <a:rPr lang="en-US" altLang="zh-CN" sz="2600" b="0" dirty="0" err="1" smtClean="0"/>
              <a:t>lc</a:t>
            </a:r>
            <a:r>
              <a:rPr lang="en-US" altLang="zh-CN" sz="2600" b="0" dirty="0" smtClean="0"/>
              <a:t>-&gt;</a:t>
            </a:r>
            <a:r>
              <a:rPr lang="en-US" altLang="zh-CN" sz="2600" b="0" dirty="0" err="1" smtClean="0"/>
              <a:t>weight+rc</a:t>
            </a:r>
            <a:r>
              <a:rPr lang="en-US" altLang="zh-CN" sz="2600" b="0" dirty="0" smtClean="0"/>
              <a:t>-&gt;weight;</a:t>
            </a:r>
            <a:endParaRPr lang="zh-CN" altLang="zh-CN" sz="2600" b="0" dirty="0"/>
          </a:p>
          <a:p>
            <a:pPr>
              <a:spcBef>
                <a:spcPts val="0"/>
              </a:spcBef>
            </a:pPr>
            <a:r>
              <a:rPr lang="en-US" altLang="zh-CN" sz="2600" b="0" dirty="0"/>
              <a:t>        </a:t>
            </a:r>
            <a:r>
              <a:rPr lang="en-US" altLang="zh-CN" sz="2600" b="0" dirty="0" smtClean="0"/>
              <a:t>	</a:t>
            </a:r>
            <a:r>
              <a:rPr lang="en-US" altLang="zh-CN" sz="2800" b="0" dirty="0" err="1"/>
              <a:t>EnQueue</a:t>
            </a:r>
            <a:r>
              <a:rPr lang="en-US" altLang="zh-CN" sz="2800" b="0" dirty="0"/>
              <a:t> </a:t>
            </a:r>
            <a:r>
              <a:rPr lang="en-US" altLang="zh-CN" sz="2800" b="0" dirty="0" smtClean="0"/>
              <a:t>(PQ</a:t>
            </a:r>
            <a:r>
              <a:rPr lang="en-US" altLang="zh-CN" sz="2800" b="0" dirty="0"/>
              <a:t>, p</a:t>
            </a:r>
            <a:r>
              <a:rPr lang="en-US" altLang="zh-CN" sz="2800" b="0" dirty="0" smtClean="0"/>
              <a:t>);</a:t>
            </a:r>
            <a:r>
              <a:rPr lang="en-US" altLang="zh-CN" sz="2600" b="0" dirty="0" smtClean="0"/>
              <a:t>  //</a:t>
            </a:r>
            <a:r>
              <a:rPr lang="zh-CN" altLang="en-US" sz="2600" b="0" dirty="0" smtClean="0"/>
              <a:t>合并两棵最小树后加入优先队列</a:t>
            </a:r>
            <a:endParaRPr lang="zh-CN" altLang="zh-CN" sz="2600" b="0" dirty="0"/>
          </a:p>
          <a:p>
            <a:pPr>
              <a:spcBef>
                <a:spcPts val="0"/>
              </a:spcBef>
            </a:pPr>
            <a:r>
              <a:rPr lang="en-US" altLang="zh-CN" sz="2600" b="0" dirty="0"/>
              <a:t>    </a:t>
            </a:r>
            <a:r>
              <a:rPr lang="en-US" altLang="zh-CN" sz="2600" b="0" dirty="0" smtClean="0"/>
              <a:t>}</a:t>
            </a:r>
          </a:p>
          <a:p>
            <a:pPr>
              <a:spcBef>
                <a:spcPts val="0"/>
              </a:spcBef>
            </a:pPr>
            <a:r>
              <a:rPr lang="en-US" altLang="zh-CN" sz="2600" b="0" dirty="0"/>
              <a:t>	</a:t>
            </a:r>
            <a:r>
              <a:rPr lang="en-US" altLang="zh-CN" sz="2800" b="0" dirty="0" err="1" smtClean="0">
                <a:solidFill>
                  <a:srgbClr val="FF0000"/>
                </a:solidFill>
              </a:rPr>
              <a:t>DeQueue</a:t>
            </a:r>
            <a:r>
              <a:rPr lang="en-US" altLang="zh-CN" sz="2800" b="0" dirty="0" smtClean="0">
                <a:solidFill>
                  <a:srgbClr val="FF0000"/>
                </a:solidFill>
              </a:rPr>
              <a:t> (PQ</a:t>
            </a:r>
            <a:r>
              <a:rPr lang="en-US" altLang="zh-CN" sz="2800" b="0" dirty="0">
                <a:solidFill>
                  <a:srgbClr val="FF0000"/>
                </a:solidFill>
              </a:rPr>
              <a:t>, </a:t>
            </a:r>
            <a:r>
              <a:rPr lang="en-US" altLang="zh-CN" sz="2800" b="0" dirty="0" smtClean="0">
                <a:solidFill>
                  <a:srgbClr val="FF0000"/>
                </a:solidFill>
              </a:rPr>
              <a:t>HT)</a:t>
            </a:r>
            <a:r>
              <a:rPr lang="en-US" altLang="zh-CN" sz="2800" b="0" dirty="0" smtClean="0"/>
              <a:t>; </a:t>
            </a:r>
            <a:endParaRPr lang="zh-CN" altLang="zh-CN" sz="2600" b="0" dirty="0"/>
          </a:p>
          <a:p>
            <a:pPr>
              <a:spcBef>
                <a:spcPts val="0"/>
              </a:spcBef>
            </a:pPr>
            <a:r>
              <a:rPr lang="en-US" altLang="zh-CN" sz="2600" b="0" dirty="0"/>
              <a:t>    return </a:t>
            </a:r>
            <a:r>
              <a:rPr lang="en-US" altLang="zh-CN" sz="2600" b="0" dirty="0" smtClean="0"/>
              <a:t>p;</a:t>
            </a:r>
            <a:endParaRPr lang="zh-CN" altLang="zh-CN" sz="2600" b="0" dirty="0"/>
          </a:p>
          <a:p>
            <a:pPr>
              <a:spcBef>
                <a:spcPts val="0"/>
              </a:spcBef>
            </a:pPr>
            <a:r>
              <a:rPr lang="en-US" altLang="zh-CN" sz="2600" b="0" dirty="0"/>
              <a:t>}</a:t>
            </a:r>
            <a:endParaRPr lang="zh-CN" altLang="zh-CN" sz="2600" b="0" dirty="0"/>
          </a:p>
          <a:p>
            <a:pPr>
              <a:spcBef>
                <a:spcPts val="0"/>
              </a:spcBef>
            </a:pPr>
            <a:endParaRPr lang="zh-CN" altLang="en-US" dirty="0"/>
          </a:p>
        </p:txBody>
      </p:sp>
    </p:spTree>
    <p:extLst>
      <p:ext uri="{BB962C8B-B14F-4D97-AF65-F5344CB8AC3E}">
        <p14:creationId xmlns:p14="http://schemas.microsoft.com/office/powerpoint/2010/main" val="4840826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1_视点">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lnDef>
      <a:spPr>
        <a:ln w="34925">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10.xml><?xml version="1.0" encoding="utf-8"?>
<a:theme xmlns:a="http://schemas.openxmlformats.org/drawingml/2006/main" name="10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11.xml><?xml version="1.0" encoding="utf-8"?>
<a:theme xmlns:a="http://schemas.openxmlformats.org/drawingml/2006/main" name="11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12.xml><?xml version="1.0" encoding="utf-8"?>
<a:theme xmlns:a="http://schemas.openxmlformats.org/drawingml/2006/main" name="12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13.xml><?xml version="1.0" encoding="utf-8"?>
<a:theme xmlns:a="http://schemas.openxmlformats.org/drawingml/2006/main" name="13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14.xml><?xml version="1.0" encoding="utf-8"?>
<a:theme xmlns:a="http://schemas.openxmlformats.org/drawingml/2006/main" name="14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1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miter lim="800000"/>
          <a:headEnd/>
          <a:tailEnd/>
        </a:ln>
        <a:effectLst/>
      </a:spPr>
      <a:bodyPr wrap="none"/>
      <a:lstStyle>
        <a:defPPr>
          <a:defRPr>
            <a:latin typeface="Consolas" pitchFamily="49" charset="0"/>
            <a:cs typeface="Consolas" pitchFamily="49" charset="0"/>
          </a:defRPr>
        </a:defPPr>
      </a:lstStyle>
    </a:spDef>
    <a:lnDef>
      <a:spPr>
        <a:ln>
          <a:tailEnd type="arrow"/>
        </a:ln>
      </a:spPr>
      <a:bodyPr/>
      <a:lstStyle/>
      <a:style>
        <a:lnRef idx="2">
          <a:schemeClr val="accent5"/>
        </a:lnRef>
        <a:fillRef idx="0">
          <a:schemeClr val="accent5"/>
        </a:fillRef>
        <a:effectRef idx="1">
          <a:schemeClr val="accent5"/>
        </a:effectRef>
        <a:fontRef idx="minor">
          <a:schemeClr val="tx1"/>
        </a:fontRef>
      </a:style>
    </a:lnDef>
  </a:objectDefaults>
  <a:extraClrSchemeLst/>
</a:theme>
</file>

<file path=ppt/theme/theme16.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miter lim="800000"/>
          <a:headEnd/>
          <a:tailEnd/>
        </a:ln>
        <a:effectLst/>
      </a:spPr>
      <a:bodyPr wrap="none"/>
      <a:lstStyle>
        <a:defPPr>
          <a:defRPr>
            <a:latin typeface="Consolas" pitchFamily="49" charset="0"/>
            <a:cs typeface="Consolas" pitchFamily="49" charset="0"/>
          </a:defRPr>
        </a:defPPr>
      </a:lstStyle>
    </a:spDef>
    <a:lnDef>
      <a:spPr>
        <a:ln w="28575">
          <a:solidFill>
            <a:srgbClr val="7030A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17.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miter lim="800000"/>
          <a:headEnd/>
          <a:tailEnd/>
        </a:ln>
        <a:effectLst/>
      </a:spPr>
      <a:bodyPr wrap="none"/>
      <a:lstStyle>
        <a:defPPr>
          <a:defRPr>
            <a:latin typeface="Consolas" pitchFamily="49" charset="0"/>
            <a:cs typeface="Consolas" pitchFamily="49" charset="0"/>
          </a:defRPr>
        </a:defPPr>
      </a:lstStyle>
    </a:spDef>
    <a:lnDef>
      <a:spPr>
        <a:ln w="28575">
          <a:solidFill>
            <a:srgbClr val="7030A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18.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0FF"/>
          </a:solidFill>
          <a:tailEnd type="none"/>
        </a:ln>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19.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0FF"/>
          </a:solidFill>
          <a:tailEnd type="none"/>
        </a:ln>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0.xml><?xml version="1.0" encoding="utf-8"?>
<a:theme xmlns:a="http://schemas.openxmlformats.org/drawingml/2006/main" name="5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0FF"/>
          </a:solidFill>
          <a:tailEnd type="none"/>
        </a:ln>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0FF"/>
          </a:solidFill>
          <a:tailEnd type="none"/>
        </a:ln>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2.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0FF"/>
          </a:solidFill>
          <a:tailEnd type="none"/>
        </a:ln>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3.xml><?xml version="1.0" encoding="utf-8"?>
<a:theme xmlns:a="http://schemas.openxmlformats.org/drawingml/2006/main" name="8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0FF"/>
          </a:solidFill>
          <a:tailEnd type="none"/>
        </a:ln>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4.xml><?xml version="1.0" encoding="utf-8"?>
<a:theme xmlns:a="http://schemas.openxmlformats.org/drawingml/2006/main" name="9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0FF"/>
          </a:solidFill>
          <a:tailEnd type="none"/>
        </a:ln>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5.xml><?xml version="1.0" encoding="utf-8"?>
<a:theme xmlns:a="http://schemas.openxmlformats.org/drawingml/2006/main" name="9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6.xml><?xml version="1.0" encoding="utf-8"?>
<a:theme xmlns:a="http://schemas.openxmlformats.org/drawingml/2006/main" name="6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7.xml><?xml version="1.0" encoding="utf-8"?>
<a:theme xmlns:a="http://schemas.openxmlformats.org/drawingml/2006/main" name="15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8.xml><?xml version="1.0" encoding="utf-8"?>
<a:theme xmlns:a="http://schemas.openxmlformats.org/drawingml/2006/main" name="10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19050">
          <a:headEnd/>
          <a:tailEnd type="arrow" w="med" len="med"/>
        </a:ln>
      </a:spPr>
      <a:bodyPr wrap="none"/>
      <a:lstStyle>
        <a:defPPr>
          <a:defRPr>
            <a:latin typeface="Times New Roman" pitchFamily="18" charset="0"/>
            <a:cs typeface="Times New Roman" pitchFamily="18" charset="0"/>
          </a:defRPr>
        </a:defPPr>
      </a:lstStyle>
      <a:style>
        <a:lnRef idx="1">
          <a:schemeClr val="accent6"/>
        </a:lnRef>
        <a:fillRef idx="2">
          <a:schemeClr val="accent6"/>
        </a:fillRef>
        <a:effectRef idx="1">
          <a:schemeClr val="accent6"/>
        </a:effectRef>
        <a:fontRef idx="minor">
          <a:schemeClr val="dk1"/>
        </a:fontRef>
      </a:style>
    </a:spDef>
    <a:lnDef>
      <a:spPr>
        <a:ln w="9525">
          <a:solidFill>
            <a:srgbClr val="3366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9.xml><?xml version="1.0" encoding="utf-8"?>
<a:theme xmlns:a="http://schemas.openxmlformats.org/drawingml/2006/main" name="1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19050">
          <a:headEnd/>
          <a:tailEnd type="arrow" w="med" len="med"/>
        </a:ln>
      </a:spPr>
      <a:bodyPr wrap="none"/>
      <a:lstStyle>
        <a:defPPr>
          <a:defRPr>
            <a:latin typeface="Times New Roman" pitchFamily="18" charset="0"/>
            <a:cs typeface="Times New Roman" pitchFamily="18" charset="0"/>
          </a:defRPr>
        </a:defPPr>
      </a:lstStyle>
      <a:style>
        <a:lnRef idx="1">
          <a:schemeClr val="accent6"/>
        </a:lnRef>
        <a:fillRef idx="2">
          <a:schemeClr val="accent6"/>
        </a:fillRef>
        <a:effectRef idx="1">
          <a:schemeClr val="accent6"/>
        </a:effectRef>
        <a:fontRef idx="minor">
          <a:schemeClr val="dk1"/>
        </a:fontRef>
      </a:style>
    </a:spDef>
    <a:lnDef>
      <a:spPr>
        <a:ln w="28575">
          <a:solidFill>
            <a:srgbClr val="3366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1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30.xml><?xml version="1.0" encoding="utf-8"?>
<a:theme xmlns:a="http://schemas.openxmlformats.org/drawingml/2006/main" name="1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19050">
          <a:headEnd/>
          <a:tailEnd type="arrow" w="med" len="med"/>
        </a:ln>
      </a:spPr>
      <a:bodyPr wrap="none"/>
      <a:lstStyle>
        <a:defPPr>
          <a:defRPr>
            <a:latin typeface="Times New Roman" pitchFamily="18" charset="0"/>
            <a:cs typeface="Times New Roman" pitchFamily="18" charset="0"/>
          </a:defRPr>
        </a:defPPr>
      </a:lstStyle>
      <a:style>
        <a:lnRef idx="1">
          <a:schemeClr val="accent6"/>
        </a:lnRef>
        <a:fillRef idx="2">
          <a:schemeClr val="accent6"/>
        </a:fillRef>
        <a:effectRef idx="1">
          <a:schemeClr val="accent6"/>
        </a:effectRef>
        <a:fontRef idx="minor">
          <a:schemeClr val="dk1"/>
        </a:fontRef>
      </a:style>
    </a:spDef>
    <a:lnDef>
      <a:spPr>
        <a:ln w="28575">
          <a:solidFill>
            <a:srgbClr val="3366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1.xml><?xml version="1.0" encoding="utf-8"?>
<a:theme xmlns:a="http://schemas.openxmlformats.org/drawingml/2006/main" name="1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19050">
          <a:headEnd/>
          <a:tailEnd type="arrow" w="med" len="med"/>
        </a:ln>
      </a:spPr>
      <a:bodyPr wrap="none"/>
      <a:lstStyle>
        <a:defPPr>
          <a:defRPr>
            <a:latin typeface="Times New Roman" pitchFamily="18" charset="0"/>
            <a:cs typeface="Times New Roman" pitchFamily="18" charset="0"/>
          </a:defRPr>
        </a:defPPr>
      </a:lstStyle>
      <a:style>
        <a:lnRef idx="1">
          <a:schemeClr val="accent6"/>
        </a:lnRef>
        <a:fillRef idx="2">
          <a:schemeClr val="accent6"/>
        </a:fillRef>
        <a:effectRef idx="1">
          <a:schemeClr val="accent6"/>
        </a:effectRef>
        <a:fontRef idx="minor">
          <a:schemeClr val="dk1"/>
        </a:fontRef>
      </a:style>
    </a:spDef>
    <a:lnDef>
      <a:spPr>
        <a:ln w="28575">
          <a:solidFill>
            <a:srgbClr val="3366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2.xml><?xml version="1.0" encoding="utf-8"?>
<a:theme xmlns:a="http://schemas.openxmlformats.org/drawingml/2006/main" name="1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19050">
          <a:headEnd/>
          <a:tailEnd type="arrow" w="med" len="med"/>
        </a:ln>
      </a:spPr>
      <a:bodyPr wrap="none"/>
      <a:lstStyle>
        <a:defPPr>
          <a:defRPr>
            <a:latin typeface="Times New Roman" pitchFamily="18" charset="0"/>
            <a:cs typeface="Times New Roman" pitchFamily="18" charset="0"/>
          </a:defRPr>
        </a:defPPr>
      </a:lstStyle>
      <a:style>
        <a:lnRef idx="1">
          <a:schemeClr val="accent6"/>
        </a:lnRef>
        <a:fillRef idx="2">
          <a:schemeClr val="accent6"/>
        </a:fillRef>
        <a:effectRef idx="1">
          <a:schemeClr val="accent6"/>
        </a:effectRef>
        <a:fontRef idx="minor">
          <a:schemeClr val="dk1"/>
        </a:fontRef>
      </a:style>
    </a:spDef>
    <a:lnDef>
      <a:spPr>
        <a:ln w="28575">
          <a:solidFill>
            <a:srgbClr val="3366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3.xml><?xml version="1.0" encoding="utf-8"?>
<a:theme xmlns:a="http://schemas.openxmlformats.org/drawingml/2006/main" name="1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19050">
          <a:headEnd/>
          <a:tailEnd type="arrow" w="med" len="med"/>
        </a:ln>
      </a:spPr>
      <a:bodyPr wrap="none"/>
      <a:lstStyle>
        <a:defPPr>
          <a:defRPr>
            <a:latin typeface="Times New Roman" pitchFamily="18" charset="0"/>
            <a:cs typeface="Times New Roman" pitchFamily="18" charset="0"/>
          </a:defRPr>
        </a:defPPr>
      </a:lstStyle>
      <a:style>
        <a:lnRef idx="1">
          <a:schemeClr val="accent6"/>
        </a:lnRef>
        <a:fillRef idx="2">
          <a:schemeClr val="accent6"/>
        </a:fillRef>
        <a:effectRef idx="1">
          <a:schemeClr val="accent6"/>
        </a:effectRef>
        <a:fontRef idx="minor">
          <a:schemeClr val="dk1"/>
        </a:fontRef>
      </a:style>
    </a:spDef>
    <a:lnDef>
      <a:spPr>
        <a:ln w="28575">
          <a:solidFill>
            <a:srgbClr val="3366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4.xml><?xml version="1.0" encoding="utf-8"?>
<a:theme xmlns:a="http://schemas.openxmlformats.org/drawingml/2006/main" name="15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19050">
          <a:headEnd/>
          <a:tailEnd type="arrow" w="med" len="med"/>
        </a:ln>
      </a:spPr>
      <a:bodyPr wrap="none"/>
      <a:lstStyle>
        <a:defPPr>
          <a:defRPr>
            <a:latin typeface="Times New Roman" pitchFamily="18" charset="0"/>
            <a:cs typeface="Times New Roman" pitchFamily="18" charset="0"/>
          </a:defRPr>
        </a:defPPr>
      </a:lstStyle>
      <a:style>
        <a:lnRef idx="1">
          <a:schemeClr val="accent6"/>
        </a:lnRef>
        <a:fillRef idx="2">
          <a:schemeClr val="accent6"/>
        </a:fillRef>
        <a:effectRef idx="1">
          <a:schemeClr val="accent6"/>
        </a:effectRef>
        <a:fontRef idx="minor">
          <a:schemeClr val="dk1"/>
        </a:fontRef>
      </a:style>
    </a:spDef>
    <a:lnDef>
      <a:spPr>
        <a:ln w="28575">
          <a:solidFill>
            <a:srgbClr val="3366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5.xml><?xml version="1.0" encoding="utf-8"?>
<a:theme xmlns:a="http://schemas.openxmlformats.org/drawingml/2006/main" name="1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19050">
          <a:headEnd/>
          <a:tailEnd type="arrow" w="med" len="med"/>
        </a:ln>
      </a:spPr>
      <a:bodyPr wrap="none"/>
      <a:lstStyle>
        <a:defPPr>
          <a:defRPr>
            <a:latin typeface="Times New Roman" pitchFamily="18" charset="0"/>
            <a:cs typeface="Times New Roman" pitchFamily="18" charset="0"/>
          </a:defRPr>
        </a:defPPr>
      </a:lstStyle>
      <a:style>
        <a:lnRef idx="1">
          <a:schemeClr val="accent6"/>
        </a:lnRef>
        <a:fillRef idx="2">
          <a:schemeClr val="accent6"/>
        </a:fillRef>
        <a:effectRef idx="1">
          <a:schemeClr val="accent6"/>
        </a:effectRef>
        <a:fontRef idx="minor">
          <a:schemeClr val="dk1"/>
        </a:fontRef>
      </a:style>
    </a:spDef>
    <a:lnDef>
      <a:spPr>
        <a:ln w="28575">
          <a:solidFill>
            <a:srgbClr val="3366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6.xml><?xml version="1.0" encoding="utf-8"?>
<a:theme xmlns:a="http://schemas.openxmlformats.org/drawingml/2006/main" name="16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37.xml><?xml version="1.0" encoding="utf-8"?>
<a:theme xmlns:a="http://schemas.openxmlformats.org/drawingml/2006/main" name="18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19050">
          <a:headEnd/>
          <a:tailEnd type="arrow" w="med" len="med"/>
        </a:ln>
      </a:spPr>
      <a:bodyPr wrap="none"/>
      <a:lstStyle>
        <a:defPPr>
          <a:defRPr>
            <a:latin typeface="Times New Roman" pitchFamily="18" charset="0"/>
            <a:cs typeface="Times New Roman" pitchFamily="18" charset="0"/>
          </a:defRPr>
        </a:defPPr>
      </a:lstStyle>
      <a:style>
        <a:lnRef idx="1">
          <a:schemeClr val="accent6"/>
        </a:lnRef>
        <a:fillRef idx="2">
          <a:schemeClr val="accent6"/>
        </a:fillRef>
        <a:effectRef idx="1">
          <a:schemeClr val="accent6"/>
        </a:effectRef>
        <a:fontRef idx="minor">
          <a:schemeClr val="dk1"/>
        </a:fontRef>
      </a:style>
    </a:spDef>
    <a:lnDef>
      <a:spPr>
        <a:ln w="28575">
          <a:solidFill>
            <a:srgbClr val="3366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8.xml><?xml version="1.0" encoding="utf-8"?>
<a:theme xmlns:a="http://schemas.openxmlformats.org/drawingml/2006/main" name="19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19050">
          <a:headEnd/>
          <a:tailEnd type="arrow" w="med" len="med"/>
        </a:ln>
      </a:spPr>
      <a:bodyPr wrap="none"/>
      <a:lstStyle>
        <a:defPPr>
          <a:defRPr>
            <a:latin typeface="Times New Roman" pitchFamily="18" charset="0"/>
            <a:cs typeface="Times New Roman" pitchFamily="18" charset="0"/>
          </a:defRPr>
        </a:defPPr>
      </a:lstStyle>
      <a:style>
        <a:lnRef idx="1">
          <a:schemeClr val="accent6"/>
        </a:lnRef>
        <a:fillRef idx="2">
          <a:schemeClr val="accent6"/>
        </a:fillRef>
        <a:effectRef idx="1">
          <a:schemeClr val="accent6"/>
        </a:effectRef>
        <a:fontRef idx="minor">
          <a:schemeClr val="dk1"/>
        </a:fontRef>
      </a:style>
    </a:spDef>
    <a:lnDef>
      <a:spPr>
        <a:ln w="28575">
          <a:solidFill>
            <a:srgbClr val="3366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9.xml><?xml version="1.0" encoding="utf-8"?>
<a:theme xmlns:a="http://schemas.openxmlformats.org/drawingml/2006/main" name="20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19050">
          <a:headEnd/>
          <a:tailEnd type="arrow" w="med" len="med"/>
        </a:ln>
      </a:spPr>
      <a:bodyPr wrap="none"/>
      <a:lstStyle>
        <a:defPPr>
          <a:defRPr>
            <a:latin typeface="Times New Roman" pitchFamily="18" charset="0"/>
            <a:cs typeface="Times New Roman" pitchFamily="18" charset="0"/>
          </a:defRPr>
        </a:defPPr>
      </a:lstStyle>
      <a:style>
        <a:lnRef idx="1">
          <a:schemeClr val="accent6"/>
        </a:lnRef>
        <a:fillRef idx="2">
          <a:schemeClr val="accent6"/>
        </a:fillRef>
        <a:effectRef idx="1">
          <a:schemeClr val="accent6"/>
        </a:effectRef>
        <a:fontRef idx="minor">
          <a:schemeClr val="dk1"/>
        </a:fontRef>
      </a:style>
    </a:spDef>
    <a:lnDef>
      <a:spPr>
        <a:ln w="28575">
          <a:solidFill>
            <a:srgbClr val="3366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2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40.xml><?xml version="1.0" encoding="utf-8"?>
<a:theme xmlns:a="http://schemas.openxmlformats.org/drawingml/2006/main" name="2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19050">
          <a:headEnd/>
          <a:tailEnd type="arrow" w="med" len="med"/>
        </a:ln>
      </a:spPr>
      <a:bodyPr wrap="none"/>
      <a:lstStyle>
        <a:defPPr>
          <a:defRPr>
            <a:latin typeface="Times New Roman" pitchFamily="18" charset="0"/>
            <a:cs typeface="Times New Roman" pitchFamily="18" charset="0"/>
          </a:defRPr>
        </a:defPPr>
      </a:lstStyle>
      <a:style>
        <a:lnRef idx="1">
          <a:schemeClr val="accent6"/>
        </a:lnRef>
        <a:fillRef idx="2">
          <a:schemeClr val="accent6"/>
        </a:fillRef>
        <a:effectRef idx="1">
          <a:schemeClr val="accent6"/>
        </a:effectRef>
        <a:fontRef idx="minor">
          <a:schemeClr val="dk1"/>
        </a:fontRef>
      </a:style>
    </a:spDef>
    <a:lnDef>
      <a:spPr>
        <a:ln w="28575">
          <a:solidFill>
            <a:srgbClr val="3366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1.xml><?xml version="1.0" encoding="utf-8"?>
<a:theme xmlns:a="http://schemas.openxmlformats.org/drawingml/2006/main" name="2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19050">
          <a:headEnd/>
          <a:tailEnd type="arrow" w="med" len="med"/>
        </a:ln>
      </a:spPr>
      <a:bodyPr wrap="none"/>
      <a:lstStyle>
        <a:defPPr>
          <a:defRPr>
            <a:latin typeface="Times New Roman" pitchFamily="18" charset="0"/>
            <a:cs typeface="Times New Roman" pitchFamily="18" charset="0"/>
          </a:defRPr>
        </a:defPPr>
      </a:lstStyle>
      <a:style>
        <a:lnRef idx="1">
          <a:schemeClr val="accent6"/>
        </a:lnRef>
        <a:fillRef idx="2">
          <a:schemeClr val="accent6"/>
        </a:fillRef>
        <a:effectRef idx="1">
          <a:schemeClr val="accent6"/>
        </a:effectRef>
        <a:fontRef idx="minor">
          <a:schemeClr val="dk1"/>
        </a:fontRef>
      </a:style>
    </a:spDef>
    <a:lnDef>
      <a:spPr>
        <a:ln w="28575">
          <a:solidFill>
            <a:srgbClr val="3366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2.xml><?xml version="1.0" encoding="utf-8"?>
<a:theme xmlns:a="http://schemas.openxmlformats.org/drawingml/2006/main" name="2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7030A0"/>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3.xml><?xml version="1.0" encoding="utf-8"?>
<a:theme xmlns:a="http://schemas.openxmlformats.org/drawingml/2006/main" name="2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none"/>
        </a:ln>
      </a:spPr>
      <a:bodyPr/>
      <a:lstStyle/>
      <a:style>
        <a:lnRef idx="2">
          <a:schemeClr val="accent5"/>
        </a:lnRef>
        <a:fillRef idx="0">
          <a:schemeClr val="accent5"/>
        </a:fillRef>
        <a:effectRef idx="1">
          <a:schemeClr val="accent5"/>
        </a:effectRef>
        <a:fontRef idx="minor">
          <a:schemeClr val="tx1"/>
        </a:fontRef>
      </a:style>
    </a:lnDef>
    <a:txDef>
      <a:spPr>
        <a:noFill/>
      </a:spPr>
      <a:bodyPr wrap="square" rtlCol="0">
        <a:spAutoFit/>
      </a:bodyPr>
      <a:lstStyle>
        <a:defPPr>
          <a:defRPr sz="2400" b="1" dirty="0" smtClean="0">
            <a:solidFill>
              <a:srgbClr val="3333FF"/>
            </a:solidFill>
            <a:ea typeface="楷体" pitchFamily="49" charset="-122"/>
            <a:cs typeface="Times New Roman" pitchFamily="18" charset="0"/>
          </a:defRPr>
        </a:defPPr>
      </a:lstStyle>
    </a:txDef>
  </a:objectDefaults>
  <a:extraClrSchemeLst/>
</a:theme>
</file>

<file path=ppt/theme/theme44.xml><?xml version="1.0" encoding="utf-8"?>
<a:theme xmlns:a="http://schemas.openxmlformats.org/drawingml/2006/main" name="25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none"/>
        </a:ln>
      </a:spPr>
      <a:bodyPr/>
      <a:lstStyle/>
      <a:style>
        <a:lnRef idx="2">
          <a:schemeClr val="accent5"/>
        </a:lnRef>
        <a:fillRef idx="0">
          <a:schemeClr val="accent5"/>
        </a:fillRef>
        <a:effectRef idx="1">
          <a:schemeClr val="accent5"/>
        </a:effectRef>
        <a:fontRef idx="minor">
          <a:schemeClr val="tx1"/>
        </a:fontRef>
      </a:style>
    </a:lnDef>
    <a:txDef>
      <a:spPr>
        <a:noFill/>
      </a:spPr>
      <a:bodyPr wrap="square" rtlCol="0">
        <a:spAutoFit/>
      </a:bodyPr>
      <a:lstStyle>
        <a:defPPr>
          <a:defRPr sz="2400" b="1" dirty="0" smtClean="0">
            <a:solidFill>
              <a:srgbClr val="3333FF"/>
            </a:solidFill>
            <a:ea typeface="楷体" pitchFamily="49" charset="-122"/>
            <a:cs typeface="Times New Roman" pitchFamily="18" charset="0"/>
          </a:defRPr>
        </a:defPPr>
      </a:lstStyle>
    </a:txDef>
  </a:objectDefaults>
  <a:extraClrSchemeLst/>
</a:theme>
</file>

<file path=ppt/theme/theme45.xml><?xml version="1.0" encoding="utf-8"?>
<a:theme xmlns:a="http://schemas.openxmlformats.org/drawingml/2006/main" name="2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none"/>
        </a:ln>
      </a:spPr>
      <a:bodyPr/>
      <a:lstStyle/>
      <a:style>
        <a:lnRef idx="2">
          <a:schemeClr val="accent5"/>
        </a:lnRef>
        <a:fillRef idx="0">
          <a:schemeClr val="accent5"/>
        </a:fillRef>
        <a:effectRef idx="1">
          <a:schemeClr val="accent5"/>
        </a:effectRef>
        <a:fontRef idx="minor">
          <a:schemeClr val="tx1"/>
        </a:fontRef>
      </a:style>
    </a:lnDef>
    <a:txDef>
      <a:spPr>
        <a:noFill/>
      </a:spPr>
      <a:bodyPr wrap="square" rtlCol="0">
        <a:spAutoFit/>
      </a:bodyPr>
      <a:lstStyle>
        <a:defPPr>
          <a:defRPr sz="2400" b="1" dirty="0" smtClean="0">
            <a:solidFill>
              <a:srgbClr val="3333FF"/>
            </a:solidFill>
            <a:ea typeface="楷体" pitchFamily="49" charset="-122"/>
            <a:cs typeface="Times New Roman" pitchFamily="18" charset="0"/>
          </a:defRPr>
        </a:defPPr>
      </a:lstStyle>
    </a:txDef>
  </a:objectDefaults>
  <a:extraClrSchemeLst/>
</a:theme>
</file>

<file path=ppt/theme/theme46.xml><?xml version="1.0" encoding="utf-8"?>
<a:theme xmlns:a="http://schemas.openxmlformats.org/drawingml/2006/main" name="2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none"/>
        </a:ln>
      </a:spPr>
      <a:bodyPr/>
      <a:lstStyle/>
      <a:style>
        <a:lnRef idx="2">
          <a:schemeClr val="accent5"/>
        </a:lnRef>
        <a:fillRef idx="0">
          <a:schemeClr val="accent5"/>
        </a:fillRef>
        <a:effectRef idx="1">
          <a:schemeClr val="accent5"/>
        </a:effectRef>
        <a:fontRef idx="minor">
          <a:schemeClr val="tx1"/>
        </a:fontRef>
      </a:style>
    </a:lnDef>
    <a:txDef>
      <a:spPr>
        <a:noFill/>
      </a:spPr>
      <a:bodyPr wrap="square" rtlCol="0">
        <a:spAutoFit/>
      </a:bodyPr>
      <a:lstStyle>
        <a:defPPr>
          <a:defRPr sz="2400" b="1" dirty="0" smtClean="0">
            <a:solidFill>
              <a:srgbClr val="3333FF"/>
            </a:solidFill>
            <a:ea typeface="楷体" pitchFamily="49" charset="-122"/>
            <a:cs typeface="Times New Roman" pitchFamily="18" charset="0"/>
          </a:defRPr>
        </a:defPPr>
      </a:lstStyle>
    </a:txDef>
  </a:objectDefaults>
  <a:extraClrSchemeLst/>
</a:theme>
</file>

<file path=ppt/theme/theme47.xml><?xml version="1.0" encoding="utf-8"?>
<a:theme xmlns:a="http://schemas.openxmlformats.org/drawingml/2006/main" name="28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none"/>
        </a:ln>
      </a:spPr>
      <a:bodyPr/>
      <a:lstStyle/>
      <a:style>
        <a:lnRef idx="2">
          <a:schemeClr val="accent5"/>
        </a:lnRef>
        <a:fillRef idx="0">
          <a:schemeClr val="accent5"/>
        </a:fillRef>
        <a:effectRef idx="1">
          <a:schemeClr val="accent5"/>
        </a:effectRef>
        <a:fontRef idx="minor">
          <a:schemeClr val="tx1"/>
        </a:fontRef>
      </a:style>
    </a:lnDef>
    <a:txDef>
      <a:spPr>
        <a:noFill/>
      </a:spPr>
      <a:bodyPr wrap="square" rtlCol="0">
        <a:spAutoFit/>
      </a:bodyPr>
      <a:lstStyle>
        <a:defPPr>
          <a:defRPr sz="2400" b="1" dirty="0" smtClean="0">
            <a:solidFill>
              <a:srgbClr val="3333FF"/>
            </a:solidFill>
            <a:ea typeface="楷体" pitchFamily="49" charset="-122"/>
            <a:cs typeface="Times New Roman" pitchFamily="18" charset="0"/>
          </a:defRPr>
        </a:defPPr>
      </a:lstStyle>
    </a:txDef>
  </a:objectDefaults>
  <a:extraClrSchemeLst/>
</a:theme>
</file>

<file path=ppt/theme/theme48.xml><?xml version="1.0" encoding="utf-8"?>
<a:theme xmlns:a="http://schemas.openxmlformats.org/drawingml/2006/main" name="17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49.xml><?xml version="1.0" encoding="utf-8"?>
<a:theme xmlns:a="http://schemas.openxmlformats.org/drawingml/2006/main" name="18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5.xml><?xml version="1.0" encoding="utf-8"?>
<a:theme xmlns:a="http://schemas.openxmlformats.org/drawingml/2006/main" name="3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50.xml><?xml version="1.0" encoding="utf-8"?>
<a:theme xmlns:a="http://schemas.openxmlformats.org/drawingml/2006/main" name="29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0FF"/>
          </a:solidFill>
          <a:tailEnd type="none"/>
        </a:ln>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51.xml><?xml version="1.0" encoding="utf-8"?>
<a:theme xmlns:a="http://schemas.openxmlformats.org/drawingml/2006/main" name="19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52.xml><?xml version="1.0" encoding="utf-8"?>
<a:theme xmlns:a="http://schemas.openxmlformats.org/drawingml/2006/main" name="20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53.xml><?xml version="1.0" encoding="utf-8"?>
<a:theme xmlns:a="http://schemas.openxmlformats.org/drawingml/2006/main" name="30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0FF"/>
          </a:solidFill>
          <a:tailEnd type="none"/>
        </a:ln>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54.xml><?xml version="1.0" encoding="utf-8"?>
<a:theme xmlns:a="http://schemas.openxmlformats.org/drawingml/2006/main" name="3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7030A0"/>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5.xml><?xml version="1.0" encoding="utf-8"?>
<a:theme xmlns:a="http://schemas.openxmlformats.org/drawingml/2006/main" name="3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7030A0"/>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7.xml><?xml version="1.0" encoding="utf-8"?>
<a:theme xmlns:a="http://schemas.openxmlformats.org/drawingml/2006/main" name="5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8.xml><?xml version="1.0" encoding="utf-8"?>
<a:theme xmlns:a="http://schemas.openxmlformats.org/drawingml/2006/main" name="7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9.xml><?xml version="1.0" encoding="utf-8"?>
<a:theme xmlns:a="http://schemas.openxmlformats.org/drawingml/2006/main" name="8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22734</TotalTime>
  <Words>11870</Words>
  <Application>Microsoft Office PowerPoint</Application>
  <PresentationFormat>全屏显示(4:3)</PresentationFormat>
  <Paragraphs>2084</Paragraphs>
  <Slides>189</Slides>
  <Notes>115</Notes>
  <HiddenSlides>0</HiddenSlides>
  <MMClips>0</MMClips>
  <ScaleCrop>false</ScaleCrop>
  <HeadingPairs>
    <vt:vector size="6" baseType="variant">
      <vt:variant>
        <vt:lpstr>主题</vt:lpstr>
      </vt:variant>
      <vt:variant>
        <vt:i4>55</vt:i4>
      </vt:variant>
      <vt:variant>
        <vt:lpstr>嵌入 OLE 服务器</vt:lpstr>
      </vt:variant>
      <vt:variant>
        <vt:i4>1</vt:i4>
      </vt:variant>
      <vt:variant>
        <vt:lpstr>幻灯片标题</vt:lpstr>
      </vt:variant>
      <vt:variant>
        <vt:i4>189</vt:i4>
      </vt:variant>
    </vt:vector>
  </HeadingPairs>
  <TitlesOfParts>
    <vt:vector size="245" baseType="lpstr">
      <vt:lpstr>1_视点</vt:lpstr>
      <vt:lpstr>角度</vt:lpstr>
      <vt:lpstr>1_角度</vt:lpstr>
      <vt:lpstr>2_角度</vt:lpstr>
      <vt:lpstr>3_角度</vt:lpstr>
      <vt:lpstr>4_角度</vt:lpstr>
      <vt:lpstr>5_角度</vt:lpstr>
      <vt:lpstr>7_角度</vt:lpstr>
      <vt:lpstr>8_角度</vt:lpstr>
      <vt:lpstr>10_角度</vt:lpstr>
      <vt:lpstr>11_角度</vt:lpstr>
      <vt:lpstr>12_角度</vt:lpstr>
      <vt:lpstr>13_角度</vt:lpstr>
      <vt:lpstr>14_角度</vt:lpstr>
      <vt:lpstr>Office 主题</vt:lpstr>
      <vt:lpstr>1_Office 主题</vt:lpstr>
      <vt:lpstr>2_Office 主题</vt:lpstr>
      <vt:lpstr>3_Office 主题</vt:lpstr>
      <vt:lpstr>4_Office 主题</vt:lpstr>
      <vt:lpstr>5_Office 主题</vt:lpstr>
      <vt:lpstr>6_Office 主题</vt:lpstr>
      <vt:lpstr>7_Office 主题</vt:lpstr>
      <vt:lpstr>8_Office 主题</vt:lpstr>
      <vt:lpstr>9_Office 主题</vt:lpstr>
      <vt:lpstr>9_角度</vt:lpstr>
      <vt:lpstr>6_角度</vt:lpstr>
      <vt:lpstr>15_角度</vt:lpstr>
      <vt:lpstr>10_Office 主题</vt:lpstr>
      <vt:lpstr>11_Office 主题</vt:lpstr>
      <vt:lpstr>12_Office 主题</vt:lpstr>
      <vt:lpstr>13_Office 主题</vt:lpstr>
      <vt:lpstr>14_Office 主题</vt:lpstr>
      <vt:lpstr>16_Office 主题</vt:lpstr>
      <vt:lpstr>15_Office 主题</vt:lpstr>
      <vt:lpstr>17_Office 主题</vt:lpstr>
      <vt:lpstr>16_角度</vt:lpstr>
      <vt:lpstr>18_Office 主题</vt:lpstr>
      <vt:lpstr>19_Office 主题</vt:lpstr>
      <vt:lpstr>20_Office 主题</vt:lpstr>
      <vt:lpstr>21_Office 主题</vt:lpstr>
      <vt:lpstr>22_Office 主题</vt:lpstr>
      <vt:lpstr>23_Office 主题</vt:lpstr>
      <vt:lpstr>24_Office 主题</vt:lpstr>
      <vt:lpstr>25_Office 主题</vt:lpstr>
      <vt:lpstr>26_Office 主题</vt:lpstr>
      <vt:lpstr>27_Office 主题</vt:lpstr>
      <vt:lpstr>28_Office 主题</vt:lpstr>
      <vt:lpstr>17_角度</vt:lpstr>
      <vt:lpstr>18_角度</vt:lpstr>
      <vt:lpstr>29_Office 主题</vt:lpstr>
      <vt:lpstr>19_角度</vt:lpstr>
      <vt:lpstr>20_角度</vt:lpstr>
      <vt:lpstr>30_Office 主题</vt:lpstr>
      <vt:lpstr>31_Office 主题</vt:lpstr>
      <vt:lpstr>32_Office 主题</vt:lpstr>
      <vt:lpstr>Equation</vt:lpstr>
      <vt:lpstr>PowerPoint 演示文稿</vt:lpstr>
      <vt:lpstr>本章提要</vt:lpstr>
      <vt:lpstr>一、树的（递归）定义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本章提要</vt:lpstr>
      <vt:lpstr>一、二叉树的定义</vt:lpstr>
      <vt:lpstr>PowerPoint 演示文稿</vt:lpstr>
      <vt:lpstr>二、二叉树的性质</vt:lpstr>
      <vt:lpstr>三、两种特殊二叉树</vt:lpstr>
      <vt:lpstr>PowerPoint 演示文稿</vt:lpstr>
      <vt:lpstr>PowerPoint 演示文稿</vt:lpstr>
      <vt:lpstr>完全二叉树特点</vt:lpstr>
      <vt:lpstr>PowerPoint 演示文稿</vt:lpstr>
      <vt:lpstr>PowerPoint 演示文稿</vt:lpstr>
      <vt:lpstr>PowerPoint 演示文稿</vt:lpstr>
      <vt:lpstr>PowerPoint 演示文稿</vt:lpstr>
      <vt:lpstr>PowerPoint 演示文稿</vt:lpstr>
      <vt:lpstr>PowerPoint 演示文稿</vt:lpstr>
      <vt:lpstr>五、二叉树的存储结构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六、二叉树的链式存储结构定义、实现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本章提要</vt:lpstr>
      <vt:lpstr>一、定义</vt:lpstr>
      <vt:lpstr>1、 二叉树的先序遍历</vt:lpstr>
      <vt:lpstr>PowerPoint 演示文稿</vt:lpstr>
      <vt:lpstr>PowerPoint 演示文稿</vt:lpstr>
      <vt:lpstr>PowerPoint 演示文稿</vt:lpstr>
      <vt:lpstr>2、 二叉树的中序遍历</vt:lpstr>
      <vt:lpstr>PowerPoint 演示文稿</vt:lpstr>
      <vt:lpstr>PowerPoint 演示文稿</vt:lpstr>
      <vt:lpstr>3、 二叉树的后序遍历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4、逐层遍历二叉树</vt:lpstr>
      <vt:lpstr>PowerPoint 演示文稿</vt:lpstr>
      <vt:lpstr>PowerPoint 演示文稿</vt:lpstr>
      <vt:lpstr>二叉树遍历算法的复杂度分析：</vt:lpstr>
      <vt:lpstr>例题：</vt:lpstr>
      <vt:lpstr>PowerPoint 演示文稿</vt:lpstr>
      <vt:lpstr>PowerPoint 演示文稿</vt:lpstr>
      <vt:lpstr>本章提要</vt:lpstr>
      <vt:lpstr>一、 哈夫曼树定义</vt:lpstr>
      <vt:lpstr>二、 哈夫曼树的构造</vt:lpstr>
      <vt:lpstr>PowerPoint 演示文稿</vt:lpstr>
      <vt:lpstr>PowerPoint 演示文稿</vt:lpstr>
      <vt:lpstr>2、 哈夫曼树的构造</vt:lpstr>
      <vt:lpstr>基本算法:</vt:lpstr>
      <vt:lpstr>PowerPoint 演示文稿</vt:lpstr>
      <vt:lpstr>PowerPoint 演示文稿</vt:lpstr>
      <vt:lpstr>PowerPoint 演示文稿</vt:lpstr>
      <vt:lpstr>3. 哈夫曼树的具体实现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本章提要</vt:lpstr>
      <vt:lpstr>一、二叉查找树的（递归）定义</vt:lpstr>
      <vt:lpstr>PowerPoint 演示文稿</vt:lpstr>
      <vt:lpstr>PowerPoint 演示文稿</vt:lpstr>
      <vt:lpstr>PowerPoint 演示文稿</vt:lpstr>
      <vt:lpstr>二、 二叉查找树的查找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另一种删除算法</vt:lpstr>
      <vt:lpstr>结论：（具有n个结点的BST树）</vt:lpstr>
      <vt:lpstr>本章提要</vt:lpstr>
      <vt:lpstr>一、优先队列——问题提出</vt:lpstr>
      <vt:lpstr>优先队列的实现考虑</vt:lpstr>
      <vt:lpstr>二、优先队列的存储实现---堆</vt:lpstr>
      <vt:lpstr>大顶堆(Max-Heap)和小顶堆(Min-Heap)</vt:lpstr>
      <vt:lpstr>PowerPoint 演示文稿</vt:lpstr>
      <vt:lpstr>PowerPoint 演示文稿</vt:lpstr>
      <vt:lpstr>三、 建堆算法1——插入法</vt:lpstr>
      <vt:lpstr>PowerPoint 演示文稿</vt:lpstr>
      <vt:lpstr>PowerPoint 演示文稿</vt:lpstr>
      <vt:lpstr>PowerPoint 演示文稿</vt:lpstr>
      <vt:lpstr>PowerPoint 演示文稿</vt:lpstr>
      <vt:lpstr>四、建堆算法2——筛选法</vt:lpstr>
      <vt:lpstr>PowerPoint 演示文稿</vt:lpstr>
      <vt:lpstr>PowerPoint 演示文稿</vt:lpstr>
      <vt:lpstr>PowerPoint 演示文稿</vt:lpstr>
      <vt:lpstr>PowerPoint 演示文稿</vt:lpstr>
      <vt:lpstr>筛选法性能分析</vt:lpstr>
      <vt:lpstr>五、 堆的删除</vt:lpstr>
      <vt:lpstr>PowerPoint 演示文稿</vt:lpstr>
      <vt:lpstr>PowerPoint 演示文稿</vt:lpstr>
      <vt:lpstr>筛选法总结</vt:lpstr>
      <vt:lpstr>本章提要</vt:lpstr>
      <vt:lpstr>一、树的存储结构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 树、森林与二叉树的转换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 树与森林的遍历</vt:lpstr>
      <vt:lpstr>PowerPoint 演示文稿</vt:lpstr>
      <vt:lpstr>PowerPoint 演示文稿</vt:lpstr>
      <vt:lpstr>PowerPoint 演示文稿</vt:lpstr>
      <vt:lpstr>PowerPoint 演示文稿</vt:lpstr>
      <vt:lpstr>PowerPoint 演示文稿</vt:lpstr>
      <vt:lpstr>知识要点</vt:lpstr>
      <vt:lpstr>作业</vt:lpstr>
      <vt:lpstr>第一题提示</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scott</dc:creator>
  <cp:lastModifiedBy>ljc</cp:lastModifiedBy>
  <cp:revision>1854</cp:revision>
  <dcterms:created xsi:type="dcterms:W3CDTF">2011-09-17T02:46:13Z</dcterms:created>
  <dcterms:modified xsi:type="dcterms:W3CDTF">2021-10-22T01:30:23Z</dcterms:modified>
</cp:coreProperties>
</file>