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3"/>
    <p:sldMasterId id="2147483670" r:id="rId4"/>
    <p:sldMasterId id="2147483682" r:id="rId5"/>
    <p:sldMasterId id="2147483694" r:id="rId6"/>
    <p:sldMasterId id="2147483706" r:id="rId7"/>
    <p:sldMasterId id="2147483718" r:id="rId8"/>
    <p:sldMasterId id="2147483730" r:id="rId9"/>
    <p:sldMasterId id="2147483742" r:id="rId10"/>
    <p:sldMasterId id="2147483754" r:id="rId11"/>
    <p:sldMasterId id="2147483766" r:id="rId12"/>
    <p:sldMasterId id="2147483778" r:id="rId13"/>
    <p:sldMasterId id="2147483781" r:id="rId14"/>
    <p:sldMasterId id="2147483785" r:id="rId15"/>
    <p:sldMasterId id="2147483789" r:id="rId16"/>
    <p:sldMasterId id="2147483793" r:id="rId17"/>
    <p:sldMasterId id="2147483797" r:id="rId18"/>
    <p:sldMasterId id="2147483801" r:id="rId19"/>
    <p:sldMasterId id="2147483805" r:id="rId20"/>
    <p:sldMasterId id="2147483809" r:id="rId21"/>
    <p:sldMasterId id="2147483813" r:id="rId22"/>
    <p:sldMasterId id="2147483817" r:id="rId23"/>
    <p:sldMasterId id="2147483820" r:id="rId24"/>
    <p:sldMasterId id="2147483823" r:id="rId25"/>
    <p:sldMasterId id="2147483826" r:id="rId26"/>
    <p:sldMasterId id="2147483829" r:id="rId27"/>
    <p:sldMasterId id="2147483832" r:id="rId28"/>
    <p:sldMasterId id="2147483835" r:id="rId29"/>
    <p:sldMasterId id="2147483838" r:id="rId30"/>
    <p:sldMasterId id="2147483841" r:id="rId31"/>
    <p:sldMasterId id="2147483844" r:id="rId32"/>
    <p:sldMasterId id="2147483847" r:id="rId33"/>
    <p:sldMasterId id="2147483859" r:id="rId34"/>
    <p:sldMasterId id="2147483863" r:id="rId35"/>
  </p:sldMasterIdLst>
  <p:notesMasterIdLst>
    <p:notesMasterId r:id="rId38"/>
  </p:notesMasterIdLst>
  <p:sldIdLst>
    <p:sldId id="861" r:id="rId36"/>
    <p:sldId id="881" r:id="rId37"/>
    <p:sldId id="936" r:id="rId39"/>
    <p:sldId id="999" r:id="rId40"/>
    <p:sldId id="1112" r:id="rId41"/>
    <p:sldId id="1000" r:id="rId42"/>
    <p:sldId id="1113" r:id="rId43"/>
    <p:sldId id="1054" r:id="rId44"/>
    <p:sldId id="1001" r:id="rId45"/>
    <p:sldId id="1158" r:id="rId46"/>
    <p:sldId id="1160" r:id="rId47"/>
    <p:sldId id="1003" r:id="rId48"/>
    <p:sldId id="1114" r:id="rId49"/>
    <p:sldId id="1115" r:id="rId50"/>
    <p:sldId id="1116" r:id="rId51"/>
    <p:sldId id="1117" r:id="rId52"/>
    <p:sldId id="1118" r:id="rId53"/>
    <p:sldId id="1119" r:id="rId54"/>
    <p:sldId id="1120" r:id="rId55"/>
    <p:sldId id="1121" r:id="rId56"/>
    <p:sldId id="1122" r:id="rId57"/>
    <p:sldId id="1124" r:id="rId58"/>
    <p:sldId id="1125" r:id="rId59"/>
    <p:sldId id="1127" r:id="rId60"/>
    <p:sldId id="1128" r:id="rId61"/>
    <p:sldId id="1055" r:id="rId62"/>
    <p:sldId id="1010" r:id="rId63"/>
    <p:sldId id="1161" r:id="rId64"/>
    <p:sldId id="1129" r:id="rId65"/>
    <p:sldId id="1056" r:id="rId66"/>
    <p:sldId id="1130" r:id="rId67"/>
    <p:sldId id="1131" r:id="rId68"/>
    <p:sldId id="1133" r:id="rId69"/>
    <p:sldId id="1134" r:id="rId70"/>
    <p:sldId id="1135" r:id="rId71"/>
    <p:sldId id="1097" r:id="rId72"/>
    <p:sldId id="1101" r:id="rId73"/>
    <p:sldId id="1020" r:id="rId74"/>
    <p:sldId id="1021" r:id="rId75"/>
    <p:sldId id="1098" r:id="rId76"/>
    <p:sldId id="1099" r:id="rId77"/>
    <p:sldId id="1104" r:id="rId78"/>
    <p:sldId id="1136" r:id="rId79"/>
    <p:sldId id="1137" r:id="rId80"/>
    <p:sldId id="1138" r:id="rId81"/>
    <p:sldId id="1139" r:id="rId82"/>
    <p:sldId id="1140" r:id="rId83"/>
    <p:sldId id="1141" r:id="rId84"/>
    <p:sldId id="1025" r:id="rId85"/>
    <p:sldId id="1111" r:id="rId86"/>
    <p:sldId id="1027" r:id="rId87"/>
    <p:sldId id="1026" r:id="rId88"/>
    <p:sldId id="1023" r:id="rId89"/>
    <p:sldId id="1024" r:id="rId90"/>
    <p:sldId id="1028" r:id="rId91"/>
    <p:sldId id="1029" r:id="rId92"/>
    <p:sldId id="1030" r:id="rId93"/>
    <p:sldId id="1031" r:id="rId94"/>
    <p:sldId id="1032" r:id="rId95"/>
    <p:sldId id="1057" r:id="rId96"/>
    <p:sldId id="709" r:id="rId97"/>
    <p:sldId id="1033" r:id="rId98"/>
    <p:sldId id="1142" r:id="rId99"/>
    <p:sldId id="1058" r:id="rId100"/>
    <p:sldId id="882" r:id="rId101"/>
    <p:sldId id="1143" r:id="rId102"/>
    <p:sldId id="1034" r:id="rId103"/>
    <p:sldId id="1144" r:id="rId104"/>
    <p:sldId id="1145" r:id="rId105"/>
    <p:sldId id="1036" r:id="rId106"/>
    <p:sldId id="1037" r:id="rId107"/>
    <p:sldId id="1102" r:id="rId108"/>
    <p:sldId id="1146" r:id="rId109"/>
    <p:sldId id="1147" r:id="rId110"/>
    <p:sldId id="1148" r:id="rId111"/>
    <p:sldId id="1149" r:id="rId112"/>
    <p:sldId id="1150" r:id="rId113"/>
    <p:sldId id="1151" r:id="rId114"/>
    <p:sldId id="1152" r:id="rId115"/>
    <p:sldId id="1059" r:id="rId116"/>
    <p:sldId id="1043" r:id="rId117"/>
    <p:sldId id="1162" r:id="rId118"/>
    <p:sldId id="1045" r:id="rId119"/>
    <p:sldId id="1060" r:id="rId120"/>
    <p:sldId id="1153" r:id="rId121"/>
    <p:sldId id="1155" r:id="rId122"/>
    <p:sldId id="1156" r:id="rId123"/>
    <p:sldId id="1157" r:id="rId124"/>
    <p:sldId id="1051" r:id="rId125"/>
    <p:sldId id="1052" r:id="rId126"/>
    <p:sldId id="1103" r:id="rId127"/>
    <p:sldId id="1053" r:id="rId128"/>
    <p:sldId id="1061" r:id="rId129"/>
    <p:sldId id="1062" r:id="rId130"/>
    <p:sldId id="1063" r:id="rId131"/>
    <p:sldId id="1093" r:id="rId132"/>
    <p:sldId id="1064" r:id="rId133"/>
    <p:sldId id="1065" r:id="rId134"/>
    <p:sldId id="1066" r:id="rId135"/>
    <p:sldId id="1067" r:id="rId136"/>
    <p:sldId id="1106" r:id="rId137"/>
    <p:sldId id="1107" r:id="rId138"/>
    <p:sldId id="840" r:id="rId139"/>
    <p:sldId id="1069" r:id="rId140"/>
    <p:sldId id="1105" r:id="rId141"/>
    <p:sldId id="1070" r:id="rId142"/>
    <p:sldId id="1071" r:id="rId143"/>
    <p:sldId id="1078" r:id="rId144"/>
    <p:sldId id="1080" r:id="rId145"/>
    <p:sldId id="1081" r:id="rId146"/>
    <p:sldId id="1082" r:id="rId147"/>
    <p:sldId id="1083" r:id="rId148"/>
    <p:sldId id="1084" r:id="rId149"/>
    <p:sldId id="1095" r:id="rId150"/>
    <p:sldId id="1085" r:id="rId151"/>
    <p:sldId id="1109" r:id="rId152"/>
    <p:sldId id="1086" r:id="rId153"/>
    <p:sldId id="1087" r:id="rId154"/>
    <p:sldId id="1068" r:id="rId155"/>
    <p:sldId id="1094" r:id="rId15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anqi Su" initials="Y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2" autoAdjust="0"/>
    <p:restoredTop sz="80548" autoAdjust="0"/>
  </p:normalViewPr>
  <p:slideViewPr>
    <p:cSldViewPr>
      <p:cViewPr varScale="1">
        <p:scale>
          <a:sx n="54" d="100"/>
          <a:sy n="54" d="100"/>
        </p:scale>
        <p:origin x="-168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0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63.xml"/><Relationship Id="rId98" Type="http://schemas.openxmlformats.org/officeDocument/2006/relationships/slide" Target="slides/slide62.xml"/><Relationship Id="rId97" Type="http://schemas.openxmlformats.org/officeDocument/2006/relationships/slide" Target="slides/slide61.xml"/><Relationship Id="rId96" Type="http://schemas.openxmlformats.org/officeDocument/2006/relationships/slide" Target="slides/slide60.xml"/><Relationship Id="rId95" Type="http://schemas.openxmlformats.org/officeDocument/2006/relationships/slide" Target="slides/slide59.xml"/><Relationship Id="rId94" Type="http://schemas.openxmlformats.org/officeDocument/2006/relationships/slide" Target="slides/slide58.xml"/><Relationship Id="rId93" Type="http://schemas.openxmlformats.org/officeDocument/2006/relationships/slide" Target="slides/slide57.xml"/><Relationship Id="rId92" Type="http://schemas.openxmlformats.org/officeDocument/2006/relationships/slide" Target="slides/slide56.xml"/><Relationship Id="rId91" Type="http://schemas.openxmlformats.org/officeDocument/2006/relationships/slide" Target="slides/slide55.xml"/><Relationship Id="rId90" Type="http://schemas.openxmlformats.org/officeDocument/2006/relationships/slide" Target="slides/slide54.xml"/><Relationship Id="rId9" Type="http://schemas.openxmlformats.org/officeDocument/2006/relationships/slideMaster" Target="slideMasters/slideMaster8.xml"/><Relationship Id="rId89" Type="http://schemas.openxmlformats.org/officeDocument/2006/relationships/slide" Target="slides/slide53.xml"/><Relationship Id="rId88" Type="http://schemas.openxmlformats.org/officeDocument/2006/relationships/slide" Target="slides/slide52.xml"/><Relationship Id="rId87" Type="http://schemas.openxmlformats.org/officeDocument/2006/relationships/slide" Target="slides/slide51.xml"/><Relationship Id="rId86" Type="http://schemas.openxmlformats.org/officeDocument/2006/relationships/slide" Target="slides/slide50.xml"/><Relationship Id="rId85" Type="http://schemas.openxmlformats.org/officeDocument/2006/relationships/slide" Target="slides/slide49.xml"/><Relationship Id="rId84" Type="http://schemas.openxmlformats.org/officeDocument/2006/relationships/slide" Target="slides/slide48.xml"/><Relationship Id="rId83" Type="http://schemas.openxmlformats.org/officeDocument/2006/relationships/slide" Target="slides/slide47.xml"/><Relationship Id="rId82" Type="http://schemas.openxmlformats.org/officeDocument/2006/relationships/slide" Target="slides/slide46.xml"/><Relationship Id="rId81" Type="http://schemas.openxmlformats.org/officeDocument/2006/relationships/slide" Target="slides/slide45.xml"/><Relationship Id="rId80" Type="http://schemas.openxmlformats.org/officeDocument/2006/relationships/slide" Target="slides/slide44.xml"/><Relationship Id="rId8" Type="http://schemas.openxmlformats.org/officeDocument/2006/relationships/slideMaster" Target="slideMasters/slideMaster7.xml"/><Relationship Id="rId79" Type="http://schemas.openxmlformats.org/officeDocument/2006/relationships/slide" Target="slides/slide43.xml"/><Relationship Id="rId78" Type="http://schemas.openxmlformats.org/officeDocument/2006/relationships/slide" Target="slides/slide42.xml"/><Relationship Id="rId77" Type="http://schemas.openxmlformats.org/officeDocument/2006/relationships/slide" Target="slides/slide41.xml"/><Relationship Id="rId76" Type="http://schemas.openxmlformats.org/officeDocument/2006/relationships/slide" Target="slides/slide40.xml"/><Relationship Id="rId75" Type="http://schemas.openxmlformats.org/officeDocument/2006/relationships/slide" Target="slides/slide39.xml"/><Relationship Id="rId74" Type="http://schemas.openxmlformats.org/officeDocument/2006/relationships/slide" Target="slides/slide38.xml"/><Relationship Id="rId73" Type="http://schemas.openxmlformats.org/officeDocument/2006/relationships/slide" Target="slides/slide37.xml"/><Relationship Id="rId72" Type="http://schemas.openxmlformats.org/officeDocument/2006/relationships/slide" Target="slides/slide36.xml"/><Relationship Id="rId71" Type="http://schemas.openxmlformats.org/officeDocument/2006/relationships/slide" Target="slides/slide35.xml"/><Relationship Id="rId70" Type="http://schemas.openxmlformats.org/officeDocument/2006/relationships/slide" Target="slides/slide34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33.xml"/><Relationship Id="rId68" Type="http://schemas.openxmlformats.org/officeDocument/2006/relationships/slide" Target="slides/slide32.xml"/><Relationship Id="rId67" Type="http://schemas.openxmlformats.org/officeDocument/2006/relationships/slide" Target="slides/slide31.xml"/><Relationship Id="rId66" Type="http://schemas.openxmlformats.org/officeDocument/2006/relationships/slide" Target="slides/slide30.xml"/><Relationship Id="rId65" Type="http://schemas.openxmlformats.org/officeDocument/2006/relationships/slide" Target="slides/slide29.xml"/><Relationship Id="rId64" Type="http://schemas.openxmlformats.org/officeDocument/2006/relationships/slide" Target="slides/slide28.xml"/><Relationship Id="rId63" Type="http://schemas.openxmlformats.org/officeDocument/2006/relationships/slide" Target="slides/slide27.xml"/><Relationship Id="rId62" Type="http://schemas.openxmlformats.org/officeDocument/2006/relationships/slide" Target="slides/slide26.xml"/><Relationship Id="rId61" Type="http://schemas.openxmlformats.org/officeDocument/2006/relationships/slide" Target="slides/slide25.xml"/><Relationship Id="rId60" Type="http://schemas.openxmlformats.org/officeDocument/2006/relationships/slide" Target="slides/slide24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23.xml"/><Relationship Id="rId58" Type="http://schemas.openxmlformats.org/officeDocument/2006/relationships/slide" Target="slides/slide22.xml"/><Relationship Id="rId57" Type="http://schemas.openxmlformats.org/officeDocument/2006/relationships/slide" Target="slides/slide21.xml"/><Relationship Id="rId56" Type="http://schemas.openxmlformats.org/officeDocument/2006/relationships/slide" Target="slides/slide20.xml"/><Relationship Id="rId55" Type="http://schemas.openxmlformats.org/officeDocument/2006/relationships/slide" Target="slides/slide19.xml"/><Relationship Id="rId54" Type="http://schemas.openxmlformats.org/officeDocument/2006/relationships/slide" Target="slides/slide18.xml"/><Relationship Id="rId53" Type="http://schemas.openxmlformats.org/officeDocument/2006/relationships/slide" Target="slides/slide17.xml"/><Relationship Id="rId52" Type="http://schemas.openxmlformats.org/officeDocument/2006/relationships/slide" Target="slides/slide16.xml"/><Relationship Id="rId51" Type="http://schemas.openxmlformats.org/officeDocument/2006/relationships/slide" Target="slides/slide15.xml"/><Relationship Id="rId50" Type="http://schemas.openxmlformats.org/officeDocument/2006/relationships/slide" Target="slides/slide1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13.xml"/><Relationship Id="rId48" Type="http://schemas.openxmlformats.org/officeDocument/2006/relationships/slide" Target="slides/slide12.xml"/><Relationship Id="rId47" Type="http://schemas.openxmlformats.org/officeDocument/2006/relationships/slide" Target="slides/slide11.xml"/><Relationship Id="rId46" Type="http://schemas.openxmlformats.org/officeDocument/2006/relationships/slide" Target="slides/slide10.xml"/><Relationship Id="rId45" Type="http://schemas.openxmlformats.org/officeDocument/2006/relationships/slide" Target="slides/slide9.xml"/><Relationship Id="rId44" Type="http://schemas.openxmlformats.org/officeDocument/2006/relationships/slide" Target="slides/slide8.xml"/><Relationship Id="rId43" Type="http://schemas.openxmlformats.org/officeDocument/2006/relationships/slide" Target="slides/slide7.xml"/><Relationship Id="rId42" Type="http://schemas.openxmlformats.org/officeDocument/2006/relationships/slide" Target="slides/slide6.xml"/><Relationship Id="rId41" Type="http://schemas.openxmlformats.org/officeDocument/2006/relationships/slide" Target="slides/slide5.xml"/><Relationship Id="rId40" Type="http://schemas.openxmlformats.org/officeDocument/2006/relationships/slide" Target="slides/slide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2.xml"/><Relationship Id="rId36" Type="http://schemas.openxmlformats.org/officeDocument/2006/relationships/slide" Target="slides/slide1.xml"/><Relationship Id="rId35" Type="http://schemas.openxmlformats.org/officeDocument/2006/relationships/slideMaster" Target="slideMasters/slideMaster34.xml"/><Relationship Id="rId34" Type="http://schemas.openxmlformats.org/officeDocument/2006/relationships/slideMaster" Target="slideMasters/slideMaster33.xml"/><Relationship Id="rId33" Type="http://schemas.openxmlformats.org/officeDocument/2006/relationships/slideMaster" Target="slideMasters/slideMaster32.xml"/><Relationship Id="rId32" Type="http://schemas.openxmlformats.org/officeDocument/2006/relationships/slideMaster" Target="slideMasters/slideMaster31.xml"/><Relationship Id="rId31" Type="http://schemas.openxmlformats.org/officeDocument/2006/relationships/slideMaster" Target="slideMasters/slideMaster30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0" Type="http://schemas.openxmlformats.org/officeDocument/2006/relationships/commentAuthors" Target="commentAuthors.xml"/><Relationship Id="rId16" Type="http://schemas.openxmlformats.org/officeDocument/2006/relationships/slideMaster" Target="slideMasters/slideMaster15.xml"/><Relationship Id="rId159" Type="http://schemas.openxmlformats.org/officeDocument/2006/relationships/tableStyles" Target="tableStyles.xml"/><Relationship Id="rId158" Type="http://schemas.openxmlformats.org/officeDocument/2006/relationships/viewProps" Target="viewProps.xml"/><Relationship Id="rId157" Type="http://schemas.openxmlformats.org/officeDocument/2006/relationships/presProps" Target="presProps.xml"/><Relationship Id="rId156" Type="http://schemas.openxmlformats.org/officeDocument/2006/relationships/slide" Target="slides/slide120.xml"/><Relationship Id="rId155" Type="http://schemas.openxmlformats.org/officeDocument/2006/relationships/slide" Target="slides/slide119.xml"/><Relationship Id="rId154" Type="http://schemas.openxmlformats.org/officeDocument/2006/relationships/slide" Target="slides/slide118.xml"/><Relationship Id="rId153" Type="http://schemas.openxmlformats.org/officeDocument/2006/relationships/slide" Target="slides/slide117.xml"/><Relationship Id="rId152" Type="http://schemas.openxmlformats.org/officeDocument/2006/relationships/slide" Target="slides/slide116.xml"/><Relationship Id="rId151" Type="http://schemas.openxmlformats.org/officeDocument/2006/relationships/slide" Target="slides/slide115.xml"/><Relationship Id="rId150" Type="http://schemas.openxmlformats.org/officeDocument/2006/relationships/slide" Target="slides/slide114.xml"/><Relationship Id="rId15" Type="http://schemas.openxmlformats.org/officeDocument/2006/relationships/slideMaster" Target="slideMasters/slideMaster14.xml"/><Relationship Id="rId149" Type="http://schemas.openxmlformats.org/officeDocument/2006/relationships/slide" Target="slides/slide113.xml"/><Relationship Id="rId148" Type="http://schemas.openxmlformats.org/officeDocument/2006/relationships/slide" Target="slides/slide112.xml"/><Relationship Id="rId147" Type="http://schemas.openxmlformats.org/officeDocument/2006/relationships/slide" Target="slides/slide111.xml"/><Relationship Id="rId146" Type="http://schemas.openxmlformats.org/officeDocument/2006/relationships/slide" Target="slides/slide110.xml"/><Relationship Id="rId145" Type="http://schemas.openxmlformats.org/officeDocument/2006/relationships/slide" Target="slides/slide109.xml"/><Relationship Id="rId144" Type="http://schemas.openxmlformats.org/officeDocument/2006/relationships/slide" Target="slides/slide108.xml"/><Relationship Id="rId143" Type="http://schemas.openxmlformats.org/officeDocument/2006/relationships/slide" Target="slides/slide107.xml"/><Relationship Id="rId142" Type="http://schemas.openxmlformats.org/officeDocument/2006/relationships/slide" Target="slides/slide106.xml"/><Relationship Id="rId141" Type="http://schemas.openxmlformats.org/officeDocument/2006/relationships/slide" Target="slides/slide105.xml"/><Relationship Id="rId140" Type="http://schemas.openxmlformats.org/officeDocument/2006/relationships/slide" Target="slides/slide104.xml"/><Relationship Id="rId14" Type="http://schemas.openxmlformats.org/officeDocument/2006/relationships/slideMaster" Target="slideMasters/slideMaster13.xml"/><Relationship Id="rId139" Type="http://schemas.openxmlformats.org/officeDocument/2006/relationships/slide" Target="slides/slide103.xml"/><Relationship Id="rId138" Type="http://schemas.openxmlformats.org/officeDocument/2006/relationships/slide" Target="slides/slide102.xml"/><Relationship Id="rId137" Type="http://schemas.openxmlformats.org/officeDocument/2006/relationships/slide" Target="slides/slide101.xml"/><Relationship Id="rId136" Type="http://schemas.openxmlformats.org/officeDocument/2006/relationships/slide" Target="slides/slide100.xml"/><Relationship Id="rId135" Type="http://schemas.openxmlformats.org/officeDocument/2006/relationships/slide" Target="slides/slide99.xml"/><Relationship Id="rId134" Type="http://schemas.openxmlformats.org/officeDocument/2006/relationships/slide" Target="slides/slide98.xml"/><Relationship Id="rId133" Type="http://schemas.openxmlformats.org/officeDocument/2006/relationships/slide" Target="slides/slide97.xml"/><Relationship Id="rId132" Type="http://schemas.openxmlformats.org/officeDocument/2006/relationships/slide" Target="slides/slide96.xml"/><Relationship Id="rId131" Type="http://schemas.openxmlformats.org/officeDocument/2006/relationships/slide" Target="slides/slide95.xml"/><Relationship Id="rId130" Type="http://schemas.openxmlformats.org/officeDocument/2006/relationships/slide" Target="slides/slide94.xml"/><Relationship Id="rId13" Type="http://schemas.openxmlformats.org/officeDocument/2006/relationships/slideMaster" Target="slideMasters/slideMaster12.xml"/><Relationship Id="rId129" Type="http://schemas.openxmlformats.org/officeDocument/2006/relationships/slide" Target="slides/slide93.xml"/><Relationship Id="rId128" Type="http://schemas.openxmlformats.org/officeDocument/2006/relationships/slide" Target="slides/slide92.xml"/><Relationship Id="rId127" Type="http://schemas.openxmlformats.org/officeDocument/2006/relationships/slide" Target="slides/slide91.xml"/><Relationship Id="rId126" Type="http://schemas.openxmlformats.org/officeDocument/2006/relationships/slide" Target="slides/slide90.xml"/><Relationship Id="rId125" Type="http://schemas.openxmlformats.org/officeDocument/2006/relationships/slide" Target="slides/slide89.xml"/><Relationship Id="rId124" Type="http://schemas.openxmlformats.org/officeDocument/2006/relationships/slide" Target="slides/slide88.xml"/><Relationship Id="rId123" Type="http://schemas.openxmlformats.org/officeDocument/2006/relationships/slide" Target="slides/slide87.xml"/><Relationship Id="rId122" Type="http://schemas.openxmlformats.org/officeDocument/2006/relationships/slide" Target="slides/slide86.xml"/><Relationship Id="rId121" Type="http://schemas.openxmlformats.org/officeDocument/2006/relationships/slide" Target="slides/slide85.xml"/><Relationship Id="rId120" Type="http://schemas.openxmlformats.org/officeDocument/2006/relationships/slide" Target="slides/slide84.xml"/><Relationship Id="rId12" Type="http://schemas.openxmlformats.org/officeDocument/2006/relationships/slideMaster" Target="slideMasters/slideMaster11.xml"/><Relationship Id="rId119" Type="http://schemas.openxmlformats.org/officeDocument/2006/relationships/slide" Target="slides/slide83.xml"/><Relationship Id="rId118" Type="http://schemas.openxmlformats.org/officeDocument/2006/relationships/slide" Target="slides/slide82.xml"/><Relationship Id="rId117" Type="http://schemas.openxmlformats.org/officeDocument/2006/relationships/slide" Target="slides/slide81.xml"/><Relationship Id="rId116" Type="http://schemas.openxmlformats.org/officeDocument/2006/relationships/slide" Target="slides/slide80.xml"/><Relationship Id="rId115" Type="http://schemas.openxmlformats.org/officeDocument/2006/relationships/slide" Target="slides/slide79.xml"/><Relationship Id="rId114" Type="http://schemas.openxmlformats.org/officeDocument/2006/relationships/slide" Target="slides/slide78.xml"/><Relationship Id="rId113" Type="http://schemas.openxmlformats.org/officeDocument/2006/relationships/slide" Target="slides/slide77.xml"/><Relationship Id="rId112" Type="http://schemas.openxmlformats.org/officeDocument/2006/relationships/slide" Target="slides/slide76.xml"/><Relationship Id="rId111" Type="http://schemas.openxmlformats.org/officeDocument/2006/relationships/slide" Target="slides/slide75.xml"/><Relationship Id="rId110" Type="http://schemas.openxmlformats.org/officeDocument/2006/relationships/slide" Target="slides/slide74.xml"/><Relationship Id="rId11" Type="http://schemas.openxmlformats.org/officeDocument/2006/relationships/slideMaster" Target="slideMasters/slideMaster10.xml"/><Relationship Id="rId109" Type="http://schemas.openxmlformats.org/officeDocument/2006/relationships/slide" Target="slides/slide73.xml"/><Relationship Id="rId108" Type="http://schemas.openxmlformats.org/officeDocument/2006/relationships/slide" Target="slides/slide72.xml"/><Relationship Id="rId107" Type="http://schemas.openxmlformats.org/officeDocument/2006/relationships/slide" Target="slides/slide71.xml"/><Relationship Id="rId106" Type="http://schemas.openxmlformats.org/officeDocument/2006/relationships/slide" Target="slides/slide70.xml"/><Relationship Id="rId105" Type="http://schemas.openxmlformats.org/officeDocument/2006/relationships/slide" Target="slides/slide69.xml"/><Relationship Id="rId104" Type="http://schemas.openxmlformats.org/officeDocument/2006/relationships/slide" Target="slides/slide68.xml"/><Relationship Id="rId103" Type="http://schemas.openxmlformats.org/officeDocument/2006/relationships/slide" Target="slides/slide67.xml"/><Relationship Id="rId102" Type="http://schemas.openxmlformats.org/officeDocument/2006/relationships/slide" Target="slides/slide66.xml"/><Relationship Id="rId101" Type="http://schemas.openxmlformats.org/officeDocument/2006/relationships/slide" Target="slides/slide65.xml"/><Relationship Id="rId100" Type="http://schemas.openxmlformats.org/officeDocument/2006/relationships/slide" Target="slides/slide64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0D21A-B70E-4579-8526-B279C64CD9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4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9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如果是空堆栈，则</a:t>
            </a:r>
            <a:endParaRPr lang="en-US" altLang="zh-CN" dirty="0" smtClean="0"/>
          </a:p>
          <a:p>
            <a:r>
              <a:rPr lang="zh-CN" altLang="en-US" dirty="0" smtClean="0"/>
              <a:t>栈空条件，栈</a:t>
            </a:r>
            <a:r>
              <a:rPr lang="en-US" altLang="zh-CN" dirty="0" smtClean="0"/>
              <a:t>1</a:t>
            </a:r>
            <a:r>
              <a:rPr lang="zh-CN" altLang="en-US" dirty="0" smtClean="0"/>
              <a:t>空：</a:t>
            </a:r>
            <a:r>
              <a:rPr lang="en-US" altLang="zh-CN" dirty="0" smtClean="0"/>
              <a:t>top1==0</a:t>
            </a:r>
            <a:r>
              <a:rPr lang="zh-CN" altLang="en-US" dirty="0" smtClean="0"/>
              <a:t>；栈</a:t>
            </a:r>
            <a:r>
              <a:rPr lang="en-US" altLang="zh-CN" dirty="0" smtClean="0"/>
              <a:t>2</a:t>
            </a:r>
            <a:r>
              <a:rPr lang="zh-CN" altLang="en-US" dirty="0" smtClean="0"/>
              <a:t>空：</a:t>
            </a:r>
            <a:r>
              <a:rPr lang="en-US" altLang="zh-CN" dirty="0" smtClean="0"/>
              <a:t>top2==MaxSize-1</a:t>
            </a:r>
            <a:endParaRPr lang="en-US" altLang="zh-CN" dirty="0" smtClean="0"/>
          </a:p>
          <a:p>
            <a:r>
              <a:rPr lang="zh-CN" altLang="en-US" dirty="0" smtClean="0"/>
              <a:t>栈满条件：</a:t>
            </a:r>
            <a:r>
              <a:rPr lang="en-US" altLang="zh-CN" dirty="0" smtClean="0"/>
              <a:t>top1==top2+1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“栈顶指针” 是表示栈顶位置的变量，可以是指针，也可以是标号（</a:t>
            </a:r>
            <a:r>
              <a:rPr lang="en-US" altLang="zh-CN" dirty="0" smtClean="0"/>
              <a:t>int</a:t>
            </a:r>
            <a:r>
              <a:rPr lang="zh-CN" altLang="en-US" dirty="0" smtClean="0"/>
              <a:t>），这是为什么用了双引号</a:t>
            </a: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pop</a:t>
            </a:r>
            <a:r>
              <a:rPr lang="zh-CN" altLang="en-US" dirty="0" smtClean="0"/>
              <a:t>，顺序、链栈的时间复杂度都是</a:t>
            </a:r>
            <a:r>
              <a:rPr lang="en-US" altLang="zh-CN" dirty="0" smtClean="0"/>
              <a:t>O(1)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中缀转后缀时要处理优先级、括号等问题，所以两种做法区别不大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1+2</a:t>
            </a:r>
            <a:r>
              <a:rPr lang="zh-CN" altLang="en-US" dirty="0" smtClean="0"/>
              <a:t>*</a:t>
            </a:r>
            <a:r>
              <a:rPr lang="en-US" altLang="zh-CN" dirty="0" smtClean="0"/>
              <a:t>3#</a:t>
            </a:r>
            <a:r>
              <a:rPr lang="zh-CN" altLang="en-US" dirty="0" smtClean="0"/>
              <a:t>为例：先不考虑括号问题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读</a:t>
            </a:r>
            <a:r>
              <a:rPr lang="en-US" altLang="zh-CN" dirty="0" smtClean="0"/>
              <a:t>1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OPND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读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，栈顶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比较，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比其它运算符都低，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入栈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  读</a:t>
            </a:r>
            <a:r>
              <a:rPr lang="en-US" altLang="zh-CN" dirty="0" smtClean="0"/>
              <a:t>2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OPND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读*，栈顶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比*优先级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低，*入栈。可能是</a:t>
            </a:r>
            <a:r>
              <a:rPr lang="en-US" altLang="zh-CN" dirty="0" smtClean="0"/>
              <a:t>1+2</a:t>
            </a:r>
            <a:r>
              <a:rPr lang="zh-CN" altLang="en-US" dirty="0" smtClean="0"/>
              <a:t>*</a:t>
            </a:r>
            <a:r>
              <a:rPr lang="en-US" altLang="zh-CN" dirty="0" smtClean="0"/>
              <a:t>(3-4)#</a:t>
            </a:r>
            <a:r>
              <a:rPr lang="zh-CN" altLang="en-US" dirty="0" smtClean="0"/>
              <a:t>，所以尽管*比</a:t>
            </a:r>
            <a:r>
              <a:rPr lang="en-US" altLang="zh-CN" dirty="0" smtClean="0"/>
              <a:t>+</a:t>
            </a:r>
            <a:r>
              <a:rPr lang="zh-CN" altLang="en-US" dirty="0" smtClean="0"/>
              <a:t>优先级高，并不意味着可以马上执行*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  读</a:t>
            </a:r>
            <a:r>
              <a:rPr lang="en-US" altLang="zh-CN" dirty="0" smtClean="0"/>
              <a:t>3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OPND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读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，栈顶优先级高，则栈顶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计算，结果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入栈。此时操作数栈为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，操作符栈为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，当前字符仍为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栈顶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比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优先级高，则栈顶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计算，结果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入栈。此时栈顶为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，操作数栈为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，当前字符为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，结束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入栈有几个作用：（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）使第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个运算符入栈；（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）最后判断括号的匹配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#</a:t>
            </a:r>
            <a:r>
              <a:rPr lang="zh-CN" altLang="en-US" dirty="0" smtClean="0"/>
              <a:t>比其它都低，所以在</a:t>
            </a:r>
            <a:r>
              <a:rPr lang="en-US" altLang="zh-CN" dirty="0" smtClean="0"/>
              <a:t>#</a:t>
            </a:r>
            <a:r>
              <a:rPr lang="zh-CN" altLang="en-US" dirty="0" smtClean="0"/>
              <a:t>与其它比较后，导致其它运算符入栈；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、读到“）”，栈顶其它运算符比它高，导致其它运算符先计算，最终与“（”相等，则脱括号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IsOPTR</a:t>
            </a:r>
            <a:r>
              <a:rPr lang="zh-CN" altLang="en-US" dirty="0" smtClean="0"/>
              <a:t>：用一条</a:t>
            </a:r>
            <a:r>
              <a:rPr lang="en-US" altLang="zh-CN" dirty="0" smtClean="0"/>
              <a:t>if else</a:t>
            </a:r>
            <a:r>
              <a:rPr lang="zh-CN" altLang="en-US" dirty="0" smtClean="0"/>
              <a:t>语句实现</a:t>
            </a:r>
            <a:endParaRPr lang="en-US" altLang="zh-CN" dirty="0" smtClean="0"/>
          </a:p>
          <a:p>
            <a:r>
              <a:rPr lang="en-US" altLang="zh-CN" dirty="0" smtClean="0"/>
              <a:t>Precede</a:t>
            </a:r>
            <a:r>
              <a:rPr lang="zh-CN" altLang="en-US" dirty="0" smtClean="0"/>
              <a:t>：一堆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语句，或一个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语句；或定义一个</a:t>
            </a:r>
            <a:r>
              <a:rPr lang="en-US" altLang="zh-CN" dirty="0" err="1" smtClean="0"/>
              <a:t>bool</a:t>
            </a:r>
            <a:r>
              <a:rPr lang="zh-CN" altLang="en-US" dirty="0" smtClean="0"/>
              <a:t>二维数组，用两个运算符做下标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Operate</a:t>
            </a:r>
            <a:r>
              <a:rPr lang="zh-CN" altLang="en-US" dirty="0" smtClean="0"/>
              <a:t>：三个字符，把</a:t>
            </a:r>
            <a:r>
              <a:rPr lang="en-US" altLang="zh-CN" b="0" dirty="0" err="1" smtClean="0"/>
              <a:t>OperandType</a:t>
            </a:r>
            <a:r>
              <a:rPr lang="zh-CN" altLang="en-US" b="0" dirty="0" smtClean="0"/>
              <a:t>字符转为</a:t>
            </a:r>
            <a:r>
              <a:rPr lang="en-US" altLang="zh-CN" b="0" dirty="0" err="1" smtClean="0"/>
              <a:t>int</a:t>
            </a:r>
            <a:r>
              <a:rPr lang="zh-CN" altLang="en-US" b="0" dirty="0" smtClean="0"/>
              <a:t>，在</a:t>
            </a:r>
            <a:r>
              <a:rPr lang="en-US" altLang="zh-CN" b="0" dirty="0" smtClean="0"/>
              <a:t>switch</a:t>
            </a:r>
            <a:r>
              <a:rPr lang="zh-CN" altLang="en-US" b="0" dirty="0" smtClean="0"/>
              <a:t>语句判断</a:t>
            </a:r>
            <a:r>
              <a:rPr lang="en-US" altLang="zh-CN" b="0" dirty="0" err="1" smtClean="0"/>
              <a:t>OperatorType</a:t>
            </a:r>
            <a:r>
              <a:rPr lang="zh-CN" altLang="en-US" b="0" dirty="0" smtClean="0"/>
              <a:t>，然后进行相应运算</a:t>
            </a:r>
            <a:endParaRPr lang="en-US" altLang="zh-CN" b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0" dirty="0" smtClean="0"/>
              <a:t>数组</a:t>
            </a:r>
            <a:r>
              <a:rPr lang="en-US" altLang="zh-CN" b="0" dirty="0" err="1" smtClean="0"/>
              <a:t>exp</a:t>
            </a:r>
            <a:r>
              <a:rPr lang="zh-CN" altLang="en-US" b="0" dirty="0" smtClean="0"/>
              <a:t>从</a:t>
            </a:r>
            <a:r>
              <a:rPr lang="en-US" altLang="zh-CN" b="0" dirty="0" smtClean="0"/>
              <a:t>0</a:t>
            </a:r>
            <a:r>
              <a:rPr lang="zh-CN" altLang="en-US" b="0" dirty="0" smtClean="0"/>
              <a:t>开始存放表达式字符串</a:t>
            </a:r>
            <a:endParaRPr lang="en-US" altLang="zh-CN" b="0" dirty="0" smtClean="0"/>
          </a:p>
          <a:p>
            <a:r>
              <a:rPr lang="en-US" altLang="zh-CN" b="0" dirty="0" smtClean="0"/>
              <a:t>While</a:t>
            </a:r>
            <a:r>
              <a:rPr lang="zh-CN" altLang="en-US" b="0" dirty="0" smtClean="0"/>
              <a:t>循环条件。读到不是</a:t>
            </a:r>
            <a:r>
              <a:rPr lang="en-US" altLang="zh-CN" b="0" dirty="0" smtClean="0"/>
              <a:t>#</a:t>
            </a:r>
            <a:r>
              <a:rPr lang="zh-CN" altLang="en-US" b="0" dirty="0" smtClean="0"/>
              <a:t>，则表达式没完；就算读完了，但栈顶不是</a:t>
            </a:r>
            <a:r>
              <a:rPr lang="en-US" altLang="zh-CN" b="0" dirty="0" smtClean="0"/>
              <a:t>#</a:t>
            </a:r>
            <a:r>
              <a:rPr lang="zh-CN" altLang="en-US" b="0" dirty="0" smtClean="0"/>
              <a:t>，则栈中还有要计算的内容</a:t>
            </a:r>
            <a:r>
              <a:rPr lang="en-US" altLang="zh-CN" b="0" dirty="0" smtClean="0"/>
              <a:t>——</a:t>
            </a:r>
            <a:r>
              <a:rPr lang="zh-CN" altLang="en-US" b="0" dirty="0" smtClean="0"/>
              <a:t>不考虑表达式错误的情况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开始为空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这个堆栈是运行时环境维护，不是程序员定义</a:t>
            </a:r>
            <a:endParaRPr lang="en-US" altLang="zh-CN" dirty="0" smtClean="0"/>
          </a:p>
          <a:p>
            <a:r>
              <a:rPr lang="zh-CN" altLang="en-US" dirty="0" smtClean="0"/>
              <a:t>为什么存放</a:t>
            </a:r>
            <a:r>
              <a:rPr lang="zh-CN" altLang="en-US" dirty="0" smtClean="0">
                <a:solidFill>
                  <a:srgbClr val="FF0000"/>
                </a:solidFill>
              </a:rPr>
              <a:t>返回地址</a:t>
            </a:r>
            <a:r>
              <a:rPr lang="zh-CN" altLang="en-US" b="0" dirty="0" smtClean="0"/>
              <a:t>、包括形参在内的</a:t>
            </a:r>
            <a:r>
              <a:rPr lang="zh-CN" altLang="en-US" dirty="0" smtClean="0">
                <a:solidFill>
                  <a:srgbClr val="FF0000"/>
                </a:solidFill>
              </a:rPr>
              <a:t>局部变量？下一页说明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这个堆栈是运行时环境维护，不是程序员定义</a:t>
            </a:r>
            <a:endParaRPr lang="en-US" altLang="zh-CN" dirty="0" smtClean="0"/>
          </a:p>
          <a:p>
            <a:r>
              <a:rPr lang="zh-CN" altLang="en-US" dirty="0" smtClean="0"/>
              <a:t>为什么存放</a:t>
            </a:r>
            <a:r>
              <a:rPr lang="zh-CN" altLang="en-US" dirty="0" smtClean="0">
                <a:solidFill>
                  <a:srgbClr val="FF0000"/>
                </a:solidFill>
              </a:rPr>
              <a:t>返回地址</a:t>
            </a:r>
            <a:r>
              <a:rPr lang="zh-CN" altLang="en-US" b="0" dirty="0" smtClean="0"/>
              <a:t>、包括形参在内的</a:t>
            </a:r>
            <a:r>
              <a:rPr lang="zh-CN" altLang="en-US" dirty="0" smtClean="0">
                <a:solidFill>
                  <a:srgbClr val="FF0000"/>
                </a:solidFill>
              </a:rPr>
              <a:t>局部变量？下一页说明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上述只是一个粗略的描述，实际情况根据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的不同有详细的细节。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返回地址</a:t>
            </a:r>
            <a:r>
              <a:rPr lang="en-US" altLang="zh-CN" dirty="0" smtClean="0"/>
              <a:t>a1</a:t>
            </a:r>
            <a:r>
              <a:rPr lang="zh-CN" altLang="en-US" dirty="0" smtClean="0"/>
              <a:t>：执行完</a:t>
            </a:r>
            <a:r>
              <a:rPr lang="en-US" altLang="zh-CN" b="0" dirty="0" err="1" smtClean="0"/>
              <a:t>f.Fa</a:t>
            </a:r>
            <a:r>
              <a:rPr lang="en-US" altLang="zh-CN" b="0" dirty="0" smtClean="0"/>
              <a:t>(n)</a:t>
            </a:r>
            <a:r>
              <a:rPr lang="zh-CN" altLang="en-US" b="0" dirty="0" smtClean="0"/>
              <a:t>要返回到</a:t>
            </a:r>
            <a:r>
              <a:rPr lang="en-US" altLang="zh-CN" b="0" dirty="0" smtClean="0"/>
              <a:t>main</a:t>
            </a:r>
            <a:r>
              <a:rPr lang="zh-CN" altLang="en-US" b="0" dirty="0" smtClean="0"/>
              <a:t>函数的地址；</a:t>
            </a:r>
            <a:r>
              <a:rPr lang="en-US" altLang="zh-CN" b="0" dirty="0" smtClean="0"/>
              <a:t>a2</a:t>
            </a:r>
            <a:r>
              <a:rPr lang="zh-CN" altLang="en-US" b="0" dirty="0" smtClean="0"/>
              <a:t>：在函数</a:t>
            </a:r>
            <a:r>
              <a:rPr lang="en-US" altLang="zh-CN" b="0" dirty="0" err="1" smtClean="0"/>
              <a:t>Fa</a:t>
            </a:r>
            <a:r>
              <a:rPr lang="zh-CN" altLang="en-US" b="0" dirty="0" smtClean="0"/>
              <a:t>中再次调用</a:t>
            </a:r>
            <a:r>
              <a:rPr lang="en-US" altLang="zh-CN" b="0" dirty="0" err="1" smtClean="0"/>
              <a:t>Fa</a:t>
            </a:r>
            <a:r>
              <a:rPr lang="zh-CN" altLang="en-US" b="0" dirty="0" smtClean="0"/>
              <a:t>并执行完后返回的地址，显然，所以的递归调用都返回相同的地址</a:t>
            </a:r>
            <a:r>
              <a:rPr lang="en-US" altLang="zh-CN" b="0" dirty="0" smtClean="0"/>
              <a:t> 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调用</a:t>
            </a:r>
            <a:r>
              <a:rPr lang="en-US" sz="1200" kern="100" dirty="0" err="1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Fa</a:t>
            </a:r>
            <a:r>
              <a:rPr lang="en-US" sz="1200" kern="10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(4)</a:t>
            </a:r>
            <a:r>
              <a:rPr lang="zh-CN" altLang="en-US" sz="1200" kern="10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时则将</a:t>
            </a:r>
            <a:r>
              <a:rPr lang="en-US" altLang="zh-CN" sz="1200" kern="10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n=4</a:t>
            </a:r>
            <a:r>
              <a:rPr lang="zh-CN" altLang="en-US" sz="1200" kern="10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（参数）、</a:t>
            </a:r>
            <a:r>
              <a:rPr lang="en-US" altLang="zh-CN" sz="1200" kern="10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a1</a:t>
            </a:r>
            <a:r>
              <a:rPr lang="zh-CN" altLang="en-US" sz="1200" kern="100" dirty="0" smtClean="0">
                <a:solidFill>
                  <a:srgbClr val="000000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入栈</a:t>
            </a:r>
            <a:r>
              <a:rPr lang="zh-CN" altLang="en-US" sz="1200" kern="10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；调用</a:t>
            </a:r>
            <a:r>
              <a:rPr lang="en-US" sz="1200" kern="100" dirty="0" err="1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Fa</a:t>
            </a:r>
            <a:r>
              <a:rPr lang="en-US" sz="1200" kern="10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(3)</a:t>
            </a:r>
            <a:r>
              <a:rPr lang="zh-CN" altLang="en-US" sz="1200" kern="100" dirty="0" smtClean="0">
                <a:solidFill>
                  <a:srgbClr val="000000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时则将</a:t>
            </a:r>
            <a:r>
              <a:rPr lang="en-US" altLang="zh-CN" sz="1200" kern="100" dirty="0" smtClean="0">
                <a:solidFill>
                  <a:srgbClr val="000000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n=3</a:t>
            </a:r>
            <a:r>
              <a:rPr lang="zh-CN" altLang="en-US" sz="1200" kern="100" dirty="0" smtClean="0">
                <a:solidFill>
                  <a:srgbClr val="000000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、</a:t>
            </a:r>
            <a:r>
              <a:rPr lang="en-US" altLang="zh-CN" sz="1200" kern="100" dirty="0" smtClean="0">
                <a:solidFill>
                  <a:srgbClr val="000000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a2</a:t>
            </a:r>
            <a:r>
              <a:rPr lang="zh-CN" altLang="en-US" sz="1200" kern="100" dirty="0" smtClean="0">
                <a:solidFill>
                  <a:srgbClr val="000000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入栈；</a:t>
            </a:r>
            <a:r>
              <a:rPr lang="en-US" altLang="zh-CN" sz="1200" kern="100" dirty="0" smtClean="0">
                <a:solidFill>
                  <a:srgbClr val="000000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…</a:t>
            </a:r>
            <a:r>
              <a:rPr lang="zh-CN" altLang="en-US" sz="1200" kern="100" dirty="0" smtClean="0">
                <a:solidFill>
                  <a:srgbClr val="000000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当调用</a:t>
            </a:r>
            <a:r>
              <a:rPr lang="en-US" sz="1200" kern="100" dirty="0" err="1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Fa</a:t>
            </a:r>
            <a:r>
              <a:rPr lang="en-US" sz="1200" kern="100" dirty="0" smtClea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(0)</a:t>
            </a:r>
            <a:r>
              <a:rPr lang="zh-CN" altLang="en-US" sz="1200" kern="100" dirty="0" smtClean="0">
                <a:solidFill>
                  <a:srgbClr val="000000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时，将</a:t>
            </a:r>
            <a:r>
              <a:rPr lang="en-US" altLang="zh-CN" sz="1200" kern="100" dirty="0" smtClean="0">
                <a:solidFill>
                  <a:srgbClr val="000000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n=0</a:t>
            </a:r>
            <a:r>
              <a:rPr lang="zh-CN" altLang="en-US" sz="1200" kern="100" dirty="0" smtClean="0">
                <a:solidFill>
                  <a:srgbClr val="000000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（参数）、</a:t>
            </a:r>
            <a:r>
              <a:rPr lang="en-US" altLang="zh-CN" sz="1200" kern="100" dirty="0" smtClean="0">
                <a:solidFill>
                  <a:srgbClr val="000000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a2</a:t>
            </a:r>
            <a:r>
              <a:rPr lang="zh-CN" altLang="en-US" sz="1200" kern="100" dirty="0" smtClean="0">
                <a:solidFill>
                  <a:srgbClr val="000000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入栈，由于无函数调用，执行</a:t>
            </a:r>
            <a:r>
              <a:rPr lang="en-US" altLang="zh-CN" b="0" dirty="0" smtClean="0"/>
              <a:t>if</a:t>
            </a:r>
            <a:r>
              <a:rPr lang="zh-CN" altLang="en-US" b="0" dirty="0" smtClean="0"/>
              <a:t>语句返回</a:t>
            </a:r>
            <a:r>
              <a:rPr lang="en-US" altLang="zh-CN" b="0" dirty="0" smtClean="0"/>
              <a:t>1</a:t>
            </a:r>
            <a:r>
              <a:rPr lang="zh-CN" altLang="en-US" b="0" dirty="0" smtClean="0"/>
              <a:t>，并根据</a:t>
            </a:r>
            <a:r>
              <a:rPr lang="en-US" altLang="zh-CN" b="0" dirty="0" smtClean="0"/>
              <a:t>a2</a:t>
            </a:r>
            <a:r>
              <a:rPr lang="zh-CN" altLang="en-US" b="0" dirty="0" smtClean="0"/>
              <a:t>返回到前一层函数，前一层函数收到返回结果</a:t>
            </a:r>
            <a:r>
              <a:rPr lang="en-US" altLang="zh-CN" b="0" dirty="0" smtClean="0"/>
              <a:t>1</a:t>
            </a:r>
            <a:r>
              <a:rPr lang="zh-CN" altLang="en-US" b="0" dirty="0" smtClean="0"/>
              <a:t>，则继续执行</a:t>
            </a:r>
            <a:r>
              <a:rPr lang="en-US" altLang="zh-CN" b="0" dirty="0" smtClean="0"/>
              <a:t>else</a:t>
            </a:r>
            <a:r>
              <a:rPr lang="zh-CN" altLang="en-US" b="0" dirty="0" smtClean="0"/>
              <a:t>中的赋值语句，从而计算出结果</a:t>
            </a:r>
            <a:r>
              <a:rPr lang="en-US" altLang="zh-CN" b="0" dirty="0" smtClean="0"/>
              <a:t>1</a:t>
            </a:r>
            <a:r>
              <a:rPr lang="zh-CN" altLang="en-US" b="0" dirty="0" smtClean="0"/>
              <a:t>，以此类推</a:t>
            </a:r>
            <a:endParaRPr lang="en-US" altLang="zh-CN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kern="100" dirty="0" smtClean="0">
              <a:latin typeface="+mn-lt"/>
              <a:ea typeface="+mn-ea"/>
              <a:cs typeface="Times New Roman" panose="02020603050405020304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0" kern="100" dirty="0" smtClean="0">
                <a:latin typeface="+mn-lt"/>
                <a:ea typeface="+mn-ea"/>
                <a:cs typeface="Times New Roman" panose="02020603050405020304"/>
              </a:rPr>
              <a:t>所以在第</a:t>
            </a:r>
            <a:r>
              <a:rPr lang="en-US" altLang="zh-CN" sz="1200" b="0" kern="100" dirty="0" smtClean="0">
                <a:latin typeface="+mn-lt"/>
                <a:ea typeface="+mn-ea"/>
                <a:cs typeface="Times New Roman" panose="02020603050405020304"/>
              </a:rPr>
              <a:t>1</a:t>
            </a:r>
            <a:r>
              <a:rPr lang="zh-CN" altLang="en-US" sz="1200" b="0" kern="100" dirty="0" smtClean="0">
                <a:latin typeface="+mn-lt"/>
                <a:ea typeface="+mn-ea"/>
                <a:cs typeface="Times New Roman" panose="02020603050405020304"/>
              </a:rPr>
              <a:t>章空间复杂度分析时要考虑堆栈的问题</a:t>
            </a:r>
            <a:endParaRPr lang="zh-CN" altLang="en-US" sz="1200" kern="100" dirty="0" smtClean="0">
              <a:latin typeface="+mn-lt"/>
              <a:ea typeface="+mn-ea"/>
              <a:cs typeface="Times New Roman" panose="02020603050405020304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满对条件：入队时需要将</a:t>
            </a:r>
            <a:r>
              <a:rPr lang="en-US" altLang="zh-CN" dirty="0" smtClean="0"/>
              <a:t>rear</a:t>
            </a:r>
            <a:r>
              <a:rPr lang="zh-CN" altLang="en-US" dirty="0" smtClean="0"/>
              <a:t>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，如果加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后</a:t>
            </a:r>
            <a:r>
              <a:rPr lang="en-US" altLang="zh-CN" dirty="0" smtClean="0"/>
              <a:t>front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rear</a:t>
            </a:r>
            <a:r>
              <a:rPr lang="zh-CN" altLang="en-US" dirty="0" smtClean="0"/>
              <a:t>相等，则与空队情况一样。所以为了区分，有上述要求，</a:t>
            </a:r>
            <a:r>
              <a:rPr lang="zh-CN" altLang="en-US" b="1" dirty="0" smtClean="0"/>
              <a:t>保证</a:t>
            </a:r>
            <a:r>
              <a:rPr lang="en-US" altLang="zh-CN" b="1" dirty="0" smtClean="0"/>
              <a:t>rear</a:t>
            </a:r>
            <a:r>
              <a:rPr lang="zh-CN" altLang="en-US" b="1" dirty="0" smtClean="0"/>
              <a:t>指向单元永远为空，队满时元素个数为</a:t>
            </a:r>
            <a:r>
              <a:rPr lang="en-US" altLang="zh-CN" sz="1200" smtClean="0"/>
              <a:t>MaxSize-1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要解决如何判断满、空的问题！</a:t>
            </a:r>
            <a:endParaRPr lang="zh-CN" altLang="zh-CN" sz="12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与课本的区别：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、初始：</a:t>
            </a:r>
            <a:r>
              <a:rPr lang="en-US" altLang="zh-CN" dirty="0" smtClean="0"/>
              <a:t>front=rear=0</a:t>
            </a:r>
            <a:r>
              <a:rPr lang="zh-CN" altLang="en-US" dirty="0" smtClean="0"/>
              <a:t>，而课本是</a:t>
            </a:r>
            <a:r>
              <a:rPr lang="en-US" altLang="zh-CN" dirty="0" smtClean="0"/>
              <a:t>front=rear=0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0" dirty="0" smtClean="0"/>
              <a:t>如果把杨辉三角左右补</a:t>
            </a:r>
            <a:r>
              <a:rPr lang="en-US" altLang="zh-CN" b="0" dirty="0" smtClean="0"/>
              <a:t>0</a:t>
            </a:r>
            <a:r>
              <a:rPr lang="zh-CN" altLang="en-US" b="0" dirty="0" smtClean="0"/>
              <a:t>成矩形，可用数组实现；</a:t>
            </a:r>
            <a:endParaRPr lang="en-US" altLang="zh-CN" b="0" dirty="0" smtClean="0"/>
          </a:p>
          <a:p>
            <a:r>
              <a:rPr lang="zh-CN" altLang="en-US" b="0" dirty="0" smtClean="0"/>
              <a:t>此处为了简化空间复杂度，用了队列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0" dirty="0" smtClean="0"/>
              <a:t>如果把杨辉三角左右补</a:t>
            </a:r>
            <a:r>
              <a:rPr lang="en-US" altLang="zh-CN" b="0" dirty="0" smtClean="0"/>
              <a:t>0</a:t>
            </a:r>
            <a:r>
              <a:rPr lang="zh-CN" altLang="en-US" b="0" dirty="0" smtClean="0"/>
              <a:t>成矩形，可用数组实现；</a:t>
            </a:r>
            <a:endParaRPr lang="en-US" altLang="zh-CN" b="0" dirty="0" smtClean="0"/>
          </a:p>
          <a:p>
            <a:r>
              <a:rPr lang="zh-CN" altLang="en-US" b="0" dirty="0" smtClean="0"/>
              <a:t>此处为了简化空间复杂度，用了队列，体会其好处：出队计算当前行，但计算过程同时入队，为计算下一行做准备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i=2</a:t>
            </a:r>
            <a:r>
              <a:rPr lang="zh-CN" altLang="en-US" dirty="0" smtClean="0"/>
              <a:t>时，队列中为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。然后内层循环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次：第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次从队列取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，给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，输出</a:t>
            </a:r>
            <a:r>
              <a:rPr lang="en-US" altLang="zh-CN" dirty="0" smtClean="0"/>
              <a:t>0+1=1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s=1</a:t>
            </a:r>
            <a:r>
              <a:rPr lang="zh-CN" altLang="en-US" dirty="0" smtClean="0"/>
              <a:t>；第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次出队</a:t>
            </a:r>
            <a:r>
              <a:rPr lang="en-US" altLang="zh-CN" dirty="0" smtClean="0"/>
              <a:t>t=0</a:t>
            </a:r>
            <a:r>
              <a:rPr lang="zh-CN" altLang="en-US" dirty="0" smtClean="0"/>
              <a:t>，输出</a:t>
            </a:r>
            <a:r>
              <a:rPr lang="en-US" altLang="zh-CN" dirty="0" smtClean="0"/>
              <a:t>1+0=1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又回到</a:t>
            </a:r>
            <a:r>
              <a:rPr lang="en-US" altLang="zh-CN" dirty="0" smtClean="0"/>
              <a:t>0.</a:t>
            </a:r>
            <a:r>
              <a:rPr lang="zh-CN" altLang="en-US" dirty="0" smtClean="0"/>
              <a:t>可见</a:t>
            </a:r>
            <a:r>
              <a:rPr lang="en-US" altLang="zh-CN" dirty="0" smtClean="0"/>
              <a:t>s</a:t>
            </a:r>
            <a:r>
              <a:rPr lang="zh-CN" altLang="en-US" dirty="0" smtClean="0"/>
              <a:t>表示最左侧的默认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图中画出了两个缓冲轨，实际有多个，但可能小于火车车厢数。</a:t>
            </a:r>
            <a:endParaRPr lang="en-US" altLang="zh-CN" dirty="0" smtClean="0"/>
          </a:p>
          <a:p>
            <a:r>
              <a:rPr lang="zh-CN" altLang="en-US" dirty="0" smtClean="0"/>
              <a:t>乱序的火车车厢来后，各个车厢分别进入不同的缓冲轨，要求同一个缓冲轨必须是小号车厢先进。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0" dirty="0" smtClean="0"/>
              <a:t>之所以在此处讲，因为：线性表</a:t>
            </a:r>
            <a:endParaRPr lang="en-US" altLang="zh-CN" b="0" dirty="0" smtClean="0"/>
          </a:p>
          <a:p>
            <a:r>
              <a:rPr lang="zh-CN" altLang="en-US" b="0" dirty="0" smtClean="0"/>
              <a:t>字符串用数组（顺序）存放；</a:t>
            </a:r>
            <a:endParaRPr lang="en-US" altLang="zh-CN" b="0" dirty="0" smtClean="0"/>
          </a:p>
          <a:p>
            <a:r>
              <a:rPr lang="zh-CN" altLang="en-US" b="0" dirty="0" smtClean="0"/>
              <a:t>数组名是起始地址，但因为长度不定，所以结尾放空字符</a:t>
            </a:r>
            <a:endParaRPr lang="en-US" altLang="zh-CN" b="0" dirty="0" smtClean="0"/>
          </a:p>
          <a:p>
            <a:r>
              <a:rPr lang="zh-CN" altLang="en-US" b="0" dirty="0" smtClean="0"/>
              <a:t>长度不包括尾部的空字符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改进办法：动态数组，即动态分配数组大小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改进办法：动态数组，即动态分配数组大小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结论：根据实际问题决定采用什么存储结构</a:t>
            </a:r>
            <a:endParaRPr lang="en-US" altLang="zh-CN" dirty="0" smtClean="0"/>
          </a:p>
          <a:p>
            <a:r>
              <a:rPr lang="zh-CN" altLang="en-US" dirty="0" smtClean="0"/>
              <a:t>接下来不能面面俱到，只研究动态数组的顺序存储结构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假设顺序存放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看此图总结算法：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）开始</a:t>
            </a:r>
            <a:r>
              <a:rPr lang="en-US" altLang="zh-CN" dirty="0" smtClean="0"/>
              <a:t>i=j=0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）相等则</a:t>
            </a:r>
            <a:r>
              <a:rPr lang="en-US" altLang="zh-CN" dirty="0" smtClean="0"/>
              <a:t>i++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j++</a:t>
            </a:r>
            <a:r>
              <a:rPr lang="zh-CN" altLang="en-US" dirty="0" smtClean="0"/>
              <a:t>；不等则</a:t>
            </a:r>
            <a:r>
              <a:rPr lang="en-US" altLang="zh-CN" dirty="0" smtClean="0"/>
              <a:t>i=i-j+1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j=0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）重复（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）直到</a:t>
            </a:r>
            <a:r>
              <a:rPr lang="en-US" altLang="zh-CN" dirty="0" smtClean="0"/>
              <a:t>i=size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j=size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b="0" dirty="0" smtClean="0"/>
              <a:t>最多需要比较</a:t>
            </a:r>
            <a:r>
              <a:rPr lang="en-US" altLang="zh-CN" sz="1200" b="0" dirty="0" smtClean="0"/>
              <a:t>m-n+1</a:t>
            </a:r>
            <a:r>
              <a:rPr lang="zh-CN" altLang="zh-CN" sz="1200" b="0" dirty="0" smtClean="0"/>
              <a:t>趟</a:t>
            </a:r>
            <a:r>
              <a:rPr lang="zh-CN" altLang="en-US" sz="1200" b="0" dirty="0" smtClean="0"/>
              <a:t>：最后</a:t>
            </a:r>
            <a:r>
              <a:rPr lang="en-US" altLang="zh-CN" sz="1200" b="0" dirty="0" smtClean="0"/>
              <a:t>1</a:t>
            </a:r>
            <a:r>
              <a:rPr lang="zh-CN" altLang="en-US" sz="1200" b="0" dirty="0" smtClean="0"/>
              <a:t>趟主串剩余长度为</a:t>
            </a:r>
            <a:r>
              <a:rPr lang="en-US" altLang="zh-CN" sz="1200" b="0" dirty="0" smtClean="0"/>
              <a:t>n</a:t>
            </a:r>
            <a:r>
              <a:rPr lang="zh-CN" altLang="en-US" sz="1200" b="0" dirty="0" smtClean="0"/>
              <a:t>。之前已经比了</a:t>
            </a:r>
            <a:r>
              <a:rPr lang="en-US" altLang="zh-CN" sz="1200" b="0" dirty="0" smtClean="0"/>
              <a:t>m-n</a:t>
            </a:r>
            <a:r>
              <a:rPr lang="zh-CN" altLang="en-US" sz="1200" b="0" dirty="0" smtClean="0"/>
              <a:t>趟</a:t>
            </a:r>
            <a:endParaRPr lang="en-US" altLang="zh-CN" sz="1200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b="0" dirty="0" smtClean="0">
                <a:solidFill>
                  <a:srgbClr val="FF0000"/>
                </a:solidFill>
              </a:rPr>
              <a:t>最好情况</a:t>
            </a:r>
            <a:r>
              <a:rPr lang="zh-CN" altLang="zh-CN" sz="1200" b="0" dirty="0" smtClean="0"/>
              <a:t>下，该算法的时间复杂度为</a:t>
            </a:r>
            <a:r>
              <a:rPr lang="en-US" altLang="zh-CN" sz="1200" b="0" dirty="0" smtClean="0">
                <a:solidFill>
                  <a:srgbClr val="FF0000"/>
                </a:solidFill>
              </a:rPr>
              <a:t>O(</a:t>
            </a:r>
            <a:r>
              <a:rPr lang="en-US" altLang="zh-CN" sz="1200" b="0" dirty="0" err="1" smtClean="0">
                <a:solidFill>
                  <a:srgbClr val="FF0000"/>
                </a:solidFill>
              </a:rPr>
              <a:t>m+n</a:t>
            </a:r>
            <a:r>
              <a:rPr lang="en-US" altLang="zh-CN" sz="1200" b="0" dirty="0" smtClean="0">
                <a:solidFill>
                  <a:srgbClr val="FF0000"/>
                </a:solidFill>
              </a:rPr>
              <a:t>)</a:t>
            </a:r>
            <a:r>
              <a:rPr lang="zh-CN" altLang="en-US" sz="1200" b="0" dirty="0" smtClean="0">
                <a:solidFill>
                  <a:srgbClr val="FF0000"/>
                </a:solidFill>
              </a:rPr>
              <a:t>：如果有并且就在主串开始，</a:t>
            </a:r>
            <a:r>
              <a:rPr lang="zh-CN" altLang="en-US" sz="1200" b="0" dirty="0" smtClean="0"/>
              <a:t>则为</a:t>
            </a:r>
            <a:r>
              <a:rPr lang="en-US" altLang="zh-CN" sz="1200" b="0" dirty="0" smtClean="0">
                <a:solidFill>
                  <a:srgbClr val="FF0000"/>
                </a:solidFill>
              </a:rPr>
              <a:t>O(n)</a:t>
            </a:r>
            <a:r>
              <a:rPr lang="zh-CN" altLang="en-US" sz="1200" b="0" dirty="0" smtClean="0">
                <a:solidFill>
                  <a:srgbClr val="FF0000"/>
                </a:solidFill>
              </a:rPr>
              <a:t>，但如果在最后，或者没有，则为</a:t>
            </a:r>
            <a:r>
              <a:rPr lang="en-US" altLang="zh-CN" sz="1200" b="0" dirty="0" smtClean="0">
                <a:solidFill>
                  <a:srgbClr val="FF0000"/>
                </a:solidFill>
              </a:rPr>
              <a:t>O(m)</a:t>
            </a:r>
            <a:r>
              <a:rPr lang="zh-CN" altLang="en-US" sz="1200" b="0" dirty="0" smtClean="0">
                <a:solidFill>
                  <a:srgbClr val="FF0000"/>
                </a:solidFill>
              </a:rPr>
              <a:t>。所以“最好”是一种笼统说法</a:t>
            </a:r>
            <a:endParaRPr lang="en-US" altLang="zh-CN" sz="1200" b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FF0000"/>
                </a:solidFill>
                <a:sym typeface="Symbol" panose="05050102010706020507"/>
              </a:rPr>
              <a:t>Donald Knuth</a:t>
            </a:r>
            <a:r>
              <a:rPr lang="zh-CN" altLang="en-US" sz="1200" dirty="0" smtClean="0">
                <a:solidFill>
                  <a:srgbClr val="FF0000"/>
                </a:solidFill>
                <a:sym typeface="Symbol" panose="05050102010706020507"/>
              </a:rPr>
              <a:t>提出了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“算法”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(Algorithm)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和“数据结构”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(Data Structure)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的概念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b="0" dirty="0" smtClean="0"/>
              <a:t>t</a:t>
            </a:r>
            <a:r>
              <a:rPr lang="en-US" altLang="zh-CN" b="0" baseline="-25000" dirty="0" smtClean="0"/>
              <a:t>0</a:t>
            </a:r>
            <a:r>
              <a:rPr lang="en-US" altLang="zh-CN" dirty="0" smtClean="0"/>
              <a:t>=</a:t>
            </a:r>
            <a:r>
              <a:rPr lang="en-US" altLang="zh-CN" b="0" dirty="0" err="1" smtClean="0"/>
              <a:t>s</a:t>
            </a:r>
            <a:r>
              <a:rPr lang="en-US" altLang="zh-CN" b="0" baseline="-25000" dirty="0" err="1" smtClean="0"/>
              <a:t>i</a:t>
            </a:r>
            <a:r>
              <a:rPr lang="en-US" altLang="zh-CN" b="0" baseline="-25000" dirty="0" smtClean="0"/>
              <a:t>-k</a:t>
            </a:r>
            <a:r>
              <a:rPr lang="zh-CN" altLang="en-US" dirty="0" smtClean="0"/>
              <a:t>，</a:t>
            </a:r>
            <a:r>
              <a:rPr lang="en-US" altLang="zh-CN" b="0" dirty="0" smtClean="0"/>
              <a:t>t</a:t>
            </a:r>
            <a:r>
              <a:rPr lang="en-US" altLang="zh-CN" b="0" baseline="-25000" dirty="0" smtClean="0"/>
              <a:t>1</a:t>
            </a:r>
            <a:r>
              <a:rPr lang="en-US" altLang="zh-CN" dirty="0" smtClean="0"/>
              <a:t>=</a:t>
            </a:r>
            <a:r>
              <a:rPr lang="en-US" altLang="zh-CN" b="0" dirty="0" smtClean="0"/>
              <a:t>s</a:t>
            </a:r>
            <a:r>
              <a:rPr lang="en-US" altLang="zh-CN" b="0" baseline="-25000" dirty="0" smtClean="0"/>
              <a:t>i-k+1</a:t>
            </a:r>
            <a:r>
              <a:rPr lang="zh-CN" altLang="en-US" dirty="0" smtClean="0"/>
              <a:t>，但最后匹配不成功，并且</a:t>
            </a:r>
            <a:r>
              <a:rPr lang="en-US" altLang="zh-CN" b="0" dirty="0" smtClean="0"/>
              <a:t>t</a:t>
            </a:r>
            <a:r>
              <a:rPr lang="en-US" altLang="zh-CN" b="0" baseline="-25000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b="0" dirty="0" smtClean="0"/>
              <a:t>t</a:t>
            </a:r>
            <a:r>
              <a:rPr lang="en-US" altLang="zh-CN" b="0" baseline="-25000" dirty="0" smtClean="0"/>
              <a:t>1</a:t>
            </a:r>
            <a:r>
              <a:rPr lang="zh-CN" altLang="en-US" dirty="0" smtClean="0"/>
              <a:t>不等，则没必要</a:t>
            </a:r>
            <a:r>
              <a:rPr lang="en-US" altLang="zh-CN" b="0" dirty="0" smtClean="0"/>
              <a:t>t</a:t>
            </a:r>
            <a:r>
              <a:rPr lang="en-US" altLang="zh-CN" b="0" baseline="-25000" dirty="0" smtClean="0"/>
              <a:t>0</a:t>
            </a:r>
            <a:r>
              <a:rPr lang="zh-CN" altLang="en-US" dirty="0" smtClean="0"/>
              <a:t>与</a:t>
            </a:r>
            <a:r>
              <a:rPr lang="en-US" altLang="zh-CN" b="0" dirty="0" smtClean="0"/>
              <a:t>s</a:t>
            </a:r>
            <a:r>
              <a:rPr lang="en-US" altLang="zh-CN" b="0" baseline="-25000" dirty="0" smtClean="0"/>
              <a:t>i-k+1</a:t>
            </a:r>
            <a:r>
              <a:rPr lang="zh-CN" altLang="en-US" dirty="0" smtClean="0"/>
              <a:t>比较，肯定不等，</a:t>
            </a:r>
            <a:r>
              <a:rPr lang="en-US" altLang="zh-CN" dirty="0" smtClean="0"/>
              <a:t>i</a:t>
            </a:r>
            <a:r>
              <a:rPr lang="zh-CN" altLang="en-US" dirty="0" smtClean="0"/>
              <a:t>不必变回溯到</a:t>
            </a:r>
            <a:r>
              <a:rPr lang="en-US" altLang="zh-CN" sz="1200" b="0" dirty="0" smtClean="0"/>
              <a:t>i – j + 1</a:t>
            </a:r>
            <a:endParaRPr lang="en-US" altLang="zh-CN" sz="1200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在红色处不等，本来</a:t>
            </a:r>
            <a:r>
              <a:rPr lang="en-US" altLang="zh-CN" dirty="0" smtClean="0"/>
              <a:t>i</a:t>
            </a:r>
            <a:r>
              <a:rPr lang="zh-CN" altLang="en-US" dirty="0" smtClean="0"/>
              <a:t>要回溯，</a:t>
            </a:r>
            <a:r>
              <a:rPr lang="en-US" altLang="zh-CN" dirty="0" smtClean="0"/>
              <a:t>j</a:t>
            </a:r>
            <a:r>
              <a:rPr lang="zh-CN" altLang="en-US" dirty="0" smtClean="0"/>
              <a:t>要回到</a:t>
            </a:r>
            <a:r>
              <a:rPr lang="en-US" altLang="zh-CN" dirty="0" smtClean="0"/>
              <a:t>0,</a:t>
            </a:r>
            <a:r>
              <a:rPr lang="zh-CN" altLang="en-US" dirty="0" smtClean="0"/>
              <a:t>。但发现</a:t>
            </a:r>
            <a:r>
              <a:rPr lang="en-US" altLang="zh-CN" dirty="0" smtClean="0"/>
              <a:t>t</a:t>
            </a:r>
            <a:r>
              <a:rPr lang="zh-CN" altLang="en-US" dirty="0" smtClean="0"/>
              <a:t>中两段相等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注意：（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）都需要“</a:t>
            </a:r>
            <a:r>
              <a:rPr lang="en-US" altLang="zh-CN" sz="1200" b="0" dirty="0" err="1" smtClean="0">
                <a:solidFill>
                  <a:srgbClr val="FF0000"/>
                </a:solidFill>
              </a:rPr>
              <a:t>i</a:t>
            </a:r>
            <a:r>
              <a:rPr lang="zh-CN" altLang="zh-CN" sz="1200" b="0" dirty="0" smtClean="0">
                <a:solidFill>
                  <a:srgbClr val="FF0000"/>
                </a:solidFill>
              </a:rPr>
              <a:t>、</a:t>
            </a:r>
            <a:r>
              <a:rPr lang="en-US" altLang="zh-CN" sz="1200" b="0" dirty="0" smtClean="0">
                <a:solidFill>
                  <a:srgbClr val="FF0000"/>
                </a:solidFill>
              </a:rPr>
              <a:t>j</a:t>
            </a:r>
            <a:r>
              <a:rPr lang="zh-CN" altLang="zh-CN" sz="1200" b="0" dirty="0" smtClean="0">
                <a:solidFill>
                  <a:srgbClr val="FF0000"/>
                </a:solidFill>
              </a:rPr>
              <a:t>的值各加</a:t>
            </a:r>
            <a:r>
              <a:rPr lang="en-US" altLang="zh-CN" sz="1200" b="0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/>
              <a:t>”。这是让</a:t>
            </a:r>
            <a:r>
              <a:rPr lang="en-US" altLang="zh-CN" dirty="0" smtClean="0"/>
              <a:t>j=-1</a:t>
            </a:r>
            <a:r>
              <a:rPr lang="zh-CN" altLang="en-US" dirty="0" smtClean="0"/>
              <a:t>的原因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，当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j=0</a:t>
            </a:r>
            <a:r>
              <a:rPr lang="zh-CN" altLang="en-US" dirty="0" smtClean="0"/>
              <a:t>：在开始比较时，子串第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个字符就</a:t>
            </a:r>
            <a:r>
              <a:rPr lang="zh-CN" altLang="zh-CN" sz="1200" b="0" dirty="0" smtClean="0"/>
              <a:t>失配</a:t>
            </a:r>
            <a:r>
              <a:rPr lang="zh-CN" altLang="en-US" sz="1200" b="0" dirty="0" smtClean="0"/>
              <a:t>，使得</a:t>
            </a:r>
            <a:r>
              <a:rPr lang="en-US" altLang="zh-CN" sz="1200" b="0" dirty="0" smtClean="0"/>
              <a:t>j++</a:t>
            </a:r>
            <a:r>
              <a:rPr lang="zh-CN" altLang="en-US" sz="1200" b="0" dirty="0" smtClean="0"/>
              <a:t>后为</a:t>
            </a:r>
            <a:r>
              <a:rPr lang="en-US" altLang="zh-CN" sz="1200" b="0" dirty="0" smtClean="0"/>
              <a:t>0</a:t>
            </a:r>
            <a:r>
              <a:rPr lang="zh-CN" altLang="en-US" sz="1200" b="0" dirty="0" smtClean="0"/>
              <a:t>。是为了将这种情况与匹配的情况统一编程，都是</a:t>
            </a:r>
            <a:r>
              <a:rPr lang="en-US" altLang="zh-CN" sz="1200" b="0" dirty="0" err="1" smtClean="0"/>
              <a:t>i</a:t>
            </a:r>
            <a:r>
              <a:rPr lang="en-US" altLang="zh-CN" sz="1200" b="0" dirty="0" smtClean="0"/>
              <a:t>++;  j++; </a:t>
            </a:r>
            <a:endParaRPr lang="en-US" altLang="zh-CN" sz="1200" b="0" dirty="0" smtClean="0"/>
          </a:p>
          <a:p>
            <a:r>
              <a:rPr lang="en-US" altLang="zh-CN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其它情况</a:t>
            </a:r>
            <a:r>
              <a:rPr lang="zh-CN" alt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：比到一定程度后失配，需要让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回到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，用于执行</a:t>
            </a:r>
            <a:r>
              <a:rPr lang="en-US" altLang="zh-CN" sz="1200" b="0" dirty="0" smtClean="0"/>
              <a:t>else </a:t>
            </a:r>
            <a:r>
              <a:rPr lang="en-US" altLang="zh-CN" sz="1200" b="0" dirty="0" smtClean="0">
                <a:solidFill>
                  <a:srgbClr val="FF0000"/>
                </a:solidFill>
              </a:rPr>
              <a:t>j = next[j]; </a:t>
            </a:r>
            <a:r>
              <a:rPr lang="zh-CN" altLang="en-US" sz="1200" b="0" dirty="0" smtClean="0">
                <a:solidFill>
                  <a:srgbClr val="FF0000"/>
                </a:solidFill>
              </a:rPr>
              <a:t>时使用</a:t>
            </a:r>
            <a:endParaRPr lang="en-US" altLang="zh-CN" sz="1200" b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2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18596" y="464056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22376" y="1772816"/>
            <a:ext cx="7772400" cy="1828800"/>
          </a:xfrm>
        </p:spPr>
        <p:txBody>
          <a:bodyPr lIns="45720" rIns="45720" bIns="45720"/>
          <a:lstStyle>
            <a:lvl1pPr algn="ct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20" name="副标题 19"/>
          <p:cNvSpPr>
            <a:spLocks noGrp="1"/>
          </p:cNvSpPr>
          <p:nvPr>
            <p:ph type="subTitle" idx="1"/>
          </p:nvPr>
        </p:nvSpPr>
        <p:spPr>
          <a:xfrm>
            <a:off x="722376" y="3882752"/>
            <a:ext cx="7772400" cy="914400"/>
          </a:xfrm>
        </p:spPr>
        <p:txBody>
          <a:bodyPr lIns="182880" tIns="0"/>
          <a:lstStyle>
            <a:lvl1pPr marL="36830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34342"/>
                </a:solidFill>
              </a:rPr>
            </a:fld>
            <a:endParaRPr lang="zh-CN" altLang="en-US">
              <a:solidFill>
                <a:srgbClr val="434342"/>
              </a:solidFill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-1" fmla="*/ 0 w 7104888"/>
              <a:gd name="connsiteY0-2" fmla="*/ 0 h 6858000"/>
              <a:gd name="connsiteX1-3" fmla="*/ 5695188 w 7104888"/>
              <a:gd name="connsiteY1-4" fmla="*/ 0 h 6858000"/>
              <a:gd name="connsiteX2-5" fmla="*/ 7104888 w 7104888"/>
              <a:gd name="connsiteY2-6" fmla="*/ 0 h 6858000"/>
              <a:gd name="connsiteX3-7" fmla="*/ 7104888 w 7104888"/>
              <a:gd name="connsiteY3-8" fmla="*/ 6858000 h 6858000"/>
              <a:gd name="connsiteX4-9" fmla="*/ 0 w 7104888"/>
              <a:gd name="connsiteY4-10" fmla="*/ 6858000 h 6858000"/>
              <a:gd name="connsiteX5" fmla="*/ 0 w 7104888"/>
              <a:gd name="connsiteY5" fmla="*/ 0 h 6858000"/>
              <a:gd name="connsiteX0-11" fmla="*/ 10287 w 7115175"/>
              <a:gd name="connsiteY0-12" fmla="*/ 0 h 6858000"/>
              <a:gd name="connsiteX1-13" fmla="*/ 5705475 w 7115175"/>
              <a:gd name="connsiteY1-14" fmla="*/ 0 h 6858000"/>
              <a:gd name="connsiteX2-15" fmla="*/ 7115175 w 7115175"/>
              <a:gd name="connsiteY2-16" fmla="*/ 0 h 6858000"/>
              <a:gd name="connsiteX3-17" fmla="*/ 7115175 w 7115175"/>
              <a:gd name="connsiteY3-18" fmla="*/ 6858000 h 6858000"/>
              <a:gd name="connsiteX4-19" fmla="*/ 10287 w 7115175"/>
              <a:gd name="connsiteY4-20" fmla="*/ 6858000 h 6858000"/>
              <a:gd name="connsiteX5-21" fmla="*/ 0 w 7115175"/>
              <a:gd name="connsiteY5-22" fmla="*/ 5048250 h 6858000"/>
              <a:gd name="connsiteX6" fmla="*/ 10287 w 7115175"/>
              <a:gd name="connsiteY6" fmla="*/ 0 h 6858000"/>
              <a:gd name="connsiteX0-23" fmla="*/ 10287 w 7115175"/>
              <a:gd name="connsiteY0-24" fmla="*/ 0 h 6858000"/>
              <a:gd name="connsiteX1-25" fmla="*/ 5705475 w 7115175"/>
              <a:gd name="connsiteY1-26" fmla="*/ 0 h 6858000"/>
              <a:gd name="connsiteX2-27" fmla="*/ 7115175 w 7115175"/>
              <a:gd name="connsiteY2-28" fmla="*/ 0 h 6858000"/>
              <a:gd name="connsiteX3-29" fmla="*/ 7115175 w 7115175"/>
              <a:gd name="connsiteY3-30" fmla="*/ 6858000 h 6858000"/>
              <a:gd name="connsiteX4-31" fmla="*/ 1533526 w 7115175"/>
              <a:gd name="connsiteY4-32" fmla="*/ 6848475 h 6858000"/>
              <a:gd name="connsiteX5-33" fmla="*/ 10287 w 7115175"/>
              <a:gd name="connsiteY5-34" fmla="*/ 6858000 h 6858000"/>
              <a:gd name="connsiteX6-35" fmla="*/ 0 w 7115175"/>
              <a:gd name="connsiteY6-36" fmla="*/ 5048250 h 6858000"/>
              <a:gd name="connsiteX7" fmla="*/ 10287 w 7115175"/>
              <a:gd name="connsiteY7" fmla="*/ 0 h 6858000"/>
              <a:gd name="connsiteX0-37" fmla="*/ 10287 w 7115175"/>
              <a:gd name="connsiteY0-38" fmla="*/ 0 h 6858000"/>
              <a:gd name="connsiteX1-39" fmla="*/ 5705475 w 7115175"/>
              <a:gd name="connsiteY1-40" fmla="*/ 0 h 6858000"/>
              <a:gd name="connsiteX2-41" fmla="*/ 7115175 w 7115175"/>
              <a:gd name="connsiteY2-42" fmla="*/ 0 h 6858000"/>
              <a:gd name="connsiteX3-43" fmla="*/ 7115175 w 7115175"/>
              <a:gd name="connsiteY3-44" fmla="*/ 6858000 h 6858000"/>
              <a:gd name="connsiteX4-45" fmla="*/ 1533526 w 7115175"/>
              <a:gd name="connsiteY4-46" fmla="*/ 6848475 h 6858000"/>
              <a:gd name="connsiteX5-47" fmla="*/ 0 w 7115175"/>
              <a:gd name="connsiteY5-48" fmla="*/ 5048250 h 6858000"/>
              <a:gd name="connsiteX6-49" fmla="*/ 10287 w 7115175"/>
              <a:gd name="connsiteY6-50" fmla="*/ 0 h 6858000"/>
              <a:gd name="connsiteX0-51" fmla="*/ 0 w 7115175"/>
              <a:gd name="connsiteY0-52" fmla="*/ 5048250 h 6858000"/>
              <a:gd name="connsiteX1-53" fmla="*/ 5705475 w 7115175"/>
              <a:gd name="connsiteY1-54" fmla="*/ 0 h 6858000"/>
              <a:gd name="connsiteX2-55" fmla="*/ 7115175 w 7115175"/>
              <a:gd name="connsiteY2-56" fmla="*/ 0 h 6858000"/>
              <a:gd name="connsiteX3-57" fmla="*/ 7115175 w 7115175"/>
              <a:gd name="connsiteY3-58" fmla="*/ 6858000 h 6858000"/>
              <a:gd name="connsiteX4-59" fmla="*/ 1533526 w 7115175"/>
              <a:gd name="connsiteY4-60" fmla="*/ 6848475 h 6858000"/>
              <a:gd name="connsiteX5-61" fmla="*/ 0 w 7115175"/>
              <a:gd name="connsiteY5-62" fmla="*/ 504825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1809750 h 1809750"/>
              <a:gd name="connsiteX1-3" fmla="*/ 1895475 w 3571875"/>
              <a:gd name="connsiteY1-4" fmla="*/ 0 h 1809750"/>
              <a:gd name="connsiteX2-5" fmla="*/ 3571875 w 3571875"/>
              <a:gd name="connsiteY2-6" fmla="*/ 1809750 h 1809750"/>
              <a:gd name="connsiteX3-7" fmla="*/ 0 w 3571875"/>
              <a:gd name="connsiteY3-8" fmla="*/ 1809750 h 1809750"/>
              <a:gd name="connsiteX0-9" fmla="*/ 0 w 3571875"/>
              <a:gd name="connsiteY0-10" fmla="*/ 1809750 h 1809750"/>
              <a:gd name="connsiteX1-11" fmla="*/ 2038350 w 3571875"/>
              <a:gd name="connsiteY1-12" fmla="*/ 0 h 1809750"/>
              <a:gd name="connsiteX2-13" fmla="*/ 3571875 w 3571875"/>
              <a:gd name="connsiteY2-14" fmla="*/ 1809750 h 1809750"/>
              <a:gd name="connsiteX3-15" fmla="*/ 0 w 3571875"/>
              <a:gd name="connsiteY3-16" fmla="*/ 1809750 h 1809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西安交通大学计算机科学与技术系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chemeClr val="bg1"/>
                </a:solidFill>
              </a:rPr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09FF817-7F91-4234-8174-F4CFFC795DF8}" type="datetime1">
              <a:rPr lang="zh-CN" altLang="en-US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solidFill>
                <a:srgbClr val="00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西安交通大学计算机科学与技术系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rgbClr val="FFFFFF"/>
                </a:solidFill>
              </a:rPr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09FF817-7F91-4234-8174-F4CFFC795DF8}" type="datetime1">
              <a:rPr lang="zh-CN" altLang="en-US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34342"/>
                </a:solidFill>
              </a:rPr>
            </a:fld>
            <a:endParaRPr lang="zh-CN" altLang="en-US">
              <a:solidFill>
                <a:srgbClr val="434342"/>
              </a:solidFill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-1" fmla="*/ 0 w 7104888"/>
              <a:gd name="connsiteY0-2" fmla="*/ 0 h 6858000"/>
              <a:gd name="connsiteX1-3" fmla="*/ 5695188 w 7104888"/>
              <a:gd name="connsiteY1-4" fmla="*/ 0 h 6858000"/>
              <a:gd name="connsiteX2-5" fmla="*/ 7104888 w 7104888"/>
              <a:gd name="connsiteY2-6" fmla="*/ 0 h 6858000"/>
              <a:gd name="connsiteX3-7" fmla="*/ 7104888 w 7104888"/>
              <a:gd name="connsiteY3-8" fmla="*/ 6858000 h 6858000"/>
              <a:gd name="connsiteX4-9" fmla="*/ 0 w 7104888"/>
              <a:gd name="connsiteY4-10" fmla="*/ 6858000 h 6858000"/>
              <a:gd name="connsiteX5" fmla="*/ 0 w 7104888"/>
              <a:gd name="connsiteY5" fmla="*/ 0 h 6858000"/>
              <a:gd name="connsiteX0-11" fmla="*/ 10287 w 7115175"/>
              <a:gd name="connsiteY0-12" fmla="*/ 0 h 6858000"/>
              <a:gd name="connsiteX1-13" fmla="*/ 5705475 w 7115175"/>
              <a:gd name="connsiteY1-14" fmla="*/ 0 h 6858000"/>
              <a:gd name="connsiteX2-15" fmla="*/ 7115175 w 7115175"/>
              <a:gd name="connsiteY2-16" fmla="*/ 0 h 6858000"/>
              <a:gd name="connsiteX3-17" fmla="*/ 7115175 w 7115175"/>
              <a:gd name="connsiteY3-18" fmla="*/ 6858000 h 6858000"/>
              <a:gd name="connsiteX4-19" fmla="*/ 10287 w 7115175"/>
              <a:gd name="connsiteY4-20" fmla="*/ 6858000 h 6858000"/>
              <a:gd name="connsiteX5-21" fmla="*/ 0 w 7115175"/>
              <a:gd name="connsiteY5-22" fmla="*/ 5048250 h 6858000"/>
              <a:gd name="connsiteX6" fmla="*/ 10287 w 7115175"/>
              <a:gd name="connsiteY6" fmla="*/ 0 h 6858000"/>
              <a:gd name="connsiteX0-23" fmla="*/ 10287 w 7115175"/>
              <a:gd name="connsiteY0-24" fmla="*/ 0 h 6858000"/>
              <a:gd name="connsiteX1-25" fmla="*/ 5705475 w 7115175"/>
              <a:gd name="connsiteY1-26" fmla="*/ 0 h 6858000"/>
              <a:gd name="connsiteX2-27" fmla="*/ 7115175 w 7115175"/>
              <a:gd name="connsiteY2-28" fmla="*/ 0 h 6858000"/>
              <a:gd name="connsiteX3-29" fmla="*/ 7115175 w 7115175"/>
              <a:gd name="connsiteY3-30" fmla="*/ 6858000 h 6858000"/>
              <a:gd name="connsiteX4-31" fmla="*/ 1533526 w 7115175"/>
              <a:gd name="connsiteY4-32" fmla="*/ 6848475 h 6858000"/>
              <a:gd name="connsiteX5-33" fmla="*/ 10287 w 7115175"/>
              <a:gd name="connsiteY5-34" fmla="*/ 6858000 h 6858000"/>
              <a:gd name="connsiteX6-35" fmla="*/ 0 w 7115175"/>
              <a:gd name="connsiteY6-36" fmla="*/ 5048250 h 6858000"/>
              <a:gd name="connsiteX7" fmla="*/ 10287 w 7115175"/>
              <a:gd name="connsiteY7" fmla="*/ 0 h 6858000"/>
              <a:gd name="connsiteX0-37" fmla="*/ 10287 w 7115175"/>
              <a:gd name="connsiteY0-38" fmla="*/ 0 h 6858000"/>
              <a:gd name="connsiteX1-39" fmla="*/ 5705475 w 7115175"/>
              <a:gd name="connsiteY1-40" fmla="*/ 0 h 6858000"/>
              <a:gd name="connsiteX2-41" fmla="*/ 7115175 w 7115175"/>
              <a:gd name="connsiteY2-42" fmla="*/ 0 h 6858000"/>
              <a:gd name="connsiteX3-43" fmla="*/ 7115175 w 7115175"/>
              <a:gd name="connsiteY3-44" fmla="*/ 6858000 h 6858000"/>
              <a:gd name="connsiteX4-45" fmla="*/ 1533526 w 7115175"/>
              <a:gd name="connsiteY4-46" fmla="*/ 6848475 h 6858000"/>
              <a:gd name="connsiteX5-47" fmla="*/ 0 w 7115175"/>
              <a:gd name="connsiteY5-48" fmla="*/ 5048250 h 6858000"/>
              <a:gd name="connsiteX6-49" fmla="*/ 10287 w 7115175"/>
              <a:gd name="connsiteY6-50" fmla="*/ 0 h 6858000"/>
              <a:gd name="connsiteX0-51" fmla="*/ 0 w 7115175"/>
              <a:gd name="connsiteY0-52" fmla="*/ 5048250 h 6858000"/>
              <a:gd name="connsiteX1-53" fmla="*/ 5705475 w 7115175"/>
              <a:gd name="connsiteY1-54" fmla="*/ 0 h 6858000"/>
              <a:gd name="connsiteX2-55" fmla="*/ 7115175 w 7115175"/>
              <a:gd name="connsiteY2-56" fmla="*/ 0 h 6858000"/>
              <a:gd name="connsiteX3-57" fmla="*/ 7115175 w 7115175"/>
              <a:gd name="connsiteY3-58" fmla="*/ 6858000 h 6858000"/>
              <a:gd name="connsiteX4-59" fmla="*/ 1533526 w 7115175"/>
              <a:gd name="connsiteY4-60" fmla="*/ 6848475 h 6858000"/>
              <a:gd name="connsiteX5-61" fmla="*/ 0 w 7115175"/>
              <a:gd name="connsiteY5-62" fmla="*/ 504825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1809750 h 1809750"/>
              <a:gd name="connsiteX1-3" fmla="*/ 1895475 w 3571875"/>
              <a:gd name="connsiteY1-4" fmla="*/ 0 h 1809750"/>
              <a:gd name="connsiteX2-5" fmla="*/ 3571875 w 3571875"/>
              <a:gd name="connsiteY2-6" fmla="*/ 1809750 h 1809750"/>
              <a:gd name="connsiteX3-7" fmla="*/ 0 w 3571875"/>
              <a:gd name="connsiteY3-8" fmla="*/ 1809750 h 1809750"/>
              <a:gd name="connsiteX0-9" fmla="*/ 0 w 3571875"/>
              <a:gd name="connsiteY0-10" fmla="*/ 1809750 h 1809750"/>
              <a:gd name="connsiteX1-11" fmla="*/ 2038350 w 3571875"/>
              <a:gd name="connsiteY1-12" fmla="*/ 0 h 1809750"/>
              <a:gd name="connsiteX2-13" fmla="*/ 3571875 w 3571875"/>
              <a:gd name="connsiteY2-14" fmla="*/ 1809750 h 1809750"/>
              <a:gd name="connsiteX3-15" fmla="*/ 0 w 3571875"/>
              <a:gd name="connsiteY3-16" fmla="*/ 1809750 h 1809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9163BB49-B806-4189-AFFA-6FA806404268}" type="slidenum">
              <a:rPr lang="en-US" altLang="zh-CN" smtClean="0"/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1C4D4E92-3379-4E90-97D3-07C5AA45976A}" type="slidenum">
              <a:rPr lang="en-US" altLang="zh-CN" smtClean="0"/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9163BB49-B806-4189-AFFA-6FA806404268}" type="slidenum">
              <a:rPr lang="en-US" altLang="zh-CN" smtClean="0"/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1C4D4E92-3379-4E90-97D3-07C5AA45976A}" type="slidenum">
              <a:rPr lang="en-US" altLang="zh-CN" smtClean="0"/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9163BB49-B806-4189-AFFA-6FA806404268}" type="slidenum">
              <a:rPr lang="en-US" altLang="zh-CN" smtClean="0"/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1C4D4E92-3379-4E90-97D3-07C5AA45976A}" type="slidenum">
              <a:rPr lang="en-US" altLang="zh-CN" smtClean="0"/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9163BB49-B806-4189-AFFA-6FA806404268}" type="slidenum">
              <a:rPr lang="en-US" altLang="zh-CN" smtClean="0"/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1C4D4E92-3379-4E90-97D3-07C5AA45976A}" type="slidenum">
              <a:rPr lang="en-US" altLang="zh-CN" smtClean="0"/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9163BB49-B806-4189-AFFA-6FA806404268}" type="slidenum">
              <a:rPr lang="en-US" altLang="zh-CN" smtClean="0"/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1C4D4E92-3379-4E90-97D3-07C5AA45976A}" type="slidenum">
              <a:rPr lang="en-US" altLang="zh-CN" smtClean="0"/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9163BB49-B806-4189-AFFA-6FA806404268}" type="slidenum">
              <a:rPr lang="en-US" altLang="zh-CN" smtClean="0"/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1C4D4E92-3379-4E90-97D3-07C5AA45976A}" type="slidenum">
              <a:rPr lang="en-US" altLang="zh-CN" smtClean="0"/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9163BB49-B806-4189-AFFA-6FA806404268}" type="slidenum">
              <a:rPr lang="en-US" altLang="zh-CN" smtClean="0"/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1C4D4E92-3379-4E90-97D3-07C5AA45976A}" type="slidenum">
              <a:rPr lang="en-US" altLang="zh-CN" smtClean="0"/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9163BB49-B806-4189-AFFA-6FA806404268}" type="slidenum">
              <a:rPr lang="en-US" altLang="zh-CN" smtClean="0"/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1C4D4E92-3379-4E90-97D3-07C5AA45976A}" type="slidenum">
              <a:rPr lang="en-US" altLang="zh-CN" smtClean="0"/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9163BB49-B806-4189-AFFA-6FA806404268}" type="slidenum">
              <a:rPr lang="en-US" altLang="zh-CN" smtClean="0"/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1C4D4E92-3379-4E90-97D3-07C5AA45976A}" type="slidenum">
              <a:rPr lang="en-US" altLang="zh-CN" smtClean="0"/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9163BB49-B806-4189-AFFA-6FA806404268}" type="slidenum">
              <a:rPr lang="en-US" altLang="zh-CN" smtClean="0"/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1C4D4E92-3379-4E90-97D3-07C5AA45976A}" type="slidenum">
              <a:rPr lang="en-US" altLang="zh-CN" smtClean="0"/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/67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/67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/67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/67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/67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/67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/67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/67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/67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/67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数据结构与算法</a:t>
            </a:r>
            <a:endParaRPr lang="zh-CN" altLang="en-US" sz="2400" dirty="0">
              <a:solidFill>
                <a:srgbClr val="00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西安交通大学计算机科学与技术系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rgbClr val="FFFFFF"/>
                </a:solidFill>
              </a:rPr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09FF817-7F91-4234-8174-F4CFFC795DF8}" type="datetime1">
              <a:rPr lang="zh-CN" altLang="en-US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34342"/>
                </a:solidFill>
              </a:rPr>
            </a:fld>
            <a:endParaRPr lang="zh-CN" altLang="en-US">
              <a:solidFill>
                <a:srgbClr val="434342"/>
              </a:solidFill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-1" fmla="*/ 0 w 7104888"/>
              <a:gd name="connsiteY0-2" fmla="*/ 0 h 6858000"/>
              <a:gd name="connsiteX1-3" fmla="*/ 5695188 w 7104888"/>
              <a:gd name="connsiteY1-4" fmla="*/ 0 h 6858000"/>
              <a:gd name="connsiteX2-5" fmla="*/ 7104888 w 7104888"/>
              <a:gd name="connsiteY2-6" fmla="*/ 0 h 6858000"/>
              <a:gd name="connsiteX3-7" fmla="*/ 7104888 w 7104888"/>
              <a:gd name="connsiteY3-8" fmla="*/ 6858000 h 6858000"/>
              <a:gd name="connsiteX4-9" fmla="*/ 0 w 7104888"/>
              <a:gd name="connsiteY4-10" fmla="*/ 6858000 h 6858000"/>
              <a:gd name="connsiteX5" fmla="*/ 0 w 7104888"/>
              <a:gd name="connsiteY5" fmla="*/ 0 h 6858000"/>
              <a:gd name="connsiteX0-11" fmla="*/ 10287 w 7115175"/>
              <a:gd name="connsiteY0-12" fmla="*/ 0 h 6858000"/>
              <a:gd name="connsiteX1-13" fmla="*/ 5705475 w 7115175"/>
              <a:gd name="connsiteY1-14" fmla="*/ 0 h 6858000"/>
              <a:gd name="connsiteX2-15" fmla="*/ 7115175 w 7115175"/>
              <a:gd name="connsiteY2-16" fmla="*/ 0 h 6858000"/>
              <a:gd name="connsiteX3-17" fmla="*/ 7115175 w 7115175"/>
              <a:gd name="connsiteY3-18" fmla="*/ 6858000 h 6858000"/>
              <a:gd name="connsiteX4-19" fmla="*/ 10287 w 7115175"/>
              <a:gd name="connsiteY4-20" fmla="*/ 6858000 h 6858000"/>
              <a:gd name="connsiteX5-21" fmla="*/ 0 w 7115175"/>
              <a:gd name="connsiteY5-22" fmla="*/ 5048250 h 6858000"/>
              <a:gd name="connsiteX6" fmla="*/ 10287 w 7115175"/>
              <a:gd name="connsiteY6" fmla="*/ 0 h 6858000"/>
              <a:gd name="connsiteX0-23" fmla="*/ 10287 w 7115175"/>
              <a:gd name="connsiteY0-24" fmla="*/ 0 h 6858000"/>
              <a:gd name="connsiteX1-25" fmla="*/ 5705475 w 7115175"/>
              <a:gd name="connsiteY1-26" fmla="*/ 0 h 6858000"/>
              <a:gd name="connsiteX2-27" fmla="*/ 7115175 w 7115175"/>
              <a:gd name="connsiteY2-28" fmla="*/ 0 h 6858000"/>
              <a:gd name="connsiteX3-29" fmla="*/ 7115175 w 7115175"/>
              <a:gd name="connsiteY3-30" fmla="*/ 6858000 h 6858000"/>
              <a:gd name="connsiteX4-31" fmla="*/ 1533526 w 7115175"/>
              <a:gd name="connsiteY4-32" fmla="*/ 6848475 h 6858000"/>
              <a:gd name="connsiteX5-33" fmla="*/ 10287 w 7115175"/>
              <a:gd name="connsiteY5-34" fmla="*/ 6858000 h 6858000"/>
              <a:gd name="connsiteX6-35" fmla="*/ 0 w 7115175"/>
              <a:gd name="connsiteY6-36" fmla="*/ 5048250 h 6858000"/>
              <a:gd name="connsiteX7" fmla="*/ 10287 w 7115175"/>
              <a:gd name="connsiteY7" fmla="*/ 0 h 6858000"/>
              <a:gd name="connsiteX0-37" fmla="*/ 10287 w 7115175"/>
              <a:gd name="connsiteY0-38" fmla="*/ 0 h 6858000"/>
              <a:gd name="connsiteX1-39" fmla="*/ 5705475 w 7115175"/>
              <a:gd name="connsiteY1-40" fmla="*/ 0 h 6858000"/>
              <a:gd name="connsiteX2-41" fmla="*/ 7115175 w 7115175"/>
              <a:gd name="connsiteY2-42" fmla="*/ 0 h 6858000"/>
              <a:gd name="connsiteX3-43" fmla="*/ 7115175 w 7115175"/>
              <a:gd name="connsiteY3-44" fmla="*/ 6858000 h 6858000"/>
              <a:gd name="connsiteX4-45" fmla="*/ 1533526 w 7115175"/>
              <a:gd name="connsiteY4-46" fmla="*/ 6848475 h 6858000"/>
              <a:gd name="connsiteX5-47" fmla="*/ 0 w 7115175"/>
              <a:gd name="connsiteY5-48" fmla="*/ 5048250 h 6858000"/>
              <a:gd name="connsiteX6-49" fmla="*/ 10287 w 7115175"/>
              <a:gd name="connsiteY6-50" fmla="*/ 0 h 6858000"/>
              <a:gd name="connsiteX0-51" fmla="*/ 0 w 7115175"/>
              <a:gd name="connsiteY0-52" fmla="*/ 5048250 h 6858000"/>
              <a:gd name="connsiteX1-53" fmla="*/ 5705475 w 7115175"/>
              <a:gd name="connsiteY1-54" fmla="*/ 0 h 6858000"/>
              <a:gd name="connsiteX2-55" fmla="*/ 7115175 w 7115175"/>
              <a:gd name="connsiteY2-56" fmla="*/ 0 h 6858000"/>
              <a:gd name="connsiteX3-57" fmla="*/ 7115175 w 7115175"/>
              <a:gd name="connsiteY3-58" fmla="*/ 6858000 h 6858000"/>
              <a:gd name="connsiteX4-59" fmla="*/ 1533526 w 7115175"/>
              <a:gd name="connsiteY4-60" fmla="*/ 6848475 h 6858000"/>
              <a:gd name="connsiteX5-61" fmla="*/ 0 w 7115175"/>
              <a:gd name="connsiteY5-62" fmla="*/ 504825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1809750 h 1809750"/>
              <a:gd name="connsiteX1-3" fmla="*/ 1895475 w 3571875"/>
              <a:gd name="connsiteY1-4" fmla="*/ 0 h 1809750"/>
              <a:gd name="connsiteX2-5" fmla="*/ 3571875 w 3571875"/>
              <a:gd name="connsiteY2-6" fmla="*/ 1809750 h 1809750"/>
              <a:gd name="connsiteX3-7" fmla="*/ 0 w 3571875"/>
              <a:gd name="connsiteY3-8" fmla="*/ 1809750 h 1809750"/>
              <a:gd name="connsiteX0-9" fmla="*/ 0 w 3571875"/>
              <a:gd name="connsiteY0-10" fmla="*/ 1809750 h 1809750"/>
              <a:gd name="connsiteX1-11" fmla="*/ 2038350 w 3571875"/>
              <a:gd name="connsiteY1-12" fmla="*/ 0 h 1809750"/>
              <a:gd name="connsiteX2-13" fmla="*/ 3571875 w 3571875"/>
              <a:gd name="connsiteY2-14" fmla="*/ 1809750 h 1809750"/>
              <a:gd name="connsiteX3-15" fmla="*/ 0 w 3571875"/>
              <a:gd name="connsiteY3-16" fmla="*/ 1809750 h 1809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-1" fmla="*/ 0 w 7104888"/>
              <a:gd name="connsiteY0-2" fmla="*/ 0 h 6858000"/>
              <a:gd name="connsiteX1-3" fmla="*/ 5695188 w 7104888"/>
              <a:gd name="connsiteY1-4" fmla="*/ 0 h 6858000"/>
              <a:gd name="connsiteX2-5" fmla="*/ 7104888 w 7104888"/>
              <a:gd name="connsiteY2-6" fmla="*/ 0 h 6858000"/>
              <a:gd name="connsiteX3-7" fmla="*/ 7104888 w 7104888"/>
              <a:gd name="connsiteY3-8" fmla="*/ 6858000 h 6858000"/>
              <a:gd name="connsiteX4-9" fmla="*/ 0 w 7104888"/>
              <a:gd name="connsiteY4-10" fmla="*/ 6858000 h 6858000"/>
              <a:gd name="connsiteX5" fmla="*/ 0 w 7104888"/>
              <a:gd name="connsiteY5" fmla="*/ 0 h 6858000"/>
              <a:gd name="connsiteX0-11" fmla="*/ 10287 w 7115175"/>
              <a:gd name="connsiteY0-12" fmla="*/ 0 h 6858000"/>
              <a:gd name="connsiteX1-13" fmla="*/ 5705475 w 7115175"/>
              <a:gd name="connsiteY1-14" fmla="*/ 0 h 6858000"/>
              <a:gd name="connsiteX2-15" fmla="*/ 7115175 w 7115175"/>
              <a:gd name="connsiteY2-16" fmla="*/ 0 h 6858000"/>
              <a:gd name="connsiteX3-17" fmla="*/ 7115175 w 7115175"/>
              <a:gd name="connsiteY3-18" fmla="*/ 6858000 h 6858000"/>
              <a:gd name="connsiteX4-19" fmla="*/ 10287 w 7115175"/>
              <a:gd name="connsiteY4-20" fmla="*/ 6858000 h 6858000"/>
              <a:gd name="connsiteX5-21" fmla="*/ 0 w 7115175"/>
              <a:gd name="connsiteY5-22" fmla="*/ 5048250 h 6858000"/>
              <a:gd name="connsiteX6" fmla="*/ 10287 w 7115175"/>
              <a:gd name="connsiteY6" fmla="*/ 0 h 6858000"/>
              <a:gd name="connsiteX0-23" fmla="*/ 10287 w 7115175"/>
              <a:gd name="connsiteY0-24" fmla="*/ 0 h 6858000"/>
              <a:gd name="connsiteX1-25" fmla="*/ 5705475 w 7115175"/>
              <a:gd name="connsiteY1-26" fmla="*/ 0 h 6858000"/>
              <a:gd name="connsiteX2-27" fmla="*/ 7115175 w 7115175"/>
              <a:gd name="connsiteY2-28" fmla="*/ 0 h 6858000"/>
              <a:gd name="connsiteX3-29" fmla="*/ 7115175 w 7115175"/>
              <a:gd name="connsiteY3-30" fmla="*/ 6858000 h 6858000"/>
              <a:gd name="connsiteX4-31" fmla="*/ 1533526 w 7115175"/>
              <a:gd name="connsiteY4-32" fmla="*/ 6848475 h 6858000"/>
              <a:gd name="connsiteX5-33" fmla="*/ 10287 w 7115175"/>
              <a:gd name="connsiteY5-34" fmla="*/ 6858000 h 6858000"/>
              <a:gd name="connsiteX6-35" fmla="*/ 0 w 7115175"/>
              <a:gd name="connsiteY6-36" fmla="*/ 5048250 h 6858000"/>
              <a:gd name="connsiteX7" fmla="*/ 10287 w 7115175"/>
              <a:gd name="connsiteY7" fmla="*/ 0 h 6858000"/>
              <a:gd name="connsiteX0-37" fmla="*/ 10287 w 7115175"/>
              <a:gd name="connsiteY0-38" fmla="*/ 0 h 6858000"/>
              <a:gd name="connsiteX1-39" fmla="*/ 5705475 w 7115175"/>
              <a:gd name="connsiteY1-40" fmla="*/ 0 h 6858000"/>
              <a:gd name="connsiteX2-41" fmla="*/ 7115175 w 7115175"/>
              <a:gd name="connsiteY2-42" fmla="*/ 0 h 6858000"/>
              <a:gd name="connsiteX3-43" fmla="*/ 7115175 w 7115175"/>
              <a:gd name="connsiteY3-44" fmla="*/ 6858000 h 6858000"/>
              <a:gd name="connsiteX4-45" fmla="*/ 1533526 w 7115175"/>
              <a:gd name="connsiteY4-46" fmla="*/ 6848475 h 6858000"/>
              <a:gd name="connsiteX5-47" fmla="*/ 0 w 7115175"/>
              <a:gd name="connsiteY5-48" fmla="*/ 5048250 h 6858000"/>
              <a:gd name="connsiteX6-49" fmla="*/ 10287 w 7115175"/>
              <a:gd name="connsiteY6-50" fmla="*/ 0 h 6858000"/>
              <a:gd name="connsiteX0-51" fmla="*/ 0 w 7115175"/>
              <a:gd name="connsiteY0-52" fmla="*/ 5048250 h 6858000"/>
              <a:gd name="connsiteX1-53" fmla="*/ 5705475 w 7115175"/>
              <a:gd name="connsiteY1-54" fmla="*/ 0 h 6858000"/>
              <a:gd name="connsiteX2-55" fmla="*/ 7115175 w 7115175"/>
              <a:gd name="connsiteY2-56" fmla="*/ 0 h 6858000"/>
              <a:gd name="connsiteX3-57" fmla="*/ 7115175 w 7115175"/>
              <a:gd name="connsiteY3-58" fmla="*/ 6858000 h 6858000"/>
              <a:gd name="connsiteX4-59" fmla="*/ 1533526 w 7115175"/>
              <a:gd name="connsiteY4-60" fmla="*/ 6848475 h 6858000"/>
              <a:gd name="connsiteX5-61" fmla="*/ 0 w 7115175"/>
              <a:gd name="connsiteY5-62" fmla="*/ 504825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1809750 h 1809750"/>
              <a:gd name="connsiteX1-3" fmla="*/ 1895475 w 3571875"/>
              <a:gd name="connsiteY1-4" fmla="*/ 0 h 1809750"/>
              <a:gd name="connsiteX2-5" fmla="*/ 3571875 w 3571875"/>
              <a:gd name="connsiteY2-6" fmla="*/ 1809750 h 1809750"/>
              <a:gd name="connsiteX3-7" fmla="*/ 0 w 3571875"/>
              <a:gd name="connsiteY3-8" fmla="*/ 1809750 h 1809750"/>
              <a:gd name="connsiteX0-9" fmla="*/ 0 w 3571875"/>
              <a:gd name="connsiteY0-10" fmla="*/ 1809750 h 1809750"/>
              <a:gd name="connsiteX1-11" fmla="*/ 2038350 w 3571875"/>
              <a:gd name="connsiteY1-12" fmla="*/ 0 h 1809750"/>
              <a:gd name="connsiteX2-13" fmla="*/ 3571875 w 3571875"/>
              <a:gd name="connsiteY2-14" fmla="*/ 1809750 h 1809750"/>
              <a:gd name="connsiteX3-15" fmla="*/ 0 w 3571875"/>
              <a:gd name="connsiteY3-16" fmla="*/ 1809750 h 1809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9163BB49-B806-4189-AFFA-6FA806404268}" type="slidenum">
              <a:rPr lang="en-US" altLang="zh-CN" smtClean="0"/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1C4D4E92-3379-4E90-97D3-07C5AA45976A}" type="slidenum">
              <a:rPr lang="en-US" altLang="zh-CN" smtClean="0"/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/67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576" y="289208"/>
            <a:ext cx="8183880" cy="763528"/>
          </a:xfrm>
        </p:spPr>
        <p:txBody>
          <a:bodyPr/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1196752"/>
            <a:ext cx="8183880" cy="4608512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fld id="{21613795-4F12-482E-8501-B1D52128F7E1}" type="datetimeFigureOut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/>
          <a:lstStyle/>
          <a:p>
            <a:fld id="{68F6AC35-BEFA-4BA4-9DA5-DD7229BE65A1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西安交通大学计算机科学与技术系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chemeClr val="bg1"/>
                </a:solidFill>
              </a:rPr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09FF817-7F91-4234-8174-F4CFFC795DF8}" type="datetime1">
              <a:rPr lang="zh-CN" altLang="en-US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-1" fmla="*/ 0 w 7104888"/>
              <a:gd name="connsiteY0-2" fmla="*/ 0 h 6858000"/>
              <a:gd name="connsiteX1-3" fmla="*/ 5695188 w 7104888"/>
              <a:gd name="connsiteY1-4" fmla="*/ 0 h 6858000"/>
              <a:gd name="connsiteX2-5" fmla="*/ 7104888 w 7104888"/>
              <a:gd name="connsiteY2-6" fmla="*/ 0 h 6858000"/>
              <a:gd name="connsiteX3-7" fmla="*/ 7104888 w 7104888"/>
              <a:gd name="connsiteY3-8" fmla="*/ 6858000 h 6858000"/>
              <a:gd name="connsiteX4-9" fmla="*/ 0 w 7104888"/>
              <a:gd name="connsiteY4-10" fmla="*/ 6858000 h 6858000"/>
              <a:gd name="connsiteX5" fmla="*/ 0 w 7104888"/>
              <a:gd name="connsiteY5" fmla="*/ 0 h 6858000"/>
              <a:gd name="connsiteX0-11" fmla="*/ 10287 w 7115175"/>
              <a:gd name="connsiteY0-12" fmla="*/ 0 h 6858000"/>
              <a:gd name="connsiteX1-13" fmla="*/ 5705475 w 7115175"/>
              <a:gd name="connsiteY1-14" fmla="*/ 0 h 6858000"/>
              <a:gd name="connsiteX2-15" fmla="*/ 7115175 w 7115175"/>
              <a:gd name="connsiteY2-16" fmla="*/ 0 h 6858000"/>
              <a:gd name="connsiteX3-17" fmla="*/ 7115175 w 7115175"/>
              <a:gd name="connsiteY3-18" fmla="*/ 6858000 h 6858000"/>
              <a:gd name="connsiteX4-19" fmla="*/ 10287 w 7115175"/>
              <a:gd name="connsiteY4-20" fmla="*/ 6858000 h 6858000"/>
              <a:gd name="connsiteX5-21" fmla="*/ 0 w 7115175"/>
              <a:gd name="connsiteY5-22" fmla="*/ 5048250 h 6858000"/>
              <a:gd name="connsiteX6" fmla="*/ 10287 w 7115175"/>
              <a:gd name="connsiteY6" fmla="*/ 0 h 6858000"/>
              <a:gd name="connsiteX0-23" fmla="*/ 10287 w 7115175"/>
              <a:gd name="connsiteY0-24" fmla="*/ 0 h 6858000"/>
              <a:gd name="connsiteX1-25" fmla="*/ 5705475 w 7115175"/>
              <a:gd name="connsiteY1-26" fmla="*/ 0 h 6858000"/>
              <a:gd name="connsiteX2-27" fmla="*/ 7115175 w 7115175"/>
              <a:gd name="connsiteY2-28" fmla="*/ 0 h 6858000"/>
              <a:gd name="connsiteX3-29" fmla="*/ 7115175 w 7115175"/>
              <a:gd name="connsiteY3-30" fmla="*/ 6858000 h 6858000"/>
              <a:gd name="connsiteX4-31" fmla="*/ 1533526 w 7115175"/>
              <a:gd name="connsiteY4-32" fmla="*/ 6848475 h 6858000"/>
              <a:gd name="connsiteX5-33" fmla="*/ 10287 w 7115175"/>
              <a:gd name="connsiteY5-34" fmla="*/ 6858000 h 6858000"/>
              <a:gd name="connsiteX6-35" fmla="*/ 0 w 7115175"/>
              <a:gd name="connsiteY6-36" fmla="*/ 5048250 h 6858000"/>
              <a:gd name="connsiteX7" fmla="*/ 10287 w 7115175"/>
              <a:gd name="connsiteY7" fmla="*/ 0 h 6858000"/>
              <a:gd name="connsiteX0-37" fmla="*/ 10287 w 7115175"/>
              <a:gd name="connsiteY0-38" fmla="*/ 0 h 6858000"/>
              <a:gd name="connsiteX1-39" fmla="*/ 5705475 w 7115175"/>
              <a:gd name="connsiteY1-40" fmla="*/ 0 h 6858000"/>
              <a:gd name="connsiteX2-41" fmla="*/ 7115175 w 7115175"/>
              <a:gd name="connsiteY2-42" fmla="*/ 0 h 6858000"/>
              <a:gd name="connsiteX3-43" fmla="*/ 7115175 w 7115175"/>
              <a:gd name="connsiteY3-44" fmla="*/ 6858000 h 6858000"/>
              <a:gd name="connsiteX4-45" fmla="*/ 1533526 w 7115175"/>
              <a:gd name="connsiteY4-46" fmla="*/ 6848475 h 6858000"/>
              <a:gd name="connsiteX5-47" fmla="*/ 0 w 7115175"/>
              <a:gd name="connsiteY5-48" fmla="*/ 5048250 h 6858000"/>
              <a:gd name="connsiteX6-49" fmla="*/ 10287 w 7115175"/>
              <a:gd name="connsiteY6-50" fmla="*/ 0 h 6858000"/>
              <a:gd name="connsiteX0-51" fmla="*/ 0 w 7115175"/>
              <a:gd name="connsiteY0-52" fmla="*/ 5048250 h 6858000"/>
              <a:gd name="connsiteX1-53" fmla="*/ 5705475 w 7115175"/>
              <a:gd name="connsiteY1-54" fmla="*/ 0 h 6858000"/>
              <a:gd name="connsiteX2-55" fmla="*/ 7115175 w 7115175"/>
              <a:gd name="connsiteY2-56" fmla="*/ 0 h 6858000"/>
              <a:gd name="connsiteX3-57" fmla="*/ 7115175 w 7115175"/>
              <a:gd name="connsiteY3-58" fmla="*/ 6858000 h 6858000"/>
              <a:gd name="connsiteX4-59" fmla="*/ 1533526 w 7115175"/>
              <a:gd name="connsiteY4-60" fmla="*/ 6848475 h 6858000"/>
              <a:gd name="connsiteX5-61" fmla="*/ 0 w 7115175"/>
              <a:gd name="connsiteY5-62" fmla="*/ 504825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1809750 h 1809750"/>
              <a:gd name="connsiteX1-3" fmla="*/ 1895475 w 3571875"/>
              <a:gd name="connsiteY1-4" fmla="*/ 0 h 1809750"/>
              <a:gd name="connsiteX2-5" fmla="*/ 3571875 w 3571875"/>
              <a:gd name="connsiteY2-6" fmla="*/ 1809750 h 1809750"/>
              <a:gd name="connsiteX3-7" fmla="*/ 0 w 3571875"/>
              <a:gd name="connsiteY3-8" fmla="*/ 1809750 h 1809750"/>
              <a:gd name="connsiteX0-9" fmla="*/ 0 w 3571875"/>
              <a:gd name="connsiteY0-10" fmla="*/ 1809750 h 1809750"/>
              <a:gd name="connsiteX1-11" fmla="*/ 2038350 w 3571875"/>
              <a:gd name="connsiteY1-12" fmla="*/ 0 h 1809750"/>
              <a:gd name="connsiteX2-13" fmla="*/ 3571875 w 3571875"/>
              <a:gd name="connsiteY2-14" fmla="*/ 1809750 h 1809750"/>
              <a:gd name="connsiteX3-15" fmla="*/ 0 w 3571875"/>
              <a:gd name="connsiteY3-16" fmla="*/ 1809750 h 1809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830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fld id="{21613795-4F12-482E-8501-B1D52128F7E1}" type="datetimeFigureOut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/>
          <a:lstStyle/>
          <a:p>
            <a:fld id="{68F6AC35-BEFA-4BA4-9DA5-DD7229BE65A1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西安交通大学计算机科学与技术系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chemeClr val="bg1"/>
                </a:solidFill>
              </a:rPr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09FF817-7F91-4234-8174-F4CFFC795DF8}" type="datetime1">
              <a:rPr lang="zh-CN" altLang="en-US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fld id="{21613795-4F12-482E-8501-B1D52128F7E1}" type="datetimeFigureOut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/>
          <a:lstStyle/>
          <a:p>
            <a:fld id="{68F6AC35-BEFA-4BA4-9DA5-DD7229BE65A1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-1" fmla="*/ 0 w 7104888"/>
              <a:gd name="connsiteY0-2" fmla="*/ 0 h 6858000"/>
              <a:gd name="connsiteX1-3" fmla="*/ 5695188 w 7104888"/>
              <a:gd name="connsiteY1-4" fmla="*/ 0 h 6858000"/>
              <a:gd name="connsiteX2-5" fmla="*/ 7104888 w 7104888"/>
              <a:gd name="connsiteY2-6" fmla="*/ 0 h 6858000"/>
              <a:gd name="connsiteX3-7" fmla="*/ 7104888 w 7104888"/>
              <a:gd name="connsiteY3-8" fmla="*/ 6858000 h 6858000"/>
              <a:gd name="connsiteX4-9" fmla="*/ 0 w 7104888"/>
              <a:gd name="connsiteY4-10" fmla="*/ 6858000 h 6858000"/>
              <a:gd name="connsiteX5" fmla="*/ 0 w 7104888"/>
              <a:gd name="connsiteY5" fmla="*/ 0 h 6858000"/>
              <a:gd name="connsiteX0-11" fmla="*/ 10287 w 7115175"/>
              <a:gd name="connsiteY0-12" fmla="*/ 0 h 6858000"/>
              <a:gd name="connsiteX1-13" fmla="*/ 5705475 w 7115175"/>
              <a:gd name="connsiteY1-14" fmla="*/ 0 h 6858000"/>
              <a:gd name="connsiteX2-15" fmla="*/ 7115175 w 7115175"/>
              <a:gd name="connsiteY2-16" fmla="*/ 0 h 6858000"/>
              <a:gd name="connsiteX3-17" fmla="*/ 7115175 w 7115175"/>
              <a:gd name="connsiteY3-18" fmla="*/ 6858000 h 6858000"/>
              <a:gd name="connsiteX4-19" fmla="*/ 10287 w 7115175"/>
              <a:gd name="connsiteY4-20" fmla="*/ 6858000 h 6858000"/>
              <a:gd name="connsiteX5-21" fmla="*/ 0 w 7115175"/>
              <a:gd name="connsiteY5-22" fmla="*/ 5048250 h 6858000"/>
              <a:gd name="connsiteX6" fmla="*/ 10287 w 7115175"/>
              <a:gd name="connsiteY6" fmla="*/ 0 h 6858000"/>
              <a:gd name="connsiteX0-23" fmla="*/ 10287 w 7115175"/>
              <a:gd name="connsiteY0-24" fmla="*/ 0 h 6858000"/>
              <a:gd name="connsiteX1-25" fmla="*/ 5705475 w 7115175"/>
              <a:gd name="connsiteY1-26" fmla="*/ 0 h 6858000"/>
              <a:gd name="connsiteX2-27" fmla="*/ 7115175 w 7115175"/>
              <a:gd name="connsiteY2-28" fmla="*/ 0 h 6858000"/>
              <a:gd name="connsiteX3-29" fmla="*/ 7115175 w 7115175"/>
              <a:gd name="connsiteY3-30" fmla="*/ 6858000 h 6858000"/>
              <a:gd name="connsiteX4-31" fmla="*/ 1533526 w 7115175"/>
              <a:gd name="connsiteY4-32" fmla="*/ 6848475 h 6858000"/>
              <a:gd name="connsiteX5-33" fmla="*/ 10287 w 7115175"/>
              <a:gd name="connsiteY5-34" fmla="*/ 6858000 h 6858000"/>
              <a:gd name="connsiteX6-35" fmla="*/ 0 w 7115175"/>
              <a:gd name="connsiteY6-36" fmla="*/ 5048250 h 6858000"/>
              <a:gd name="connsiteX7" fmla="*/ 10287 w 7115175"/>
              <a:gd name="connsiteY7" fmla="*/ 0 h 6858000"/>
              <a:gd name="connsiteX0-37" fmla="*/ 10287 w 7115175"/>
              <a:gd name="connsiteY0-38" fmla="*/ 0 h 6858000"/>
              <a:gd name="connsiteX1-39" fmla="*/ 5705475 w 7115175"/>
              <a:gd name="connsiteY1-40" fmla="*/ 0 h 6858000"/>
              <a:gd name="connsiteX2-41" fmla="*/ 7115175 w 7115175"/>
              <a:gd name="connsiteY2-42" fmla="*/ 0 h 6858000"/>
              <a:gd name="connsiteX3-43" fmla="*/ 7115175 w 7115175"/>
              <a:gd name="connsiteY3-44" fmla="*/ 6858000 h 6858000"/>
              <a:gd name="connsiteX4-45" fmla="*/ 1533526 w 7115175"/>
              <a:gd name="connsiteY4-46" fmla="*/ 6848475 h 6858000"/>
              <a:gd name="connsiteX5-47" fmla="*/ 0 w 7115175"/>
              <a:gd name="connsiteY5-48" fmla="*/ 5048250 h 6858000"/>
              <a:gd name="connsiteX6-49" fmla="*/ 10287 w 7115175"/>
              <a:gd name="connsiteY6-50" fmla="*/ 0 h 6858000"/>
              <a:gd name="connsiteX0-51" fmla="*/ 0 w 7115175"/>
              <a:gd name="connsiteY0-52" fmla="*/ 5048250 h 6858000"/>
              <a:gd name="connsiteX1-53" fmla="*/ 5705475 w 7115175"/>
              <a:gd name="connsiteY1-54" fmla="*/ 0 h 6858000"/>
              <a:gd name="connsiteX2-55" fmla="*/ 7115175 w 7115175"/>
              <a:gd name="connsiteY2-56" fmla="*/ 0 h 6858000"/>
              <a:gd name="connsiteX3-57" fmla="*/ 7115175 w 7115175"/>
              <a:gd name="connsiteY3-58" fmla="*/ 6858000 h 6858000"/>
              <a:gd name="connsiteX4-59" fmla="*/ 1533526 w 7115175"/>
              <a:gd name="connsiteY4-60" fmla="*/ 6848475 h 6858000"/>
              <a:gd name="connsiteX5-61" fmla="*/ 0 w 7115175"/>
              <a:gd name="connsiteY5-62" fmla="*/ 504825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1809750 h 1809750"/>
              <a:gd name="connsiteX1-3" fmla="*/ 1895475 w 3571875"/>
              <a:gd name="connsiteY1-4" fmla="*/ 0 h 1809750"/>
              <a:gd name="connsiteX2-5" fmla="*/ 3571875 w 3571875"/>
              <a:gd name="connsiteY2-6" fmla="*/ 1809750 h 1809750"/>
              <a:gd name="connsiteX3-7" fmla="*/ 0 w 3571875"/>
              <a:gd name="connsiteY3-8" fmla="*/ 1809750 h 1809750"/>
              <a:gd name="connsiteX0-9" fmla="*/ 0 w 3571875"/>
              <a:gd name="connsiteY0-10" fmla="*/ 1809750 h 1809750"/>
              <a:gd name="connsiteX1-11" fmla="*/ 2038350 w 3571875"/>
              <a:gd name="connsiteY1-12" fmla="*/ 0 h 1809750"/>
              <a:gd name="connsiteX2-13" fmla="*/ 3571875 w 3571875"/>
              <a:gd name="connsiteY2-14" fmla="*/ 1809750 h 1809750"/>
              <a:gd name="connsiteX3-15" fmla="*/ 0 w 3571875"/>
              <a:gd name="connsiteY3-16" fmla="*/ 1809750 h 1809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西安交通大学计算机科学与技术系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chemeClr val="bg1"/>
                </a:solidFill>
              </a:rPr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09FF817-7F91-4234-8174-F4CFFC795DF8}" type="datetime1">
              <a:rPr lang="zh-CN" altLang="en-US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415" marR="18415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fld id="{21613795-4F12-482E-8501-B1D52128F7E1}" type="datetimeFigureOut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/>
          <a:lstStyle/>
          <a:p>
            <a:fld id="{68F6AC35-BEFA-4BA4-9DA5-DD7229BE65A1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-1" fmla="*/ 0 w 7104888"/>
              <a:gd name="connsiteY0-2" fmla="*/ 0 h 6858000"/>
              <a:gd name="connsiteX1-3" fmla="*/ 5695188 w 7104888"/>
              <a:gd name="connsiteY1-4" fmla="*/ 0 h 6858000"/>
              <a:gd name="connsiteX2-5" fmla="*/ 7104888 w 7104888"/>
              <a:gd name="connsiteY2-6" fmla="*/ 0 h 6858000"/>
              <a:gd name="connsiteX3-7" fmla="*/ 7104888 w 7104888"/>
              <a:gd name="connsiteY3-8" fmla="*/ 6858000 h 6858000"/>
              <a:gd name="connsiteX4-9" fmla="*/ 0 w 7104888"/>
              <a:gd name="connsiteY4-10" fmla="*/ 6858000 h 6858000"/>
              <a:gd name="connsiteX5" fmla="*/ 0 w 7104888"/>
              <a:gd name="connsiteY5" fmla="*/ 0 h 6858000"/>
              <a:gd name="connsiteX0-11" fmla="*/ 10287 w 7115175"/>
              <a:gd name="connsiteY0-12" fmla="*/ 0 h 6858000"/>
              <a:gd name="connsiteX1-13" fmla="*/ 5705475 w 7115175"/>
              <a:gd name="connsiteY1-14" fmla="*/ 0 h 6858000"/>
              <a:gd name="connsiteX2-15" fmla="*/ 7115175 w 7115175"/>
              <a:gd name="connsiteY2-16" fmla="*/ 0 h 6858000"/>
              <a:gd name="connsiteX3-17" fmla="*/ 7115175 w 7115175"/>
              <a:gd name="connsiteY3-18" fmla="*/ 6858000 h 6858000"/>
              <a:gd name="connsiteX4-19" fmla="*/ 10287 w 7115175"/>
              <a:gd name="connsiteY4-20" fmla="*/ 6858000 h 6858000"/>
              <a:gd name="connsiteX5-21" fmla="*/ 0 w 7115175"/>
              <a:gd name="connsiteY5-22" fmla="*/ 5048250 h 6858000"/>
              <a:gd name="connsiteX6" fmla="*/ 10287 w 7115175"/>
              <a:gd name="connsiteY6" fmla="*/ 0 h 6858000"/>
              <a:gd name="connsiteX0-23" fmla="*/ 10287 w 7115175"/>
              <a:gd name="connsiteY0-24" fmla="*/ 0 h 6858000"/>
              <a:gd name="connsiteX1-25" fmla="*/ 5705475 w 7115175"/>
              <a:gd name="connsiteY1-26" fmla="*/ 0 h 6858000"/>
              <a:gd name="connsiteX2-27" fmla="*/ 7115175 w 7115175"/>
              <a:gd name="connsiteY2-28" fmla="*/ 0 h 6858000"/>
              <a:gd name="connsiteX3-29" fmla="*/ 7115175 w 7115175"/>
              <a:gd name="connsiteY3-30" fmla="*/ 6858000 h 6858000"/>
              <a:gd name="connsiteX4-31" fmla="*/ 1533526 w 7115175"/>
              <a:gd name="connsiteY4-32" fmla="*/ 6848475 h 6858000"/>
              <a:gd name="connsiteX5-33" fmla="*/ 10287 w 7115175"/>
              <a:gd name="connsiteY5-34" fmla="*/ 6858000 h 6858000"/>
              <a:gd name="connsiteX6-35" fmla="*/ 0 w 7115175"/>
              <a:gd name="connsiteY6-36" fmla="*/ 5048250 h 6858000"/>
              <a:gd name="connsiteX7" fmla="*/ 10287 w 7115175"/>
              <a:gd name="connsiteY7" fmla="*/ 0 h 6858000"/>
              <a:gd name="connsiteX0-37" fmla="*/ 10287 w 7115175"/>
              <a:gd name="connsiteY0-38" fmla="*/ 0 h 6858000"/>
              <a:gd name="connsiteX1-39" fmla="*/ 5705475 w 7115175"/>
              <a:gd name="connsiteY1-40" fmla="*/ 0 h 6858000"/>
              <a:gd name="connsiteX2-41" fmla="*/ 7115175 w 7115175"/>
              <a:gd name="connsiteY2-42" fmla="*/ 0 h 6858000"/>
              <a:gd name="connsiteX3-43" fmla="*/ 7115175 w 7115175"/>
              <a:gd name="connsiteY3-44" fmla="*/ 6858000 h 6858000"/>
              <a:gd name="connsiteX4-45" fmla="*/ 1533526 w 7115175"/>
              <a:gd name="connsiteY4-46" fmla="*/ 6848475 h 6858000"/>
              <a:gd name="connsiteX5-47" fmla="*/ 0 w 7115175"/>
              <a:gd name="connsiteY5-48" fmla="*/ 5048250 h 6858000"/>
              <a:gd name="connsiteX6-49" fmla="*/ 10287 w 7115175"/>
              <a:gd name="connsiteY6-50" fmla="*/ 0 h 6858000"/>
              <a:gd name="connsiteX0-51" fmla="*/ 0 w 7115175"/>
              <a:gd name="connsiteY0-52" fmla="*/ 5048250 h 6858000"/>
              <a:gd name="connsiteX1-53" fmla="*/ 5705475 w 7115175"/>
              <a:gd name="connsiteY1-54" fmla="*/ 0 h 6858000"/>
              <a:gd name="connsiteX2-55" fmla="*/ 7115175 w 7115175"/>
              <a:gd name="connsiteY2-56" fmla="*/ 0 h 6858000"/>
              <a:gd name="connsiteX3-57" fmla="*/ 7115175 w 7115175"/>
              <a:gd name="connsiteY3-58" fmla="*/ 6858000 h 6858000"/>
              <a:gd name="connsiteX4-59" fmla="*/ 1533526 w 7115175"/>
              <a:gd name="connsiteY4-60" fmla="*/ 6848475 h 6858000"/>
              <a:gd name="connsiteX5-61" fmla="*/ 0 w 7115175"/>
              <a:gd name="connsiteY5-62" fmla="*/ 504825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1809750 h 1809750"/>
              <a:gd name="connsiteX1-3" fmla="*/ 1895475 w 3571875"/>
              <a:gd name="connsiteY1-4" fmla="*/ 0 h 1809750"/>
              <a:gd name="connsiteX2-5" fmla="*/ 3571875 w 3571875"/>
              <a:gd name="connsiteY2-6" fmla="*/ 1809750 h 1809750"/>
              <a:gd name="connsiteX3-7" fmla="*/ 0 w 3571875"/>
              <a:gd name="connsiteY3-8" fmla="*/ 1809750 h 1809750"/>
              <a:gd name="connsiteX0-9" fmla="*/ 0 w 3571875"/>
              <a:gd name="connsiteY0-10" fmla="*/ 1809750 h 1809750"/>
              <a:gd name="connsiteX1-11" fmla="*/ 2038350 w 3571875"/>
              <a:gd name="connsiteY1-12" fmla="*/ 0 h 1809750"/>
              <a:gd name="connsiteX2-13" fmla="*/ 3571875 w 3571875"/>
              <a:gd name="connsiteY2-14" fmla="*/ 1809750 h 1809750"/>
              <a:gd name="connsiteX3-15" fmla="*/ 0 w 3571875"/>
              <a:gd name="connsiteY3-16" fmla="*/ 1809750 h 1809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solidFill>
                <a:srgbClr val="00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西安交通大学计算机科学与技术系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rgbClr val="FFFFFF"/>
                </a:solidFill>
              </a:rPr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09FF817-7F91-4234-8174-F4CFFC795DF8}" type="datetime1">
              <a:rPr lang="zh-CN" altLang="en-US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E7A2EA-2C38-454E-BED1-70DC14879A5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34342"/>
                </a:solidFill>
              </a:rPr>
            </a:fld>
            <a:endParaRPr lang="zh-CN" altLang="en-US">
              <a:solidFill>
                <a:srgbClr val="434342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-1" fmla="*/ 0 w 7104888"/>
              <a:gd name="connsiteY0-2" fmla="*/ 0 h 6858000"/>
              <a:gd name="connsiteX1-3" fmla="*/ 5695188 w 7104888"/>
              <a:gd name="connsiteY1-4" fmla="*/ 0 h 6858000"/>
              <a:gd name="connsiteX2-5" fmla="*/ 7104888 w 7104888"/>
              <a:gd name="connsiteY2-6" fmla="*/ 0 h 6858000"/>
              <a:gd name="connsiteX3-7" fmla="*/ 7104888 w 7104888"/>
              <a:gd name="connsiteY3-8" fmla="*/ 6858000 h 6858000"/>
              <a:gd name="connsiteX4-9" fmla="*/ 0 w 7104888"/>
              <a:gd name="connsiteY4-10" fmla="*/ 6858000 h 6858000"/>
              <a:gd name="connsiteX5" fmla="*/ 0 w 7104888"/>
              <a:gd name="connsiteY5" fmla="*/ 0 h 6858000"/>
              <a:gd name="connsiteX0-11" fmla="*/ 10287 w 7115175"/>
              <a:gd name="connsiteY0-12" fmla="*/ 0 h 6858000"/>
              <a:gd name="connsiteX1-13" fmla="*/ 5705475 w 7115175"/>
              <a:gd name="connsiteY1-14" fmla="*/ 0 h 6858000"/>
              <a:gd name="connsiteX2-15" fmla="*/ 7115175 w 7115175"/>
              <a:gd name="connsiteY2-16" fmla="*/ 0 h 6858000"/>
              <a:gd name="connsiteX3-17" fmla="*/ 7115175 w 7115175"/>
              <a:gd name="connsiteY3-18" fmla="*/ 6858000 h 6858000"/>
              <a:gd name="connsiteX4-19" fmla="*/ 10287 w 7115175"/>
              <a:gd name="connsiteY4-20" fmla="*/ 6858000 h 6858000"/>
              <a:gd name="connsiteX5-21" fmla="*/ 0 w 7115175"/>
              <a:gd name="connsiteY5-22" fmla="*/ 5048250 h 6858000"/>
              <a:gd name="connsiteX6" fmla="*/ 10287 w 7115175"/>
              <a:gd name="connsiteY6" fmla="*/ 0 h 6858000"/>
              <a:gd name="connsiteX0-23" fmla="*/ 10287 w 7115175"/>
              <a:gd name="connsiteY0-24" fmla="*/ 0 h 6858000"/>
              <a:gd name="connsiteX1-25" fmla="*/ 5705475 w 7115175"/>
              <a:gd name="connsiteY1-26" fmla="*/ 0 h 6858000"/>
              <a:gd name="connsiteX2-27" fmla="*/ 7115175 w 7115175"/>
              <a:gd name="connsiteY2-28" fmla="*/ 0 h 6858000"/>
              <a:gd name="connsiteX3-29" fmla="*/ 7115175 w 7115175"/>
              <a:gd name="connsiteY3-30" fmla="*/ 6858000 h 6858000"/>
              <a:gd name="connsiteX4-31" fmla="*/ 1533526 w 7115175"/>
              <a:gd name="connsiteY4-32" fmla="*/ 6848475 h 6858000"/>
              <a:gd name="connsiteX5-33" fmla="*/ 10287 w 7115175"/>
              <a:gd name="connsiteY5-34" fmla="*/ 6858000 h 6858000"/>
              <a:gd name="connsiteX6-35" fmla="*/ 0 w 7115175"/>
              <a:gd name="connsiteY6-36" fmla="*/ 5048250 h 6858000"/>
              <a:gd name="connsiteX7" fmla="*/ 10287 w 7115175"/>
              <a:gd name="connsiteY7" fmla="*/ 0 h 6858000"/>
              <a:gd name="connsiteX0-37" fmla="*/ 10287 w 7115175"/>
              <a:gd name="connsiteY0-38" fmla="*/ 0 h 6858000"/>
              <a:gd name="connsiteX1-39" fmla="*/ 5705475 w 7115175"/>
              <a:gd name="connsiteY1-40" fmla="*/ 0 h 6858000"/>
              <a:gd name="connsiteX2-41" fmla="*/ 7115175 w 7115175"/>
              <a:gd name="connsiteY2-42" fmla="*/ 0 h 6858000"/>
              <a:gd name="connsiteX3-43" fmla="*/ 7115175 w 7115175"/>
              <a:gd name="connsiteY3-44" fmla="*/ 6858000 h 6858000"/>
              <a:gd name="connsiteX4-45" fmla="*/ 1533526 w 7115175"/>
              <a:gd name="connsiteY4-46" fmla="*/ 6848475 h 6858000"/>
              <a:gd name="connsiteX5-47" fmla="*/ 0 w 7115175"/>
              <a:gd name="connsiteY5-48" fmla="*/ 5048250 h 6858000"/>
              <a:gd name="connsiteX6-49" fmla="*/ 10287 w 7115175"/>
              <a:gd name="connsiteY6-50" fmla="*/ 0 h 6858000"/>
              <a:gd name="connsiteX0-51" fmla="*/ 0 w 7115175"/>
              <a:gd name="connsiteY0-52" fmla="*/ 5048250 h 6858000"/>
              <a:gd name="connsiteX1-53" fmla="*/ 5705475 w 7115175"/>
              <a:gd name="connsiteY1-54" fmla="*/ 0 h 6858000"/>
              <a:gd name="connsiteX2-55" fmla="*/ 7115175 w 7115175"/>
              <a:gd name="connsiteY2-56" fmla="*/ 0 h 6858000"/>
              <a:gd name="connsiteX3-57" fmla="*/ 7115175 w 7115175"/>
              <a:gd name="connsiteY3-58" fmla="*/ 6858000 h 6858000"/>
              <a:gd name="connsiteX4-59" fmla="*/ 1533526 w 7115175"/>
              <a:gd name="connsiteY4-60" fmla="*/ 6848475 h 6858000"/>
              <a:gd name="connsiteX5-61" fmla="*/ 0 w 7115175"/>
              <a:gd name="connsiteY5-62" fmla="*/ 504825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1809750 h 1809750"/>
              <a:gd name="connsiteX1-3" fmla="*/ 1895475 w 3571875"/>
              <a:gd name="connsiteY1-4" fmla="*/ 0 h 1809750"/>
              <a:gd name="connsiteX2-5" fmla="*/ 3571875 w 3571875"/>
              <a:gd name="connsiteY2-6" fmla="*/ 1809750 h 1809750"/>
              <a:gd name="connsiteX3-7" fmla="*/ 0 w 3571875"/>
              <a:gd name="connsiteY3-8" fmla="*/ 1809750 h 1809750"/>
              <a:gd name="connsiteX0-9" fmla="*/ 0 w 3571875"/>
              <a:gd name="connsiteY0-10" fmla="*/ 1809750 h 1809750"/>
              <a:gd name="connsiteX1-11" fmla="*/ 2038350 w 3571875"/>
              <a:gd name="connsiteY1-12" fmla="*/ 0 h 1809750"/>
              <a:gd name="connsiteX2-13" fmla="*/ 3571875 w 3571875"/>
              <a:gd name="connsiteY2-14" fmla="*/ 1809750 h 1809750"/>
              <a:gd name="connsiteX3-15" fmla="*/ 0 w 3571875"/>
              <a:gd name="connsiteY3-16" fmla="*/ 1809750 h 1809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solidFill>
                <a:srgbClr val="00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西安交通大学计算机科学与技术系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rgbClr val="FFFFFF"/>
                </a:solidFill>
              </a:rPr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09FF817-7F91-4234-8174-F4CFFC795DF8}" type="datetime1">
              <a:rPr lang="zh-CN" altLang="en-US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F131AD-3437-48BB-ACC8-FCF2156F46C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34342"/>
                </a:solidFill>
              </a:rPr>
            </a:fld>
            <a:endParaRPr lang="zh-CN" altLang="en-US">
              <a:solidFill>
                <a:srgbClr val="434342"/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-1" fmla="*/ 0 w 7104888"/>
              <a:gd name="connsiteY0-2" fmla="*/ 0 h 6858000"/>
              <a:gd name="connsiteX1-3" fmla="*/ 5695188 w 7104888"/>
              <a:gd name="connsiteY1-4" fmla="*/ 0 h 6858000"/>
              <a:gd name="connsiteX2-5" fmla="*/ 7104888 w 7104888"/>
              <a:gd name="connsiteY2-6" fmla="*/ 0 h 6858000"/>
              <a:gd name="connsiteX3-7" fmla="*/ 7104888 w 7104888"/>
              <a:gd name="connsiteY3-8" fmla="*/ 6858000 h 6858000"/>
              <a:gd name="connsiteX4-9" fmla="*/ 0 w 7104888"/>
              <a:gd name="connsiteY4-10" fmla="*/ 6858000 h 6858000"/>
              <a:gd name="connsiteX5" fmla="*/ 0 w 7104888"/>
              <a:gd name="connsiteY5" fmla="*/ 0 h 6858000"/>
              <a:gd name="connsiteX0-11" fmla="*/ 10287 w 7115175"/>
              <a:gd name="connsiteY0-12" fmla="*/ 0 h 6858000"/>
              <a:gd name="connsiteX1-13" fmla="*/ 5705475 w 7115175"/>
              <a:gd name="connsiteY1-14" fmla="*/ 0 h 6858000"/>
              <a:gd name="connsiteX2-15" fmla="*/ 7115175 w 7115175"/>
              <a:gd name="connsiteY2-16" fmla="*/ 0 h 6858000"/>
              <a:gd name="connsiteX3-17" fmla="*/ 7115175 w 7115175"/>
              <a:gd name="connsiteY3-18" fmla="*/ 6858000 h 6858000"/>
              <a:gd name="connsiteX4-19" fmla="*/ 10287 w 7115175"/>
              <a:gd name="connsiteY4-20" fmla="*/ 6858000 h 6858000"/>
              <a:gd name="connsiteX5-21" fmla="*/ 0 w 7115175"/>
              <a:gd name="connsiteY5-22" fmla="*/ 5048250 h 6858000"/>
              <a:gd name="connsiteX6" fmla="*/ 10287 w 7115175"/>
              <a:gd name="connsiteY6" fmla="*/ 0 h 6858000"/>
              <a:gd name="connsiteX0-23" fmla="*/ 10287 w 7115175"/>
              <a:gd name="connsiteY0-24" fmla="*/ 0 h 6858000"/>
              <a:gd name="connsiteX1-25" fmla="*/ 5705475 w 7115175"/>
              <a:gd name="connsiteY1-26" fmla="*/ 0 h 6858000"/>
              <a:gd name="connsiteX2-27" fmla="*/ 7115175 w 7115175"/>
              <a:gd name="connsiteY2-28" fmla="*/ 0 h 6858000"/>
              <a:gd name="connsiteX3-29" fmla="*/ 7115175 w 7115175"/>
              <a:gd name="connsiteY3-30" fmla="*/ 6858000 h 6858000"/>
              <a:gd name="connsiteX4-31" fmla="*/ 1533526 w 7115175"/>
              <a:gd name="connsiteY4-32" fmla="*/ 6848475 h 6858000"/>
              <a:gd name="connsiteX5-33" fmla="*/ 10287 w 7115175"/>
              <a:gd name="connsiteY5-34" fmla="*/ 6858000 h 6858000"/>
              <a:gd name="connsiteX6-35" fmla="*/ 0 w 7115175"/>
              <a:gd name="connsiteY6-36" fmla="*/ 5048250 h 6858000"/>
              <a:gd name="connsiteX7" fmla="*/ 10287 w 7115175"/>
              <a:gd name="connsiteY7" fmla="*/ 0 h 6858000"/>
              <a:gd name="connsiteX0-37" fmla="*/ 10287 w 7115175"/>
              <a:gd name="connsiteY0-38" fmla="*/ 0 h 6858000"/>
              <a:gd name="connsiteX1-39" fmla="*/ 5705475 w 7115175"/>
              <a:gd name="connsiteY1-40" fmla="*/ 0 h 6858000"/>
              <a:gd name="connsiteX2-41" fmla="*/ 7115175 w 7115175"/>
              <a:gd name="connsiteY2-42" fmla="*/ 0 h 6858000"/>
              <a:gd name="connsiteX3-43" fmla="*/ 7115175 w 7115175"/>
              <a:gd name="connsiteY3-44" fmla="*/ 6858000 h 6858000"/>
              <a:gd name="connsiteX4-45" fmla="*/ 1533526 w 7115175"/>
              <a:gd name="connsiteY4-46" fmla="*/ 6848475 h 6858000"/>
              <a:gd name="connsiteX5-47" fmla="*/ 0 w 7115175"/>
              <a:gd name="connsiteY5-48" fmla="*/ 5048250 h 6858000"/>
              <a:gd name="connsiteX6-49" fmla="*/ 10287 w 7115175"/>
              <a:gd name="connsiteY6-50" fmla="*/ 0 h 6858000"/>
              <a:gd name="connsiteX0-51" fmla="*/ 0 w 7115175"/>
              <a:gd name="connsiteY0-52" fmla="*/ 5048250 h 6858000"/>
              <a:gd name="connsiteX1-53" fmla="*/ 5705475 w 7115175"/>
              <a:gd name="connsiteY1-54" fmla="*/ 0 h 6858000"/>
              <a:gd name="connsiteX2-55" fmla="*/ 7115175 w 7115175"/>
              <a:gd name="connsiteY2-56" fmla="*/ 0 h 6858000"/>
              <a:gd name="connsiteX3-57" fmla="*/ 7115175 w 7115175"/>
              <a:gd name="connsiteY3-58" fmla="*/ 6858000 h 6858000"/>
              <a:gd name="connsiteX4-59" fmla="*/ 1533526 w 7115175"/>
              <a:gd name="connsiteY4-60" fmla="*/ 6848475 h 6858000"/>
              <a:gd name="connsiteX5-61" fmla="*/ 0 w 7115175"/>
              <a:gd name="connsiteY5-62" fmla="*/ 504825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1809750 h 1809750"/>
              <a:gd name="connsiteX1-3" fmla="*/ 1895475 w 3571875"/>
              <a:gd name="connsiteY1-4" fmla="*/ 0 h 1809750"/>
              <a:gd name="connsiteX2-5" fmla="*/ 3571875 w 3571875"/>
              <a:gd name="connsiteY2-6" fmla="*/ 1809750 h 1809750"/>
              <a:gd name="connsiteX3-7" fmla="*/ 0 w 3571875"/>
              <a:gd name="connsiteY3-8" fmla="*/ 1809750 h 1809750"/>
              <a:gd name="connsiteX0-9" fmla="*/ 0 w 3571875"/>
              <a:gd name="connsiteY0-10" fmla="*/ 1809750 h 1809750"/>
              <a:gd name="connsiteX1-11" fmla="*/ 2038350 w 3571875"/>
              <a:gd name="connsiteY1-12" fmla="*/ 0 h 1809750"/>
              <a:gd name="connsiteX2-13" fmla="*/ 3571875 w 3571875"/>
              <a:gd name="connsiteY2-14" fmla="*/ 1809750 h 1809750"/>
              <a:gd name="connsiteX3-15" fmla="*/ 0 w 3571875"/>
              <a:gd name="connsiteY3-16" fmla="*/ 1809750 h 1809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solidFill>
                <a:srgbClr val="00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西安交通大学计算机科学与技术系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rgbClr val="FFFFFF"/>
                </a:solidFill>
              </a:rPr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09FF817-7F91-4234-8174-F4CFFC795DF8}" type="datetime1">
              <a:rPr lang="zh-CN" altLang="en-US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838C05-5186-4362-94C1-A4F7ED249E4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34342"/>
                </a:solidFill>
              </a:rPr>
            </a:fld>
            <a:endParaRPr lang="zh-CN" altLang="en-US">
              <a:solidFill>
                <a:srgbClr val="434342"/>
              </a:solidFill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-1" fmla="*/ 0 w 7104888"/>
              <a:gd name="connsiteY0-2" fmla="*/ 0 h 6858000"/>
              <a:gd name="connsiteX1-3" fmla="*/ 5695188 w 7104888"/>
              <a:gd name="connsiteY1-4" fmla="*/ 0 h 6858000"/>
              <a:gd name="connsiteX2-5" fmla="*/ 7104888 w 7104888"/>
              <a:gd name="connsiteY2-6" fmla="*/ 0 h 6858000"/>
              <a:gd name="connsiteX3-7" fmla="*/ 7104888 w 7104888"/>
              <a:gd name="connsiteY3-8" fmla="*/ 6858000 h 6858000"/>
              <a:gd name="connsiteX4-9" fmla="*/ 0 w 7104888"/>
              <a:gd name="connsiteY4-10" fmla="*/ 6858000 h 6858000"/>
              <a:gd name="connsiteX5" fmla="*/ 0 w 7104888"/>
              <a:gd name="connsiteY5" fmla="*/ 0 h 6858000"/>
              <a:gd name="connsiteX0-11" fmla="*/ 10287 w 7115175"/>
              <a:gd name="connsiteY0-12" fmla="*/ 0 h 6858000"/>
              <a:gd name="connsiteX1-13" fmla="*/ 5705475 w 7115175"/>
              <a:gd name="connsiteY1-14" fmla="*/ 0 h 6858000"/>
              <a:gd name="connsiteX2-15" fmla="*/ 7115175 w 7115175"/>
              <a:gd name="connsiteY2-16" fmla="*/ 0 h 6858000"/>
              <a:gd name="connsiteX3-17" fmla="*/ 7115175 w 7115175"/>
              <a:gd name="connsiteY3-18" fmla="*/ 6858000 h 6858000"/>
              <a:gd name="connsiteX4-19" fmla="*/ 10287 w 7115175"/>
              <a:gd name="connsiteY4-20" fmla="*/ 6858000 h 6858000"/>
              <a:gd name="connsiteX5-21" fmla="*/ 0 w 7115175"/>
              <a:gd name="connsiteY5-22" fmla="*/ 5048250 h 6858000"/>
              <a:gd name="connsiteX6" fmla="*/ 10287 w 7115175"/>
              <a:gd name="connsiteY6" fmla="*/ 0 h 6858000"/>
              <a:gd name="connsiteX0-23" fmla="*/ 10287 w 7115175"/>
              <a:gd name="connsiteY0-24" fmla="*/ 0 h 6858000"/>
              <a:gd name="connsiteX1-25" fmla="*/ 5705475 w 7115175"/>
              <a:gd name="connsiteY1-26" fmla="*/ 0 h 6858000"/>
              <a:gd name="connsiteX2-27" fmla="*/ 7115175 w 7115175"/>
              <a:gd name="connsiteY2-28" fmla="*/ 0 h 6858000"/>
              <a:gd name="connsiteX3-29" fmla="*/ 7115175 w 7115175"/>
              <a:gd name="connsiteY3-30" fmla="*/ 6858000 h 6858000"/>
              <a:gd name="connsiteX4-31" fmla="*/ 1533526 w 7115175"/>
              <a:gd name="connsiteY4-32" fmla="*/ 6848475 h 6858000"/>
              <a:gd name="connsiteX5-33" fmla="*/ 10287 w 7115175"/>
              <a:gd name="connsiteY5-34" fmla="*/ 6858000 h 6858000"/>
              <a:gd name="connsiteX6-35" fmla="*/ 0 w 7115175"/>
              <a:gd name="connsiteY6-36" fmla="*/ 5048250 h 6858000"/>
              <a:gd name="connsiteX7" fmla="*/ 10287 w 7115175"/>
              <a:gd name="connsiteY7" fmla="*/ 0 h 6858000"/>
              <a:gd name="connsiteX0-37" fmla="*/ 10287 w 7115175"/>
              <a:gd name="connsiteY0-38" fmla="*/ 0 h 6858000"/>
              <a:gd name="connsiteX1-39" fmla="*/ 5705475 w 7115175"/>
              <a:gd name="connsiteY1-40" fmla="*/ 0 h 6858000"/>
              <a:gd name="connsiteX2-41" fmla="*/ 7115175 w 7115175"/>
              <a:gd name="connsiteY2-42" fmla="*/ 0 h 6858000"/>
              <a:gd name="connsiteX3-43" fmla="*/ 7115175 w 7115175"/>
              <a:gd name="connsiteY3-44" fmla="*/ 6858000 h 6858000"/>
              <a:gd name="connsiteX4-45" fmla="*/ 1533526 w 7115175"/>
              <a:gd name="connsiteY4-46" fmla="*/ 6848475 h 6858000"/>
              <a:gd name="connsiteX5-47" fmla="*/ 0 w 7115175"/>
              <a:gd name="connsiteY5-48" fmla="*/ 5048250 h 6858000"/>
              <a:gd name="connsiteX6-49" fmla="*/ 10287 w 7115175"/>
              <a:gd name="connsiteY6-50" fmla="*/ 0 h 6858000"/>
              <a:gd name="connsiteX0-51" fmla="*/ 0 w 7115175"/>
              <a:gd name="connsiteY0-52" fmla="*/ 5048250 h 6858000"/>
              <a:gd name="connsiteX1-53" fmla="*/ 5705475 w 7115175"/>
              <a:gd name="connsiteY1-54" fmla="*/ 0 h 6858000"/>
              <a:gd name="connsiteX2-55" fmla="*/ 7115175 w 7115175"/>
              <a:gd name="connsiteY2-56" fmla="*/ 0 h 6858000"/>
              <a:gd name="connsiteX3-57" fmla="*/ 7115175 w 7115175"/>
              <a:gd name="connsiteY3-58" fmla="*/ 6858000 h 6858000"/>
              <a:gd name="connsiteX4-59" fmla="*/ 1533526 w 7115175"/>
              <a:gd name="connsiteY4-60" fmla="*/ 6848475 h 6858000"/>
              <a:gd name="connsiteX5-61" fmla="*/ 0 w 7115175"/>
              <a:gd name="connsiteY5-62" fmla="*/ 504825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1809750 h 1809750"/>
              <a:gd name="connsiteX1-3" fmla="*/ 1895475 w 3571875"/>
              <a:gd name="connsiteY1-4" fmla="*/ 0 h 1809750"/>
              <a:gd name="connsiteX2-5" fmla="*/ 3571875 w 3571875"/>
              <a:gd name="connsiteY2-6" fmla="*/ 1809750 h 1809750"/>
              <a:gd name="connsiteX3-7" fmla="*/ 0 w 3571875"/>
              <a:gd name="connsiteY3-8" fmla="*/ 1809750 h 1809750"/>
              <a:gd name="connsiteX0-9" fmla="*/ 0 w 3571875"/>
              <a:gd name="connsiteY0-10" fmla="*/ 1809750 h 1809750"/>
              <a:gd name="connsiteX1-11" fmla="*/ 2038350 w 3571875"/>
              <a:gd name="connsiteY1-12" fmla="*/ 0 h 1809750"/>
              <a:gd name="connsiteX2-13" fmla="*/ 3571875 w 3571875"/>
              <a:gd name="connsiteY2-14" fmla="*/ 1809750 h 1809750"/>
              <a:gd name="connsiteX3-15" fmla="*/ 0 w 3571875"/>
              <a:gd name="connsiteY3-16" fmla="*/ 1809750 h 1809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solidFill>
                <a:srgbClr val="00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西安交通大学计算机科学与技术系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rgbClr val="FFFFFF"/>
                </a:solidFill>
              </a:rPr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09FF817-7F91-4234-8174-F4CFFC795DF8}" type="datetime1">
              <a:rPr lang="zh-CN" altLang="en-US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4800" y="4572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B3D1D2-A777-4FE9-99A1-17B2893A5BA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34342"/>
                </a:solidFill>
              </a:rPr>
            </a:fld>
            <a:endParaRPr lang="zh-CN" altLang="en-US">
              <a:solidFill>
                <a:srgbClr val="434342"/>
              </a:solidFill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-1" fmla="*/ 0 w 7104888"/>
              <a:gd name="connsiteY0-2" fmla="*/ 0 h 6858000"/>
              <a:gd name="connsiteX1-3" fmla="*/ 5695188 w 7104888"/>
              <a:gd name="connsiteY1-4" fmla="*/ 0 h 6858000"/>
              <a:gd name="connsiteX2-5" fmla="*/ 7104888 w 7104888"/>
              <a:gd name="connsiteY2-6" fmla="*/ 0 h 6858000"/>
              <a:gd name="connsiteX3-7" fmla="*/ 7104888 w 7104888"/>
              <a:gd name="connsiteY3-8" fmla="*/ 6858000 h 6858000"/>
              <a:gd name="connsiteX4-9" fmla="*/ 0 w 7104888"/>
              <a:gd name="connsiteY4-10" fmla="*/ 6858000 h 6858000"/>
              <a:gd name="connsiteX5" fmla="*/ 0 w 7104888"/>
              <a:gd name="connsiteY5" fmla="*/ 0 h 6858000"/>
              <a:gd name="connsiteX0-11" fmla="*/ 10287 w 7115175"/>
              <a:gd name="connsiteY0-12" fmla="*/ 0 h 6858000"/>
              <a:gd name="connsiteX1-13" fmla="*/ 5705475 w 7115175"/>
              <a:gd name="connsiteY1-14" fmla="*/ 0 h 6858000"/>
              <a:gd name="connsiteX2-15" fmla="*/ 7115175 w 7115175"/>
              <a:gd name="connsiteY2-16" fmla="*/ 0 h 6858000"/>
              <a:gd name="connsiteX3-17" fmla="*/ 7115175 w 7115175"/>
              <a:gd name="connsiteY3-18" fmla="*/ 6858000 h 6858000"/>
              <a:gd name="connsiteX4-19" fmla="*/ 10287 w 7115175"/>
              <a:gd name="connsiteY4-20" fmla="*/ 6858000 h 6858000"/>
              <a:gd name="connsiteX5-21" fmla="*/ 0 w 7115175"/>
              <a:gd name="connsiteY5-22" fmla="*/ 5048250 h 6858000"/>
              <a:gd name="connsiteX6" fmla="*/ 10287 w 7115175"/>
              <a:gd name="connsiteY6" fmla="*/ 0 h 6858000"/>
              <a:gd name="connsiteX0-23" fmla="*/ 10287 w 7115175"/>
              <a:gd name="connsiteY0-24" fmla="*/ 0 h 6858000"/>
              <a:gd name="connsiteX1-25" fmla="*/ 5705475 w 7115175"/>
              <a:gd name="connsiteY1-26" fmla="*/ 0 h 6858000"/>
              <a:gd name="connsiteX2-27" fmla="*/ 7115175 w 7115175"/>
              <a:gd name="connsiteY2-28" fmla="*/ 0 h 6858000"/>
              <a:gd name="connsiteX3-29" fmla="*/ 7115175 w 7115175"/>
              <a:gd name="connsiteY3-30" fmla="*/ 6858000 h 6858000"/>
              <a:gd name="connsiteX4-31" fmla="*/ 1533526 w 7115175"/>
              <a:gd name="connsiteY4-32" fmla="*/ 6848475 h 6858000"/>
              <a:gd name="connsiteX5-33" fmla="*/ 10287 w 7115175"/>
              <a:gd name="connsiteY5-34" fmla="*/ 6858000 h 6858000"/>
              <a:gd name="connsiteX6-35" fmla="*/ 0 w 7115175"/>
              <a:gd name="connsiteY6-36" fmla="*/ 5048250 h 6858000"/>
              <a:gd name="connsiteX7" fmla="*/ 10287 w 7115175"/>
              <a:gd name="connsiteY7" fmla="*/ 0 h 6858000"/>
              <a:gd name="connsiteX0-37" fmla="*/ 10287 w 7115175"/>
              <a:gd name="connsiteY0-38" fmla="*/ 0 h 6858000"/>
              <a:gd name="connsiteX1-39" fmla="*/ 5705475 w 7115175"/>
              <a:gd name="connsiteY1-40" fmla="*/ 0 h 6858000"/>
              <a:gd name="connsiteX2-41" fmla="*/ 7115175 w 7115175"/>
              <a:gd name="connsiteY2-42" fmla="*/ 0 h 6858000"/>
              <a:gd name="connsiteX3-43" fmla="*/ 7115175 w 7115175"/>
              <a:gd name="connsiteY3-44" fmla="*/ 6858000 h 6858000"/>
              <a:gd name="connsiteX4-45" fmla="*/ 1533526 w 7115175"/>
              <a:gd name="connsiteY4-46" fmla="*/ 6848475 h 6858000"/>
              <a:gd name="connsiteX5-47" fmla="*/ 0 w 7115175"/>
              <a:gd name="connsiteY5-48" fmla="*/ 5048250 h 6858000"/>
              <a:gd name="connsiteX6-49" fmla="*/ 10287 w 7115175"/>
              <a:gd name="connsiteY6-50" fmla="*/ 0 h 6858000"/>
              <a:gd name="connsiteX0-51" fmla="*/ 0 w 7115175"/>
              <a:gd name="connsiteY0-52" fmla="*/ 5048250 h 6858000"/>
              <a:gd name="connsiteX1-53" fmla="*/ 5705475 w 7115175"/>
              <a:gd name="connsiteY1-54" fmla="*/ 0 h 6858000"/>
              <a:gd name="connsiteX2-55" fmla="*/ 7115175 w 7115175"/>
              <a:gd name="connsiteY2-56" fmla="*/ 0 h 6858000"/>
              <a:gd name="connsiteX3-57" fmla="*/ 7115175 w 7115175"/>
              <a:gd name="connsiteY3-58" fmla="*/ 6858000 h 6858000"/>
              <a:gd name="connsiteX4-59" fmla="*/ 1533526 w 7115175"/>
              <a:gd name="connsiteY4-60" fmla="*/ 6848475 h 6858000"/>
              <a:gd name="connsiteX5-61" fmla="*/ 0 w 7115175"/>
              <a:gd name="connsiteY5-62" fmla="*/ 504825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1809750 h 1809750"/>
              <a:gd name="connsiteX1-3" fmla="*/ 1895475 w 3571875"/>
              <a:gd name="connsiteY1-4" fmla="*/ 0 h 1809750"/>
              <a:gd name="connsiteX2-5" fmla="*/ 3571875 w 3571875"/>
              <a:gd name="connsiteY2-6" fmla="*/ 1809750 h 1809750"/>
              <a:gd name="connsiteX3-7" fmla="*/ 0 w 3571875"/>
              <a:gd name="connsiteY3-8" fmla="*/ 1809750 h 1809750"/>
              <a:gd name="connsiteX0-9" fmla="*/ 0 w 3571875"/>
              <a:gd name="connsiteY0-10" fmla="*/ 1809750 h 1809750"/>
              <a:gd name="connsiteX1-11" fmla="*/ 2038350 w 3571875"/>
              <a:gd name="connsiteY1-12" fmla="*/ 0 h 1809750"/>
              <a:gd name="connsiteX2-13" fmla="*/ 3571875 w 3571875"/>
              <a:gd name="connsiteY2-14" fmla="*/ 1809750 h 1809750"/>
              <a:gd name="connsiteX3-15" fmla="*/ 0 w 3571875"/>
              <a:gd name="connsiteY3-16" fmla="*/ 1809750 h 1809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solidFill>
                <a:srgbClr val="00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西安交通大学计算机科学与技术系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rgbClr val="FFFFFF"/>
                </a:solidFill>
              </a:rPr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09FF817-7F91-4234-8174-F4CFFC795DF8}" type="datetime1">
              <a:rPr lang="zh-CN" altLang="en-US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9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98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0.xml"/><Relationship Id="rId12" Type="http://schemas.openxmlformats.org/officeDocument/2006/relationships/theme" Target="../theme/theme11.xml"/><Relationship Id="rId11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09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/Relationships>
</file>

<file path=ppt/slideMasters/_rels/slideMaster13.xml.rels><?xml version="1.0" encoding="UTF-8" standalone="yes"?>
<Relationships xmlns="http://schemas.openxmlformats.org/package/2006/relationships"><Relationship Id="rId4" Type="http://schemas.openxmlformats.org/officeDocument/2006/relationships/theme" Target="../theme/theme13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/Relationships>
</file>

<file path=ppt/slideMasters/_rels/slideMaster14.xml.rels><?xml version="1.0" encoding="UTF-8" standalone="yes"?>
<Relationships xmlns="http://schemas.openxmlformats.org/package/2006/relationships"><Relationship Id="rId4" Type="http://schemas.openxmlformats.org/officeDocument/2006/relationships/theme" Target="../theme/theme14.xml"/><Relationship Id="rId3" Type="http://schemas.openxmlformats.org/officeDocument/2006/relationships/slideLayout" Target="../slideLayouts/slideLayout127.xml"/><Relationship Id="rId2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25.xml"/></Relationships>
</file>

<file path=ppt/slideMasters/_rels/slideMaster15.xml.rels><?xml version="1.0" encoding="UTF-8" standalone="yes"?>
<Relationships xmlns="http://schemas.openxmlformats.org/package/2006/relationships"><Relationship Id="rId4" Type="http://schemas.openxmlformats.org/officeDocument/2006/relationships/theme" Target="../theme/theme15.xml"/><Relationship Id="rId3" Type="http://schemas.openxmlformats.org/officeDocument/2006/relationships/slideLayout" Target="../slideLayouts/slideLayout130.xml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/Relationships>
</file>

<file path=ppt/slideMasters/_rels/slideMaster16.xml.rels><?xml version="1.0" encoding="UTF-8" standalone="yes"?>
<Relationships xmlns="http://schemas.openxmlformats.org/package/2006/relationships"><Relationship Id="rId4" Type="http://schemas.openxmlformats.org/officeDocument/2006/relationships/theme" Target="../theme/theme16.xml"/><Relationship Id="rId3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31.xml"/></Relationships>
</file>

<file path=ppt/slideMasters/_rels/slideMaster17.xml.rels><?xml version="1.0" encoding="UTF-8" standalone="yes"?>
<Relationships xmlns="http://schemas.openxmlformats.org/package/2006/relationships"><Relationship Id="rId4" Type="http://schemas.openxmlformats.org/officeDocument/2006/relationships/theme" Target="../theme/theme17.xml"/><Relationship Id="rId3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/Relationships>
</file>

<file path=ppt/slideMasters/_rels/slideMaster18.xml.rels><?xml version="1.0" encoding="UTF-8" standalone="yes"?>
<Relationships xmlns="http://schemas.openxmlformats.org/package/2006/relationships"><Relationship Id="rId4" Type="http://schemas.openxmlformats.org/officeDocument/2006/relationships/theme" Target="../theme/theme18.xml"/><Relationship Id="rId3" Type="http://schemas.openxmlformats.org/officeDocument/2006/relationships/slideLayout" Target="../slideLayouts/slideLayout139.xml"/><Relationship Id="rId2" Type="http://schemas.openxmlformats.org/officeDocument/2006/relationships/slideLayout" Target="../slideLayouts/slideLayout138.xml"/><Relationship Id="rId1" Type="http://schemas.openxmlformats.org/officeDocument/2006/relationships/slideLayout" Target="../slideLayouts/slideLayout137.xml"/></Relationships>
</file>

<file path=ppt/slideMasters/_rels/slideMaster19.xml.rels><?xml version="1.0" encoding="UTF-8" standalone="yes"?>
<Relationships xmlns="http://schemas.openxmlformats.org/package/2006/relationships"><Relationship Id="rId4" Type="http://schemas.openxmlformats.org/officeDocument/2006/relationships/theme" Target="../theme/theme19.xml"/><Relationship Id="rId3" Type="http://schemas.openxmlformats.org/officeDocument/2006/relationships/slideLayout" Target="../slideLayouts/slideLayout142.xml"/><Relationship Id="rId2" Type="http://schemas.openxmlformats.org/officeDocument/2006/relationships/slideLayout" Target="../slideLayouts/slideLayout141.xml"/><Relationship Id="rId1" Type="http://schemas.openxmlformats.org/officeDocument/2006/relationships/slideLayout" Target="../slideLayouts/slideLayout14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_rels/slideMaster20.xml.rels><?xml version="1.0" encoding="UTF-8" standalone="yes"?>
<Relationships xmlns="http://schemas.openxmlformats.org/package/2006/relationships"><Relationship Id="rId4" Type="http://schemas.openxmlformats.org/officeDocument/2006/relationships/theme" Target="../theme/theme20.xml"/><Relationship Id="rId3" Type="http://schemas.openxmlformats.org/officeDocument/2006/relationships/slideLayout" Target="../slideLayouts/slideLayout145.xml"/><Relationship Id="rId2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43.xml"/></Relationships>
</file>

<file path=ppt/slideMasters/_rels/slideMaster21.xml.rels><?xml version="1.0" encoding="UTF-8" standalone="yes"?>
<Relationships xmlns="http://schemas.openxmlformats.org/package/2006/relationships"><Relationship Id="rId4" Type="http://schemas.openxmlformats.org/officeDocument/2006/relationships/theme" Target="../theme/theme21.xml"/><Relationship Id="rId3" Type="http://schemas.openxmlformats.org/officeDocument/2006/relationships/slideLayout" Target="../slideLayouts/slideLayout148.xml"/><Relationship Id="rId2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46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2.xml"/><Relationship Id="rId2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49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theme" Target="../theme/theme23.xml"/><Relationship Id="rId2" Type="http://schemas.openxmlformats.org/officeDocument/2006/relationships/slideLayout" Target="../slideLayouts/slideLayout152.xml"/><Relationship Id="rId1" Type="http://schemas.openxmlformats.org/officeDocument/2006/relationships/slideLayout" Target="../slideLayouts/slideLayout151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theme" Target="../theme/theme24.xml"/><Relationship Id="rId2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53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theme" Target="../theme/theme2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theme" Target="../theme/theme26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theme" Target="../theme/theme27.xml"/><Relationship Id="rId2" Type="http://schemas.openxmlformats.org/officeDocument/2006/relationships/slideLayout" Target="../slideLayouts/slideLayout160.xml"/><Relationship Id="rId1" Type="http://schemas.openxmlformats.org/officeDocument/2006/relationships/slideLayout" Target="../slideLayouts/slideLayout159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theme" Target="../theme/theme28.xml"/><Relationship Id="rId2" Type="http://schemas.openxmlformats.org/officeDocument/2006/relationships/slideLayout" Target="../slideLayouts/slideLayout162.xml"/><Relationship Id="rId1" Type="http://schemas.openxmlformats.org/officeDocument/2006/relationships/slideLayout" Target="../slideLayouts/slideLayout161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theme" Target="../theme/theme29.xml"/><Relationship Id="rId2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6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theme" Target="../theme/theme30.xml"/><Relationship Id="rId2" Type="http://schemas.openxmlformats.org/officeDocument/2006/relationships/slideLayout" Target="../slideLayouts/slideLayout166.xml"/><Relationship Id="rId1" Type="http://schemas.openxmlformats.org/officeDocument/2006/relationships/slideLayout" Target="../slideLayouts/slideLayout165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theme" Target="../theme/theme31.xml"/><Relationship Id="rId2" Type="http://schemas.openxmlformats.org/officeDocument/2006/relationships/slideLayout" Target="../slideLayouts/slideLayout168.xml"/><Relationship Id="rId1" Type="http://schemas.openxmlformats.org/officeDocument/2006/relationships/slideLayout" Target="../slideLayouts/slideLayout167.xml"/></Relationships>
</file>

<file path=ppt/slideMasters/_rels/slideMaster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7.xml"/><Relationship Id="rId8" Type="http://schemas.openxmlformats.org/officeDocument/2006/relationships/slideLayout" Target="../slideLayouts/slideLayout176.xml"/><Relationship Id="rId7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72.xml"/><Relationship Id="rId3" Type="http://schemas.openxmlformats.org/officeDocument/2006/relationships/slideLayout" Target="../slideLayouts/slideLayout171.xml"/><Relationship Id="rId2" Type="http://schemas.openxmlformats.org/officeDocument/2006/relationships/slideLayout" Target="../slideLayouts/slideLayout170.xml"/><Relationship Id="rId12" Type="http://schemas.openxmlformats.org/officeDocument/2006/relationships/theme" Target="../theme/theme32.xml"/><Relationship Id="rId11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69.xml"/></Relationships>
</file>

<file path=ppt/slideMasters/_rels/slideMaster3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3.xml"/><Relationship Id="rId3" Type="http://schemas.openxmlformats.org/officeDocument/2006/relationships/slideLayout" Target="../slideLayouts/slideLayout182.xml"/><Relationship Id="rId2" Type="http://schemas.openxmlformats.org/officeDocument/2006/relationships/slideLayout" Target="../slideLayouts/slideLayout181.xml"/><Relationship Id="rId1" Type="http://schemas.openxmlformats.org/officeDocument/2006/relationships/slideLayout" Target="../slideLayouts/slideLayout180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theme" Target="../theme/theme34.xml"/><Relationship Id="rId2" Type="http://schemas.openxmlformats.org/officeDocument/2006/relationships/slideLayout" Target="../slideLayouts/slideLayout184.xml"/><Relationship Id="rId1" Type="http://schemas.openxmlformats.org/officeDocument/2006/relationships/slideLayout" Target="../slideLayouts/slideLayout18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.xml"/><Relationship Id="rId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0.xml"/><Relationship Id="rId7" Type="http://schemas.openxmlformats.org/officeDocument/2006/relationships/slideLayout" Target="../slideLayouts/slideLayout49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43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0.xml"/><Relationship Id="rId6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3.xml"/><Relationship Id="rId1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6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4.xml"/><Relationship Id="rId1" Type="http://schemas.openxmlformats.org/officeDocument/2006/relationships/slideLayout" Target="../slideLayouts/slideLayout65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9.xml"/><Relationship Id="rId3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7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5.xml"/><Relationship Id="rId1" Type="http://schemas.openxmlformats.org/officeDocument/2006/relationships/slideLayout" Target="../slideLayouts/slideLayout76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9.xml"/><Relationship Id="rId2" Type="http://schemas.openxmlformats.org/officeDocument/2006/relationships/slideLayout" Target="../slideLayouts/slideLayout88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6.xml"/><Relationship Id="rId1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052143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395536" y="361216"/>
            <a:ext cx="8183880" cy="61951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502920" y="1143908"/>
            <a:ext cx="8183880" cy="516541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  <a:p>
            <a:pPr lvl="1" eaLnBrk="1" latinLnBrk="0" hangingPunct="1"/>
            <a:r>
              <a:rPr kumimoji="0" lang="zh-CN" altLang="en-US"/>
              <a:t>第二级</a:t>
            </a:r>
            <a:endParaRPr kumimoji="0" lang="zh-CN" altLang="en-US"/>
          </a:p>
          <a:p>
            <a:pPr lvl="2" eaLnBrk="1" latinLnBrk="0" hangingPunct="1"/>
            <a:r>
              <a:rPr kumimoji="0" lang="zh-CN" altLang="en-US"/>
              <a:t>第三级</a:t>
            </a:r>
            <a:endParaRPr kumimoji="0" lang="zh-CN" altLang="en-US"/>
          </a:p>
          <a:p>
            <a:pPr lvl="3" eaLnBrk="1" latinLnBrk="0" hangingPunct="1"/>
            <a:r>
              <a:rPr kumimoji="0" lang="zh-CN" altLang="en-US"/>
              <a:t>第四级</a:t>
            </a:r>
            <a:endParaRPr kumimoji="0" lang="zh-CN" altLang="en-US"/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430" indent="-265430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 panose="05020102010507070707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295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 panose="020B0604030504040204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130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 panose="05020102010507070707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255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 panose="020B0604030504040204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345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 panose="020B0604030504040204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53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Verdana" panose="020B0604030504040204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4210050 h 4210050"/>
              <a:gd name="connsiteX1-3" fmla="*/ 0 w 3571875"/>
              <a:gd name="connsiteY1-4" fmla="*/ 0 h 4210050"/>
              <a:gd name="connsiteX2-5" fmla="*/ 2028825 w 3571875"/>
              <a:gd name="connsiteY2-6" fmla="*/ 2388394 h 4210050"/>
              <a:gd name="connsiteX3-7" fmla="*/ 3571875 w 3571875"/>
              <a:gd name="connsiteY3-8" fmla="*/ 4210050 h 4210050"/>
              <a:gd name="connsiteX4" fmla="*/ 0 w 3571875"/>
              <a:gd name="connsiteY4" fmla="*/ 4210050 h 4210050"/>
              <a:gd name="connsiteX0-9" fmla="*/ 0 w 3571875"/>
              <a:gd name="connsiteY0-10" fmla="*/ 4210050 h 4210050"/>
              <a:gd name="connsiteX1-11" fmla="*/ 0 w 3571875"/>
              <a:gd name="connsiteY1-12" fmla="*/ 0 h 4210050"/>
              <a:gd name="connsiteX2-13" fmla="*/ 2028825 w 3571875"/>
              <a:gd name="connsiteY2-14" fmla="*/ 2205038 h 4210050"/>
              <a:gd name="connsiteX3-15" fmla="*/ 3571875 w 3571875"/>
              <a:gd name="connsiteY3-16" fmla="*/ 4210050 h 4210050"/>
              <a:gd name="connsiteX4-17" fmla="*/ 0 w 3571875"/>
              <a:gd name="connsiteY4-18" fmla="*/ 4210050 h 4210050"/>
              <a:gd name="connsiteX0-19" fmla="*/ 0 w 3571875"/>
              <a:gd name="connsiteY0-20" fmla="*/ 4210050 h 4210050"/>
              <a:gd name="connsiteX1-21" fmla="*/ 0 w 3571875"/>
              <a:gd name="connsiteY1-22" fmla="*/ 0 h 4210050"/>
              <a:gd name="connsiteX2-23" fmla="*/ 2028825 w 3571875"/>
              <a:gd name="connsiteY2-24" fmla="*/ 2393157 h 4210050"/>
              <a:gd name="connsiteX3-25" fmla="*/ 3571875 w 3571875"/>
              <a:gd name="connsiteY3-26" fmla="*/ 4210050 h 4210050"/>
              <a:gd name="connsiteX4-27" fmla="*/ 0 w 3571875"/>
              <a:gd name="connsiteY4-28" fmla="*/ 4210050 h 4210050"/>
              <a:gd name="connsiteX0-29" fmla="*/ 0 w 3571875"/>
              <a:gd name="connsiteY0-30" fmla="*/ 4210050 h 4210050"/>
              <a:gd name="connsiteX1-31" fmla="*/ 0 w 3571875"/>
              <a:gd name="connsiteY1-32" fmla="*/ 0 h 4210050"/>
              <a:gd name="connsiteX2-33" fmla="*/ 2028825 w 3571875"/>
              <a:gd name="connsiteY2-34" fmla="*/ 2393157 h 4210050"/>
              <a:gd name="connsiteX3-35" fmla="*/ 3571875 w 3571875"/>
              <a:gd name="connsiteY3-36" fmla="*/ 4210050 h 4210050"/>
              <a:gd name="connsiteX4-37" fmla="*/ 0 w 3571875"/>
              <a:gd name="connsiteY4-38" fmla="*/ 4210050 h 4210050"/>
              <a:gd name="connsiteX0-39" fmla="*/ 0 w 3571875"/>
              <a:gd name="connsiteY0-40" fmla="*/ 4210050 h 4210050"/>
              <a:gd name="connsiteX1-41" fmla="*/ 0 w 3571875"/>
              <a:gd name="connsiteY1-42" fmla="*/ 0 h 4210050"/>
              <a:gd name="connsiteX2-43" fmla="*/ 2028825 w 3571875"/>
              <a:gd name="connsiteY2-44" fmla="*/ 2281238 h 4210050"/>
              <a:gd name="connsiteX3-45" fmla="*/ 3571875 w 3571875"/>
              <a:gd name="connsiteY3-46" fmla="*/ 4210050 h 4210050"/>
              <a:gd name="connsiteX4-47" fmla="*/ 0 w 3571875"/>
              <a:gd name="connsiteY4-48" fmla="*/ 4210050 h 4210050"/>
              <a:gd name="connsiteX0-49" fmla="*/ 0 w 3571875"/>
              <a:gd name="connsiteY0-50" fmla="*/ 4210050 h 4210050"/>
              <a:gd name="connsiteX1-51" fmla="*/ 0 w 3571875"/>
              <a:gd name="connsiteY1-52" fmla="*/ 0 h 4210050"/>
              <a:gd name="connsiteX2-53" fmla="*/ 2028825 w 3571875"/>
              <a:gd name="connsiteY2-54" fmla="*/ 2393157 h 4210050"/>
              <a:gd name="connsiteX3-55" fmla="*/ 3571875 w 3571875"/>
              <a:gd name="connsiteY3-56" fmla="*/ 4210050 h 4210050"/>
              <a:gd name="connsiteX4-57" fmla="*/ 0 w 3571875"/>
              <a:gd name="connsiteY4-58" fmla="*/ 4210050 h 4210050"/>
              <a:gd name="connsiteX0-59" fmla="*/ 0 w 3571875"/>
              <a:gd name="connsiteY0-60" fmla="*/ 4210050 h 4210050"/>
              <a:gd name="connsiteX1-61" fmla="*/ 0 w 3571875"/>
              <a:gd name="connsiteY1-62" fmla="*/ 0 h 4210050"/>
              <a:gd name="connsiteX2-63" fmla="*/ 2028825 w 3571875"/>
              <a:gd name="connsiteY2-64" fmla="*/ 2393157 h 4210050"/>
              <a:gd name="connsiteX3-65" fmla="*/ 3571875 w 3571875"/>
              <a:gd name="connsiteY3-66" fmla="*/ 4210050 h 4210050"/>
              <a:gd name="connsiteX4-67" fmla="*/ 0 w 3571875"/>
              <a:gd name="connsiteY4-68" fmla="*/ 4210050 h 4210050"/>
              <a:gd name="connsiteX0-69" fmla="*/ 0 w 3571875"/>
              <a:gd name="connsiteY0-70" fmla="*/ 4210050 h 4210050"/>
              <a:gd name="connsiteX1-71" fmla="*/ 0 w 3571875"/>
              <a:gd name="connsiteY1-72" fmla="*/ 0 h 4210050"/>
              <a:gd name="connsiteX2-73" fmla="*/ 2076450 w 3571875"/>
              <a:gd name="connsiteY2-74" fmla="*/ 2274094 h 4210050"/>
              <a:gd name="connsiteX3-75" fmla="*/ 3571875 w 3571875"/>
              <a:gd name="connsiteY3-76" fmla="*/ 4210050 h 4210050"/>
              <a:gd name="connsiteX4-77" fmla="*/ 0 w 3571875"/>
              <a:gd name="connsiteY4-78" fmla="*/ 4210050 h 4210050"/>
              <a:gd name="connsiteX0-79" fmla="*/ 0 w 3571875"/>
              <a:gd name="connsiteY0-80" fmla="*/ 4210050 h 4210050"/>
              <a:gd name="connsiteX1-81" fmla="*/ 0 w 3571875"/>
              <a:gd name="connsiteY1-82" fmla="*/ 0 h 4210050"/>
              <a:gd name="connsiteX2-83" fmla="*/ 2245519 w 3571875"/>
              <a:gd name="connsiteY2-84" fmla="*/ 2405063 h 4210050"/>
              <a:gd name="connsiteX3-85" fmla="*/ 3571875 w 3571875"/>
              <a:gd name="connsiteY3-86" fmla="*/ 4210050 h 4210050"/>
              <a:gd name="connsiteX4-87" fmla="*/ 0 w 3571875"/>
              <a:gd name="connsiteY4-88" fmla="*/ 4210050 h 4210050"/>
              <a:gd name="connsiteX0-89" fmla="*/ 0 w 3571875"/>
              <a:gd name="connsiteY0-90" fmla="*/ 4210050 h 4210050"/>
              <a:gd name="connsiteX1-91" fmla="*/ 0 w 3571875"/>
              <a:gd name="connsiteY1-92" fmla="*/ 0 h 4210050"/>
              <a:gd name="connsiteX2-93" fmla="*/ 2038350 w 3571875"/>
              <a:gd name="connsiteY2-94" fmla="*/ 2405063 h 4210050"/>
              <a:gd name="connsiteX3-95" fmla="*/ 3571875 w 3571875"/>
              <a:gd name="connsiteY3-96" fmla="*/ 4210050 h 4210050"/>
              <a:gd name="connsiteX4-97" fmla="*/ 0 w 3571875"/>
              <a:gd name="connsiteY4-98" fmla="*/ 4210050 h 4210050"/>
              <a:gd name="connsiteX0-99" fmla="*/ 0 w 3571875"/>
              <a:gd name="connsiteY0-100" fmla="*/ 2433637 h 2433637"/>
              <a:gd name="connsiteX1-101" fmla="*/ 257175 w 3571875"/>
              <a:gd name="connsiteY1-102" fmla="*/ 0 h 2433637"/>
              <a:gd name="connsiteX2-103" fmla="*/ 2038350 w 3571875"/>
              <a:gd name="connsiteY2-104" fmla="*/ 628650 h 2433637"/>
              <a:gd name="connsiteX3-105" fmla="*/ 3571875 w 3571875"/>
              <a:gd name="connsiteY3-106" fmla="*/ 2433637 h 2433637"/>
              <a:gd name="connsiteX4-107" fmla="*/ 0 w 3571875"/>
              <a:gd name="connsiteY4-108" fmla="*/ 2433637 h 2433637"/>
              <a:gd name="connsiteX0-109" fmla="*/ 2382 w 3574257"/>
              <a:gd name="connsiteY0-110" fmla="*/ 1807368 h 1807368"/>
              <a:gd name="connsiteX1-111" fmla="*/ 0 w 3574257"/>
              <a:gd name="connsiteY1-112" fmla="*/ 0 h 1807368"/>
              <a:gd name="connsiteX2-113" fmla="*/ 2040732 w 3574257"/>
              <a:gd name="connsiteY2-114" fmla="*/ 2381 h 1807368"/>
              <a:gd name="connsiteX3-115" fmla="*/ 3574257 w 3574257"/>
              <a:gd name="connsiteY3-116" fmla="*/ 1807368 h 1807368"/>
              <a:gd name="connsiteX4-117" fmla="*/ 2382 w 3574257"/>
              <a:gd name="connsiteY4-118" fmla="*/ 1807368 h 1807368"/>
              <a:gd name="connsiteX0-119" fmla="*/ 2382 w 3574257"/>
              <a:gd name="connsiteY0-120" fmla="*/ 1807368 h 1807368"/>
              <a:gd name="connsiteX1-121" fmla="*/ 0 w 3574257"/>
              <a:gd name="connsiteY1-122" fmla="*/ 0 h 1807368"/>
              <a:gd name="connsiteX2-123" fmla="*/ 1924051 w 3574257"/>
              <a:gd name="connsiteY2-124" fmla="*/ 307181 h 1807368"/>
              <a:gd name="connsiteX3-125" fmla="*/ 3574257 w 3574257"/>
              <a:gd name="connsiteY3-126" fmla="*/ 1807368 h 1807368"/>
              <a:gd name="connsiteX4-127" fmla="*/ 2382 w 3574257"/>
              <a:gd name="connsiteY4-128" fmla="*/ 1807368 h 1807368"/>
              <a:gd name="connsiteX0-129" fmla="*/ 2382 w 3574257"/>
              <a:gd name="connsiteY0-130" fmla="*/ 1809749 h 1809749"/>
              <a:gd name="connsiteX1-131" fmla="*/ 0 w 3574257"/>
              <a:gd name="connsiteY1-132" fmla="*/ 2381 h 1809749"/>
              <a:gd name="connsiteX2-133" fmla="*/ 2038351 w 3574257"/>
              <a:gd name="connsiteY2-134" fmla="*/ 0 h 1809749"/>
              <a:gd name="connsiteX3-135" fmla="*/ 3574257 w 3574257"/>
              <a:gd name="connsiteY3-136" fmla="*/ 1809749 h 1809749"/>
              <a:gd name="connsiteX4-137" fmla="*/ 2382 w 3574257"/>
              <a:gd name="connsiteY4-138" fmla="*/ 1809749 h 1809749"/>
              <a:gd name="connsiteX0-139" fmla="*/ 2382 w 3574257"/>
              <a:gd name="connsiteY0-140" fmla="*/ 1807368 h 1807368"/>
              <a:gd name="connsiteX1-141" fmla="*/ 0 w 3574257"/>
              <a:gd name="connsiteY1-142" fmla="*/ 0 h 1807368"/>
              <a:gd name="connsiteX2-143" fmla="*/ 1640682 w 3574257"/>
              <a:gd name="connsiteY2-144" fmla="*/ 450057 h 1807368"/>
              <a:gd name="connsiteX3-145" fmla="*/ 3574257 w 3574257"/>
              <a:gd name="connsiteY3-146" fmla="*/ 1807368 h 1807368"/>
              <a:gd name="connsiteX4-147" fmla="*/ 2382 w 3574257"/>
              <a:gd name="connsiteY4-148" fmla="*/ 1807368 h 1807368"/>
              <a:gd name="connsiteX0-149" fmla="*/ 2382 w 3574257"/>
              <a:gd name="connsiteY0-150" fmla="*/ 1809749 h 1809749"/>
              <a:gd name="connsiteX1-151" fmla="*/ 0 w 3574257"/>
              <a:gd name="connsiteY1-152" fmla="*/ 2381 h 1809749"/>
              <a:gd name="connsiteX2-153" fmla="*/ 2038351 w 3574257"/>
              <a:gd name="connsiteY2-154" fmla="*/ 0 h 1809749"/>
              <a:gd name="connsiteX3-155" fmla="*/ 3574257 w 3574257"/>
              <a:gd name="connsiteY3-156" fmla="*/ 1809749 h 1809749"/>
              <a:gd name="connsiteX4-157" fmla="*/ 2382 w 3574257"/>
              <a:gd name="connsiteY4-158" fmla="*/ 1809749 h 1809749"/>
              <a:gd name="connsiteX0-159" fmla="*/ 2382 w 3574257"/>
              <a:gd name="connsiteY0-160" fmla="*/ 1807368 h 1807368"/>
              <a:gd name="connsiteX1-161" fmla="*/ 0 w 3574257"/>
              <a:gd name="connsiteY1-162" fmla="*/ 0 h 1807368"/>
              <a:gd name="connsiteX2-163" fmla="*/ 1657351 w 3574257"/>
              <a:gd name="connsiteY2-164" fmla="*/ 230982 h 1807368"/>
              <a:gd name="connsiteX3-165" fmla="*/ 3574257 w 3574257"/>
              <a:gd name="connsiteY3-166" fmla="*/ 1807368 h 1807368"/>
              <a:gd name="connsiteX4-167" fmla="*/ 2382 w 3574257"/>
              <a:gd name="connsiteY4-168" fmla="*/ 1807368 h 1807368"/>
              <a:gd name="connsiteX0-169" fmla="*/ 2382 w 3574257"/>
              <a:gd name="connsiteY0-170" fmla="*/ 1807368 h 1807368"/>
              <a:gd name="connsiteX1-171" fmla="*/ 0 w 3574257"/>
              <a:gd name="connsiteY1-172" fmla="*/ 0 h 1807368"/>
              <a:gd name="connsiteX2-173" fmla="*/ 2040732 w 3574257"/>
              <a:gd name="connsiteY2-174" fmla="*/ 2382 h 1807368"/>
              <a:gd name="connsiteX3-175" fmla="*/ 3574257 w 3574257"/>
              <a:gd name="connsiteY3-176" fmla="*/ 1807368 h 1807368"/>
              <a:gd name="connsiteX4-177" fmla="*/ 2382 w 3574257"/>
              <a:gd name="connsiteY4-178" fmla="*/ 1807368 h 1807368"/>
              <a:gd name="connsiteX0-179" fmla="*/ 2382 w 3574257"/>
              <a:gd name="connsiteY0-180" fmla="*/ 1807368 h 1807368"/>
              <a:gd name="connsiteX1-181" fmla="*/ 0 w 3574257"/>
              <a:gd name="connsiteY1-182" fmla="*/ 0 h 1807368"/>
              <a:gd name="connsiteX2-183" fmla="*/ 1774032 w 3574257"/>
              <a:gd name="connsiteY2-184" fmla="*/ 161925 h 1807368"/>
              <a:gd name="connsiteX3-185" fmla="*/ 3574257 w 3574257"/>
              <a:gd name="connsiteY3-186" fmla="*/ 1807368 h 1807368"/>
              <a:gd name="connsiteX4-187" fmla="*/ 2382 w 3574257"/>
              <a:gd name="connsiteY4-188" fmla="*/ 1807368 h 1807368"/>
              <a:gd name="connsiteX0-189" fmla="*/ 2382 w 3574257"/>
              <a:gd name="connsiteY0-190" fmla="*/ 1807368 h 1807368"/>
              <a:gd name="connsiteX1-191" fmla="*/ 0 w 3574257"/>
              <a:gd name="connsiteY1-192" fmla="*/ 0 h 1807368"/>
              <a:gd name="connsiteX2-193" fmla="*/ 1969294 w 3574257"/>
              <a:gd name="connsiteY2-194" fmla="*/ 21432 h 1807368"/>
              <a:gd name="connsiteX3-195" fmla="*/ 3574257 w 3574257"/>
              <a:gd name="connsiteY3-196" fmla="*/ 1807368 h 1807368"/>
              <a:gd name="connsiteX4-197" fmla="*/ 2382 w 3574257"/>
              <a:gd name="connsiteY4-198" fmla="*/ 1807368 h 1807368"/>
              <a:gd name="connsiteX0-199" fmla="*/ 2382 w 3574257"/>
              <a:gd name="connsiteY0-200" fmla="*/ 1807368 h 1807368"/>
              <a:gd name="connsiteX1-201" fmla="*/ 0 w 3574257"/>
              <a:gd name="connsiteY1-202" fmla="*/ 0 h 1807368"/>
              <a:gd name="connsiteX2-203" fmla="*/ 1819275 w 3574257"/>
              <a:gd name="connsiteY2-204" fmla="*/ 200026 h 1807368"/>
              <a:gd name="connsiteX3-205" fmla="*/ 3574257 w 3574257"/>
              <a:gd name="connsiteY3-206" fmla="*/ 1807368 h 1807368"/>
              <a:gd name="connsiteX4-207" fmla="*/ 2382 w 3574257"/>
              <a:gd name="connsiteY4-208" fmla="*/ 1807368 h 1807368"/>
              <a:gd name="connsiteX0-209" fmla="*/ 2382 w 3574257"/>
              <a:gd name="connsiteY0-210" fmla="*/ 1807368 h 1807368"/>
              <a:gd name="connsiteX1-211" fmla="*/ 0 w 3574257"/>
              <a:gd name="connsiteY1-212" fmla="*/ 0 h 1807368"/>
              <a:gd name="connsiteX2-213" fmla="*/ 2045494 w 3574257"/>
              <a:gd name="connsiteY2-214" fmla="*/ 1 h 1807368"/>
              <a:gd name="connsiteX3-215" fmla="*/ 3574257 w 3574257"/>
              <a:gd name="connsiteY3-216" fmla="*/ 1807368 h 1807368"/>
              <a:gd name="connsiteX4-217" fmla="*/ 2382 w 3574257"/>
              <a:gd name="connsiteY4-218" fmla="*/ 1807368 h 18073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  <a:gd name="connsiteX0-111" fmla="*/ 0 w 3352800"/>
              <a:gd name="connsiteY0-112" fmla="*/ 2002631 h 2002631"/>
              <a:gd name="connsiteX1-113" fmla="*/ 754045 w 3352800"/>
              <a:gd name="connsiteY1-114" fmla="*/ 1468326 h 2002631"/>
              <a:gd name="connsiteX2-115" fmla="*/ 3352800 w 3352800"/>
              <a:gd name="connsiteY2-116" fmla="*/ 0 h 2002631"/>
              <a:gd name="connsiteX3-117" fmla="*/ 3352800 w 3352800"/>
              <a:gd name="connsiteY3-118" fmla="*/ 2002631 h 2002631"/>
              <a:gd name="connsiteX4-119" fmla="*/ 0 w 3352800"/>
              <a:gd name="connsiteY4-120" fmla="*/ 2002631 h 2002631"/>
              <a:gd name="connsiteX0-121" fmla="*/ 0 w 3352800"/>
              <a:gd name="connsiteY0-122" fmla="*/ 534305 h 534305"/>
              <a:gd name="connsiteX1-123" fmla="*/ 754045 w 3352800"/>
              <a:gd name="connsiteY1-124" fmla="*/ 0 h 534305"/>
              <a:gd name="connsiteX2-125" fmla="*/ 3352800 w 3352800"/>
              <a:gd name="connsiteY2-126" fmla="*/ 7687 h 534305"/>
              <a:gd name="connsiteX3-127" fmla="*/ 3352800 w 3352800"/>
              <a:gd name="connsiteY3-128" fmla="*/ 534305 h 534305"/>
              <a:gd name="connsiteX4-129" fmla="*/ 0 w 3352800"/>
              <a:gd name="connsiteY4-130" fmla="*/ 534305 h 534305"/>
              <a:gd name="connsiteX0-131" fmla="*/ 0 w 3352800"/>
              <a:gd name="connsiteY0-132" fmla="*/ 534305 h 534305"/>
              <a:gd name="connsiteX1-133" fmla="*/ 754045 w 3352800"/>
              <a:gd name="connsiteY1-134" fmla="*/ 0 h 534305"/>
              <a:gd name="connsiteX2-135" fmla="*/ 3352800 w 3352800"/>
              <a:gd name="connsiteY2-136" fmla="*/ 7687 h 534305"/>
              <a:gd name="connsiteX3-137" fmla="*/ 3352800 w 3352800"/>
              <a:gd name="connsiteY3-138" fmla="*/ 534305 h 534305"/>
              <a:gd name="connsiteX4-139" fmla="*/ 0 w 3352800"/>
              <a:gd name="connsiteY4-140" fmla="*/ 534305 h 534305"/>
              <a:gd name="connsiteX0-141" fmla="*/ 0 w 3352800"/>
              <a:gd name="connsiteY0-142" fmla="*/ 526618 h 526618"/>
              <a:gd name="connsiteX1-143" fmla="*/ 980611 w 3352800"/>
              <a:gd name="connsiteY1-144" fmla="*/ 93681 h 526618"/>
              <a:gd name="connsiteX2-145" fmla="*/ 3352800 w 3352800"/>
              <a:gd name="connsiteY2-146" fmla="*/ 0 h 526618"/>
              <a:gd name="connsiteX3-147" fmla="*/ 3352800 w 3352800"/>
              <a:gd name="connsiteY3-148" fmla="*/ 526618 h 526618"/>
              <a:gd name="connsiteX4-149" fmla="*/ 0 w 3352800"/>
              <a:gd name="connsiteY4-150" fmla="*/ 526618 h 526618"/>
              <a:gd name="connsiteX0-151" fmla="*/ 0 w 3352800"/>
              <a:gd name="connsiteY0-152" fmla="*/ 526888 h 526888"/>
              <a:gd name="connsiteX1-153" fmla="*/ 744735 w 3352800"/>
              <a:gd name="connsiteY1-154" fmla="*/ 0 h 526888"/>
              <a:gd name="connsiteX2-155" fmla="*/ 3352800 w 3352800"/>
              <a:gd name="connsiteY2-156" fmla="*/ 270 h 526888"/>
              <a:gd name="connsiteX3-157" fmla="*/ 3352800 w 3352800"/>
              <a:gd name="connsiteY3-158" fmla="*/ 526888 h 526888"/>
              <a:gd name="connsiteX4-159" fmla="*/ 0 w 3352800"/>
              <a:gd name="connsiteY4-160" fmla="*/ 526888 h 526888"/>
              <a:gd name="connsiteX0-161" fmla="*/ 0 w 3352800"/>
              <a:gd name="connsiteY0-162" fmla="*/ 526618 h 526618"/>
              <a:gd name="connsiteX1-163" fmla="*/ 811948 w 3352800"/>
              <a:gd name="connsiteY1-164" fmla="*/ 60921 h 526618"/>
              <a:gd name="connsiteX2-165" fmla="*/ 3352800 w 3352800"/>
              <a:gd name="connsiteY2-166" fmla="*/ 0 h 526618"/>
              <a:gd name="connsiteX3-167" fmla="*/ 3352800 w 3352800"/>
              <a:gd name="connsiteY3-168" fmla="*/ 526618 h 526618"/>
              <a:gd name="connsiteX4-169" fmla="*/ 0 w 3352800"/>
              <a:gd name="connsiteY4-170" fmla="*/ 526618 h 526618"/>
              <a:gd name="connsiteX0-171" fmla="*/ 0 w 3352800"/>
              <a:gd name="connsiteY0-172" fmla="*/ 527584 h 527584"/>
              <a:gd name="connsiteX1-173" fmla="*/ 751718 w 3352800"/>
              <a:gd name="connsiteY1-174" fmla="*/ 0 h 527584"/>
              <a:gd name="connsiteX2-175" fmla="*/ 3352800 w 3352800"/>
              <a:gd name="connsiteY2-176" fmla="*/ 966 h 527584"/>
              <a:gd name="connsiteX3-177" fmla="*/ 3352800 w 3352800"/>
              <a:gd name="connsiteY3-178" fmla="*/ 527584 h 527584"/>
              <a:gd name="connsiteX4-179" fmla="*/ 0 w 3352800"/>
              <a:gd name="connsiteY4-180" fmla="*/ 527584 h 527584"/>
              <a:gd name="connsiteX0-181" fmla="*/ 0 w 3352800"/>
              <a:gd name="connsiteY0-182" fmla="*/ 527584 h 527584"/>
              <a:gd name="connsiteX1-183" fmla="*/ 751718 w 3352800"/>
              <a:gd name="connsiteY1-184" fmla="*/ 0 h 527584"/>
              <a:gd name="connsiteX2-185" fmla="*/ 3241069 w 3352800"/>
              <a:gd name="connsiteY2-186" fmla="*/ 94144 h 527584"/>
              <a:gd name="connsiteX3-187" fmla="*/ 3352800 w 3352800"/>
              <a:gd name="connsiteY3-188" fmla="*/ 527584 h 527584"/>
              <a:gd name="connsiteX4-189" fmla="*/ 0 w 3352800"/>
              <a:gd name="connsiteY4-190" fmla="*/ 527584 h 527584"/>
              <a:gd name="connsiteX0-191" fmla="*/ 0 w 3352800"/>
              <a:gd name="connsiteY0-192" fmla="*/ 527584 h 527584"/>
              <a:gd name="connsiteX1-193" fmla="*/ 751718 w 3352800"/>
              <a:gd name="connsiteY1-194" fmla="*/ 0 h 527584"/>
              <a:gd name="connsiteX2-195" fmla="*/ 3352800 w 3352800"/>
              <a:gd name="connsiteY2-196" fmla="*/ 271 h 527584"/>
              <a:gd name="connsiteX3-197" fmla="*/ 3352800 w 3352800"/>
              <a:gd name="connsiteY3-198" fmla="*/ 527584 h 527584"/>
              <a:gd name="connsiteX4-199" fmla="*/ 0 w 3352800"/>
              <a:gd name="connsiteY4-200" fmla="*/ 527584 h 527584"/>
              <a:gd name="connsiteX0-201" fmla="*/ 0 w 3352800"/>
              <a:gd name="connsiteY0-202" fmla="*/ 527313 h 527313"/>
              <a:gd name="connsiteX1-203" fmla="*/ 900984 w 3352800"/>
              <a:gd name="connsiteY1-204" fmla="*/ 97774 h 527313"/>
              <a:gd name="connsiteX2-205" fmla="*/ 3352800 w 3352800"/>
              <a:gd name="connsiteY2-206" fmla="*/ 0 h 527313"/>
              <a:gd name="connsiteX3-207" fmla="*/ 3352800 w 3352800"/>
              <a:gd name="connsiteY3-208" fmla="*/ 527313 h 527313"/>
              <a:gd name="connsiteX4-209" fmla="*/ 0 w 3352800"/>
              <a:gd name="connsiteY4-210" fmla="*/ 527313 h 527313"/>
              <a:gd name="connsiteX0-211" fmla="*/ 0 w 3352800"/>
              <a:gd name="connsiteY0-212" fmla="*/ 527584 h 527584"/>
              <a:gd name="connsiteX1-213" fmla="*/ 748227 w 3352800"/>
              <a:gd name="connsiteY1-214" fmla="*/ 0 h 527584"/>
              <a:gd name="connsiteX2-215" fmla="*/ 3352800 w 3352800"/>
              <a:gd name="connsiteY2-216" fmla="*/ 271 h 527584"/>
              <a:gd name="connsiteX3-217" fmla="*/ 3352800 w 3352800"/>
              <a:gd name="connsiteY3-218" fmla="*/ 527584 h 527584"/>
              <a:gd name="connsiteX4-219" fmla="*/ 0 w 3352800"/>
              <a:gd name="connsiteY4-220" fmla="*/ 527584 h 5275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99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59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119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79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1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7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197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4210050 h 4210050"/>
              <a:gd name="connsiteX1-3" fmla="*/ 0 w 3571875"/>
              <a:gd name="connsiteY1-4" fmla="*/ 0 h 4210050"/>
              <a:gd name="connsiteX2-5" fmla="*/ 2028825 w 3571875"/>
              <a:gd name="connsiteY2-6" fmla="*/ 2388394 h 4210050"/>
              <a:gd name="connsiteX3-7" fmla="*/ 3571875 w 3571875"/>
              <a:gd name="connsiteY3-8" fmla="*/ 4210050 h 4210050"/>
              <a:gd name="connsiteX4" fmla="*/ 0 w 3571875"/>
              <a:gd name="connsiteY4" fmla="*/ 4210050 h 4210050"/>
              <a:gd name="connsiteX0-9" fmla="*/ 0 w 3571875"/>
              <a:gd name="connsiteY0-10" fmla="*/ 4210050 h 4210050"/>
              <a:gd name="connsiteX1-11" fmla="*/ 0 w 3571875"/>
              <a:gd name="connsiteY1-12" fmla="*/ 0 h 4210050"/>
              <a:gd name="connsiteX2-13" fmla="*/ 2028825 w 3571875"/>
              <a:gd name="connsiteY2-14" fmla="*/ 2205038 h 4210050"/>
              <a:gd name="connsiteX3-15" fmla="*/ 3571875 w 3571875"/>
              <a:gd name="connsiteY3-16" fmla="*/ 4210050 h 4210050"/>
              <a:gd name="connsiteX4-17" fmla="*/ 0 w 3571875"/>
              <a:gd name="connsiteY4-18" fmla="*/ 4210050 h 4210050"/>
              <a:gd name="connsiteX0-19" fmla="*/ 0 w 3571875"/>
              <a:gd name="connsiteY0-20" fmla="*/ 4210050 h 4210050"/>
              <a:gd name="connsiteX1-21" fmla="*/ 0 w 3571875"/>
              <a:gd name="connsiteY1-22" fmla="*/ 0 h 4210050"/>
              <a:gd name="connsiteX2-23" fmla="*/ 2028825 w 3571875"/>
              <a:gd name="connsiteY2-24" fmla="*/ 2393157 h 4210050"/>
              <a:gd name="connsiteX3-25" fmla="*/ 3571875 w 3571875"/>
              <a:gd name="connsiteY3-26" fmla="*/ 4210050 h 4210050"/>
              <a:gd name="connsiteX4-27" fmla="*/ 0 w 3571875"/>
              <a:gd name="connsiteY4-28" fmla="*/ 4210050 h 4210050"/>
              <a:gd name="connsiteX0-29" fmla="*/ 0 w 3571875"/>
              <a:gd name="connsiteY0-30" fmla="*/ 4210050 h 4210050"/>
              <a:gd name="connsiteX1-31" fmla="*/ 0 w 3571875"/>
              <a:gd name="connsiteY1-32" fmla="*/ 0 h 4210050"/>
              <a:gd name="connsiteX2-33" fmla="*/ 2028825 w 3571875"/>
              <a:gd name="connsiteY2-34" fmla="*/ 2393157 h 4210050"/>
              <a:gd name="connsiteX3-35" fmla="*/ 3571875 w 3571875"/>
              <a:gd name="connsiteY3-36" fmla="*/ 4210050 h 4210050"/>
              <a:gd name="connsiteX4-37" fmla="*/ 0 w 3571875"/>
              <a:gd name="connsiteY4-38" fmla="*/ 4210050 h 4210050"/>
              <a:gd name="connsiteX0-39" fmla="*/ 0 w 3571875"/>
              <a:gd name="connsiteY0-40" fmla="*/ 4210050 h 4210050"/>
              <a:gd name="connsiteX1-41" fmla="*/ 0 w 3571875"/>
              <a:gd name="connsiteY1-42" fmla="*/ 0 h 4210050"/>
              <a:gd name="connsiteX2-43" fmla="*/ 2028825 w 3571875"/>
              <a:gd name="connsiteY2-44" fmla="*/ 2281238 h 4210050"/>
              <a:gd name="connsiteX3-45" fmla="*/ 3571875 w 3571875"/>
              <a:gd name="connsiteY3-46" fmla="*/ 4210050 h 4210050"/>
              <a:gd name="connsiteX4-47" fmla="*/ 0 w 3571875"/>
              <a:gd name="connsiteY4-48" fmla="*/ 4210050 h 4210050"/>
              <a:gd name="connsiteX0-49" fmla="*/ 0 w 3571875"/>
              <a:gd name="connsiteY0-50" fmla="*/ 4210050 h 4210050"/>
              <a:gd name="connsiteX1-51" fmla="*/ 0 w 3571875"/>
              <a:gd name="connsiteY1-52" fmla="*/ 0 h 4210050"/>
              <a:gd name="connsiteX2-53" fmla="*/ 2028825 w 3571875"/>
              <a:gd name="connsiteY2-54" fmla="*/ 2393157 h 4210050"/>
              <a:gd name="connsiteX3-55" fmla="*/ 3571875 w 3571875"/>
              <a:gd name="connsiteY3-56" fmla="*/ 4210050 h 4210050"/>
              <a:gd name="connsiteX4-57" fmla="*/ 0 w 3571875"/>
              <a:gd name="connsiteY4-58" fmla="*/ 4210050 h 4210050"/>
              <a:gd name="connsiteX0-59" fmla="*/ 0 w 3571875"/>
              <a:gd name="connsiteY0-60" fmla="*/ 4210050 h 4210050"/>
              <a:gd name="connsiteX1-61" fmla="*/ 0 w 3571875"/>
              <a:gd name="connsiteY1-62" fmla="*/ 0 h 4210050"/>
              <a:gd name="connsiteX2-63" fmla="*/ 2028825 w 3571875"/>
              <a:gd name="connsiteY2-64" fmla="*/ 2393157 h 4210050"/>
              <a:gd name="connsiteX3-65" fmla="*/ 3571875 w 3571875"/>
              <a:gd name="connsiteY3-66" fmla="*/ 4210050 h 4210050"/>
              <a:gd name="connsiteX4-67" fmla="*/ 0 w 3571875"/>
              <a:gd name="connsiteY4-68" fmla="*/ 4210050 h 4210050"/>
              <a:gd name="connsiteX0-69" fmla="*/ 0 w 3571875"/>
              <a:gd name="connsiteY0-70" fmla="*/ 4210050 h 4210050"/>
              <a:gd name="connsiteX1-71" fmla="*/ 0 w 3571875"/>
              <a:gd name="connsiteY1-72" fmla="*/ 0 h 4210050"/>
              <a:gd name="connsiteX2-73" fmla="*/ 2076450 w 3571875"/>
              <a:gd name="connsiteY2-74" fmla="*/ 2274094 h 4210050"/>
              <a:gd name="connsiteX3-75" fmla="*/ 3571875 w 3571875"/>
              <a:gd name="connsiteY3-76" fmla="*/ 4210050 h 4210050"/>
              <a:gd name="connsiteX4-77" fmla="*/ 0 w 3571875"/>
              <a:gd name="connsiteY4-78" fmla="*/ 4210050 h 4210050"/>
              <a:gd name="connsiteX0-79" fmla="*/ 0 w 3571875"/>
              <a:gd name="connsiteY0-80" fmla="*/ 4210050 h 4210050"/>
              <a:gd name="connsiteX1-81" fmla="*/ 0 w 3571875"/>
              <a:gd name="connsiteY1-82" fmla="*/ 0 h 4210050"/>
              <a:gd name="connsiteX2-83" fmla="*/ 2245519 w 3571875"/>
              <a:gd name="connsiteY2-84" fmla="*/ 2405063 h 4210050"/>
              <a:gd name="connsiteX3-85" fmla="*/ 3571875 w 3571875"/>
              <a:gd name="connsiteY3-86" fmla="*/ 4210050 h 4210050"/>
              <a:gd name="connsiteX4-87" fmla="*/ 0 w 3571875"/>
              <a:gd name="connsiteY4-88" fmla="*/ 4210050 h 4210050"/>
              <a:gd name="connsiteX0-89" fmla="*/ 0 w 3571875"/>
              <a:gd name="connsiteY0-90" fmla="*/ 4210050 h 4210050"/>
              <a:gd name="connsiteX1-91" fmla="*/ 0 w 3571875"/>
              <a:gd name="connsiteY1-92" fmla="*/ 0 h 4210050"/>
              <a:gd name="connsiteX2-93" fmla="*/ 2038350 w 3571875"/>
              <a:gd name="connsiteY2-94" fmla="*/ 2405063 h 4210050"/>
              <a:gd name="connsiteX3-95" fmla="*/ 3571875 w 3571875"/>
              <a:gd name="connsiteY3-96" fmla="*/ 4210050 h 4210050"/>
              <a:gd name="connsiteX4-97" fmla="*/ 0 w 3571875"/>
              <a:gd name="connsiteY4-98" fmla="*/ 4210050 h 4210050"/>
              <a:gd name="connsiteX0-99" fmla="*/ 0 w 3571875"/>
              <a:gd name="connsiteY0-100" fmla="*/ 2433637 h 2433637"/>
              <a:gd name="connsiteX1-101" fmla="*/ 257175 w 3571875"/>
              <a:gd name="connsiteY1-102" fmla="*/ 0 h 2433637"/>
              <a:gd name="connsiteX2-103" fmla="*/ 2038350 w 3571875"/>
              <a:gd name="connsiteY2-104" fmla="*/ 628650 h 2433637"/>
              <a:gd name="connsiteX3-105" fmla="*/ 3571875 w 3571875"/>
              <a:gd name="connsiteY3-106" fmla="*/ 2433637 h 2433637"/>
              <a:gd name="connsiteX4-107" fmla="*/ 0 w 3571875"/>
              <a:gd name="connsiteY4-108" fmla="*/ 2433637 h 2433637"/>
              <a:gd name="connsiteX0-109" fmla="*/ 2382 w 3574257"/>
              <a:gd name="connsiteY0-110" fmla="*/ 1807368 h 1807368"/>
              <a:gd name="connsiteX1-111" fmla="*/ 0 w 3574257"/>
              <a:gd name="connsiteY1-112" fmla="*/ 0 h 1807368"/>
              <a:gd name="connsiteX2-113" fmla="*/ 2040732 w 3574257"/>
              <a:gd name="connsiteY2-114" fmla="*/ 2381 h 1807368"/>
              <a:gd name="connsiteX3-115" fmla="*/ 3574257 w 3574257"/>
              <a:gd name="connsiteY3-116" fmla="*/ 1807368 h 1807368"/>
              <a:gd name="connsiteX4-117" fmla="*/ 2382 w 3574257"/>
              <a:gd name="connsiteY4-118" fmla="*/ 1807368 h 1807368"/>
              <a:gd name="connsiteX0-119" fmla="*/ 2382 w 3574257"/>
              <a:gd name="connsiteY0-120" fmla="*/ 1807368 h 1807368"/>
              <a:gd name="connsiteX1-121" fmla="*/ 0 w 3574257"/>
              <a:gd name="connsiteY1-122" fmla="*/ 0 h 1807368"/>
              <a:gd name="connsiteX2-123" fmla="*/ 1924051 w 3574257"/>
              <a:gd name="connsiteY2-124" fmla="*/ 307181 h 1807368"/>
              <a:gd name="connsiteX3-125" fmla="*/ 3574257 w 3574257"/>
              <a:gd name="connsiteY3-126" fmla="*/ 1807368 h 1807368"/>
              <a:gd name="connsiteX4-127" fmla="*/ 2382 w 3574257"/>
              <a:gd name="connsiteY4-128" fmla="*/ 1807368 h 1807368"/>
              <a:gd name="connsiteX0-129" fmla="*/ 2382 w 3574257"/>
              <a:gd name="connsiteY0-130" fmla="*/ 1809749 h 1809749"/>
              <a:gd name="connsiteX1-131" fmla="*/ 0 w 3574257"/>
              <a:gd name="connsiteY1-132" fmla="*/ 2381 h 1809749"/>
              <a:gd name="connsiteX2-133" fmla="*/ 2038351 w 3574257"/>
              <a:gd name="connsiteY2-134" fmla="*/ 0 h 1809749"/>
              <a:gd name="connsiteX3-135" fmla="*/ 3574257 w 3574257"/>
              <a:gd name="connsiteY3-136" fmla="*/ 1809749 h 1809749"/>
              <a:gd name="connsiteX4-137" fmla="*/ 2382 w 3574257"/>
              <a:gd name="connsiteY4-138" fmla="*/ 1809749 h 1809749"/>
              <a:gd name="connsiteX0-139" fmla="*/ 2382 w 3574257"/>
              <a:gd name="connsiteY0-140" fmla="*/ 1807368 h 1807368"/>
              <a:gd name="connsiteX1-141" fmla="*/ 0 w 3574257"/>
              <a:gd name="connsiteY1-142" fmla="*/ 0 h 1807368"/>
              <a:gd name="connsiteX2-143" fmla="*/ 1640682 w 3574257"/>
              <a:gd name="connsiteY2-144" fmla="*/ 450057 h 1807368"/>
              <a:gd name="connsiteX3-145" fmla="*/ 3574257 w 3574257"/>
              <a:gd name="connsiteY3-146" fmla="*/ 1807368 h 1807368"/>
              <a:gd name="connsiteX4-147" fmla="*/ 2382 w 3574257"/>
              <a:gd name="connsiteY4-148" fmla="*/ 1807368 h 1807368"/>
              <a:gd name="connsiteX0-149" fmla="*/ 2382 w 3574257"/>
              <a:gd name="connsiteY0-150" fmla="*/ 1809749 h 1809749"/>
              <a:gd name="connsiteX1-151" fmla="*/ 0 w 3574257"/>
              <a:gd name="connsiteY1-152" fmla="*/ 2381 h 1809749"/>
              <a:gd name="connsiteX2-153" fmla="*/ 2038351 w 3574257"/>
              <a:gd name="connsiteY2-154" fmla="*/ 0 h 1809749"/>
              <a:gd name="connsiteX3-155" fmla="*/ 3574257 w 3574257"/>
              <a:gd name="connsiteY3-156" fmla="*/ 1809749 h 1809749"/>
              <a:gd name="connsiteX4-157" fmla="*/ 2382 w 3574257"/>
              <a:gd name="connsiteY4-158" fmla="*/ 1809749 h 1809749"/>
              <a:gd name="connsiteX0-159" fmla="*/ 2382 w 3574257"/>
              <a:gd name="connsiteY0-160" fmla="*/ 1807368 h 1807368"/>
              <a:gd name="connsiteX1-161" fmla="*/ 0 w 3574257"/>
              <a:gd name="connsiteY1-162" fmla="*/ 0 h 1807368"/>
              <a:gd name="connsiteX2-163" fmla="*/ 1657351 w 3574257"/>
              <a:gd name="connsiteY2-164" fmla="*/ 230982 h 1807368"/>
              <a:gd name="connsiteX3-165" fmla="*/ 3574257 w 3574257"/>
              <a:gd name="connsiteY3-166" fmla="*/ 1807368 h 1807368"/>
              <a:gd name="connsiteX4-167" fmla="*/ 2382 w 3574257"/>
              <a:gd name="connsiteY4-168" fmla="*/ 1807368 h 1807368"/>
              <a:gd name="connsiteX0-169" fmla="*/ 2382 w 3574257"/>
              <a:gd name="connsiteY0-170" fmla="*/ 1807368 h 1807368"/>
              <a:gd name="connsiteX1-171" fmla="*/ 0 w 3574257"/>
              <a:gd name="connsiteY1-172" fmla="*/ 0 h 1807368"/>
              <a:gd name="connsiteX2-173" fmla="*/ 2040732 w 3574257"/>
              <a:gd name="connsiteY2-174" fmla="*/ 2382 h 1807368"/>
              <a:gd name="connsiteX3-175" fmla="*/ 3574257 w 3574257"/>
              <a:gd name="connsiteY3-176" fmla="*/ 1807368 h 1807368"/>
              <a:gd name="connsiteX4-177" fmla="*/ 2382 w 3574257"/>
              <a:gd name="connsiteY4-178" fmla="*/ 1807368 h 1807368"/>
              <a:gd name="connsiteX0-179" fmla="*/ 2382 w 3574257"/>
              <a:gd name="connsiteY0-180" fmla="*/ 1807368 h 1807368"/>
              <a:gd name="connsiteX1-181" fmla="*/ 0 w 3574257"/>
              <a:gd name="connsiteY1-182" fmla="*/ 0 h 1807368"/>
              <a:gd name="connsiteX2-183" fmla="*/ 1774032 w 3574257"/>
              <a:gd name="connsiteY2-184" fmla="*/ 161925 h 1807368"/>
              <a:gd name="connsiteX3-185" fmla="*/ 3574257 w 3574257"/>
              <a:gd name="connsiteY3-186" fmla="*/ 1807368 h 1807368"/>
              <a:gd name="connsiteX4-187" fmla="*/ 2382 w 3574257"/>
              <a:gd name="connsiteY4-188" fmla="*/ 1807368 h 1807368"/>
              <a:gd name="connsiteX0-189" fmla="*/ 2382 w 3574257"/>
              <a:gd name="connsiteY0-190" fmla="*/ 1807368 h 1807368"/>
              <a:gd name="connsiteX1-191" fmla="*/ 0 w 3574257"/>
              <a:gd name="connsiteY1-192" fmla="*/ 0 h 1807368"/>
              <a:gd name="connsiteX2-193" fmla="*/ 1969294 w 3574257"/>
              <a:gd name="connsiteY2-194" fmla="*/ 21432 h 1807368"/>
              <a:gd name="connsiteX3-195" fmla="*/ 3574257 w 3574257"/>
              <a:gd name="connsiteY3-196" fmla="*/ 1807368 h 1807368"/>
              <a:gd name="connsiteX4-197" fmla="*/ 2382 w 3574257"/>
              <a:gd name="connsiteY4-198" fmla="*/ 1807368 h 1807368"/>
              <a:gd name="connsiteX0-199" fmla="*/ 2382 w 3574257"/>
              <a:gd name="connsiteY0-200" fmla="*/ 1807368 h 1807368"/>
              <a:gd name="connsiteX1-201" fmla="*/ 0 w 3574257"/>
              <a:gd name="connsiteY1-202" fmla="*/ 0 h 1807368"/>
              <a:gd name="connsiteX2-203" fmla="*/ 1819275 w 3574257"/>
              <a:gd name="connsiteY2-204" fmla="*/ 200026 h 1807368"/>
              <a:gd name="connsiteX3-205" fmla="*/ 3574257 w 3574257"/>
              <a:gd name="connsiteY3-206" fmla="*/ 1807368 h 1807368"/>
              <a:gd name="connsiteX4-207" fmla="*/ 2382 w 3574257"/>
              <a:gd name="connsiteY4-208" fmla="*/ 1807368 h 1807368"/>
              <a:gd name="connsiteX0-209" fmla="*/ 2382 w 3574257"/>
              <a:gd name="connsiteY0-210" fmla="*/ 1807368 h 1807368"/>
              <a:gd name="connsiteX1-211" fmla="*/ 0 w 3574257"/>
              <a:gd name="connsiteY1-212" fmla="*/ 0 h 1807368"/>
              <a:gd name="connsiteX2-213" fmla="*/ 2045494 w 3574257"/>
              <a:gd name="connsiteY2-214" fmla="*/ 1 h 1807368"/>
              <a:gd name="connsiteX3-215" fmla="*/ 3574257 w 3574257"/>
              <a:gd name="connsiteY3-216" fmla="*/ 1807368 h 1807368"/>
              <a:gd name="connsiteX4-217" fmla="*/ 2382 w 3574257"/>
              <a:gd name="connsiteY4-218" fmla="*/ 1807368 h 18073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  <a:gd name="connsiteX0-111" fmla="*/ 0 w 3352800"/>
              <a:gd name="connsiteY0-112" fmla="*/ 2002631 h 2002631"/>
              <a:gd name="connsiteX1-113" fmla="*/ 754045 w 3352800"/>
              <a:gd name="connsiteY1-114" fmla="*/ 1468326 h 2002631"/>
              <a:gd name="connsiteX2-115" fmla="*/ 3352800 w 3352800"/>
              <a:gd name="connsiteY2-116" fmla="*/ 0 h 2002631"/>
              <a:gd name="connsiteX3-117" fmla="*/ 3352800 w 3352800"/>
              <a:gd name="connsiteY3-118" fmla="*/ 2002631 h 2002631"/>
              <a:gd name="connsiteX4-119" fmla="*/ 0 w 3352800"/>
              <a:gd name="connsiteY4-120" fmla="*/ 2002631 h 2002631"/>
              <a:gd name="connsiteX0-121" fmla="*/ 0 w 3352800"/>
              <a:gd name="connsiteY0-122" fmla="*/ 534305 h 534305"/>
              <a:gd name="connsiteX1-123" fmla="*/ 754045 w 3352800"/>
              <a:gd name="connsiteY1-124" fmla="*/ 0 h 534305"/>
              <a:gd name="connsiteX2-125" fmla="*/ 3352800 w 3352800"/>
              <a:gd name="connsiteY2-126" fmla="*/ 7687 h 534305"/>
              <a:gd name="connsiteX3-127" fmla="*/ 3352800 w 3352800"/>
              <a:gd name="connsiteY3-128" fmla="*/ 534305 h 534305"/>
              <a:gd name="connsiteX4-129" fmla="*/ 0 w 3352800"/>
              <a:gd name="connsiteY4-130" fmla="*/ 534305 h 534305"/>
              <a:gd name="connsiteX0-131" fmla="*/ 0 w 3352800"/>
              <a:gd name="connsiteY0-132" fmla="*/ 534305 h 534305"/>
              <a:gd name="connsiteX1-133" fmla="*/ 754045 w 3352800"/>
              <a:gd name="connsiteY1-134" fmla="*/ 0 h 534305"/>
              <a:gd name="connsiteX2-135" fmla="*/ 3352800 w 3352800"/>
              <a:gd name="connsiteY2-136" fmla="*/ 7687 h 534305"/>
              <a:gd name="connsiteX3-137" fmla="*/ 3352800 w 3352800"/>
              <a:gd name="connsiteY3-138" fmla="*/ 534305 h 534305"/>
              <a:gd name="connsiteX4-139" fmla="*/ 0 w 3352800"/>
              <a:gd name="connsiteY4-140" fmla="*/ 534305 h 534305"/>
              <a:gd name="connsiteX0-141" fmla="*/ 0 w 3352800"/>
              <a:gd name="connsiteY0-142" fmla="*/ 526618 h 526618"/>
              <a:gd name="connsiteX1-143" fmla="*/ 980611 w 3352800"/>
              <a:gd name="connsiteY1-144" fmla="*/ 93681 h 526618"/>
              <a:gd name="connsiteX2-145" fmla="*/ 3352800 w 3352800"/>
              <a:gd name="connsiteY2-146" fmla="*/ 0 h 526618"/>
              <a:gd name="connsiteX3-147" fmla="*/ 3352800 w 3352800"/>
              <a:gd name="connsiteY3-148" fmla="*/ 526618 h 526618"/>
              <a:gd name="connsiteX4-149" fmla="*/ 0 w 3352800"/>
              <a:gd name="connsiteY4-150" fmla="*/ 526618 h 526618"/>
              <a:gd name="connsiteX0-151" fmla="*/ 0 w 3352800"/>
              <a:gd name="connsiteY0-152" fmla="*/ 526888 h 526888"/>
              <a:gd name="connsiteX1-153" fmla="*/ 744735 w 3352800"/>
              <a:gd name="connsiteY1-154" fmla="*/ 0 h 526888"/>
              <a:gd name="connsiteX2-155" fmla="*/ 3352800 w 3352800"/>
              <a:gd name="connsiteY2-156" fmla="*/ 270 h 526888"/>
              <a:gd name="connsiteX3-157" fmla="*/ 3352800 w 3352800"/>
              <a:gd name="connsiteY3-158" fmla="*/ 526888 h 526888"/>
              <a:gd name="connsiteX4-159" fmla="*/ 0 w 3352800"/>
              <a:gd name="connsiteY4-160" fmla="*/ 526888 h 526888"/>
              <a:gd name="connsiteX0-161" fmla="*/ 0 w 3352800"/>
              <a:gd name="connsiteY0-162" fmla="*/ 526618 h 526618"/>
              <a:gd name="connsiteX1-163" fmla="*/ 811948 w 3352800"/>
              <a:gd name="connsiteY1-164" fmla="*/ 60921 h 526618"/>
              <a:gd name="connsiteX2-165" fmla="*/ 3352800 w 3352800"/>
              <a:gd name="connsiteY2-166" fmla="*/ 0 h 526618"/>
              <a:gd name="connsiteX3-167" fmla="*/ 3352800 w 3352800"/>
              <a:gd name="connsiteY3-168" fmla="*/ 526618 h 526618"/>
              <a:gd name="connsiteX4-169" fmla="*/ 0 w 3352800"/>
              <a:gd name="connsiteY4-170" fmla="*/ 526618 h 526618"/>
              <a:gd name="connsiteX0-171" fmla="*/ 0 w 3352800"/>
              <a:gd name="connsiteY0-172" fmla="*/ 527584 h 527584"/>
              <a:gd name="connsiteX1-173" fmla="*/ 751718 w 3352800"/>
              <a:gd name="connsiteY1-174" fmla="*/ 0 h 527584"/>
              <a:gd name="connsiteX2-175" fmla="*/ 3352800 w 3352800"/>
              <a:gd name="connsiteY2-176" fmla="*/ 966 h 527584"/>
              <a:gd name="connsiteX3-177" fmla="*/ 3352800 w 3352800"/>
              <a:gd name="connsiteY3-178" fmla="*/ 527584 h 527584"/>
              <a:gd name="connsiteX4-179" fmla="*/ 0 w 3352800"/>
              <a:gd name="connsiteY4-180" fmla="*/ 527584 h 527584"/>
              <a:gd name="connsiteX0-181" fmla="*/ 0 w 3352800"/>
              <a:gd name="connsiteY0-182" fmla="*/ 527584 h 527584"/>
              <a:gd name="connsiteX1-183" fmla="*/ 751718 w 3352800"/>
              <a:gd name="connsiteY1-184" fmla="*/ 0 h 527584"/>
              <a:gd name="connsiteX2-185" fmla="*/ 3241069 w 3352800"/>
              <a:gd name="connsiteY2-186" fmla="*/ 94144 h 527584"/>
              <a:gd name="connsiteX3-187" fmla="*/ 3352800 w 3352800"/>
              <a:gd name="connsiteY3-188" fmla="*/ 527584 h 527584"/>
              <a:gd name="connsiteX4-189" fmla="*/ 0 w 3352800"/>
              <a:gd name="connsiteY4-190" fmla="*/ 527584 h 527584"/>
              <a:gd name="connsiteX0-191" fmla="*/ 0 w 3352800"/>
              <a:gd name="connsiteY0-192" fmla="*/ 527584 h 527584"/>
              <a:gd name="connsiteX1-193" fmla="*/ 751718 w 3352800"/>
              <a:gd name="connsiteY1-194" fmla="*/ 0 h 527584"/>
              <a:gd name="connsiteX2-195" fmla="*/ 3352800 w 3352800"/>
              <a:gd name="connsiteY2-196" fmla="*/ 271 h 527584"/>
              <a:gd name="connsiteX3-197" fmla="*/ 3352800 w 3352800"/>
              <a:gd name="connsiteY3-198" fmla="*/ 527584 h 527584"/>
              <a:gd name="connsiteX4-199" fmla="*/ 0 w 3352800"/>
              <a:gd name="connsiteY4-200" fmla="*/ 527584 h 527584"/>
              <a:gd name="connsiteX0-201" fmla="*/ 0 w 3352800"/>
              <a:gd name="connsiteY0-202" fmla="*/ 527313 h 527313"/>
              <a:gd name="connsiteX1-203" fmla="*/ 900984 w 3352800"/>
              <a:gd name="connsiteY1-204" fmla="*/ 97774 h 527313"/>
              <a:gd name="connsiteX2-205" fmla="*/ 3352800 w 3352800"/>
              <a:gd name="connsiteY2-206" fmla="*/ 0 h 527313"/>
              <a:gd name="connsiteX3-207" fmla="*/ 3352800 w 3352800"/>
              <a:gd name="connsiteY3-208" fmla="*/ 527313 h 527313"/>
              <a:gd name="connsiteX4-209" fmla="*/ 0 w 3352800"/>
              <a:gd name="connsiteY4-210" fmla="*/ 527313 h 527313"/>
              <a:gd name="connsiteX0-211" fmla="*/ 0 w 3352800"/>
              <a:gd name="connsiteY0-212" fmla="*/ 527584 h 527584"/>
              <a:gd name="connsiteX1-213" fmla="*/ 748227 w 3352800"/>
              <a:gd name="connsiteY1-214" fmla="*/ 0 h 527584"/>
              <a:gd name="connsiteX2-215" fmla="*/ 3352800 w 3352800"/>
              <a:gd name="connsiteY2-216" fmla="*/ 271 h 527584"/>
              <a:gd name="connsiteX3-217" fmla="*/ 3352800 w 3352800"/>
              <a:gd name="connsiteY3-218" fmla="*/ 527584 h 527584"/>
              <a:gd name="connsiteX4-219" fmla="*/ 0 w 3352800"/>
              <a:gd name="connsiteY4-220" fmla="*/ 527584 h 5275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99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59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119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79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1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7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197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588366-8C0C-4B08-89B2-3C44616032C8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楷体_GB2312" pitchFamily="49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588366-8C0C-4B08-89B2-3C44616032C8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楷体_GB2312" pitchFamily="49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588366-8C0C-4B08-89B2-3C44616032C8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楷体_GB2312" pitchFamily="49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588366-8C0C-4B08-89B2-3C44616032C8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楷体_GB2312" pitchFamily="49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588366-8C0C-4B08-89B2-3C44616032C8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楷体_GB2312" pitchFamily="49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588366-8C0C-4B08-89B2-3C44616032C8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楷体_GB2312" pitchFamily="49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588366-8C0C-4B08-89B2-3C44616032C8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楷体_GB2312" pitchFamily="49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588366-8C0C-4B08-89B2-3C44616032C8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楷体_GB2312" pitchFamily="49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4210050 h 4210050"/>
              <a:gd name="connsiteX1-3" fmla="*/ 0 w 3571875"/>
              <a:gd name="connsiteY1-4" fmla="*/ 0 h 4210050"/>
              <a:gd name="connsiteX2-5" fmla="*/ 2028825 w 3571875"/>
              <a:gd name="connsiteY2-6" fmla="*/ 2388394 h 4210050"/>
              <a:gd name="connsiteX3-7" fmla="*/ 3571875 w 3571875"/>
              <a:gd name="connsiteY3-8" fmla="*/ 4210050 h 4210050"/>
              <a:gd name="connsiteX4" fmla="*/ 0 w 3571875"/>
              <a:gd name="connsiteY4" fmla="*/ 4210050 h 4210050"/>
              <a:gd name="connsiteX0-9" fmla="*/ 0 w 3571875"/>
              <a:gd name="connsiteY0-10" fmla="*/ 4210050 h 4210050"/>
              <a:gd name="connsiteX1-11" fmla="*/ 0 w 3571875"/>
              <a:gd name="connsiteY1-12" fmla="*/ 0 h 4210050"/>
              <a:gd name="connsiteX2-13" fmla="*/ 2028825 w 3571875"/>
              <a:gd name="connsiteY2-14" fmla="*/ 2205038 h 4210050"/>
              <a:gd name="connsiteX3-15" fmla="*/ 3571875 w 3571875"/>
              <a:gd name="connsiteY3-16" fmla="*/ 4210050 h 4210050"/>
              <a:gd name="connsiteX4-17" fmla="*/ 0 w 3571875"/>
              <a:gd name="connsiteY4-18" fmla="*/ 4210050 h 4210050"/>
              <a:gd name="connsiteX0-19" fmla="*/ 0 w 3571875"/>
              <a:gd name="connsiteY0-20" fmla="*/ 4210050 h 4210050"/>
              <a:gd name="connsiteX1-21" fmla="*/ 0 w 3571875"/>
              <a:gd name="connsiteY1-22" fmla="*/ 0 h 4210050"/>
              <a:gd name="connsiteX2-23" fmla="*/ 2028825 w 3571875"/>
              <a:gd name="connsiteY2-24" fmla="*/ 2393157 h 4210050"/>
              <a:gd name="connsiteX3-25" fmla="*/ 3571875 w 3571875"/>
              <a:gd name="connsiteY3-26" fmla="*/ 4210050 h 4210050"/>
              <a:gd name="connsiteX4-27" fmla="*/ 0 w 3571875"/>
              <a:gd name="connsiteY4-28" fmla="*/ 4210050 h 4210050"/>
              <a:gd name="connsiteX0-29" fmla="*/ 0 w 3571875"/>
              <a:gd name="connsiteY0-30" fmla="*/ 4210050 h 4210050"/>
              <a:gd name="connsiteX1-31" fmla="*/ 0 w 3571875"/>
              <a:gd name="connsiteY1-32" fmla="*/ 0 h 4210050"/>
              <a:gd name="connsiteX2-33" fmla="*/ 2028825 w 3571875"/>
              <a:gd name="connsiteY2-34" fmla="*/ 2393157 h 4210050"/>
              <a:gd name="connsiteX3-35" fmla="*/ 3571875 w 3571875"/>
              <a:gd name="connsiteY3-36" fmla="*/ 4210050 h 4210050"/>
              <a:gd name="connsiteX4-37" fmla="*/ 0 w 3571875"/>
              <a:gd name="connsiteY4-38" fmla="*/ 4210050 h 4210050"/>
              <a:gd name="connsiteX0-39" fmla="*/ 0 w 3571875"/>
              <a:gd name="connsiteY0-40" fmla="*/ 4210050 h 4210050"/>
              <a:gd name="connsiteX1-41" fmla="*/ 0 w 3571875"/>
              <a:gd name="connsiteY1-42" fmla="*/ 0 h 4210050"/>
              <a:gd name="connsiteX2-43" fmla="*/ 2028825 w 3571875"/>
              <a:gd name="connsiteY2-44" fmla="*/ 2281238 h 4210050"/>
              <a:gd name="connsiteX3-45" fmla="*/ 3571875 w 3571875"/>
              <a:gd name="connsiteY3-46" fmla="*/ 4210050 h 4210050"/>
              <a:gd name="connsiteX4-47" fmla="*/ 0 w 3571875"/>
              <a:gd name="connsiteY4-48" fmla="*/ 4210050 h 4210050"/>
              <a:gd name="connsiteX0-49" fmla="*/ 0 w 3571875"/>
              <a:gd name="connsiteY0-50" fmla="*/ 4210050 h 4210050"/>
              <a:gd name="connsiteX1-51" fmla="*/ 0 w 3571875"/>
              <a:gd name="connsiteY1-52" fmla="*/ 0 h 4210050"/>
              <a:gd name="connsiteX2-53" fmla="*/ 2028825 w 3571875"/>
              <a:gd name="connsiteY2-54" fmla="*/ 2393157 h 4210050"/>
              <a:gd name="connsiteX3-55" fmla="*/ 3571875 w 3571875"/>
              <a:gd name="connsiteY3-56" fmla="*/ 4210050 h 4210050"/>
              <a:gd name="connsiteX4-57" fmla="*/ 0 w 3571875"/>
              <a:gd name="connsiteY4-58" fmla="*/ 4210050 h 4210050"/>
              <a:gd name="connsiteX0-59" fmla="*/ 0 w 3571875"/>
              <a:gd name="connsiteY0-60" fmla="*/ 4210050 h 4210050"/>
              <a:gd name="connsiteX1-61" fmla="*/ 0 w 3571875"/>
              <a:gd name="connsiteY1-62" fmla="*/ 0 h 4210050"/>
              <a:gd name="connsiteX2-63" fmla="*/ 2028825 w 3571875"/>
              <a:gd name="connsiteY2-64" fmla="*/ 2393157 h 4210050"/>
              <a:gd name="connsiteX3-65" fmla="*/ 3571875 w 3571875"/>
              <a:gd name="connsiteY3-66" fmla="*/ 4210050 h 4210050"/>
              <a:gd name="connsiteX4-67" fmla="*/ 0 w 3571875"/>
              <a:gd name="connsiteY4-68" fmla="*/ 4210050 h 4210050"/>
              <a:gd name="connsiteX0-69" fmla="*/ 0 w 3571875"/>
              <a:gd name="connsiteY0-70" fmla="*/ 4210050 h 4210050"/>
              <a:gd name="connsiteX1-71" fmla="*/ 0 w 3571875"/>
              <a:gd name="connsiteY1-72" fmla="*/ 0 h 4210050"/>
              <a:gd name="connsiteX2-73" fmla="*/ 2076450 w 3571875"/>
              <a:gd name="connsiteY2-74" fmla="*/ 2274094 h 4210050"/>
              <a:gd name="connsiteX3-75" fmla="*/ 3571875 w 3571875"/>
              <a:gd name="connsiteY3-76" fmla="*/ 4210050 h 4210050"/>
              <a:gd name="connsiteX4-77" fmla="*/ 0 w 3571875"/>
              <a:gd name="connsiteY4-78" fmla="*/ 4210050 h 4210050"/>
              <a:gd name="connsiteX0-79" fmla="*/ 0 w 3571875"/>
              <a:gd name="connsiteY0-80" fmla="*/ 4210050 h 4210050"/>
              <a:gd name="connsiteX1-81" fmla="*/ 0 w 3571875"/>
              <a:gd name="connsiteY1-82" fmla="*/ 0 h 4210050"/>
              <a:gd name="connsiteX2-83" fmla="*/ 2245519 w 3571875"/>
              <a:gd name="connsiteY2-84" fmla="*/ 2405063 h 4210050"/>
              <a:gd name="connsiteX3-85" fmla="*/ 3571875 w 3571875"/>
              <a:gd name="connsiteY3-86" fmla="*/ 4210050 h 4210050"/>
              <a:gd name="connsiteX4-87" fmla="*/ 0 w 3571875"/>
              <a:gd name="connsiteY4-88" fmla="*/ 4210050 h 4210050"/>
              <a:gd name="connsiteX0-89" fmla="*/ 0 w 3571875"/>
              <a:gd name="connsiteY0-90" fmla="*/ 4210050 h 4210050"/>
              <a:gd name="connsiteX1-91" fmla="*/ 0 w 3571875"/>
              <a:gd name="connsiteY1-92" fmla="*/ 0 h 4210050"/>
              <a:gd name="connsiteX2-93" fmla="*/ 2038350 w 3571875"/>
              <a:gd name="connsiteY2-94" fmla="*/ 2405063 h 4210050"/>
              <a:gd name="connsiteX3-95" fmla="*/ 3571875 w 3571875"/>
              <a:gd name="connsiteY3-96" fmla="*/ 4210050 h 4210050"/>
              <a:gd name="connsiteX4-97" fmla="*/ 0 w 3571875"/>
              <a:gd name="connsiteY4-98" fmla="*/ 4210050 h 4210050"/>
              <a:gd name="connsiteX0-99" fmla="*/ 0 w 3571875"/>
              <a:gd name="connsiteY0-100" fmla="*/ 2433637 h 2433637"/>
              <a:gd name="connsiteX1-101" fmla="*/ 257175 w 3571875"/>
              <a:gd name="connsiteY1-102" fmla="*/ 0 h 2433637"/>
              <a:gd name="connsiteX2-103" fmla="*/ 2038350 w 3571875"/>
              <a:gd name="connsiteY2-104" fmla="*/ 628650 h 2433637"/>
              <a:gd name="connsiteX3-105" fmla="*/ 3571875 w 3571875"/>
              <a:gd name="connsiteY3-106" fmla="*/ 2433637 h 2433637"/>
              <a:gd name="connsiteX4-107" fmla="*/ 0 w 3571875"/>
              <a:gd name="connsiteY4-108" fmla="*/ 2433637 h 2433637"/>
              <a:gd name="connsiteX0-109" fmla="*/ 2382 w 3574257"/>
              <a:gd name="connsiteY0-110" fmla="*/ 1807368 h 1807368"/>
              <a:gd name="connsiteX1-111" fmla="*/ 0 w 3574257"/>
              <a:gd name="connsiteY1-112" fmla="*/ 0 h 1807368"/>
              <a:gd name="connsiteX2-113" fmla="*/ 2040732 w 3574257"/>
              <a:gd name="connsiteY2-114" fmla="*/ 2381 h 1807368"/>
              <a:gd name="connsiteX3-115" fmla="*/ 3574257 w 3574257"/>
              <a:gd name="connsiteY3-116" fmla="*/ 1807368 h 1807368"/>
              <a:gd name="connsiteX4-117" fmla="*/ 2382 w 3574257"/>
              <a:gd name="connsiteY4-118" fmla="*/ 1807368 h 1807368"/>
              <a:gd name="connsiteX0-119" fmla="*/ 2382 w 3574257"/>
              <a:gd name="connsiteY0-120" fmla="*/ 1807368 h 1807368"/>
              <a:gd name="connsiteX1-121" fmla="*/ 0 w 3574257"/>
              <a:gd name="connsiteY1-122" fmla="*/ 0 h 1807368"/>
              <a:gd name="connsiteX2-123" fmla="*/ 1924051 w 3574257"/>
              <a:gd name="connsiteY2-124" fmla="*/ 307181 h 1807368"/>
              <a:gd name="connsiteX3-125" fmla="*/ 3574257 w 3574257"/>
              <a:gd name="connsiteY3-126" fmla="*/ 1807368 h 1807368"/>
              <a:gd name="connsiteX4-127" fmla="*/ 2382 w 3574257"/>
              <a:gd name="connsiteY4-128" fmla="*/ 1807368 h 1807368"/>
              <a:gd name="connsiteX0-129" fmla="*/ 2382 w 3574257"/>
              <a:gd name="connsiteY0-130" fmla="*/ 1809749 h 1809749"/>
              <a:gd name="connsiteX1-131" fmla="*/ 0 w 3574257"/>
              <a:gd name="connsiteY1-132" fmla="*/ 2381 h 1809749"/>
              <a:gd name="connsiteX2-133" fmla="*/ 2038351 w 3574257"/>
              <a:gd name="connsiteY2-134" fmla="*/ 0 h 1809749"/>
              <a:gd name="connsiteX3-135" fmla="*/ 3574257 w 3574257"/>
              <a:gd name="connsiteY3-136" fmla="*/ 1809749 h 1809749"/>
              <a:gd name="connsiteX4-137" fmla="*/ 2382 w 3574257"/>
              <a:gd name="connsiteY4-138" fmla="*/ 1809749 h 1809749"/>
              <a:gd name="connsiteX0-139" fmla="*/ 2382 w 3574257"/>
              <a:gd name="connsiteY0-140" fmla="*/ 1807368 h 1807368"/>
              <a:gd name="connsiteX1-141" fmla="*/ 0 w 3574257"/>
              <a:gd name="connsiteY1-142" fmla="*/ 0 h 1807368"/>
              <a:gd name="connsiteX2-143" fmla="*/ 1640682 w 3574257"/>
              <a:gd name="connsiteY2-144" fmla="*/ 450057 h 1807368"/>
              <a:gd name="connsiteX3-145" fmla="*/ 3574257 w 3574257"/>
              <a:gd name="connsiteY3-146" fmla="*/ 1807368 h 1807368"/>
              <a:gd name="connsiteX4-147" fmla="*/ 2382 w 3574257"/>
              <a:gd name="connsiteY4-148" fmla="*/ 1807368 h 1807368"/>
              <a:gd name="connsiteX0-149" fmla="*/ 2382 w 3574257"/>
              <a:gd name="connsiteY0-150" fmla="*/ 1809749 h 1809749"/>
              <a:gd name="connsiteX1-151" fmla="*/ 0 w 3574257"/>
              <a:gd name="connsiteY1-152" fmla="*/ 2381 h 1809749"/>
              <a:gd name="connsiteX2-153" fmla="*/ 2038351 w 3574257"/>
              <a:gd name="connsiteY2-154" fmla="*/ 0 h 1809749"/>
              <a:gd name="connsiteX3-155" fmla="*/ 3574257 w 3574257"/>
              <a:gd name="connsiteY3-156" fmla="*/ 1809749 h 1809749"/>
              <a:gd name="connsiteX4-157" fmla="*/ 2382 w 3574257"/>
              <a:gd name="connsiteY4-158" fmla="*/ 1809749 h 1809749"/>
              <a:gd name="connsiteX0-159" fmla="*/ 2382 w 3574257"/>
              <a:gd name="connsiteY0-160" fmla="*/ 1807368 h 1807368"/>
              <a:gd name="connsiteX1-161" fmla="*/ 0 w 3574257"/>
              <a:gd name="connsiteY1-162" fmla="*/ 0 h 1807368"/>
              <a:gd name="connsiteX2-163" fmla="*/ 1657351 w 3574257"/>
              <a:gd name="connsiteY2-164" fmla="*/ 230982 h 1807368"/>
              <a:gd name="connsiteX3-165" fmla="*/ 3574257 w 3574257"/>
              <a:gd name="connsiteY3-166" fmla="*/ 1807368 h 1807368"/>
              <a:gd name="connsiteX4-167" fmla="*/ 2382 w 3574257"/>
              <a:gd name="connsiteY4-168" fmla="*/ 1807368 h 1807368"/>
              <a:gd name="connsiteX0-169" fmla="*/ 2382 w 3574257"/>
              <a:gd name="connsiteY0-170" fmla="*/ 1807368 h 1807368"/>
              <a:gd name="connsiteX1-171" fmla="*/ 0 w 3574257"/>
              <a:gd name="connsiteY1-172" fmla="*/ 0 h 1807368"/>
              <a:gd name="connsiteX2-173" fmla="*/ 2040732 w 3574257"/>
              <a:gd name="connsiteY2-174" fmla="*/ 2382 h 1807368"/>
              <a:gd name="connsiteX3-175" fmla="*/ 3574257 w 3574257"/>
              <a:gd name="connsiteY3-176" fmla="*/ 1807368 h 1807368"/>
              <a:gd name="connsiteX4-177" fmla="*/ 2382 w 3574257"/>
              <a:gd name="connsiteY4-178" fmla="*/ 1807368 h 1807368"/>
              <a:gd name="connsiteX0-179" fmla="*/ 2382 w 3574257"/>
              <a:gd name="connsiteY0-180" fmla="*/ 1807368 h 1807368"/>
              <a:gd name="connsiteX1-181" fmla="*/ 0 w 3574257"/>
              <a:gd name="connsiteY1-182" fmla="*/ 0 h 1807368"/>
              <a:gd name="connsiteX2-183" fmla="*/ 1774032 w 3574257"/>
              <a:gd name="connsiteY2-184" fmla="*/ 161925 h 1807368"/>
              <a:gd name="connsiteX3-185" fmla="*/ 3574257 w 3574257"/>
              <a:gd name="connsiteY3-186" fmla="*/ 1807368 h 1807368"/>
              <a:gd name="connsiteX4-187" fmla="*/ 2382 w 3574257"/>
              <a:gd name="connsiteY4-188" fmla="*/ 1807368 h 1807368"/>
              <a:gd name="connsiteX0-189" fmla="*/ 2382 w 3574257"/>
              <a:gd name="connsiteY0-190" fmla="*/ 1807368 h 1807368"/>
              <a:gd name="connsiteX1-191" fmla="*/ 0 w 3574257"/>
              <a:gd name="connsiteY1-192" fmla="*/ 0 h 1807368"/>
              <a:gd name="connsiteX2-193" fmla="*/ 1969294 w 3574257"/>
              <a:gd name="connsiteY2-194" fmla="*/ 21432 h 1807368"/>
              <a:gd name="connsiteX3-195" fmla="*/ 3574257 w 3574257"/>
              <a:gd name="connsiteY3-196" fmla="*/ 1807368 h 1807368"/>
              <a:gd name="connsiteX4-197" fmla="*/ 2382 w 3574257"/>
              <a:gd name="connsiteY4-198" fmla="*/ 1807368 h 1807368"/>
              <a:gd name="connsiteX0-199" fmla="*/ 2382 w 3574257"/>
              <a:gd name="connsiteY0-200" fmla="*/ 1807368 h 1807368"/>
              <a:gd name="connsiteX1-201" fmla="*/ 0 w 3574257"/>
              <a:gd name="connsiteY1-202" fmla="*/ 0 h 1807368"/>
              <a:gd name="connsiteX2-203" fmla="*/ 1819275 w 3574257"/>
              <a:gd name="connsiteY2-204" fmla="*/ 200026 h 1807368"/>
              <a:gd name="connsiteX3-205" fmla="*/ 3574257 w 3574257"/>
              <a:gd name="connsiteY3-206" fmla="*/ 1807368 h 1807368"/>
              <a:gd name="connsiteX4-207" fmla="*/ 2382 w 3574257"/>
              <a:gd name="connsiteY4-208" fmla="*/ 1807368 h 1807368"/>
              <a:gd name="connsiteX0-209" fmla="*/ 2382 w 3574257"/>
              <a:gd name="connsiteY0-210" fmla="*/ 1807368 h 1807368"/>
              <a:gd name="connsiteX1-211" fmla="*/ 0 w 3574257"/>
              <a:gd name="connsiteY1-212" fmla="*/ 0 h 1807368"/>
              <a:gd name="connsiteX2-213" fmla="*/ 2045494 w 3574257"/>
              <a:gd name="connsiteY2-214" fmla="*/ 1 h 1807368"/>
              <a:gd name="connsiteX3-215" fmla="*/ 3574257 w 3574257"/>
              <a:gd name="connsiteY3-216" fmla="*/ 1807368 h 1807368"/>
              <a:gd name="connsiteX4-217" fmla="*/ 2382 w 3574257"/>
              <a:gd name="connsiteY4-218" fmla="*/ 1807368 h 18073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  <a:gd name="connsiteX0-111" fmla="*/ 0 w 3352800"/>
              <a:gd name="connsiteY0-112" fmla="*/ 2002631 h 2002631"/>
              <a:gd name="connsiteX1-113" fmla="*/ 754045 w 3352800"/>
              <a:gd name="connsiteY1-114" fmla="*/ 1468326 h 2002631"/>
              <a:gd name="connsiteX2-115" fmla="*/ 3352800 w 3352800"/>
              <a:gd name="connsiteY2-116" fmla="*/ 0 h 2002631"/>
              <a:gd name="connsiteX3-117" fmla="*/ 3352800 w 3352800"/>
              <a:gd name="connsiteY3-118" fmla="*/ 2002631 h 2002631"/>
              <a:gd name="connsiteX4-119" fmla="*/ 0 w 3352800"/>
              <a:gd name="connsiteY4-120" fmla="*/ 2002631 h 2002631"/>
              <a:gd name="connsiteX0-121" fmla="*/ 0 w 3352800"/>
              <a:gd name="connsiteY0-122" fmla="*/ 534305 h 534305"/>
              <a:gd name="connsiteX1-123" fmla="*/ 754045 w 3352800"/>
              <a:gd name="connsiteY1-124" fmla="*/ 0 h 534305"/>
              <a:gd name="connsiteX2-125" fmla="*/ 3352800 w 3352800"/>
              <a:gd name="connsiteY2-126" fmla="*/ 7687 h 534305"/>
              <a:gd name="connsiteX3-127" fmla="*/ 3352800 w 3352800"/>
              <a:gd name="connsiteY3-128" fmla="*/ 534305 h 534305"/>
              <a:gd name="connsiteX4-129" fmla="*/ 0 w 3352800"/>
              <a:gd name="connsiteY4-130" fmla="*/ 534305 h 534305"/>
              <a:gd name="connsiteX0-131" fmla="*/ 0 w 3352800"/>
              <a:gd name="connsiteY0-132" fmla="*/ 534305 h 534305"/>
              <a:gd name="connsiteX1-133" fmla="*/ 754045 w 3352800"/>
              <a:gd name="connsiteY1-134" fmla="*/ 0 h 534305"/>
              <a:gd name="connsiteX2-135" fmla="*/ 3352800 w 3352800"/>
              <a:gd name="connsiteY2-136" fmla="*/ 7687 h 534305"/>
              <a:gd name="connsiteX3-137" fmla="*/ 3352800 w 3352800"/>
              <a:gd name="connsiteY3-138" fmla="*/ 534305 h 534305"/>
              <a:gd name="connsiteX4-139" fmla="*/ 0 w 3352800"/>
              <a:gd name="connsiteY4-140" fmla="*/ 534305 h 534305"/>
              <a:gd name="connsiteX0-141" fmla="*/ 0 w 3352800"/>
              <a:gd name="connsiteY0-142" fmla="*/ 526618 h 526618"/>
              <a:gd name="connsiteX1-143" fmla="*/ 980611 w 3352800"/>
              <a:gd name="connsiteY1-144" fmla="*/ 93681 h 526618"/>
              <a:gd name="connsiteX2-145" fmla="*/ 3352800 w 3352800"/>
              <a:gd name="connsiteY2-146" fmla="*/ 0 h 526618"/>
              <a:gd name="connsiteX3-147" fmla="*/ 3352800 w 3352800"/>
              <a:gd name="connsiteY3-148" fmla="*/ 526618 h 526618"/>
              <a:gd name="connsiteX4-149" fmla="*/ 0 w 3352800"/>
              <a:gd name="connsiteY4-150" fmla="*/ 526618 h 526618"/>
              <a:gd name="connsiteX0-151" fmla="*/ 0 w 3352800"/>
              <a:gd name="connsiteY0-152" fmla="*/ 526888 h 526888"/>
              <a:gd name="connsiteX1-153" fmla="*/ 744735 w 3352800"/>
              <a:gd name="connsiteY1-154" fmla="*/ 0 h 526888"/>
              <a:gd name="connsiteX2-155" fmla="*/ 3352800 w 3352800"/>
              <a:gd name="connsiteY2-156" fmla="*/ 270 h 526888"/>
              <a:gd name="connsiteX3-157" fmla="*/ 3352800 w 3352800"/>
              <a:gd name="connsiteY3-158" fmla="*/ 526888 h 526888"/>
              <a:gd name="connsiteX4-159" fmla="*/ 0 w 3352800"/>
              <a:gd name="connsiteY4-160" fmla="*/ 526888 h 526888"/>
              <a:gd name="connsiteX0-161" fmla="*/ 0 w 3352800"/>
              <a:gd name="connsiteY0-162" fmla="*/ 526618 h 526618"/>
              <a:gd name="connsiteX1-163" fmla="*/ 811948 w 3352800"/>
              <a:gd name="connsiteY1-164" fmla="*/ 60921 h 526618"/>
              <a:gd name="connsiteX2-165" fmla="*/ 3352800 w 3352800"/>
              <a:gd name="connsiteY2-166" fmla="*/ 0 h 526618"/>
              <a:gd name="connsiteX3-167" fmla="*/ 3352800 w 3352800"/>
              <a:gd name="connsiteY3-168" fmla="*/ 526618 h 526618"/>
              <a:gd name="connsiteX4-169" fmla="*/ 0 w 3352800"/>
              <a:gd name="connsiteY4-170" fmla="*/ 526618 h 526618"/>
              <a:gd name="connsiteX0-171" fmla="*/ 0 w 3352800"/>
              <a:gd name="connsiteY0-172" fmla="*/ 527584 h 527584"/>
              <a:gd name="connsiteX1-173" fmla="*/ 751718 w 3352800"/>
              <a:gd name="connsiteY1-174" fmla="*/ 0 h 527584"/>
              <a:gd name="connsiteX2-175" fmla="*/ 3352800 w 3352800"/>
              <a:gd name="connsiteY2-176" fmla="*/ 966 h 527584"/>
              <a:gd name="connsiteX3-177" fmla="*/ 3352800 w 3352800"/>
              <a:gd name="connsiteY3-178" fmla="*/ 527584 h 527584"/>
              <a:gd name="connsiteX4-179" fmla="*/ 0 w 3352800"/>
              <a:gd name="connsiteY4-180" fmla="*/ 527584 h 527584"/>
              <a:gd name="connsiteX0-181" fmla="*/ 0 w 3352800"/>
              <a:gd name="connsiteY0-182" fmla="*/ 527584 h 527584"/>
              <a:gd name="connsiteX1-183" fmla="*/ 751718 w 3352800"/>
              <a:gd name="connsiteY1-184" fmla="*/ 0 h 527584"/>
              <a:gd name="connsiteX2-185" fmla="*/ 3241069 w 3352800"/>
              <a:gd name="connsiteY2-186" fmla="*/ 94144 h 527584"/>
              <a:gd name="connsiteX3-187" fmla="*/ 3352800 w 3352800"/>
              <a:gd name="connsiteY3-188" fmla="*/ 527584 h 527584"/>
              <a:gd name="connsiteX4-189" fmla="*/ 0 w 3352800"/>
              <a:gd name="connsiteY4-190" fmla="*/ 527584 h 527584"/>
              <a:gd name="connsiteX0-191" fmla="*/ 0 w 3352800"/>
              <a:gd name="connsiteY0-192" fmla="*/ 527584 h 527584"/>
              <a:gd name="connsiteX1-193" fmla="*/ 751718 w 3352800"/>
              <a:gd name="connsiteY1-194" fmla="*/ 0 h 527584"/>
              <a:gd name="connsiteX2-195" fmla="*/ 3352800 w 3352800"/>
              <a:gd name="connsiteY2-196" fmla="*/ 271 h 527584"/>
              <a:gd name="connsiteX3-197" fmla="*/ 3352800 w 3352800"/>
              <a:gd name="connsiteY3-198" fmla="*/ 527584 h 527584"/>
              <a:gd name="connsiteX4-199" fmla="*/ 0 w 3352800"/>
              <a:gd name="connsiteY4-200" fmla="*/ 527584 h 527584"/>
              <a:gd name="connsiteX0-201" fmla="*/ 0 w 3352800"/>
              <a:gd name="connsiteY0-202" fmla="*/ 527313 h 527313"/>
              <a:gd name="connsiteX1-203" fmla="*/ 900984 w 3352800"/>
              <a:gd name="connsiteY1-204" fmla="*/ 97774 h 527313"/>
              <a:gd name="connsiteX2-205" fmla="*/ 3352800 w 3352800"/>
              <a:gd name="connsiteY2-206" fmla="*/ 0 h 527313"/>
              <a:gd name="connsiteX3-207" fmla="*/ 3352800 w 3352800"/>
              <a:gd name="connsiteY3-208" fmla="*/ 527313 h 527313"/>
              <a:gd name="connsiteX4-209" fmla="*/ 0 w 3352800"/>
              <a:gd name="connsiteY4-210" fmla="*/ 527313 h 527313"/>
              <a:gd name="connsiteX0-211" fmla="*/ 0 w 3352800"/>
              <a:gd name="connsiteY0-212" fmla="*/ 527584 h 527584"/>
              <a:gd name="connsiteX1-213" fmla="*/ 748227 w 3352800"/>
              <a:gd name="connsiteY1-214" fmla="*/ 0 h 527584"/>
              <a:gd name="connsiteX2-215" fmla="*/ 3352800 w 3352800"/>
              <a:gd name="connsiteY2-216" fmla="*/ 271 h 527584"/>
              <a:gd name="connsiteX3-217" fmla="*/ 3352800 w 3352800"/>
              <a:gd name="connsiteY3-218" fmla="*/ 527584 h 527584"/>
              <a:gd name="connsiteX4-219" fmla="*/ 0 w 3352800"/>
              <a:gd name="connsiteY4-220" fmla="*/ 527584 h 5275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99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59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119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79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1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7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197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588366-8C0C-4B08-89B2-3C44616032C8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楷体_GB2312" pitchFamily="49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588366-8C0C-4B08-89B2-3C44616032C8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楷体_GB2312" pitchFamily="49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E7B9BC-3EFE-4280-B633-2F4EDD8B433B}" type="slidenum">
              <a:rPr lang="en-US" altLang="zh-CN" b="1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楷体_GB2312" pitchFamily="49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E7B9BC-3EFE-4280-B633-2F4EDD8B433B}" type="slidenum">
              <a:rPr lang="en-US" altLang="zh-CN" b="1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楷体_GB2312" pitchFamily="49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E7B9BC-3EFE-4280-B633-2F4EDD8B433B}" type="slidenum">
              <a:rPr lang="en-US" altLang="zh-CN" b="1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楷体_GB2312" pitchFamily="49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E7B9BC-3EFE-4280-B633-2F4EDD8B433B}" type="slidenum">
              <a:rPr lang="en-US" altLang="zh-CN" b="1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楷体_GB2312" pitchFamily="49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E7B9BC-3EFE-4280-B633-2F4EDD8B433B}" type="slidenum">
              <a:rPr lang="en-US" altLang="zh-CN" b="1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楷体_GB2312" pitchFamily="49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E7B9BC-3EFE-4280-B633-2F4EDD8B433B}" type="slidenum">
              <a:rPr lang="en-US" altLang="zh-CN" b="1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楷体_GB2312" pitchFamily="49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E7B9BC-3EFE-4280-B633-2F4EDD8B433B}" type="slidenum">
              <a:rPr lang="en-US" altLang="zh-CN" b="1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楷体_GB2312" pitchFamily="49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E7B9BC-3EFE-4280-B633-2F4EDD8B433B}" type="slidenum">
              <a:rPr lang="en-US" altLang="zh-CN" b="1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楷体_GB2312" pitchFamily="49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4210050 h 4210050"/>
              <a:gd name="connsiteX1-3" fmla="*/ 0 w 3571875"/>
              <a:gd name="connsiteY1-4" fmla="*/ 0 h 4210050"/>
              <a:gd name="connsiteX2-5" fmla="*/ 2028825 w 3571875"/>
              <a:gd name="connsiteY2-6" fmla="*/ 2388394 h 4210050"/>
              <a:gd name="connsiteX3-7" fmla="*/ 3571875 w 3571875"/>
              <a:gd name="connsiteY3-8" fmla="*/ 4210050 h 4210050"/>
              <a:gd name="connsiteX4" fmla="*/ 0 w 3571875"/>
              <a:gd name="connsiteY4" fmla="*/ 4210050 h 4210050"/>
              <a:gd name="connsiteX0-9" fmla="*/ 0 w 3571875"/>
              <a:gd name="connsiteY0-10" fmla="*/ 4210050 h 4210050"/>
              <a:gd name="connsiteX1-11" fmla="*/ 0 w 3571875"/>
              <a:gd name="connsiteY1-12" fmla="*/ 0 h 4210050"/>
              <a:gd name="connsiteX2-13" fmla="*/ 2028825 w 3571875"/>
              <a:gd name="connsiteY2-14" fmla="*/ 2205038 h 4210050"/>
              <a:gd name="connsiteX3-15" fmla="*/ 3571875 w 3571875"/>
              <a:gd name="connsiteY3-16" fmla="*/ 4210050 h 4210050"/>
              <a:gd name="connsiteX4-17" fmla="*/ 0 w 3571875"/>
              <a:gd name="connsiteY4-18" fmla="*/ 4210050 h 4210050"/>
              <a:gd name="connsiteX0-19" fmla="*/ 0 w 3571875"/>
              <a:gd name="connsiteY0-20" fmla="*/ 4210050 h 4210050"/>
              <a:gd name="connsiteX1-21" fmla="*/ 0 w 3571875"/>
              <a:gd name="connsiteY1-22" fmla="*/ 0 h 4210050"/>
              <a:gd name="connsiteX2-23" fmla="*/ 2028825 w 3571875"/>
              <a:gd name="connsiteY2-24" fmla="*/ 2393157 h 4210050"/>
              <a:gd name="connsiteX3-25" fmla="*/ 3571875 w 3571875"/>
              <a:gd name="connsiteY3-26" fmla="*/ 4210050 h 4210050"/>
              <a:gd name="connsiteX4-27" fmla="*/ 0 w 3571875"/>
              <a:gd name="connsiteY4-28" fmla="*/ 4210050 h 4210050"/>
              <a:gd name="connsiteX0-29" fmla="*/ 0 w 3571875"/>
              <a:gd name="connsiteY0-30" fmla="*/ 4210050 h 4210050"/>
              <a:gd name="connsiteX1-31" fmla="*/ 0 w 3571875"/>
              <a:gd name="connsiteY1-32" fmla="*/ 0 h 4210050"/>
              <a:gd name="connsiteX2-33" fmla="*/ 2028825 w 3571875"/>
              <a:gd name="connsiteY2-34" fmla="*/ 2393157 h 4210050"/>
              <a:gd name="connsiteX3-35" fmla="*/ 3571875 w 3571875"/>
              <a:gd name="connsiteY3-36" fmla="*/ 4210050 h 4210050"/>
              <a:gd name="connsiteX4-37" fmla="*/ 0 w 3571875"/>
              <a:gd name="connsiteY4-38" fmla="*/ 4210050 h 4210050"/>
              <a:gd name="connsiteX0-39" fmla="*/ 0 w 3571875"/>
              <a:gd name="connsiteY0-40" fmla="*/ 4210050 h 4210050"/>
              <a:gd name="connsiteX1-41" fmla="*/ 0 w 3571875"/>
              <a:gd name="connsiteY1-42" fmla="*/ 0 h 4210050"/>
              <a:gd name="connsiteX2-43" fmla="*/ 2028825 w 3571875"/>
              <a:gd name="connsiteY2-44" fmla="*/ 2281238 h 4210050"/>
              <a:gd name="connsiteX3-45" fmla="*/ 3571875 w 3571875"/>
              <a:gd name="connsiteY3-46" fmla="*/ 4210050 h 4210050"/>
              <a:gd name="connsiteX4-47" fmla="*/ 0 w 3571875"/>
              <a:gd name="connsiteY4-48" fmla="*/ 4210050 h 4210050"/>
              <a:gd name="connsiteX0-49" fmla="*/ 0 w 3571875"/>
              <a:gd name="connsiteY0-50" fmla="*/ 4210050 h 4210050"/>
              <a:gd name="connsiteX1-51" fmla="*/ 0 w 3571875"/>
              <a:gd name="connsiteY1-52" fmla="*/ 0 h 4210050"/>
              <a:gd name="connsiteX2-53" fmla="*/ 2028825 w 3571875"/>
              <a:gd name="connsiteY2-54" fmla="*/ 2393157 h 4210050"/>
              <a:gd name="connsiteX3-55" fmla="*/ 3571875 w 3571875"/>
              <a:gd name="connsiteY3-56" fmla="*/ 4210050 h 4210050"/>
              <a:gd name="connsiteX4-57" fmla="*/ 0 w 3571875"/>
              <a:gd name="connsiteY4-58" fmla="*/ 4210050 h 4210050"/>
              <a:gd name="connsiteX0-59" fmla="*/ 0 w 3571875"/>
              <a:gd name="connsiteY0-60" fmla="*/ 4210050 h 4210050"/>
              <a:gd name="connsiteX1-61" fmla="*/ 0 w 3571875"/>
              <a:gd name="connsiteY1-62" fmla="*/ 0 h 4210050"/>
              <a:gd name="connsiteX2-63" fmla="*/ 2028825 w 3571875"/>
              <a:gd name="connsiteY2-64" fmla="*/ 2393157 h 4210050"/>
              <a:gd name="connsiteX3-65" fmla="*/ 3571875 w 3571875"/>
              <a:gd name="connsiteY3-66" fmla="*/ 4210050 h 4210050"/>
              <a:gd name="connsiteX4-67" fmla="*/ 0 w 3571875"/>
              <a:gd name="connsiteY4-68" fmla="*/ 4210050 h 4210050"/>
              <a:gd name="connsiteX0-69" fmla="*/ 0 w 3571875"/>
              <a:gd name="connsiteY0-70" fmla="*/ 4210050 h 4210050"/>
              <a:gd name="connsiteX1-71" fmla="*/ 0 w 3571875"/>
              <a:gd name="connsiteY1-72" fmla="*/ 0 h 4210050"/>
              <a:gd name="connsiteX2-73" fmla="*/ 2076450 w 3571875"/>
              <a:gd name="connsiteY2-74" fmla="*/ 2274094 h 4210050"/>
              <a:gd name="connsiteX3-75" fmla="*/ 3571875 w 3571875"/>
              <a:gd name="connsiteY3-76" fmla="*/ 4210050 h 4210050"/>
              <a:gd name="connsiteX4-77" fmla="*/ 0 w 3571875"/>
              <a:gd name="connsiteY4-78" fmla="*/ 4210050 h 4210050"/>
              <a:gd name="connsiteX0-79" fmla="*/ 0 w 3571875"/>
              <a:gd name="connsiteY0-80" fmla="*/ 4210050 h 4210050"/>
              <a:gd name="connsiteX1-81" fmla="*/ 0 w 3571875"/>
              <a:gd name="connsiteY1-82" fmla="*/ 0 h 4210050"/>
              <a:gd name="connsiteX2-83" fmla="*/ 2245519 w 3571875"/>
              <a:gd name="connsiteY2-84" fmla="*/ 2405063 h 4210050"/>
              <a:gd name="connsiteX3-85" fmla="*/ 3571875 w 3571875"/>
              <a:gd name="connsiteY3-86" fmla="*/ 4210050 h 4210050"/>
              <a:gd name="connsiteX4-87" fmla="*/ 0 w 3571875"/>
              <a:gd name="connsiteY4-88" fmla="*/ 4210050 h 4210050"/>
              <a:gd name="connsiteX0-89" fmla="*/ 0 w 3571875"/>
              <a:gd name="connsiteY0-90" fmla="*/ 4210050 h 4210050"/>
              <a:gd name="connsiteX1-91" fmla="*/ 0 w 3571875"/>
              <a:gd name="connsiteY1-92" fmla="*/ 0 h 4210050"/>
              <a:gd name="connsiteX2-93" fmla="*/ 2038350 w 3571875"/>
              <a:gd name="connsiteY2-94" fmla="*/ 2405063 h 4210050"/>
              <a:gd name="connsiteX3-95" fmla="*/ 3571875 w 3571875"/>
              <a:gd name="connsiteY3-96" fmla="*/ 4210050 h 4210050"/>
              <a:gd name="connsiteX4-97" fmla="*/ 0 w 3571875"/>
              <a:gd name="connsiteY4-98" fmla="*/ 4210050 h 4210050"/>
              <a:gd name="connsiteX0-99" fmla="*/ 0 w 3571875"/>
              <a:gd name="connsiteY0-100" fmla="*/ 2433637 h 2433637"/>
              <a:gd name="connsiteX1-101" fmla="*/ 257175 w 3571875"/>
              <a:gd name="connsiteY1-102" fmla="*/ 0 h 2433637"/>
              <a:gd name="connsiteX2-103" fmla="*/ 2038350 w 3571875"/>
              <a:gd name="connsiteY2-104" fmla="*/ 628650 h 2433637"/>
              <a:gd name="connsiteX3-105" fmla="*/ 3571875 w 3571875"/>
              <a:gd name="connsiteY3-106" fmla="*/ 2433637 h 2433637"/>
              <a:gd name="connsiteX4-107" fmla="*/ 0 w 3571875"/>
              <a:gd name="connsiteY4-108" fmla="*/ 2433637 h 2433637"/>
              <a:gd name="connsiteX0-109" fmla="*/ 2382 w 3574257"/>
              <a:gd name="connsiteY0-110" fmla="*/ 1807368 h 1807368"/>
              <a:gd name="connsiteX1-111" fmla="*/ 0 w 3574257"/>
              <a:gd name="connsiteY1-112" fmla="*/ 0 h 1807368"/>
              <a:gd name="connsiteX2-113" fmla="*/ 2040732 w 3574257"/>
              <a:gd name="connsiteY2-114" fmla="*/ 2381 h 1807368"/>
              <a:gd name="connsiteX3-115" fmla="*/ 3574257 w 3574257"/>
              <a:gd name="connsiteY3-116" fmla="*/ 1807368 h 1807368"/>
              <a:gd name="connsiteX4-117" fmla="*/ 2382 w 3574257"/>
              <a:gd name="connsiteY4-118" fmla="*/ 1807368 h 1807368"/>
              <a:gd name="connsiteX0-119" fmla="*/ 2382 w 3574257"/>
              <a:gd name="connsiteY0-120" fmla="*/ 1807368 h 1807368"/>
              <a:gd name="connsiteX1-121" fmla="*/ 0 w 3574257"/>
              <a:gd name="connsiteY1-122" fmla="*/ 0 h 1807368"/>
              <a:gd name="connsiteX2-123" fmla="*/ 1924051 w 3574257"/>
              <a:gd name="connsiteY2-124" fmla="*/ 307181 h 1807368"/>
              <a:gd name="connsiteX3-125" fmla="*/ 3574257 w 3574257"/>
              <a:gd name="connsiteY3-126" fmla="*/ 1807368 h 1807368"/>
              <a:gd name="connsiteX4-127" fmla="*/ 2382 w 3574257"/>
              <a:gd name="connsiteY4-128" fmla="*/ 1807368 h 1807368"/>
              <a:gd name="connsiteX0-129" fmla="*/ 2382 w 3574257"/>
              <a:gd name="connsiteY0-130" fmla="*/ 1809749 h 1809749"/>
              <a:gd name="connsiteX1-131" fmla="*/ 0 w 3574257"/>
              <a:gd name="connsiteY1-132" fmla="*/ 2381 h 1809749"/>
              <a:gd name="connsiteX2-133" fmla="*/ 2038351 w 3574257"/>
              <a:gd name="connsiteY2-134" fmla="*/ 0 h 1809749"/>
              <a:gd name="connsiteX3-135" fmla="*/ 3574257 w 3574257"/>
              <a:gd name="connsiteY3-136" fmla="*/ 1809749 h 1809749"/>
              <a:gd name="connsiteX4-137" fmla="*/ 2382 w 3574257"/>
              <a:gd name="connsiteY4-138" fmla="*/ 1809749 h 1809749"/>
              <a:gd name="connsiteX0-139" fmla="*/ 2382 w 3574257"/>
              <a:gd name="connsiteY0-140" fmla="*/ 1807368 h 1807368"/>
              <a:gd name="connsiteX1-141" fmla="*/ 0 w 3574257"/>
              <a:gd name="connsiteY1-142" fmla="*/ 0 h 1807368"/>
              <a:gd name="connsiteX2-143" fmla="*/ 1640682 w 3574257"/>
              <a:gd name="connsiteY2-144" fmla="*/ 450057 h 1807368"/>
              <a:gd name="connsiteX3-145" fmla="*/ 3574257 w 3574257"/>
              <a:gd name="connsiteY3-146" fmla="*/ 1807368 h 1807368"/>
              <a:gd name="connsiteX4-147" fmla="*/ 2382 w 3574257"/>
              <a:gd name="connsiteY4-148" fmla="*/ 1807368 h 1807368"/>
              <a:gd name="connsiteX0-149" fmla="*/ 2382 w 3574257"/>
              <a:gd name="connsiteY0-150" fmla="*/ 1809749 h 1809749"/>
              <a:gd name="connsiteX1-151" fmla="*/ 0 w 3574257"/>
              <a:gd name="connsiteY1-152" fmla="*/ 2381 h 1809749"/>
              <a:gd name="connsiteX2-153" fmla="*/ 2038351 w 3574257"/>
              <a:gd name="connsiteY2-154" fmla="*/ 0 h 1809749"/>
              <a:gd name="connsiteX3-155" fmla="*/ 3574257 w 3574257"/>
              <a:gd name="connsiteY3-156" fmla="*/ 1809749 h 1809749"/>
              <a:gd name="connsiteX4-157" fmla="*/ 2382 w 3574257"/>
              <a:gd name="connsiteY4-158" fmla="*/ 1809749 h 1809749"/>
              <a:gd name="connsiteX0-159" fmla="*/ 2382 w 3574257"/>
              <a:gd name="connsiteY0-160" fmla="*/ 1807368 h 1807368"/>
              <a:gd name="connsiteX1-161" fmla="*/ 0 w 3574257"/>
              <a:gd name="connsiteY1-162" fmla="*/ 0 h 1807368"/>
              <a:gd name="connsiteX2-163" fmla="*/ 1657351 w 3574257"/>
              <a:gd name="connsiteY2-164" fmla="*/ 230982 h 1807368"/>
              <a:gd name="connsiteX3-165" fmla="*/ 3574257 w 3574257"/>
              <a:gd name="connsiteY3-166" fmla="*/ 1807368 h 1807368"/>
              <a:gd name="connsiteX4-167" fmla="*/ 2382 w 3574257"/>
              <a:gd name="connsiteY4-168" fmla="*/ 1807368 h 1807368"/>
              <a:gd name="connsiteX0-169" fmla="*/ 2382 w 3574257"/>
              <a:gd name="connsiteY0-170" fmla="*/ 1807368 h 1807368"/>
              <a:gd name="connsiteX1-171" fmla="*/ 0 w 3574257"/>
              <a:gd name="connsiteY1-172" fmla="*/ 0 h 1807368"/>
              <a:gd name="connsiteX2-173" fmla="*/ 2040732 w 3574257"/>
              <a:gd name="connsiteY2-174" fmla="*/ 2382 h 1807368"/>
              <a:gd name="connsiteX3-175" fmla="*/ 3574257 w 3574257"/>
              <a:gd name="connsiteY3-176" fmla="*/ 1807368 h 1807368"/>
              <a:gd name="connsiteX4-177" fmla="*/ 2382 w 3574257"/>
              <a:gd name="connsiteY4-178" fmla="*/ 1807368 h 1807368"/>
              <a:gd name="connsiteX0-179" fmla="*/ 2382 w 3574257"/>
              <a:gd name="connsiteY0-180" fmla="*/ 1807368 h 1807368"/>
              <a:gd name="connsiteX1-181" fmla="*/ 0 w 3574257"/>
              <a:gd name="connsiteY1-182" fmla="*/ 0 h 1807368"/>
              <a:gd name="connsiteX2-183" fmla="*/ 1774032 w 3574257"/>
              <a:gd name="connsiteY2-184" fmla="*/ 161925 h 1807368"/>
              <a:gd name="connsiteX3-185" fmla="*/ 3574257 w 3574257"/>
              <a:gd name="connsiteY3-186" fmla="*/ 1807368 h 1807368"/>
              <a:gd name="connsiteX4-187" fmla="*/ 2382 w 3574257"/>
              <a:gd name="connsiteY4-188" fmla="*/ 1807368 h 1807368"/>
              <a:gd name="connsiteX0-189" fmla="*/ 2382 w 3574257"/>
              <a:gd name="connsiteY0-190" fmla="*/ 1807368 h 1807368"/>
              <a:gd name="connsiteX1-191" fmla="*/ 0 w 3574257"/>
              <a:gd name="connsiteY1-192" fmla="*/ 0 h 1807368"/>
              <a:gd name="connsiteX2-193" fmla="*/ 1969294 w 3574257"/>
              <a:gd name="connsiteY2-194" fmla="*/ 21432 h 1807368"/>
              <a:gd name="connsiteX3-195" fmla="*/ 3574257 w 3574257"/>
              <a:gd name="connsiteY3-196" fmla="*/ 1807368 h 1807368"/>
              <a:gd name="connsiteX4-197" fmla="*/ 2382 w 3574257"/>
              <a:gd name="connsiteY4-198" fmla="*/ 1807368 h 1807368"/>
              <a:gd name="connsiteX0-199" fmla="*/ 2382 w 3574257"/>
              <a:gd name="connsiteY0-200" fmla="*/ 1807368 h 1807368"/>
              <a:gd name="connsiteX1-201" fmla="*/ 0 w 3574257"/>
              <a:gd name="connsiteY1-202" fmla="*/ 0 h 1807368"/>
              <a:gd name="connsiteX2-203" fmla="*/ 1819275 w 3574257"/>
              <a:gd name="connsiteY2-204" fmla="*/ 200026 h 1807368"/>
              <a:gd name="connsiteX3-205" fmla="*/ 3574257 w 3574257"/>
              <a:gd name="connsiteY3-206" fmla="*/ 1807368 h 1807368"/>
              <a:gd name="connsiteX4-207" fmla="*/ 2382 w 3574257"/>
              <a:gd name="connsiteY4-208" fmla="*/ 1807368 h 1807368"/>
              <a:gd name="connsiteX0-209" fmla="*/ 2382 w 3574257"/>
              <a:gd name="connsiteY0-210" fmla="*/ 1807368 h 1807368"/>
              <a:gd name="connsiteX1-211" fmla="*/ 0 w 3574257"/>
              <a:gd name="connsiteY1-212" fmla="*/ 0 h 1807368"/>
              <a:gd name="connsiteX2-213" fmla="*/ 2045494 w 3574257"/>
              <a:gd name="connsiteY2-214" fmla="*/ 1 h 1807368"/>
              <a:gd name="connsiteX3-215" fmla="*/ 3574257 w 3574257"/>
              <a:gd name="connsiteY3-216" fmla="*/ 1807368 h 1807368"/>
              <a:gd name="connsiteX4-217" fmla="*/ 2382 w 3574257"/>
              <a:gd name="connsiteY4-218" fmla="*/ 1807368 h 18073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  <a:gd name="connsiteX0-111" fmla="*/ 0 w 3352800"/>
              <a:gd name="connsiteY0-112" fmla="*/ 2002631 h 2002631"/>
              <a:gd name="connsiteX1-113" fmla="*/ 754045 w 3352800"/>
              <a:gd name="connsiteY1-114" fmla="*/ 1468326 h 2002631"/>
              <a:gd name="connsiteX2-115" fmla="*/ 3352800 w 3352800"/>
              <a:gd name="connsiteY2-116" fmla="*/ 0 h 2002631"/>
              <a:gd name="connsiteX3-117" fmla="*/ 3352800 w 3352800"/>
              <a:gd name="connsiteY3-118" fmla="*/ 2002631 h 2002631"/>
              <a:gd name="connsiteX4-119" fmla="*/ 0 w 3352800"/>
              <a:gd name="connsiteY4-120" fmla="*/ 2002631 h 2002631"/>
              <a:gd name="connsiteX0-121" fmla="*/ 0 w 3352800"/>
              <a:gd name="connsiteY0-122" fmla="*/ 534305 h 534305"/>
              <a:gd name="connsiteX1-123" fmla="*/ 754045 w 3352800"/>
              <a:gd name="connsiteY1-124" fmla="*/ 0 h 534305"/>
              <a:gd name="connsiteX2-125" fmla="*/ 3352800 w 3352800"/>
              <a:gd name="connsiteY2-126" fmla="*/ 7687 h 534305"/>
              <a:gd name="connsiteX3-127" fmla="*/ 3352800 w 3352800"/>
              <a:gd name="connsiteY3-128" fmla="*/ 534305 h 534305"/>
              <a:gd name="connsiteX4-129" fmla="*/ 0 w 3352800"/>
              <a:gd name="connsiteY4-130" fmla="*/ 534305 h 534305"/>
              <a:gd name="connsiteX0-131" fmla="*/ 0 w 3352800"/>
              <a:gd name="connsiteY0-132" fmla="*/ 534305 h 534305"/>
              <a:gd name="connsiteX1-133" fmla="*/ 754045 w 3352800"/>
              <a:gd name="connsiteY1-134" fmla="*/ 0 h 534305"/>
              <a:gd name="connsiteX2-135" fmla="*/ 3352800 w 3352800"/>
              <a:gd name="connsiteY2-136" fmla="*/ 7687 h 534305"/>
              <a:gd name="connsiteX3-137" fmla="*/ 3352800 w 3352800"/>
              <a:gd name="connsiteY3-138" fmla="*/ 534305 h 534305"/>
              <a:gd name="connsiteX4-139" fmla="*/ 0 w 3352800"/>
              <a:gd name="connsiteY4-140" fmla="*/ 534305 h 534305"/>
              <a:gd name="connsiteX0-141" fmla="*/ 0 w 3352800"/>
              <a:gd name="connsiteY0-142" fmla="*/ 526618 h 526618"/>
              <a:gd name="connsiteX1-143" fmla="*/ 980611 w 3352800"/>
              <a:gd name="connsiteY1-144" fmla="*/ 93681 h 526618"/>
              <a:gd name="connsiteX2-145" fmla="*/ 3352800 w 3352800"/>
              <a:gd name="connsiteY2-146" fmla="*/ 0 h 526618"/>
              <a:gd name="connsiteX3-147" fmla="*/ 3352800 w 3352800"/>
              <a:gd name="connsiteY3-148" fmla="*/ 526618 h 526618"/>
              <a:gd name="connsiteX4-149" fmla="*/ 0 w 3352800"/>
              <a:gd name="connsiteY4-150" fmla="*/ 526618 h 526618"/>
              <a:gd name="connsiteX0-151" fmla="*/ 0 w 3352800"/>
              <a:gd name="connsiteY0-152" fmla="*/ 526888 h 526888"/>
              <a:gd name="connsiteX1-153" fmla="*/ 744735 w 3352800"/>
              <a:gd name="connsiteY1-154" fmla="*/ 0 h 526888"/>
              <a:gd name="connsiteX2-155" fmla="*/ 3352800 w 3352800"/>
              <a:gd name="connsiteY2-156" fmla="*/ 270 h 526888"/>
              <a:gd name="connsiteX3-157" fmla="*/ 3352800 w 3352800"/>
              <a:gd name="connsiteY3-158" fmla="*/ 526888 h 526888"/>
              <a:gd name="connsiteX4-159" fmla="*/ 0 w 3352800"/>
              <a:gd name="connsiteY4-160" fmla="*/ 526888 h 526888"/>
              <a:gd name="connsiteX0-161" fmla="*/ 0 w 3352800"/>
              <a:gd name="connsiteY0-162" fmla="*/ 526618 h 526618"/>
              <a:gd name="connsiteX1-163" fmla="*/ 811948 w 3352800"/>
              <a:gd name="connsiteY1-164" fmla="*/ 60921 h 526618"/>
              <a:gd name="connsiteX2-165" fmla="*/ 3352800 w 3352800"/>
              <a:gd name="connsiteY2-166" fmla="*/ 0 h 526618"/>
              <a:gd name="connsiteX3-167" fmla="*/ 3352800 w 3352800"/>
              <a:gd name="connsiteY3-168" fmla="*/ 526618 h 526618"/>
              <a:gd name="connsiteX4-169" fmla="*/ 0 w 3352800"/>
              <a:gd name="connsiteY4-170" fmla="*/ 526618 h 526618"/>
              <a:gd name="connsiteX0-171" fmla="*/ 0 w 3352800"/>
              <a:gd name="connsiteY0-172" fmla="*/ 527584 h 527584"/>
              <a:gd name="connsiteX1-173" fmla="*/ 751718 w 3352800"/>
              <a:gd name="connsiteY1-174" fmla="*/ 0 h 527584"/>
              <a:gd name="connsiteX2-175" fmla="*/ 3352800 w 3352800"/>
              <a:gd name="connsiteY2-176" fmla="*/ 966 h 527584"/>
              <a:gd name="connsiteX3-177" fmla="*/ 3352800 w 3352800"/>
              <a:gd name="connsiteY3-178" fmla="*/ 527584 h 527584"/>
              <a:gd name="connsiteX4-179" fmla="*/ 0 w 3352800"/>
              <a:gd name="connsiteY4-180" fmla="*/ 527584 h 527584"/>
              <a:gd name="connsiteX0-181" fmla="*/ 0 w 3352800"/>
              <a:gd name="connsiteY0-182" fmla="*/ 527584 h 527584"/>
              <a:gd name="connsiteX1-183" fmla="*/ 751718 w 3352800"/>
              <a:gd name="connsiteY1-184" fmla="*/ 0 h 527584"/>
              <a:gd name="connsiteX2-185" fmla="*/ 3241069 w 3352800"/>
              <a:gd name="connsiteY2-186" fmla="*/ 94144 h 527584"/>
              <a:gd name="connsiteX3-187" fmla="*/ 3352800 w 3352800"/>
              <a:gd name="connsiteY3-188" fmla="*/ 527584 h 527584"/>
              <a:gd name="connsiteX4-189" fmla="*/ 0 w 3352800"/>
              <a:gd name="connsiteY4-190" fmla="*/ 527584 h 527584"/>
              <a:gd name="connsiteX0-191" fmla="*/ 0 w 3352800"/>
              <a:gd name="connsiteY0-192" fmla="*/ 527584 h 527584"/>
              <a:gd name="connsiteX1-193" fmla="*/ 751718 w 3352800"/>
              <a:gd name="connsiteY1-194" fmla="*/ 0 h 527584"/>
              <a:gd name="connsiteX2-195" fmla="*/ 3352800 w 3352800"/>
              <a:gd name="connsiteY2-196" fmla="*/ 271 h 527584"/>
              <a:gd name="connsiteX3-197" fmla="*/ 3352800 w 3352800"/>
              <a:gd name="connsiteY3-198" fmla="*/ 527584 h 527584"/>
              <a:gd name="connsiteX4-199" fmla="*/ 0 w 3352800"/>
              <a:gd name="connsiteY4-200" fmla="*/ 527584 h 527584"/>
              <a:gd name="connsiteX0-201" fmla="*/ 0 w 3352800"/>
              <a:gd name="connsiteY0-202" fmla="*/ 527313 h 527313"/>
              <a:gd name="connsiteX1-203" fmla="*/ 900984 w 3352800"/>
              <a:gd name="connsiteY1-204" fmla="*/ 97774 h 527313"/>
              <a:gd name="connsiteX2-205" fmla="*/ 3352800 w 3352800"/>
              <a:gd name="connsiteY2-206" fmla="*/ 0 h 527313"/>
              <a:gd name="connsiteX3-207" fmla="*/ 3352800 w 3352800"/>
              <a:gd name="connsiteY3-208" fmla="*/ 527313 h 527313"/>
              <a:gd name="connsiteX4-209" fmla="*/ 0 w 3352800"/>
              <a:gd name="connsiteY4-210" fmla="*/ 527313 h 527313"/>
              <a:gd name="connsiteX0-211" fmla="*/ 0 w 3352800"/>
              <a:gd name="connsiteY0-212" fmla="*/ 527584 h 527584"/>
              <a:gd name="connsiteX1-213" fmla="*/ 748227 w 3352800"/>
              <a:gd name="connsiteY1-214" fmla="*/ 0 h 527584"/>
              <a:gd name="connsiteX2-215" fmla="*/ 3352800 w 3352800"/>
              <a:gd name="connsiteY2-216" fmla="*/ 271 h 527584"/>
              <a:gd name="connsiteX3-217" fmla="*/ 3352800 w 3352800"/>
              <a:gd name="connsiteY3-218" fmla="*/ 527584 h 527584"/>
              <a:gd name="connsiteX4-219" fmla="*/ 0 w 3352800"/>
              <a:gd name="connsiteY4-220" fmla="*/ 527584 h 5275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99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59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119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79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1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7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197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E7B9BC-3EFE-4280-B633-2F4EDD8B433B}" type="slidenum">
              <a:rPr lang="en-US" altLang="zh-CN" b="1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楷体_GB2312" pitchFamily="49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E7B9BC-3EFE-4280-B633-2F4EDD8B433B}" type="slidenum">
              <a:rPr lang="en-US" altLang="zh-CN" b="1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楷体_GB2312" pitchFamily="49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4210050 h 4210050"/>
              <a:gd name="connsiteX1-3" fmla="*/ 0 w 3571875"/>
              <a:gd name="connsiteY1-4" fmla="*/ 0 h 4210050"/>
              <a:gd name="connsiteX2-5" fmla="*/ 2028825 w 3571875"/>
              <a:gd name="connsiteY2-6" fmla="*/ 2388394 h 4210050"/>
              <a:gd name="connsiteX3-7" fmla="*/ 3571875 w 3571875"/>
              <a:gd name="connsiteY3-8" fmla="*/ 4210050 h 4210050"/>
              <a:gd name="connsiteX4" fmla="*/ 0 w 3571875"/>
              <a:gd name="connsiteY4" fmla="*/ 4210050 h 4210050"/>
              <a:gd name="connsiteX0-9" fmla="*/ 0 w 3571875"/>
              <a:gd name="connsiteY0-10" fmla="*/ 4210050 h 4210050"/>
              <a:gd name="connsiteX1-11" fmla="*/ 0 w 3571875"/>
              <a:gd name="connsiteY1-12" fmla="*/ 0 h 4210050"/>
              <a:gd name="connsiteX2-13" fmla="*/ 2028825 w 3571875"/>
              <a:gd name="connsiteY2-14" fmla="*/ 2205038 h 4210050"/>
              <a:gd name="connsiteX3-15" fmla="*/ 3571875 w 3571875"/>
              <a:gd name="connsiteY3-16" fmla="*/ 4210050 h 4210050"/>
              <a:gd name="connsiteX4-17" fmla="*/ 0 w 3571875"/>
              <a:gd name="connsiteY4-18" fmla="*/ 4210050 h 4210050"/>
              <a:gd name="connsiteX0-19" fmla="*/ 0 w 3571875"/>
              <a:gd name="connsiteY0-20" fmla="*/ 4210050 h 4210050"/>
              <a:gd name="connsiteX1-21" fmla="*/ 0 w 3571875"/>
              <a:gd name="connsiteY1-22" fmla="*/ 0 h 4210050"/>
              <a:gd name="connsiteX2-23" fmla="*/ 2028825 w 3571875"/>
              <a:gd name="connsiteY2-24" fmla="*/ 2393157 h 4210050"/>
              <a:gd name="connsiteX3-25" fmla="*/ 3571875 w 3571875"/>
              <a:gd name="connsiteY3-26" fmla="*/ 4210050 h 4210050"/>
              <a:gd name="connsiteX4-27" fmla="*/ 0 w 3571875"/>
              <a:gd name="connsiteY4-28" fmla="*/ 4210050 h 4210050"/>
              <a:gd name="connsiteX0-29" fmla="*/ 0 w 3571875"/>
              <a:gd name="connsiteY0-30" fmla="*/ 4210050 h 4210050"/>
              <a:gd name="connsiteX1-31" fmla="*/ 0 w 3571875"/>
              <a:gd name="connsiteY1-32" fmla="*/ 0 h 4210050"/>
              <a:gd name="connsiteX2-33" fmla="*/ 2028825 w 3571875"/>
              <a:gd name="connsiteY2-34" fmla="*/ 2393157 h 4210050"/>
              <a:gd name="connsiteX3-35" fmla="*/ 3571875 w 3571875"/>
              <a:gd name="connsiteY3-36" fmla="*/ 4210050 h 4210050"/>
              <a:gd name="connsiteX4-37" fmla="*/ 0 w 3571875"/>
              <a:gd name="connsiteY4-38" fmla="*/ 4210050 h 4210050"/>
              <a:gd name="connsiteX0-39" fmla="*/ 0 w 3571875"/>
              <a:gd name="connsiteY0-40" fmla="*/ 4210050 h 4210050"/>
              <a:gd name="connsiteX1-41" fmla="*/ 0 w 3571875"/>
              <a:gd name="connsiteY1-42" fmla="*/ 0 h 4210050"/>
              <a:gd name="connsiteX2-43" fmla="*/ 2028825 w 3571875"/>
              <a:gd name="connsiteY2-44" fmla="*/ 2281238 h 4210050"/>
              <a:gd name="connsiteX3-45" fmla="*/ 3571875 w 3571875"/>
              <a:gd name="connsiteY3-46" fmla="*/ 4210050 h 4210050"/>
              <a:gd name="connsiteX4-47" fmla="*/ 0 w 3571875"/>
              <a:gd name="connsiteY4-48" fmla="*/ 4210050 h 4210050"/>
              <a:gd name="connsiteX0-49" fmla="*/ 0 w 3571875"/>
              <a:gd name="connsiteY0-50" fmla="*/ 4210050 h 4210050"/>
              <a:gd name="connsiteX1-51" fmla="*/ 0 w 3571875"/>
              <a:gd name="connsiteY1-52" fmla="*/ 0 h 4210050"/>
              <a:gd name="connsiteX2-53" fmla="*/ 2028825 w 3571875"/>
              <a:gd name="connsiteY2-54" fmla="*/ 2393157 h 4210050"/>
              <a:gd name="connsiteX3-55" fmla="*/ 3571875 w 3571875"/>
              <a:gd name="connsiteY3-56" fmla="*/ 4210050 h 4210050"/>
              <a:gd name="connsiteX4-57" fmla="*/ 0 w 3571875"/>
              <a:gd name="connsiteY4-58" fmla="*/ 4210050 h 4210050"/>
              <a:gd name="connsiteX0-59" fmla="*/ 0 w 3571875"/>
              <a:gd name="connsiteY0-60" fmla="*/ 4210050 h 4210050"/>
              <a:gd name="connsiteX1-61" fmla="*/ 0 w 3571875"/>
              <a:gd name="connsiteY1-62" fmla="*/ 0 h 4210050"/>
              <a:gd name="connsiteX2-63" fmla="*/ 2028825 w 3571875"/>
              <a:gd name="connsiteY2-64" fmla="*/ 2393157 h 4210050"/>
              <a:gd name="connsiteX3-65" fmla="*/ 3571875 w 3571875"/>
              <a:gd name="connsiteY3-66" fmla="*/ 4210050 h 4210050"/>
              <a:gd name="connsiteX4-67" fmla="*/ 0 w 3571875"/>
              <a:gd name="connsiteY4-68" fmla="*/ 4210050 h 4210050"/>
              <a:gd name="connsiteX0-69" fmla="*/ 0 w 3571875"/>
              <a:gd name="connsiteY0-70" fmla="*/ 4210050 h 4210050"/>
              <a:gd name="connsiteX1-71" fmla="*/ 0 w 3571875"/>
              <a:gd name="connsiteY1-72" fmla="*/ 0 h 4210050"/>
              <a:gd name="connsiteX2-73" fmla="*/ 2076450 w 3571875"/>
              <a:gd name="connsiteY2-74" fmla="*/ 2274094 h 4210050"/>
              <a:gd name="connsiteX3-75" fmla="*/ 3571875 w 3571875"/>
              <a:gd name="connsiteY3-76" fmla="*/ 4210050 h 4210050"/>
              <a:gd name="connsiteX4-77" fmla="*/ 0 w 3571875"/>
              <a:gd name="connsiteY4-78" fmla="*/ 4210050 h 4210050"/>
              <a:gd name="connsiteX0-79" fmla="*/ 0 w 3571875"/>
              <a:gd name="connsiteY0-80" fmla="*/ 4210050 h 4210050"/>
              <a:gd name="connsiteX1-81" fmla="*/ 0 w 3571875"/>
              <a:gd name="connsiteY1-82" fmla="*/ 0 h 4210050"/>
              <a:gd name="connsiteX2-83" fmla="*/ 2245519 w 3571875"/>
              <a:gd name="connsiteY2-84" fmla="*/ 2405063 h 4210050"/>
              <a:gd name="connsiteX3-85" fmla="*/ 3571875 w 3571875"/>
              <a:gd name="connsiteY3-86" fmla="*/ 4210050 h 4210050"/>
              <a:gd name="connsiteX4-87" fmla="*/ 0 w 3571875"/>
              <a:gd name="connsiteY4-88" fmla="*/ 4210050 h 4210050"/>
              <a:gd name="connsiteX0-89" fmla="*/ 0 w 3571875"/>
              <a:gd name="connsiteY0-90" fmla="*/ 4210050 h 4210050"/>
              <a:gd name="connsiteX1-91" fmla="*/ 0 w 3571875"/>
              <a:gd name="connsiteY1-92" fmla="*/ 0 h 4210050"/>
              <a:gd name="connsiteX2-93" fmla="*/ 2038350 w 3571875"/>
              <a:gd name="connsiteY2-94" fmla="*/ 2405063 h 4210050"/>
              <a:gd name="connsiteX3-95" fmla="*/ 3571875 w 3571875"/>
              <a:gd name="connsiteY3-96" fmla="*/ 4210050 h 4210050"/>
              <a:gd name="connsiteX4-97" fmla="*/ 0 w 3571875"/>
              <a:gd name="connsiteY4-98" fmla="*/ 4210050 h 4210050"/>
              <a:gd name="connsiteX0-99" fmla="*/ 0 w 3571875"/>
              <a:gd name="connsiteY0-100" fmla="*/ 2433637 h 2433637"/>
              <a:gd name="connsiteX1-101" fmla="*/ 257175 w 3571875"/>
              <a:gd name="connsiteY1-102" fmla="*/ 0 h 2433637"/>
              <a:gd name="connsiteX2-103" fmla="*/ 2038350 w 3571875"/>
              <a:gd name="connsiteY2-104" fmla="*/ 628650 h 2433637"/>
              <a:gd name="connsiteX3-105" fmla="*/ 3571875 w 3571875"/>
              <a:gd name="connsiteY3-106" fmla="*/ 2433637 h 2433637"/>
              <a:gd name="connsiteX4-107" fmla="*/ 0 w 3571875"/>
              <a:gd name="connsiteY4-108" fmla="*/ 2433637 h 2433637"/>
              <a:gd name="connsiteX0-109" fmla="*/ 2382 w 3574257"/>
              <a:gd name="connsiteY0-110" fmla="*/ 1807368 h 1807368"/>
              <a:gd name="connsiteX1-111" fmla="*/ 0 w 3574257"/>
              <a:gd name="connsiteY1-112" fmla="*/ 0 h 1807368"/>
              <a:gd name="connsiteX2-113" fmla="*/ 2040732 w 3574257"/>
              <a:gd name="connsiteY2-114" fmla="*/ 2381 h 1807368"/>
              <a:gd name="connsiteX3-115" fmla="*/ 3574257 w 3574257"/>
              <a:gd name="connsiteY3-116" fmla="*/ 1807368 h 1807368"/>
              <a:gd name="connsiteX4-117" fmla="*/ 2382 w 3574257"/>
              <a:gd name="connsiteY4-118" fmla="*/ 1807368 h 1807368"/>
              <a:gd name="connsiteX0-119" fmla="*/ 2382 w 3574257"/>
              <a:gd name="connsiteY0-120" fmla="*/ 1807368 h 1807368"/>
              <a:gd name="connsiteX1-121" fmla="*/ 0 w 3574257"/>
              <a:gd name="connsiteY1-122" fmla="*/ 0 h 1807368"/>
              <a:gd name="connsiteX2-123" fmla="*/ 1924051 w 3574257"/>
              <a:gd name="connsiteY2-124" fmla="*/ 307181 h 1807368"/>
              <a:gd name="connsiteX3-125" fmla="*/ 3574257 w 3574257"/>
              <a:gd name="connsiteY3-126" fmla="*/ 1807368 h 1807368"/>
              <a:gd name="connsiteX4-127" fmla="*/ 2382 w 3574257"/>
              <a:gd name="connsiteY4-128" fmla="*/ 1807368 h 1807368"/>
              <a:gd name="connsiteX0-129" fmla="*/ 2382 w 3574257"/>
              <a:gd name="connsiteY0-130" fmla="*/ 1809749 h 1809749"/>
              <a:gd name="connsiteX1-131" fmla="*/ 0 w 3574257"/>
              <a:gd name="connsiteY1-132" fmla="*/ 2381 h 1809749"/>
              <a:gd name="connsiteX2-133" fmla="*/ 2038351 w 3574257"/>
              <a:gd name="connsiteY2-134" fmla="*/ 0 h 1809749"/>
              <a:gd name="connsiteX3-135" fmla="*/ 3574257 w 3574257"/>
              <a:gd name="connsiteY3-136" fmla="*/ 1809749 h 1809749"/>
              <a:gd name="connsiteX4-137" fmla="*/ 2382 w 3574257"/>
              <a:gd name="connsiteY4-138" fmla="*/ 1809749 h 1809749"/>
              <a:gd name="connsiteX0-139" fmla="*/ 2382 w 3574257"/>
              <a:gd name="connsiteY0-140" fmla="*/ 1807368 h 1807368"/>
              <a:gd name="connsiteX1-141" fmla="*/ 0 w 3574257"/>
              <a:gd name="connsiteY1-142" fmla="*/ 0 h 1807368"/>
              <a:gd name="connsiteX2-143" fmla="*/ 1640682 w 3574257"/>
              <a:gd name="connsiteY2-144" fmla="*/ 450057 h 1807368"/>
              <a:gd name="connsiteX3-145" fmla="*/ 3574257 w 3574257"/>
              <a:gd name="connsiteY3-146" fmla="*/ 1807368 h 1807368"/>
              <a:gd name="connsiteX4-147" fmla="*/ 2382 w 3574257"/>
              <a:gd name="connsiteY4-148" fmla="*/ 1807368 h 1807368"/>
              <a:gd name="connsiteX0-149" fmla="*/ 2382 w 3574257"/>
              <a:gd name="connsiteY0-150" fmla="*/ 1809749 h 1809749"/>
              <a:gd name="connsiteX1-151" fmla="*/ 0 w 3574257"/>
              <a:gd name="connsiteY1-152" fmla="*/ 2381 h 1809749"/>
              <a:gd name="connsiteX2-153" fmla="*/ 2038351 w 3574257"/>
              <a:gd name="connsiteY2-154" fmla="*/ 0 h 1809749"/>
              <a:gd name="connsiteX3-155" fmla="*/ 3574257 w 3574257"/>
              <a:gd name="connsiteY3-156" fmla="*/ 1809749 h 1809749"/>
              <a:gd name="connsiteX4-157" fmla="*/ 2382 w 3574257"/>
              <a:gd name="connsiteY4-158" fmla="*/ 1809749 h 1809749"/>
              <a:gd name="connsiteX0-159" fmla="*/ 2382 w 3574257"/>
              <a:gd name="connsiteY0-160" fmla="*/ 1807368 h 1807368"/>
              <a:gd name="connsiteX1-161" fmla="*/ 0 w 3574257"/>
              <a:gd name="connsiteY1-162" fmla="*/ 0 h 1807368"/>
              <a:gd name="connsiteX2-163" fmla="*/ 1657351 w 3574257"/>
              <a:gd name="connsiteY2-164" fmla="*/ 230982 h 1807368"/>
              <a:gd name="connsiteX3-165" fmla="*/ 3574257 w 3574257"/>
              <a:gd name="connsiteY3-166" fmla="*/ 1807368 h 1807368"/>
              <a:gd name="connsiteX4-167" fmla="*/ 2382 w 3574257"/>
              <a:gd name="connsiteY4-168" fmla="*/ 1807368 h 1807368"/>
              <a:gd name="connsiteX0-169" fmla="*/ 2382 w 3574257"/>
              <a:gd name="connsiteY0-170" fmla="*/ 1807368 h 1807368"/>
              <a:gd name="connsiteX1-171" fmla="*/ 0 w 3574257"/>
              <a:gd name="connsiteY1-172" fmla="*/ 0 h 1807368"/>
              <a:gd name="connsiteX2-173" fmla="*/ 2040732 w 3574257"/>
              <a:gd name="connsiteY2-174" fmla="*/ 2382 h 1807368"/>
              <a:gd name="connsiteX3-175" fmla="*/ 3574257 w 3574257"/>
              <a:gd name="connsiteY3-176" fmla="*/ 1807368 h 1807368"/>
              <a:gd name="connsiteX4-177" fmla="*/ 2382 w 3574257"/>
              <a:gd name="connsiteY4-178" fmla="*/ 1807368 h 1807368"/>
              <a:gd name="connsiteX0-179" fmla="*/ 2382 w 3574257"/>
              <a:gd name="connsiteY0-180" fmla="*/ 1807368 h 1807368"/>
              <a:gd name="connsiteX1-181" fmla="*/ 0 w 3574257"/>
              <a:gd name="connsiteY1-182" fmla="*/ 0 h 1807368"/>
              <a:gd name="connsiteX2-183" fmla="*/ 1774032 w 3574257"/>
              <a:gd name="connsiteY2-184" fmla="*/ 161925 h 1807368"/>
              <a:gd name="connsiteX3-185" fmla="*/ 3574257 w 3574257"/>
              <a:gd name="connsiteY3-186" fmla="*/ 1807368 h 1807368"/>
              <a:gd name="connsiteX4-187" fmla="*/ 2382 w 3574257"/>
              <a:gd name="connsiteY4-188" fmla="*/ 1807368 h 1807368"/>
              <a:gd name="connsiteX0-189" fmla="*/ 2382 w 3574257"/>
              <a:gd name="connsiteY0-190" fmla="*/ 1807368 h 1807368"/>
              <a:gd name="connsiteX1-191" fmla="*/ 0 w 3574257"/>
              <a:gd name="connsiteY1-192" fmla="*/ 0 h 1807368"/>
              <a:gd name="connsiteX2-193" fmla="*/ 1969294 w 3574257"/>
              <a:gd name="connsiteY2-194" fmla="*/ 21432 h 1807368"/>
              <a:gd name="connsiteX3-195" fmla="*/ 3574257 w 3574257"/>
              <a:gd name="connsiteY3-196" fmla="*/ 1807368 h 1807368"/>
              <a:gd name="connsiteX4-197" fmla="*/ 2382 w 3574257"/>
              <a:gd name="connsiteY4-198" fmla="*/ 1807368 h 1807368"/>
              <a:gd name="connsiteX0-199" fmla="*/ 2382 w 3574257"/>
              <a:gd name="connsiteY0-200" fmla="*/ 1807368 h 1807368"/>
              <a:gd name="connsiteX1-201" fmla="*/ 0 w 3574257"/>
              <a:gd name="connsiteY1-202" fmla="*/ 0 h 1807368"/>
              <a:gd name="connsiteX2-203" fmla="*/ 1819275 w 3574257"/>
              <a:gd name="connsiteY2-204" fmla="*/ 200026 h 1807368"/>
              <a:gd name="connsiteX3-205" fmla="*/ 3574257 w 3574257"/>
              <a:gd name="connsiteY3-206" fmla="*/ 1807368 h 1807368"/>
              <a:gd name="connsiteX4-207" fmla="*/ 2382 w 3574257"/>
              <a:gd name="connsiteY4-208" fmla="*/ 1807368 h 1807368"/>
              <a:gd name="connsiteX0-209" fmla="*/ 2382 w 3574257"/>
              <a:gd name="connsiteY0-210" fmla="*/ 1807368 h 1807368"/>
              <a:gd name="connsiteX1-211" fmla="*/ 0 w 3574257"/>
              <a:gd name="connsiteY1-212" fmla="*/ 0 h 1807368"/>
              <a:gd name="connsiteX2-213" fmla="*/ 2045494 w 3574257"/>
              <a:gd name="connsiteY2-214" fmla="*/ 1 h 1807368"/>
              <a:gd name="connsiteX3-215" fmla="*/ 3574257 w 3574257"/>
              <a:gd name="connsiteY3-216" fmla="*/ 1807368 h 1807368"/>
              <a:gd name="connsiteX4-217" fmla="*/ 2382 w 3574257"/>
              <a:gd name="connsiteY4-218" fmla="*/ 1807368 h 18073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  <a:gd name="connsiteX0-111" fmla="*/ 0 w 3352800"/>
              <a:gd name="connsiteY0-112" fmla="*/ 2002631 h 2002631"/>
              <a:gd name="connsiteX1-113" fmla="*/ 754045 w 3352800"/>
              <a:gd name="connsiteY1-114" fmla="*/ 1468326 h 2002631"/>
              <a:gd name="connsiteX2-115" fmla="*/ 3352800 w 3352800"/>
              <a:gd name="connsiteY2-116" fmla="*/ 0 h 2002631"/>
              <a:gd name="connsiteX3-117" fmla="*/ 3352800 w 3352800"/>
              <a:gd name="connsiteY3-118" fmla="*/ 2002631 h 2002631"/>
              <a:gd name="connsiteX4-119" fmla="*/ 0 w 3352800"/>
              <a:gd name="connsiteY4-120" fmla="*/ 2002631 h 2002631"/>
              <a:gd name="connsiteX0-121" fmla="*/ 0 w 3352800"/>
              <a:gd name="connsiteY0-122" fmla="*/ 534305 h 534305"/>
              <a:gd name="connsiteX1-123" fmla="*/ 754045 w 3352800"/>
              <a:gd name="connsiteY1-124" fmla="*/ 0 h 534305"/>
              <a:gd name="connsiteX2-125" fmla="*/ 3352800 w 3352800"/>
              <a:gd name="connsiteY2-126" fmla="*/ 7687 h 534305"/>
              <a:gd name="connsiteX3-127" fmla="*/ 3352800 w 3352800"/>
              <a:gd name="connsiteY3-128" fmla="*/ 534305 h 534305"/>
              <a:gd name="connsiteX4-129" fmla="*/ 0 w 3352800"/>
              <a:gd name="connsiteY4-130" fmla="*/ 534305 h 534305"/>
              <a:gd name="connsiteX0-131" fmla="*/ 0 w 3352800"/>
              <a:gd name="connsiteY0-132" fmla="*/ 534305 h 534305"/>
              <a:gd name="connsiteX1-133" fmla="*/ 754045 w 3352800"/>
              <a:gd name="connsiteY1-134" fmla="*/ 0 h 534305"/>
              <a:gd name="connsiteX2-135" fmla="*/ 3352800 w 3352800"/>
              <a:gd name="connsiteY2-136" fmla="*/ 7687 h 534305"/>
              <a:gd name="connsiteX3-137" fmla="*/ 3352800 w 3352800"/>
              <a:gd name="connsiteY3-138" fmla="*/ 534305 h 534305"/>
              <a:gd name="connsiteX4-139" fmla="*/ 0 w 3352800"/>
              <a:gd name="connsiteY4-140" fmla="*/ 534305 h 534305"/>
              <a:gd name="connsiteX0-141" fmla="*/ 0 w 3352800"/>
              <a:gd name="connsiteY0-142" fmla="*/ 526618 h 526618"/>
              <a:gd name="connsiteX1-143" fmla="*/ 980611 w 3352800"/>
              <a:gd name="connsiteY1-144" fmla="*/ 93681 h 526618"/>
              <a:gd name="connsiteX2-145" fmla="*/ 3352800 w 3352800"/>
              <a:gd name="connsiteY2-146" fmla="*/ 0 h 526618"/>
              <a:gd name="connsiteX3-147" fmla="*/ 3352800 w 3352800"/>
              <a:gd name="connsiteY3-148" fmla="*/ 526618 h 526618"/>
              <a:gd name="connsiteX4-149" fmla="*/ 0 w 3352800"/>
              <a:gd name="connsiteY4-150" fmla="*/ 526618 h 526618"/>
              <a:gd name="connsiteX0-151" fmla="*/ 0 w 3352800"/>
              <a:gd name="connsiteY0-152" fmla="*/ 526888 h 526888"/>
              <a:gd name="connsiteX1-153" fmla="*/ 744735 w 3352800"/>
              <a:gd name="connsiteY1-154" fmla="*/ 0 h 526888"/>
              <a:gd name="connsiteX2-155" fmla="*/ 3352800 w 3352800"/>
              <a:gd name="connsiteY2-156" fmla="*/ 270 h 526888"/>
              <a:gd name="connsiteX3-157" fmla="*/ 3352800 w 3352800"/>
              <a:gd name="connsiteY3-158" fmla="*/ 526888 h 526888"/>
              <a:gd name="connsiteX4-159" fmla="*/ 0 w 3352800"/>
              <a:gd name="connsiteY4-160" fmla="*/ 526888 h 526888"/>
              <a:gd name="connsiteX0-161" fmla="*/ 0 w 3352800"/>
              <a:gd name="connsiteY0-162" fmla="*/ 526618 h 526618"/>
              <a:gd name="connsiteX1-163" fmla="*/ 811948 w 3352800"/>
              <a:gd name="connsiteY1-164" fmla="*/ 60921 h 526618"/>
              <a:gd name="connsiteX2-165" fmla="*/ 3352800 w 3352800"/>
              <a:gd name="connsiteY2-166" fmla="*/ 0 h 526618"/>
              <a:gd name="connsiteX3-167" fmla="*/ 3352800 w 3352800"/>
              <a:gd name="connsiteY3-168" fmla="*/ 526618 h 526618"/>
              <a:gd name="connsiteX4-169" fmla="*/ 0 w 3352800"/>
              <a:gd name="connsiteY4-170" fmla="*/ 526618 h 526618"/>
              <a:gd name="connsiteX0-171" fmla="*/ 0 w 3352800"/>
              <a:gd name="connsiteY0-172" fmla="*/ 527584 h 527584"/>
              <a:gd name="connsiteX1-173" fmla="*/ 751718 w 3352800"/>
              <a:gd name="connsiteY1-174" fmla="*/ 0 h 527584"/>
              <a:gd name="connsiteX2-175" fmla="*/ 3352800 w 3352800"/>
              <a:gd name="connsiteY2-176" fmla="*/ 966 h 527584"/>
              <a:gd name="connsiteX3-177" fmla="*/ 3352800 w 3352800"/>
              <a:gd name="connsiteY3-178" fmla="*/ 527584 h 527584"/>
              <a:gd name="connsiteX4-179" fmla="*/ 0 w 3352800"/>
              <a:gd name="connsiteY4-180" fmla="*/ 527584 h 527584"/>
              <a:gd name="connsiteX0-181" fmla="*/ 0 w 3352800"/>
              <a:gd name="connsiteY0-182" fmla="*/ 527584 h 527584"/>
              <a:gd name="connsiteX1-183" fmla="*/ 751718 w 3352800"/>
              <a:gd name="connsiteY1-184" fmla="*/ 0 h 527584"/>
              <a:gd name="connsiteX2-185" fmla="*/ 3241069 w 3352800"/>
              <a:gd name="connsiteY2-186" fmla="*/ 94144 h 527584"/>
              <a:gd name="connsiteX3-187" fmla="*/ 3352800 w 3352800"/>
              <a:gd name="connsiteY3-188" fmla="*/ 527584 h 527584"/>
              <a:gd name="connsiteX4-189" fmla="*/ 0 w 3352800"/>
              <a:gd name="connsiteY4-190" fmla="*/ 527584 h 527584"/>
              <a:gd name="connsiteX0-191" fmla="*/ 0 w 3352800"/>
              <a:gd name="connsiteY0-192" fmla="*/ 527584 h 527584"/>
              <a:gd name="connsiteX1-193" fmla="*/ 751718 w 3352800"/>
              <a:gd name="connsiteY1-194" fmla="*/ 0 h 527584"/>
              <a:gd name="connsiteX2-195" fmla="*/ 3352800 w 3352800"/>
              <a:gd name="connsiteY2-196" fmla="*/ 271 h 527584"/>
              <a:gd name="connsiteX3-197" fmla="*/ 3352800 w 3352800"/>
              <a:gd name="connsiteY3-198" fmla="*/ 527584 h 527584"/>
              <a:gd name="connsiteX4-199" fmla="*/ 0 w 3352800"/>
              <a:gd name="connsiteY4-200" fmla="*/ 527584 h 527584"/>
              <a:gd name="connsiteX0-201" fmla="*/ 0 w 3352800"/>
              <a:gd name="connsiteY0-202" fmla="*/ 527313 h 527313"/>
              <a:gd name="connsiteX1-203" fmla="*/ 900984 w 3352800"/>
              <a:gd name="connsiteY1-204" fmla="*/ 97774 h 527313"/>
              <a:gd name="connsiteX2-205" fmla="*/ 3352800 w 3352800"/>
              <a:gd name="connsiteY2-206" fmla="*/ 0 h 527313"/>
              <a:gd name="connsiteX3-207" fmla="*/ 3352800 w 3352800"/>
              <a:gd name="connsiteY3-208" fmla="*/ 527313 h 527313"/>
              <a:gd name="connsiteX4-209" fmla="*/ 0 w 3352800"/>
              <a:gd name="connsiteY4-210" fmla="*/ 527313 h 527313"/>
              <a:gd name="connsiteX0-211" fmla="*/ 0 w 3352800"/>
              <a:gd name="connsiteY0-212" fmla="*/ 527584 h 527584"/>
              <a:gd name="connsiteX1-213" fmla="*/ 748227 w 3352800"/>
              <a:gd name="connsiteY1-214" fmla="*/ 0 h 527584"/>
              <a:gd name="connsiteX2-215" fmla="*/ 3352800 w 3352800"/>
              <a:gd name="connsiteY2-216" fmla="*/ 271 h 527584"/>
              <a:gd name="connsiteX3-217" fmla="*/ 3352800 w 3352800"/>
              <a:gd name="connsiteY3-218" fmla="*/ 527584 h 527584"/>
              <a:gd name="connsiteX4-219" fmla="*/ 0 w 3352800"/>
              <a:gd name="connsiteY4-220" fmla="*/ 527584 h 5275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99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59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119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79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1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7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197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588366-8C0C-4B08-89B2-3C44616032C8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楷体_GB2312" pitchFamily="49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E7B9BC-3EFE-4280-B633-2F4EDD8B433B}" type="slidenum">
              <a:rPr lang="en-US" altLang="zh-CN" b="1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楷体_GB2312" pitchFamily="49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4210050 h 4210050"/>
              <a:gd name="connsiteX1-3" fmla="*/ 0 w 3571875"/>
              <a:gd name="connsiteY1-4" fmla="*/ 0 h 4210050"/>
              <a:gd name="connsiteX2-5" fmla="*/ 2028825 w 3571875"/>
              <a:gd name="connsiteY2-6" fmla="*/ 2388394 h 4210050"/>
              <a:gd name="connsiteX3-7" fmla="*/ 3571875 w 3571875"/>
              <a:gd name="connsiteY3-8" fmla="*/ 4210050 h 4210050"/>
              <a:gd name="connsiteX4" fmla="*/ 0 w 3571875"/>
              <a:gd name="connsiteY4" fmla="*/ 4210050 h 4210050"/>
              <a:gd name="connsiteX0-9" fmla="*/ 0 w 3571875"/>
              <a:gd name="connsiteY0-10" fmla="*/ 4210050 h 4210050"/>
              <a:gd name="connsiteX1-11" fmla="*/ 0 w 3571875"/>
              <a:gd name="connsiteY1-12" fmla="*/ 0 h 4210050"/>
              <a:gd name="connsiteX2-13" fmla="*/ 2028825 w 3571875"/>
              <a:gd name="connsiteY2-14" fmla="*/ 2205038 h 4210050"/>
              <a:gd name="connsiteX3-15" fmla="*/ 3571875 w 3571875"/>
              <a:gd name="connsiteY3-16" fmla="*/ 4210050 h 4210050"/>
              <a:gd name="connsiteX4-17" fmla="*/ 0 w 3571875"/>
              <a:gd name="connsiteY4-18" fmla="*/ 4210050 h 4210050"/>
              <a:gd name="connsiteX0-19" fmla="*/ 0 w 3571875"/>
              <a:gd name="connsiteY0-20" fmla="*/ 4210050 h 4210050"/>
              <a:gd name="connsiteX1-21" fmla="*/ 0 w 3571875"/>
              <a:gd name="connsiteY1-22" fmla="*/ 0 h 4210050"/>
              <a:gd name="connsiteX2-23" fmla="*/ 2028825 w 3571875"/>
              <a:gd name="connsiteY2-24" fmla="*/ 2393157 h 4210050"/>
              <a:gd name="connsiteX3-25" fmla="*/ 3571875 w 3571875"/>
              <a:gd name="connsiteY3-26" fmla="*/ 4210050 h 4210050"/>
              <a:gd name="connsiteX4-27" fmla="*/ 0 w 3571875"/>
              <a:gd name="connsiteY4-28" fmla="*/ 4210050 h 4210050"/>
              <a:gd name="connsiteX0-29" fmla="*/ 0 w 3571875"/>
              <a:gd name="connsiteY0-30" fmla="*/ 4210050 h 4210050"/>
              <a:gd name="connsiteX1-31" fmla="*/ 0 w 3571875"/>
              <a:gd name="connsiteY1-32" fmla="*/ 0 h 4210050"/>
              <a:gd name="connsiteX2-33" fmla="*/ 2028825 w 3571875"/>
              <a:gd name="connsiteY2-34" fmla="*/ 2393157 h 4210050"/>
              <a:gd name="connsiteX3-35" fmla="*/ 3571875 w 3571875"/>
              <a:gd name="connsiteY3-36" fmla="*/ 4210050 h 4210050"/>
              <a:gd name="connsiteX4-37" fmla="*/ 0 w 3571875"/>
              <a:gd name="connsiteY4-38" fmla="*/ 4210050 h 4210050"/>
              <a:gd name="connsiteX0-39" fmla="*/ 0 w 3571875"/>
              <a:gd name="connsiteY0-40" fmla="*/ 4210050 h 4210050"/>
              <a:gd name="connsiteX1-41" fmla="*/ 0 w 3571875"/>
              <a:gd name="connsiteY1-42" fmla="*/ 0 h 4210050"/>
              <a:gd name="connsiteX2-43" fmla="*/ 2028825 w 3571875"/>
              <a:gd name="connsiteY2-44" fmla="*/ 2281238 h 4210050"/>
              <a:gd name="connsiteX3-45" fmla="*/ 3571875 w 3571875"/>
              <a:gd name="connsiteY3-46" fmla="*/ 4210050 h 4210050"/>
              <a:gd name="connsiteX4-47" fmla="*/ 0 w 3571875"/>
              <a:gd name="connsiteY4-48" fmla="*/ 4210050 h 4210050"/>
              <a:gd name="connsiteX0-49" fmla="*/ 0 w 3571875"/>
              <a:gd name="connsiteY0-50" fmla="*/ 4210050 h 4210050"/>
              <a:gd name="connsiteX1-51" fmla="*/ 0 w 3571875"/>
              <a:gd name="connsiteY1-52" fmla="*/ 0 h 4210050"/>
              <a:gd name="connsiteX2-53" fmla="*/ 2028825 w 3571875"/>
              <a:gd name="connsiteY2-54" fmla="*/ 2393157 h 4210050"/>
              <a:gd name="connsiteX3-55" fmla="*/ 3571875 w 3571875"/>
              <a:gd name="connsiteY3-56" fmla="*/ 4210050 h 4210050"/>
              <a:gd name="connsiteX4-57" fmla="*/ 0 w 3571875"/>
              <a:gd name="connsiteY4-58" fmla="*/ 4210050 h 4210050"/>
              <a:gd name="connsiteX0-59" fmla="*/ 0 w 3571875"/>
              <a:gd name="connsiteY0-60" fmla="*/ 4210050 h 4210050"/>
              <a:gd name="connsiteX1-61" fmla="*/ 0 w 3571875"/>
              <a:gd name="connsiteY1-62" fmla="*/ 0 h 4210050"/>
              <a:gd name="connsiteX2-63" fmla="*/ 2028825 w 3571875"/>
              <a:gd name="connsiteY2-64" fmla="*/ 2393157 h 4210050"/>
              <a:gd name="connsiteX3-65" fmla="*/ 3571875 w 3571875"/>
              <a:gd name="connsiteY3-66" fmla="*/ 4210050 h 4210050"/>
              <a:gd name="connsiteX4-67" fmla="*/ 0 w 3571875"/>
              <a:gd name="connsiteY4-68" fmla="*/ 4210050 h 4210050"/>
              <a:gd name="connsiteX0-69" fmla="*/ 0 w 3571875"/>
              <a:gd name="connsiteY0-70" fmla="*/ 4210050 h 4210050"/>
              <a:gd name="connsiteX1-71" fmla="*/ 0 w 3571875"/>
              <a:gd name="connsiteY1-72" fmla="*/ 0 h 4210050"/>
              <a:gd name="connsiteX2-73" fmla="*/ 2076450 w 3571875"/>
              <a:gd name="connsiteY2-74" fmla="*/ 2274094 h 4210050"/>
              <a:gd name="connsiteX3-75" fmla="*/ 3571875 w 3571875"/>
              <a:gd name="connsiteY3-76" fmla="*/ 4210050 h 4210050"/>
              <a:gd name="connsiteX4-77" fmla="*/ 0 w 3571875"/>
              <a:gd name="connsiteY4-78" fmla="*/ 4210050 h 4210050"/>
              <a:gd name="connsiteX0-79" fmla="*/ 0 w 3571875"/>
              <a:gd name="connsiteY0-80" fmla="*/ 4210050 h 4210050"/>
              <a:gd name="connsiteX1-81" fmla="*/ 0 w 3571875"/>
              <a:gd name="connsiteY1-82" fmla="*/ 0 h 4210050"/>
              <a:gd name="connsiteX2-83" fmla="*/ 2245519 w 3571875"/>
              <a:gd name="connsiteY2-84" fmla="*/ 2405063 h 4210050"/>
              <a:gd name="connsiteX3-85" fmla="*/ 3571875 w 3571875"/>
              <a:gd name="connsiteY3-86" fmla="*/ 4210050 h 4210050"/>
              <a:gd name="connsiteX4-87" fmla="*/ 0 w 3571875"/>
              <a:gd name="connsiteY4-88" fmla="*/ 4210050 h 4210050"/>
              <a:gd name="connsiteX0-89" fmla="*/ 0 w 3571875"/>
              <a:gd name="connsiteY0-90" fmla="*/ 4210050 h 4210050"/>
              <a:gd name="connsiteX1-91" fmla="*/ 0 w 3571875"/>
              <a:gd name="connsiteY1-92" fmla="*/ 0 h 4210050"/>
              <a:gd name="connsiteX2-93" fmla="*/ 2038350 w 3571875"/>
              <a:gd name="connsiteY2-94" fmla="*/ 2405063 h 4210050"/>
              <a:gd name="connsiteX3-95" fmla="*/ 3571875 w 3571875"/>
              <a:gd name="connsiteY3-96" fmla="*/ 4210050 h 4210050"/>
              <a:gd name="connsiteX4-97" fmla="*/ 0 w 3571875"/>
              <a:gd name="connsiteY4-98" fmla="*/ 4210050 h 4210050"/>
              <a:gd name="connsiteX0-99" fmla="*/ 0 w 3571875"/>
              <a:gd name="connsiteY0-100" fmla="*/ 2433637 h 2433637"/>
              <a:gd name="connsiteX1-101" fmla="*/ 257175 w 3571875"/>
              <a:gd name="connsiteY1-102" fmla="*/ 0 h 2433637"/>
              <a:gd name="connsiteX2-103" fmla="*/ 2038350 w 3571875"/>
              <a:gd name="connsiteY2-104" fmla="*/ 628650 h 2433637"/>
              <a:gd name="connsiteX3-105" fmla="*/ 3571875 w 3571875"/>
              <a:gd name="connsiteY3-106" fmla="*/ 2433637 h 2433637"/>
              <a:gd name="connsiteX4-107" fmla="*/ 0 w 3571875"/>
              <a:gd name="connsiteY4-108" fmla="*/ 2433637 h 2433637"/>
              <a:gd name="connsiteX0-109" fmla="*/ 2382 w 3574257"/>
              <a:gd name="connsiteY0-110" fmla="*/ 1807368 h 1807368"/>
              <a:gd name="connsiteX1-111" fmla="*/ 0 w 3574257"/>
              <a:gd name="connsiteY1-112" fmla="*/ 0 h 1807368"/>
              <a:gd name="connsiteX2-113" fmla="*/ 2040732 w 3574257"/>
              <a:gd name="connsiteY2-114" fmla="*/ 2381 h 1807368"/>
              <a:gd name="connsiteX3-115" fmla="*/ 3574257 w 3574257"/>
              <a:gd name="connsiteY3-116" fmla="*/ 1807368 h 1807368"/>
              <a:gd name="connsiteX4-117" fmla="*/ 2382 w 3574257"/>
              <a:gd name="connsiteY4-118" fmla="*/ 1807368 h 1807368"/>
              <a:gd name="connsiteX0-119" fmla="*/ 2382 w 3574257"/>
              <a:gd name="connsiteY0-120" fmla="*/ 1807368 h 1807368"/>
              <a:gd name="connsiteX1-121" fmla="*/ 0 w 3574257"/>
              <a:gd name="connsiteY1-122" fmla="*/ 0 h 1807368"/>
              <a:gd name="connsiteX2-123" fmla="*/ 1924051 w 3574257"/>
              <a:gd name="connsiteY2-124" fmla="*/ 307181 h 1807368"/>
              <a:gd name="connsiteX3-125" fmla="*/ 3574257 w 3574257"/>
              <a:gd name="connsiteY3-126" fmla="*/ 1807368 h 1807368"/>
              <a:gd name="connsiteX4-127" fmla="*/ 2382 w 3574257"/>
              <a:gd name="connsiteY4-128" fmla="*/ 1807368 h 1807368"/>
              <a:gd name="connsiteX0-129" fmla="*/ 2382 w 3574257"/>
              <a:gd name="connsiteY0-130" fmla="*/ 1809749 h 1809749"/>
              <a:gd name="connsiteX1-131" fmla="*/ 0 w 3574257"/>
              <a:gd name="connsiteY1-132" fmla="*/ 2381 h 1809749"/>
              <a:gd name="connsiteX2-133" fmla="*/ 2038351 w 3574257"/>
              <a:gd name="connsiteY2-134" fmla="*/ 0 h 1809749"/>
              <a:gd name="connsiteX3-135" fmla="*/ 3574257 w 3574257"/>
              <a:gd name="connsiteY3-136" fmla="*/ 1809749 h 1809749"/>
              <a:gd name="connsiteX4-137" fmla="*/ 2382 w 3574257"/>
              <a:gd name="connsiteY4-138" fmla="*/ 1809749 h 1809749"/>
              <a:gd name="connsiteX0-139" fmla="*/ 2382 w 3574257"/>
              <a:gd name="connsiteY0-140" fmla="*/ 1807368 h 1807368"/>
              <a:gd name="connsiteX1-141" fmla="*/ 0 w 3574257"/>
              <a:gd name="connsiteY1-142" fmla="*/ 0 h 1807368"/>
              <a:gd name="connsiteX2-143" fmla="*/ 1640682 w 3574257"/>
              <a:gd name="connsiteY2-144" fmla="*/ 450057 h 1807368"/>
              <a:gd name="connsiteX3-145" fmla="*/ 3574257 w 3574257"/>
              <a:gd name="connsiteY3-146" fmla="*/ 1807368 h 1807368"/>
              <a:gd name="connsiteX4-147" fmla="*/ 2382 w 3574257"/>
              <a:gd name="connsiteY4-148" fmla="*/ 1807368 h 1807368"/>
              <a:gd name="connsiteX0-149" fmla="*/ 2382 w 3574257"/>
              <a:gd name="connsiteY0-150" fmla="*/ 1809749 h 1809749"/>
              <a:gd name="connsiteX1-151" fmla="*/ 0 w 3574257"/>
              <a:gd name="connsiteY1-152" fmla="*/ 2381 h 1809749"/>
              <a:gd name="connsiteX2-153" fmla="*/ 2038351 w 3574257"/>
              <a:gd name="connsiteY2-154" fmla="*/ 0 h 1809749"/>
              <a:gd name="connsiteX3-155" fmla="*/ 3574257 w 3574257"/>
              <a:gd name="connsiteY3-156" fmla="*/ 1809749 h 1809749"/>
              <a:gd name="connsiteX4-157" fmla="*/ 2382 w 3574257"/>
              <a:gd name="connsiteY4-158" fmla="*/ 1809749 h 1809749"/>
              <a:gd name="connsiteX0-159" fmla="*/ 2382 w 3574257"/>
              <a:gd name="connsiteY0-160" fmla="*/ 1807368 h 1807368"/>
              <a:gd name="connsiteX1-161" fmla="*/ 0 w 3574257"/>
              <a:gd name="connsiteY1-162" fmla="*/ 0 h 1807368"/>
              <a:gd name="connsiteX2-163" fmla="*/ 1657351 w 3574257"/>
              <a:gd name="connsiteY2-164" fmla="*/ 230982 h 1807368"/>
              <a:gd name="connsiteX3-165" fmla="*/ 3574257 w 3574257"/>
              <a:gd name="connsiteY3-166" fmla="*/ 1807368 h 1807368"/>
              <a:gd name="connsiteX4-167" fmla="*/ 2382 w 3574257"/>
              <a:gd name="connsiteY4-168" fmla="*/ 1807368 h 1807368"/>
              <a:gd name="connsiteX0-169" fmla="*/ 2382 w 3574257"/>
              <a:gd name="connsiteY0-170" fmla="*/ 1807368 h 1807368"/>
              <a:gd name="connsiteX1-171" fmla="*/ 0 w 3574257"/>
              <a:gd name="connsiteY1-172" fmla="*/ 0 h 1807368"/>
              <a:gd name="connsiteX2-173" fmla="*/ 2040732 w 3574257"/>
              <a:gd name="connsiteY2-174" fmla="*/ 2382 h 1807368"/>
              <a:gd name="connsiteX3-175" fmla="*/ 3574257 w 3574257"/>
              <a:gd name="connsiteY3-176" fmla="*/ 1807368 h 1807368"/>
              <a:gd name="connsiteX4-177" fmla="*/ 2382 w 3574257"/>
              <a:gd name="connsiteY4-178" fmla="*/ 1807368 h 1807368"/>
              <a:gd name="connsiteX0-179" fmla="*/ 2382 w 3574257"/>
              <a:gd name="connsiteY0-180" fmla="*/ 1807368 h 1807368"/>
              <a:gd name="connsiteX1-181" fmla="*/ 0 w 3574257"/>
              <a:gd name="connsiteY1-182" fmla="*/ 0 h 1807368"/>
              <a:gd name="connsiteX2-183" fmla="*/ 1774032 w 3574257"/>
              <a:gd name="connsiteY2-184" fmla="*/ 161925 h 1807368"/>
              <a:gd name="connsiteX3-185" fmla="*/ 3574257 w 3574257"/>
              <a:gd name="connsiteY3-186" fmla="*/ 1807368 h 1807368"/>
              <a:gd name="connsiteX4-187" fmla="*/ 2382 w 3574257"/>
              <a:gd name="connsiteY4-188" fmla="*/ 1807368 h 1807368"/>
              <a:gd name="connsiteX0-189" fmla="*/ 2382 w 3574257"/>
              <a:gd name="connsiteY0-190" fmla="*/ 1807368 h 1807368"/>
              <a:gd name="connsiteX1-191" fmla="*/ 0 w 3574257"/>
              <a:gd name="connsiteY1-192" fmla="*/ 0 h 1807368"/>
              <a:gd name="connsiteX2-193" fmla="*/ 1969294 w 3574257"/>
              <a:gd name="connsiteY2-194" fmla="*/ 21432 h 1807368"/>
              <a:gd name="connsiteX3-195" fmla="*/ 3574257 w 3574257"/>
              <a:gd name="connsiteY3-196" fmla="*/ 1807368 h 1807368"/>
              <a:gd name="connsiteX4-197" fmla="*/ 2382 w 3574257"/>
              <a:gd name="connsiteY4-198" fmla="*/ 1807368 h 1807368"/>
              <a:gd name="connsiteX0-199" fmla="*/ 2382 w 3574257"/>
              <a:gd name="connsiteY0-200" fmla="*/ 1807368 h 1807368"/>
              <a:gd name="connsiteX1-201" fmla="*/ 0 w 3574257"/>
              <a:gd name="connsiteY1-202" fmla="*/ 0 h 1807368"/>
              <a:gd name="connsiteX2-203" fmla="*/ 1819275 w 3574257"/>
              <a:gd name="connsiteY2-204" fmla="*/ 200026 h 1807368"/>
              <a:gd name="connsiteX3-205" fmla="*/ 3574257 w 3574257"/>
              <a:gd name="connsiteY3-206" fmla="*/ 1807368 h 1807368"/>
              <a:gd name="connsiteX4-207" fmla="*/ 2382 w 3574257"/>
              <a:gd name="connsiteY4-208" fmla="*/ 1807368 h 1807368"/>
              <a:gd name="connsiteX0-209" fmla="*/ 2382 w 3574257"/>
              <a:gd name="connsiteY0-210" fmla="*/ 1807368 h 1807368"/>
              <a:gd name="connsiteX1-211" fmla="*/ 0 w 3574257"/>
              <a:gd name="connsiteY1-212" fmla="*/ 0 h 1807368"/>
              <a:gd name="connsiteX2-213" fmla="*/ 2045494 w 3574257"/>
              <a:gd name="connsiteY2-214" fmla="*/ 1 h 1807368"/>
              <a:gd name="connsiteX3-215" fmla="*/ 3574257 w 3574257"/>
              <a:gd name="connsiteY3-216" fmla="*/ 1807368 h 1807368"/>
              <a:gd name="connsiteX4-217" fmla="*/ 2382 w 3574257"/>
              <a:gd name="connsiteY4-218" fmla="*/ 1807368 h 18073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  <a:gd name="connsiteX0-111" fmla="*/ 0 w 3352800"/>
              <a:gd name="connsiteY0-112" fmla="*/ 2002631 h 2002631"/>
              <a:gd name="connsiteX1-113" fmla="*/ 754045 w 3352800"/>
              <a:gd name="connsiteY1-114" fmla="*/ 1468326 h 2002631"/>
              <a:gd name="connsiteX2-115" fmla="*/ 3352800 w 3352800"/>
              <a:gd name="connsiteY2-116" fmla="*/ 0 h 2002631"/>
              <a:gd name="connsiteX3-117" fmla="*/ 3352800 w 3352800"/>
              <a:gd name="connsiteY3-118" fmla="*/ 2002631 h 2002631"/>
              <a:gd name="connsiteX4-119" fmla="*/ 0 w 3352800"/>
              <a:gd name="connsiteY4-120" fmla="*/ 2002631 h 2002631"/>
              <a:gd name="connsiteX0-121" fmla="*/ 0 w 3352800"/>
              <a:gd name="connsiteY0-122" fmla="*/ 534305 h 534305"/>
              <a:gd name="connsiteX1-123" fmla="*/ 754045 w 3352800"/>
              <a:gd name="connsiteY1-124" fmla="*/ 0 h 534305"/>
              <a:gd name="connsiteX2-125" fmla="*/ 3352800 w 3352800"/>
              <a:gd name="connsiteY2-126" fmla="*/ 7687 h 534305"/>
              <a:gd name="connsiteX3-127" fmla="*/ 3352800 w 3352800"/>
              <a:gd name="connsiteY3-128" fmla="*/ 534305 h 534305"/>
              <a:gd name="connsiteX4-129" fmla="*/ 0 w 3352800"/>
              <a:gd name="connsiteY4-130" fmla="*/ 534305 h 534305"/>
              <a:gd name="connsiteX0-131" fmla="*/ 0 w 3352800"/>
              <a:gd name="connsiteY0-132" fmla="*/ 534305 h 534305"/>
              <a:gd name="connsiteX1-133" fmla="*/ 754045 w 3352800"/>
              <a:gd name="connsiteY1-134" fmla="*/ 0 h 534305"/>
              <a:gd name="connsiteX2-135" fmla="*/ 3352800 w 3352800"/>
              <a:gd name="connsiteY2-136" fmla="*/ 7687 h 534305"/>
              <a:gd name="connsiteX3-137" fmla="*/ 3352800 w 3352800"/>
              <a:gd name="connsiteY3-138" fmla="*/ 534305 h 534305"/>
              <a:gd name="connsiteX4-139" fmla="*/ 0 w 3352800"/>
              <a:gd name="connsiteY4-140" fmla="*/ 534305 h 534305"/>
              <a:gd name="connsiteX0-141" fmla="*/ 0 w 3352800"/>
              <a:gd name="connsiteY0-142" fmla="*/ 526618 h 526618"/>
              <a:gd name="connsiteX1-143" fmla="*/ 980611 w 3352800"/>
              <a:gd name="connsiteY1-144" fmla="*/ 93681 h 526618"/>
              <a:gd name="connsiteX2-145" fmla="*/ 3352800 w 3352800"/>
              <a:gd name="connsiteY2-146" fmla="*/ 0 h 526618"/>
              <a:gd name="connsiteX3-147" fmla="*/ 3352800 w 3352800"/>
              <a:gd name="connsiteY3-148" fmla="*/ 526618 h 526618"/>
              <a:gd name="connsiteX4-149" fmla="*/ 0 w 3352800"/>
              <a:gd name="connsiteY4-150" fmla="*/ 526618 h 526618"/>
              <a:gd name="connsiteX0-151" fmla="*/ 0 w 3352800"/>
              <a:gd name="connsiteY0-152" fmla="*/ 526888 h 526888"/>
              <a:gd name="connsiteX1-153" fmla="*/ 744735 w 3352800"/>
              <a:gd name="connsiteY1-154" fmla="*/ 0 h 526888"/>
              <a:gd name="connsiteX2-155" fmla="*/ 3352800 w 3352800"/>
              <a:gd name="connsiteY2-156" fmla="*/ 270 h 526888"/>
              <a:gd name="connsiteX3-157" fmla="*/ 3352800 w 3352800"/>
              <a:gd name="connsiteY3-158" fmla="*/ 526888 h 526888"/>
              <a:gd name="connsiteX4-159" fmla="*/ 0 w 3352800"/>
              <a:gd name="connsiteY4-160" fmla="*/ 526888 h 526888"/>
              <a:gd name="connsiteX0-161" fmla="*/ 0 w 3352800"/>
              <a:gd name="connsiteY0-162" fmla="*/ 526618 h 526618"/>
              <a:gd name="connsiteX1-163" fmla="*/ 811948 w 3352800"/>
              <a:gd name="connsiteY1-164" fmla="*/ 60921 h 526618"/>
              <a:gd name="connsiteX2-165" fmla="*/ 3352800 w 3352800"/>
              <a:gd name="connsiteY2-166" fmla="*/ 0 h 526618"/>
              <a:gd name="connsiteX3-167" fmla="*/ 3352800 w 3352800"/>
              <a:gd name="connsiteY3-168" fmla="*/ 526618 h 526618"/>
              <a:gd name="connsiteX4-169" fmla="*/ 0 w 3352800"/>
              <a:gd name="connsiteY4-170" fmla="*/ 526618 h 526618"/>
              <a:gd name="connsiteX0-171" fmla="*/ 0 w 3352800"/>
              <a:gd name="connsiteY0-172" fmla="*/ 527584 h 527584"/>
              <a:gd name="connsiteX1-173" fmla="*/ 751718 w 3352800"/>
              <a:gd name="connsiteY1-174" fmla="*/ 0 h 527584"/>
              <a:gd name="connsiteX2-175" fmla="*/ 3352800 w 3352800"/>
              <a:gd name="connsiteY2-176" fmla="*/ 966 h 527584"/>
              <a:gd name="connsiteX3-177" fmla="*/ 3352800 w 3352800"/>
              <a:gd name="connsiteY3-178" fmla="*/ 527584 h 527584"/>
              <a:gd name="connsiteX4-179" fmla="*/ 0 w 3352800"/>
              <a:gd name="connsiteY4-180" fmla="*/ 527584 h 527584"/>
              <a:gd name="connsiteX0-181" fmla="*/ 0 w 3352800"/>
              <a:gd name="connsiteY0-182" fmla="*/ 527584 h 527584"/>
              <a:gd name="connsiteX1-183" fmla="*/ 751718 w 3352800"/>
              <a:gd name="connsiteY1-184" fmla="*/ 0 h 527584"/>
              <a:gd name="connsiteX2-185" fmla="*/ 3241069 w 3352800"/>
              <a:gd name="connsiteY2-186" fmla="*/ 94144 h 527584"/>
              <a:gd name="connsiteX3-187" fmla="*/ 3352800 w 3352800"/>
              <a:gd name="connsiteY3-188" fmla="*/ 527584 h 527584"/>
              <a:gd name="connsiteX4-189" fmla="*/ 0 w 3352800"/>
              <a:gd name="connsiteY4-190" fmla="*/ 527584 h 527584"/>
              <a:gd name="connsiteX0-191" fmla="*/ 0 w 3352800"/>
              <a:gd name="connsiteY0-192" fmla="*/ 527584 h 527584"/>
              <a:gd name="connsiteX1-193" fmla="*/ 751718 w 3352800"/>
              <a:gd name="connsiteY1-194" fmla="*/ 0 h 527584"/>
              <a:gd name="connsiteX2-195" fmla="*/ 3352800 w 3352800"/>
              <a:gd name="connsiteY2-196" fmla="*/ 271 h 527584"/>
              <a:gd name="connsiteX3-197" fmla="*/ 3352800 w 3352800"/>
              <a:gd name="connsiteY3-198" fmla="*/ 527584 h 527584"/>
              <a:gd name="connsiteX4-199" fmla="*/ 0 w 3352800"/>
              <a:gd name="connsiteY4-200" fmla="*/ 527584 h 527584"/>
              <a:gd name="connsiteX0-201" fmla="*/ 0 w 3352800"/>
              <a:gd name="connsiteY0-202" fmla="*/ 527313 h 527313"/>
              <a:gd name="connsiteX1-203" fmla="*/ 900984 w 3352800"/>
              <a:gd name="connsiteY1-204" fmla="*/ 97774 h 527313"/>
              <a:gd name="connsiteX2-205" fmla="*/ 3352800 w 3352800"/>
              <a:gd name="connsiteY2-206" fmla="*/ 0 h 527313"/>
              <a:gd name="connsiteX3-207" fmla="*/ 3352800 w 3352800"/>
              <a:gd name="connsiteY3-208" fmla="*/ 527313 h 527313"/>
              <a:gd name="connsiteX4-209" fmla="*/ 0 w 3352800"/>
              <a:gd name="connsiteY4-210" fmla="*/ 527313 h 527313"/>
              <a:gd name="connsiteX0-211" fmla="*/ 0 w 3352800"/>
              <a:gd name="connsiteY0-212" fmla="*/ 527584 h 527584"/>
              <a:gd name="connsiteX1-213" fmla="*/ 748227 w 3352800"/>
              <a:gd name="connsiteY1-214" fmla="*/ 0 h 527584"/>
              <a:gd name="connsiteX2-215" fmla="*/ 3352800 w 3352800"/>
              <a:gd name="connsiteY2-216" fmla="*/ 271 h 527584"/>
              <a:gd name="connsiteX3-217" fmla="*/ 3352800 w 3352800"/>
              <a:gd name="connsiteY3-218" fmla="*/ 527584 h 527584"/>
              <a:gd name="connsiteX4-219" fmla="*/ 0 w 3352800"/>
              <a:gd name="connsiteY4-220" fmla="*/ 527584 h 5275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99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59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119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79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1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7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197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4210050 h 4210050"/>
              <a:gd name="connsiteX1-3" fmla="*/ 0 w 3571875"/>
              <a:gd name="connsiteY1-4" fmla="*/ 0 h 4210050"/>
              <a:gd name="connsiteX2-5" fmla="*/ 2028825 w 3571875"/>
              <a:gd name="connsiteY2-6" fmla="*/ 2388394 h 4210050"/>
              <a:gd name="connsiteX3-7" fmla="*/ 3571875 w 3571875"/>
              <a:gd name="connsiteY3-8" fmla="*/ 4210050 h 4210050"/>
              <a:gd name="connsiteX4" fmla="*/ 0 w 3571875"/>
              <a:gd name="connsiteY4" fmla="*/ 4210050 h 4210050"/>
              <a:gd name="connsiteX0-9" fmla="*/ 0 w 3571875"/>
              <a:gd name="connsiteY0-10" fmla="*/ 4210050 h 4210050"/>
              <a:gd name="connsiteX1-11" fmla="*/ 0 w 3571875"/>
              <a:gd name="connsiteY1-12" fmla="*/ 0 h 4210050"/>
              <a:gd name="connsiteX2-13" fmla="*/ 2028825 w 3571875"/>
              <a:gd name="connsiteY2-14" fmla="*/ 2205038 h 4210050"/>
              <a:gd name="connsiteX3-15" fmla="*/ 3571875 w 3571875"/>
              <a:gd name="connsiteY3-16" fmla="*/ 4210050 h 4210050"/>
              <a:gd name="connsiteX4-17" fmla="*/ 0 w 3571875"/>
              <a:gd name="connsiteY4-18" fmla="*/ 4210050 h 4210050"/>
              <a:gd name="connsiteX0-19" fmla="*/ 0 w 3571875"/>
              <a:gd name="connsiteY0-20" fmla="*/ 4210050 h 4210050"/>
              <a:gd name="connsiteX1-21" fmla="*/ 0 w 3571875"/>
              <a:gd name="connsiteY1-22" fmla="*/ 0 h 4210050"/>
              <a:gd name="connsiteX2-23" fmla="*/ 2028825 w 3571875"/>
              <a:gd name="connsiteY2-24" fmla="*/ 2393157 h 4210050"/>
              <a:gd name="connsiteX3-25" fmla="*/ 3571875 w 3571875"/>
              <a:gd name="connsiteY3-26" fmla="*/ 4210050 h 4210050"/>
              <a:gd name="connsiteX4-27" fmla="*/ 0 w 3571875"/>
              <a:gd name="connsiteY4-28" fmla="*/ 4210050 h 4210050"/>
              <a:gd name="connsiteX0-29" fmla="*/ 0 w 3571875"/>
              <a:gd name="connsiteY0-30" fmla="*/ 4210050 h 4210050"/>
              <a:gd name="connsiteX1-31" fmla="*/ 0 w 3571875"/>
              <a:gd name="connsiteY1-32" fmla="*/ 0 h 4210050"/>
              <a:gd name="connsiteX2-33" fmla="*/ 2028825 w 3571875"/>
              <a:gd name="connsiteY2-34" fmla="*/ 2393157 h 4210050"/>
              <a:gd name="connsiteX3-35" fmla="*/ 3571875 w 3571875"/>
              <a:gd name="connsiteY3-36" fmla="*/ 4210050 h 4210050"/>
              <a:gd name="connsiteX4-37" fmla="*/ 0 w 3571875"/>
              <a:gd name="connsiteY4-38" fmla="*/ 4210050 h 4210050"/>
              <a:gd name="connsiteX0-39" fmla="*/ 0 w 3571875"/>
              <a:gd name="connsiteY0-40" fmla="*/ 4210050 h 4210050"/>
              <a:gd name="connsiteX1-41" fmla="*/ 0 w 3571875"/>
              <a:gd name="connsiteY1-42" fmla="*/ 0 h 4210050"/>
              <a:gd name="connsiteX2-43" fmla="*/ 2028825 w 3571875"/>
              <a:gd name="connsiteY2-44" fmla="*/ 2281238 h 4210050"/>
              <a:gd name="connsiteX3-45" fmla="*/ 3571875 w 3571875"/>
              <a:gd name="connsiteY3-46" fmla="*/ 4210050 h 4210050"/>
              <a:gd name="connsiteX4-47" fmla="*/ 0 w 3571875"/>
              <a:gd name="connsiteY4-48" fmla="*/ 4210050 h 4210050"/>
              <a:gd name="connsiteX0-49" fmla="*/ 0 w 3571875"/>
              <a:gd name="connsiteY0-50" fmla="*/ 4210050 h 4210050"/>
              <a:gd name="connsiteX1-51" fmla="*/ 0 w 3571875"/>
              <a:gd name="connsiteY1-52" fmla="*/ 0 h 4210050"/>
              <a:gd name="connsiteX2-53" fmla="*/ 2028825 w 3571875"/>
              <a:gd name="connsiteY2-54" fmla="*/ 2393157 h 4210050"/>
              <a:gd name="connsiteX3-55" fmla="*/ 3571875 w 3571875"/>
              <a:gd name="connsiteY3-56" fmla="*/ 4210050 h 4210050"/>
              <a:gd name="connsiteX4-57" fmla="*/ 0 w 3571875"/>
              <a:gd name="connsiteY4-58" fmla="*/ 4210050 h 4210050"/>
              <a:gd name="connsiteX0-59" fmla="*/ 0 w 3571875"/>
              <a:gd name="connsiteY0-60" fmla="*/ 4210050 h 4210050"/>
              <a:gd name="connsiteX1-61" fmla="*/ 0 w 3571875"/>
              <a:gd name="connsiteY1-62" fmla="*/ 0 h 4210050"/>
              <a:gd name="connsiteX2-63" fmla="*/ 2028825 w 3571875"/>
              <a:gd name="connsiteY2-64" fmla="*/ 2393157 h 4210050"/>
              <a:gd name="connsiteX3-65" fmla="*/ 3571875 w 3571875"/>
              <a:gd name="connsiteY3-66" fmla="*/ 4210050 h 4210050"/>
              <a:gd name="connsiteX4-67" fmla="*/ 0 w 3571875"/>
              <a:gd name="connsiteY4-68" fmla="*/ 4210050 h 4210050"/>
              <a:gd name="connsiteX0-69" fmla="*/ 0 w 3571875"/>
              <a:gd name="connsiteY0-70" fmla="*/ 4210050 h 4210050"/>
              <a:gd name="connsiteX1-71" fmla="*/ 0 w 3571875"/>
              <a:gd name="connsiteY1-72" fmla="*/ 0 h 4210050"/>
              <a:gd name="connsiteX2-73" fmla="*/ 2076450 w 3571875"/>
              <a:gd name="connsiteY2-74" fmla="*/ 2274094 h 4210050"/>
              <a:gd name="connsiteX3-75" fmla="*/ 3571875 w 3571875"/>
              <a:gd name="connsiteY3-76" fmla="*/ 4210050 h 4210050"/>
              <a:gd name="connsiteX4-77" fmla="*/ 0 w 3571875"/>
              <a:gd name="connsiteY4-78" fmla="*/ 4210050 h 4210050"/>
              <a:gd name="connsiteX0-79" fmla="*/ 0 w 3571875"/>
              <a:gd name="connsiteY0-80" fmla="*/ 4210050 h 4210050"/>
              <a:gd name="connsiteX1-81" fmla="*/ 0 w 3571875"/>
              <a:gd name="connsiteY1-82" fmla="*/ 0 h 4210050"/>
              <a:gd name="connsiteX2-83" fmla="*/ 2245519 w 3571875"/>
              <a:gd name="connsiteY2-84" fmla="*/ 2405063 h 4210050"/>
              <a:gd name="connsiteX3-85" fmla="*/ 3571875 w 3571875"/>
              <a:gd name="connsiteY3-86" fmla="*/ 4210050 h 4210050"/>
              <a:gd name="connsiteX4-87" fmla="*/ 0 w 3571875"/>
              <a:gd name="connsiteY4-88" fmla="*/ 4210050 h 4210050"/>
              <a:gd name="connsiteX0-89" fmla="*/ 0 w 3571875"/>
              <a:gd name="connsiteY0-90" fmla="*/ 4210050 h 4210050"/>
              <a:gd name="connsiteX1-91" fmla="*/ 0 w 3571875"/>
              <a:gd name="connsiteY1-92" fmla="*/ 0 h 4210050"/>
              <a:gd name="connsiteX2-93" fmla="*/ 2038350 w 3571875"/>
              <a:gd name="connsiteY2-94" fmla="*/ 2405063 h 4210050"/>
              <a:gd name="connsiteX3-95" fmla="*/ 3571875 w 3571875"/>
              <a:gd name="connsiteY3-96" fmla="*/ 4210050 h 4210050"/>
              <a:gd name="connsiteX4-97" fmla="*/ 0 w 3571875"/>
              <a:gd name="connsiteY4-98" fmla="*/ 4210050 h 4210050"/>
              <a:gd name="connsiteX0-99" fmla="*/ 0 w 3571875"/>
              <a:gd name="connsiteY0-100" fmla="*/ 2433637 h 2433637"/>
              <a:gd name="connsiteX1-101" fmla="*/ 257175 w 3571875"/>
              <a:gd name="connsiteY1-102" fmla="*/ 0 h 2433637"/>
              <a:gd name="connsiteX2-103" fmla="*/ 2038350 w 3571875"/>
              <a:gd name="connsiteY2-104" fmla="*/ 628650 h 2433637"/>
              <a:gd name="connsiteX3-105" fmla="*/ 3571875 w 3571875"/>
              <a:gd name="connsiteY3-106" fmla="*/ 2433637 h 2433637"/>
              <a:gd name="connsiteX4-107" fmla="*/ 0 w 3571875"/>
              <a:gd name="connsiteY4-108" fmla="*/ 2433637 h 2433637"/>
              <a:gd name="connsiteX0-109" fmla="*/ 2382 w 3574257"/>
              <a:gd name="connsiteY0-110" fmla="*/ 1807368 h 1807368"/>
              <a:gd name="connsiteX1-111" fmla="*/ 0 w 3574257"/>
              <a:gd name="connsiteY1-112" fmla="*/ 0 h 1807368"/>
              <a:gd name="connsiteX2-113" fmla="*/ 2040732 w 3574257"/>
              <a:gd name="connsiteY2-114" fmla="*/ 2381 h 1807368"/>
              <a:gd name="connsiteX3-115" fmla="*/ 3574257 w 3574257"/>
              <a:gd name="connsiteY3-116" fmla="*/ 1807368 h 1807368"/>
              <a:gd name="connsiteX4-117" fmla="*/ 2382 w 3574257"/>
              <a:gd name="connsiteY4-118" fmla="*/ 1807368 h 1807368"/>
              <a:gd name="connsiteX0-119" fmla="*/ 2382 w 3574257"/>
              <a:gd name="connsiteY0-120" fmla="*/ 1807368 h 1807368"/>
              <a:gd name="connsiteX1-121" fmla="*/ 0 w 3574257"/>
              <a:gd name="connsiteY1-122" fmla="*/ 0 h 1807368"/>
              <a:gd name="connsiteX2-123" fmla="*/ 1924051 w 3574257"/>
              <a:gd name="connsiteY2-124" fmla="*/ 307181 h 1807368"/>
              <a:gd name="connsiteX3-125" fmla="*/ 3574257 w 3574257"/>
              <a:gd name="connsiteY3-126" fmla="*/ 1807368 h 1807368"/>
              <a:gd name="connsiteX4-127" fmla="*/ 2382 w 3574257"/>
              <a:gd name="connsiteY4-128" fmla="*/ 1807368 h 1807368"/>
              <a:gd name="connsiteX0-129" fmla="*/ 2382 w 3574257"/>
              <a:gd name="connsiteY0-130" fmla="*/ 1809749 h 1809749"/>
              <a:gd name="connsiteX1-131" fmla="*/ 0 w 3574257"/>
              <a:gd name="connsiteY1-132" fmla="*/ 2381 h 1809749"/>
              <a:gd name="connsiteX2-133" fmla="*/ 2038351 w 3574257"/>
              <a:gd name="connsiteY2-134" fmla="*/ 0 h 1809749"/>
              <a:gd name="connsiteX3-135" fmla="*/ 3574257 w 3574257"/>
              <a:gd name="connsiteY3-136" fmla="*/ 1809749 h 1809749"/>
              <a:gd name="connsiteX4-137" fmla="*/ 2382 w 3574257"/>
              <a:gd name="connsiteY4-138" fmla="*/ 1809749 h 1809749"/>
              <a:gd name="connsiteX0-139" fmla="*/ 2382 w 3574257"/>
              <a:gd name="connsiteY0-140" fmla="*/ 1807368 h 1807368"/>
              <a:gd name="connsiteX1-141" fmla="*/ 0 w 3574257"/>
              <a:gd name="connsiteY1-142" fmla="*/ 0 h 1807368"/>
              <a:gd name="connsiteX2-143" fmla="*/ 1640682 w 3574257"/>
              <a:gd name="connsiteY2-144" fmla="*/ 450057 h 1807368"/>
              <a:gd name="connsiteX3-145" fmla="*/ 3574257 w 3574257"/>
              <a:gd name="connsiteY3-146" fmla="*/ 1807368 h 1807368"/>
              <a:gd name="connsiteX4-147" fmla="*/ 2382 w 3574257"/>
              <a:gd name="connsiteY4-148" fmla="*/ 1807368 h 1807368"/>
              <a:gd name="connsiteX0-149" fmla="*/ 2382 w 3574257"/>
              <a:gd name="connsiteY0-150" fmla="*/ 1809749 h 1809749"/>
              <a:gd name="connsiteX1-151" fmla="*/ 0 w 3574257"/>
              <a:gd name="connsiteY1-152" fmla="*/ 2381 h 1809749"/>
              <a:gd name="connsiteX2-153" fmla="*/ 2038351 w 3574257"/>
              <a:gd name="connsiteY2-154" fmla="*/ 0 h 1809749"/>
              <a:gd name="connsiteX3-155" fmla="*/ 3574257 w 3574257"/>
              <a:gd name="connsiteY3-156" fmla="*/ 1809749 h 1809749"/>
              <a:gd name="connsiteX4-157" fmla="*/ 2382 w 3574257"/>
              <a:gd name="connsiteY4-158" fmla="*/ 1809749 h 1809749"/>
              <a:gd name="connsiteX0-159" fmla="*/ 2382 w 3574257"/>
              <a:gd name="connsiteY0-160" fmla="*/ 1807368 h 1807368"/>
              <a:gd name="connsiteX1-161" fmla="*/ 0 w 3574257"/>
              <a:gd name="connsiteY1-162" fmla="*/ 0 h 1807368"/>
              <a:gd name="connsiteX2-163" fmla="*/ 1657351 w 3574257"/>
              <a:gd name="connsiteY2-164" fmla="*/ 230982 h 1807368"/>
              <a:gd name="connsiteX3-165" fmla="*/ 3574257 w 3574257"/>
              <a:gd name="connsiteY3-166" fmla="*/ 1807368 h 1807368"/>
              <a:gd name="connsiteX4-167" fmla="*/ 2382 w 3574257"/>
              <a:gd name="connsiteY4-168" fmla="*/ 1807368 h 1807368"/>
              <a:gd name="connsiteX0-169" fmla="*/ 2382 w 3574257"/>
              <a:gd name="connsiteY0-170" fmla="*/ 1807368 h 1807368"/>
              <a:gd name="connsiteX1-171" fmla="*/ 0 w 3574257"/>
              <a:gd name="connsiteY1-172" fmla="*/ 0 h 1807368"/>
              <a:gd name="connsiteX2-173" fmla="*/ 2040732 w 3574257"/>
              <a:gd name="connsiteY2-174" fmla="*/ 2382 h 1807368"/>
              <a:gd name="connsiteX3-175" fmla="*/ 3574257 w 3574257"/>
              <a:gd name="connsiteY3-176" fmla="*/ 1807368 h 1807368"/>
              <a:gd name="connsiteX4-177" fmla="*/ 2382 w 3574257"/>
              <a:gd name="connsiteY4-178" fmla="*/ 1807368 h 1807368"/>
              <a:gd name="connsiteX0-179" fmla="*/ 2382 w 3574257"/>
              <a:gd name="connsiteY0-180" fmla="*/ 1807368 h 1807368"/>
              <a:gd name="connsiteX1-181" fmla="*/ 0 w 3574257"/>
              <a:gd name="connsiteY1-182" fmla="*/ 0 h 1807368"/>
              <a:gd name="connsiteX2-183" fmla="*/ 1774032 w 3574257"/>
              <a:gd name="connsiteY2-184" fmla="*/ 161925 h 1807368"/>
              <a:gd name="connsiteX3-185" fmla="*/ 3574257 w 3574257"/>
              <a:gd name="connsiteY3-186" fmla="*/ 1807368 h 1807368"/>
              <a:gd name="connsiteX4-187" fmla="*/ 2382 w 3574257"/>
              <a:gd name="connsiteY4-188" fmla="*/ 1807368 h 1807368"/>
              <a:gd name="connsiteX0-189" fmla="*/ 2382 w 3574257"/>
              <a:gd name="connsiteY0-190" fmla="*/ 1807368 h 1807368"/>
              <a:gd name="connsiteX1-191" fmla="*/ 0 w 3574257"/>
              <a:gd name="connsiteY1-192" fmla="*/ 0 h 1807368"/>
              <a:gd name="connsiteX2-193" fmla="*/ 1969294 w 3574257"/>
              <a:gd name="connsiteY2-194" fmla="*/ 21432 h 1807368"/>
              <a:gd name="connsiteX3-195" fmla="*/ 3574257 w 3574257"/>
              <a:gd name="connsiteY3-196" fmla="*/ 1807368 h 1807368"/>
              <a:gd name="connsiteX4-197" fmla="*/ 2382 w 3574257"/>
              <a:gd name="connsiteY4-198" fmla="*/ 1807368 h 1807368"/>
              <a:gd name="connsiteX0-199" fmla="*/ 2382 w 3574257"/>
              <a:gd name="connsiteY0-200" fmla="*/ 1807368 h 1807368"/>
              <a:gd name="connsiteX1-201" fmla="*/ 0 w 3574257"/>
              <a:gd name="connsiteY1-202" fmla="*/ 0 h 1807368"/>
              <a:gd name="connsiteX2-203" fmla="*/ 1819275 w 3574257"/>
              <a:gd name="connsiteY2-204" fmla="*/ 200026 h 1807368"/>
              <a:gd name="connsiteX3-205" fmla="*/ 3574257 w 3574257"/>
              <a:gd name="connsiteY3-206" fmla="*/ 1807368 h 1807368"/>
              <a:gd name="connsiteX4-207" fmla="*/ 2382 w 3574257"/>
              <a:gd name="connsiteY4-208" fmla="*/ 1807368 h 1807368"/>
              <a:gd name="connsiteX0-209" fmla="*/ 2382 w 3574257"/>
              <a:gd name="connsiteY0-210" fmla="*/ 1807368 h 1807368"/>
              <a:gd name="connsiteX1-211" fmla="*/ 0 w 3574257"/>
              <a:gd name="connsiteY1-212" fmla="*/ 0 h 1807368"/>
              <a:gd name="connsiteX2-213" fmla="*/ 2045494 w 3574257"/>
              <a:gd name="connsiteY2-214" fmla="*/ 1 h 1807368"/>
              <a:gd name="connsiteX3-215" fmla="*/ 3574257 w 3574257"/>
              <a:gd name="connsiteY3-216" fmla="*/ 1807368 h 1807368"/>
              <a:gd name="connsiteX4-217" fmla="*/ 2382 w 3574257"/>
              <a:gd name="connsiteY4-218" fmla="*/ 1807368 h 18073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  <a:gd name="connsiteX0-111" fmla="*/ 0 w 3352800"/>
              <a:gd name="connsiteY0-112" fmla="*/ 2002631 h 2002631"/>
              <a:gd name="connsiteX1-113" fmla="*/ 754045 w 3352800"/>
              <a:gd name="connsiteY1-114" fmla="*/ 1468326 h 2002631"/>
              <a:gd name="connsiteX2-115" fmla="*/ 3352800 w 3352800"/>
              <a:gd name="connsiteY2-116" fmla="*/ 0 h 2002631"/>
              <a:gd name="connsiteX3-117" fmla="*/ 3352800 w 3352800"/>
              <a:gd name="connsiteY3-118" fmla="*/ 2002631 h 2002631"/>
              <a:gd name="connsiteX4-119" fmla="*/ 0 w 3352800"/>
              <a:gd name="connsiteY4-120" fmla="*/ 2002631 h 2002631"/>
              <a:gd name="connsiteX0-121" fmla="*/ 0 w 3352800"/>
              <a:gd name="connsiteY0-122" fmla="*/ 534305 h 534305"/>
              <a:gd name="connsiteX1-123" fmla="*/ 754045 w 3352800"/>
              <a:gd name="connsiteY1-124" fmla="*/ 0 h 534305"/>
              <a:gd name="connsiteX2-125" fmla="*/ 3352800 w 3352800"/>
              <a:gd name="connsiteY2-126" fmla="*/ 7687 h 534305"/>
              <a:gd name="connsiteX3-127" fmla="*/ 3352800 w 3352800"/>
              <a:gd name="connsiteY3-128" fmla="*/ 534305 h 534305"/>
              <a:gd name="connsiteX4-129" fmla="*/ 0 w 3352800"/>
              <a:gd name="connsiteY4-130" fmla="*/ 534305 h 534305"/>
              <a:gd name="connsiteX0-131" fmla="*/ 0 w 3352800"/>
              <a:gd name="connsiteY0-132" fmla="*/ 534305 h 534305"/>
              <a:gd name="connsiteX1-133" fmla="*/ 754045 w 3352800"/>
              <a:gd name="connsiteY1-134" fmla="*/ 0 h 534305"/>
              <a:gd name="connsiteX2-135" fmla="*/ 3352800 w 3352800"/>
              <a:gd name="connsiteY2-136" fmla="*/ 7687 h 534305"/>
              <a:gd name="connsiteX3-137" fmla="*/ 3352800 w 3352800"/>
              <a:gd name="connsiteY3-138" fmla="*/ 534305 h 534305"/>
              <a:gd name="connsiteX4-139" fmla="*/ 0 w 3352800"/>
              <a:gd name="connsiteY4-140" fmla="*/ 534305 h 534305"/>
              <a:gd name="connsiteX0-141" fmla="*/ 0 w 3352800"/>
              <a:gd name="connsiteY0-142" fmla="*/ 526618 h 526618"/>
              <a:gd name="connsiteX1-143" fmla="*/ 980611 w 3352800"/>
              <a:gd name="connsiteY1-144" fmla="*/ 93681 h 526618"/>
              <a:gd name="connsiteX2-145" fmla="*/ 3352800 w 3352800"/>
              <a:gd name="connsiteY2-146" fmla="*/ 0 h 526618"/>
              <a:gd name="connsiteX3-147" fmla="*/ 3352800 w 3352800"/>
              <a:gd name="connsiteY3-148" fmla="*/ 526618 h 526618"/>
              <a:gd name="connsiteX4-149" fmla="*/ 0 w 3352800"/>
              <a:gd name="connsiteY4-150" fmla="*/ 526618 h 526618"/>
              <a:gd name="connsiteX0-151" fmla="*/ 0 w 3352800"/>
              <a:gd name="connsiteY0-152" fmla="*/ 526888 h 526888"/>
              <a:gd name="connsiteX1-153" fmla="*/ 744735 w 3352800"/>
              <a:gd name="connsiteY1-154" fmla="*/ 0 h 526888"/>
              <a:gd name="connsiteX2-155" fmla="*/ 3352800 w 3352800"/>
              <a:gd name="connsiteY2-156" fmla="*/ 270 h 526888"/>
              <a:gd name="connsiteX3-157" fmla="*/ 3352800 w 3352800"/>
              <a:gd name="connsiteY3-158" fmla="*/ 526888 h 526888"/>
              <a:gd name="connsiteX4-159" fmla="*/ 0 w 3352800"/>
              <a:gd name="connsiteY4-160" fmla="*/ 526888 h 526888"/>
              <a:gd name="connsiteX0-161" fmla="*/ 0 w 3352800"/>
              <a:gd name="connsiteY0-162" fmla="*/ 526618 h 526618"/>
              <a:gd name="connsiteX1-163" fmla="*/ 811948 w 3352800"/>
              <a:gd name="connsiteY1-164" fmla="*/ 60921 h 526618"/>
              <a:gd name="connsiteX2-165" fmla="*/ 3352800 w 3352800"/>
              <a:gd name="connsiteY2-166" fmla="*/ 0 h 526618"/>
              <a:gd name="connsiteX3-167" fmla="*/ 3352800 w 3352800"/>
              <a:gd name="connsiteY3-168" fmla="*/ 526618 h 526618"/>
              <a:gd name="connsiteX4-169" fmla="*/ 0 w 3352800"/>
              <a:gd name="connsiteY4-170" fmla="*/ 526618 h 526618"/>
              <a:gd name="connsiteX0-171" fmla="*/ 0 w 3352800"/>
              <a:gd name="connsiteY0-172" fmla="*/ 527584 h 527584"/>
              <a:gd name="connsiteX1-173" fmla="*/ 751718 w 3352800"/>
              <a:gd name="connsiteY1-174" fmla="*/ 0 h 527584"/>
              <a:gd name="connsiteX2-175" fmla="*/ 3352800 w 3352800"/>
              <a:gd name="connsiteY2-176" fmla="*/ 966 h 527584"/>
              <a:gd name="connsiteX3-177" fmla="*/ 3352800 w 3352800"/>
              <a:gd name="connsiteY3-178" fmla="*/ 527584 h 527584"/>
              <a:gd name="connsiteX4-179" fmla="*/ 0 w 3352800"/>
              <a:gd name="connsiteY4-180" fmla="*/ 527584 h 527584"/>
              <a:gd name="connsiteX0-181" fmla="*/ 0 w 3352800"/>
              <a:gd name="connsiteY0-182" fmla="*/ 527584 h 527584"/>
              <a:gd name="connsiteX1-183" fmla="*/ 751718 w 3352800"/>
              <a:gd name="connsiteY1-184" fmla="*/ 0 h 527584"/>
              <a:gd name="connsiteX2-185" fmla="*/ 3241069 w 3352800"/>
              <a:gd name="connsiteY2-186" fmla="*/ 94144 h 527584"/>
              <a:gd name="connsiteX3-187" fmla="*/ 3352800 w 3352800"/>
              <a:gd name="connsiteY3-188" fmla="*/ 527584 h 527584"/>
              <a:gd name="connsiteX4-189" fmla="*/ 0 w 3352800"/>
              <a:gd name="connsiteY4-190" fmla="*/ 527584 h 527584"/>
              <a:gd name="connsiteX0-191" fmla="*/ 0 w 3352800"/>
              <a:gd name="connsiteY0-192" fmla="*/ 527584 h 527584"/>
              <a:gd name="connsiteX1-193" fmla="*/ 751718 w 3352800"/>
              <a:gd name="connsiteY1-194" fmla="*/ 0 h 527584"/>
              <a:gd name="connsiteX2-195" fmla="*/ 3352800 w 3352800"/>
              <a:gd name="connsiteY2-196" fmla="*/ 271 h 527584"/>
              <a:gd name="connsiteX3-197" fmla="*/ 3352800 w 3352800"/>
              <a:gd name="connsiteY3-198" fmla="*/ 527584 h 527584"/>
              <a:gd name="connsiteX4-199" fmla="*/ 0 w 3352800"/>
              <a:gd name="connsiteY4-200" fmla="*/ 527584 h 527584"/>
              <a:gd name="connsiteX0-201" fmla="*/ 0 w 3352800"/>
              <a:gd name="connsiteY0-202" fmla="*/ 527313 h 527313"/>
              <a:gd name="connsiteX1-203" fmla="*/ 900984 w 3352800"/>
              <a:gd name="connsiteY1-204" fmla="*/ 97774 h 527313"/>
              <a:gd name="connsiteX2-205" fmla="*/ 3352800 w 3352800"/>
              <a:gd name="connsiteY2-206" fmla="*/ 0 h 527313"/>
              <a:gd name="connsiteX3-207" fmla="*/ 3352800 w 3352800"/>
              <a:gd name="connsiteY3-208" fmla="*/ 527313 h 527313"/>
              <a:gd name="connsiteX4-209" fmla="*/ 0 w 3352800"/>
              <a:gd name="connsiteY4-210" fmla="*/ 527313 h 527313"/>
              <a:gd name="connsiteX0-211" fmla="*/ 0 w 3352800"/>
              <a:gd name="connsiteY0-212" fmla="*/ 527584 h 527584"/>
              <a:gd name="connsiteX1-213" fmla="*/ 748227 w 3352800"/>
              <a:gd name="connsiteY1-214" fmla="*/ 0 h 527584"/>
              <a:gd name="connsiteX2-215" fmla="*/ 3352800 w 3352800"/>
              <a:gd name="connsiteY2-216" fmla="*/ 271 h 527584"/>
              <a:gd name="connsiteX3-217" fmla="*/ 3352800 w 3352800"/>
              <a:gd name="connsiteY3-218" fmla="*/ 527584 h 527584"/>
              <a:gd name="connsiteX4-219" fmla="*/ 0 w 3352800"/>
              <a:gd name="connsiteY4-220" fmla="*/ 527584 h 5275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99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59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119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79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1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7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197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4210050 h 4210050"/>
              <a:gd name="connsiteX1-3" fmla="*/ 0 w 3571875"/>
              <a:gd name="connsiteY1-4" fmla="*/ 0 h 4210050"/>
              <a:gd name="connsiteX2-5" fmla="*/ 2028825 w 3571875"/>
              <a:gd name="connsiteY2-6" fmla="*/ 2388394 h 4210050"/>
              <a:gd name="connsiteX3-7" fmla="*/ 3571875 w 3571875"/>
              <a:gd name="connsiteY3-8" fmla="*/ 4210050 h 4210050"/>
              <a:gd name="connsiteX4" fmla="*/ 0 w 3571875"/>
              <a:gd name="connsiteY4" fmla="*/ 4210050 h 4210050"/>
              <a:gd name="connsiteX0-9" fmla="*/ 0 w 3571875"/>
              <a:gd name="connsiteY0-10" fmla="*/ 4210050 h 4210050"/>
              <a:gd name="connsiteX1-11" fmla="*/ 0 w 3571875"/>
              <a:gd name="connsiteY1-12" fmla="*/ 0 h 4210050"/>
              <a:gd name="connsiteX2-13" fmla="*/ 2028825 w 3571875"/>
              <a:gd name="connsiteY2-14" fmla="*/ 2205038 h 4210050"/>
              <a:gd name="connsiteX3-15" fmla="*/ 3571875 w 3571875"/>
              <a:gd name="connsiteY3-16" fmla="*/ 4210050 h 4210050"/>
              <a:gd name="connsiteX4-17" fmla="*/ 0 w 3571875"/>
              <a:gd name="connsiteY4-18" fmla="*/ 4210050 h 4210050"/>
              <a:gd name="connsiteX0-19" fmla="*/ 0 w 3571875"/>
              <a:gd name="connsiteY0-20" fmla="*/ 4210050 h 4210050"/>
              <a:gd name="connsiteX1-21" fmla="*/ 0 w 3571875"/>
              <a:gd name="connsiteY1-22" fmla="*/ 0 h 4210050"/>
              <a:gd name="connsiteX2-23" fmla="*/ 2028825 w 3571875"/>
              <a:gd name="connsiteY2-24" fmla="*/ 2393157 h 4210050"/>
              <a:gd name="connsiteX3-25" fmla="*/ 3571875 w 3571875"/>
              <a:gd name="connsiteY3-26" fmla="*/ 4210050 h 4210050"/>
              <a:gd name="connsiteX4-27" fmla="*/ 0 w 3571875"/>
              <a:gd name="connsiteY4-28" fmla="*/ 4210050 h 4210050"/>
              <a:gd name="connsiteX0-29" fmla="*/ 0 w 3571875"/>
              <a:gd name="connsiteY0-30" fmla="*/ 4210050 h 4210050"/>
              <a:gd name="connsiteX1-31" fmla="*/ 0 w 3571875"/>
              <a:gd name="connsiteY1-32" fmla="*/ 0 h 4210050"/>
              <a:gd name="connsiteX2-33" fmla="*/ 2028825 w 3571875"/>
              <a:gd name="connsiteY2-34" fmla="*/ 2393157 h 4210050"/>
              <a:gd name="connsiteX3-35" fmla="*/ 3571875 w 3571875"/>
              <a:gd name="connsiteY3-36" fmla="*/ 4210050 h 4210050"/>
              <a:gd name="connsiteX4-37" fmla="*/ 0 w 3571875"/>
              <a:gd name="connsiteY4-38" fmla="*/ 4210050 h 4210050"/>
              <a:gd name="connsiteX0-39" fmla="*/ 0 w 3571875"/>
              <a:gd name="connsiteY0-40" fmla="*/ 4210050 h 4210050"/>
              <a:gd name="connsiteX1-41" fmla="*/ 0 w 3571875"/>
              <a:gd name="connsiteY1-42" fmla="*/ 0 h 4210050"/>
              <a:gd name="connsiteX2-43" fmla="*/ 2028825 w 3571875"/>
              <a:gd name="connsiteY2-44" fmla="*/ 2281238 h 4210050"/>
              <a:gd name="connsiteX3-45" fmla="*/ 3571875 w 3571875"/>
              <a:gd name="connsiteY3-46" fmla="*/ 4210050 h 4210050"/>
              <a:gd name="connsiteX4-47" fmla="*/ 0 w 3571875"/>
              <a:gd name="connsiteY4-48" fmla="*/ 4210050 h 4210050"/>
              <a:gd name="connsiteX0-49" fmla="*/ 0 w 3571875"/>
              <a:gd name="connsiteY0-50" fmla="*/ 4210050 h 4210050"/>
              <a:gd name="connsiteX1-51" fmla="*/ 0 w 3571875"/>
              <a:gd name="connsiteY1-52" fmla="*/ 0 h 4210050"/>
              <a:gd name="connsiteX2-53" fmla="*/ 2028825 w 3571875"/>
              <a:gd name="connsiteY2-54" fmla="*/ 2393157 h 4210050"/>
              <a:gd name="connsiteX3-55" fmla="*/ 3571875 w 3571875"/>
              <a:gd name="connsiteY3-56" fmla="*/ 4210050 h 4210050"/>
              <a:gd name="connsiteX4-57" fmla="*/ 0 w 3571875"/>
              <a:gd name="connsiteY4-58" fmla="*/ 4210050 h 4210050"/>
              <a:gd name="connsiteX0-59" fmla="*/ 0 w 3571875"/>
              <a:gd name="connsiteY0-60" fmla="*/ 4210050 h 4210050"/>
              <a:gd name="connsiteX1-61" fmla="*/ 0 w 3571875"/>
              <a:gd name="connsiteY1-62" fmla="*/ 0 h 4210050"/>
              <a:gd name="connsiteX2-63" fmla="*/ 2028825 w 3571875"/>
              <a:gd name="connsiteY2-64" fmla="*/ 2393157 h 4210050"/>
              <a:gd name="connsiteX3-65" fmla="*/ 3571875 w 3571875"/>
              <a:gd name="connsiteY3-66" fmla="*/ 4210050 h 4210050"/>
              <a:gd name="connsiteX4-67" fmla="*/ 0 w 3571875"/>
              <a:gd name="connsiteY4-68" fmla="*/ 4210050 h 4210050"/>
              <a:gd name="connsiteX0-69" fmla="*/ 0 w 3571875"/>
              <a:gd name="connsiteY0-70" fmla="*/ 4210050 h 4210050"/>
              <a:gd name="connsiteX1-71" fmla="*/ 0 w 3571875"/>
              <a:gd name="connsiteY1-72" fmla="*/ 0 h 4210050"/>
              <a:gd name="connsiteX2-73" fmla="*/ 2076450 w 3571875"/>
              <a:gd name="connsiteY2-74" fmla="*/ 2274094 h 4210050"/>
              <a:gd name="connsiteX3-75" fmla="*/ 3571875 w 3571875"/>
              <a:gd name="connsiteY3-76" fmla="*/ 4210050 h 4210050"/>
              <a:gd name="connsiteX4-77" fmla="*/ 0 w 3571875"/>
              <a:gd name="connsiteY4-78" fmla="*/ 4210050 h 4210050"/>
              <a:gd name="connsiteX0-79" fmla="*/ 0 w 3571875"/>
              <a:gd name="connsiteY0-80" fmla="*/ 4210050 h 4210050"/>
              <a:gd name="connsiteX1-81" fmla="*/ 0 w 3571875"/>
              <a:gd name="connsiteY1-82" fmla="*/ 0 h 4210050"/>
              <a:gd name="connsiteX2-83" fmla="*/ 2245519 w 3571875"/>
              <a:gd name="connsiteY2-84" fmla="*/ 2405063 h 4210050"/>
              <a:gd name="connsiteX3-85" fmla="*/ 3571875 w 3571875"/>
              <a:gd name="connsiteY3-86" fmla="*/ 4210050 h 4210050"/>
              <a:gd name="connsiteX4-87" fmla="*/ 0 w 3571875"/>
              <a:gd name="connsiteY4-88" fmla="*/ 4210050 h 4210050"/>
              <a:gd name="connsiteX0-89" fmla="*/ 0 w 3571875"/>
              <a:gd name="connsiteY0-90" fmla="*/ 4210050 h 4210050"/>
              <a:gd name="connsiteX1-91" fmla="*/ 0 w 3571875"/>
              <a:gd name="connsiteY1-92" fmla="*/ 0 h 4210050"/>
              <a:gd name="connsiteX2-93" fmla="*/ 2038350 w 3571875"/>
              <a:gd name="connsiteY2-94" fmla="*/ 2405063 h 4210050"/>
              <a:gd name="connsiteX3-95" fmla="*/ 3571875 w 3571875"/>
              <a:gd name="connsiteY3-96" fmla="*/ 4210050 h 4210050"/>
              <a:gd name="connsiteX4-97" fmla="*/ 0 w 3571875"/>
              <a:gd name="connsiteY4-98" fmla="*/ 4210050 h 4210050"/>
              <a:gd name="connsiteX0-99" fmla="*/ 0 w 3571875"/>
              <a:gd name="connsiteY0-100" fmla="*/ 2433637 h 2433637"/>
              <a:gd name="connsiteX1-101" fmla="*/ 257175 w 3571875"/>
              <a:gd name="connsiteY1-102" fmla="*/ 0 h 2433637"/>
              <a:gd name="connsiteX2-103" fmla="*/ 2038350 w 3571875"/>
              <a:gd name="connsiteY2-104" fmla="*/ 628650 h 2433637"/>
              <a:gd name="connsiteX3-105" fmla="*/ 3571875 w 3571875"/>
              <a:gd name="connsiteY3-106" fmla="*/ 2433637 h 2433637"/>
              <a:gd name="connsiteX4-107" fmla="*/ 0 w 3571875"/>
              <a:gd name="connsiteY4-108" fmla="*/ 2433637 h 2433637"/>
              <a:gd name="connsiteX0-109" fmla="*/ 2382 w 3574257"/>
              <a:gd name="connsiteY0-110" fmla="*/ 1807368 h 1807368"/>
              <a:gd name="connsiteX1-111" fmla="*/ 0 w 3574257"/>
              <a:gd name="connsiteY1-112" fmla="*/ 0 h 1807368"/>
              <a:gd name="connsiteX2-113" fmla="*/ 2040732 w 3574257"/>
              <a:gd name="connsiteY2-114" fmla="*/ 2381 h 1807368"/>
              <a:gd name="connsiteX3-115" fmla="*/ 3574257 w 3574257"/>
              <a:gd name="connsiteY3-116" fmla="*/ 1807368 h 1807368"/>
              <a:gd name="connsiteX4-117" fmla="*/ 2382 w 3574257"/>
              <a:gd name="connsiteY4-118" fmla="*/ 1807368 h 1807368"/>
              <a:gd name="connsiteX0-119" fmla="*/ 2382 w 3574257"/>
              <a:gd name="connsiteY0-120" fmla="*/ 1807368 h 1807368"/>
              <a:gd name="connsiteX1-121" fmla="*/ 0 w 3574257"/>
              <a:gd name="connsiteY1-122" fmla="*/ 0 h 1807368"/>
              <a:gd name="connsiteX2-123" fmla="*/ 1924051 w 3574257"/>
              <a:gd name="connsiteY2-124" fmla="*/ 307181 h 1807368"/>
              <a:gd name="connsiteX3-125" fmla="*/ 3574257 w 3574257"/>
              <a:gd name="connsiteY3-126" fmla="*/ 1807368 h 1807368"/>
              <a:gd name="connsiteX4-127" fmla="*/ 2382 w 3574257"/>
              <a:gd name="connsiteY4-128" fmla="*/ 1807368 h 1807368"/>
              <a:gd name="connsiteX0-129" fmla="*/ 2382 w 3574257"/>
              <a:gd name="connsiteY0-130" fmla="*/ 1809749 h 1809749"/>
              <a:gd name="connsiteX1-131" fmla="*/ 0 w 3574257"/>
              <a:gd name="connsiteY1-132" fmla="*/ 2381 h 1809749"/>
              <a:gd name="connsiteX2-133" fmla="*/ 2038351 w 3574257"/>
              <a:gd name="connsiteY2-134" fmla="*/ 0 h 1809749"/>
              <a:gd name="connsiteX3-135" fmla="*/ 3574257 w 3574257"/>
              <a:gd name="connsiteY3-136" fmla="*/ 1809749 h 1809749"/>
              <a:gd name="connsiteX4-137" fmla="*/ 2382 w 3574257"/>
              <a:gd name="connsiteY4-138" fmla="*/ 1809749 h 1809749"/>
              <a:gd name="connsiteX0-139" fmla="*/ 2382 w 3574257"/>
              <a:gd name="connsiteY0-140" fmla="*/ 1807368 h 1807368"/>
              <a:gd name="connsiteX1-141" fmla="*/ 0 w 3574257"/>
              <a:gd name="connsiteY1-142" fmla="*/ 0 h 1807368"/>
              <a:gd name="connsiteX2-143" fmla="*/ 1640682 w 3574257"/>
              <a:gd name="connsiteY2-144" fmla="*/ 450057 h 1807368"/>
              <a:gd name="connsiteX3-145" fmla="*/ 3574257 w 3574257"/>
              <a:gd name="connsiteY3-146" fmla="*/ 1807368 h 1807368"/>
              <a:gd name="connsiteX4-147" fmla="*/ 2382 w 3574257"/>
              <a:gd name="connsiteY4-148" fmla="*/ 1807368 h 1807368"/>
              <a:gd name="connsiteX0-149" fmla="*/ 2382 w 3574257"/>
              <a:gd name="connsiteY0-150" fmla="*/ 1809749 h 1809749"/>
              <a:gd name="connsiteX1-151" fmla="*/ 0 w 3574257"/>
              <a:gd name="connsiteY1-152" fmla="*/ 2381 h 1809749"/>
              <a:gd name="connsiteX2-153" fmla="*/ 2038351 w 3574257"/>
              <a:gd name="connsiteY2-154" fmla="*/ 0 h 1809749"/>
              <a:gd name="connsiteX3-155" fmla="*/ 3574257 w 3574257"/>
              <a:gd name="connsiteY3-156" fmla="*/ 1809749 h 1809749"/>
              <a:gd name="connsiteX4-157" fmla="*/ 2382 w 3574257"/>
              <a:gd name="connsiteY4-158" fmla="*/ 1809749 h 1809749"/>
              <a:gd name="connsiteX0-159" fmla="*/ 2382 w 3574257"/>
              <a:gd name="connsiteY0-160" fmla="*/ 1807368 h 1807368"/>
              <a:gd name="connsiteX1-161" fmla="*/ 0 w 3574257"/>
              <a:gd name="connsiteY1-162" fmla="*/ 0 h 1807368"/>
              <a:gd name="connsiteX2-163" fmla="*/ 1657351 w 3574257"/>
              <a:gd name="connsiteY2-164" fmla="*/ 230982 h 1807368"/>
              <a:gd name="connsiteX3-165" fmla="*/ 3574257 w 3574257"/>
              <a:gd name="connsiteY3-166" fmla="*/ 1807368 h 1807368"/>
              <a:gd name="connsiteX4-167" fmla="*/ 2382 w 3574257"/>
              <a:gd name="connsiteY4-168" fmla="*/ 1807368 h 1807368"/>
              <a:gd name="connsiteX0-169" fmla="*/ 2382 w 3574257"/>
              <a:gd name="connsiteY0-170" fmla="*/ 1807368 h 1807368"/>
              <a:gd name="connsiteX1-171" fmla="*/ 0 w 3574257"/>
              <a:gd name="connsiteY1-172" fmla="*/ 0 h 1807368"/>
              <a:gd name="connsiteX2-173" fmla="*/ 2040732 w 3574257"/>
              <a:gd name="connsiteY2-174" fmla="*/ 2382 h 1807368"/>
              <a:gd name="connsiteX3-175" fmla="*/ 3574257 w 3574257"/>
              <a:gd name="connsiteY3-176" fmla="*/ 1807368 h 1807368"/>
              <a:gd name="connsiteX4-177" fmla="*/ 2382 w 3574257"/>
              <a:gd name="connsiteY4-178" fmla="*/ 1807368 h 1807368"/>
              <a:gd name="connsiteX0-179" fmla="*/ 2382 w 3574257"/>
              <a:gd name="connsiteY0-180" fmla="*/ 1807368 h 1807368"/>
              <a:gd name="connsiteX1-181" fmla="*/ 0 w 3574257"/>
              <a:gd name="connsiteY1-182" fmla="*/ 0 h 1807368"/>
              <a:gd name="connsiteX2-183" fmla="*/ 1774032 w 3574257"/>
              <a:gd name="connsiteY2-184" fmla="*/ 161925 h 1807368"/>
              <a:gd name="connsiteX3-185" fmla="*/ 3574257 w 3574257"/>
              <a:gd name="connsiteY3-186" fmla="*/ 1807368 h 1807368"/>
              <a:gd name="connsiteX4-187" fmla="*/ 2382 w 3574257"/>
              <a:gd name="connsiteY4-188" fmla="*/ 1807368 h 1807368"/>
              <a:gd name="connsiteX0-189" fmla="*/ 2382 w 3574257"/>
              <a:gd name="connsiteY0-190" fmla="*/ 1807368 h 1807368"/>
              <a:gd name="connsiteX1-191" fmla="*/ 0 w 3574257"/>
              <a:gd name="connsiteY1-192" fmla="*/ 0 h 1807368"/>
              <a:gd name="connsiteX2-193" fmla="*/ 1969294 w 3574257"/>
              <a:gd name="connsiteY2-194" fmla="*/ 21432 h 1807368"/>
              <a:gd name="connsiteX3-195" fmla="*/ 3574257 w 3574257"/>
              <a:gd name="connsiteY3-196" fmla="*/ 1807368 h 1807368"/>
              <a:gd name="connsiteX4-197" fmla="*/ 2382 w 3574257"/>
              <a:gd name="connsiteY4-198" fmla="*/ 1807368 h 1807368"/>
              <a:gd name="connsiteX0-199" fmla="*/ 2382 w 3574257"/>
              <a:gd name="connsiteY0-200" fmla="*/ 1807368 h 1807368"/>
              <a:gd name="connsiteX1-201" fmla="*/ 0 w 3574257"/>
              <a:gd name="connsiteY1-202" fmla="*/ 0 h 1807368"/>
              <a:gd name="connsiteX2-203" fmla="*/ 1819275 w 3574257"/>
              <a:gd name="connsiteY2-204" fmla="*/ 200026 h 1807368"/>
              <a:gd name="connsiteX3-205" fmla="*/ 3574257 w 3574257"/>
              <a:gd name="connsiteY3-206" fmla="*/ 1807368 h 1807368"/>
              <a:gd name="connsiteX4-207" fmla="*/ 2382 w 3574257"/>
              <a:gd name="connsiteY4-208" fmla="*/ 1807368 h 1807368"/>
              <a:gd name="connsiteX0-209" fmla="*/ 2382 w 3574257"/>
              <a:gd name="connsiteY0-210" fmla="*/ 1807368 h 1807368"/>
              <a:gd name="connsiteX1-211" fmla="*/ 0 w 3574257"/>
              <a:gd name="connsiteY1-212" fmla="*/ 0 h 1807368"/>
              <a:gd name="connsiteX2-213" fmla="*/ 2045494 w 3574257"/>
              <a:gd name="connsiteY2-214" fmla="*/ 1 h 1807368"/>
              <a:gd name="connsiteX3-215" fmla="*/ 3574257 w 3574257"/>
              <a:gd name="connsiteY3-216" fmla="*/ 1807368 h 1807368"/>
              <a:gd name="connsiteX4-217" fmla="*/ 2382 w 3574257"/>
              <a:gd name="connsiteY4-218" fmla="*/ 1807368 h 18073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  <a:gd name="connsiteX0-111" fmla="*/ 0 w 3352800"/>
              <a:gd name="connsiteY0-112" fmla="*/ 2002631 h 2002631"/>
              <a:gd name="connsiteX1-113" fmla="*/ 754045 w 3352800"/>
              <a:gd name="connsiteY1-114" fmla="*/ 1468326 h 2002631"/>
              <a:gd name="connsiteX2-115" fmla="*/ 3352800 w 3352800"/>
              <a:gd name="connsiteY2-116" fmla="*/ 0 h 2002631"/>
              <a:gd name="connsiteX3-117" fmla="*/ 3352800 w 3352800"/>
              <a:gd name="connsiteY3-118" fmla="*/ 2002631 h 2002631"/>
              <a:gd name="connsiteX4-119" fmla="*/ 0 w 3352800"/>
              <a:gd name="connsiteY4-120" fmla="*/ 2002631 h 2002631"/>
              <a:gd name="connsiteX0-121" fmla="*/ 0 w 3352800"/>
              <a:gd name="connsiteY0-122" fmla="*/ 534305 h 534305"/>
              <a:gd name="connsiteX1-123" fmla="*/ 754045 w 3352800"/>
              <a:gd name="connsiteY1-124" fmla="*/ 0 h 534305"/>
              <a:gd name="connsiteX2-125" fmla="*/ 3352800 w 3352800"/>
              <a:gd name="connsiteY2-126" fmla="*/ 7687 h 534305"/>
              <a:gd name="connsiteX3-127" fmla="*/ 3352800 w 3352800"/>
              <a:gd name="connsiteY3-128" fmla="*/ 534305 h 534305"/>
              <a:gd name="connsiteX4-129" fmla="*/ 0 w 3352800"/>
              <a:gd name="connsiteY4-130" fmla="*/ 534305 h 534305"/>
              <a:gd name="connsiteX0-131" fmla="*/ 0 w 3352800"/>
              <a:gd name="connsiteY0-132" fmla="*/ 534305 h 534305"/>
              <a:gd name="connsiteX1-133" fmla="*/ 754045 w 3352800"/>
              <a:gd name="connsiteY1-134" fmla="*/ 0 h 534305"/>
              <a:gd name="connsiteX2-135" fmla="*/ 3352800 w 3352800"/>
              <a:gd name="connsiteY2-136" fmla="*/ 7687 h 534305"/>
              <a:gd name="connsiteX3-137" fmla="*/ 3352800 w 3352800"/>
              <a:gd name="connsiteY3-138" fmla="*/ 534305 h 534305"/>
              <a:gd name="connsiteX4-139" fmla="*/ 0 w 3352800"/>
              <a:gd name="connsiteY4-140" fmla="*/ 534305 h 534305"/>
              <a:gd name="connsiteX0-141" fmla="*/ 0 w 3352800"/>
              <a:gd name="connsiteY0-142" fmla="*/ 526618 h 526618"/>
              <a:gd name="connsiteX1-143" fmla="*/ 980611 w 3352800"/>
              <a:gd name="connsiteY1-144" fmla="*/ 93681 h 526618"/>
              <a:gd name="connsiteX2-145" fmla="*/ 3352800 w 3352800"/>
              <a:gd name="connsiteY2-146" fmla="*/ 0 h 526618"/>
              <a:gd name="connsiteX3-147" fmla="*/ 3352800 w 3352800"/>
              <a:gd name="connsiteY3-148" fmla="*/ 526618 h 526618"/>
              <a:gd name="connsiteX4-149" fmla="*/ 0 w 3352800"/>
              <a:gd name="connsiteY4-150" fmla="*/ 526618 h 526618"/>
              <a:gd name="connsiteX0-151" fmla="*/ 0 w 3352800"/>
              <a:gd name="connsiteY0-152" fmla="*/ 526888 h 526888"/>
              <a:gd name="connsiteX1-153" fmla="*/ 744735 w 3352800"/>
              <a:gd name="connsiteY1-154" fmla="*/ 0 h 526888"/>
              <a:gd name="connsiteX2-155" fmla="*/ 3352800 w 3352800"/>
              <a:gd name="connsiteY2-156" fmla="*/ 270 h 526888"/>
              <a:gd name="connsiteX3-157" fmla="*/ 3352800 w 3352800"/>
              <a:gd name="connsiteY3-158" fmla="*/ 526888 h 526888"/>
              <a:gd name="connsiteX4-159" fmla="*/ 0 w 3352800"/>
              <a:gd name="connsiteY4-160" fmla="*/ 526888 h 526888"/>
              <a:gd name="connsiteX0-161" fmla="*/ 0 w 3352800"/>
              <a:gd name="connsiteY0-162" fmla="*/ 526618 h 526618"/>
              <a:gd name="connsiteX1-163" fmla="*/ 811948 w 3352800"/>
              <a:gd name="connsiteY1-164" fmla="*/ 60921 h 526618"/>
              <a:gd name="connsiteX2-165" fmla="*/ 3352800 w 3352800"/>
              <a:gd name="connsiteY2-166" fmla="*/ 0 h 526618"/>
              <a:gd name="connsiteX3-167" fmla="*/ 3352800 w 3352800"/>
              <a:gd name="connsiteY3-168" fmla="*/ 526618 h 526618"/>
              <a:gd name="connsiteX4-169" fmla="*/ 0 w 3352800"/>
              <a:gd name="connsiteY4-170" fmla="*/ 526618 h 526618"/>
              <a:gd name="connsiteX0-171" fmla="*/ 0 w 3352800"/>
              <a:gd name="connsiteY0-172" fmla="*/ 527584 h 527584"/>
              <a:gd name="connsiteX1-173" fmla="*/ 751718 w 3352800"/>
              <a:gd name="connsiteY1-174" fmla="*/ 0 h 527584"/>
              <a:gd name="connsiteX2-175" fmla="*/ 3352800 w 3352800"/>
              <a:gd name="connsiteY2-176" fmla="*/ 966 h 527584"/>
              <a:gd name="connsiteX3-177" fmla="*/ 3352800 w 3352800"/>
              <a:gd name="connsiteY3-178" fmla="*/ 527584 h 527584"/>
              <a:gd name="connsiteX4-179" fmla="*/ 0 w 3352800"/>
              <a:gd name="connsiteY4-180" fmla="*/ 527584 h 527584"/>
              <a:gd name="connsiteX0-181" fmla="*/ 0 w 3352800"/>
              <a:gd name="connsiteY0-182" fmla="*/ 527584 h 527584"/>
              <a:gd name="connsiteX1-183" fmla="*/ 751718 w 3352800"/>
              <a:gd name="connsiteY1-184" fmla="*/ 0 h 527584"/>
              <a:gd name="connsiteX2-185" fmla="*/ 3241069 w 3352800"/>
              <a:gd name="connsiteY2-186" fmla="*/ 94144 h 527584"/>
              <a:gd name="connsiteX3-187" fmla="*/ 3352800 w 3352800"/>
              <a:gd name="connsiteY3-188" fmla="*/ 527584 h 527584"/>
              <a:gd name="connsiteX4-189" fmla="*/ 0 w 3352800"/>
              <a:gd name="connsiteY4-190" fmla="*/ 527584 h 527584"/>
              <a:gd name="connsiteX0-191" fmla="*/ 0 w 3352800"/>
              <a:gd name="connsiteY0-192" fmla="*/ 527584 h 527584"/>
              <a:gd name="connsiteX1-193" fmla="*/ 751718 w 3352800"/>
              <a:gd name="connsiteY1-194" fmla="*/ 0 h 527584"/>
              <a:gd name="connsiteX2-195" fmla="*/ 3352800 w 3352800"/>
              <a:gd name="connsiteY2-196" fmla="*/ 271 h 527584"/>
              <a:gd name="connsiteX3-197" fmla="*/ 3352800 w 3352800"/>
              <a:gd name="connsiteY3-198" fmla="*/ 527584 h 527584"/>
              <a:gd name="connsiteX4-199" fmla="*/ 0 w 3352800"/>
              <a:gd name="connsiteY4-200" fmla="*/ 527584 h 527584"/>
              <a:gd name="connsiteX0-201" fmla="*/ 0 w 3352800"/>
              <a:gd name="connsiteY0-202" fmla="*/ 527313 h 527313"/>
              <a:gd name="connsiteX1-203" fmla="*/ 900984 w 3352800"/>
              <a:gd name="connsiteY1-204" fmla="*/ 97774 h 527313"/>
              <a:gd name="connsiteX2-205" fmla="*/ 3352800 w 3352800"/>
              <a:gd name="connsiteY2-206" fmla="*/ 0 h 527313"/>
              <a:gd name="connsiteX3-207" fmla="*/ 3352800 w 3352800"/>
              <a:gd name="connsiteY3-208" fmla="*/ 527313 h 527313"/>
              <a:gd name="connsiteX4-209" fmla="*/ 0 w 3352800"/>
              <a:gd name="connsiteY4-210" fmla="*/ 527313 h 527313"/>
              <a:gd name="connsiteX0-211" fmla="*/ 0 w 3352800"/>
              <a:gd name="connsiteY0-212" fmla="*/ 527584 h 527584"/>
              <a:gd name="connsiteX1-213" fmla="*/ 748227 w 3352800"/>
              <a:gd name="connsiteY1-214" fmla="*/ 0 h 527584"/>
              <a:gd name="connsiteX2-215" fmla="*/ 3352800 w 3352800"/>
              <a:gd name="connsiteY2-216" fmla="*/ 271 h 527584"/>
              <a:gd name="connsiteX3-217" fmla="*/ 3352800 w 3352800"/>
              <a:gd name="connsiteY3-218" fmla="*/ 527584 h 527584"/>
              <a:gd name="connsiteX4-219" fmla="*/ 0 w 3352800"/>
              <a:gd name="connsiteY4-220" fmla="*/ 527584 h 5275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99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59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119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79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1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7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197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4210050 h 4210050"/>
              <a:gd name="connsiteX1-3" fmla="*/ 0 w 3571875"/>
              <a:gd name="connsiteY1-4" fmla="*/ 0 h 4210050"/>
              <a:gd name="connsiteX2-5" fmla="*/ 2028825 w 3571875"/>
              <a:gd name="connsiteY2-6" fmla="*/ 2388394 h 4210050"/>
              <a:gd name="connsiteX3-7" fmla="*/ 3571875 w 3571875"/>
              <a:gd name="connsiteY3-8" fmla="*/ 4210050 h 4210050"/>
              <a:gd name="connsiteX4" fmla="*/ 0 w 3571875"/>
              <a:gd name="connsiteY4" fmla="*/ 4210050 h 4210050"/>
              <a:gd name="connsiteX0-9" fmla="*/ 0 w 3571875"/>
              <a:gd name="connsiteY0-10" fmla="*/ 4210050 h 4210050"/>
              <a:gd name="connsiteX1-11" fmla="*/ 0 w 3571875"/>
              <a:gd name="connsiteY1-12" fmla="*/ 0 h 4210050"/>
              <a:gd name="connsiteX2-13" fmla="*/ 2028825 w 3571875"/>
              <a:gd name="connsiteY2-14" fmla="*/ 2205038 h 4210050"/>
              <a:gd name="connsiteX3-15" fmla="*/ 3571875 w 3571875"/>
              <a:gd name="connsiteY3-16" fmla="*/ 4210050 h 4210050"/>
              <a:gd name="connsiteX4-17" fmla="*/ 0 w 3571875"/>
              <a:gd name="connsiteY4-18" fmla="*/ 4210050 h 4210050"/>
              <a:gd name="connsiteX0-19" fmla="*/ 0 w 3571875"/>
              <a:gd name="connsiteY0-20" fmla="*/ 4210050 h 4210050"/>
              <a:gd name="connsiteX1-21" fmla="*/ 0 w 3571875"/>
              <a:gd name="connsiteY1-22" fmla="*/ 0 h 4210050"/>
              <a:gd name="connsiteX2-23" fmla="*/ 2028825 w 3571875"/>
              <a:gd name="connsiteY2-24" fmla="*/ 2393157 h 4210050"/>
              <a:gd name="connsiteX3-25" fmla="*/ 3571875 w 3571875"/>
              <a:gd name="connsiteY3-26" fmla="*/ 4210050 h 4210050"/>
              <a:gd name="connsiteX4-27" fmla="*/ 0 w 3571875"/>
              <a:gd name="connsiteY4-28" fmla="*/ 4210050 h 4210050"/>
              <a:gd name="connsiteX0-29" fmla="*/ 0 w 3571875"/>
              <a:gd name="connsiteY0-30" fmla="*/ 4210050 h 4210050"/>
              <a:gd name="connsiteX1-31" fmla="*/ 0 w 3571875"/>
              <a:gd name="connsiteY1-32" fmla="*/ 0 h 4210050"/>
              <a:gd name="connsiteX2-33" fmla="*/ 2028825 w 3571875"/>
              <a:gd name="connsiteY2-34" fmla="*/ 2393157 h 4210050"/>
              <a:gd name="connsiteX3-35" fmla="*/ 3571875 w 3571875"/>
              <a:gd name="connsiteY3-36" fmla="*/ 4210050 h 4210050"/>
              <a:gd name="connsiteX4-37" fmla="*/ 0 w 3571875"/>
              <a:gd name="connsiteY4-38" fmla="*/ 4210050 h 4210050"/>
              <a:gd name="connsiteX0-39" fmla="*/ 0 w 3571875"/>
              <a:gd name="connsiteY0-40" fmla="*/ 4210050 h 4210050"/>
              <a:gd name="connsiteX1-41" fmla="*/ 0 w 3571875"/>
              <a:gd name="connsiteY1-42" fmla="*/ 0 h 4210050"/>
              <a:gd name="connsiteX2-43" fmla="*/ 2028825 w 3571875"/>
              <a:gd name="connsiteY2-44" fmla="*/ 2281238 h 4210050"/>
              <a:gd name="connsiteX3-45" fmla="*/ 3571875 w 3571875"/>
              <a:gd name="connsiteY3-46" fmla="*/ 4210050 h 4210050"/>
              <a:gd name="connsiteX4-47" fmla="*/ 0 w 3571875"/>
              <a:gd name="connsiteY4-48" fmla="*/ 4210050 h 4210050"/>
              <a:gd name="connsiteX0-49" fmla="*/ 0 w 3571875"/>
              <a:gd name="connsiteY0-50" fmla="*/ 4210050 h 4210050"/>
              <a:gd name="connsiteX1-51" fmla="*/ 0 w 3571875"/>
              <a:gd name="connsiteY1-52" fmla="*/ 0 h 4210050"/>
              <a:gd name="connsiteX2-53" fmla="*/ 2028825 w 3571875"/>
              <a:gd name="connsiteY2-54" fmla="*/ 2393157 h 4210050"/>
              <a:gd name="connsiteX3-55" fmla="*/ 3571875 w 3571875"/>
              <a:gd name="connsiteY3-56" fmla="*/ 4210050 h 4210050"/>
              <a:gd name="connsiteX4-57" fmla="*/ 0 w 3571875"/>
              <a:gd name="connsiteY4-58" fmla="*/ 4210050 h 4210050"/>
              <a:gd name="connsiteX0-59" fmla="*/ 0 w 3571875"/>
              <a:gd name="connsiteY0-60" fmla="*/ 4210050 h 4210050"/>
              <a:gd name="connsiteX1-61" fmla="*/ 0 w 3571875"/>
              <a:gd name="connsiteY1-62" fmla="*/ 0 h 4210050"/>
              <a:gd name="connsiteX2-63" fmla="*/ 2028825 w 3571875"/>
              <a:gd name="connsiteY2-64" fmla="*/ 2393157 h 4210050"/>
              <a:gd name="connsiteX3-65" fmla="*/ 3571875 w 3571875"/>
              <a:gd name="connsiteY3-66" fmla="*/ 4210050 h 4210050"/>
              <a:gd name="connsiteX4-67" fmla="*/ 0 w 3571875"/>
              <a:gd name="connsiteY4-68" fmla="*/ 4210050 h 4210050"/>
              <a:gd name="connsiteX0-69" fmla="*/ 0 w 3571875"/>
              <a:gd name="connsiteY0-70" fmla="*/ 4210050 h 4210050"/>
              <a:gd name="connsiteX1-71" fmla="*/ 0 w 3571875"/>
              <a:gd name="connsiteY1-72" fmla="*/ 0 h 4210050"/>
              <a:gd name="connsiteX2-73" fmla="*/ 2076450 w 3571875"/>
              <a:gd name="connsiteY2-74" fmla="*/ 2274094 h 4210050"/>
              <a:gd name="connsiteX3-75" fmla="*/ 3571875 w 3571875"/>
              <a:gd name="connsiteY3-76" fmla="*/ 4210050 h 4210050"/>
              <a:gd name="connsiteX4-77" fmla="*/ 0 w 3571875"/>
              <a:gd name="connsiteY4-78" fmla="*/ 4210050 h 4210050"/>
              <a:gd name="connsiteX0-79" fmla="*/ 0 w 3571875"/>
              <a:gd name="connsiteY0-80" fmla="*/ 4210050 h 4210050"/>
              <a:gd name="connsiteX1-81" fmla="*/ 0 w 3571875"/>
              <a:gd name="connsiteY1-82" fmla="*/ 0 h 4210050"/>
              <a:gd name="connsiteX2-83" fmla="*/ 2245519 w 3571875"/>
              <a:gd name="connsiteY2-84" fmla="*/ 2405063 h 4210050"/>
              <a:gd name="connsiteX3-85" fmla="*/ 3571875 w 3571875"/>
              <a:gd name="connsiteY3-86" fmla="*/ 4210050 h 4210050"/>
              <a:gd name="connsiteX4-87" fmla="*/ 0 w 3571875"/>
              <a:gd name="connsiteY4-88" fmla="*/ 4210050 h 4210050"/>
              <a:gd name="connsiteX0-89" fmla="*/ 0 w 3571875"/>
              <a:gd name="connsiteY0-90" fmla="*/ 4210050 h 4210050"/>
              <a:gd name="connsiteX1-91" fmla="*/ 0 w 3571875"/>
              <a:gd name="connsiteY1-92" fmla="*/ 0 h 4210050"/>
              <a:gd name="connsiteX2-93" fmla="*/ 2038350 w 3571875"/>
              <a:gd name="connsiteY2-94" fmla="*/ 2405063 h 4210050"/>
              <a:gd name="connsiteX3-95" fmla="*/ 3571875 w 3571875"/>
              <a:gd name="connsiteY3-96" fmla="*/ 4210050 h 4210050"/>
              <a:gd name="connsiteX4-97" fmla="*/ 0 w 3571875"/>
              <a:gd name="connsiteY4-98" fmla="*/ 4210050 h 4210050"/>
              <a:gd name="connsiteX0-99" fmla="*/ 0 w 3571875"/>
              <a:gd name="connsiteY0-100" fmla="*/ 2433637 h 2433637"/>
              <a:gd name="connsiteX1-101" fmla="*/ 257175 w 3571875"/>
              <a:gd name="connsiteY1-102" fmla="*/ 0 h 2433637"/>
              <a:gd name="connsiteX2-103" fmla="*/ 2038350 w 3571875"/>
              <a:gd name="connsiteY2-104" fmla="*/ 628650 h 2433637"/>
              <a:gd name="connsiteX3-105" fmla="*/ 3571875 w 3571875"/>
              <a:gd name="connsiteY3-106" fmla="*/ 2433637 h 2433637"/>
              <a:gd name="connsiteX4-107" fmla="*/ 0 w 3571875"/>
              <a:gd name="connsiteY4-108" fmla="*/ 2433637 h 2433637"/>
              <a:gd name="connsiteX0-109" fmla="*/ 2382 w 3574257"/>
              <a:gd name="connsiteY0-110" fmla="*/ 1807368 h 1807368"/>
              <a:gd name="connsiteX1-111" fmla="*/ 0 w 3574257"/>
              <a:gd name="connsiteY1-112" fmla="*/ 0 h 1807368"/>
              <a:gd name="connsiteX2-113" fmla="*/ 2040732 w 3574257"/>
              <a:gd name="connsiteY2-114" fmla="*/ 2381 h 1807368"/>
              <a:gd name="connsiteX3-115" fmla="*/ 3574257 w 3574257"/>
              <a:gd name="connsiteY3-116" fmla="*/ 1807368 h 1807368"/>
              <a:gd name="connsiteX4-117" fmla="*/ 2382 w 3574257"/>
              <a:gd name="connsiteY4-118" fmla="*/ 1807368 h 1807368"/>
              <a:gd name="connsiteX0-119" fmla="*/ 2382 w 3574257"/>
              <a:gd name="connsiteY0-120" fmla="*/ 1807368 h 1807368"/>
              <a:gd name="connsiteX1-121" fmla="*/ 0 w 3574257"/>
              <a:gd name="connsiteY1-122" fmla="*/ 0 h 1807368"/>
              <a:gd name="connsiteX2-123" fmla="*/ 1924051 w 3574257"/>
              <a:gd name="connsiteY2-124" fmla="*/ 307181 h 1807368"/>
              <a:gd name="connsiteX3-125" fmla="*/ 3574257 w 3574257"/>
              <a:gd name="connsiteY3-126" fmla="*/ 1807368 h 1807368"/>
              <a:gd name="connsiteX4-127" fmla="*/ 2382 w 3574257"/>
              <a:gd name="connsiteY4-128" fmla="*/ 1807368 h 1807368"/>
              <a:gd name="connsiteX0-129" fmla="*/ 2382 w 3574257"/>
              <a:gd name="connsiteY0-130" fmla="*/ 1809749 h 1809749"/>
              <a:gd name="connsiteX1-131" fmla="*/ 0 w 3574257"/>
              <a:gd name="connsiteY1-132" fmla="*/ 2381 h 1809749"/>
              <a:gd name="connsiteX2-133" fmla="*/ 2038351 w 3574257"/>
              <a:gd name="connsiteY2-134" fmla="*/ 0 h 1809749"/>
              <a:gd name="connsiteX3-135" fmla="*/ 3574257 w 3574257"/>
              <a:gd name="connsiteY3-136" fmla="*/ 1809749 h 1809749"/>
              <a:gd name="connsiteX4-137" fmla="*/ 2382 w 3574257"/>
              <a:gd name="connsiteY4-138" fmla="*/ 1809749 h 1809749"/>
              <a:gd name="connsiteX0-139" fmla="*/ 2382 w 3574257"/>
              <a:gd name="connsiteY0-140" fmla="*/ 1807368 h 1807368"/>
              <a:gd name="connsiteX1-141" fmla="*/ 0 w 3574257"/>
              <a:gd name="connsiteY1-142" fmla="*/ 0 h 1807368"/>
              <a:gd name="connsiteX2-143" fmla="*/ 1640682 w 3574257"/>
              <a:gd name="connsiteY2-144" fmla="*/ 450057 h 1807368"/>
              <a:gd name="connsiteX3-145" fmla="*/ 3574257 w 3574257"/>
              <a:gd name="connsiteY3-146" fmla="*/ 1807368 h 1807368"/>
              <a:gd name="connsiteX4-147" fmla="*/ 2382 w 3574257"/>
              <a:gd name="connsiteY4-148" fmla="*/ 1807368 h 1807368"/>
              <a:gd name="connsiteX0-149" fmla="*/ 2382 w 3574257"/>
              <a:gd name="connsiteY0-150" fmla="*/ 1809749 h 1809749"/>
              <a:gd name="connsiteX1-151" fmla="*/ 0 w 3574257"/>
              <a:gd name="connsiteY1-152" fmla="*/ 2381 h 1809749"/>
              <a:gd name="connsiteX2-153" fmla="*/ 2038351 w 3574257"/>
              <a:gd name="connsiteY2-154" fmla="*/ 0 h 1809749"/>
              <a:gd name="connsiteX3-155" fmla="*/ 3574257 w 3574257"/>
              <a:gd name="connsiteY3-156" fmla="*/ 1809749 h 1809749"/>
              <a:gd name="connsiteX4-157" fmla="*/ 2382 w 3574257"/>
              <a:gd name="connsiteY4-158" fmla="*/ 1809749 h 1809749"/>
              <a:gd name="connsiteX0-159" fmla="*/ 2382 w 3574257"/>
              <a:gd name="connsiteY0-160" fmla="*/ 1807368 h 1807368"/>
              <a:gd name="connsiteX1-161" fmla="*/ 0 w 3574257"/>
              <a:gd name="connsiteY1-162" fmla="*/ 0 h 1807368"/>
              <a:gd name="connsiteX2-163" fmla="*/ 1657351 w 3574257"/>
              <a:gd name="connsiteY2-164" fmla="*/ 230982 h 1807368"/>
              <a:gd name="connsiteX3-165" fmla="*/ 3574257 w 3574257"/>
              <a:gd name="connsiteY3-166" fmla="*/ 1807368 h 1807368"/>
              <a:gd name="connsiteX4-167" fmla="*/ 2382 w 3574257"/>
              <a:gd name="connsiteY4-168" fmla="*/ 1807368 h 1807368"/>
              <a:gd name="connsiteX0-169" fmla="*/ 2382 w 3574257"/>
              <a:gd name="connsiteY0-170" fmla="*/ 1807368 h 1807368"/>
              <a:gd name="connsiteX1-171" fmla="*/ 0 w 3574257"/>
              <a:gd name="connsiteY1-172" fmla="*/ 0 h 1807368"/>
              <a:gd name="connsiteX2-173" fmla="*/ 2040732 w 3574257"/>
              <a:gd name="connsiteY2-174" fmla="*/ 2382 h 1807368"/>
              <a:gd name="connsiteX3-175" fmla="*/ 3574257 w 3574257"/>
              <a:gd name="connsiteY3-176" fmla="*/ 1807368 h 1807368"/>
              <a:gd name="connsiteX4-177" fmla="*/ 2382 w 3574257"/>
              <a:gd name="connsiteY4-178" fmla="*/ 1807368 h 1807368"/>
              <a:gd name="connsiteX0-179" fmla="*/ 2382 w 3574257"/>
              <a:gd name="connsiteY0-180" fmla="*/ 1807368 h 1807368"/>
              <a:gd name="connsiteX1-181" fmla="*/ 0 w 3574257"/>
              <a:gd name="connsiteY1-182" fmla="*/ 0 h 1807368"/>
              <a:gd name="connsiteX2-183" fmla="*/ 1774032 w 3574257"/>
              <a:gd name="connsiteY2-184" fmla="*/ 161925 h 1807368"/>
              <a:gd name="connsiteX3-185" fmla="*/ 3574257 w 3574257"/>
              <a:gd name="connsiteY3-186" fmla="*/ 1807368 h 1807368"/>
              <a:gd name="connsiteX4-187" fmla="*/ 2382 w 3574257"/>
              <a:gd name="connsiteY4-188" fmla="*/ 1807368 h 1807368"/>
              <a:gd name="connsiteX0-189" fmla="*/ 2382 w 3574257"/>
              <a:gd name="connsiteY0-190" fmla="*/ 1807368 h 1807368"/>
              <a:gd name="connsiteX1-191" fmla="*/ 0 w 3574257"/>
              <a:gd name="connsiteY1-192" fmla="*/ 0 h 1807368"/>
              <a:gd name="connsiteX2-193" fmla="*/ 1969294 w 3574257"/>
              <a:gd name="connsiteY2-194" fmla="*/ 21432 h 1807368"/>
              <a:gd name="connsiteX3-195" fmla="*/ 3574257 w 3574257"/>
              <a:gd name="connsiteY3-196" fmla="*/ 1807368 h 1807368"/>
              <a:gd name="connsiteX4-197" fmla="*/ 2382 w 3574257"/>
              <a:gd name="connsiteY4-198" fmla="*/ 1807368 h 1807368"/>
              <a:gd name="connsiteX0-199" fmla="*/ 2382 w 3574257"/>
              <a:gd name="connsiteY0-200" fmla="*/ 1807368 h 1807368"/>
              <a:gd name="connsiteX1-201" fmla="*/ 0 w 3574257"/>
              <a:gd name="connsiteY1-202" fmla="*/ 0 h 1807368"/>
              <a:gd name="connsiteX2-203" fmla="*/ 1819275 w 3574257"/>
              <a:gd name="connsiteY2-204" fmla="*/ 200026 h 1807368"/>
              <a:gd name="connsiteX3-205" fmla="*/ 3574257 w 3574257"/>
              <a:gd name="connsiteY3-206" fmla="*/ 1807368 h 1807368"/>
              <a:gd name="connsiteX4-207" fmla="*/ 2382 w 3574257"/>
              <a:gd name="connsiteY4-208" fmla="*/ 1807368 h 1807368"/>
              <a:gd name="connsiteX0-209" fmla="*/ 2382 w 3574257"/>
              <a:gd name="connsiteY0-210" fmla="*/ 1807368 h 1807368"/>
              <a:gd name="connsiteX1-211" fmla="*/ 0 w 3574257"/>
              <a:gd name="connsiteY1-212" fmla="*/ 0 h 1807368"/>
              <a:gd name="connsiteX2-213" fmla="*/ 2045494 w 3574257"/>
              <a:gd name="connsiteY2-214" fmla="*/ 1 h 1807368"/>
              <a:gd name="connsiteX3-215" fmla="*/ 3574257 w 3574257"/>
              <a:gd name="connsiteY3-216" fmla="*/ 1807368 h 1807368"/>
              <a:gd name="connsiteX4-217" fmla="*/ 2382 w 3574257"/>
              <a:gd name="connsiteY4-218" fmla="*/ 1807368 h 18073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  <a:gd name="connsiteX0-111" fmla="*/ 0 w 3352800"/>
              <a:gd name="connsiteY0-112" fmla="*/ 2002631 h 2002631"/>
              <a:gd name="connsiteX1-113" fmla="*/ 754045 w 3352800"/>
              <a:gd name="connsiteY1-114" fmla="*/ 1468326 h 2002631"/>
              <a:gd name="connsiteX2-115" fmla="*/ 3352800 w 3352800"/>
              <a:gd name="connsiteY2-116" fmla="*/ 0 h 2002631"/>
              <a:gd name="connsiteX3-117" fmla="*/ 3352800 w 3352800"/>
              <a:gd name="connsiteY3-118" fmla="*/ 2002631 h 2002631"/>
              <a:gd name="connsiteX4-119" fmla="*/ 0 w 3352800"/>
              <a:gd name="connsiteY4-120" fmla="*/ 2002631 h 2002631"/>
              <a:gd name="connsiteX0-121" fmla="*/ 0 w 3352800"/>
              <a:gd name="connsiteY0-122" fmla="*/ 534305 h 534305"/>
              <a:gd name="connsiteX1-123" fmla="*/ 754045 w 3352800"/>
              <a:gd name="connsiteY1-124" fmla="*/ 0 h 534305"/>
              <a:gd name="connsiteX2-125" fmla="*/ 3352800 w 3352800"/>
              <a:gd name="connsiteY2-126" fmla="*/ 7687 h 534305"/>
              <a:gd name="connsiteX3-127" fmla="*/ 3352800 w 3352800"/>
              <a:gd name="connsiteY3-128" fmla="*/ 534305 h 534305"/>
              <a:gd name="connsiteX4-129" fmla="*/ 0 w 3352800"/>
              <a:gd name="connsiteY4-130" fmla="*/ 534305 h 534305"/>
              <a:gd name="connsiteX0-131" fmla="*/ 0 w 3352800"/>
              <a:gd name="connsiteY0-132" fmla="*/ 534305 h 534305"/>
              <a:gd name="connsiteX1-133" fmla="*/ 754045 w 3352800"/>
              <a:gd name="connsiteY1-134" fmla="*/ 0 h 534305"/>
              <a:gd name="connsiteX2-135" fmla="*/ 3352800 w 3352800"/>
              <a:gd name="connsiteY2-136" fmla="*/ 7687 h 534305"/>
              <a:gd name="connsiteX3-137" fmla="*/ 3352800 w 3352800"/>
              <a:gd name="connsiteY3-138" fmla="*/ 534305 h 534305"/>
              <a:gd name="connsiteX4-139" fmla="*/ 0 w 3352800"/>
              <a:gd name="connsiteY4-140" fmla="*/ 534305 h 534305"/>
              <a:gd name="connsiteX0-141" fmla="*/ 0 w 3352800"/>
              <a:gd name="connsiteY0-142" fmla="*/ 526618 h 526618"/>
              <a:gd name="connsiteX1-143" fmla="*/ 980611 w 3352800"/>
              <a:gd name="connsiteY1-144" fmla="*/ 93681 h 526618"/>
              <a:gd name="connsiteX2-145" fmla="*/ 3352800 w 3352800"/>
              <a:gd name="connsiteY2-146" fmla="*/ 0 h 526618"/>
              <a:gd name="connsiteX3-147" fmla="*/ 3352800 w 3352800"/>
              <a:gd name="connsiteY3-148" fmla="*/ 526618 h 526618"/>
              <a:gd name="connsiteX4-149" fmla="*/ 0 w 3352800"/>
              <a:gd name="connsiteY4-150" fmla="*/ 526618 h 526618"/>
              <a:gd name="connsiteX0-151" fmla="*/ 0 w 3352800"/>
              <a:gd name="connsiteY0-152" fmla="*/ 526888 h 526888"/>
              <a:gd name="connsiteX1-153" fmla="*/ 744735 w 3352800"/>
              <a:gd name="connsiteY1-154" fmla="*/ 0 h 526888"/>
              <a:gd name="connsiteX2-155" fmla="*/ 3352800 w 3352800"/>
              <a:gd name="connsiteY2-156" fmla="*/ 270 h 526888"/>
              <a:gd name="connsiteX3-157" fmla="*/ 3352800 w 3352800"/>
              <a:gd name="connsiteY3-158" fmla="*/ 526888 h 526888"/>
              <a:gd name="connsiteX4-159" fmla="*/ 0 w 3352800"/>
              <a:gd name="connsiteY4-160" fmla="*/ 526888 h 526888"/>
              <a:gd name="connsiteX0-161" fmla="*/ 0 w 3352800"/>
              <a:gd name="connsiteY0-162" fmla="*/ 526618 h 526618"/>
              <a:gd name="connsiteX1-163" fmla="*/ 811948 w 3352800"/>
              <a:gd name="connsiteY1-164" fmla="*/ 60921 h 526618"/>
              <a:gd name="connsiteX2-165" fmla="*/ 3352800 w 3352800"/>
              <a:gd name="connsiteY2-166" fmla="*/ 0 h 526618"/>
              <a:gd name="connsiteX3-167" fmla="*/ 3352800 w 3352800"/>
              <a:gd name="connsiteY3-168" fmla="*/ 526618 h 526618"/>
              <a:gd name="connsiteX4-169" fmla="*/ 0 w 3352800"/>
              <a:gd name="connsiteY4-170" fmla="*/ 526618 h 526618"/>
              <a:gd name="connsiteX0-171" fmla="*/ 0 w 3352800"/>
              <a:gd name="connsiteY0-172" fmla="*/ 527584 h 527584"/>
              <a:gd name="connsiteX1-173" fmla="*/ 751718 w 3352800"/>
              <a:gd name="connsiteY1-174" fmla="*/ 0 h 527584"/>
              <a:gd name="connsiteX2-175" fmla="*/ 3352800 w 3352800"/>
              <a:gd name="connsiteY2-176" fmla="*/ 966 h 527584"/>
              <a:gd name="connsiteX3-177" fmla="*/ 3352800 w 3352800"/>
              <a:gd name="connsiteY3-178" fmla="*/ 527584 h 527584"/>
              <a:gd name="connsiteX4-179" fmla="*/ 0 w 3352800"/>
              <a:gd name="connsiteY4-180" fmla="*/ 527584 h 527584"/>
              <a:gd name="connsiteX0-181" fmla="*/ 0 w 3352800"/>
              <a:gd name="connsiteY0-182" fmla="*/ 527584 h 527584"/>
              <a:gd name="connsiteX1-183" fmla="*/ 751718 w 3352800"/>
              <a:gd name="connsiteY1-184" fmla="*/ 0 h 527584"/>
              <a:gd name="connsiteX2-185" fmla="*/ 3241069 w 3352800"/>
              <a:gd name="connsiteY2-186" fmla="*/ 94144 h 527584"/>
              <a:gd name="connsiteX3-187" fmla="*/ 3352800 w 3352800"/>
              <a:gd name="connsiteY3-188" fmla="*/ 527584 h 527584"/>
              <a:gd name="connsiteX4-189" fmla="*/ 0 w 3352800"/>
              <a:gd name="connsiteY4-190" fmla="*/ 527584 h 527584"/>
              <a:gd name="connsiteX0-191" fmla="*/ 0 w 3352800"/>
              <a:gd name="connsiteY0-192" fmla="*/ 527584 h 527584"/>
              <a:gd name="connsiteX1-193" fmla="*/ 751718 w 3352800"/>
              <a:gd name="connsiteY1-194" fmla="*/ 0 h 527584"/>
              <a:gd name="connsiteX2-195" fmla="*/ 3352800 w 3352800"/>
              <a:gd name="connsiteY2-196" fmla="*/ 271 h 527584"/>
              <a:gd name="connsiteX3-197" fmla="*/ 3352800 w 3352800"/>
              <a:gd name="connsiteY3-198" fmla="*/ 527584 h 527584"/>
              <a:gd name="connsiteX4-199" fmla="*/ 0 w 3352800"/>
              <a:gd name="connsiteY4-200" fmla="*/ 527584 h 527584"/>
              <a:gd name="connsiteX0-201" fmla="*/ 0 w 3352800"/>
              <a:gd name="connsiteY0-202" fmla="*/ 527313 h 527313"/>
              <a:gd name="connsiteX1-203" fmla="*/ 900984 w 3352800"/>
              <a:gd name="connsiteY1-204" fmla="*/ 97774 h 527313"/>
              <a:gd name="connsiteX2-205" fmla="*/ 3352800 w 3352800"/>
              <a:gd name="connsiteY2-206" fmla="*/ 0 h 527313"/>
              <a:gd name="connsiteX3-207" fmla="*/ 3352800 w 3352800"/>
              <a:gd name="connsiteY3-208" fmla="*/ 527313 h 527313"/>
              <a:gd name="connsiteX4-209" fmla="*/ 0 w 3352800"/>
              <a:gd name="connsiteY4-210" fmla="*/ 527313 h 527313"/>
              <a:gd name="connsiteX0-211" fmla="*/ 0 w 3352800"/>
              <a:gd name="connsiteY0-212" fmla="*/ 527584 h 527584"/>
              <a:gd name="connsiteX1-213" fmla="*/ 748227 w 3352800"/>
              <a:gd name="connsiteY1-214" fmla="*/ 0 h 527584"/>
              <a:gd name="connsiteX2-215" fmla="*/ 3352800 w 3352800"/>
              <a:gd name="connsiteY2-216" fmla="*/ 271 h 527584"/>
              <a:gd name="connsiteX3-217" fmla="*/ 3352800 w 3352800"/>
              <a:gd name="connsiteY3-218" fmla="*/ 527584 h 527584"/>
              <a:gd name="connsiteX4-219" fmla="*/ 0 w 3352800"/>
              <a:gd name="connsiteY4-220" fmla="*/ 527584 h 5275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99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59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119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79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1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7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197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4210050 h 4210050"/>
              <a:gd name="connsiteX1-3" fmla="*/ 0 w 3571875"/>
              <a:gd name="connsiteY1-4" fmla="*/ 0 h 4210050"/>
              <a:gd name="connsiteX2-5" fmla="*/ 2028825 w 3571875"/>
              <a:gd name="connsiteY2-6" fmla="*/ 2388394 h 4210050"/>
              <a:gd name="connsiteX3-7" fmla="*/ 3571875 w 3571875"/>
              <a:gd name="connsiteY3-8" fmla="*/ 4210050 h 4210050"/>
              <a:gd name="connsiteX4" fmla="*/ 0 w 3571875"/>
              <a:gd name="connsiteY4" fmla="*/ 4210050 h 4210050"/>
              <a:gd name="connsiteX0-9" fmla="*/ 0 w 3571875"/>
              <a:gd name="connsiteY0-10" fmla="*/ 4210050 h 4210050"/>
              <a:gd name="connsiteX1-11" fmla="*/ 0 w 3571875"/>
              <a:gd name="connsiteY1-12" fmla="*/ 0 h 4210050"/>
              <a:gd name="connsiteX2-13" fmla="*/ 2028825 w 3571875"/>
              <a:gd name="connsiteY2-14" fmla="*/ 2205038 h 4210050"/>
              <a:gd name="connsiteX3-15" fmla="*/ 3571875 w 3571875"/>
              <a:gd name="connsiteY3-16" fmla="*/ 4210050 h 4210050"/>
              <a:gd name="connsiteX4-17" fmla="*/ 0 w 3571875"/>
              <a:gd name="connsiteY4-18" fmla="*/ 4210050 h 4210050"/>
              <a:gd name="connsiteX0-19" fmla="*/ 0 w 3571875"/>
              <a:gd name="connsiteY0-20" fmla="*/ 4210050 h 4210050"/>
              <a:gd name="connsiteX1-21" fmla="*/ 0 w 3571875"/>
              <a:gd name="connsiteY1-22" fmla="*/ 0 h 4210050"/>
              <a:gd name="connsiteX2-23" fmla="*/ 2028825 w 3571875"/>
              <a:gd name="connsiteY2-24" fmla="*/ 2393157 h 4210050"/>
              <a:gd name="connsiteX3-25" fmla="*/ 3571875 w 3571875"/>
              <a:gd name="connsiteY3-26" fmla="*/ 4210050 h 4210050"/>
              <a:gd name="connsiteX4-27" fmla="*/ 0 w 3571875"/>
              <a:gd name="connsiteY4-28" fmla="*/ 4210050 h 4210050"/>
              <a:gd name="connsiteX0-29" fmla="*/ 0 w 3571875"/>
              <a:gd name="connsiteY0-30" fmla="*/ 4210050 h 4210050"/>
              <a:gd name="connsiteX1-31" fmla="*/ 0 w 3571875"/>
              <a:gd name="connsiteY1-32" fmla="*/ 0 h 4210050"/>
              <a:gd name="connsiteX2-33" fmla="*/ 2028825 w 3571875"/>
              <a:gd name="connsiteY2-34" fmla="*/ 2393157 h 4210050"/>
              <a:gd name="connsiteX3-35" fmla="*/ 3571875 w 3571875"/>
              <a:gd name="connsiteY3-36" fmla="*/ 4210050 h 4210050"/>
              <a:gd name="connsiteX4-37" fmla="*/ 0 w 3571875"/>
              <a:gd name="connsiteY4-38" fmla="*/ 4210050 h 4210050"/>
              <a:gd name="connsiteX0-39" fmla="*/ 0 w 3571875"/>
              <a:gd name="connsiteY0-40" fmla="*/ 4210050 h 4210050"/>
              <a:gd name="connsiteX1-41" fmla="*/ 0 w 3571875"/>
              <a:gd name="connsiteY1-42" fmla="*/ 0 h 4210050"/>
              <a:gd name="connsiteX2-43" fmla="*/ 2028825 w 3571875"/>
              <a:gd name="connsiteY2-44" fmla="*/ 2281238 h 4210050"/>
              <a:gd name="connsiteX3-45" fmla="*/ 3571875 w 3571875"/>
              <a:gd name="connsiteY3-46" fmla="*/ 4210050 h 4210050"/>
              <a:gd name="connsiteX4-47" fmla="*/ 0 w 3571875"/>
              <a:gd name="connsiteY4-48" fmla="*/ 4210050 h 4210050"/>
              <a:gd name="connsiteX0-49" fmla="*/ 0 w 3571875"/>
              <a:gd name="connsiteY0-50" fmla="*/ 4210050 h 4210050"/>
              <a:gd name="connsiteX1-51" fmla="*/ 0 w 3571875"/>
              <a:gd name="connsiteY1-52" fmla="*/ 0 h 4210050"/>
              <a:gd name="connsiteX2-53" fmla="*/ 2028825 w 3571875"/>
              <a:gd name="connsiteY2-54" fmla="*/ 2393157 h 4210050"/>
              <a:gd name="connsiteX3-55" fmla="*/ 3571875 w 3571875"/>
              <a:gd name="connsiteY3-56" fmla="*/ 4210050 h 4210050"/>
              <a:gd name="connsiteX4-57" fmla="*/ 0 w 3571875"/>
              <a:gd name="connsiteY4-58" fmla="*/ 4210050 h 4210050"/>
              <a:gd name="connsiteX0-59" fmla="*/ 0 w 3571875"/>
              <a:gd name="connsiteY0-60" fmla="*/ 4210050 h 4210050"/>
              <a:gd name="connsiteX1-61" fmla="*/ 0 w 3571875"/>
              <a:gd name="connsiteY1-62" fmla="*/ 0 h 4210050"/>
              <a:gd name="connsiteX2-63" fmla="*/ 2028825 w 3571875"/>
              <a:gd name="connsiteY2-64" fmla="*/ 2393157 h 4210050"/>
              <a:gd name="connsiteX3-65" fmla="*/ 3571875 w 3571875"/>
              <a:gd name="connsiteY3-66" fmla="*/ 4210050 h 4210050"/>
              <a:gd name="connsiteX4-67" fmla="*/ 0 w 3571875"/>
              <a:gd name="connsiteY4-68" fmla="*/ 4210050 h 4210050"/>
              <a:gd name="connsiteX0-69" fmla="*/ 0 w 3571875"/>
              <a:gd name="connsiteY0-70" fmla="*/ 4210050 h 4210050"/>
              <a:gd name="connsiteX1-71" fmla="*/ 0 w 3571875"/>
              <a:gd name="connsiteY1-72" fmla="*/ 0 h 4210050"/>
              <a:gd name="connsiteX2-73" fmla="*/ 2076450 w 3571875"/>
              <a:gd name="connsiteY2-74" fmla="*/ 2274094 h 4210050"/>
              <a:gd name="connsiteX3-75" fmla="*/ 3571875 w 3571875"/>
              <a:gd name="connsiteY3-76" fmla="*/ 4210050 h 4210050"/>
              <a:gd name="connsiteX4-77" fmla="*/ 0 w 3571875"/>
              <a:gd name="connsiteY4-78" fmla="*/ 4210050 h 4210050"/>
              <a:gd name="connsiteX0-79" fmla="*/ 0 w 3571875"/>
              <a:gd name="connsiteY0-80" fmla="*/ 4210050 h 4210050"/>
              <a:gd name="connsiteX1-81" fmla="*/ 0 w 3571875"/>
              <a:gd name="connsiteY1-82" fmla="*/ 0 h 4210050"/>
              <a:gd name="connsiteX2-83" fmla="*/ 2245519 w 3571875"/>
              <a:gd name="connsiteY2-84" fmla="*/ 2405063 h 4210050"/>
              <a:gd name="connsiteX3-85" fmla="*/ 3571875 w 3571875"/>
              <a:gd name="connsiteY3-86" fmla="*/ 4210050 h 4210050"/>
              <a:gd name="connsiteX4-87" fmla="*/ 0 w 3571875"/>
              <a:gd name="connsiteY4-88" fmla="*/ 4210050 h 4210050"/>
              <a:gd name="connsiteX0-89" fmla="*/ 0 w 3571875"/>
              <a:gd name="connsiteY0-90" fmla="*/ 4210050 h 4210050"/>
              <a:gd name="connsiteX1-91" fmla="*/ 0 w 3571875"/>
              <a:gd name="connsiteY1-92" fmla="*/ 0 h 4210050"/>
              <a:gd name="connsiteX2-93" fmla="*/ 2038350 w 3571875"/>
              <a:gd name="connsiteY2-94" fmla="*/ 2405063 h 4210050"/>
              <a:gd name="connsiteX3-95" fmla="*/ 3571875 w 3571875"/>
              <a:gd name="connsiteY3-96" fmla="*/ 4210050 h 4210050"/>
              <a:gd name="connsiteX4-97" fmla="*/ 0 w 3571875"/>
              <a:gd name="connsiteY4-98" fmla="*/ 4210050 h 4210050"/>
              <a:gd name="connsiteX0-99" fmla="*/ 0 w 3571875"/>
              <a:gd name="connsiteY0-100" fmla="*/ 2433637 h 2433637"/>
              <a:gd name="connsiteX1-101" fmla="*/ 257175 w 3571875"/>
              <a:gd name="connsiteY1-102" fmla="*/ 0 h 2433637"/>
              <a:gd name="connsiteX2-103" fmla="*/ 2038350 w 3571875"/>
              <a:gd name="connsiteY2-104" fmla="*/ 628650 h 2433637"/>
              <a:gd name="connsiteX3-105" fmla="*/ 3571875 w 3571875"/>
              <a:gd name="connsiteY3-106" fmla="*/ 2433637 h 2433637"/>
              <a:gd name="connsiteX4-107" fmla="*/ 0 w 3571875"/>
              <a:gd name="connsiteY4-108" fmla="*/ 2433637 h 2433637"/>
              <a:gd name="connsiteX0-109" fmla="*/ 2382 w 3574257"/>
              <a:gd name="connsiteY0-110" fmla="*/ 1807368 h 1807368"/>
              <a:gd name="connsiteX1-111" fmla="*/ 0 w 3574257"/>
              <a:gd name="connsiteY1-112" fmla="*/ 0 h 1807368"/>
              <a:gd name="connsiteX2-113" fmla="*/ 2040732 w 3574257"/>
              <a:gd name="connsiteY2-114" fmla="*/ 2381 h 1807368"/>
              <a:gd name="connsiteX3-115" fmla="*/ 3574257 w 3574257"/>
              <a:gd name="connsiteY3-116" fmla="*/ 1807368 h 1807368"/>
              <a:gd name="connsiteX4-117" fmla="*/ 2382 w 3574257"/>
              <a:gd name="connsiteY4-118" fmla="*/ 1807368 h 1807368"/>
              <a:gd name="connsiteX0-119" fmla="*/ 2382 w 3574257"/>
              <a:gd name="connsiteY0-120" fmla="*/ 1807368 h 1807368"/>
              <a:gd name="connsiteX1-121" fmla="*/ 0 w 3574257"/>
              <a:gd name="connsiteY1-122" fmla="*/ 0 h 1807368"/>
              <a:gd name="connsiteX2-123" fmla="*/ 1924051 w 3574257"/>
              <a:gd name="connsiteY2-124" fmla="*/ 307181 h 1807368"/>
              <a:gd name="connsiteX3-125" fmla="*/ 3574257 w 3574257"/>
              <a:gd name="connsiteY3-126" fmla="*/ 1807368 h 1807368"/>
              <a:gd name="connsiteX4-127" fmla="*/ 2382 w 3574257"/>
              <a:gd name="connsiteY4-128" fmla="*/ 1807368 h 1807368"/>
              <a:gd name="connsiteX0-129" fmla="*/ 2382 w 3574257"/>
              <a:gd name="connsiteY0-130" fmla="*/ 1809749 h 1809749"/>
              <a:gd name="connsiteX1-131" fmla="*/ 0 w 3574257"/>
              <a:gd name="connsiteY1-132" fmla="*/ 2381 h 1809749"/>
              <a:gd name="connsiteX2-133" fmla="*/ 2038351 w 3574257"/>
              <a:gd name="connsiteY2-134" fmla="*/ 0 h 1809749"/>
              <a:gd name="connsiteX3-135" fmla="*/ 3574257 w 3574257"/>
              <a:gd name="connsiteY3-136" fmla="*/ 1809749 h 1809749"/>
              <a:gd name="connsiteX4-137" fmla="*/ 2382 w 3574257"/>
              <a:gd name="connsiteY4-138" fmla="*/ 1809749 h 1809749"/>
              <a:gd name="connsiteX0-139" fmla="*/ 2382 w 3574257"/>
              <a:gd name="connsiteY0-140" fmla="*/ 1807368 h 1807368"/>
              <a:gd name="connsiteX1-141" fmla="*/ 0 w 3574257"/>
              <a:gd name="connsiteY1-142" fmla="*/ 0 h 1807368"/>
              <a:gd name="connsiteX2-143" fmla="*/ 1640682 w 3574257"/>
              <a:gd name="connsiteY2-144" fmla="*/ 450057 h 1807368"/>
              <a:gd name="connsiteX3-145" fmla="*/ 3574257 w 3574257"/>
              <a:gd name="connsiteY3-146" fmla="*/ 1807368 h 1807368"/>
              <a:gd name="connsiteX4-147" fmla="*/ 2382 w 3574257"/>
              <a:gd name="connsiteY4-148" fmla="*/ 1807368 h 1807368"/>
              <a:gd name="connsiteX0-149" fmla="*/ 2382 w 3574257"/>
              <a:gd name="connsiteY0-150" fmla="*/ 1809749 h 1809749"/>
              <a:gd name="connsiteX1-151" fmla="*/ 0 w 3574257"/>
              <a:gd name="connsiteY1-152" fmla="*/ 2381 h 1809749"/>
              <a:gd name="connsiteX2-153" fmla="*/ 2038351 w 3574257"/>
              <a:gd name="connsiteY2-154" fmla="*/ 0 h 1809749"/>
              <a:gd name="connsiteX3-155" fmla="*/ 3574257 w 3574257"/>
              <a:gd name="connsiteY3-156" fmla="*/ 1809749 h 1809749"/>
              <a:gd name="connsiteX4-157" fmla="*/ 2382 w 3574257"/>
              <a:gd name="connsiteY4-158" fmla="*/ 1809749 h 1809749"/>
              <a:gd name="connsiteX0-159" fmla="*/ 2382 w 3574257"/>
              <a:gd name="connsiteY0-160" fmla="*/ 1807368 h 1807368"/>
              <a:gd name="connsiteX1-161" fmla="*/ 0 w 3574257"/>
              <a:gd name="connsiteY1-162" fmla="*/ 0 h 1807368"/>
              <a:gd name="connsiteX2-163" fmla="*/ 1657351 w 3574257"/>
              <a:gd name="connsiteY2-164" fmla="*/ 230982 h 1807368"/>
              <a:gd name="connsiteX3-165" fmla="*/ 3574257 w 3574257"/>
              <a:gd name="connsiteY3-166" fmla="*/ 1807368 h 1807368"/>
              <a:gd name="connsiteX4-167" fmla="*/ 2382 w 3574257"/>
              <a:gd name="connsiteY4-168" fmla="*/ 1807368 h 1807368"/>
              <a:gd name="connsiteX0-169" fmla="*/ 2382 w 3574257"/>
              <a:gd name="connsiteY0-170" fmla="*/ 1807368 h 1807368"/>
              <a:gd name="connsiteX1-171" fmla="*/ 0 w 3574257"/>
              <a:gd name="connsiteY1-172" fmla="*/ 0 h 1807368"/>
              <a:gd name="connsiteX2-173" fmla="*/ 2040732 w 3574257"/>
              <a:gd name="connsiteY2-174" fmla="*/ 2382 h 1807368"/>
              <a:gd name="connsiteX3-175" fmla="*/ 3574257 w 3574257"/>
              <a:gd name="connsiteY3-176" fmla="*/ 1807368 h 1807368"/>
              <a:gd name="connsiteX4-177" fmla="*/ 2382 w 3574257"/>
              <a:gd name="connsiteY4-178" fmla="*/ 1807368 h 1807368"/>
              <a:gd name="connsiteX0-179" fmla="*/ 2382 w 3574257"/>
              <a:gd name="connsiteY0-180" fmla="*/ 1807368 h 1807368"/>
              <a:gd name="connsiteX1-181" fmla="*/ 0 w 3574257"/>
              <a:gd name="connsiteY1-182" fmla="*/ 0 h 1807368"/>
              <a:gd name="connsiteX2-183" fmla="*/ 1774032 w 3574257"/>
              <a:gd name="connsiteY2-184" fmla="*/ 161925 h 1807368"/>
              <a:gd name="connsiteX3-185" fmla="*/ 3574257 w 3574257"/>
              <a:gd name="connsiteY3-186" fmla="*/ 1807368 h 1807368"/>
              <a:gd name="connsiteX4-187" fmla="*/ 2382 w 3574257"/>
              <a:gd name="connsiteY4-188" fmla="*/ 1807368 h 1807368"/>
              <a:gd name="connsiteX0-189" fmla="*/ 2382 w 3574257"/>
              <a:gd name="connsiteY0-190" fmla="*/ 1807368 h 1807368"/>
              <a:gd name="connsiteX1-191" fmla="*/ 0 w 3574257"/>
              <a:gd name="connsiteY1-192" fmla="*/ 0 h 1807368"/>
              <a:gd name="connsiteX2-193" fmla="*/ 1969294 w 3574257"/>
              <a:gd name="connsiteY2-194" fmla="*/ 21432 h 1807368"/>
              <a:gd name="connsiteX3-195" fmla="*/ 3574257 w 3574257"/>
              <a:gd name="connsiteY3-196" fmla="*/ 1807368 h 1807368"/>
              <a:gd name="connsiteX4-197" fmla="*/ 2382 w 3574257"/>
              <a:gd name="connsiteY4-198" fmla="*/ 1807368 h 1807368"/>
              <a:gd name="connsiteX0-199" fmla="*/ 2382 w 3574257"/>
              <a:gd name="connsiteY0-200" fmla="*/ 1807368 h 1807368"/>
              <a:gd name="connsiteX1-201" fmla="*/ 0 w 3574257"/>
              <a:gd name="connsiteY1-202" fmla="*/ 0 h 1807368"/>
              <a:gd name="connsiteX2-203" fmla="*/ 1819275 w 3574257"/>
              <a:gd name="connsiteY2-204" fmla="*/ 200026 h 1807368"/>
              <a:gd name="connsiteX3-205" fmla="*/ 3574257 w 3574257"/>
              <a:gd name="connsiteY3-206" fmla="*/ 1807368 h 1807368"/>
              <a:gd name="connsiteX4-207" fmla="*/ 2382 w 3574257"/>
              <a:gd name="connsiteY4-208" fmla="*/ 1807368 h 1807368"/>
              <a:gd name="connsiteX0-209" fmla="*/ 2382 w 3574257"/>
              <a:gd name="connsiteY0-210" fmla="*/ 1807368 h 1807368"/>
              <a:gd name="connsiteX1-211" fmla="*/ 0 w 3574257"/>
              <a:gd name="connsiteY1-212" fmla="*/ 0 h 1807368"/>
              <a:gd name="connsiteX2-213" fmla="*/ 2045494 w 3574257"/>
              <a:gd name="connsiteY2-214" fmla="*/ 1 h 1807368"/>
              <a:gd name="connsiteX3-215" fmla="*/ 3574257 w 3574257"/>
              <a:gd name="connsiteY3-216" fmla="*/ 1807368 h 1807368"/>
              <a:gd name="connsiteX4-217" fmla="*/ 2382 w 3574257"/>
              <a:gd name="connsiteY4-218" fmla="*/ 1807368 h 18073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  <a:gd name="connsiteX0-111" fmla="*/ 0 w 3352800"/>
              <a:gd name="connsiteY0-112" fmla="*/ 2002631 h 2002631"/>
              <a:gd name="connsiteX1-113" fmla="*/ 754045 w 3352800"/>
              <a:gd name="connsiteY1-114" fmla="*/ 1468326 h 2002631"/>
              <a:gd name="connsiteX2-115" fmla="*/ 3352800 w 3352800"/>
              <a:gd name="connsiteY2-116" fmla="*/ 0 h 2002631"/>
              <a:gd name="connsiteX3-117" fmla="*/ 3352800 w 3352800"/>
              <a:gd name="connsiteY3-118" fmla="*/ 2002631 h 2002631"/>
              <a:gd name="connsiteX4-119" fmla="*/ 0 w 3352800"/>
              <a:gd name="connsiteY4-120" fmla="*/ 2002631 h 2002631"/>
              <a:gd name="connsiteX0-121" fmla="*/ 0 w 3352800"/>
              <a:gd name="connsiteY0-122" fmla="*/ 534305 h 534305"/>
              <a:gd name="connsiteX1-123" fmla="*/ 754045 w 3352800"/>
              <a:gd name="connsiteY1-124" fmla="*/ 0 h 534305"/>
              <a:gd name="connsiteX2-125" fmla="*/ 3352800 w 3352800"/>
              <a:gd name="connsiteY2-126" fmla="*/ 7687 h 534305"/>
              <a:gd name="connsiteX3-127" fmla="*/ 3352800 w 3352800"/>
              <a:gd name="connsiteY3-128" fmla="*/ 534305 h 534305"/>
              <a:gd name="connsiteX4-129" fmla="*/ 0 w 3352800"/>
              <a:gd name="connsiteY4-130" fmla="*/ 534305 h 534305"/>
              <a:gd name="connsiteX0-131" fmla="*/ 0 w 3352800"/>
              <a:gd name="connsiteY0-132" fmla="*/ 534305 h 534305"/>
              <a:gd name="connsiteX1-133" fmla="*/ 754045 w 3352800"/>
              <a:gd name="connsiteY1-134" fmla="*/ 0 h 534305"/>
              <a:gd name="connsiteX2-135" fmla="*/ 3352800 w 3352800"/>
              <a:gd name="connsiteY2-136" fmla="*/ 7687 h 534305"/>
              <a:gd name="connsiteX3-137" fmla="*/ 3352800 w 3352800"/>
              <a:gd name="connsiteY3-138" fmla="*/ 534305 h 534305"/>
              <a:gd name="connsiteX4-139" fmla="*/ 0 w 3352800"/>
              <a:gd name="connsiteY4-140" fmla="*/ 534305 h 534305"/>
              <a:gd name="connsiteX0-141" fmla="*/ 0 w 3352800"/>
              <a:gd name="connsiteY0-142" fmla="*/ 526618 h 526618"/>
              <a:gd name="connsiteX1-143" fmla="*/ 980611 w 3352800"/>
              <a:gd name="connsiteY1-144" fmla="*/ 93681 h 526618"/>
              <a:gd name="connsiteX2-145" fmla="*/ 3352800 w 3352800"/>
              <a:gd name="connsiteY2-146" fmla="*/ 0 h 526618"/>
              <a:gd name="connsiteX3-147" fmla="*/ 3352800 w 3352800"/>
              <a:gd name="connsiteY3-148" fmla="*/ 526618 h 526618"/>
              <a:gd name="connsiteX4-149" fmla="*/ 0 w 3352800"/>
              <a:gd name="connsiteY4-150" fmla="*/ 526618 h 526618"/>
              <a:gd name="connsiteX0-151" fmla="*/ 0 w 3352800"/>
              <a:gd name="connsiteY0-152" fmla="*/ 526888 h 526888"/>
              <a:gd name="connsiteX1-153" fmla="*/ 744735 w 3352800"/>
              <a:gd name="connsiteY1-154" fmla="*/ 0 h 526888"/>
              <a:gd name="connsiteX2-155" fmla="*/ 3352800 w 3352800"/>
              <a:gd name="connsiteY2-156" fmla="*/ 270 h 526888"/>
              <a:gd name="connsiteX3-157" fmla="*/ 3352800 w 3352800"/>
              <a:gd name="connsiteY3-158" fmla="*/ 526888 h 526888"/>
              <a:gd name="connsiteX4-159" fmla="*/ 0 w 3352800"/>
              <a:gd name="connsiteY4-160" fmla="*/ 526888 h 526888"/>
              <a:gd name="connsiteX0-161" fmla="*/ 0 w 3352800"/>
              <a:gd name="connsiteY0-162" fmla="*/ 526618 h 526618"/>
              <a:gd name="connsiteX1-163" fmla="*/ 811948 w 3352800"/>
              <a:gd name="connsiteY1-164" fmla="*/ 60921 h 526618"/>
              <a:gd name="connsiteX2-165" fmla="*/ 3352800 w 3352800"/>
              <a:gd name="connsiteY2-166" fmla="*/ 0 h 526618"/>
              <a:gd name="connsiteX3-167" fmla="*/ 3352800 w 3352800"/>
              <a:gd name="connsiteY3-168" fmla="*/ 526618 h 526618"/>
              <a:gd name="connsiteX4-169" fmla="*/ 0 w 3352800"/>
              <a:gd name="connsiteY4-170" fmla="*/ 526618 h 526618"/>
              <a:gd name="connsiteX0-171" fmla="*/ 0 w 3352800"/>
              <a:gd name="connsiteY0-172" fmla="*/ 527584 h 527584"/>
              <a:gd name="connsiteX1-173" fmla="*/ 751718 w 3352800"/>
              <a:gd name="connsiteY1-174" fmla="*/ 0 h 527584"/>
              <a:gd name="connsiteX2-175" fmla="*/ 3352800 w 3352800"/>
              <a:gd name="connsiteY2-176" fmla="*/ 966 h 527584"/>
              <a:gd name="connsiteX3-177" fmla="*/ 3352800 w 3352800"/>
              <a:gd name="connsiteY3-178" fmla="*/ 527584 h 527584"/>
              <a:gd name="connsiteX4-179" fmla="*/ 0 w 3352800"/>
              <a:gd name="connsiteY4-180" fmla="*/ 527584 h 527584"/>
              <a:gd name="connsiteX0-181" fmla="*/ 0 w 3352800"/>
              <a:gd name="connsiteY0-182" fmla="*/ 527584 h 527584"/>
              <a:gd name="connsiteX1-183" fmla="*/ 751718 w 3352800"/>
              <a:gd name="connsiteY1-184" fmla="*/ 0 h 527584"/>
              <a:gd name="connsiteX2-185" fmla="*/ 3241069 w 3352800"/>
              <a:gd name="connsiteY2-186" fmla="*/ 94144 h 527584"/>
              <a:gd name="connsiteX3-187" fmla="*/ 3352800 w 3352800"/>
              <a:gd name="connsiteY3-188" fmla="*/ 527584 h 527584"/>
              <a:gd name="connsiteX4-189" fmla="*/ 0 w 3352800"/>
              <a:gd name="connsiteY4-190" fmla="*/ 527584 h 527584"/>
              <a:gd name="connsiteX0-191" fmla="*/ 0 w 3352800"/>
              <a:gd name="connsiteY0-192" fmla="*/ 527584 h 527584"/>
              <a:gd name="connsiteX1-193" fmla="*/ 751718 w 3352800"/>
              <a:gd name="connsiteY1-194" fmla="*/ 0 h 527584"/>
              <a:gd name="connsiteX2-195" fmla="*/ 3352800 w 3352800"/>
              <a:gd name="connsiteY2-196" fmla="*/ 271 h 527584"/>
              <a:gd name="connsiteX3-197" fmla="*/ 3352800 w 3352800"/>
              <a:gd name="connsiteY3-198" fmla="*/ 527584 h 527584"/>
              <a:gd name="connsiteX4-199" fmla="*/ 0 w 3352800"/>
              <a:gd name="connsiteY4-200" fmla="*/ 527584 h 527584"/>
              <a:gd name="connsiteX0-201" fmla="*/ 0 w 3352800"/>
              <a:gd name="connsiteY0-202" fmla="*/ 527313 h 527313"/>
              <a:gd name="connsiteX1-203" fmla="*/ 900984 w 3352800"/>
              <a:gd name="connsiteY1-204" fmla="*/ 97774 h 527313"/>
              <a:gd name="connsiteX2-205" fmla="*/ 3352800 w 3352800"/>
              <a:gd name="connsiteY2-206" fmla="*/ 0 h 527313"/>
              <a:gd name="connsiteX3-207" fmla="*/ 3352800 w 3352800"/>
              <a:gd name="connsiteY3-208" fmla="*/ 527313 h 527313"/>
              <a:gd name="connsiteX4-209" fmla="*/ 0 w 3352800"/>
              <a:gd name="connsiteY4-210" fmla="*/ 527313 h 527313"/>
              <a:gd name="connsiteX0-211" fmla="*/ 0 w 3352800"/>
              <a:gd name="connsiteY0-212" fmla="*/ 527584 h 527584"/>
              <a:gd name="connsiteX1-213" fmla="*/ 748227 w 3352800"/>
              <a:gd name="connsiteY1-214" fmla="*/ 0 h 527584"/>
              <a:gd name="connsiteX2-215" fmla="*/ 3352800 w 3352800"/>
              <a:gd name="connsiteY2-216" fmla="*/ 271 h 527584"/>
              <a:gd name="connsiteX3-217" fmla="*/ 3352800 w 3352800"/>
              <a:gd name="connsiteY3-218" fmla="*/ 527584 h 527584"/>
              <a:gd name="connsiteX4-219" fmla="*/ 0 w 3352800"/>
              <a:gd name="connsiteY4-220" fmla="*/ 527584 h 5275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99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59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119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79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1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7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197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4210050 h 4210050"/>
              <a:gd name="connsiteX1-3" fmla="*/ 0 w 3571875"/>
              <a:gd name="connsiteY1-4" fmla="*/ 0 h 4210050"/>
              <a:gd name="connsiteX2-5" fmla="*/ 2028825 w 3571875"/>
              <a:gd name="connsiteY2-6" fmla="*/ 2388394 h 4210050"/>
              <a:gd name="connsiteX3-7" fmla="*/ 3571875 w 3571875"/>
              <a:gd name="connsiteY3-8" fmla="*/ 4210050 h 4210050"/>
              <a:gd name="connsiteX4" fmla="*/ 0 w 3571875"/>
              <a:gd name="connsiteY4" fmla="*/ 4210050 h 4210050"/>
              <a:gd name="connsiteX0-9" fmla="*/ 0 w 3571875"/>
              <a:gd name="connsiteY0-10" fmla="*/ 4210050 h 4210050"/>
              <a:gd name="connsiteX1-11" fmla="*/ 0 w 3571875"/>
              <a:gd name="connsiteY1-12" fmla="*/ 0 h 4210050"/>
              <a:gd name="connsiteX2-13" fmla="*/ 2028825 w 3571875"/>
              <a:gd name="connsiteY2-14" fmla="*/ 2205038 h 4210050"/>
              <a:gd name="connsiteX3-15" fmla="*/ 3571875 w 3571875"/>
              <a:gd name="connsiteY3-16" fmla="*/ 4210050 h 4210050"/>
              <a:gd name="connsiteX4-17" fmla="*/ 0 w 3571875"/>
              <a:gd name="connsiteY4-18" fmla="*/ 4210050 h 4210050"/>
              <a:gd name="connsiteX0-19" fmla="*/ 0 w 3571875"/>
              <a:gd name="connsiteY0-20" fmla="*/ 4210050 h 4210050"/>
              <a:gd name="connsiteX1-21" fmla="*/ 0 w 3571875"/>
              <a:gd name="connsiteY1-22" fmla="*/ 0 h 4210050"/>
              <a:gd name="connsiteX2-23" fmla="*/ 2028825 w 3571875"/>
              <a:gd name="connsiteY2-24" fmla="*/ 2393157 h 4210050"/>
              <a:gd name="connsiteX3-25" fmla="*/ 3571875 w 3571875"/>
              <a:gd name="connsiteY3-26" fmla="*/ 4210050 h 4210050"/>
              <a:gd name="connsiteX4-27" fmla="*/ 0 w 3571875"/>
              <a:gd name="connsiteY4-28" fmla="*/ 4210050 h 4210050"/>
              <a:gd name="connsiteX0-29" fmla="*/ 0 w 3571875"/>
              <a:gd name="connsiteY0-30" fmla="*/ 4210050 h 4210050"/>
              <a:gd name="connsiteX1-31" fmla="*/ 0 w 3571875"/>
              <a:gd name="connsiteY1-32" fmla="*/ 0 h 4210050"/>
              <a:gd name="connsiteX2-33" fmla="*/ 2028825 w 3571875"/>
              <a:gd name="connsiteY2-34" fmla="*/ 2393157 h 4210050"/>
              <a:gd name="connsiteX3-35" fmla="*/ 3571875 w 3571875"/>
              <a:gd name="connsiteY3-36" fmla="*/ 4210050 h 4210050"/>
              <a:gd name="connsiteX4-37" fmla="*/ 0 w 3571875"/>
              <a:gd name="connsiteY4-38" fmla="*/ 4210050 h 4210050"/>
              <a:gd name="connsiteX0-39" fmla="*/ 0 w 3571875"/>
              <a:gd name="connsiteY0-40" fmla="*/ 4210050 h 4210050"/>
              <a:gd name="connsiteX1-41" fmla="*/ 0 w 3571875"/>
              <a:gd name="connsiteY1-42" fmla="*/ 0 h 4210050"/>
              <a:gd name="connsiteX2-43" fmla="*/ 2028825 w 3571875"/>
              <a:gd name="connsiteY2-44" fmla="*/ 2281238 h 4210050"/>
              <a:gd name="connsiteX3-45" fmla="*/ 3571875 w 3571875"/>
              <a:gd name="connsiteY3-46" fmla="*/ 4210050 h 4210050"/>
              <a:gd name="connsiteX4-47" fmla="*/ 0 w 3571875"/>
              <a:gd name="connsiteY4-48" fmla="*/ 4210050 h 4210050"/>
              <a:gd name="connsiteX0-49" fmla="*/ 0 w 3571875"/>
              <a:gd name="connsiteY0-50" fmla="*/ 4210050 h 4210050"/>
              <a:gd name="connsiteX1-51" fmla="*/ 0 w 3571875"/>
              <a:gd name="connsiteY1-52" fmla="*/ 0 h 4210050"/>
              <a:gd name="connsiteX2-53" fmla="*/ 2028825 w 3571875"/>
              <a:gd name="connsiteY2-54" fmla="*/ 2393157 h 4210050"/>
              <a:gd name="connsiteX3-55" fmla="*/ 3571875 w 3571875"/>
              <a:gd name="connsiteY3-56" fmla="*/ 4210050 h 4210050"/>
              <a:gd name="connsiteX4-57" fmla="*/ 0 w 3571875"/>
              <a:gd name="connsiteY4-58" fmla="*/ 4210050 h 4210050"/>
              <a:gd name="connsiteX0-59" fmla="*/ 0 w 3571875"/>
              <a:gd name="connsiteY0-60" fmla="*/ 4210050 h 4210050"/>
              <a:gd name="connsiteX1-61" fmla="*/ 0 w 3571875"/>
              <a:gd name="connsiteY1-62" fmla="*/ 0 h 4210050"/>
              <a:gd name="connsiteX2-63" fmla="*/ 2028825 w 3571875"/>
              <a:gd name="connsiteY2-64" fmla="*/ 2393157 h 4210050"/>
              <a:gd name="connsiteX3-65" fmla="*/ 3571875 w 3571875"/>
              <a:gd name="connsiteY3-66" fmla="*/ 4210050 h 4210050"/>
              <a:gd name="connsiteX4-67" fmla="*/ 0 w 3571875"/>
              <a:gd name="connsiteY4-68" fmla="*/ 4210050 h 4210050"/>
              <a:gd name="connsiteX0-69" fmla="*/ 0 w 3571875"/>
              <a:gd name="connsiteY0-70" fmla="*/ 4210050 h 4210050"/>
              <a:gd name="connsiteX1-71" fmla="*/ 0 w 3571875"/>
              <a:gd name="connsiteY1-72" fmla="*/ 0 h 4210050"/>
              <a:gd name="connsiteX2-73" fmla="*/ 2076450 w 3571875"/>
              <a:gd name="connsiteY2-74" fmla="*/ 2274094 h 4210050"/>
              <a:gd name="connsiteX3-75" fmla="*/ 3571875 w 3571875"/>
              <a:gd name="connsiteY3-76" fmla="*/ 4210050 h 4210050"/>
              <a:gd name="connsiteX4-77" fmla="*/ 0 w 3571875"/>
              <a:gd name="connsiteY4-78" fmla="*/ 4210050 h 4210050"/>
              <a:gd name="connsiteX0-79" fmla="*/ 0 w 3571875"/>
              <a:gd name="connsiteY0-80" fmla="*/ 4210050 h 4210050"/>
              <a:gd name="connsiteX1-81" fmla="*/ 0 w 3571875"/>
              <a:gd name="connsiteY1-82" fmla="*/ 0 h 4210050"/>
              <a:gd name="connsiteX2-83" fmla="*/ 2245519 w 3571875"/>
              <a:gd name="connsiteY2-84" fmla="*/ 2405063 h 4210050"/>
              <a:gd name="connsiteX3-85" fmla="*/ 3571875 w 3571875"/>
              <a:gd name="connsiteY3-86" fmla="*/ 4210050 h 4210050"/>
              <a:gd name="connsiteX4-87" fmla="*/ 0 w 3571875"/>
              <a:gd name="connsiteY4-88" fmla="*/ 4210050 h 4210050"/>
              <a:gd name="connsiteX0-89" fmla="*/ 0 w 3571875"/>
              <a:gd name="connsiteY0-90" fmla="*/ 4210050 h 4210050"/>
              <a:gd name="connsiteX1-91" fmla="*/ 0 w 3571875"/>
              <a:gd name="connsiteY1-92" fmla="*/ 0 h 4210050"/>
              <a:gd name="connsiteX2-93" fmla="*/ 2038350 w 3571875"/>
              <a:gd name="connsiteY2-94" fmla="*/ 2405063 h 4210050"/>
              <a:gd name="connsiteX3-95" fmla="*/ 3571875 w 3571875"/>
              <a:gd name="connsiteY3-96" fmla="*/ 4210050 h 4210050"/>
              <a:gd name="connsiteX4-97" fmla="*/ 0 w 3571875"/>
              <a:gd name="connsiteY4-98" fmla="*/ 4210050 h 4210050"/>
              <a:gd name="connsiteX0-99" fmla="*/ 0 w 3571875"/>
              <a:gd name="connsiteY0-100" fmla="*/ 2433637 h 2433637"/>
              <a:gd name="connsiteX1-101" fmla="*/ 257175 w 3571875"/>
              <a:gd name="connsiteY1-102" fmla="*/ 0 h 2433637"/>
              <a:gd name="connsiteX2-103" fmla="*/ 2038350 w 3571875"/>
              <a:gd name="connsiteY2-104" fmla="*/ 628650 h 2433637"/>
              <a:gd name="connsiteX3-105" fmla="*/ 3571875 w 3571875"/>
              <a:gd name="connsiteY3-106" fmla="*/ 2433637 h 2433637"/>
              <a:gd name="connsiteX4-107" fmla="*/ 0 w 3571875"/>
              <a:gd name="connsiteY4-108" fmla="*/ 2433637 h 2433637"/>
              <a:gd name="connsiteX0-109" fmla="*/ 2382 w 3574257"/>
              <a:gd name="connsiteY0-110" fmla="*/ 1807368 h 1807368"/>
              <a:gd name="connsiteX1-111" fmla="*/ 0 w 3574257"/>
              <a:gd name="connsiteY1-112" fmla="*/ 0 h 1807368"/>
              <a:gd name="connsiteX2-113" fmla="*/ 2040732 w 3574257"/>
              <a:gd name="connsiteY2-114" fmla="*/ 2381 h 1807368"/>
              <a:gd name="connsiteX3-115" fmla="*/ 3574257 w 3574257"/>
              <a:gd name="connsiteY3-116" fmla="*/ 1807368 h 1807368"/>
              <a:gd name="connsiteX4-117" fmla="*/ 2382 w 3574257"/>
              <a:gd name="connsiteY4-118" fmla="*/ 1807368 h 1807368"/>
              <a:gd name="connsiteX0-119" fmla="*/ 2382 w 3574257"/>
              <a:gd name="connsiteY0-120" fmla="*/ 1807368 h 1807368"/>
              <a:gd name="connsiteX1-121" fmla="*/ 0 w 3574257"/>
              <a:gd name="connsiteY1-122" fmla="*/ 0 h 1807368"/>
              <a:gd name="connsiteX2-123" fmla="*/ 1924051 w 3574257"/>
              <a:gd name="connsiteY2-124" fmla="*/ 307181 h 1807368"/>
              <a:gd name="connsiteX3-125" fmla="*/ 3574257 w 3574257"/>
              <a:gd name="connsiteY3-126" fmla="*/ 1807368 h 1807368"/>
              <a:gd name="connsiteX4-127" fmla="*/ 2382 w 3574257"/>
              <a:gd name="connsiteY4-128" fmla="*/ 1807368 h 1807368"/>
              <a:gd name="connsiteX0-129" fmla="*/ 2382 w 3574257"/>
              <a:gd name="connsiteY0-130" fmla="*/ 1809749 h 1809749"/>
              <a:gd name="connsiteX1-131" fmla="*/ 0 w 3574257"/>
              <a:gd name="connsiteY1-132" fmla="*/ 2381 h 1809749"/>
              <a:gd name="connsiteX2-133" fmla="*/ 2038351 w 3574257"/>
              <a:gd name="connsiteY2-134" fmla="*/ 0 h 1809749"/>
              <a:gd name="connsiteX3-135" fmla="*/ 3574257 w 3574257"/>
              <a:gd name="connsiteY3-136" fmla="*/ 1809749 h 1809749"/>
              <a:gd name="connsiteX4-137" fmla="*/ 2382 w 3574257"/>
              <a:gd name="connsiteY4-138" fmla="*/ 1809749 h 1809749"/>
              <a:gd name="connsiteX0-139" fmla="*/ 2382 w 3574257"/>
              <a:gd name="connsiteY0-140" fmla="*/ 1807368 h 1807368"/>
              <a:gd name="connsiteX1-141" fmla="*/ 0 w 3574257"/>
              <a:gd name="connsiteY1-142" fmla="*/ 0 h 1807368"/>
              <a:gd name="connsiteX2-143" fmla="*/ 1640682 w 3574257"/>
              <a:gd name="connsiteY2-144" fmla="*/ 450057 h 1807368"/>
              <a:gd name="connsiteX3-145" fmla="*/ 3574257 w 3574257"/>
              <a:gd name="connsiteY3-146" fmla="*/ 1807368 h 1807368"/>
              <a:gd name="connsiteX4-147" fmla="*/ 2382 w 3574257"/>
              <a:gd name="connsiteY4-148" fmla="*/ 1807368 h 1807368"/>
              <a:gd name="connsiteX0-149" fmla="*/ 2382 w 3574257"/>
              <a:gd name="connsiteY0-150" fmla="*/ 1809749 h 1809749"/>
              <a:gd name="connsiteX1-151" fmla="*/ 0 w 3574257"/>
              <a:gd name="connsiteY1-152" fmla="*/ 2381 h 1809749"/>
              <a:gd name="connsiteX2-153" fmla="*/ 2038351 w 3574257"/>
              <a:gd name="connsiteY2-154" fmla="*/ 0 h 1809749"/>
              <a:gd name="connsiteX3-155" fmla="*/ 3574257 w 3574257"/>
              <a:gd name="connsiteY3-156" fmla="*/ 1809749 h 1809749"/>
              <a:gd name="connsiteX4-157" fmla="*/ 2382 w 3574257"/>
              <a:gd name="connsiteY4-158" fmla="*/ 1809749 h 1809749"/>
              <a:gd name="connsiteX0-159" fmla="*/ 2382 w 3574257"/>
              <a:gd name="connsiteY0-160" fmla="*/ 1807368 h 1807368"/>
              <a:gd name="connsiteX1-161" fmla="*/ 0 w 3574257"/>
              <a:gd name="connsiteY1-162" fmla="*/ 0 h 1807368"/>
              <a:gd name="connsiteX2-163" fmla="*/ 1657351 w 3574257"/>
              <a:gd name="connsiteY2-164" fmla="*/ 230982 h 1807368"/>
              <a:gd name="connsiteX3-165" fmla="*/ 3574257 w 3574257"/>
              <a:gd name="connsiteY3-166" fmla="*/ 1807368 h 1807368"/>
              <a:gd name="connsiteX4-167" fmla="*/ 2382 w 3574257"/>
              <a:gd name="connsiteY4-168" fmla="*/ 1807368 h 1807368"/>
              <a:gd name="connsiteX0-169" fmla="*/ 2382 w 3574257"/>
              <a:gd name="connsiteY0-170" fmla="*/ 1807368 h 1807368"/>
              <a:gd name="connsiteX1-171" fmla="*/ 0 w 3574257"/>
              <a:gd name="connsiteY1-172" fmla="*/ 0 h 1807368"/>
              <a:gd name="connsiteX2-173" fmla="*/ 2040732 w 3574257"/>
              <a:gd name="connsiteY2-174" fmla="*/ 2382 h 1807368"/>
              <a:gd name="connsiteX3-175" fmla="*/ 3574257 w 3574257"/>
              <a:gd name="connsiteY3-176" fmla="*/ 1807368 h 1807368"/>
              <a:gd name="connsiteX4-177" fmla="*/ 2382 w 3574257"/>
              <a:gd name="connsiteY4-178" fmla="*/ 1807368 h 1807368"/>
              <a:gd name="connsiteX0-179" fmla="*/ 2382 w 3574257"/>
              <a:gd name="connsiteY0-180" fmla="*/ 1807368 h 1807368"/>
              <a:gd name="connsiteX1-181" fmla="*/ 0 w 3574257"/>
              <a:gd name="connsiteY1-182" fmla="*/ 0 h 1807368"/>
              <a:gd name="connsiteX2-183" fmla="*/ 1774032 w 3574257"/>
              <a:gd name="connsiteY2-184" fmla="*/ 161925 h 1807368"/>
              <a:gd name="connsiteX3-185" fmla="*/ 3574257 w 3574257"/>
              <a:gd name="connsiteY3-186" fmla="*/ 1807368 h 1807368"/>
              <a:gd name="connsiteX4-187" fmla="*/ 2382 w 3574257"/>
              <a:gd name="connsiteY4-188" fmla="*/ 1807368 h 1807368"/>
              <a:gd name="connsiteX0-189" fmla="*/ 2382 w 3574257"/>
              <a:gd name="connsiteY0-190" fmla="*/ 1807368 h 1807368"/>
              <a:gd name="connsiteX1-191" fmla="*/ 0 w 3574257"/>
              <a:gd name="connsiteY1-192" fmla="*/ 0 h 1807368"/>
              <a:gd name="connsiteX2-193" fmla="*/ 1969294 w 3574257"/>
              <a:gd name="connsiteY2-194" fmla="*/ 21432 h 1807368"/>
              <a:gd name="connsiteX3-195" fmla="*/ 3574257 w 3574257"/>
              <a:gd name="connsiteY3-196" fmla="*/ 1807368 h 1807368"/>
              <a:gd name="connsiteX4-197" fmla="*/ 2382 w 3574257"/>
              <a:gd name="connsiteY4-198" fmla="*/ 1807368 h 1807368"/>
              <a:gd name="connsiteX0-199" fmla="*/ 2382 w 3574257"/>
              <a:gd name="connsiteY0-200" fmla="*/ 1807368 h 1807368"/>
              <a:gd name="connsiteX1-201" fmla="*/ 0 w 3574257"/>
              <a:gd name="connsiteY1-202" fmla="*/ 0 h 1807368"/>
              <a:gd name="connsiteX2-203" fmla="*/ 1819275 w 3574257"/>
              <a:gd name="connsiteY2-204" fmla="*/ 200026 h 1807368"/>
              <a:gd name="connsiteX3-205" fmla="*/ 3574257 w 3574257"/>
              <a:gd name="connsiteY3-206" fmla="*/ 1807368 h 1807368"/>
              <a:gd name="connsiteX4-207" fmla="*/ 2382 w 3574257"/>
              <a:gd name="connsiteY4-208" fmla="*/ 1807368 h 1807368"/>
              <a:gd name="connsiteX0-209" fmla="*/ 2382 w 3574257"/>
              <a:gd name="connsiteY0-210" fmla="*/ 1807368 h 1807368"/>
              <a:gd name="connsiteX1-211" fmla="*/ 0 w 3574257"/>
              <a:gd name="connsiteY1-212" fmla="*/ 0 h 1807368"/>
              <a:gd name="connsiteX2-213" fmla="*/ 2045494 w 3574257"/>
              <a:gd name="connsiteY2-214" fmla="*/ 1 h 1807368"/>
              <a:gd name="connsiteX3-215" fmla="*/ 3574257 w 3574257"/>
              <a:gd name="connsiteY3-216" fmla="*/ 1807368 h 1807368"/>
              <a:gd name="connsiteX4-217" fmla="*/ 2382 w 3574257"/>
              <a:gd name="connsiteY4-218" fmla="*/ 1807368 h 18073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  <a:gd name="connsiteX0-111" fmla="*/ 0 w 3352800"/>
              <a:gd name="connsiteY0-112" fmla="*/ 2002631 h 2002631"/>
              <a:gd name="connsiteX1-113" fmla="*/ 754045 w 3352800"/>
              <a:gd name="connsiteY1-114" fmla="*/ 1468326 h 2002631"/>
              <a:gd name="connsiteX2-115" fmla="*/ 3352800 w 3352800"/>
              <a:gd name="connsiteY2-116" fmla="*/ 0 h 2002631"/>
              <a:gd name="connsiteX3-117" fmla="*/ 3352800 w 3352800"/>
              <a:gd name="connsiteY3-118" fmla="*/ 2002631 h 2002631"/>
              <a:gd name="connsiteX4-119" fmla="*/ 0 w 3352800"/>
              <a:gd name="connsiteY4-120" fmla="*/ 2002631 h 2002631"/>
              <a:gd name="connsiteX0-121" fmla="*/ 0 w 3352800"/>
              <a:gd name="connsiteY0-122" fmla="*/ 534305 h 534305"/>
              <a:gd name="connsiteX1-123" fmla="*/ 754045 w 3352800"/>
              <a:gd name="connsiteY1-124" fmla="*/ 0 h 534305"/>
              <a:gd name="connsiteX2-125" fmla="*/ 3352800 w 3352800"/>
              <a:gd name="connsiteY2-126" fmla="*/ 7687 h 534305"/>
              <a:gd name="connsiteX3-127" fmla="*/ 3352800 w 3352800"/>
              <a:gd name="connsiteY3-128" fmla="*/ 534305 h 534305"/>
              <a:gd name="connsiteX4-129" fmla="*/ 0 w 3352800"/>
              <a:gd name="connsiteY4-130" fmla="*/ 534305 h 534305"/>
              <a:gd name="connsiteX0-131" fmla="*/ 0 w 3352800"/>
              <a:gd name="connsiteY0-132" fmla="*/ 534305 h 534305"/>
              <a:gd name="connsiteX1-133" fmla="*/ 754045 w 3352800"/>
              <a:gd name="connsiteY1-134" fmla="*/ 0 h 534305"/>
              <a:gd name="connsiteX2-135" fmla="*/ 3352800 w 3352800"/>
              <a:gd name="connsiteY2-136" fmla="*/ 7687 h 534305"/>
              <a:gd name="connsiteX3-137" fmla="*/ 3352800 w 3352800"/>
              <a:gd name="connsiteY3-138" fmla="*/ 534305 h 534305"/>
              <a:gd name="connsiteX4-139" fmla="*/ 0 w 3352800"/>
              <a:gd name="connsiteY4-140" fmla="*/ 534305 h 534305"/>
              <a:gd name="connsiteX0-141" fmla="*/ 0 w 3352800"/>
              <a:gd name="connsiteY0-142" fmla="*/ 526618 h 526618"/>
              <a:gd name="connsiteX1-143" fmla="*/ 980611 w 3352800"/>
              <a:gd name="connsiteY1-144" fmla="*/ 93681 h 526618"/>
              <a:gd name="connsiteX2-145" fmla="*/ 3352800 w 3352800"/>
              <a:gd name="connsiteY2-146" fmla="*/ 0 h 526618"/>
              <a:gd name="connsiteX3-147" fmla="*/ 3352800 w 3352800"/>
              <a:gd name="connsiteY3-148" fmla="*/ 526618 h 526618"/>
              <a:gd name="connsiteX4-149" fmla="*/ 0 w 3352800"/>
              <a:gd name="connsiteY4-150" fmla="*/ 526618 h 526618"/>
              <a:gd name="connsiteX0-151" fmla="*/ 0 w 3352800"/>
              <a:gd name="connsiteY0-152" fmla="*/ 526888 h 526888"/>
              <a:gd name="connsiteX1-153" fmla="*/ 744735 w 3352800"/>
              <a:gd name="connsiteY1-154" fmla="*/ 0 h 526888"/>
              <a:gd name="connsiteX2-155" fmla="*/ 3352800 w 3352800"/>
              <a:gd name="connsiteY2-156" fmla="*/ 270 h 526888"/>
              <a:gd name="connsiteX3-157" fmla="*/ 3352800 w 3352800"/>
              <a:gd name="connsiteY3-158" fmla="*/ 526888 h 526888"/>
              <a:gd name="connsiteX4-159" fmla="*/ 0 w 3352800"/>
              <a:gd name="connsiteY4-160" fmla="*/ 526888 h 526888"/>
              <a:gd name="connsiteX0-161" fmla="*/ 0 w 3352800"/>
              <a:gd name="connsiteY0-162" fmla="*/ 526618 h 526618"/>
              <a:gd name="connsiteX1-163" fmla="*/ 811948 w 3352800"/>
              <a:gd name="connsiteY1-164" fmla="*/ 60921 h 526618"/>
              <a:gd name="connsiteX2-165" fmla="*/ 3352800 w 3352800"/>
              <a:gd name="connsiteY2-166" fmla="*/ 0 h 526618"/>
              <a:gd name="connsiteX3-167" fmla="*/ 3352800 w 3352800"/>
              <a:gd name="connsiteY3-168" fmla="*/ 526618 h 526618"/>
              <a:gd name="connsiteX4-169" fmla="*/ 0 w 3352800"/>
              <a:gd name="connsiteY4-170" fmla="*/ 526618 h 526618"/>
              <a:gd name="connsiteX0-171" fmla="*/ 0 w 3352800"/>
              <a:gd name="connsiteY0-172" fmla="*/ 527584 h 527584"/>
              <a:gd name="connsiteX1-173" fmla="*/ 751718 w 3352800"/>
              <a:gd name="connsiteY1-174" fmla="*/ 0 h 527584"/>
              <a:gd name="connsiteX2-175" fmla="*/ 3352800 w 3352800"/>
              <a:gd name="connsiteY2-176" fmla="*/ 966 h 527584"/>
              <a:gd name="connsiteX3-177" fmla="*/ 3352800 w 3352800"/>
              <a:gd name="connsiteY3-178" fmla="*/ 527584 h 527584"/>
              <a:gd name="connsiteX4-179" fmla="*/ 0 w 3352800"/>
              <a:gd name="connsiteY4-180" fmla="*/ 527584 h 527584"/>
              <a:gd name="connsiteX0-181" fmla="*/ 0 w 3352800"/>
              <a:gd name="connsiteY0-182" fmla="*/ 527584 h 527584"/>
              <a:gd name="connsiteX1-183" fmla="*/ 751718 w 3352800"/>
              <a:gd name="connsiteY1-184" fmla="*/ 0 h 527584"/>
              <a:gd name="connsiteX2-185" fmla="*/ 3241069 w 3352800"/>
              <a:gd name="connsiteY2-186" fmla="*/ 94144 h 527584"/>
              <a:gd name="connsiteX3-187" fmla="*/ 3352800 w 3352800"/>
              <a:gd name="connsiteY3-188" fmla="*/ 527584 h 527584"/>
              <a:gd name="connsiteX4-189" fmla="*/ 0 w 3352800"/>
              <a:gd name="connsiteY4-190" fmla="*/ 527584 h 527584"/>
              <a:gd name="connsiteX0-191" fmla="*/ 0 w 3352800"/>
              <a:gd name="connsiteY0-192" fmla="*/ 527584 h 527584"/>
              <a:gd name="connsiteX1-193" fmla="*/ 751718 w 3352800"/>
              <a:gd name="connsiteY1-194" fmla="*/ 0 h 527584"/>
              <a:gd name="connsiteX2-195" fmla="*/ 3352800 w 3352800"/>
              <a:gd name="connsiteY2-196" fmla="*/ 271 h 527584"/>
              <a:gd name="connsiteX3-197" fmla="*/ 3352800 w 3352800"/>
              <a:gd name="connsiteY3-198" fmla="*/ 527584 h 527584"/>
              <a:gd name="connsiteX4-199" fmla="*/ 0 w 3352800"/>
              <a:gd name="connsiteY4-200" fmla="*/ 527584 h 527584"/>
              <a:gd name="connsiteX0-201" fmla="*/ 0 w 3352800"/>
              <a:gd name="connsiteY0-202" fmla="*/ 527313 h 527313"/>
              <a:gd name="connsiteX1-203" fmla="*/ 900984 w 3352800"/>
              <a:gd name="connsiteY1-204" fmla="*/ 97774 h 527313"/>
              <a:gd name="connsiteX2-205" fmla="*/ 3352800 w 3352800"/>
              <a:gd name="connsiteY2-206" fmla="*/ 0 h 527313"/>
              <a:gd name="connsiteX3-207" fmla="*/ 3352800 w 3352800"/>
              <a:gd name="connsiteY3-208" fmla="*/ 527313 h 527313"/>
              <a:gd name="connsiteX4-209" fmla="*/ 0 w 3352800"/>
              <a:gd name="connsiteY4-210" fmla="*/ 527313 h 527313"/>
              <a:gd name="connsiteX0-211" fmla="*/ 0 w 3352800"/>
              <a:gd name="connsiteY0-212" fmla="*/ 527584 h 527584"/>
              <a:gd name="connsiteX1-213" fmla="*/ 748227 w 3352800"/>
              <a:gd name="connsiteY1-214" fmla="*/ 0 h 527584"/>
              <a:gd name="connsiteX2-215" fmla="*/ 3352800 w 3352800"/>
              <a:gd name="connsiteY2-216" fmla="*/ 271 h 527584"/>
              <a:gd name="connsiteX3-217" fmla="*/ 3352800 w 3352800"/>
              <a:gd name="connsiteY3-218" fmla="*/ 527584 h 527584"/>
              <a:gd name="connsiteX4-219" fmla="*/ 0 w 3352800"/>
              <a:gd name="connsiteY4-220" fmla="*/ 527584 h 5275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99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59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119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79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1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7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197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8.xml"/><Relationship Id="rId1" Type="http://schemas.openxmlformats.org/officeDocument/2006/relationships/image" Target="../media/image18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0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5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5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1.xml"/><Relationship Id="rId1" Type="http://schemas.openxmlformats.org/officeDocument/2006/relationships/image" Target="../media/image7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4.xml"/><Relationship Id="rId1" Type="http://schemas.openxmlformats.org/officeDocument/2006/relationships/image" Target="../media/image8.GI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7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0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3.xml"/><Relationship Id="rId1" Type="http://schemas.openxmlformats.org/officeDocument/2006/relationships/image" Target="../media/image8.GI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3.xml"/><Relationship Id="rId1" Type="http://schemas.openxmlformats.org/officeDocument/2006/relationships/image" Target="../media/image8.GI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3.xml"/><Relationship Id="rId1" Type="http://schemas.openxmlformats.org/officeDocument/2006/relationships/image" Target="../media/image8.GI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6.xml"/><Relationship Id="rId1" Type="http://schemas.openxmlformats.org/officeDocument/2006/relationships/image" Target="../media/image8.GI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1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2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4.xml"/><Relationship Id="rId1" Type="http://schemas.openxmlformats.org/officeDocument/2006/relationships/image" Target="../media/image7.GI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9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8.xml"/></Relationships>
</file>

<file path=ppt/slides/_rels/slide8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9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3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33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3.bin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490" name="Text Box 2"/>
          <p:cNvSpPr txBox="1">
            <a:spLocks noChangeArrowheads="1"/>
          </p:cNvSpPr>
          <p:nvPr/>
        </p:nvSpPr>
        <p:spPr bwMode="auto">
          <a:xfrm>
            <a:off x="419100" y="1004888"/>
            <a:ext cx="8305800" cy="267765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100000"/>
              </a:spcBef>
              <a:defRPr/>
            </a:pPr>
            <a:r>
              <a:rPr kumimoji="0" lang="zh-CN" altLang="en-US" sz="5600" b="1" dirty="0" smtClean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第</a:t>
            </a:r>
            <a:r>
              <a:rPr lang="zh-CN" altLang="en-US" sz="5600" b="1" dirty="0" smtClean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三</a:t>
            </a:r>
            <a:r>
              <a:rPr kumimoji="0" lang="zh-CN" altLang="en-US" sz="5600" b="1" dirty="0" smtClean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章 </a:t>
            </a:r>
            <a:endParaRPr kumimoji="0" lang="en-US" altLang="zh-CN" sz="5600" b="1" dirty="0">
              <a:solidFill>
                <a:srgbClr val="000066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algn="ctr">
              <a:spcBef>
                <a:spcPct val="100000"/>
              </a:spcBef>
              <a:defRPr/>
            </a:pPr>
            <a:r>
              <a:rPr lang="zh-CN" altLang="en-US" sz="5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受限线性表</a:t>
            </a:r>
            <a:r>
              <a:rPr lang="en-US" altLang="zh-CN" sz="5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sz="5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栈和队列</a:t>
            </a:r>
            <a:endParaRPr lang="en-US" sz="5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3563888" y="620713"/>
            <a:ext cx="3314030" cy="9366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栈</a:t>
            </a:r>
            <a:endParaRPr kumimoji="1" lang="zh-CN" altLang="en-US" sz="2400" b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1" lang="en-US" altLang="zh-CN" sz="2400" b="1" i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1" lang="en-US" altLang="zh-CN" sz="2400" b="1" baseline="-25000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,</a:t>
            </a:r>
            <a:r>
              <a:rPr kumimoji="1" lang="en-US" altLang="zh-CN" sz="2400" b="1" i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1" lang="en-US" altLang="zh-CN" sz="2400" b="1" baseline="-25000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,…,</a:t>
            </a:r>
            <a:r>
              <a:rPr kumimoji="1" lang="en-US" altLang="zh-CN" sz="2400" b="1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1" lang="en-US" altLang="zh-CN" sz="2400" b="1" i="1" baseline="-25000" dirty="0" err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,…,</a:t>
            </a:r>
            <a:r>
              <a:rPr kumimoji="1" lang="en-US" altLang="zh-CN" sz="2400" b="1" i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1" lang="en-US" altLang="zh-CN" sz="2400" b="1" i="1" baseline="-25000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n-1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endParaRPr kumimoji="1"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63847" name="AutoShape 7"/>
          <p:cNvSpPr>
            <a:spLocks noChangeArrowheads="1"/>
          </p:cNvSpPr>
          <p:nvPr/>
        </p:nvSpPr>
        <p:spPr bwMode="auto">
          <a:xfrm>
            <a:off x="4930775" y="1773238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5286380" y="1916113"/>
            <a:ext cx="1368425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3333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直接映射</a:t>
            </a:r>
            <a:endParaRPr lang="zh-CN" altLang="en-US" b="1" dirty="0">
              <a:solidFill>
                <a:srgbClr val="3333FF"/>
              </a:solidFill>
              <a:latin typeface="仿宋" panose="02010609060101010101" pitchFamily="49" charset="-122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63849" name="Rectangle 9"/>
          <p:cNvSpPr>
            <a:spLocks noChangeArrowheads="1"/>
          </p:cNvSpPr>
          <p:nvPr/>
        </p:nvSpPr>
        <p:spPr bwMode="auto">
          <a:xfrm>
            <a:off x="2770188" y="3317875"/>
            <a:ext cx="539750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altLang="zh-CN" b="1" baseline="-25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3850" name="Rectangle 10"/>
          <p:cNvSpPr>
            <a:spLocks noChangeArrowheads="1"/>
          </p:cNvSpPr>
          <p:nvPr/>
        </p:nvSpPr>
        <p:spPr bwMode="auto">
          <a:xfrm>
            <a:off x="3311525" y="3317875"/>
            <a:ext cx="539750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altLang="zh-CN" b="1" baseline="-25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3851" name="Rectangle 11"/>
          <p:cNvSpPr>
            <a:spLocks noChangeArrowheads="1"/>
          </p:cNvSpPr>
          <p:nvPr/>
        </p:nvSpPr>
        <p:spPr bwMode="auto">
          <a:xfrm>
            <a:off x="3851275" y="3317875"/>
            <a:ext cx="539750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baseline="-25000">
                <a:solidFill>
                  <a:srgbClr val="0000FF"/>
                </a:solidFill>
                <a:latin typeface="宋体" panose="02010600030101010101" pitchFamily="2" charset="-122"/>
                <a:cs typeface="Consolas" panose="020B0609020204030204" pitchFamily="49" charset="0"/>
              </a:rPr>
              <a:t>…</a:t>
            </a:r>
            <a:endParaRPr lang="en-US" altLang="zh-CN" b="1" baseline="-25000">
              <a:solidFill>
                <a:srgbClr val="0000FF"/>
              </a:solidFill>
              <a:latin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63852" name="Rectangle 12"/>
          <p:cNvSpPr>
            <a:spLocks noChangeArrowheads="1"/>
          </p:cNvSpPr>
          <p:nvPr/>
        </p:nvSpPr>
        <p:spPr bwMode="auto">
          <a:xfrm>
            <a:off x="4392613" y="3317875"/>
            <a:ext cx="539750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b="1" i="1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altLang="zh-CN" b="1" i="1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3853" name="Rectangle 13"/>
          <p:cNvSpPr>
            <a:spLocks noChangeArrowheads="1"/>
          </p:cNvSpPr>
          <p:nvPr/>
        </p:nvSpPr>
        <p:spPr bwMode="auto">
          <a:xfrm>
            <a:off x="4930775" y="3317875"/>
            <a:ext cx="539750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baseline="-25000">
                <a:solidFill>
                  <a:srgbClr val="0000FF"/>
                </a:solidFill>
                <a:latin typeface="宋体" panose="02010600030101010101" pitchFamily="2" charset="-122"/>
                <a:cs typeface="Consolas" panose="020B0609020204030204" pitchFamily="49" charset="0"/>
              </a:rPr>
              <a:t>…</a:t>
            </a:r>
            <a:endParaRPr lang="en-US" altLang="zh-CN" b="1" baseline="-25000">
              <a:solidFill>
                <a:srgbClr val="0000FF"/>
              </a:solidFill>
              <a:latin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63854" name="Rectangle 14"/>
          <p:cNvSpPr>
            <a:spLocks noChangeArrowheads="1"/>
          </p:cNvSpPr>
          <p:nvPr/>
        </p:nvSpPr>
        <p:spPr bwMode="auto">
          <a:xfrm>
            <a:off x="5472113" y="3317875"/>
            <a:ext cx="539750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b="1" i="1" baseline="-25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n-1</a:t>
            </a:r>
            <a:endParaRPr lang="en-US" altLang="zh-CN" b="1" i="1" baseline="-25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3855" name="Rectangle 15"/>
          <p:cNvSpPr>
            <a:spLocks noChangeArrowheads="1"/>
          </p:cNvSpPr>
          <p:nvPr/>
        </p:nvSpPr>
        <p:spPr bwMode="auto">
          <a:xfrm>
            <a:off x="6010275" y="3317875"/>
            <a:ext cx="1368425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baseline="-25000">
                <a:solidFill>
                  <a:srgbClr val="0000FF"/>
                </a:solidFill>
                <a:latin typeface="宋体" panose="02010600030101010101" pitchFamily="2" charset="-122"/>
                <a:cs typeface="Consolas" panose="020B0609020204030204" pitchFamily="49" charset="0"/>
              </a:rPr>
              <a:t>…</a:t>
            </a:r>
            <a:endParaRPr lang="en-US" altLang="zh-CN" b="1" baseline="-25000">
              <a:solidFill>
                <a:srgbClr val="0000FF"/>
              </a:solidFill>
              <a:latin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63856" name="Rectangle 16"/>
          <p:cNvSpPr>
            <a:spLocks noChangeArrowheads="1"/>
          </p:cNvSpPr>
          <p:nvPr/>
        </p:nvSpPr>
        <p:spPr bwMode="auto">
          <a:xfrm>
            <a:off x="7378700" y="3317875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3857" name="Text Box 17"/>
          <p:cNvSpPr txBox="1">
            <a:spLocks noChangeArrowheads="1"/>
          </p:cNvSpPr>
          <p:nvPr/>
        </p:nvSpPr>
        <p:spPr bwMode="auto">
          <a:xfrm>
            <a:off x="6875537" y="2773916"/>
            <a:ext cx="1512887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MaxSize-1</a:t>
            </a:r>
            <a:endParaRPr lang="en-US" altLang="zh-CN" sz="2000" b="1">
              <a:solidFill>
                <a:srgbClr val="00B0F0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63858" name="Line 18"/>
          <p:cNvSpPr>
            <a:spLocks noChangeShapeType="1"/>
          </p:cNvSpPr>
          <p:nvPr/>
        </p:nvSpPr>
        <p:spPr bwMode="auto">
          <a:xfrm>
            <a:off x="7632774" y="3173413"/>
            <a:ext cx="0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63859" name="Text Box 19"/>
          <p:cNvSpPr txBox="1">
            <a:spLocks noChangeArrowheads="1"/>
          </p:cNvSpPr>
          <p:nvPr/>
        </p:nvSpPr>
        <p:spPr bwMode="auto">
          <a:xfrm>
            <a:off x="2817813" y="2773916"/>
            <a:ext cx="503237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0</a:t>
            </a:r>
            <a:endParaRPr lang="en-US" altLang="zh-CN" sz="2000" b="1" dirty="0">
              <a:solidFill>
                <a:srgbClr val="00B0F0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63860" name="Text Box 20"/>
          <p:cNvSpPr txBox="1">
            <a:spLocks noChangeArrowheads="1"/>
          </p:cNvSpPr>
          <p:nvPr/>
        </p:nvSpPr>
        <p:spPr bwMode="auto">
          <a:xfrm>
            <a:off x="3228975" y="2773916"/>
            <a:ext cx="503238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1</a:t>
            </a:r>
            <a:endParaRPr lang="en-US" altLang="zh-CN" sz="2000" b="1">
              <a:solidFill>
                <a:srgbClr val="00B0F0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63861" name="Text Box 21"/>
          <p:cNvSpPr txBox="1">
            <a:spLocks noChangeArrowheads="1"/>
          </p:cNvSpPr>
          <p:nvPr/>
        </p:nvSpPr>
        <p:spPr bwMode="auto">
          <a:xfrm>
            <a:off x="4121150" y="2773916"/>
            <a:ext cx="879478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i="1" dirty="0" err="1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1</a:t>
            </a:r>
            <a:endParaRPr lang="en-US" altLang="zh-CN" sz="2000" b="1" dirty="0">
              <a:solidFill>
                <a:srgbClr val="00B0F0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63862" name="Text Box 22"/>
          <p:cNvSpPr txBox="1">
            <a:spLocks noChangeArrowheads="1"/>
          </p:cNvSpPr>
          <p:nvPr/>
        </p:nvSpPr>
        <p:spPr bwMode="auto">
          <a:xfrm>
            <a:off x="5456238" y="2773916"/>
            <a:ext cx="647700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i="1" dirty="0">
                <a:solidFill>
                  <a:srgbClr val="FF000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1</a:t>
            </a:r>
            <a:endParaRPr lang="en-US" altLang="zh-CN" sz="2000" b="1" dirty="0">
              <a:solidFill>
                <a:srgbClr val="FF0000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63863" name="AutoShape 23"/>
          <p:cNvSpPr/>
          <p:nvPr/>
        </p:nvSpPr>
        <p:spPr bwMode="auto">
          <a:xfrm rot="5400000">
            <a:off x="4410866" y="2367437"/>
            <a:ext cx="177805" cy="3021012"/>
          </a:xfrm>
          <a:prstGeom prst="rightBrace">
            <a:avLst>
              <a:gd name="adj1" fmla="val 249085"/>
              <a:gd name="adj2" fmla="val 50000"/>
            </a:avLst>
          </a:prstGeom>
          <a:noFill/>
          <a:ln w="38100">
            <a:solidFill>
              <a:srgbClr val="660066"/>
            </a:solidFill>
            <a:rou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63864" name="Text Box 24"/>
          <p:cNvSpPr txBox="1">
            <a:spLocks noChangeArrowheads="1"/>
          </p:cNvSpPr>
          <p:nvPr/>
        </p:nvSpPr>
        <p:spPr bwMode="auto">
          <a:xfrm>
            <a:off x="3995986" y="4071942"/>
            <a:ext cx="1008062" cy="46166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data</a:t>
            </a:r>
            <a:endParaRPr lang="en-US" altLang="zh-CN" sz="2400" b="1" dirty="0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63865" name="Text Box 25"/>
          <p:cNvSpPr txBox="1">
            <a:spLocks noChangeArrowheads="1"/>
          </p:cNvSpPr>
          <p:nvPr/>
        </p:nvSpPr>
        <p:spPr bwMode="auto">
          <a:xfrm>
            <a:off x="5364088" y="4181475"/>
            <a:ext cx="792163" cy="46166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top</a:t>
            </a:r>
            <a:endParaRPr lang="en-US" altLang="zh-CN" sz="24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63866" name="Line 26"/>
          <p:cNvSpPr>
            <a:spLocks noChangeShapeType="1"/>
          </p:cNvSpPr>
          <p:nvPr/>
        </p:nvSpPr>
        <p:spPr bwMode="auto">
          <a:xfrm flipV="1">
            <a:off x="5792713" y="3749675"/>
            <a:ext cx="0" cy="36036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63867" name="Text Box 27"/>
          <p:cNvSpPr txBox="1">
            <a:spLocks noChangeArrowheads="1"/>
          </p:cNvSpPr>
          <p:nvPr/>
        </p:nvSpPr>
        <p:spPr bwMode="auto">
          <a:xfrm>
            <a:off x="3929058" y="5003884"/>
            <a:ext cx="2357454" cy="46166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顺序</a:t>
            </a:r>
            <a:r>
              <a:rPr kumimoji="1" lang="zh-CN" altLang="en-US" sz="2400" b="1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栈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的示意图</a:t>
            </a:r>
            <a:endParaRPr kumimoji="1" lang="zh-CN" altLang="en-US" sz="2400" b="1" dirty="0">
              <a:solidFill>
                <a:srgbClr val="3333FF"/>
              </a:solidFill>
              <a:latin typeface="仿宋" panose="02010609060101010101" pitchFamily="49" charset="-122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63868" name="Text Box 28"/>
          <p:cNvSpPr txBox="1">
            <a:spLocks noChangeArrowheads="1"/>
          </p:cNvSpPr>
          <p:nvPr/>
        </p:nvSpPr>
        <p:spPr bwMode="auto">
          <a:xfrm>
            <a:off x="900113" y="1125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Consolas" panose="020B0609020204030204" pitchFamily="49" charset="0"/>
              </a:rPr>
              <a:t>逻辑结构</a:t>
            </a:r>
            <a:endParaRPr kumimoji="1" lang="zh-CN" altLang="en-US" sz="2000" b="1" dirty="0">
              <a:solidFill>
                <a:srgbClr val="3333FF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63869" name="Text Box 29"/>
          <p:cNvSpPr txBox="1">
            <a:spLocks noChangeArrowheads="1"/>
          </p:cNvSpPr>
          <p:nvPr/>
        </p:nvSpPr>
        <p:spPr bwMode="auto">
          <a:xfrm>
            <a:off x="900113" y="3284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Consolas" panose="020B0609020204030204" pitchFamily="49" charset="0"/>
              </a:rPr>
              <a:t>存储结构</a:t>
            </a:r>
            <a:endParaRPr kumimoji="1" lang="zh-CN" altLang="en-US" sz="2000" b="1">
              <a:solidFill>
                <a:srgbClr val="3333FF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63870" name="AutoShape 30"/>
          <p:cNvSpPr>
            <a:spLocks noChangeArrowheads="1"/>
          </p:cNvSpPr>
          <p:nvPr/>
        </p:nvSpPr>
        <p:spPr bwMode="auto">
          <a:xfrm>
            <a:off x="1619250" y="1989138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solidFill>
            <a:srgbClr val="008000"/>
          </a:solidFill>
          <a:ln w="38100" algn="ctr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 b="1">
              <a:solidFill>
                <a:srgbClr val="660066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500042"/>
            <a:ext cx="8215370" cy="6072230"/>
          </a:xfrm>
        </p:spPr>
        <p:txBody>
          <a:bodyPr>
            <a:normAutofit/>
          </a:bodyPr>
          <a:lstStyle/>
          <a:p>
            <a:r>
              <a:rPr lang="en-US" altLang="zh-CN" dirty="0"/>
              <a:t>	</a:t>
            </a:r>
            <a:r>
              <a:rPr lang="zh-CN" altLang="zh-CN" dirty="0"/>
              <a:t>（</a:t>
            </a:r>
            <a:r>
              <a:rPr lang="en-US" altLang="zh-CN" b="0" dirty="0"/>
              <a:t>7</a:t>
            </a:r>
            <a:r>
              <a:rPr lang="zh-CN" altLang="zh-CN" b="0" dirty="0"/>
              <a:t>）</a:t>
            </a:r>
            <a:r>
              <a:rPr lang="zh-CN" altLang="zh-CN" dirty="0">
                <a:solidFill>
                  <a:srgbClr val="FF0000"/>
                </a:solidFill>
              </a:rPr>
              <a:t>截取</a:t>
            </a:r>
            <a:r>
              <a:rPr lang="zh-CN" altLang="zh-CN" b="0" dirty="0"/>
              <a:t>子串形成新串。设</a:t>
            </a:r>
            <a:r>
              <a:rPr lang="en-US" altLang="zh-CN" b="0" dirty="0" err="1"/>
              <a:t>str</a:t>
            </a:r>
            <a:r>
              <a:rPr lang="zh-CN" altLang="zh-CN" b="0" dirty="0"/>
              <a:t>为要截取的串，</a:t>
            </a:r>
            <a:r>
              <a:rPr lang="en-US" altLang="zh-CN" b="0" dirty="0" err="1"/>
              <a:t>pos</a:t>
            </a:r>
            <a:r>
              <a:rPr lang="zh-CN" altLang="zh-CN" b="0" dirty="0"/>
              <a:t>为要截取的起始位置，</a:t>
            </a:r>
            <a:r>
              <a:rPr lang="en-US" altLang="zh-CN" b="0" dirty="0"/>
              <a:t>length</a:t>
            </a:r>
            <a:r>
              <a:rPr lang="zh-CN" altLang="zh-CN" b="0" dirty="0"/>
              <a:t>为要截取的长度，则形成的新串长度为</a:t>
            </a:r>
            <a:r>
              <a:rPr lang="en-US" altLang="zh-CN" b="0" dirty="0"/>
              <a:t>length</a:t>
            </a:r>
            <a:r>
              <a:rPr lang="zh-CN" altLang="zh-CN" b="0" dirty="0"/>
              <a:t>。如果</a:t>
            </a:r>
            <a:r>
              <a:rPr lang="en-US" altLang="zh-CN" b="0" dirty="0"/>
              <a:t>s1</a:t>
            </a:r>
            <a:r>
              <a:rPr lang="zh-CN" altLang="zh-CN" b="0" dirty="0"/>
              <a:t>串截取起始位置为</a:t>
            </a:r>
            <a:r>
              <a:rPr lang="en-US" altLang="zh-CN" b="0" dirty="0"/>
              <a:t>3</a:t>
            </a:r>
            <a:r>
              <a:rPr lang="zh-CN" altLang="zh-CN" b="0" dirty="0"/>
              <a:t>（这里子串是从</a:t>
            </a:r>
            <a:r>
              <a:rPr lang="en-US" altLang="zh-CN" b="0" dirty="0"/>
              <a:t>0</a:t>
            </a:r>
            <a:r>
              <a:rPr lang="zh-CN" altLang="zh-CN" b="0" dirty="0"/>
              <a:t>开始）、长度为</a:t>
            </a:r>
            <a:r>
              <a:rPr lang="en-US" altLang="zh-CN" b="0" dirty="0"/>
              <a:t>2</a:t>
            </a:r>
            <a:r>
              <a:rPr lang="zh-CN" altLang="zh-CN" b="0" dirty="0"/>
              <a:t>的子串放在</a:t>
            </a:r>
            <a:r>
              <a:rPr lang="en-US" altLang="zh-CN" b="0" dirty="0"/>
              <a:t>s6</a:t>
            </a:r>
            <a:r>
              <a:rPr lang="zh-CN" altLang="zh-CN" b="0" dirty="0"/>
              <a:t>，则</a:t>
            </a:r>
            <a:r>
              <a:rPr lang="en-US" altLang="zh-CN" b="0" dirty="0"/>
              <a:t>s6="is"</a:t>
            </a:r>
            <a:r>
              <a:rPr lang="zh-CN" altLang="zh-CN" b="0" dirty="0"/>
              <a:t>。</a:t>
            </a:r>
            <a:endParaRPr lang="zh-CN" altLang="zh-CN" b="0" dirty="0"/>
          </a:p>
          <a:p>
            <a:r>
              <a:rPr lang="en-US" altLang="zh-CN" b="0" dirty="0"/>
              <a:t>	</a:t>
            </a:r>
            <a:r>
              <a:rPr lang="zh-CN" altLang="zh-CN" b="0" dirty="0"/>
              <a:t>（</a:t>
            </a:r>
            <a:r>
              <a:rPr lang="en-US" altLang="zh-CN" b="0" dirty="0"/>
              <a:t>8</a:t>
            </a:r>
            <a:r>
              <a:rPr lang="zh-CN" altLang="zh-CN" b="0" dirty="0"/>
              <a:t>）在一个串</a:t>
            </a:r>
            <a:r>
              <a:rPr lang="zh-CN" altLang="zh-CN" dirty="0">
                <a:solidFill>
                  <a:srgbClr val="FF0000"/>
                </a:solidFill>
              </a:rPr>
              <a:t>插入</a:t>
            </a:r>
            <a:r>
              <a:rPr lang="zh-CN" altLang="zh-CN" b="0" dirty="0"/>
              <a:t>另一个串。设把串</a:t>
            </a:r>
            <a:r>
              <a:rPr lang="en-US" altLang="zh-CN" b="0" dirty="0"/>
              <a:t>str2</a:t>
            </a:r>
            <a:r>
              <a:rPr lang="zh-CN" altLang="zh-CN" b="0" dirty="0"/>
              <a:t>插入到串</a:t>
            </a:r>
            <a:r>
              <a:rPr lang="en-US" altLang="zh-CN" b="0" dirty="0"/>
              <a:t>str1</a:t>
            </a:r>
            <a:r>
              <a:rPr lang="zh-CN" altLang="zh-CN" b="0" dirty="0"/>
              <a:t>中，</a:t>
            </a:r>
            <a:r>
              <a:rPr lang="en-US" altLang="zh-CN" b="0" dirty="0" err="1"/>
              <a:t>pos</a:t>
            </a:r>
            <a:r>
              <a:rPr lang="zh-CN" altLang="zh-CN" b="0" dirty="0"/>
              <a:t>为要查入的起始位置，则操作结果形成的新串长度为</a:t>
            </a:r>
            <a:r>
              <a:rPr lang="en-US" altLang="zh-CN" b="0" dirty="0"/>
              <a:t>str1</a:t>
            </a:r>
            <a:r>
              <a:rPr lang="zh-CN" altLang="zh-CN" b="0" dirty="0"/>
              <a:t>和</a:t>
            </a:r>
            <a:r>
              <a:rPr lang="en-US" altLang="zh-CN" b="0" dirty="0"/>
              <a:t>str2</a:t>
            </a:r>
            <a:r>
              <a:rPr lang="zh-CN" altLang="zh-CN" b="0" dirty="0"/>
              <a:t>之和。例如，把串</a:t>
            </a:r>
            <a:r>
              <a:rPr lang="en-US" altLang="zh-CN" b="0" dirty="0"/>
              <a:t>s7=”not”</a:t>
            </a:r>
            <a:r>
              <a:rPr lang="zh-CN" altLang="zh-CN" b="0" dirty="0"/>
              <a:t>，插入到</a:t>
            </a:r>
            <a:r>
              <a:rPr lang="en-US" altLang="zh-CN" b="0" dirty="0"/>
              <a:t>s1</a:t>
            </a:r>
            <a:r>
              <a:rPr lang="zh-CN" altLang="zh-CN" b="0" dirty="0"/>
              <a:t>的位置</a:t>
            </a:r>
            <a:r>
              <a:rPr lang="en-US" altLang="zh-CN" b="0" dirty="0"/>
              <a:t>5</a:t>
            </a:r>
            <a:r>
              <a:rPr lang="zh-CN" altLang="zh-CN" b="0" dirty="0"/>
              <a:t>处，则操作结果形成的新串</a:t>
            </a:r>
            <a:r>
              <a:rPr lang="en-US" altLang="zh-CN" b="0" dirty="0"/>
              <a:t>s8="It is not a car"</a:t>
            </a:r>
            <a:r>
              <a:rPr lang="zh-CN" altLang="zh-CN" b="0" dirty="0"/>
              <a:t>。</a:t>
            </a:r>
            <a:endParaRPr lang="zh-CN" altLang="zh-CN" b="0" dirty="0"/>
          </a:p>
          <a:p>
            <a:r>
              <a:rPr lang="en-US" altLang="zh-CN" b="0" dirty="0"/>
              <a:t>	</a:t>
            </a:r>
            <a:r>
              <a:rPr lang="zh-CN" altLang="zh-CN" b="0" dirty="0"/>
              <a:t>（</a:t>
            </a:r>
            <a:r>
              <a:rPr lang="en-US" altLang="zh-CN" b="0" dirty="0"/>
              <a:t>9</a:t>
            </a:r>
            <a:r>
              <a:rPr lang="zh-CN" altLang="zh-CN" b="0" dirty="0"/>
              <a:t>）从一个串中</a:t>
            </a:r>
            <a:r>
              <a:rPr lang="zh-CN" altLang="zh-CN" dirty="0">
                <a:solidFill>
                  <a:srgbClr val="FF0000"/>
                </a:solidFill>
              </a:rPr>
              <a:t>删除</a:t>
            </a:r>
            <a:r>
              <a:rPr lang="zh-CN" altLang="zh-CN" b="0" dirty="0"/>
              <a:t>一个子串。设在串</a:t>
            </a:r>
            <a:r>
              <a:rPr lang="en-US" altLang="zh-CN" b="0" dirty="0" err="1"/>
              <a:t>str</a:t>
            </a:r>
            <a:r>
              <a:rPr lang="zh-CN" altLang="zh-CN" b="0" dirty="0"/>
              <a:t>中要删除长度为</a:t>
            </a:r>
            <a:r>
              <a:rPr lang="en-US" altLang="zh-CN" b="0" dirty="0"/>
              <a:t>length</a:t>
            </a:r>
            <a:r>
              <a:rPr lang="zh-CN" altLang="zh-CN" b="0" dirty="0"/>
              <a:t>的子串，</a:t>
            </a:r>
            <a:r>
              <a:rPr lang="en-US" altLang="zh-CN" b="0" dirty="0" err="1"/>
              <a:t>pos</a:t>
            </a:r>
            <a:r>
              <a:rPr lang="zh-CN" altLang="zh-CN" b="0" dirty="0"/>
              <a:t>为要删除的子串在</a:t>
            </a:r>
            <a:r>
              <a:rPr lang="en-US" altLang="zh-CN" b="0" dirty="0" err="1"/>
              <a:t>str</a:t>
            </a:r>
            <a:r>
              <a:rPr lang="zh-CN" altLang="zh-CN" b="0" dirty="0"/>
              <a:t>中的起始位置，则删除后的新串长度为原长减去</a:t>
            </a:r>
            <a:r>
              <a:rPr lang="en-US" altLang="zh-CN" b="0" dirty="0"/>
              <a:t>length</a:t>
            </a:r>
            <a:r>
              <a:rPr lang="zh-CN" altLang="zh-CN" b="0" dirty="0"/>
              <a:t>。例如，要在</a:t>
            </a:r>
            <a:r>
              <a:rPr lang="en-US" altLang="zh-CN" b="0" dirty="0"/>
              <a:t>s8</a:t>
            </a:r>
            <a:r>
              <a:rPr lang="zh-CN" altLang="zh-CN" b="0" dirty="0"/>
              <a:t>中删除长度为</a:t>
            </a:r>
            <a:r>
              <a:rPr lang="en-US" altLang="zh-CN" b="0" dirty="0"/>
              <a:t>4</a:t>
            </a:r>
            <a:r>
              <a:rPr lang="zh-CN" altLang="zh-CN" b="0" dirty="0"/>
              <a:t>的子串，起始位置为</a:t>
            </a:r>
            <a:r>
              <a:rPr lang="en-US" altLang="zh-CN" b="0" dirty="0"/>
              <a:t>5</a:t>
            </a:r>
            <a:r>
              <a:rPr lang="zh-CN" altLang="zh-CN" b="0" dirty="0"/>
              <a:t>，则删除后的新串为</a:t>
            </a:r>
            <a:r>
              <a:rPr lang="en-US" altLang="zh-CN" b="0" dirty="0"/>
              <a:t>s1</a:t>
            </a:r>
            <a:r>
              <a:rPr lang="zh-CN" altLang="zh-CN" b="0" dirty="0"/>
              <a:t>。</a:t>
            </a:r>
            <a:endParaRPr lang="zh-CN" altLang="zh-CN" b="0" dirty="0"/>
          </a:p>
          <a:p>
            <a:endParaRPr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500042"/>
            <a:ext cx="8215370" cy="6072230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ADT String </a:t>
            </a:r>
            <a:r>
              <a:rPr lang="en-US" altLang="zh-CN" dirty="0" smtClean="0">
                <a:ea typeface="宋体" panose="02010600030101010101" pitchFamily="2" charset="-122"/>
              </a:rPr>
              <a:t>{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>
                <a:latin typeface="楷体_GB2312"/>
              </a:rPr>
              <a:t>数据对象</a:t>
            </a:r>
            <a:r>
              <a:rPr lang="en-US" altLang="zh-CN" dirty="0">
                <a:latin typeface="楷体_GB2312"/>
              </a:rPr>
              <a:t>:</a:t>
            </a:r>
            <a:endParaRPr lang="en-US" altLang="zh-CN" dirty="0">
              <a:latin typeface="楷体_GB2312"/>
            </a:endParaRPr>
          </a:p>
          <a:p>
            <a:r>
              <a:rPr lang="zh-CN" altLang="en-US" dirty="0">
                <a:latin typeface="楷体_GB2312"/>
              </a:rPr>
              <a:t>数据关系</a:t>
            </a:r>
            <a:r>
              <a:rPr lang="en-US" altLang="zh-CN" dirty="0">
                <a:latin typeface="楷体_GB2312"/>
              </a:rPr>
              <a:t>:</a:t>
            </a:r>
            <a:endParaRPr lang="en-US" altLang="zh-CN" dirty="0">
              <a:latin typeface="楷体_GB2312"/>
            </a:endParaRPr>
          </a:p>
          <a:p>
            <a:r>
              <a:rPr lang="zh-CN" altLang="en-US" dirty="0">
                <a:latin typeface="楷体_GB2312"/>
              </a:rPr>
              <a:t>基本操作</a:t>
            </a:r>
            <a:r>
              <a:rPr lang="en-US" altLang="zh-CN" dirty="0">
                <a:latin typeface="楷体_GB2312"/>
              </a:rPr>
              <a:t>:</a:t>
            </a:r>
            <a:endParaRPr lang="en-US" altLang="zh-CN" dirty="0">
              <a:latin typeface="楷体_GB2312"/>
            </a:endParaRPr>
          </a:p>
          <a:p>
            <a:pPr algn="just">
              <a:lnSpc>
                <a:spcPct val="130000"/>
              </a:lnSpc>
              <a:spcBef>
                <a:spcPct val="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   (</a:t>
            </a:r>
            <a:r>
              <a:rPr lang="en-US" altLang="zh-CN" dirty="0">
                <a:ea typeface="宋体" panose="02010600030101010101" pitchFamily="2" charset="-122"/>
              </a:rPr>
              <a:t>1)  </a:t>
            </a:r>
            <a:r>
              <a:rPr lang="en-US" altLang="zh-CN" dirty="0" err="1">
                <a:ea typeface="宋体" panose="02010600030101010101" pitchFamily="2" charset="-122"/>
              </a:rPr>
              <a:t>StrAssign</a:t>
            </a:r>
            <a:r>
              <a:rPr lang="en-US" altLang="zh-CN" dirty="0">
                <a:ea typeface="宋体" panose="02010600030101010101" pitchFamily="2" charset="-122"/>
              </a:rPr>
              <a:t> (&amp;</a:t>
            </a:r>
            <a:r>
              <a:rPr lang="en-US" altLang="zh-CN" dirty="0" err="1">
                <a:ea typeface="宋体" panose="02010600030101010101" pitchFamily="2" charset="-122"/>
              </a:rPr>
              <a:t>T,chars</a:t>
            </a:r>
            <a:r>
              <a:rPr lang="en-US" altLang="zh-CN" dirty="0" smtClean="0">
                <a:ea typeface="宋体" panose="02010600030101010101" pitchFamily="2" charset="-122"/>
              </a:rPr>
              <a:t>)		//</a:t>
            </a:r>
            <a:r>
              <a:rPr lang="zh-CN" altLang="en-US" dirty="0">
                <a:ea typeface="宋体" panose="02010600030101010101" pitchFamily="2" charset="-122"/>
              </a:rPr>
              <a:t>串赋值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   (</a:t>
            </a:r>
            <a:r>
              <a:rPr lang="en-US" altLang="zh-CN" dirty="0">
                <a:ea typeface="宋体" panose="02010600030101010101" pitchFamily="2" charset="-122"/>
              </a:rPr>
              <a:t>2) </a:t>
            </a:r>
            <a:r>
              <a:rPr lang="en-US" altLang="zh-CN" dirty="0" err="1">
                <a:ea typeface="宋体" panose="02010600030101010101" pitchFamily="2" charset="-122"/>
              </a:rPr>
              <a:t>StrCompare</a:t>
            </a:r>
            <a:r>
              <a:rPr lang="en-US" altLang="zh-CN" dirty="0">
                <a:ea typeface="宋体" panose="02010600030101010101" pitchFamily="2" charset="-122"/>
              </a:rPr>
              <a:t> (S,T</a:t>
            </a:r>
            <a:r>
              <a:rPr lang="en-US" altLang="zh-CN" dirty="0" smtClean="0">
                <a:ea typeface="宋体" panose="02010600030101010101" pitchFamily="2" charset="-122"/>
              </a:rPr>
              <a:t>)		 //</a:t>
            </a:r>
            <a:r>
              <a:rPr lang="zh-CN" altLang="en-US" dirty="0">
                <a:ea typeface="宋体" panose="02010600030101010101" pitchFamily="2" charset="-122"/>
              </a:rPr>
              <a:t>串比较</a:t>
            </a:r>
            <a:endParaRPr lang="zh-CN" altLang="en-US" dirty="0"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  <a:spcBef>
                <a:spcPct val="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   (</a:t>
            </a:r>
            <a:r>
              <a:rPr lang="en-US" altLang="zh-CN" dirty="0">
                <a:ea typeface="宋体" panose="02010600030101010101" pitchFamily="2" charset="-122"/>
              </a:rPr>
              <a:t>3) </a:t>
            </a:r>
            <a:r>
              <a:rPr lang="en-US" altLang="zh-CN" dirty="0" err="1">
                <a:ea typeface="宋体" panose="02010600030101010101" pitchFamily="2" charset="-122"/>
              </a:rPr>
              <a:t>StrLength</a:t>
            </a:r>
            <a:r>
              <a:rPr lang="en-US" altLang="zh-CN" dirty="0">
                <a:ea typeface="宋体" panose="02010600030101010101" pitchFamily="2" charset="-122"/>
              </a:rPr>
              <a:t> (S</a:t>
            </a:r>
            <a:r>
              <a:rPr lang="en-US" altLang="zh-CN" dirty="0" smtClean="0">
                <a:ea typeface="宋体" panose="02010600030101010101" pitchFamily="2" charset="-122"/>
              </a:rPr>
              <a:t>)			//</a:t>
            </a:r>
            <a:r>
              <a:rPr lang="zh-CN" altLang="en-US" dirty="0">
                <a:ea typeface="宋体" panose="02010600030101010101" pitchFamily="2" charset="-122"/>
              </a:rPr>
              <a:t>求串长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   (</a:t>
            </a:r>
            <a:r>
              <a:rPr lang="en-US" altLang="zh-CN" dirty="0">
                <a:ea typeface="宋体" panose="02010600030101010101" pitchFamily="2" charset="-122"/>
              </a:rPr>
              <a:t>4) </a:t>
            </a:r>
            <a:r>
              <a:rPr lang="en-US" altLang="zh-CN" dirty="0" err="1">
                <a:ea typeface="宋体" panose="02010600030101010101" pitchFamily="2" charset="-122"/>
              </a:rPr>
              <a:t>Concat</a:t>
            </a:r>
            <a:r>
              <a:rPr lang="en-US" altLang="zh-CN" dirty="0">
                <a:ea typeface="宋体" panose="02010600030101010101" pitchFamily="2" charset="-122"/>
              </a:rPr>
              <a:t>(&amp;T,S1,S2</a:t>
            </a:r>
            <a:r>
              <a:rPr lang="en-US" altLang="zh-CN" dirty="0" smtClean="0">
                <a:ea typeface="宋体" panose="02010600030101010101" pitchFamily="2" charset="-122"/>
              </a:rPr>
              <a:t>)		 //</a:t>
            </a:r>
            <a:r>
              <a:rPr lang="zh-CN" altLang="en-US" dirty="0">
                <a:ea typeface="宋体" panose="02010600030101010101" pitchFamily="2" charset="-122"/>
              </a:rPr>
              <a:t>串联            </a:t>
            </a:r>
            <a:endParaRPr lang="zh-CN" altLang="en-US" dirty="0"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dirty="0" smtClean="0">
                <a:ea typeface="仿宋_GB2312"/>
                <a:cs typeface="仿宋_GB2312"/>
              </a:rPr>
              <a:t>   (</a:t>
            </a:r>
            <a:r>
              <a:rPr lang="en-US" altLang="zh-CN" dirty="0">
                <a:ea typeface="仿宋_GB2312"/>
                <a:cs typeface="仿宋_GB2312"/>
              </a:rPr>
              <a:t>5) </a:t>
            </a:r>
            <a:r>
              <a:rPr lang="en-US" altLang="zh-CN" dirty="0" err="1">
                <a:ea typeface="仿宋_GB2312"/>
                <a:cs typeface="仿宋_GB2312"/>
              </a:rPr>
              <a:t>SubString</a:t>
            </a:r>
            <a:r>
              <a:rPr lang="en-US" altLang="zh-CN" dirty="0">
                <a:ea typeface="仿宋_GB2312"/>
                <a:cs typeface="仿宋_GB2312"/>
              </a:rPr>
              <a:t>(&amp;</a:t>
            </a:r>
            <a:r>
              <a:rPr lang="en-US" altLang="zh-CN" dirty="0" err="1">
                <a:ea typeface="仿宋_GB2312"/>
                <a:cs typeface="仿宋_GB2312"/>
              </a:rPr>
              <a:t>Sub,S,pos,len</a:t>
            </a:r>
            <a:r>
              <a:rPr lang="en-US" altLang="zh-CN" dirty="0" smtClean="0">
                <a:ea typeface="仿宋_GB2312"/>
                <a:cs typeface="仿宋_GB2312"/>
              </a:rPr>
              <a:t>)	 //</a:t>
            </a:r>
            <a:r>
              <a:rPr lang="zh-CN" altLang="en-US" dirty="0">
                <a:ea typeface="仿宋_GB2312"/>
                <a:cs typeface="仿宋_GB2312"/>
              </a:rPr>
              <a:t>求子串</a:t>
            </a:r>
            <a:endParaRPr lang="zh-CN" altLang="en-US" dirty="0">
              <a:ea typeface="仿宋_GB2312"/>
              <a:cs typeface="仿宋_GB231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ea typeface="仿宋_GB2312"/>
                <a:cs typeface="仿宋_GB2312"/>
              </a:rPr>
              <a:t>   </a:t>
            </a:r>
            <a:r>
              <a:rPr lang="en-US" altLang="zh-CN" dirty="0" smtClean="0">
                <a:ea typeface="仿宋_GB2312"/>
                <a:cs typeface="仿宋_GB2312"/>
              </a:rPr>
              <a:t>(</a:t>
            </a:r>
            <a:r>
              <a:rPr lang="en-US" altLang="zh-CN" dirty="0">
                <a:ea typeface="仿宋_GB2312"/>
                <a:cs typeface="仿宋_GB2312"/>
              </a:rPr>
              <a:t>6) </a:t>
            </a:r>
            <a:r>
              <a:rPr lang="en-US" altLang="zh-CN" dirty="0" err="1">
                <a:ea typeface="仿宋_GB2312"/>
                <a:cs typeface="仿宋_GB2312"/>
              </a:rPr>
              <a:t>StrCopy</a:t>
            </a:r>
            <a:r>
              <a:rPr lang="en-US" altLang="zh-CN" dirty="0">
                <a:ea typeface="仿宋_GB2312"/>
                <a:cs typeface="仿宋_GB2312"/>
              </a:rPr>
              <a:t>(&amp;T,S</a:t>
            </a:r>
            <a:r>
              <a:rPr lang="en-US" altLang="zh-CN" dirty="0" smtClean="0">
                <a:ea typeface="仿宋_GB2312"/>
                <a:cs typeface="仿宋_GB2312"/>
              </a:rPr>
              <a:t>)			 //</a:t>
            </a:r>
            <a:r>
              <a:rPr lang="zh-CN" altLang="en-US" dirty="0">
                <a:ea typeface="仿宋_GB2312"/>
                <a:cs typeface="仿宋_GB2312"/>
              </a:rPr>
              <a:t>串拷贝</a:t>
            </a:r>
            <a:endParaRPr lang="zh-CN" altLang="en-US" dirty="0">
              <a:ea typeface="仿宋_GB2312"/>
              <a:cs typeface="仿宋_GB231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ea typeface="仿宋_GB2312"/>
                <a:cs typeface="仿宋_GB2312"/>
              </a:rPr>
              <a:t>   </a:t>
            </a:r>
            <a:r>
              <a:rPr lang="en-US" altLang="zh-CN" dirty="0" smtClean="0">
                <a:ea typeface="仿宋_GB2312"/>
                <a:cs typeface="仿宋_GB2312"/>
              </a:rPr>
              <a:t>(</a:t>
            </a:r>
            <a:r>
              <a:rPr lang="en-US" altLang="zh-CN" dirty="0">
                <a:ea typeface="仿宋_GB2312"/>
                <a:cs typeface="仿宋_GB2312"/>
              </a:rPr>
              <a:t>7) </a:t>
            </a:r>
            <a:r>
              <a:rPr lang="en-US" altLang="zh-CN" dirty="0" err="1">
                <a:ea typeface="仿宋_GB2312"/>
                <a:cs typeface="仿宋_GB2312"/>
              </a:rPr>
              <a:t>StrEmpty</a:t>
            </a:r>
            <a:r>
              <a:rPr lang="en-US" altLang="zh-CN" dirty="0">
                <a:ea typeface="仿宋_GB2312"/>
                <a:cs typeface="仿宋_GB2312"/>
              </a:rPr>
              <a:t>(S</a:t>
            </a:r>
            <a:r>
              <a:rPr lang="en-US" altLang="zh-CN" dirty="0" smtClean="0">
                <a:ea typeface="仿宋_GB2312"/>
                <a:cs typeface="仿宋_GB2312"/>
              </a:rPr>
              <a:t>)			 //</a:t>
            </a:r>
            <a:r>
              <a:rPr lang="zh-CN" altLang="en-US" dirty="0">
                <a:ea typeface="仿宋_GB2312"/>
                <a:cs typeface="仿宋_GB2312"/>
              </a:rPr>
              <a:t>串判空</a:t>
            </a:r>
            <a:endParaRPr lang="zh-CN" altLang="en-US" dirty="0">
              <a:ea typeface="仿宋_GB2312"/>
              <a:cs typeface="仿宋_GB2312"/>
            </a:endParaRPr>
          </a:p>
          <a:p>
            <a:pPr algn="just">
              <a:lnSpc>
                <a:spcPct val="130000"/>
              </a:lnSpc>
            </a:pPr>
            <a:r>
              <a:rPr lang="zh-CN" altLang="en-US" dirty="0">
                <a:ea typeface="仿宋_GB2312"/>
                <a:cs typeface="仿宋_GB2312"/>
              </a:rPr>
              <a:t>   </a:t>
            </a:r>
            <a:r>
              <a:rPr lang="en-US" altLang="zh-CN" dirty="0" smtClean="0">
                <a:ea typeface="仿宋_GB2312"/>
                <a:cs typeface="仿宋_GB2312"/>
              </a:rPr>
              <a:t>(</a:t>
            </a:r>
            <a:r>
              <a:rPr lang="en-US" altLang="zh-CN" dirty="0">
                <a:ea typeface="仿宋_GB2312"/>
                <a:cs typeface="仿宋_GB2312"/>
              </a:rPr>
              <a:t>8) </a:t>
            </a:r>
            <a:r>
              <a:rPr lang="en-US" altLang="zh-CN" dirty="0" err="1">
                <a:ea typeface="仿宋_GB2312"/>
                <a:cs typeface="仿宋_GB2312"/>
              </a:rPr>
              <a:t>ClearString</a:t>
            </a:r>
            <a:r>
              <a:rPr lang="en-US" altLang="zh-CN" dirty="0">
                <a:ea typeface="仿宋_GB2312"/>
                <a:cs typeface="仿宋_GB2312"/>
              </a:rPr>
              <a:t> (&amp;S</a:t>
            </a:r>
            <a:r>
              <a:rPr lang="en-US" altLang="zh-CN" dirty="0" smtClean="0">
                <a:ea typeface="仿宋_GB2312"/>
                <a:cs typeface="仿宋_GB2312"/>
              </a:rPr>
              <a:t>)		 //</a:t>
            </a:r>
            <a:r>
              <a:rPr lang="zh-CN" altLang="en-US" dirty="0">
                <a:ea typeface="仿宋_GB2312"/>
                <a:cs typeface="仿宋_GB2312"/>
              </a:rPr>
              <a:t>清空串</a:t>
            </a:r>
            <a:endParaRPr lang="zh-CN" altLang="en-US" dirty="0">
              <a:ea typeface="仿宋_GB2312"/>
              <a:cs typeface="仿宋_GB231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b="0" dirty="0"/>
          </a:p>
        </p:txBody>
      </p:sp>
      <p:pic>
        <p:nvPicPr>
          <p:cNvPr id="88371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59" y="1124744"/>
            <a:ext cx="4507701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500042"/>
            <a:ext cx="8465024" cy="607223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 smtClean="0">
                <a:ea typeface="仿宋_GB2312"/>
                <a:cs typeface="仿宋_GB2312"/>
              </a:rPr>
              <a:t>     (</a:t>
            </a:r>
            <a:r>
              <a:rPr lang="en-US" altLang="zh-CN" dirty="0">
                <a:ea typeface="仿宋_GB2312"/>
                <a:cs typeface="仿宋_GB2312"/>
              </a:rPr>
              <a:t>9)  </a:t>
            </a:r>
            <a:r>
              <a:rPr lang="en-US" altLang="zh-CN" dirty="0">
                <a:solidFill>
                  <a:srgbClr val="FF0000"/>
                </a:solidFill>
                <a:ea typeface="仿宋_GB2312"/>
                <a:cs typeface="仿宋_GB2312"/>
              </a:rPr>
              <a:t>Index(S,T</a:t>
            </a:r>
            <a:r>
              <a:rPr lang="en-US" altLang="zh-CN" dirty="0" smtClean="0">
                <a:solidFill>
                  <a:srgbClr val="FF0000"/>
                </a:solidFill>
                <a:ea typeface="仿宋_GB2312"/>
                <a:cs typeface="仿宋_GB2312"/>
              </a:rPr>
              <a:t>, </a:t>
            </a:r>
            <a:r>
              <a:rPr lang="en-US" altLang="zh-CN" dirty="0" err="1" smtClean="0">
                <a:solidFill>
                  <a:srgbClr val="FF0000"/>
                </a:solidFill>
                <a:ea typeface="仿宋_GB2312"/>
                <a:cs typeface="仿宋_GB2312"/>
              </a:rPr>
              <a:t>pos</a:t>
            </a:r>
            <a:r>
              <a:rPr lang="en-US" altLang="zh-CN" dirty="0" smtClean="0">
                <a:solidFill>
                  <a:srgbClr val="FF0000"/>
                </a:solidFill>
                <a:ea typeface="仿宋_GB2312"/>
                <a:cs typeface="仿宋_GB2312"/>
              </a:rPr>
              <a:t>)		</a:t>
            </a:r>
            <a:r>
              <a:rPr lang="en-US" altLang="zh-CN" dirty="0" smtClean="0">
                <a:ea typeface="仿宋_GB2312"/>
                <a:cs typeface="仿宋_GB2312"/>
              </a:rPr>
              <a:t>//</a:t>
            </a:r>
            <a:r>
              <a:rPr lang="zh-CN" altLang="en-US" dirty="0">
                <a:ea typeface="仿宋_GB2312"/>
                <a:cs typeface="仿宋_GB2312"/>
              </a:rPr>
              <a:t>子串的</a:t>
            </a:r>
            <a:r>
              <a:rPr lang="zh-CN" altLang="en-US" dirty="0" smtClean="0">
                <a:ea typeface="仿宋_GB2312"/>
                <a:cs typeface="仿宋_GB2312"/>
              </a:rPr>
              <a:t>位置</a:t>
            </a:r>
            <a:r>
              <a:rPr lang="en-US" altLang="zh-CN" dirty="0" smtClean="0">
                <a:ea typeface="仿宋_GB2312"/>
                <a:cs typeface="仿宋_GB2312"/>
              </a:rPr>
              <a:t>——</a:t>
            </a:r>
            <a:r>
              <a:rPr lang="zh-CN" altLang="en-US" dirty="0" smtClean="0">
                <a:ea typeface="仿宋_GB2312"/>
                <a:cs typeface="仿宋_GB2312"/>
              </a:rPr>
              <a:t>模式匹配</a:t>
            </a:r>
            <a:endParaRPr lang="zh-CN" altLang="en-US" dirty="0">
              <a:ea typeface="仿宋_GB2312"/>
              <a:cs typeface="仿宋_GB2312"/>
            </a:endParaRPr>
          </a:p>
          <a:p>
            <a:pPr algn="just">
              <a:lnSpc>
                <a:spcPct val="130000"/>
              </a:lnSpc>
            </a:pPr>
            <a:r>
              <a:rPr lang="zh-CN" altLang="en-US" dirty="0">
                <a:ea typeface="仿宋_GB2312"/>
                <a:cs typeface="仿宋_GB2312"/>
              </a:rPr>
              <a:t>     </a:t>
            </a:r>
            <a:r>
              <a:rPr lang="en-US" altLang="zh-CN" dirty="0">
                <a:ea typeface="仿宋_GB2312"/>
                <a:cs typeface="仿宋_GB2312"/>
              </a:rPr>
              <a:t>(</a:t>
            </a:r>
            <a:r>
              <a:rPr lang="en-US" altLang="zh-CN" dirty="0" smtClean="0">
                <a:ea typeface="仿宋_GB2312"/>
                <a:cs typeface="仿宋_GB2312"/>
              </a:rPr>
              <a:t>10) </a:t>
            </a:r>
            <a:r>
              <a:rPr lang="en-US" altLang="zh-CN" dirty="0">
                <a:ea typeface="仿宋_GB2312"/>
                <a:cs typeface="仿宋_GB2312"/>
              </a:rPr>
              <a:t>Replace(&amp;S,T,V</a:t>
            </a:r>
            <a:r>
              <a:rPr lang="en-US" altLang="zh-CN" dirty="0" smtClean="0">
                <a:ea typeface="仿宋_GB2312"/>
                <a:cs typeface="仿宋_GB2312"/>
              </a:rPr>
              <a:t>)		 //</a:t>
            </a:r>
            <a:r>
              <a:rPr lang="zh-CN" altLang="en-US" dirty="0">
                <a:ea typeface="仿宋_GB2312"/>
                <a:cs typeface="仿宋_GB2312"/>
              </a:rPr>
              <a:t>串替换</a:t>
            </a:r>
            <a:endParaRPr lang="zh-CN" altLang="en-US" dirty="0">
              <a:ea typeface="仿宋_GB2312"/>
              <a:cs typeface="仿宋_GB2312"/>
            </a:endParaRPr>
          </a:p>
          <a:p>
            <a:pPr algn="just">
              <a:lnSpc>
                <a:spcPct val="130000"/>
              </a:lnSpc>
            </a:pPr>
            <a:r>
              <a:rPr lang="zh-CN" altLang="en-US" dirty="0">
                <a:ea typeface="仿宋_GB2312"/>
                <a:cs typeface="仿宋_GB2312"/>
              </a:rPr>
              <a:t>     </a:t>
            </a:r>
            <a:r>
              <a:rPr lang="en-US" altLang="zh-CN" dirty="0">
                <a:ea typeface="仿宋_GB2312"/>
                <a:cs typeface="仿宋_GB2312"/>
              </a:rPr>
              <a:t>(</a:t>
            </a:r>
            <a:r>
              <a:rPr lang="en-US" altLang="zh-CN" dirty="0" smtClean="0">
                <a:ea typeface="仿宋_GB2312"/>
                <a:cs typeface="仿宋_GB2312"/>
              </a:rPr>
              <a:t>11) </a:t>
            </a:r>
            <a:r>
              <a:rPr lang="en-US" altLang="zh-CN" dirty="0" err="1">
                <a:ea typeface="仿宋_GB2312"/>
                <a:cs typeface="仿宋_GB2312"/>
              </a:rPr>
              <a:t>StrInsert</a:t>
            </a:r>
            <a:r>
              <a:rPr lang="en-US" altLang="zh-CN" dirty="0">
                <a:ea typeface="仿宋_GB2312"/>
                <a:cs typeface="仿宋_GB2312"/>
              </a:rPr>
              <a:t>(&amp;</a:t>
            </a:r>
            <a:r>
              <a:rPr lang="en-US" altLang="zh-CN" dirty="0" err="1">
                <a:ea typeface="仿宋_GB2312"/>
                <a:cs typeface="仿宋_GB2312"/>
              </a:rPr>
              <a:t>S,pos,T</a:t>
            </a:r>
            <a:r>
              <a:rPr lang="en-US" altLang="zh-CN" dirty="0" smtClean="0">
                <a:ea typeface="仿宋_GB2312"/>
                <a:cs typeface="仿宋_GB2312"/>
              </a:rPr>
              <a:t>)		 //</a:t>
            </a:r>
            <a:r>
              <a:rPr lang="zh-CN" altLang="en-US" dirty="0">
                <a:ea typeface="仿宋_GB2312"/>
                <a:cs typeface="仿宋_GB2312"/>
              </a:rPr>
              <a:t>子串插入</a:t>
            </a:r>
            <a:endParaRPr lang="zh-CN" altLang="en-US" dirty="0">
              <a:ea typeface="仿宋_GB2312"/>
              <a:cs typeface="仿宋_GB2312"/>
            </a:endParaRPr>
          </a:p>
          <a:p>
            <a:pPr algn="just">
              <a:lnSpc>
                <a:spcPct val="130000"/>
              </a:lnSpc>
            </a:pPr>
            <a:r>
              <a:rPr lang="zh-CN" altLang="en-US" dirty="0">
                <a:ea typeface="仿宋_GB2312"/>
                <a:cs typeface="仿宋_GB2312"/>
              </a:rPr>
              <a:t>     </a:t>
            </a:r>
            <a:r>
              <a:rPr lang="en-US" altLang="zh-CN" dirty="0">
                <a:ea typeface="仿宋_GB2312"/>
                <a:cs typeface="仿宋_GB2312"/>
              </a:rPr>
              <a:t>(12) </a:t>
            </a:r>
            <a:r>
              <a:rPr lang="en-US" altLang="zh-CN" dirty="0" err="1">
                <a:ea typeface="仿宋_GB2312"/>
                <a:cs typeface="仿宋_GB2312"/>
              </a:rPr>
              <a:t>StrDelete</a:t>
            </a:r>
            <a:r>
              <a:rPr lang="en-US" altLang="zh-CN" dirty="0">
                <a:ea typeface="仿宋_GB2312"/>
                <a:cs typeface="仿宋_GB2312"/>
              </a:rPr>
              <a:t>(&amp;</a:t>
            </a:r>
            <a:r>
              <a:rPr lang="en-US" altLang="zh-CN" dirty="0" err="1">
                <a:ea typeface="仿宋_GB2312"/>
                <a:cs typeface="仿宋_GB2312"/>
              </a:rPr>
              <a:t>S,pos,len</a:t>
            </a:r>
            <a:r>
              <a:rPr lang="en-US" altLang="zh-CN" dirty="0" smtClean="0">
                <a:ea typeface="仿宋_GB2312"/>
                <a:cs typeface="仿宋_GB2312"/>
              </a:rPr>
              <a:t>)	 //</a:t>
            </a:r>
            <a:r>
              <a:rPr lang="zh-CN" altLang="en-US" dirty="0">
                <a:ea typeface="仿宋_GB2312"/>
                <a:cs typeface="仿宋_GB2312"/>
              </a:rPr>
              <a:t>子串删除</a:t>
            </a:r>
            <a:endParaRPr lang="zh-CN" altLang="en-US" dirty="0">
              <a:ea typeface="仿宋_GB2312"/>
              <a:cs typeface="仿宋_GB2312"/>
            </a:endParaRPr>
          </a:p>
          <a:p>
            <a:pPr algn="just">
              <a:lnSpc>
                <a:spcPct val="130000"/>
              </a:lnSpc>
            </a:pPr>
            <a:r>
              <a:rPr lang="zh-CN" altLang="en-US" dirty="0">
                <a:ea typeface="仿宋_GB2312"/>
                <a:cs typeface="仿宋_GB2312"/>
              </a:rPr>
              <a:t>     </a:t>
            </a:r>
            <a:r>
              <a:rPr lang="en-US" altLang="zh-CN" dirty="0">
                <a:ea typeface="仿宋_GB2312"/>
                <a:cs typeface="仿宋_GB2312"/>
              </a:rPr>
              <a:t>(13) </a:t>
            </a:r>
            <a:r>
              <a:rPr lang="en-US" altLang="zh-CN" dirty="0" err="1">
                <a:ea typeface="仿宋_GB2312"/>
                <a:cs typeface="仿宋_GB2312"/>
              </a:rPr>
              <a:t>DestroyString</a:t>
            </a:r>
            <a:r>
              <a:rPr lang="en-US" altLang="zh-CN" dirty="0">
                <a:ea typeface="仿宋_GB2312"/>
                <a:cs typeface="仿宋_GB2312"/>
              </a:rPr>
              <a:t>(&amp;S</a:t>
            </a:r>
            <a:r>
              <a:rPr lang="en-US" altLang="zh-CN" dirty="0" smtClean="0">
                <a:ea typeface="仿宋_GB2312"/>
                <a:cs typeface="仿宋_GB2312"/>
              </a:rPr>
              <a:t>)		//</a:t>
            </a:r>
            <a:r>
              <a:rPr lang="zh-CN" altLang="en-US" dirty="0">
                <a:ea typeface="仿宋_GB2312"/>
                <a:cs typeface="仿宋_GB2312"/>
              </a:rPr>
              <a:t>串销毁</a:t>
            </a:r>
            <a:endParaRPr lang="zh-CN" altLang="en-US" dirty="0">
              <a:ea typeface="仿宋_GB2312"/>
              <a:cs typeface="仿宋_GB2312"/>
            </a:endParaRPr>
          </a:p>
          <a:p>
            <a:pPr algn="just">
              <a:lnSpc>
                <a:spcPct val="130000"/>
              </a:lnSpc>
            </a:pPr>
            <a:r>
              <a:rPr lang="en-US" altLang="zh-CN" dirty="0">
                <a:ea typeface="仿宋_GB2312"/>
                <a:cs typeface="仿宋_GB2312"/>
              </a:rPr>
              <a:t>}ADT String</a:t>
            </a:r>
            <a:endParaRPr lang="en-US" altLang="zh-CN" dirty="0">
              <a:ea typeface="仿宋_GB2312"/>
              <a:cs typeface="仿宋_GB231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26244"/>
            <a:ext cx="8109148" cy="6985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pPr algn="just"/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三、串的存储结构，有三种：</a:t>
            </a:r>
            <a:endParaRPr lang="zh-CN" altLang="en-US" dirty="0" smtClean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187597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95301" y="1500173"/>
            <a:ext cx="8109148" cy="467202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zh-CN" altLang="en-US" dirty="0">
                <a:solidFill>
                  <a:srgbClr val="FF0000"/>
                </a:solidFill>
              </a:rPr>
              <a:t>静态</a:t>
            </a:r>
            <a:r>
              <a:rPr lang="zh-CN" altLang="en-US" dirty="0" smtClean="0">
                <a:solidFill>
                  <a:srgbClr val="FF0000"/>
                </a:solidFill>
              </a:rPr>
              <a:t>存储</a:t>
            </a:r>
            <a:r>
              <a:rPr lang="zh-CN" altLang="en-US" dirty="0" smtClean="0"/>
              <a:t>：将串定义成</a:t>
            </a:r>
            <a:r>
              <a:rPr lang="zh-CN" altLang="en-US" dirty="0" smtClean="0">
                <a:solidFill>
                  <a:srgbClr val="FF0000"/>
                </a:solidFill>
              </a:rPr>
              <a:t>字符型数组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顺序</a:t>
            </a:r>
            <a:r>
              <a:rPr lang="zh-CN" altLang="en-US" dirty="0" smtClean="0"/>
              <a:t>存储，串的存储空间分配在编译时完成，不能更改；</a:t>
            </a:r>
            <a:r>
              <a:rPr lang="en-US" altLang="zh-CN" dirty="0" smtClean="0"/>
              <a:t>   </a:t>
            </a:r>
            <a:endParaRPr lang="zh-CN" altLang="en-US" dirty="0" smtClean="0"/>
          </a:p>
          <a:p>
            <a:pPr>
              <a:spcBef>
                <a:spcPts val="180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堆存储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顺序</a:t>
            </a:r>
            <a:r>
              <a:rPr lang="zh-CN" altLang="en-US" dirty="0"/>
              <a:t>存储， </a:t>
            </a:r>
            <a:r>
              <a:rPr lang="zh-CN" altLang="en-US" dirty="0" smtClean="0"/>
              <a:t>但是在程序运行时用</a:t>
            </a:r>
            <a:r>
              <a:rPr lang="en-US" altLang="zh-CN" dirty="0" err="1" smtClean="0"/>
              <a:t>malloc</a:t>
            </a:r>
            <a:r>
              <a:rPr lang="zh-CN" altLang="en-US" dirty="0" smtClean="0">
                <a:solidFill>
                  <a:srgbClr val="FF0000"/>
                </a:solidFill>
              </a:rPr>
              <a:t>动态分配；</a:t>
            </a:r>
            <a:endParaRPr lang="zh-CN" altLang="en-US" dirty="0" smtClean="0"/>
          </a:p>
          <a:p>
            <a:pPr>
              <a:spcBef>
                <a:spcPts val="180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块链</a:t>
            </a:r>
            <a:r>
              <a:rPr lang="zh-CN" altLang="en-US" dirty="0">
                <a:solidFill>
                  <a:srgbClr val="FF0000"/>
                </a:solidFill>
              </a:rPr>
              <a:t>存储</a:t>
            </a:r>
            <a:r>
              <a:rPr lang="zh-CN" altLang="en-US" dirty="0" smtClean="0"/>
              <a:t>：链式存储结构，每个结点存放多个字符。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26244"/>
            <a:ext cx="8109148" cy="6985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pPr algn="just"/>
            <a:r>
              <a:rPr lang="en-US" altLang="zh-CN" dirty="0" smtClean="0">
                <a:solidFill>
                  <a:schemeClr val="tx1"/>
                </a:solidFill>
                <a:effectLst/>
                <a:latin typeface="+mj-ea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、串的顺序存储结构</a:t>
            </a:r>
            <a:endParaRPr lang="zh-CN" altLang="en-US" dirty="0" smtClean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187597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95301" y="1357299"/>
            <a:ext cx="8109148" cy="4814902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zh-CN" altLang="en-US" dirty="0" smtClean="0"/>
              <a:t>串的顺序存储结构有时称为</a:t>
            </a:r>
            <a:r>
              <a:rPr lang="zh-CN" altLang="en-US" dirty="0" smtClean="0">
                <a:solidFill>
                  <a:srgbClr val="FF0000"/>
                </a:solidFill>
              </a:rPr>
              <a:t>顺序串</a:t>
            </a:r>
            <a:r>
              <a:rPr lang="zh-CN" altLang="en-US" dirty="0" smtClean="0"/>
              <a:t>。在顺序串中，串中的字符被依次存放在一组连续的存储单元里。一般来说，一个字节（</a:t>
            </a:r>
            <a:r>
              <a:rPr lang="en-US" altLang="zh-CN" dirty="0" smtClean="0"/>
              <a:t>8 </a:t>
            </a:r>
            <a:r>
              <a:rPr lang="zh-CN" altLang="en-US" dirty="0" smtClean="0"/>
              <a:t>位二进制）可以表示一个字符（即该字符的</a:t>
            </a:r>
            <a:r>
              <a:rPr lang="en-US" altLang="zh-CN" dirty="0" smtClean="0"/>
              <a:t>ASCII </a:t>
            </a:r>
            <a:r>
              <a:rPr lang="zh-CN" altLang="en-US" dirty="0" smtClean="0"/>
              <a:t>码）。</a:t>
            </a:r>
            <a:endParaRPr lang="zh-CN" altLang="en-US" dirty="0" smtClean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串的</a:t>
            </a:r>
            <a:r>
              <a:rPr lang="zh-CN" altLang="en-US" dirty="0" smtClean="0">
                <a:solidFill>
                  <a:srgbClr val="FF0000"/>
                </a:solidFill>
              </a:rPr>
              <a:t>静态存储</a:t>
            </a:r>
            <a:r>
              <a:rPr lang="zh-CN" altLang="en-US" dirty="0" smtClean="0"/>
              <a:t>结构有一下</a:t>
            </a:r>
            <a:r>
              <a:rPr lang="zh-CN" altLang="en-US" dirty="0" smtClean="0">
                <a:solidFill>
                  <a:srgbClr val="FF0000"/>
                </a:solidFill>
              </a:rPr>
              <a:t>两个缺点</a:t>
            </a:r>
            <a:r>
              <a:rPr lang="zh-CN" altLang="en-US" dirty="0" smtClean="0"/>
              <a:t>：</a:t>
            </a:r>
            <a:endParaRPr lang="zh-CN" altLang="en-US" dirty="0" smtClean="0"/>
          </a:p>
          <a:p>
            <a:pPr>
              <a:spcBef>
                <a:spcPts val="1200"/>
              </a:spcBef>
              <a:buNone/>
            </a:pPr>
            <a:r>
              <a:rPr lang="zh-CN" altLang="en-US" dirty="0" smtClean="0"/>
              <a:t>   ①需要预先定义一个串允许的最大字符个数，当该值估计过大时，存储密度就会降低，</a:t>
            </a:r>
            <a:r>
              <a:rPr lang="zh-CN" altLang="en-US" dirty="0" smtClean="0">
                <a:solidFill>
                  <a:srgbClr val="FF0000"/>
                </a:solidFill>
              </a:rPr>
              <a:t>浪费较多的存储空间</a:t>
            </a:r>
            <a:r>
              <a:rPr lang="zh-CN" altLang="en-US" dirty="0" smtClean="0"/>
              <a:t>；</a:t>
            </a:r>
            <a:endParaRPr lang="zh-CN" altLang="en-US" dirty="0" smtClean="0"/>
          </a:p>
          <a:p>
            <a:pPr>
              <a:spcBef>
                <a:spcPts val="1200"/>
              </a:spcBef>
              <a:buNone/>
            </a:pPr>
            <a:r>
              <a:rPr lang="zh-CN" altLang="en-US" dirty="0" smtClean="0"/>
              <a:t>   ②由于限定了串的最大字符个数，使串的某些操作，如置换、连接等</a:t>
            </a:r>
            <a:r>
              <a:rPr lang="zh-CN" altLang="en-US" dirty="0" smtClean="0">
                <a:solidFill>
                  <a:srgbClr val="FF0000"/>
                </a:solidFill>
              </a:rPr>
              <a:t>操作受到限制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>
              <a:spcBef>
                <a:spcPts val="1200"/>
              </a:spcBef>
            </a:pP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26244"/>
            <a:ext cx="8109148" cy="6985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pPr algn="just"/>
            <a:r>
              <a:rPr lang="en-US" altLang="zh-CN" dirty="0" smtClean="0">
                <a:solidFill>
                  <a:schemeClr val="tx1"/>
                </a:solidFill>
                <a:effectLst/>
                <a:latin typeface="+mj-ea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、串的顺序存储结构</a:t>
            </a:r>
            <a:endParaRPr lang="zh-CN" altLang="en-US" dirty="0" smtClean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187597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95301" y="1357299"/>
            <a:ext cx="8109148" cy="4814902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zh-CN" altLang="en-US" dirty="0" smtClean="0"/>
              <a:t>串的</a:t>
            </a:r>
            <a:r>
              <a:rPr lang="zh-CN" altLang="en-US" b="1" dirty="0" smtClean="0">
                <a:solidFill>
                  <a:srgbClr val="FF0000"/>
                </a:solidFill>
              </a:rPr>
              <a:t>堆存储</a:t>
            </a:r>
            <a:r>
              <a:rPr lang="zh-CN" altLang="en-US" dirty="0" smtClean="0"/>
              <a:t>结构在一定程度解决了上述问题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就是用</a:t>
            </a:r>
            <a:r>
              <a:rPr lang="en-US" altLang="zh-CN" dirty="0" err="1" smtClean="0"/>
              <a:t>malloc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）在堆上分配数组。这种方式是在运行时进行，所以也称为</a:t>
            </a:r>
            <a:r>
              <a:rPr lang="zh-CN" altLang="en-US" b="1" dirty="0" smtClean="0">
                <a:solidFill>
                  <a:srgbClr val="FF0000"/>
                </a:solidFill>
              </a:rPr>
              <a:t>动态存储</a:t>
            </a:r>
            <a:r>
              <a:rPr lang="zh-CN" altLang="en-US" dirty="0" smtClean="0"/>
              <a:t>（分配）。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26244"/>
            <a:ext cx="8109148" cy="6985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pPr algn="just"/>
            <a:r>
              <a:rPr lang="en-US" altLang="zh-CN" dirty="0" smtClean="0">
                <a:solidFill>
                  <a:schemeClr val="tx1"/>
                </a:solidFill>
                <a:effectLst/>
                <a:latin typeface="+mj-ea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、串的链式存储结构，分为两类</a:t>
            </a:r>
            <a:r>
              <a:rPr lang="en-US" altLang="zh-CN" dirty="0" smtClean="0">
                <a:solidFill>
                  <a:schemeClr val="tx1"/>
                </a:solidFill>
                <a:effectLst/>
                <a:latin typeface="+mj-ea"/>
              </a:rPr>
              <a:t>:</a:t>
            </a:r>
            <a:endParaRPr lang="zh-CN" altLang="en-US" dirty="0" smtClean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187597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95301" y="1357298"/>
            <a:ext cx="8109148" cy="514353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zh-CN" altLang="en-US" b="1" dirty="0" smtClean="0">
                <a:solidFill>
                  <a:srgbClr val="FF0000"/>
                </a:solidFill>
              </a:rPr>
              <a:t>结点大小为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的链式存储结构</a:t>
            </a:r>
            <a:r>
              <a:rPr lang="zh-CN" altLang="en-US" dirty="0" smtClean="0"/>
              <a:t>。一个串可以用一个单链表来表示。用单链表存放串时，链表中结点的个数等于串的长度。例如，</a:t>
            </a:r>
            <a:r>
              <a:rPr lang="en-US" altLang="zh-CN" dirty="0" smtClean="0"/>
              <a:t>S=“XJTU”</a:t>
            </a:r>
            <a:r>
              <a:rPr lang="zh-CN" altLang="en-US" dirty="0" smtClean="0"/>
              <a:t> ：</a:t>
            </a:r>
            <a:endParaRPr lang="en-US" altLang="zh-CN" dirty="0" smtClean="0"/>
          </a:p>
          <a:p>
            <a:pPr>
              <a:spcBef>
                <a:spcPts val="1200"/>
              </a:spcBef>
              <a:buNone/>
            </a:pPr>
            <a:endParaRPr lang="en-US" altLang="zh-CN" dirty="0" smtClean="0"/>
          </a:p>
          <a:p>
            <a:pPr>
              <a:spcBef>
                <a:spcPts val="1200"/>
              </a:spcBef>
              <a:buNone/>
            </a:pPr>
            <a:endParaRPr lang="en-US" altLang="zh-CN" dirty="0" smtClean="0"/>
          </a:p>
          <a:p>
            <a:pPr>
              <a:spcBef>
                <a:spcPts val="1200"/>
              </a:spcBef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zh-CN" b="1" dirty="0" smtClean="0">
                <a:solidFill>
                  <a:srgbClr val="FF0000"/>
                </a:solidFill>
              </a:rPr>
              <a:t>优点</a:t>
            </a:r>
            <a:r>
              <a:rPr lang="zh-CN" altLang="zh-CN" dirty="0" smtClean="0"/>
              <a:t>是串的插入、删除操作方便。但由于每个结点只存储一个字符，而指针域的存储空间一般要大于字符的存储空间，</a:t>
            </a:r>
            <a:r>
              <a:rPr lang="zh-CN" altLang="zh-CN" b="1" dirty="0" smtClean="0">
                <a:solidFill>
                  <a:srgbClr val="FF0000"/>
                </a:solidFill>
              </a:rPr>
              <a:t>导致存储密度很低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016" y="3000372"/>
            <a:ext cx="6148942" cy="1357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26244"/>
            <a:ext cx="8109148" cy="6985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pPr algn="just"/>
            <a:r>
              <a:rPr lang="en-US" altLang="zh-CN" dirty="0" smtClean="0">
                <a:solidFill>
                  <a:schemeClr val="tx1"/>
                </a:solidFill>
                <a:effectLst/>
                <a:latin typeface="+mj-ea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、串的链式存储结构，分为两类</a:t>
            </a:r>
            <a:r>
              <a:rPr lang="en-US" altLang="zh-CN" dirty="0" smtClean="0">
                <a:solidFill>
                  <a:schemeClr val="tx1"/>
                </a:solidFill>
                <a:effectLst/>
                <a:latin typeface="+mj-ea"/>
              </a:rPr>
              <a:t>:</a:t>
            </a:r>
            <a:endParaRPr lang="zh-CN" altLang="en-US" dirty="0" smtClean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187597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95301" y="1357298"/>
            <a:ext cx="8109148" cy="514353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zh-CN" altLang="zh-CN" b="1" dirty="0" smtClean="0">
                <a:solidFill>
                  <a:srgbClr val="FF0000"/>
                </a:solidFill>
              </a:rPr>
              <a:t>结点大小为</a:t>
            </a:r>
            <a:r>
              <a:rPr lang="en-US" altLang="zh-CN" b="1" dirty="0" smtClean="0">
                <a:solidFill>
                  <a:srgbClr val="FF0000"/>
                </a:solidFill>
              </a:rPr>
              <a:t>K</a:t>
            </a:r>
            <a:r>
              <a:rPr lang="zh-CN" altLang="zh-CN" b="1" dirty="0" smtClean="0">
                <a:solidFill>
                  <a:srgbClr val="FF0000"/>
                </a:solidFill>
              </a:rPr>
              <a:t>的链式存储结构</a:t>
            </a:r>
            <a:r>
              <a:rPr lang="zh-CN" altLang="en-US" dirty="0" smtClean="0"/>
              <a:t>。</a:t>
            </a:r>
            <a:r>
              <a:rPr lang="zh-CN" altLang="zh-CN" dirty="0" smtClean="0"/>
              <a:t>又叫</a:t>
            </a:r>
            <a:r>
              <a:rPr lang="zh-CN" altLang="zh-CN" b="1" dirty="0" smtClean="0">
                <a:solidFill>
                  <a:srgbClr val="FF0000"/>
                </a:solidFill>
              </a:rPr>
              <a:t>块链存储</a:t>
            </a:r>
            <a:r>
              <a:rPr lang="zh-CN" altLang="zh-CN" dirty="0" smtClean="0"/>
              <a:t>。主要方法是让每个结点存储更多的字符，从而降低了指针域占存储空间的比例，</a:t>
            </a:r>
            <a:r>
              <a:rPr lang="zh-CN" altLang="zh-CN" b="1" dirty="0" smtClean="0">
                <a:solidFill>
                  <a:srgbClr val="FF0000"/>
                </a:solidFill>
              </a:rPr>
              <a:t>提高了存储密度</a:t>
            </a:r>
            <a:r>
              <a:rPr lang="zh-CN" altLang="zh-CN" dirty="0" smtClean="0"/>
              <a:t>。比如一个字符串</a:t>
            </a:r>
            <a:r>
              <a:rPr lang="en-US" altLang="zh-CN" dirty="0" smtClean="0"/>
              <a:t>S="My XJTU"</a:t>
            </a:r>
            <a:r>
              <a:rPr lang="zh-CN" altLang="zh-CN" dirty="0" smtClean="0"/>
              <a:t>，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spcBef>
                <a:spcPts val="1200"/>
              </a:spcBef>
              <a:buNone/>
            </a:pPr>
            <a:endParaRPr lang="en-US" altLang="zh-CN" dirty="0" smtClean="0"/>
          </a:p>
          <a:p>
            <a:pPr>
              <a:spcBef>
                <a:spcPts val="1200"/>
              </a:spcBef>
              <a:buNone/>
            </a:pPr>
            <a:endParaRPr lang="en-US" altLang="zh-CN" dirty="0" smtClean="0"/>
          </a:p>
          <a:p>
            <a:pPr>
              <a:spcBef>
                <a:spcPts val="1200"/>
              </a:spcBef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dirty="0" smtClean="0"/>
              <a:t>能够增加串的存储密度，但在这种存储结构上对串进行插入、删除操作则很不方便。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3411820"/>
            <a:ext cx="6651323" cy="144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26244"/>
            <a:ext cx="8109148" cy="6985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pPr algn="just"/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三、串的模式匹配：</a:t>
            </a:r>
            <a:r>
              <a:rPr lang="zh-CN" altLang="en-US" sz="3200" dirty="0" smtClean="0">
                <a:solidFill>
                  <a:schemeClr val="tx1"/>
                </a:solidFill>
                <a:effectLst/>
                <a:latin typeface="+mj-ea"/>
              </a:rPr>
              <a:t>在主串中找到子串</a:t>
            </a:r>
            <a:endParaRPr lang="zh-CN" altLang="en-US" sz="3200" dirty="0" smtClean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7992888" cy="49457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、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Brute-Force</a:t>
            </a:r>
            <a:r>
              <a:rPr kumimoji="0" lang="zh-CN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算法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——naive</a:t>
            </a:r>
            <a:r>
              <a:rPr lang="zh-CN" altLang="zh-CN" sz="3200" kern="0" dirty="0" smtClean="0"/>
              <a:t>算法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 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从</a:t>
            </a:r>
            <a:r>
              <a:rPr kumimoji="0" lang="zh-CN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主串</a:t>
            </a:r>
            <a:r>
              <a:rPr kumimoji="0" lang="en-US" altLang="zh-CN" sz="2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ob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="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6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0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6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…s</a:t>
            </a:r>
            <a:r>
              <a:rPr kumimoji="0" lang="en-US" altLang="zh-CN" sz="26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m-1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"</a:t>
            </a:r>
            <a:r>
              <a:rPr kumimoji="0" lang="zh-CN" altLang="zh-CN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第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个</a:t>
            </a:r>
            <a:r>
              <a:rPr kumimoji="0" lang="zh-CN" altLang="zh-CN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字符开始与</a:t>
            </a:r>
            <a:r>
              <a:rPr kumimoji="0" lang="zh-CN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模式串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pat="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</a:t>
            </a:r>
            <a:r>
              <a:rPr kumimoji="0" lang="en-US" altLang="zh-CN" sz="26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0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</a:t>
            </a:r>
            <a:r>
              <a:rPr kumimoji="0" lang="en-US" altLang="zh-CN" sz="26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…t</a:t>
            </a:r>
            <a:r>
              <a:rPr kumimoji="0" lang="en-US" altLang="zh-CN" sz="26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n-1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"</a:t>
            </a:r>
            <a:r>
              <a:rPr kumimoji="0" lang="zh-CN" altLang="zh-CN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第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个</a:t>
            </a:r>
            <a:r>
              <a:rPr kumimoji="0" lang="zh-CN" altLang="zh-CN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字符比较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：</a:t>
            </a:r>
            <a:r>
              <a:rPr kumimoji="0" lang="en-US" altLang="zh-CN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</a:t>
            </a:r>
            <a:r>
              <a:rPr kumimoji="0" lang="en-US" altLang="zh-CN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anose="05050102010706020507"/>
              </a:rPr>
              <a:t>n</a:t>
            </a: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kern="0" dirty="0" smtClean="0">
                <a:solidFill>
                  <a:sysClr val="windowText" lastClr="000000"/>
                </a:solidFill>
              </a:rPr>
              <a:t>     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若</a:t>
            </a:r>
            <a:r>
              <a:rPr kumimoji="0" lang="zh-CN" altLang="zh-CN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相等，则继续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比较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后续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字符；</a:t>
            </a: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kern="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2600" kern="0" dirty="0" smtClean="0">
                <a:solidFill>
                  <a:sysClr val="windowText" lastClr="000000"/>
                </a:solidFill>
              </a:rPr>
              <a:t>    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否则</a:t>
            </a:r>
            <a:r>
              <a:rPr kumimoji="0" lang="zh-CN" altLang="zh-CN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，从主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串的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个</a:t>
            </a:r>
            <a:r>
              <a:rPr kumimoji="0" lang="zh-CN" altLang="zh-CN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字符开始重新与模式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串的第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个</a:t>
            </a:r>
            <a:r>
              <a:rPr kumimoji="0" lang="zh-CN" altLang="zh-CN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字符进行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比较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，即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两者都回溯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；</a:t>
            </a: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(2) 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如此</a:t>
            </a:r>
            <a:r>
              <a:rPr kumimoji="0" lang="zh-CN" altLang="zh-CN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进行，若在主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串中</a:t>
            </a:r>
            <a:r>
              <a:rPr kumimoji="0" lang="zh-CN" altLang="zh-CN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有一个与模式串相等的连续字符序列，则匹配成功，函数返回模式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串在</a:t>
            </a:r>
            <a:r>
              <a:rPr kumimoji="0" lang="zh-CN" altLang="zh-CN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主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串中</a:t>
            </a:r>
            <a:r>
              <a:rPr kumimoji="0" lang="zh-CN" altLang="zh-CN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的位置；否则，匹配失败，函数返回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-1</a:t>
            </a:r>
            <a:r>
              <a:rPr kumimoji="0" lang="zh-CN" altLang="zh-CN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。</a:t>
            </a:r>
            <a:endParaRPr kumimoji="0" lang="zh-CN" altLang="zh-CN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857232"/>
            <a:ext cx="7634176" cy="4351417"/>
          </a:xfrm>
        </p:spPr>
        <p:txBody>
          <a:bodyPr>
            <a:normAutofit/>
          </a:bodyPr>
          <a:lstStyle/>
          <a:p>
            <a:r>
              <a:rPr lang="en-US" altLang="zh-CN" sz="3600" b="0" dirty="0" smtClean="0"/>
              <a:t>	</a:t>
            </a:r>
            <a:r>
              <a:rPr lang="zh-CN" altLang="zh-CN" sz="3600" b="0" dirty="0" smtClean="0"/>
              <a:t>设</a:t>
            </a:r>
            <a:r>
              <a:rPr lang="zh-CN" altLang="zh-CN" sz="3600" b="0" dirty="0"/>
              <a:t>主串</a:t>
            </a:r>
            <a:r>
              <a:rPr lang="en-US" altLang="zh-CN" sz="3600" b="0" dirty="0"/>
              <a:t>ob</a:t>
            </a:r>
            <a:r>
              <a:rPr lang="zh-CN" altLang="zh-CN" sz="3600" b="0" dirty="0" smtClean="0"/>
              <a:t>＝</a:t>
            </a:r>
            <a:r>
              <a:rPr lang="en-US" altLang="zh-CN" sz="3600" b="0" dirty="0" smtClean="0"/>
              <a:t>“</a:t>
            </a:r>
            <a:r>
              <a:rPr lang="en-US" altLang="zh-CN" sz="3600" b="0" dirty="0" err="1" smtClean="0"/>
              <a:t>abac</a:t>
            </a:r>
            <a:r>
              <a:rPr lang="en-US" altLang="zh-CN" sz="3600" b="0" dirty="0" err="1" smtClean="0">
                <a:solidFill>
                  <a:srgbClr val="FF0000"/>
                </a:solidFill>
              </a:rPr>
              <a:t>abab</a:t>
            </a:r>
            <a:r>
              <a:rPr lang="en-US" altLang="zh-CN" sz="3600" b="0" dirty="0" smtClean="0"/>
              <a:t>”</a:t>
            </a:r>
            <a:r>
              <a:rPr lang="zh-CN" altLang="zh-CN" sz="3600" b="0" dirty="0" smtClean="0"/>
              <a:t>，</a:t>
            </a:r>
            <a:r>
              <a:rPr lang="zh-CN" altLang="zh-CN" sz="3600" b="0" dirty="0"/>
              <a:t>模式串</a:t>
            </a:r>
            <a:r>
              <a:rPr lang="en-US" altLang="zh-CN" sz="3600" b="0" dirty="0"/>
              <a:t>pat</a:t>
            </a:r>
            <a:r>
              <a:rPr lang="en-US" altLang="zh-CN" sz="3600" b="0" dirty="0" smtClean="0"/>
              <a:t>=“</a:t>
            </a:r>
            <a:r>
              <a:rPr lang="en-US" altLang="zh-CN" sz="3600" b="0" dirty="0" err="1" smtClean="0">
                <a:solidFill>
                  <a:srgbClr val="FF0000"/>
                </a:solidFill>
              </a:rPr>
              <a:t>abab</a:t>
            </a:r>
            <a:r>
              <a:rPr lang="en-US" altLang="zh-CN" sz="3600" b="0" dirty="0" smtClean="0"/>
              <a:t>”</a:t>
            </a:r>
            <a:r>
              <a:rPr lang="zh-CN" altLang="zh-CN" sz="3600" b="0" dirty="0" smtClean="0"/>
              <a:t>，</a:t>
            </a:r>
            <a:r>
              <a:rPr lang="en-US" altLang="zh-CN" sz="3600" b="0" dirty="0" err="1"/>
              <a:t>ob</a:t>
            </a:r>
            <a:r>
              <a:rPr lang="zh-CN" altLang="zh-CN" sz="3600" b="0" dirty="0"/>
              <a:t>的长度为</a:t>
            </a:r>
            <a:r>
              <a:rPr lang="en-US" altLang="zh-CN" sz="3600" b="0" dirty="0" smtClean="0"/>
              <a:t>m=8</a:t>
            </a:r>
            <a:r>
              <a:rPr lang="zh-CN" altLang="en-US" sz="3600" b="0" dirty="0" smtClean="0"/>
              <a:t>，</a:t>
            </a:r>
            <a:r>
              <a:rPr lang="zh-CN" altLang="zh-CN" sz="3600" b="0" dirty="0" smtClean="0"/>
              <a:t>模式</a:t>
            </a:r>
            <a:r>
              <a:rPr lang="zh-CN" altLang="zh-CN" sz="3600" b="0" dirty="0"/>
              <a:t>串的长度为</a:t>
            </a:r>
            <a:r>
              <a:rPr lang="en-US" altLang="zh-CN" sz="3600" b="0" dirty="0"/>
              <a:t>n=4</a:t>
            </a:r>
            <a:r>
              <a:rPr lang="zh-CN" altLang="zh-CN" sz="3600" b="0" dirty="0"/>
              <a:t>，用变量</a:t>
            </a:r>
            <a:r>
              <a:rPr lang="en-US" altLang="zh-CN" sz="3600" b="0" dirty="0">
                <a:solidFill>
                  <a:srgbClr val="FF0000"/>
                </a:solidFill>
              </a:rPr>
              <a:t>i</a:t>
            </a:r>
            <a:r>
              <a:rPr lang="zh-CN" altLang="zh-CN" sz="3600" b="0" dirty="0"/>
              <a:t>指示主串</a:t>
            </a:r>
            <a:r>
              <a:rPr lang="en-US" altLang="zh-CN" sz="3600" b="0" dirty="0" err="1"/>
              <a:t>ob</a:t>
            </a:r>
            <a:r>
              <a:rPr lang="zh-CN" altLang="zh-CN" sz="3600" b="0" dirty="0"/>
              <a:t>的当前比较字符的下标，用</a:t>
            </a:r>
            <a:r>
              <a:rPr lang="en-US" altLang="zh-CN" sz="3600" b="0" dirty="0">
                <a:solidFill>
                  <a:srgbClr val="FF0000"/>
                </a:solidFill>
              </a:rPr>
              <a:t>j</a:t>
            </a:r>
            <a:r>
              <a:rPr lang="zh-CN" altLang="zh-CN" sz="3600" b="0" dirty="0"/>
              <a:t>指示模式串</a:t>
            </a:r>
            <a:r>
              <a:rPr lang="en-US" altLang="zh-CN" sz="3600" b="0" dirty="0"/>
              <a:t>pat</a:t>
            </a:r>
            <a:r>
              <a:rPr lang="zh-CN" altLang="zh-CN" sz="3600" b="0" dirty="0"/>
              <a:t>的当前下标。模式匹配的过程如</a:t>
            </a:r>
            <a:r>
              <a:rPr lang="zh-CN" altLang="zh-CN" sz="3600" b="0" dirty="0" smtClean="0"/>
              <a:t>图所</a:t>
            </a:r>
            <a:r>
              <a:rPr lang="zh-CN" altLang="zh-CN" sz="3600" b="0" dirty="0"/>
              <a:t>示。</a:t>
            </a:r>
            <a:endParaRPr lang="zh-CN" altLang="zh-CN" sz="3600" b="0" dirty="0"/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4624"/>
            <a:ext cx="7200900" cy="6096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顺序栈定义</a:t>
            </a:r>
            <a:endParaRPr lang="zh-CN" altLang="en-US" dirty="0" smtClean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1520" y="908720"/>
            <a:ext cx="8351837" cy="1323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kumimoji="1" lang="zh-CN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假设栈的元素个数最大不超过正整数</a:t>
            </a:r>
            <a:r>
              <a:rPr kumimoji="1" lang="en-US" altLang="zh-CN" sz="2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MaxSize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，所有</a:t>
            </a:r>
            <a:r>
              <a:rPr kumimoji="1" lang="zh-CN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的元素都具有同一数据类型</a:t>
            </a:r>
            <a:r>
              <a:rPr kumimoji="1" lang="en-US" altLang="zh-CN" sz="2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ElemType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，则</a:t>
            </a:r>
            <a:r>
              <a:rPr kumimoji="1" lang="zh-CN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可用下列方式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来声明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anose="020B0609020204030204" pitchFamily="49" charset="0"/>
              </a:rPr>
              <a:t>顺序栈</a:t>
            </a:r>
            <a:r>
              <a:rPr kumimoji="1" lang="zh-CN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类型</a:t>
            </a:r>
            <a:r>
              <a:rPr kumimoji="1"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SqStack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</a:t>
            </a:r>
            <a:r>
              <a:rPr kumimoji="1" lang="en-US" altLang="zh-CN" sz="2800" dirty="0" smtClean="0">
                <a:solidFill>
                  <a:srgbClr val="FF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180214" y="2636912"/>
            <a:ext cx="6128090" cy="235907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144000" rIns="288000" bIns="14400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typedef 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struct</a:t>
            </a:r>
            <a:r>
              <a:rPr kumimoji="1" lang="en-US" altLang="zh-CN" sz="2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endParaRPr kumimoji="1" lang="en-US" altLang="zh-CN" sz="28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</a:t>
            </a:r>
            <a:r>
              <a:rPr kumimoji="1" lang="en-US" altLang="zh-CN" sz="28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ElemType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data[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MaxSize</a:t>
            </a:r>
            <a:r>
              <a:rPr kumimoji="1" lang="en-US" altLang="zh-CN" sz="2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kumimoji="1" lang="zh-CN" alt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； </a:t>
            </a:r>
            <a:endParaRPr kumimoji="1" lang="zh-CN" altLang="en-US" sz="28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top</a:t>
            </a:r>
            <a:r>
              <a:rPr kumimoji="1" lang="zh-CN" altLang="en-US" sz="28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；</a:t>
            </a:r>
            <a:r>
              <a:rPr kumimoji="1" lang="zh-CN" alt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kumimoji="1" lang="en-US" altLang="zh-CN" sz="2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1" lang="zh-CN" altLang="en-US" sz="2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栈顶指针</a:t>
            </a:r>
            <a:endParaRPr kumimoji="1" lang="zh-CN" altLang="en-US" sz="2800" b="1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 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SqStack</a:t>
            </a:r>
            <a:r>
              <a:rPr kumimoji="1" lang="zh-CN" alt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；</a:t>
            </a:r>
            <a:endParaRPr kumimoji="1" lang="zh-CN" altLang="en-US" sz="28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75928" y="5987752"/>
            <a:ext cx="7200900" cy="6096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</a:rPr>
              <a:t>分析与顺序表定义的区别？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69"/>
          <p:cNvGrpSpPr/>
          <p:nvPr/>
        </p:nvGrpSpPr>
        <p:grpSpPr bwMode="auto">
          <a:xfrm>
            <a:off x="357158" y="214290"/>
            <a:ext cx="8429684" cy="6643710"/>
            <a:chOff x="2565" y="1674"/>
            <a:chExt cx="6975" cy="5624"/>
          </a:xfrm>
        </p:grpSpPr>
        <p:grpSp>
          <p:nvGrpSpPr>
            <p:cNvPr id="4" name="Group 570"/>
            <p:cNvGrpSpPr/>
            <p:nvPr/>
          </p:nvGrpSpPr>
          <p:grpSpPr bwMode="auto">
            <a:xfrm>
              <a:off x="2589" y="1674"/>
              <a:ext cx="6951" cy="944"/>
              <a:chOff x="1981" y="3208"/>
              <a:chExt cx="6951" cy="944"/>
            </a:xfrm>
          </p:grpSpPr>
          <p:sp>
            <p:nvSpPr>
              <p:cNvPr id="1755" name="Rectangle 571"/>
              <p:cNvSpPr>
                <a:spLocks noChangeArrowheads="1"/>
              </p:cNvSpPr>
              <p:nvPr/>
            </p:nvSpPr>
            <p:spPr bwMode="auto">
              <a:xfrm>
                <a:off x="2945" y="3234"/>
                <a:ext cx="300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ob   a  b  a  c  a  b  a  b</a:t>
                </a:r>
                <a:endPara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756" name="Rectangle 572"/>
              <p:cNvSpPr>
                <a:spLocks noChangeArrowheads="1"/>
              </p:cNvSpPr>
              <p:nvPr/>
            </p:nvSpPr>
            <p:spPr bwMode="auto">
              <a:xfrm>
                <a:off x="2933" y="3784"/>
                <a:ext cx="1859" cy="3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pat  a  b  a  b</a:t>
                </a:r>
                <a:endPara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757" name="Rectangle 573"/>
              <p:cNvSpPr>
                <a:spLocks noChangeArrowheads="1"/>
              </p:cNvSpPr>
              <p:nvPr/>
            </p:nvSpPr>
            <p:spPr bwMode="auto">
              <a:xfrm>
                <a:off x="3336" y="3528"/>
                <a:ext cx="240" cy="31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‖</a:t>
                </a:r>
                <a:endPara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758" name="Rectangle 574"/>
              <p:cNvSpPr>
                <a:spLocks noChangeArrowheads="1"/>
              </p:cNvSpPr>
              <p:nvPr/>
            </p:nvSpPr>
            <p:spPr bwMode="auto">
              <a:xfrm>
                <a:off x="3638" y="3520"/>
                <a:ext cx="23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‖</a:t>
                </a:r>
                <a:endPara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759" name="Rectangle 575"/>
              <p:cNvSpPr>
                <a:spLocks noChangeArrowheads="1"/>
              </p:cNvSpPr>
              <p:nvPr/>
            </p:nvSpPr>
            <p:spPr bwMode="auto">
              <a:xfrm>
                <a:off x="3921" y="3534"/>
                <a:ext cx="23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‖</a:t>
                </a:r>
                <a:endPara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760" name="Rectangle 576"/>
              <p:cNvSpPr>
                <a:spLocks noChangeArrowheads="1"/>
              </p:cNvSpPr>
              <p:nvPr/>
            </p:nvSpPr>
            <p:spPr bwMode="auto">
              <a:xfrm>
                <a:off x="4201" y="3519"/>
                <a:ext cx="239" cy="31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≠</a:t>
                </a:r>
                <a:endPara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761" name="Rectangle 577"/>
              <p:cNvSpPr>
                <a:spLocks noChangeArrowheads="1"/>
              </p:cNvSpPr>
              <p:nvPr/>
            </p:nvSpPr>
            <p:spPr bwMode="auto">
              <a:xfrm>
                <a:off x="6292" y="3208"/>
                <a:ext cx="132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i=3</a:t>
                </a:r>
                <a:endPara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762" name="Rectangle 578"/>
              <p:cNvSpPr>
                <a:spLocks noChangeArrowheads="1"/>
              </p:cNvSpPr>
              <p:nvPr/>
            </p:nvSpPr>
            <p:spPr bwMode="auto">
              <a:xfrm>
                <a:off x="6292" y="3728"/>
                <a:ext cx="132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j=3</a:t>
                </a:r>
                <a:endPara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763" name="Rectangle 579"/>
              <p:cNvSpPr>
                <a:spLocks noChangeArrowheads="1"/>
              </p:cNvSpPr>
              <p:nvPr/>
            </p:nvSpPr>
            <p:spPr bwMode="auto">
              <a:xfrm>
                <a:off x="7852" y="3416"/>
                <a:ext cx="108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匹配失败</a:t>
                </a:r>
                <a:endParaRPr kumimoji="0" 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764" name="Text Box 580"/>
              <p:cNvSpPr txBox="1">
                <a:spLocks noChangeArrowheads="1"/>
              </p:cNvSpPr>
              <p:nvPr/>
            </p:nvSpPr>
            <p:spPr bwMode="auto">
              <a:xfrm>
                <a:off x="1981" y="3389"/>
                <a:ext cx="899" cy="46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第</a:t>
                </a: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:r>
                  <a:rPr kumimoji="0" lang="zh-CN" alt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趟</a:t>
                </a:r>
                <a:endParaRPr kumimoji="0" 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5" name="Group 581"/>
            <p:cNvGrpSpPr/>
            <p:nvPr/>
          </p:nvGrpSpPr>
          <p:grpSpPr bwMode="auto">
            <a:xfrm>
              <a:off x="2565" y="2922"/>
              <a:ext cx="6951" cy="944"/>
              <a:chOff x="2589" y="2922"/>
              <a:chExt cx="6951" cy="944"/>
            </a:xfrm>
          </p:grpSpPr>
          <p:sp>
            <p:nvSpPr>
              <p:cNvPr id="1766" name="Rectangle 582"/>
              <p:cNvSpPr>
                <a:spLocks noChangeArrowheads="1"/>
              </p:cNvSpPr>
              <p:nvPr/>
            </p:nvSpPr>
            <p:spPr bwMode="auto">
              <a:xfrm>
                <a:off x="3555" y="2948"/>
                <a:ext cx="300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ob   a  b  a  c  a  b  a  b</a:t>
                </a:r>
                <a:endPara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767" name="Rectangle 583"/>
              <p:cNvSpPr>
                <a:spLocks noChangeArrowheads="1"/>
              </p:cNvSpPr>
              <p:nvPr/>
            </p:nvSpPr>
            <p:spPr bwMode="auto">
              <a:xfrm>
                <a:off x="3541" y="3498"/>
                <a:ext cx="1859" cy="3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pat     a  b  a  b</a:t>
                </a:r>
                <a:endPara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768" name="Rectangle 584"/>
              <p:cNvSpPr>
                <a:spLocks noChangeArrowheads="1"/>
              </p:cNvSpPr>
              <p:nvPr/>
            </p:nvSpPr>
            <p:spPr bwMode="auto">
              <a:xfrm>
                <a:off x="4200" y="3233"/>
                <a:ext cx="239" cy="31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≠</a:t>
                </a:r>
                <a:endPara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769" name="Rectangle 585"/>
              <p:cNvSpPr>
                <a:spLocks noChangeArrowheads="1"/>
              </p:cNvSpPr>
              <p:nvPr/>
            </p:nvSpPr>
            <p:spPr bwMode="auto">
              <a:xfrm>
                <a:off x="6900" y="2922"/>
                <a:ext cx="132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i=1</a:t>
                </a:r>
                <a:endPara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770" name="Rectangle 586"/>
              <p:cNvSpPr>
                <a:spLocks noChangeArrowheads="1"/>
              </p:cNvSpPr>
              <p:nvPr/>
            </p:nvSpPr>
            <p:spPr bwMode="auto">
              <a:xfrm>
                <a:off x="6900" y="3442"/>
                <a:ext cx="132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j=0</a:t>
                </a:r>
                <a:endPara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771" name="Rectangle 587"/>
              <p:cNvSpPr>
                <a:spLocks noChangeArrowheads="1"/>
              </p:cNvSpPr>
              <p:nvPr/>
            </p:nvSpPr>
            <p:spPr bwMode="auto">
              <a:xfrm>
                <a:off x="8460" y="3130"/>
                <a:ext cx="108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匹配失败</a:t>
                </a:r>
                <a:endParaRPr kumimoji="0" 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772" name="Text Box 588"/>
              <p:cNvSpPr txBox="1">
                <a:spLocks noChangeArrowheads="1"/>
              </p:cNvSpPr>
              <p:nvPr/>
            </p:nvSpPr>
            <p:spPr bwMode="auto">
              <a:xfrm>
                <a:off x="2589" y="3103"/>
                <a:ext cx="899" cy="46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第</a:t>
                </a: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2</a:t>
                </a:r>
                <a:r>
                  <a:rPr kumimoji="0" lang="zh-CN" alt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趟</a:t>
                </a:r>
                <a:endParaRPr kumimoji="0" 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6" name="Group 589"/>
            <p:cNvGrpSpPr/>
            <p:nvPr/>
          </p:nvGrpSpPr>
          <p:grpSpPr bwMode="auto">
            <a:xfrm>
              <a:off x="2589" y="4062"/>
              <a:ext cx="6951" cy="944"/>
              <a:chOff x="2589" y="4014"/>
              <a:chExt cx="6951" cy="944"/>
            </a:xfrm>
          </p:grpSpPr>
          <p:sp>
            <p:nvSpPr>
              <p:cNvPr id="1774" name="Rectangle 590"/>
              <p:cNvSpPr>
                <a:spLocks noChangeArrowheads="1"/>
              </p:cNvSpPr>
              <p:nvPr/>
            </p:nvSpPr>
            <p:spPr bwMode="auto">
              <a:xfrm>
                <a:off x="3555" y="4040"/>
                <a:ext cx="300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ob   a  b  a  c  a  b  a  b</a:t>
                </a:r>
                <a:endPara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775" name="Rectangle 591"/>
              <p:cNvSpPr>
                <a:spLocks noChangeArrowheads="1"/>
              </p:cNvSpPr>
              <p:nvPr/>
            </p:nvSpPr>
            <p:spPr bwMode="auto">
              <a:xfrm>
                <a:off x="3541" y="4590"/>
                <a:ext cx="2759" cy="3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pat        a  b  a  b</a:t>
                </a:r>
                <a:endPara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776" name="Rectangle 592"/>
              <p:cNvSpPr>
                <a:spLocks noChangeArrowheads="1"/>
              </p:cNvSpPr>
              <p:nvPr/>
            </p:nvSpPr>
            <p:spPr bwMode="auto">
              <a:xfrm>
                <a:off x="4491" y="4340"/>
                <a:ext cx="23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‖</a:t>
                </a:r>
                <a:endPara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777" name="Rectangle 593"/>
              <p:cNvSpPr>
                <a:spLocks noChangeArrowheads="1"/>
              </p:cNvSpPr>
              <p:nvPr/>
            </p:nvSpPr>
            <p:spPr bwMode="auto">
              <a:xfrm>
                <a:off x="4771" y="4325"/>
                <a:ext cx="239" cy="31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≠</a:t>
                </a:r>
                <a:endPara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778" name="Rectangle 594"/>
              <p:cNvSpPr>
                <a:spLocks noChangeArrowheads="1"/>
              </p:cNvSpPr>
              <p:nvPr/>
            </p:nvSpPr>
            <p:spPr bwMode="auto">
              <a:xfrm>
                <a:off x="6900" y="4014"/>
                <a:ext cx="132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i=3</a:t>
                </a:r>
                <a:endPara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779" name="Rectangle 595"/>
              <p:cNvSpPr>
                <a:spLocks noChangeArrowheads="1"/>
              </p:cNvSpPr>
              <p:nvPr/>
            </p:nvSpPr>
            <p:spPr bwMode="auto">
              <a:xfrm>
                <a:off x="6900" y="4534"/>
                <a:ext cx="132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j=1</a:t>
                </a:r>
                <a:endPara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780" name="Rectangle 596"/>
              <p:cNvSpPr>
                <a:spLocks noChangeArrowheads="1"/>
              </p:cNvSpPr>
              <p:nvPr/>
            </p:nvSpPr>
            <p:spPr bwMode="auto">
              <a:xfrm>
                <a:off x="8460" y="4222"/>
                <a:ext cx="108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匹配失败</a:t>
                </a:r>
                <a:endParaRPr kumimoji="0" 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781" name="Text Box 597"/>
              <p:cNvSpPr txBox="1">
                <a:spLocks noChangeArrowheads="1"/>
              </p:cNvSpPr>
              <p:nvPr/>
            </p:nvSpPr>
            <p:spPr bwMode="auto">
              <a:xfrm>
                <a:off x="2589" y="4195"/>
                <a:ext cx="899" cy="46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第</a:t>
                </a: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3</a:t>
                </a:r>
                <a:r>
                  <a:rPr kumimoji="0" lang="zh-CN" alt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趟</a:t>
                </a:r>
                <a:endParaRPr kumimoji="0" 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7" name="Group 598"/>
            <p:cNvGrpSpPr/>
            <p:nvPr/>
          </p:nvGrpSpPr>
          <p:grpSpPr bwMode="auto">
            <a:xfrm>
              <a:off x="2589" y="5166"/>
              <a:ext cx="6951" cy="944"/>
              <a:chOff x="2589" y="5106"/>
              <a:chExt cx="6951" cy="944"/>
            </a:xfrm>
          </p:grpSpPr>
          <p:sp>
            <p:nvSpPr>
              <p:cNvPr id="1783" name="Rectangle 599"/>
              <p:cNvSpPr>
                <a:spLocks noChangeArrowheads="1"/>
              </p:cNvSpPr>
              <p:nvPr/>
            </p:nvSpPr>
            <p:spPr bwMode="auto">
              <a:xfrm>
                <a:off x="3555" y="5156"/>
                <a:ext cx="300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ob   a  b  a  c  a  b  a  b</a:t>
                </a:r>
                <a:endPara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784" name="Rectangle 600"/>
              <p:cNvSpPr>
                <a:spLocks noChangeArrowheads="1"/>
              </p:cNvSpPr>
              <p:nvPr/>
            </p:nvSpPr>
            <p:spPr bwMode="auto">
              <a:xfrm>
                <a:off x="3541" y="5682"/>
                <a:ext cx="2759" cy="3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pat           a  b  a  b</a:t>
                </a:r>
                <a:endPara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785" name="Rectangle 601"/>
              <p:cNvSpPr>
                <a:spLocks noChangeArrowheads="1"/>
              </p:cNvSpPr>
              <p:nvPr/>
            </p:nvSpPr>
            <p:spPr bwMode="auto">
              <a:xfrm>
                <a:off x="4771" y="5417"/>
                <a:ext cx="239" cy="31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≠</a:t>
                </a:r>
                <a:endPara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786" name="Rectangle 602"/>
              <p:cNvSpPr>
                <a:spLocks noChangeArrowheads="1"/>
              </p:cNvSpPr>
              <p:nvPr/>
            </p:nvSpPr>
            <p:spPr bwMode="auto">
              <a:xfrm>
                <a:off x="6900" y="5106"/>
                <a:ext cx="132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i=3</a:t>
                </a:r>
                <a:endPara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787" name="Rectangle 603"/>
              <p:cNvSpPr>
                <a:spLocks noChangeArrowheads="1"/>
              </p:cNvSpPr>
              <p:nvPr/>
            </p:nvSpPr>
            <p:spPr bwMode="auto">
              <a:xfrm>
                <a:off x="6900" y="5626"/>
                <a:ext cx="132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j=0</a:t>
                </a:r>
                <a:endPara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788" name="Rectangle 604"/>
              <p:cNvSpPr>
                <a:spLocks noChangeArrowheads="1"/>
              </p:cNvSpPr>
              <p:nvPr/>
            </p:nvSpPr>
            <p:spPr bwMode="auto">
              <a:xfrm>
                <a:off x="8460" y="5314"/>
                <a:ext cx="108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匹配失败</a:t>
                </a:r>
                <a:endParaRPr kumimoji="0" 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789" name="Text Box 605"/>
              <p:cNvSpPr txBox="1">
                <a:spLocks noChangeArrowheads="1"/>
              </p:cNvSpPr>
              <p:nvPr/>
            </p:nvSpPr>
            <p:spPr bwMode="auto">
              <a:xfrm>
                <a:off x="2589" y="5287"/>
                <a:ext cx="899" cy="46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第</a:t>
                </a: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4</a:t>
                </a:r>
                <a:r>
                  <a:rPr kumimoji="0" lang="zh-CN" alt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趟</a:t>
                </a:r>
                <a:endParaRPr kumimoji="0" 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8" name="Group 606"/>
            <p:cNvGrpSpPr/>
            <p:nvPr/>
          </p:nvGrpSpPr>
          <p:grpSpPr bwMode="auto">
            <a:xfrm>
              <a:off x="2589" y="6354"/>
              <a:ext cx="6951" cy="944"/>
              <a:chOff x="2589" y="6354"/>
              <a:chExt cx="6951" cy="944"/>
            </a:xfrm>
          </p:grpSpPr>
          <p:sp>
            <p:nvSpPr>
              <p:cNvPr id="1791" name="Rectangle 607"/>
              <p:cNvSpPr>
                <a:spLocks noChangeArrowheads="1"/>
              </p:cNvSpPr>
              <p:nvPr/>
            </p:nvSpPr>
            <p:spPr bwMode="auto">
              <a:xfrm>
                <a:off x="3555" y="6380"/>
                <a:ext cx="300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ob   a  b  a  c  a  b  a  b</a:t>
                </a:r>
                <a:endPara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792" name="Rectangle 608"/>
              <p:cNvSpPr>
                <a:spLocks noChangeArrowheads="1"/>
              </p:cNvSpPr>
              <p:nvPr/>
            </p:nvSpPr>
            <p:spPr bwMode="auto">
              <a:xfrm>
                <a:off x="3541" y="6930"/>
                <a:ext cx="2939" cy="3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pat              a  b  a  b</a:t>
                </a:r>
                <a:endPara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793" name="Rectangle 609"/>
              <p:cNvSpPr>
                <a:spLocks noChangeArrowheads="1"/>
              </p:cNvSpPr>
              <p:nvPr/>
            </p:nvSpPr>
            <p:spPr bwMode="auto">
              <a:xfrm>
                <a:off x="5016" y="6674"/>
                <a:ext cx="240" cy="31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‖</a:t>
                </a:r>
                <a:endPara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794" name="Rectangle 610"/>
              <p:cNvSpPr>
                <a:spLocks noChangeArrowheads="1"/>
              </p:cNvSpPr>
              <p:nvPr/>
            </p:nvSpPr>
            <p:spPr bwMode="auto">
              <a:xfrm>
                <a:off x="5281" y="6666"/>
                <a:ext cx="23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‖</a:t>
                </a:r>
                <a:endPara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795" name="Rectangle 611"/>
              <p:cNvSpPr>
                <a:spLocks noChangeArrowheads="1"/>
              </p:cNvSpPr>
              <p:nvPr/>
            </p:nvSpPr>
            <p:spPr bwMode="auto">
              <a:xfrm>
                <a:off x="5580" y="6680"/>
                <a:ext cx="23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‖</a:t>
                </a:r>
                <a:endPara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796" name="Rectangle 612"/>
              <p:cNvSpPr>
                <a:spLocks noChangeArrowheads="1"/>
              </p:cNvSpPr>
              <p:nvPr/>
            </p:nvSpPr>
            <p:spPr bwMode="auto">
              <a:xfrm>
                <a:off x="6900" y="6354"/>
                <a:ext cx="132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i=7</a:t>
                </a:r>
                <a:endPara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797" name="Rectangle 613"/>
              <p:cNvSpPr>
                <a:spLocks noChangeArrowheads="1"/>
              </p:cNvSpPr>
              <p:nvPr/>
            </p:nvSpPr>
            <p:spPr bwMode="auto">
              <a:xfrm>
                <a:off x="6900" y="6874"/>
                <a:ext cx="132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j=3</a:t>
                </a:r>
                <a:endPara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798" name="Rectangle 614"/>
              <p:cNvSpPr>
                <a:spLocks noChangeArrowheads="1"/>
              </p:cNvSpPr>
              <p:nvPr/>
            </p:nvSpPr>
            <p:spPr bwMode="auto">
              <a:xfrm>
                <a:off x="8460" y="6562"/>
                <a:ext cx="108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匹配成功</a:t>
                </a:r>
                <a:endParaRPr kumimoji="0" 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799" name="Text Box 615"/>
              <p:cNvSpPr txBox="1">
                <a:spLocks noChangeArrowheads="1"/>
              </p:cNvSpPr>
              <p:nvPr/>
            </p:nvSpPr>
            <p:spPr bwMode="auto">
              <a:xfrm>
                <a:off x="2589" y="6535"/>
                <a:ext cx="899" cy="46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第</a:t>
                </a: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5</a:t>
                </a:r>
                <a:r>
                  <a:rPr kumimoji="0" lang="zh-CN" alt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趟</a:t>
                </a:r>
                <a:endParaRPr kumimoji="0" 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800" name="Rectangle 616"/>
              <p:cNvSpPr>
                <a:spLocks noChangeArrowheads="1"/>
              </p:cNvSpPr>
              <p:nvPr/>
            </p:nvSpPr>
            <p:spPr bwMode="auto">
              <a:xfrm>
                <a:off x="5844" y="6690"/>
                <a:ext cx="23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‖</a:t>
                </a:r>
                <a:endPara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218" y="188640"/>
            <a:ext cx="8574270" cy="6696744"/>
          </a:xfrm>
        </p:spPr>
        <p:txBody>
          <a:bodyPr>
            <a:normAutofit/>
          </a:bodyPr>
          <a:lstStyle/>
          <a:p>
            <a:r>
              <a:rPr lang="zh-CN" altLang="en-US" dirty="0"/>
              <a:t>模式匹配</a:t>
            </a:r>
            <a:r>
              <a:rPr lang="zh-CN" altLang="zh-CN" dirty="0" smtClean="0"/>
              <a:t>：</a:t>
            </a:r>
            <a:r>
              <a:rPr lang="en-US" altLang="zh-CN" dirty="0"/>
              <a:t>Brute-Force</a:t>
            </a:r>
            <a:r>
              <a:rPr lang="zh-CN" altLang="zh-CN" dirty="0" smtClean="0"/>
              <a:t>算法</a:t>
            </a:r>
            <a:r>
              <a:rPr lang="en-US" altLang="zh-CN" dirty="0" smtClean="0"/>
              <a:t>     </a:t>
            </a:r>
            <a:r>
              <a:rPr lang="zh-CN" altLang="en-US" dirty="0" smtClean="0">
                <a:solidFill>
                  <a:srgbClr val="FF0000"/>
                </a:solidFill>
              </a:rPr>
              <a:t>假设堆存放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b="0" dirty="0" smtClean="0"/>
              <a:t>typedef </a:t>
            </a:r>
            <a:r>
              <a:rPr lang="en-US" altLang="zh-CN" b="0" dirty="0" err="1" smtClean="0"/>
              <a:t>struct</a:t>
            </a:r>
            <a:r>
              <a:rPr lang="en-US" altLang="zh-CN" b="0" dirty="0" smtClean="0"/>
              <a:t> { unsigned char</a:t>
            </a:r>
            <a:r>
              <a:rPr lang="zh-CN" altLang="en-US" b="0" dirty="0" smtClean="0"/>
              <a:t>*</a:t>
            </a:r>
            <a:r>
              <a:rPr lang="en-US" altLang="zh-CN" b="0" dirty="0" smtClean="0"/>
              <a:t> </a:t>
            </a:r>
            <a:r>
              <a:rPr lang="en-US" altLang="zh-CN" b="0" dirty="0" err="1" smtClean="0"/>
              <a:t>ch</a:t>
            </a:r>
            <a:r>
              <a:rPr lang="en-US" altLang="zh-CN" b="0" dirty="0" smtClean="0"/>
              <a:t>; </a:t>
            </a:r>
            <a:r>
              <a:rPr lang="en-US" altLang="zh-CN" b="0" dirty="0" err="1" smtClean="0"/>
              <a:t>int</a:t>
            </a:r>
            <a:r>
              <a:rPr lang="en-US" altLang="zh-CN" b="0" dirty="0" smtClean="0"/>
              <a:t> size;}</a:t>
            </a:r>
            <a:r>
              <a:rPr lang="en-US" altLang="zh-CN" b="0" dirty="0" err="1" smtClean="0"/>
              <a:t>SString</a:t>
            </a:r>
            <a:r>
              <a:rPr lang="en-US" altLang="zh-CN" b="0" dirty="0" smtClean="0"/>
              <a:t>;  </a:t>
            </a:r>
            <a:endParaRPr lang="zh-CN" altLang="zh-CN" b="0" dirty="0" smtClean="0"/>
          </a:p>
          <a:p>
            <a:pPr>
              <a:spcBef>
                <a:spcPts val="1800"/>
              </a:spcBef>
            </a:pPr>
            <a:r>
              <a:rPr lang="en-US" altLang="zh-CN" sz="2600" b="0" dirty="0" err="1" smtClean="0"/>
              <a:t>int</a:t>
            </a:r>
            <a:r>
              <a:rPr lang="en-US" altLang="zh-CN" sz="2600" b="0" dirty="0" smtClean="0"/>
              <a:t> </a:t>
            </a:r>
            <a:r>
              <a:rPr lang="en-US" altLang="zh-CN" sz="2600" b="0" dirty="0" smtClean="0">
                <a:solidFill>
                  <a:srgbClr val="FF0000"/>
                </a:solidFill>
              </a:rPr>
              <a:t>Index</a:t>
            </a:r>
            <a:r>
              <a:rPr lang="en-US" altLang="zh-CN" sz="2600" b="0" dirty="0" smtClean="0"/>
              <a:t>(</a:t>
            </a:r>
            <a:r>
              <a:rPr lang="en-US" altLang="zh-CN" sz="2600" b="0" dirty="0" err="1" smtClean="0"/>
              <a:t>SString</a:t>
            </a:r>
            <a:r>
              <a:rPr lang="en-US" altLang="zh-CN" sz="2600" b="0" dirty="0" smtClean="0"/>
              <a:t> S, </a:t>
            </a:r>
            <a:r>
              <a:rPr lang="en-US" altLang="zh-CN" sz="2600" b="0" dirty="0" err="1" smtClean="0"/>
              <a:t>SString</a:t>
            </a:r>
            <a:r>
              <a:rPr lang="en-US" altLang="zh-CN" sz="2600" b="0" dirty="0" smtClean="0"/>
              <a:t> T</a:t>
            </a:r>
            <a:r>
              <a:rPr lang="en-US" altLang="zh-CN" sz="2800" b="0" dirty="0" smtClean="0">
                <a:ea typeface="隶书" panose="02010509060101010101" pitchFamily="49" charset="-122"/>
              </a:rPr>
              <a:t>, </a:t>
            </a:r>
            <a:r>
              <a:rPr lang="en-US" altLang="zh-CN" sz="2800" b="0" dirty="0" err="1" smtClean="0">
                <a:ea typeface="隶书" panose="02010509060101010101" pitchFamily="49" charset="-122"/>
              </a:rPr>
              <a:t>int</a:t>
            </a:r>
            <a:r>
              <a:rPr lang="en-US" altLang="zh-CN" sz="2800" b="0" dirty="0" smtClean="0">
                <a:ea typeface="隶书" panose="02010509060101010101" pitchFamily="49" charset="-122"/>
              </a:rPr>
              <a:t> </a:t>
            </a:r>
            <a:r>
              <a:rPr lang="en-US" altLang="zh-CN" sz="2800" b="0" dirty="0" err="1">
                <a:ea typeface="隶书" panose="02010509060101010101" pitchFamily="49" charset="-122"/>
              </a:rPr>
              <a:t>pos</a:t>
            </a:r>
            <a:r>
              <a:rPr lang="en-US" altLang="zh-CN" sz="2600" b="0" dirty="0" smtClean="0">
                <a:solidFill>
                  <a:srgbClr val="7030A0"/>
                </a:solidFill>
              </a:rPr>
              <a:t>){//</a:t>
            </a:r>
            <a:r>
              <a:rPr lang="en-US" altLang="zh-CN" sz="2600" b="0" dirty="0" err="1" smtClean="0">
                <a:solidFill>
                  <a:srgbClr val="7030A0"/>
                </a:solidFill>
              </a:rPr>
              <a:t>pos</a:t>
            </a:r>
            <a:r>
              <a:rPr lang="zh-CN" altLang="en-US" sz="2600" b="0" dirty="0" smtClean="0">
                <a:solidFill>
                  <a:srgbClr val="7030A0"/>
                </a:solidFill>
              </a:rPr>
              <a:t>指示在主串中查找的</a:t>
            </a:r>
            <a:r>
              <a:rPr lang="zh-CN" altLang="en-US" sz="2600" b="0" dirty="0">
                <a:solidFill>
                  <a:srgbClr val="7030A0"/>
                </a:solidFill>
              </a:rPr>
              <a:t>开始</a:t>
            </a:r>
            <a:r>
              <a:rPr lang="zh-CN" altLang="en-US" sz="2600" b="0" dirty="0" smtClean="0">
                <a:solidFill>
                  <a:srgbClr val="7030A0"/>
                </a:solidFill>
              </a:rPr>
              <a:t>位置，一般</a:t>
            </a:r>
            <a:r>
              <a:rPr lang="en-US" altLang="zh-CN" sz="2600" b="0" dirty="0" err="1" smtClean="0">
                <a:solidFill>
                  <a:srgbClr val="7030A0"/>
                </a:solidFill>
              </a:rPr>
              <a:t>pos</a:t>
            </a:r>
            <a:r>
              <a:rPr lang="en-US" altLang="zh-CN" sz="2600" b="0" dirty="0" smtClean="0">
                <a:solidFill>
                  <a:srgbClr val="7030A0"/>
                </a:solidFill>
              </a:rPr>
              <a:t>=0</a:t>
            </a:r>
            <a:endParaRPr lang="zh-CN" altLang="zh-CN" sz="2600" b="0" dirty="0">
              <a:solidFill>
                <a:srgbClr val="7030A0"/>
              </a:solidFill>
            </a:endParaRPr>
          </a:p>
          <a:p>
            <a:pPr>
              <a:spcBef>
                <a:spcPts val="100"/>
              </a:spcBef>
            </a:pPr>
            <a:r>
              <a:rPr lang="en-US" altLang="zh-CN" sz="2600" b="0" dirty="0"/>
              <a:t> </a:t>
            </a:r>
            <a:r>
              <a:rPr lang="en-US" altLang="zh-CN" sz="2600" b="0" dirty="0" smtClean="0"/>
              <a:t>   i=</a:t>
            </a:r>
            <a:r>
              <a:rPr lang="en-US" altLang="zh-CN" sz="2600" b="0" dirty="0" err="1" smtClean="0"/>
              <a:t>pos</a:t>
            </a:r>
            <a:r>
              <a:rPr lang="en-US" altLang="zh-CN" sz="2600" b="0" dirty="0"/>
              <a:t>;   </a:t>
            </a:r>
            <a:r>
              <a:rPr lang="en-US" altLang="zh-CN" sz="2600" b="0" dirty="0" smtClean="0"/>
              <a:t>j=0;</a:t>
            </a:r>
            <a:endParaRPr lang="en-US" altLang="zh-CN" sz="2600" b="0" dirty="0"/>
          </a:p>
          <a:p>
            <a:pPr>
              <a:spcBef>
                <a:spcPts val="100"/>
              </a:spcBef>
            </a:pPr>
            <a:r>
              <a:rPr lang="en-US" altLang="zh-CN" sz="2600" b="0" dirty="0"/>
              <a:t>   while (</a:t>
            </a:r>
            <a:r>
              <a:rPr lang="en-US" altLang="zh-CN" sz="2600" b="0" dirty="0" smtClean="0"/>
              <a:t>i&lt;</a:t>
            </a:r>
            <a:r>
              <a:rPr lang="en-US" altLang="zh-CN" sz="2600" b="0" dirty="0" err="1" smtClean="0"/>
              <a:t>S.size</a:t>
            </a:r>
            <a:r>
              <a:rPr lang="en-US" altLang="zh-CN" sz="2600" b="0" dirty="0" smtClean="0"/>
              <a:t> </a:t>
            </a:r>
            <a:r>
              <a:rPr lang="en-US" altLang="zh-CN" sz="2600" b="0" dirty="0"/>
              <a:t>&amp;&amp; j </a:t>
            </a:r>
            <a:r>
              <a:rPr lang="en-US" altLang="zh-CN" sz="2600" b="0" dirty="0" smtClean="0"/>
              <a:t>&lt;</a:t>
            </a:r>
            <a:r>
              <a:rPr lang="en-US" altLang="zh-CN" sz="2600" b="0" dirty="0" err="1" smtClean="0"/>
              <a:t>T.size</a:t>
            </a:r>
            <a:r>
              <a:rPr lang="en-US" altLang="zh-CN" sz="2600" b="0" dirty="0" smtClean="0"/>
              <a:t>){</a:t>
            </a:r>
            <a:endParaRPr lang="en-US" altLang="zh-CN" sz="2600" b="0" dirty="0"/>
          </a:p>
          <a:p>
            <a:pPr>
              <a:spcBef>
                <a:spcPts val="100"/>
              </a:spcBef>
            </a:pPr>
            <a:r>
              <a:rPr lang="en-US" altLang="zh-CN" sz="2600" b="0" dirty="0"/>
              <a:t>       </a:t>
            </a:r>
            <a:r>
              <a:rPr lang="en-US" altLang="zh-CN" sz="2600" b="0" dirty="0" smtClean="0"/>
              <a:t> if </a:t>
            </a:r>
            <a:r>
              <a:rPr lang="en-US" altLang="zh-CN" sz="2600" b="0" dirty="0"/>
              <a:t>( </a:t>
            </a:r>
            <a:r>
              <a:rPr lang="en-US" altLang="zh-CN" sz="2600" b="0" dirty="0" smtClean="0"/>
              <a:t>S.ch[i]=T.ch[j]) </a:t>
            </a:r>
            <a:r>
              <a:rPr lang="en-US" altLang="zh-CN" sz="2600" b="0" dirty="0"/>
              <a:t>{++i;  ++j; }</a:t>
            </a:r>
            <a:endParaRPr lang="en-US" altLang="zh-CN" sz="2600" b="0" dirty="0"/>
          </a:p>
          <a:p>
            <a:pPr>
              <a:spcBef>
                <a:spcPts val="100"/>
              </a:spcBef>
            </a:pPr>
            <a:r>
              <a:rPr lang="en-US" altLang="zh-CN" sz="2600" b="0" dirty="0"/>
              <a:t>      </a:t>
            </a:r>
            <a:r>
              <a:rPr lang="en-US" altLang="zh-CN" sz="2600" b="0" dirty="0" smtClean="0"/>
              <a:t>  else{  </a:t>
            </a:r>
            <a:r>
              <a:rPr lang="en-US" altLang="zh-CN" sz="2600" dirty="0" smtClean="0">
                <a:solidFill>
                  <a:srgbClr val="FF0000"/>
                </a:solidFill>
              </a:rPr>
              <a:t>i = i-j+1;    j = 0; </a:t>
            </a:r>
            <a:r>
              <a:rPr lang="en-US" altLang="zh-CN" sz="2600" b="0" dirty="0" smtClean="0"/>
              <a:t>}  </a:t>
            </a:r>
            <a:r>
              <a:rPr lang="en-US" altLang="zh-CN" sz="2600" b="0" dirty="0" smtClean="0">
                <a:solidFill>
                  <a:srgbClr val="7030A0"/>
                </a:solidFill>
              </a:rPr>
              <a:t>//</a:t>
            </a:r>
            <a:r>
              <a:rPr lang="zh-CN" altLang="en-US" sz="2600" b="0" dirty="0" smtClean="0">
                <a:solidFill>
                  <a:srgbClr val="7030A0"/>
                </a:solidFill>
              </a:rPr>
              <a:t>比了</a:t>
            </a:r>
            <a:r>
              <a:rPr lang="en-US" altLang="zh-CN" sz="2600" b="0" dirty="0" smtClean="0">
                <a:solidFill>
                  <a:srgbClr val="7030A0"/>
                </a:solidFill>
              </a:rPr>
              <a:t>j</a:t>
            </a:r>
            <a:r>
              <a:rPr lang="zh-CN" altLang="en-US" sz="2600" b="0" dirty="0" smtClean="0">
                <a:solidFill>
                  <a:srgbClr val="7030A0"/>
                </a:solidFill>
              </a:rPr>
              <a:t>次，回溯</a:t>
            </a:r>
            <a:r>
              <a:rPr lang="en-US" altLang="zh-CN" sz="2600" b="0" dirty="0" smtClean="0">
                <a:solidFill>
                  <a:srgbClr val="7030A0"/>
                </a:solidFill>
              </a:rPr>
              <a:t>j-1</a:t>
            </a:r>
            <a:r>
              <a:rPr lang="zh-CN" altLang="en-US" sz="2600" b="0" dirty="0" smtClean="0">
                <a:solidFill>
                  <a:srgbClr val="7030A0"/>
                </a:solidFill>
              </a:rPr>
              <a:t>个字符</a:t>
            </a:r>
            <a:endParaRPr lang="en-US" altLang="zh-CN" sz="2600" b="0" dirty="0" smtClean="0">
              <a:solidFill>
                <a:srgbClr val="7030A0"/>
              </a:solidFill>
            </a:endParaRPr>
          </a:p>
          <a:p>
            <a:pPr>
              <a:spcBef>
                <a:spcPts val="100"/>
              </a:spcBef>
            </a:pPr>
            <a:r>
              <a:rPr lang="en-US" altLang="zh-CN" sz="2600" b="0" dirty="0"/>
              <a:t> </a:t>
            </a:r>
            <a:r>
              <a:rPr lang="en-US" altLang="zh-CN" sz="2600" b="0" dirty="0" smtClean="0"/>
              <a:t>  }</a:t>
            </a:r>
            <a:endParaRPr lang="en-US" altLang="zh-CN" sz="2600" b="0" dirty="0"/>
          </a:p>
          <a:p>
            <a:pPr>
              <a:spcBef>
                <a:spcPts val="100"/>
              </a:spcBef>
            </a:pPr>
            <a:r>
              <a:rPr lang="en-US" altLang="zh-CN" sz="2600" b="0" dirty="0"/>
              <a:t>   if ( </a:t>
            </a:r>
            <a:r>
              <a:rPr lang="en-US" altLang="zh-CN" sz="2600" b="0" dirty="0" smtClean="0"/>
              <a:t>j&gt;=</a:t>
            </a:r>
            <a:r>
              <a:rPr lang="en-US" altLang="zh-CN" sz="2600" b="0" dirty="0" err="1" smtClean="0"/>
              <a:t>T.size</a:t>
            </a:r>
            <a:r>
              <a:rPr lang="en-US" altLang="zh-CN" sz="2600" b="0" dirty="0" smtClean="0"/>
              <a:t>) return </a:t>
            </a:r>
            <a:r>
              <a:rPr lang="en-US" altLang="zh-CN" sz="2600" b="0" dirty="0" err="1" smtClean="0"/>
              <a:t>i-T.size</a:t>
            </a:r>
            <a:r>
              <a:rPr lang="en-US" altLang="zh-CN" sz="2600" b="0" dirty="0" smtClean="0"/>
              <a:t>; </a:t>
            </a:r>
            <a:r>
              <a:rPr lang="en-US" altLang="zh-CN" sz="2600" b="0" dirty="0" smtClean="0">
                <a:solidFill>
                  <a:srgbClr val="7030A0"/>
                </a:solidFill>
              </a:rPr>
              <a:t>//S</a:t>
            </a:r>
            <a:r>
              <a:rPr lang="zh-CN" altLang="en-US" sz="2600" b="0" dirty="0" smtClean="0">
                <a:solidFill>
                  <a:srgbClr val="7030A0"/>
                </a:solidFill>
              </a:rPr>
              <a:t>可能完或没完，但</a:t>
            </a:r>
            <a:r>
              <a:rPr lang="en-US" altLang="zh-CN" sz="2600" b="0" dirty="0" smtClean="0">
                <a:solidFill>
                  <a:srgbClr val="7030A0"/>
                </a:solidFill>
              </a:rPr>
              <a:t>T</a:t>
            </a:r>
            <a:r>
              <a:rPr lang="zh-CN" altLang="en-US" sz="2600" b="0" dirty="0" smtClean="0">
                <a:solidFill>
                  <a:srgbClr val="7030A0"/>
                </a:solidFill>
              </a:rPr>
              <a:t>已完</a:t>
            </a:r>
            <a:endParaRPr lang="en-US" altLang="zh-CN" sz="2600" b="0" dirty="0">
              <a:solidFill>
                <a:srgbClr val="7030A0"/>
              </a:solidFill>
            </a:endParaRPr>
          </a:p>
          <a:p>
            <a:pPr>
              <a:spcBef>
                <a:spcPts val="100"/>
              </a:spcBef>
            </a:pPr>
            <a:r>
              <a:rPr lang="en-US" altLang="zh-CN" sz="2600" b="0" dirty="0"/>
              <a:t>   else return 0;</a:t>
            </a:r>
            <a:endParaRPr lang="en-US" altLang="zh-CN" sz="2600" b="0" dirty="0"/>
          </a:p>
          <a:p>
            <a:pPr>
              <a:spcBef>
                <a:spcPts val="100"/>
              </a:spcBef>
            </a:pPr>
            <a:r>
              <a:rPr lang="en-US" altLang="zh-CN" sz="2600" b="0" dirty="0"/>
              <a:t>}</a:t>
            </a:r>
            <a:endParaRPr lang="zh-CN" altLang="zh-CN" sz="26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642918"/>
            <a:ext cx="8177562" cy="537837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3200" b="0" dirty="0"/>
              <a:t>Brute-Force</a:t>
            </a:r>
            <a:r>
              <a:rPr lang="zh-CN" altLang="zh-CN" sz="3200" b="0" dirty="0"/>
              <a:t>算法是一种</a:t>
            </a:r>
            <a:r>
              <a:rPr lang="zh-CN" altLang="zh-CN" sz="3200" dirty="0">
                <a:solidFill>
                  <a:srgbClr val="FF0000"/>
                </a:solidFill>
              </a:rPr>
              <a:t>带回溯的算法</a:t>
            </a:r>
            <a:r>
              <a:rPr lang="zh-CN" altLang="zh-CN" sz="3200" b="0" dirty="0" smtClean="0"/>
              <a:t>。</a:t>
            </a:r>
            <a:endParaRPr lang="en-US" altLang="zh-CN" sz="3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3200" dirty="0" smtClean="0">
                <a:solidFill>
                  <a:srgbClr val="FF0000"/>
                </a:solidFill>
              </a:rPr>
              <a:t>在</a:t>
            </a:r>
            <a:r>
              <a:rPr lang="zh-CN" altLang="zh-CN" sz="3200" dirty="0">
                <a:solidFill>
                  <a:srgbClr val="FF0000"/>
                </a:solidFill>
              </a:rPr>
              <a:t>最坏情况下</a:t>
            </a:r>
            <a:r>
              <a:rPr lang="zh-CN" altLang="zh-CN" sz="3200" b="0" dirty="0"/>
              <a:t>，最多需要比较</a:t>
            </a:r>
            <a:r>
              <a:rPr lang="en-US" altLang="zh-CN" sz="3200" dirty="0">
                <a:solidFill>
                  <a:srgbClr val="FF0000"/>
                </a:solidFill>
              </a:rPr>
              <a:t>m-n+1</a:t>
            </a:r>
            <a:r>
              <a:rPr lang="zh-CN" altLang="zh-CN" sz="3200" dirty="0">
                <a:solidFill>
                  <a:srgbClr val="FF0000"/>
                </a:solidFill>
              </a:rPr>
              <a:t>趟</a:t>
            </a:r>
            <a:r>
              <a:rPr lang="zh-CN" altLang="zh-CN" sz="3200" b="0" dirty="0"/>
              <a:t>，且若每趟比较都在最后才出现不匹配的情况，要做</a:t>
            </a:r>
            <a:r>
              <a:rPr lang="en-US" altLang="zh-CN" sz="3200" dirty="0">
                <a:solidFill>
                  <a:srgbClr val="FF0000"/>
                </a:solidFill>
              </a:rPr>
              <a:t>n</a:t>
            </a:r>
            <a:r>
              <a:rPr lang="zh-CN" altLang="zh-CN" sz="3200" dirty="0">
                <a:solidFill>
                  <a:srgbClr val="FF0000"/>
                </a:solidFill>
              </a:rPr>
              <a:t>次比较</a:t>
            </a:r>
            <a:r>
              <a:rPr lang="zh-CN" altLang="zh-CN" sz="3200" b="0" dirty="0"/>
              <a:t>，那么总的比较次数就是</a:t>
            </a:r>
            <a:r>
              <a:rPr lang="en-US" altLang="zh-CN" sz="3200" dirty="0">
                <a:solidFill>
                  <a:srgbClr val="FF0000"/>
                </a:solidFill>
              </a:rPr>
              <a:t>(m-n+1)*n</a:t>
            </a:r>
            <a:r>
              <a:rPr lang="zh-CN" altLang="zh-CN" sz="3200" b="0" dirty="0" smtClean="0"/>
              <a:t>。</a:t>
            </a:r>
            <a:endParaRPr lang="en-US" altLang="zh-CN" sz="3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3200" b="0" dirty="0" smtClean="0"/>
              <a:t>通常</a:t>
            </a:r>
            <a:r>
              <a:rPr lang="en-US" altLang="zh-CN" sz="3200" b="0" dirty="0"/>
              <a:t>n</a:t>
            </a:r>
            <a:r>
              <a:rPr lang="zh-CN" altLang="zh-CN" sz="3200" b="0" dirty="0"/>
              <a:t>会远小于</a:t>
            </a:r>
            <a:r>
              <a:rPr lang="en-US" altLang="zh-CN" sz="3200" b="0" dirty="0"/>
              <a:t>m</a:t>
            </a:r>
            <a:r>
              <a:rPr lang="zh-CN" altLang="zh-CN" sz="3200" b="0" dirty="0"/>
              <a:t>，所以</a:t>
            </a:r>
            <a:r>
              <a:rPr lang="zh-CN" altLang="zh-CN" sz="3200" dirty="0">
                <a:solidFill>
                  <a:srgbClr val="FF0000"/>
                </a:solidFill>
              </a:rPr>
              <a:t>最坏情况</a:t>
            </a:r>
            <a:r>
              <a:rPr lang="zh-CN" altLang="zh-CN" sz="3200" b="0" dirty="0"/>
              <a:t>下运行时间是</a:t>
            </a:r>
            <a:r>
              <a:rPr lang="en-US" altLang="zh-CN" sz="3200" b="0" dirty="0">
                <a:solidFill>
                  <a:srgbClr val="FF0000"/>
                </a:solidFill>
              </a:rPr>
              <a:t>O(m*n)</a:t>
            </a:r>
            <a:r>
              <a:rPr lang="zh-CN" altLang="zh-CN" sz="3200" b="0" dirty="0" smtClean="0"/>
              <a:t>。</a:t>
            </a:r>
            <a:endParaRPr lang="en-US" altLang="zh-CN" sz="3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3200" dirty="0" smtClean="0">
                <a:solidFill>
                  <a:srgbClr val="FF0000"/>
                </a:solidFill>
              </a:rPr>
              <a:t>最好</a:t>
            </a:r>
            <a:r>
              <a:rPr lang="zh-CN" altLang="zh-CN" sz="3200" dirty="0">
                <a:solidFill>
                  <a:srgbClr val="FF0000"/>
                </a:solidFill>
              </a:rPr>
              <a:t>情况下</a:t>
            </a:r>
            <a:r>
              <a:rPr lang="zh-CN" altLang="zh-CN" sz="3200" b="0" dirty="0"/>
              <a:t>，该算法的时间复杂度为</a:t>
            </a:r>
            <a:r>
              <a:rPr lang="en-US" altLang="zh-CN" sz="3200" b="0" dirty="0" smtClean="0">
                <a:solidFill>
                  <a:srgbClr val="FF0000"/>
                </a:solidFill>
              </a:rPr>
              <a:t>O(n</a:t>
            </a:r>
            <a:r>
              <a:rPr lang="en-US" altLang="zh-CN" sz="3200" b="0" dirty="0">
                <a:solidFill>
                  <a:srgbClr val="FF0000"/>
                </a:solidFill>
              </a:rPr>
              <a:t>)</a:t>
            </a:r>
            <a:endParaRPr lang="zh-CN" altLang="en-US" sz="3200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0"/>
            <a:ext cx="8501122" cy="6858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</a:t>
            </a:r>
            <a:r>
              <a:rPr lang="zh-CN" altLang="zh-CN" sz="3200" dirty="0"/>
              <a:t>．</a:t>
            </a:r>
            <a:r>
              <a:rPr lang="zh-CN" altLang="zh-CN" sz="3200" dirty="0">
                <a:solidFill>
                  <a:srgbClr val="FF0000"/>
                </a:solidFill>
              </a:rPr>
              <a:t>模式匹配的</a:t>
            </a:r>
            <a:r>
              <a:rPr lang="en-US" altLang="zh-CN" sz="3200" dirty="0">
                <a:solidFill>
                  <a:srgbClr val="FF0000"/>
                </a:solidFill>
              </a:rPr>
              <a:t>KMP</a:t>
            </a:r>
            <a:r>
              <a:rPr lang="zh-CN" altLang="zh-CN" sz="3200" dirty="0" smtClean="0">
                <a:solidFill>
                  <a:srgbClr val="FF0000"/>
                </a:solidFill>
              </a:rPr>
              <a:t>算法</a:t>
            </a:r>
            <a:r>
              <a:rPr lang="zh-CN" altLang="en-US" sz="3200" dirty="0" smtClean="0">
                <a:solidFill>
                  <a:srgbClr val="FF0000"/>
                </a:solidFill>
              </a:rPr>
              <a:t>：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K</a:t>
            </a:r>
            <a:r>
              <a:rPr lang="en-US" altLang="zh-CN" sz="3200" dirty="0" err="1" smtClean="0">
                <a:solidFill>
                  <a:srgbClr val="FF0000"/>
                </a:solidFill>
                <a:sym typeface="Symbol" panose="05050102010706020507"/>
              </a:rPr>
              <a:t>Donald</a:t>
            </a:r>
            <a:r>
              <a:rPr lang="en-US" altLang="zh-CN" sz="3200" dirty="0" smtClean="0">
                <a:solidFill>
                  <a:srgbClr val="FF0000"/>
                </a:solidFill>
                <a:sym typeface="Symbol" panose="05050102010706020507"/>
              </a:rPr>
              <a:t> Knuth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>
              <a:spcBef>
                <a:spcPts val="2200"/>
              </a:spcBef>
            </a:pPr>
            <a:r>
              <a:rPr lang="en-US" altLang="zh-CN" b="0" dirty="0" smtClean="0"/>
              <a:t>	</a:t>
            </a:r>
            <a:r>
              <a:rPr lang="zh-CN" altLang="en-US" dirty="0" smtClean="0"/>
              <a:t>当第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与第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个字符比较时</a:t>
            </a:r>
            <a:r>
              <a:rPr lang="zh-CN" altLang="en-US" b="0" dirty="0" smtClean="0"/>
              <a:t>，则</a:t>
            </a:r>
            <a:r>
              <a:rPr lang="zh-CN" altLang="zh-CN" b="0" dirty="0" smtClean="0">
                <a:solidFill>
                  <a:srgbClr val="FF0000"/>
                </a:solidFill>
              </a:rPr>
              <a:t>前</a:t>
            </a:r>
            <a:r>
              <a:rPr lang="en-US" altLang="zh-CN" b="0" dirty="0">
                <a:solidFill>
                  <a:srgbClr val="FF0000"/>
                </a:solidFill>
              </a:rPr>
              <a:t>k</a:t>
            </a:r>
            <a:r>
              <a:rPr lang="zh-CN" altLang="zh-CN" b="0" dirty="0">
                <a:solidFill>
                  <a:srgbClr val="FF0000"/>
                </a:solidFill>
              </a:rPr>
              <a:t>个</a:t>
            </a:r>
            <a:r>
              <a:rPr lang="zh-CN" altLang="zh-CN" b="0" dirty="0" smtClean="0">
                <a:solidFill>
                  <a:srgbClr val="FF0000"/>
                </a:solidFill>
              </a:rPr>
              <a:t>字符</a:t>
            </a:r>
            <a:r>
              <a:rPr lang="zh-CN" altLang="zh-CN" b="0" dirty="0" smtClean="0"/>
              <a:t>必须</a:t>
            </a:r>
            <a:r>
              <a:rPr lang="zh-CN" altLang="zh-CN" b="0" dirty="0"/>
              <a:t>满足下列关系：</a:t>
            </a:r>
            <a:endParaRPr lang="zh-CN" altLang="zh-CN" b="0" dirty="0"/>
          </a:p>
          <a:p>
            <a:r>
              <a:rPr lang="en-US" altLang="zh-CN" b="0" dirty="0"/>
              <a:t>	         “t</a:t>
            </a:r>
            <a:r>
              <a:rPr lang="en-US" altLang="zh-CN" b="0" baseline="-25000" dirty="0"/>
              <a:t>0</a:t>
            </a:r>
            <a:r>
              <a:rPr lang="en-US" altLang="zh-CN" b="0" dirty="0"/>
              <a:t>t</a:t>
            </a:r>
            <a:r>
              <a:rPr lang="en-US" altLang="zh-CN" b="0" baseline="-25000" dirty="0"/>
              <a:t>1</a:t>
            </a:r>
            <a:r>
              <a:rPr lang="en-US" altLang="zh-CN" b="0" dirty="0"/>
              <a:t>…t</a:t>
            </a:r>
            <a:r>
              <a:rPr lang="en-US" altLang="zh-CN" b="0" baseline="-25000" dirty="0"/>
              <a:t>k-1”=“</a:t>
            </a:r>
            <a:r>
              <a:rPr lang="en-US" altLang="zh-CN" b="0" dirty="0"/>
              <a:t>s</a:t>
            </a:r>
            <a:r>
              <a:rPr lang="en-US" altLang="zh-CN" b="0" baseline="-25000" dirty="0"/>
              <a:t>i-k</a:t>
            </a:r>
            <a:r>
              <a:rPr lang="en-US" altLang="zh-CN" b="0" dirty="0"/>
              <a:t>s</a:t>
            </a:r>
            <a:r>
              <a:rPr lang="en-US" altLang="zh-CN" b="0" baseline="-25000" dirty="0"/>
              <a:t>i-k+1</a:t>
            </a:r>
            <a:r>
              <a:rPr lang="en-US" altLang="zh-CN" b="0" dirty="0"/>
              <a:t>…s</a:t>
            </a:r>
            <a:r>
              <a:rPr lang="en-US" altLang="zh-CN" b="0" baseline="-25000" dirty="0"/>
              <a:t>i-1”</a:t>
            </a:r>
            <a:endParaRPr lang="zh-CN" altLang="zh-CN" b="0" dirty="0"/>
          </a:p>
          <a:p>
            <a:r>
              <a:rPr lang="en-US" altLang="zh-CN" b="0" dirty="0"/>
              <a:t>	</a:t>
            </a:r>
            <a:r>
              <a:rPr lang="zh-CN" altLang="zh-CN" b="0" dirty="0"/>
              <a:t>而已经得到的</a:t>
            </a:r>
            <a:r>
              <a:rPr lang="en-US" altLang="zh-CN" b="0" dirty="0"/>
              <a:t>“</a:t>
            </a:r>
            <a:r>
              <a:rPr lang="zh-CN" altLang="zh-CN" b="0" dirty="0"/>
              <a:t>部分匹配</a:t>
            </a:r>
            <a:r>
              <a:rPr lang="en-US" altLang="zh-CN" b="0" dirty="0"/>
              <a:t>”</a:t>
            </a:r>
            <a:r>
              <a:rPr lang="zh-CN" altLang="zh-CN" b="0" dirty="0"/>
              <a:t>的结果是：</a:t>
            </a:r>
            <a:endParaRPr lang="zh-CN" altLang="zh-CN" b="0" dirty="0"/>
          </a:p>
          <a:p>
            <a:r>
              <a:rPr lang="en-US" altLang="zh-CN" b="0" dirty="0"/>
              <a:t>			 “t</a:t>
            </a:r>
            <a:r>
              <a:rPr lang="en-US" altLang="zh-CN" b="0" baseline="-25000" dirty="0"/>
              <a:t>j-k</a:t>
            </a:r>
            <a:r>
              <a:rPr lang="en-US" altLang="zh-CN" b="0" dirty="0"/>
              <a:t>t</a:t>
            </a:r>
            <a:r>
              <a:rPr lang="en-US" altLang="zh-CN" b="0" baseline="-25000" dirty="0"/>
              <a:t>j-k+1</a:t>
            </a:r>
            <a:r>
              <a:rPr lang="en-US" altLang="zh-CN" b="0" dirty="0"/>
              <a:t>…t</a:t>
            </a:r>
            <a:r>
              <a:rPr lang="en-US" altLang="zh-CN" b="0" baseline="-25000" dirty="0"/>
              <a:t>j-1</a:t>
            </a:r>
            <a:r>
              <a:rPr lang="en-US" altLang="zh-CN" b="0" dirty="0"/>
              <a:t>”</a:t>
            </a:r>
            <a:r>
              <a:rPr lang="en-US" altLang="zh-CN" b="0" baseline="-25000" dirty="0"/>
              <a:t>=</a:t>
            </a:r>
            <a:r>
              <a:rPr lang="en-US" altLang="zh-CN" b="0" dirty="0"/>
              <a:t>“s</a:t>
            </a:r>
            <a:r>
              <a:rPr lang="en-US" altLang="zh-CN" b="0" baseline="-25000" dirty="0"/>
              <a:t>i-k</a:t>
            </a:r>
            <a:r>
              <a:rPr lang="en-US" altLang="zh-CN" b="0" dirty="0"/>
              <a:t>s</a:t>
            </a:r>
            <a:r>
              <a:rPr lang="en-US" altLang="zh-CN" b="0" baseline="-25000" dirty="0"/>
              <a:t>i-k+1</a:t>
            </a:r>
            <a:r>
              <a:rPr lang="en-US" altLang="zh-CN" b="0" dirty="0"/>
              <a:t>…s</a:t>
            </a:r>
            <a:r>
              <a:rPr lang="en-US" altLang="zh-CN" b="0" baseline="-25000" dirty="0"/>
              <a:t>i-1”</a:t>
            </a:r>
            <a:endParaRPr lang="zh-CN" altLang="zh-CN" b="0" dirty="0"/>
          </a:p>
          <a:p>
            <a:r>
              <a:rPr lang="en-US" altLang="zh-CN" b="0" dirty="0"/>
              <a:t>	</a:t>
            </a:r>
            <a:r>
              <a:rPr lang="zh-CN" altLang="zh-CN" b="0" dirty="0"/>
              <a:t>由上面两式可推得下列等式：</a:t>
            </a:r>
            <a:endParaRPr lang="zh-CN" altLang="zh-CN" b="0" dirty="0"/>
          </a:p>
          <a:p>
            <a:r>
              <a:rPr lang="en-US" altLang="zh-CN" b="0" dirty="0"/>
              <a:t>			</a:t>
            </a:r>
            <a:r>
              <a:rPr lang="en-US" altLang="zh-CN" sz="2600" b="0" dirty="0">
                <a:solidFill>
                  <a:srgbClr val="FF0000"/>
                </a:solidFill>
              </a:rPr>
              <a:t> “t</a:t>
            </a:r>
            <a:r>
              <a:rPr lang="en-US" altLang="zh-CN" sz="2600" b="0" baseline="-25000" dirty="0">
                <a:solidFill>
                  <a:srgbClr val="FF0000"/>
                </a:solidFill>
              </a:rPr>
              <a:t>0</a:t>
            </a:r>
            <a:r>
              <a:rPr lang="en-US" altLang="zh-CN" sz="2600" b="0" dirty="0">
                <a:solidFill>
                  <a:srgbClr val="FF0000"/>
                </a:solidFill>
              </a:rPr>
              <a:t>t</a:t>
            </a:r>
            <a:r>
              <a:rPr lang="en-US" altLang="zh-CN" sz="2600" b="0" baseline="-25000" dirty="0">
                <a:solidFill>
                  <a:srgbClr val="FF0000"/>
                </a:solidFill>
              </a:rPr>
              <a:t>1</a:t>
            </a:r>
            <a:r>
              <a:rPr lang="en-US" altLang="zh-CN" sz="2600" b="0" dirty="0">
                <a:solidFill>
                  <a:srgbClr val="FF0000"/>
                </a:solidFill>
              </a:rPr>
              <a:t>…t</a:t>
            </a:r>
            <a:r>
              <a:rPr lang="en-US" altLang="zh-CN" sz="2600" b="0" baseline="-25000" dirty="0">
                <a:solidFill>
                  <a:srgbClr val="FF0000"/>
                </a:solidFill>
              </a:rPr>
              <a:t>k-1”=“</a:t>
            </a:r>
            <a:r>
              <a:rPr lang="en-US" altLang="zh-CN" sz="2600" b="0" dirty="0">
                <a:solidFill>
                  <a:srgbClr val="FF0000"/>
                </a:solidFill>
              </a:rPr>
              <a:t>t</a:t>
            </a:r>
            <a:r>
              <a:rPr lang="en-US" altLang="zh-CN" sz="2600" b="0" baseline="-25000" dirty="0">
                <a:solidFill>
                  <a:srgbClr val="FF0000"/>
                </a:solidFill>
              </a:rPr>
              <a:t>j-k</a:t>
            </a:r>
            <a:r>
              <a:rPr lang="en-US" altLang="zh-CN" sz="2600" b="0" dirty="0">
                <a:solidFill>
                  <a:srgbClr val="FF0000"/>
                </a:solidFill>
              </a:rPr>
              <a:t>t</a:t>
            </a:r>
            <a:r>
              <a:rPr lang="en-US" altLang="zh-CN" sz="2600" b="0" baseline="-25000" dirty="0">
                <a:solidFill>
                  <a:srgbClr val="FF0000"/>
                </a:solidFill>
              </a:rPr>
              <a:t>j-k+1</a:t>
            </a:r>
            <a:r>
              <a:rPr lang="en-US" altLang="zh-CN" sz="2600" b="0" dirty="0">
                <a:solidFill>
                  <a:srgbClr val="FF0000"/>
                </a:solidFill>
              </a:rPr>
              <a:t>…t</a:t>
            </a:r>
            <a:r>
              <a:rPr lang="en-US" altLang="zh-CN" sz="2600" b="0" baseline="-25000" dirty="0">
                <a:solidFill>
                  <a:srgbClr val="FF0000"/>
                </a:solidFill>
              </a:rPr>
              <a:t>j-1”</a:t>
            </a:r>
            <a:endParaRPr lang="zh-CN" altLang="zh-CN" sz="2600" b="0" dirty="0">
              <a:solidFill>
                <a:srgbClr val="FF0000"/>
              </a:solidFill>
            </a:endParaRPr>
          </a:p>
          <a:p>
            <a:r>
              <a:rPr lang="en-US" altLang="zh-CN" b="0" dirty="0"/>
              <a:t>	</a:t>
            </a:r>
            <a:r>
              <a:rPr lang="zh-CN" altLang="en-US" b="0" dirty="0" smtClean="0"/>
              <a:t>即子串中两部分相同。</a:t>
            </a:r>
            <a:r>
              <a:rPr lang="zh-CN" altLang="zh-CN" b="0" dirty="0" smtClean="0"/>
              <a:t>因此</a:t>
            </a:r>
            <a:r>
              <a:rPr lang="zh-CN" altLang="zh-CN" b="0" dirty="0"/>
              <a:t>，若模式串中存在满足上面式子的子串，则</a:t>
            </a:r>
            <a:r>
              <a:rPr lang="zh-CN" altLang="zh-CN" b="0" dirty="0" smtClean="0"/>
              <a:t>当主</a:t>
            </a:r>
            <a:r>
              <a:rPr lang="zh-CN" altLang="zh-CN" b="0" dirty="0"/>
              <a:t>串中第</a:t>
            </a:r>
            <a:r>
              <a:rPr lang="en-US" altLang="zh-CN" b="0" dirty="0"/>
              <a:t>i</a:t>
            </a:r>
            <a:r>
              <a:rPr lang="zh-CN" altLang="zh-CN" b="0" dirty="0"/>
              <a:t>个字符与模式中第</a:t>
            </a:r>
            <a:r>
              <a:rPr lang="en-US" altLang="zh-CN" b="0" dirty="0"/>
              <a:t>j</a:t>
            </a:r>
            <a:r>
              <a:rPr lang="zh-CN" altLang="zh-CN" b="0" dirty="0"/>
              <a:t>个字符比较不等时，仅需</a:t>
            </a:r>
            <a:r>
              <a:rPr lang="zh-CN" altLang="zh-CN" b="0" dirty="0" smtClean="0"/>
              <a:t>将</a:t>
            </a:r>
            <a:r>
              <a:rPr lang="zh-CN" altLang="en-US" b="0" dirty="0" smtClean="0"/>
              <a:t>子</a:t>
            </a:r>
            <a:r>
              <a:rPr lang="zh-CN" altLang="zh-CN" b="0" dirty="0" smtClean="0"/>
              <a:t>串</a:t>
            </a:r>
            <a:r>
              <a:rPr lang="zh-CN" altLang="zh-CN" b="0" dirty="0"/>
              <a:t>向右滑动至模式串中第</a:t>
            </a:r>
            <a:r>
              <a:rPr lang="en-US" altLang="zh-CN" b="0" dirty="0"/>
              <a:t>k</a:t>
            </a:r>
            <a:r>
              <a:rPr lang="zh-CN" altLang="zh-CN" b="0" dirty="0"/>
              <a:t>个字符和主串中第</a:t>
            </a:r>
            <a:r>
              <a:rPr lang="en-US" altLang="zh-CN" b="0" dirty="0"/>
              <a:t>i</a:t>
            </a:r>
            <a:r>
              <a:rPr lang="zh-CN" altLang="zh-CN" b="0" dirty="0"/>
              <a:t>个字符对齐。这样，下次比较就从主串的第</a:t>
            </a:r>
            <a:r>
              <a:rPr lang="en-US" altLang="zh-CN" b="0" dirty="0"/>
              <a:t>i</a:t>
            </a:r>
            <a:r>
              <a:rPr lang="zh-CN" altLang="zh-CN" b="0" dirty="0"/>
              <a:t>个字符和模式串的第</a:t>
            </a:r>
            <a:r>
              <a:rPr lang="en-US" altLang="zh-CN" b="0" dirty="0"/>
              <a:t>k</a:t>
            </a:r>
            <a:r>
              <a:rPr lang="zh-CN" altLang="zh-CN" b="0" dirty="0"/>
              <a:t>个字符开始，主串指针</a:t>
            </a:r>
            <a:r>
              <a:rPr lang="en-US" altLang="zh-CN" b="0" dirty="0"/>
              <a:t>i</a:t>
            </a:r>
            <a:r>
              <a:rPr lang="zh-CN" altLang="zh-CN" b="0" dirty="0"/>
              <a:t>也不必回溯。</a:t>
            </a:r>
            <a:endParaRPr lang="zh-CN" altLang="zh-CN" b="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4414" y="428604"/>
            <a:ext cx="350046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 Box 580"/>
          <p:cNvSpPr txBox="1">
            <a:spLocks noChangeArrowheads="1"/>
          </p:cNvSpPr>
          <p:nvPr/>
        </p:nvSpPr>
        <p:spPr bwMode="auto">
          <a:xfrm>
            <a:off x="785786" y="428604"/>
            <a:ext cx="428628" cy="5540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3108" y="1916832"/>
            <a:ext cx="264320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14876" y="1916832"/>
            <a:ext cx="428628" cy="714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143504" y="1916832"/>
            <a:ext cx="100013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 Box 580"/>
          <p:cNvSpPr txBox="1">
            <a:spLocks noChangeArrowheads="1"/>
          </p:cNvSpPr>
          <p:nvPr/>
        </p:nvSpPr>
        <p:spPr bwMode="auto">
          <a:xfrm>
            <a:off x="785786" y="2059708"/>
            <a:ext cx="428628" cy="5540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 smtClean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Text Box 580"/>
          <p:cNvSpPr txBox="1">
            <a:spLocks noChangeArrowheads="1"/>
          </p:cNvSpPr>
          <p:nvPr/>
        </p:nvSpPr>
        <p:spPr bwMode="auto">
          <a:xfrm>
            <a:off x="4714876" y="1340768"/>
            <a:ext cx="428628" cy="5635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 dirty="0" smtClean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/>
              </a:rPr>
              <a:t></a:t>
            </a:r>
            <a:endParaRPr kumimoji="0" 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14876" y="428604"/>
            <a:ext cx="428628" cy="714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143504" y="428604"/>
            <a:ext cx="400049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大括号 13"/>
          <p:cNvSpPr/>
          <p:nvPr/>
        </p:nvSpPr>
        <p:spPr>
          <a:xfrm rot="-5400000">
            <a:off x="4143372" y="2416898"/>
            <a:ext cx="357190" cy="785818"/>
          </a:xfrm>
          <a:prstGeom prst="lef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 rot="-5400000">
            <a:off x="2357422" y="2416898"/>
            <a:ext cx="357190" cy="785818"/>
          </a:xfrm>
          <a:prstGeom prst="lef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 Box 580"/>
          <p:cNvSpPr txBox="1">
            <a:spLocks noChangeArrowheads="1"/>
          </p:cNvSpPr>
          <p:nvPr/>
        </p:nvSpPr>
        <p:spPr bwMode="auto">
          <a:xfrm>
            <a:off x="3203848" y="1484784"/>
            <a:ext cx="428628" cy="5635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左大括号 16"/>
          <p:cNvSpPr/>
          <p:nvPr/>
        </p:nvSpPr>
        <p:spPr>
          <a:xfrm rot="-5400000">
            <a:off x="3250397" y="35695"/>
            <a:ext cx="357190" cy="2571768"/>
          </a:xfrm>
          <a:prstGeom prst="lef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214446" y="3645024"/>
            <a:ext cx="350046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 Box 580"/>
          <p:cNvSpPr txBox="1">
            <a:spLocks noChangeArrowheads="1"/>
          </p:cNvSpPr>
          <p:nvPr/>
        </p:nvSpPr>
        <p:spPr bwMode="auto">
          <a:xfrm>
            <a:off x="785818" y="3645024"/>
            <a:ext cx="428628" cy="5540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714908" y="3645024"/>
            <a:ext cx="428628" cy="714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143536" y="3645024"/>
            <a:ext cx="400049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大括号 21"/>
          <p:cNvSpPr/>
          <p:nvPr/>
        </p:nvSpPr>
        <p:spPr>
          <a:xfrm rot="-5400000">
            <a:off x="4143404" y="4145090"/>
            <a:ext cx="357190" cy="785818"/>
          </a:xfrm>
          <a:prstGeom prst="lef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857620" y="4869160"/>
            <a:ext cx="264320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500826" y="4869160"/>
            <a:ext cx="135732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 Box 580"/>
          <p:cNvSpPr txBox="1">
            <a:spLocks noChangeArrowheads="1"/>
          </p:cNvSpPr>
          <p:nvPr/>
        </p:nvSpPr>
        <p:spPr bwMode="auto">
          <a:xfrm>
            <a:off x="785786" y="5226350"/>
            <a:ext cx="428628" cy="5540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 smtClean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9" name="左大括号 28"/>
          <p:cNvSpPr/>
          <p:nvPr/>
        </p:nvSpPr>
        <p:spPr>
          <a:xfrm rot="-5400000">
            <a:off x="4071934" y="5369226"/>
            <a:ext cx="357190" cy="785818"/>
          </a:xfrm>
          <a:prstGeom prst="lef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714876" y="4869160"/>
            <a:ext cx="428628" cy="7143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2143108" y="1142984"/>
            <a:ext cx="0" cy="849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左大括号 29"/>
          <p:cNvSpPr/>
          <p:nvPr/>
        </p:nvSpPr>
        <p:spPr>
          <a:xfrm rot="-5400000">
            <a:off x="4138242" y="1126454"/>
            <a:ext cx="357190" cy="785818"/>
          </a:xfrm>
          <a:prstGeom prst="lef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2143108" y="116632"/>
            <a:ext cx="0" cy="31197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2483768" y="116632"/>
            <a:ext cx="0" cy="31197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580"/>
          <p:cNvSpPr txBox="1">
            <a:spLocks noChangeArrowheads="1"/>
          </p:cNvSpPr>
          <p:nvPr/>
        </p:nvSpPr>
        <p:spPr bwMode="auto">
          <a:xfrm>
            <a:off x="4714908" y="-134956"/>
            <a:ext cx="428628" cy="5635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kumimoji="0" lang="zh-CN" sz="2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Text Box 580"/>
          <p:cNvSpPr txBox="1">
            <a:spLocks noChangeArrowheads="1"/>
          </p:cNvSpPr>
          <p:nvPr/>
        </p:nvSpPr>
        <p:spPr bwMode="auto">
          <a:xfrm>
            <a:off x="4788024" y="3140968"/>
            <a:ext cx="428628" cy="5635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kumimoji="0" lang="zh-CN" sz="2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Text Box 580"/>
          <p:cNvSpPr txBox="1">
            <a:spLocks noChangeArrowheads="1"/>
          </p:cNvSpPr>
          <p:nvPr/>
        </p:nvSpPr>
        <p:spPr bwMode="auto">
          <a:xfrm>
            <a:off x="4788024" y="5686862"/>
            <a:ext cx="428628" cy="5635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kumimoji="0" lang="zh-CN" sz="2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7504" y="6250422"/>
            <a:ext cx="3750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(1) i</a:t>
            </a:r>
            <a:r>
              <a:rPr lang="zh-CN" altLang="en-US" sz="24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不回溯，</a:t>
            </a:r>
            <a:r>
              <a:rPr lang="en-US" altLang="zh-CN" sz="24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j</a:t>
            </a:r>
            <a:r>
              <a:rPr lang="zh-CN" altLang="en-US" sz="24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不回溯到</a:t>
            </a:r>
            <a:r>
              <a:rPr lang="en-US" altLang="zh-CN" sz="24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0</a:t>
            </a:r>
            <a:endParaRPr lang="zh-CN" altLang="en-US" sz="24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937956" y="6250421"/>
            <a:ext cx="4623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(2) </a:t>
            </a:r>
            <a:r>
              <a:rPr lang="zh-CN" altLang="en-US" sz="24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且</a:t>
            </a:r>
            <a:r>
              <a:rPr lang="zh-CN" altLang="en-US" sz="24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回溯位置仅由子串本身决定</a:t>
            </a:r>
            <a:endParaRPr lang="zh-CN" altLang="en-US" sz="24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51786" y="1922532"/>
            <a:ext cx="428628" cy="7143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580"/>
          <p:cNvSpPr txBox="1">
            <a:spLocks noChangeArrowheads="1"/>
          </p:cNvSpPr>
          <p:nvPr/>
        </p:nvSpPr>
        <p:spPr bwMode="auto">
          <a:xfrm>
            <a:off x="4750595" y="2649805"/>
            <a:ext cx="428628" cy="5635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kumimoji="0" lang="zh-CN" sz="2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Text Box 580"/>
          <p:cNvSpPr txBox="1">
            <a:spLocks noChangeArrowheads="1"/>
          </p:cNvSpPr>
          <p:nvPr/>
        </p:nvSpPr>
        <p:spPr bwMode="auto">
          <a:xfrm>
            <a:off x="2987824" y="2564904"/>
            <a:ext cx="428628" cy="5635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kumimoji="0" lang="zh-CN" sz="2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5" grpId="0" animBg="1"/>
      <p:bldP spid="26" grpId="0"/>
      <p:bldP spid="29" grpId="0" animBg="1"/>
      <p:bldP spid="31" grpId="0" animBg="1"/>
      <p:bldP spid="34" grpId="0"/>
      <p:bldP spid="35" grpId="0"/>
      <p:bldP spid="37" grpId="0"/>
      <p:bldP spid="39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92696"/>
            <a:ext cx="8136904" cy="5544616"/>
          </a:xfrm>
        </p:spPr>
        <p:txBody>
          <a:bodyPr>
            <a:normAutofit/>
          </a:bodyPr>
          <a:lstStyle/>
          <a:p>
            <a:r>
              <a:rPr lang="en-US" altLang="zh-CN" sz="2800" b="0" dirty="0">
                <a:solidFill>
                  <a:srgbClr val="FF0000"/>
                </a:solidFill>
              </a:rPr>
              <a:t>KMP</a:t>
            </a:r>
            <a:r>
              <a:rPr lang="zh-CN" altLang="zh-CN" sz="2800" b="0" dirty="0">
                <a:solidFill>
                  <a:srgbClr val="FF0000"/>
                </a:solidFill>
              </a:rPr>
              <a:t>算法的思想</a:t>
            </a:r>
            <a:r>
              <a:rPr lang="zh-CN" altLang="zh-CN" sz="2800" b="0" dirty="0" smtClean="0">
                <a:solidFill>
                  <a:srgbClr val="FF0000"/>
                </a:solidFill>
              </a:rPr>
              <a:t>：</a:t>
            </a:r>
            <a:endParaRPr lang="en-US" altLang="zh-CN" sz="2800" b="0" dirty="0" smtClean="0">
              <a:solidFill>
                <a:srgbClr val="FF0000"/>
              </a:solidFill>
            </a:endParaRPr>
          </a:p>
          <a:p>
            <a:r>
              <a:rPr lang="en-US" altLang="zh-CN" sz="2800" b="0" dirty="0"/>
              <a:t>	</a:t>
            </a:r>
            <a:r>
              <a:rPr lang="zh-CN" altLang="zh-CN" sz="2800" b="0" dirty="0" smtClean="0"/>
              <a:t>设</a:t>
            </a:r>
            <a:r>
              <a:rPr lang="en-US" altLang="zh-CN" sz="2800" b="0" dirty="0"/>
              <a:t>s</a:t>
            </a:r>
            <a:r>
              <a:rPr lang="zh-CN" altLang="zh-CN" sz="2800" b="0" dirty="0"/>
              <a:t>为主串，</a:t>
            </a:r>
            <a:r>
              <a:rPr lang="en-US" altLang="zh-CN" sz="2800" b="0" dirty="0"/>
              <a:t>t</a:t>
            </a:r>
            <a:r>
              <a:rPr lang="zh-CN" altLang="zh-CN" sz="2800" b="0" dirty="0"/>
              <a:t>为模式串，</a:t>
            </a:r>
            <a:r>
              <a:rPr lang="en-US" altLang="zh-CN" sz="2800" b="0" dirty="0"/>
              <a:t>i</a:t>
            </a:r>
            <a:r>
              <a:rPr lang="zh-CN" altLang="zh-CN" sz="2800" b="0" dirty="0"/>
              <a:t>和</a:t>
            </a:r>
            <a:r>
              <a:rPr lang="en-US" altLang="zh-CN" sz="2800" b="0" dirty="0"/>
              <a:t>j</a:t>
            </a:r>
            <a:r>
              <a:rPr lang="zh-CN" altLang="zh-CN" sz="2800" b="0" dirty="0"/>
              <a:t>分别为指向主串和模式串中正在进行比较字符的指针。开始时，令</a:t>
            </a:r>
            <a:r>
              <a:rPr lang="en-US" altLang="zh-CN" sz="2800" b="0" dirty="0"/>
              <a:t>i=0</a:t>
            </a:r>
            <a:r>
              <a:rPr lang="zh-CN" altLang="zh-CN" sz="2800" b="0" dirty="0"/>
              <a:t>，</a:t>
            </a:r>
            <a:r>
              <a:rPr lang="en-US" altLang="zh-CN" sz="2800" b="0" dirty="0"/>
              <a:t>j=0</a:t>
            </a:r>
            <a:r>
              <a:rPr lang="zh-CN" altLang="zh-CN" sz="2800" b="0" dirty="0" smtClean="0"/>
              <a:t>。</a:t>
            </a:r>
            <a:endParaRPr lang="en-US" altLang="zh-CN" sz="2800" b="0" dirty="0" smtClean="0"/>
          </a:p>
          <a:p>
            <a:r>
              <a:rPr lang="zh-CN" altLang="en-US" sz="2800" b="0" dirty="0" smtClean="0"/>
              <a:t>（</a:t>
            </a:r>
            <a:r>
              <a:rPr lang="en-US" altLang="zh-CN" sz="2800" b="0" dirty="0" smtClean="0"/>
              <a:t>1</a:t>
            </a:r>
            <a:r>
              <a:rPr lang="zh-CN" altLang="en-US" sz="2800" b="0" dirty="0" smtClean="0"/>
              <a:t>）</a:t>
            </a:r>
            <a:r>
              <a:rPr lang="zh-CN" altLang="zh-CN" sz="2800" b="0" dirty="0" smtClean="0"/>
              <a:t>如果</a:t>
            </a:r>
            <a:r>
              <a:rPr lang="en-US" altLang="zh-CN" sz="2800" b="0" dirty="0" err="1"/>
              <a:t>s</a:t>
            </a:r>
            <a:r>
              <a:rPr lang="en-US" altLang="zh-CN" sz="2800" b="0" baseline="-25000" dirty="0" err="1"/>
              <a:t>i</a:t>
            </a:r>
            <a:r>
              <a:rPr lang="en-US" altLang="zh-CN" sz="2800" b="0" dirty="0"/>
              <a:t>=</a:t>
            </a:r>
            <a:r>
              <a:rPr lang="en-US" altLang="zh-CN" sz="2800" b="0" dirty="0" err="1"/>
              <a:t>t</a:t>
            </a:r>
            <a:r>
              <a:rPr lang="en-US" altLang="zh-CN" sz="2800" b="0" baseline="-25000" dirty="0" err="1"/>
              <a:t>j</a:t>
            </a:r>
            <a:r>
              <a:rPr lang="zh-CN" altLang="zh-CN" sz="2800" b="0" dirty="0"/>
              <a:t>，则使</a:t>
            </a:r>
            <a:r>
              <a:rPr lang="en-US" altLang="zh-CN" sz="2800" dirty="0">
                <a:solidFill>
                  <a:srgbClr val="FF0000"/>
                </a:solidFill>
              </a:rPr>
              <a:t>i</a:t>
            </a:r>
            <a:r>
              <a:rPr lang="zh-CN" altLang="zh-CN" sz="2800" dirty="0">
                <a:solidFill>
                  <a:srgbClr val="FF0000"/>
                </a:solidFill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j</a:t>
            </a:r>
            <a:r>
              <a:rPr lang="zh-CN" altLang="zh-CN" sz="2800" dirty="0">
                <a:solidFill>
                  <a:srgbClr val="FF0000"/>
                </a:solidFill>
              </a:rPr>
              <a:t>的分别加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b="0" dirty="0" smtClean="0"/>
              <a:t>，继续比较；</a:t>
            </a:r>
            <a:endParaRPr lang="en-US" altLang="zh-CN" sz="2800" b="0" dirty="0" smtClean="0"/>
          </a:p>
          <a:p>
            <a:r>
              <a:rPr lang="zh-CN" altLang="en-US" sz="2800" b="0" dirty="0" smtClean="0"/>
              <a:t>（</a:t>
            </a:r>
            <a:r>
              <a:rPr lang="en-US" altLang="zh-CN" sz="2800" b="0" dirty="0" smtClean="0"/>
              <a:t>2</a:t>
            </a:r>
            <a:r>
              <a:rPr lang="zh-CN" altLang="en-US" sz="2800" b="0" dirty="0" smtClean="0"/>
              <a:t>）</a:t>
            </a:r>
            <a:r>
              <a:rPr lang="zh-CN" altLang="zh-CN" sz="2800" b="0" dirty="0" smtClean="0"/>
              <a:t>反之</a:t>
            </a:r>
            <a:r>
              <a:rPr lang="zh-CN" altLang="zh-CN" sz="2800" b="0" dirty="0"/>
              <a:t>，</a:t>
            </a:r>
            <a:r>
              <a:rPr lang="en-US" altLang="zh-CN" sz="2800" b="0" dirty="0"/>
              <a:t>i</a:t>
            </a:r>
            <a:r>
              <a:rPr lang="zh-CN" altLang="zh-CN" sz="2800" b="0" dirty="0"/>
              <a:t>不变，</a:t>
            </a:r>
            <a:r>
              <a:rPr lang="en-US" altLang="zh-CN" sz="2800" dirty="0">
                <a:solidFill>
                  <a:srgbClr val="FF0000"/>
                </a:solidFill>
              </a:rPr>
              <a:t>j</a:t>
            </a:r>
            <a:r>
              <a:rPr lang="zh-CN" altLang="zh-CN" sz="2800" dirty="0">
                <a:solidFill>
                  <a:srgbClr val="FF0000"/>
                </a:solidFill>
              </a:rPr>
              <a:t>退回到</a:t>
            </a:r>
            <a:r>
              <a:rPr lang="en-US" altLang="zh-CN" sz="2800" dirty="0">
                <a:solidFill>
                  <a:srgbClr val="FF0000"/>
                </a:solidFill>
              </a:rPr>
              <a:t>j=next[j]</a:t>
            </a:r>
            <a:r>
              <a:rPr lang="zh-CN" altLang="zh-CN" sz="2800" dirty="0">
                <a:solidFill>
                  <a:srgbClr val="FF0000"/>
                </a:solidFill>
              </a:rPr>
              <a:t>的位置</a:t>
            </a:r>
            <a:r>
              <a:rPr lang="zh-CN" altLang="zh-CN" sz="2800" b="0" dirty="0"/>
              <a:t>，</a:t>
            </a:r>
            <a:r>
              <a:rPr lang="zh-CN" altLang="zh-CN" sz="2800" b="0" dirty="0" smtClean="0"/>
              <a:t>然后</a:t>
            </a:r>
            <a:r>
              <a:rPr lang="zh-CN" altLang="en-US" sz="2800" b="0" dirty="0" smtClean="0"/>
              <a:t>回到</a:t>
            </a:r>
            <a:r>
              <a:rPr lang="en-US" altLang="zh-CN" sz="2800" b="0" dirty="0" smtClean="0"/>
              <a:t>1</a:t>
            </a:r>
            <a:r>
              <a:rPr lang="zh-CN" altLang="zh-CN" sz="2800" b="0" dirty="0" smtClean="0"/>
              <a:t>继续</a:t>
            </a:r>
            <a:r>
              <a:rPr lang="zh-CN" altLang="zh-CN" sz="2800" b="0" dirty="0"/>
              <a:t>匹配。</a:t>
            </a:r>
            <a:endParaRPr lang="zh-CN" altLang="zh-CN" sz="2800" b="0" dirty="0"/>
          </a:p>
          <a:p>
            <a:r>
              <a:rPr lang="zh-CN" altLang="zh-CN" sz="2800" b="0" dirty="0" smtClean="0"/>
              <a:t>（</a:t>
            </a:r>
            <a:r>
              <a:rPr lang="en-US" altLang="zh-CN" sz="2800" b="0" dirty="0" smtClean="0"/>
              <a:t>3</a:t>
            </a:r>
            <a:r>
              <a:rPr lang="zh-CN" altLang="zh-CN" sz="2800" b="0" dirty="0" smtClean="0"/>
              <a:t>）</a:t>
            </a:r>
            <a:r>
              <a:rPr lang="en-US" altLang="zh-CN" sz="2800" b="0" dirty="0"/>
              <a:t>j</a:t>
            </a:r>
            <a:r>
              <a:rPr lang="zh-CN" altLang="zh-CN" sz="2800" b="0" dirty="0"/>
              <a:t>值退回到</a:t>
            </a:r>
            <a:r>
              <a:rPr lang="en-US" altLang="zh-CN" sz="2800" b="0" dirty="0"/>
              <a:t>j=-1</a:t>
            </a:r>
            <a:r>
              <a:rPr lang="zh-CN" altLang="zh-CN" sz="2800" b="0" dirty="0"/>
              <a:t>，此时令指针</a:t>
            </a:r>
            <a:r>
              <a:rPr lang="en-US" altLang="zh-CN" sz="2800" dirty="0">
                <a:solidFill>
                  <a:srgbClr val="FF0000"/>
                </a:solidFill>
              </a:rPr>
              <a:t>i</a:t>
            </a:r>
            <a:r>
              <a:rPr lang="zh-CN" altLang="zh-CN" sz="2800" dirty="0">
                <a:solidFill>
                  <a:srgbClr val="FF0000"/>
                </a:solidFill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</a:rPr>
              <a:t>j</a:t>
            </a:r>
            <a:r>
              <a:rPr lang="zh-CN" altLang="zh-CN" sz="2800" dirty="0">
                <a:solidFill>
                  <a:srgbClr val="FF0000"/>
                </a:solidFill>
              </a:rPr>
              <a:t>的值各加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zh-CN" sz="2800" b="0" dirty="0"/>
              <a:t>，也即下一次对</a:t>
            </a:r>
            <a:r>
              <a:rPr lang="en-US" altLang="zh-CN" sz="2800" b="0" dirty="0"/>
              <a:t>s</a:t>
            </a:r>
            <a:r>
              <a:rPr lang="en-US" altLang="zh-CN" sz="2800" b="0" baseline="-25000" dirty="0"/>
              <a:t>i+1</a:t>
            </a:r>
            <a:r>
              <a:rPr lang="zh-CN" altLang="zh-CN" sz="2800" b="0" dirty="0"/>
              <a:t>和</a:t>
            </a:r>
            <a:r>
              <a:rPr lang="en-US" altLang="zh-CN" sz="2800" b="0" dirty="0"/>
              <a:t>t</a:t>
            </a:r>
            <a:r>
              <a:rPr lang="en-US" altLang="zh-CN" sz="2800" b="0" baseline="-25000" dirty="0"/>
              <a:t>0</a:t>
            </a:r>
            <a:r>
              <a:rPr lang="zh-CN" altLang="zh-CN" sz="2800" b="0" dirty="0"/>
              <a:t>进行比较。</a:t>
            </a:r>
            <a:endParaRPr lang="zh-CN" altLang="zh-CN" sz="2800" b="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6632"/>
            <a:ext cx="8136904" cy="6120680"/>
          </a:xfrm>
        </p:spPr>
        <p:txBody>
          <a:bodyPr>
            <a:noAutofit/>
          </a:bodyPr>
          <a:lstStyle/>
          <a:p>
            <a:r>
              <a:rPr lang="en-US" altLang="zh-CN" sz="2800" b="0" dirty="0" err="1"/>
              <a:t>int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Index_KMP</a:t>
            </a:r>
            <a:r>
              <a:rPr lang="en-US" altLang="zh-CN" sz="2800" b="0" dirty="0"/>
              <a:t>(</a:t>
            </a:r>
            <a:r>
              <a:rPr lang="en-US" altLang="zh-CN" sz="2800" b="0" dirty="0" err="1"/>
              <a:t>SString</a:t>
            </a:r>
            <a:r>
              <a:rPr lang="en-US" altLang="zh-CN" sz="2800" b="0" dirty="0"/>
              <a:t> S, </a:t>
            </a:r>
            <a:r>
              <a:rPr lang="en-US" altLang="zh-CN" sz="2800" b="0" dirty="0" err="1"/>
              <a:t>SString</a:t>
            </a:r>
            <a:r>
              <a:rPr lang="en-US" altLang="zh-CN" sz="2800" b="0" dirty="0"/>
              <a:t> T,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pos</a:t>
            </a:r>
            <a:r>
              <a:rPr lang="en-US" altLang="zh-CN" sz="2800" b="0" dirty="0"/>
              <a:t>,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next</a:t>
            </a:r>
            <a:r>
              <a:rPr lang="en-US" altLang="zh-CN" sz="2800" b="0" dirty="0" smtClean="0"/>
              <a:t>[]){</a:t>
            </a:r>
            <a:endParaRPr lang="en-US" altLang="zh-CN" sz="2800" b="0" dirty="0" smtClean="0"/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i = </a:t>
            </a:r>
            <a:r>
              <a:rPr lang="en-US" altLang="zh-CN" sz="2800" b="0" dirty="0" err="1"/>
              <a:t>pos</a:t>
            </a:r>
            <a:r>
              <a:rPr lang="en-US" altLang="zh-CN" sz="2800" b="0" dirty="0" smtClean="0"/>
              <a:t>;  </a:t>
            </a:r>
            <a:r>
              <a:rPr lang="en-US" altLang="zh-CN" sz="2800" b="0" dirty="0" err="1" smtClean="0"/>
              <a:t>int</a:t>
            </a:r>
            <a:r>
              <a:rPr lang="en-US" altLang="zh-CN" sz="2800" b="0" dirty="0" smtClean="0"/>
              <a:t> </a:t>
            </a:r>
            <a:r>
              <a:rPr lang="en-US" altLang="zh-CN" sz="2800" b="0" dirty="0"/>
              <a:t>j = </a:t>
            </a:r>
            <a:r>
              <a:rPr lang="en-US" altLang="zh-CN" sz="2800" b="0" dirty="0" smtClean="0"/>
              <a:t>0;</a:t>
            </a:r>
            <a:endParaRPr lang="en-US" altLang="zh-CN" sz="2800" b="0" dirty="0" smtClean="0"/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</a:t>
            </a:r>
            <a:r>
              <a:rPr lang="en-US" altLang="zh-CN" sz="2800" b="0" dirty="0" smtClean="0"/>
              <a:t>if(</a:t>
            </a:r>
            <a:r>
              <a:rPr lang="en-US" altLang="zh-CN" sz="2800" b="0" dirty="0" err="1" smtClean="0"/>
              <a:t>pos</a:t>
            </a:r>
            <a:r>
              <a:rPr lang="en-US" altLang="zh-CN" sz="2800" b="0" dirty="0" smtClean="0"/>
              <a:t>&lt;0)</a:t>
            </a:r>
            <a:r>
              <a:rPr lang="en-US" altLang="zh-CN" sz="2800" b="0" dirty="0"/>
              <a:t>	return 0</a:t>
            </a:r>
            <a:r>
              <a:rPr lang="en-US" altLang="zh-CN" sz="2800" b="0" dirty="0" smtClean="0"/>
              <a:t>;</a:t>
            </a:r>
            <a:endParaRPr lang="en-US" altLang="zh-CN" sz="2800" b="0" dirty="0" smtClean="0"/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</a:t>
            </a:r>
            <a:r>
              <a:rPr lang="en-US" altLang="zh-CN" sz="2800" b="0" dirty="0" smtClean="0"/>
              <a:t>while(i&lt;</a:t>
            </a:r>
            <a:r>
              <a:rPr lang="en-US" altLang="zh-CN" sz="2800" b="0" dirty="0" err="1" smtClean="0"/>
              <a:t>S.size</a:t>
            </a:r>
            <a:r>
              <a:rPr lang="en-US" altLang="zh-CN" sz="2800" b="0" dirty="0" smtClean="0"/>
              <a:t> </a:t>
            </a:r>
            <a:r>
              <a:rPr lang="en-US" altLang="zh-CN" sz="2800" b="0" dirty="0"/>
              <a:t>&amp;&amp; </a:t>
            </a:r>
            <a:r>
              <a:rPr lang="en-US" altLang="zh-CN" sz="2800" b="0" dirty="0" smtClean="0"/>
              <a:t>j&lt;</a:t>
            </a:r>
            <a:r>
              <a:rPr lang="en-US" altLang="zh-CN" sz="2800" b="0" dirty="0" err="1" smtClean="0"/>
              <a:t>T.size</a:t>
            </a:r>
            <a:r>
              <a:rPr lang="en-US" altLang="zh-CN" sz="2800" b="0" dirty="0" smtClean="0"/>
              <a:t>) {</a:t>
            </a:r>
            <a:endParaRPr lang="en-US" altLang="zh-CN" sz="2800" b="0" dirty="0" smtClean="0"/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	</a:t>
            </a:r>
            <a:r>
              <a:rPr lang="en-US" altLang="zh-CN" sz="2800" b="0" dirty="0" smtClean="0"/>
              <a:t>if(S.ch[i</a:t>
            </a:r>
            <a:r>
              <a:rPr lang="en-US" altLang="zh-CN" sz="2800" b="0" dirty="0"/>
              <a:t>]==</a:t>
            </a:r>
            <a:r>
              <a:rPr lang="en-US" altLang="zh-CN" sz="2800" b="0" dirty="0" smtClean="0"/>
              <a:t>T.ch[j</a:t>
            </a:r>
            <a:r>
              <a:rPr lang="en-US" altLang="zh-CN" sz="2800" b="0" dirty="0"/>
              <a:t>] || </a:t>
            </a:r>
            <a:r>
              <a:rPr lang="en-US" altLang="zh-CN" sz="2800" b="0" dirty="0">
                <a:solidFill>
                  <a:srgbClr val="FF0000"/>
                </a:solidFill>
              </a:rPr>
              <a:t>j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==-1</a:t>
            </a:r>
            <a:r>
              <a:rPr lang="en-US" altLang="zh-CN" sz="2800" b="0" dirty="0" smtClean="0"/>
              <a:t>) {//</a:t>
            </a:r>
            <a:r>
              <a:rPr lang="zh-CN" altLang="en-US" sz="2800" b="0" dirty="0" smtClean="0"/>
              <a:t>迫使子串回溯到</a:t>
            </a:r>
            <a:r>
              <a:rPr lang="en-US" altLang="zh-CN" sz="2800" b="0" dirty="0" smtClean="0"/>
              <a:t>0</a:t>
            </a:r>
            <a:endParaRPr lang="en-US" altLang="zh-CN" sz="2800" b="0" dirty="0" smtClean="0"/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</a:t>
            </a:r>
            <a:r>
              <a:rPr lang="en-US" altLang="zh-CN" sz="2800" b="0" dirty="0" smtClean="0"/>
              <a:t>     </a:t>
            </a:r>
            <a:r>
              <a:rPr lang="en-US" altLang="zh-CN" sz="2800" b="0" dirty="0"/>
              <a:t>	</a:t>
            </a:r>
            <a:r>
              <a:rPr lang="en-US" altLang="zh-CN" sz="2800" b="0" dirty="0" smtClean="0"/>
              <a:t>      i++;  j++; }</a:t>
            </a:r>
            <a:endParaRPr lang="en-US" altLang="zh-CN" sz="2800" b="0" dirty="0" smtClean="0"/>
          </a:p>
          <a:p>
            <a:pPr>
              <a:spcBef>
                <a:spcPts val="100"/>
              </a:spcBef>
            </a:pPr>
            <a:r>
              <a:rPr lang="en-US" altLang="zh-CN" sz="2800" b="0" dirty="0" smtClean="0"/>
              <a:t>   </a:t>
            </a:r>
            <a:r>
              <a:rPr lang="en-US" altLang="zh-CN" sz="2800" b="0" dirty="0"/>
              <a:t>	</a:t>
            </a:r>
            <a:r>
              <a:rPr lang="en-US" altLang="zh-CN" sz="2800" b="0" dirty="0" smtClean="0"/>
              <a:t>       else </a:t>
            </a:r>
            <a:r>
              <a:rPr lang="en-US" altLang="zh-CN" sz="2800" b="0" dirty="0">
                <a:solidFill>
                  <a:srgbClr val="FF0000"/>
                </a:solidFill>
              </a:rPr>
              <a:t>j = next[j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]; </a:t>
            </a:r>
            <a:r>
              <a:rPr lang="en-US" altLang="zh-CN" sz="2800" b="0" dirty="0" smtClean="0"/>
              <a:t>//</a:t>
            </a:r>
            <a:r>
              <a:rPr lang="zh-CN" altLang="en-US" sz="2800" b="0" dirty="0"/>
              <a:t>失配</a:t>
            </a:r>
            <a:r>
              <a:rPr lang="zh-CN" altLang="en-US" sz="2800" b="0" dirty="0" smtClean="0"/>
              <a:t>时</a:t>
            </a:r>
            <a:r>
              <a:rPr lang="en-US" altLang="zh-CN" sz="2800" b="0" dirty="0" smtClean="0"/>
              <a:t>j</a:t>
            </a:r>
            <a:r>
              <a:rPr lang="zh-CN" altLang="en-US" sz="2800" b="0" dirty="0" smtClean="0"/>
              <a:t>回到</a:t>
            </a:r>
            <a:r>
              <a:rPr lang="zh-CN" altLang="en-US" sz="2800" b="0" dirty="0"/>
              <a:t>前一个</a:t>
            </a:r>
            <a:r>
              <a:rPr lang="zh-CN" altLang="en-US" sz="2800" b="0" dirty="0" smtClean="0"/>
              <a:t>适当位置 </a:t>
            </a:r>
            <a:endParaRPr lang="en-US" altLang="zh-CN" sz="2800" b="0" dirty="0" smtClean="0"/>
          </a:p>
          <a:p>
            <a:pPr>
              <a:spcBef>
                <a:spcPts val="100"/>
              </a:spcBef>
            </a:pPr>
            <a:r>
              <a:rPr lang="en-US" altLang="zh-CN" sz="2800" b="0" dirty="0" smtClean="0"/>
              <a:t>     }</a:t>
            </a:r>
            <a:endParaRPr lang="en-US" altLang="zh-CN" sz="2800" b="0" dirty="0" smtClean="0"/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if(j</a:t>
            </a:r>
            <a:r>
              <a:rPr lang="en-US" altLang="zh-CN" sz="2800" b="0" dirty="0" smtClean="0"/>
              <a:t>&gt;=</a:t>
            </a:r>
            <a:r>
              <a:rPr lang="en-US" altLang="zh-CN" sz="2800" b="0" dirty="0" err="1" smtClean="0"/>
              <a:t>T.size</a:t>
            </a:r>
            <a:r>
              <a:rPr lang="en-US" altLang="zh-CN" sz="2800" b="0" dirty="0" smtClean="0"/>
              <a:t>) </a:t>
            </a:r>
            <a:r>
              <a:rPr lang="en-US" altLang="zh-CN" sz="2800" b="0" dirty="0"/>
              <a:t>return i </a:t>
            </a:r>
            <a:r>
              <a:rPr lang="en-US" altLang="zh-CN" sz="2800" b="0" dirty="0" smtClean="0"/>
              <a:t>– </a:t>
            </a:r>
            <a:r>
              <a:rPr lang="en-US" altLang="zh-CN" sz="2800" b="0" dirty="0" err="1" smtClean="0"/>
              <a:t>T.size</a:t>
            </a:r>
            <a:r>
              <a:rPr lang="en-US" altLang="zh-CN" sz="2800" b="0" dirty="0" smtClean="0"/>
              <a:t>; //</a:t>
            </a:r>
            <a:r>
              <a:rPr lang="zh-CN" altLang="en-US" sz="2800" b="0" dirty="0"/>
              <a:t>匹配</a:t>
            </a:r>
            <a:r>
              <a:rPr lang="zh-CN" altLang="en-US" sz="2800" b="0" dirty="0" smtClean="0"/>
              <a:t>成功</a:t>
            </a:r>
            <a:endParaRPr lang="en-US" altLang="zh-CN" sz="2800" b="0" dirty="0" smtClean="0"/>
          </a:p>
          <a:p>
            <a:pPr>
              <a:spcBef>
                <a:spcPts val="100"/>
              </a:spcBef>
            </a:pPr>
            <a:r>
              <a:rPr lang="en-US" altLang="zh-CN" sz="2800" b="0" dirty="0" smtClean="0"/>
              <a:t>    else</a:t>
            </a:r>
            <a:r>
              <a:rPr lang="en-US" altLang="zh-CN" sz="2800" b="0" dirty="0"/>
              <a:t>	return 0</a:t>
            </a:r>
            <a:r>
              <a:rPr lang="en-US" altLang="zh-CN" sz="2800" b="0" dirty="0" smtClean="0"/>
              <a:t>; </a:t>
            </a:r>
            <a:r>
              <a:rPr lang="en-US" altLang="zh-CN" sz="2800" b="0" dirty="0"/>
              <a:t>			</a:t>
            </a:r>
            <a:r>
              <a:rPr lang="en-US" altLang="zh-CN" sz="2800" b="0" dirty="0" smtClean="0"/>
              <a:t>//</a:t>
            </a:r>
            <a:r>
              <a:rPr lang="zh-CN" altLang="en-US" sz="2800" b="0" dirty="0"/>
              <a:t>匹配</a:t>
            </a:r>
            <a:r>
              <a:rPr lang="zh-CN" altLang="en-US" sz="2800" b="0" dirty="0" smtClean="0"/>
              <a:t>失败</a:t>
            </a:r>
            <a:endParaRPr lang="en-US" altLang="zh-CN" sz="2800" b="0" dirty="0" smtClean="0"/>
          </a:p>
          <a:p>
            <a:pPr>
              <a:spcBef>
                <a:spcPts val="100"/>
              </a:spcBef>
            </a:pPr>
            <a:r>
              <a:rPr lang="en-US" altLang="zh-CN" sz="2800" b="0" dirty="0" smtClean="0"/>
              <a:t>} </a:t>
            </a:r>
            <a:endParaRPr lang="zh-CN" altLang="en-US" sz="2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04665"/>
            <a:ext cx="7854040" cy="1656184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800" b="0" dirty="0"/>
              <a:t>KMP</a:t>
            </a:r>
            <a:r>
              <a:rPr lang="zh-CN" altLang="zh-CN" sz="2800" b="0" dirty="0"/>
              <a:t>算法和</a:t>
            </a:r>
            <a:r>
              <a:rPr lang="en-US" altLang="zh-CN" sz="2800" b="0" dirty="0"/>
              <a:t>Brute-Force</a:t>
            </a:r>
            <a:r>
              <a:rPr lang="zh-CN" altLang="zh-CN" sz="2800" b="0" dirty="0"/>
              <a:t>算法很相似，不同之</a:t>
            </a:r>
            <a:r>
              <a:rPr lang="zh-CN" altLang="zh-CN" sz="2800" b="0" dirty="0" smtClean="0"/>
              <a:t>处在于 </a:t>
            </a:r>
            <a:r>
              <a:rPr lang="en-US" altLang="zh-CN" sz="2800" b="0" dirty="0" smtClean="0"/>
              <a:t>“</a:t>
            </a:r>
            <a:r>
              <a:rPr lang="zh-CN" altLang="zh-CN" sz="2800" b="0" dirty="0"/>
              <a:t>失配</a:t>
            </a:r>
            <a:r>
              <a:rPr lang="en-US" altLang="zh-CN" sz="2800" b="0" dirty="0"/>
              <a:t>”</a:t>
            </a:r>
            <a:r>
              <a:rPr lang="zh-CN" altLang="zh-CN" sz="2800" b="0" dirty="0"/>
              <a:t>时</a:t>
            </a:r>
            <a:r>
              <a:rPr lang="zh-CN" altLang="zh-CN" sz="2800" b="0" dirty="0" smtClean="0"/>
              <a:t>，</a:t>
            </a:r>
            <a:r>
              <a:rPr lang="en-US" altLang="zh-CN" sz="2800" b="0" dirty="0" smtClean="0"/>
              <a:t>i</a:t>
            </a:r>
            <a:r>
              <a:rPr lang="zh-CN" altLang="zh-CN" sz="2800" b="0" dirty="0"/>
              <a:t>不变，指针</a:t>
            </a:r>
            <a:r>
              <a:rPr lang="en-US" altLang="zh-CN" sz="2800" b="0" dirty="0"/>
              <a:t>j</a:t>
            </a:r>
            <a:r>
              <a:rPr lang="zh-CN" altLang="zh-CN" sz="2800" b="0" dirty="0"/>
              <a:t>退回到</a:t>
            </a:r>
            <a:r>
              <a:rPr lang="en-US" altLang="zh-CN" sz="2800" b="0" dirty="0"/>
              <a:t>next[j</a:t>
            </a:r>
            <a:r>
              <a:rPr lang="en-US" altLang="zh-CN" sz="2800" b="0" dirty="0" smtClean="0"/>
              <a:t>]</a:t>
            </a:r>
            <a:r>
              <a:rPr lang="zh-CN" altLang="zh-CN" sz="2800" b="0" dirty="0" smtClean="0"/>
              <a:t> 。</a:t>
            </a:r>
            <a:endParaRPr lang="zh-CN" altLang="zh-CN" sz="28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b="0" dirty="0" smtClean="0"/>
              <a:t>next[j</a:t>
            </a:r>
            <a:r>
              <a:rPr lang="en-US" altLang="zh-CN" sz="2800" b="0" dirty="0"/>
              <a:t>]</a:t>
            </a:r>
            <a:r>
              <a:rPr lang="zh-CN" altLang="zh-CN" sz="2800" b="0" dirty="0"/>
              <a:t>定义为：</a:t>
            </a:r>
            <a:endParaRPr lang="zh-CN" altLang="en-US" sz="2800" b="0" dirty="0"/>
          </a:p>
        </p:txBody>
      </p:sp>
      <p:sp>
        <p:nvSpPr>
          <p:cNvPr id="10" name="矩形 9"/>
          <p:cNvSpPr/>
          <p:nvPr/>
        </p:nvSpPr>
        <p:spPr>
          <a:xfrm>
            <a:off x="1763688" y="4149080"/>
            <a:ext cx="27879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        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j=0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72208" y="2852936"/>
            <a:ext cx="716428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max{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 | 0&lt;k&lt;j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，且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…p</a:t>
            </a:r>
            <a:r>
              <a:rPr lang="en-US" altLang="zh-CN" sz="2800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k-1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”=“p</a:t>
            </a:r>
            <a:r>
              <a:rPr lang="en-US" altLang="zh-CN" sz="28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j-k+1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…p</a:t>
            </a:r>
            <a:r>
              <a:rPr lang="en-US" altLang="zh-CN" sz="28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j-1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 }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当此集合非空时                                     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1680" y="5013176"/>
            <a:ext cx="69847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其它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情况，子串应回到开始 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07504" y="4001616"/>
            <a:ext cx="1655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next[j]=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7" name="AutoShape 6"/>
          <p:cNvSpPr/>
          <p:nvPr/>
        </p:nvSpPr>
        <p:spPr bwMode="auto">
          <a:xfrm>
            <a:off x="1547366" y="3140968"/>
            <a:ext cx="215900" cy="2331839"/>
          </a:xfrm>
          <a:prstGeom prst="leftBrace">
            <a:avLst>
              <a:gd name="adj1" fmla="val 80592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05234"/>
            <a:ext cx="9144000" cy="6095600"/>
          </a:xfrm>
        </p:spPr>
        <p:txBody>
          <a:bodyPr>
            <a:normAutofit/>
          </a:bodyPr>
          <a:lstStyle/>
          <a:p>
            <a:r>
              <a:rPr lang="zh-CN" altLang="zh-CN" sz="2800" dirty="0" smtClean="0"/>
              <a:t>算法：</a:t>
            </a:r>
            <a:r>
              <a:rPr lang="en-US" altLang="zh-CN" sz="2800" dirty="0" smtClean="0"/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求</a:t>
            </a:r>
            <a:r>
              <a:rPr lang="en-US" altLang="zh-CN" sz="2800" dirty="0" smtClean="0">
                <a:solidFill>
                  <a:srgbClr val="FF0000"/>
                </a:solidFill>
              </a:rPr>
              <a:t>next[j]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b="0" dirty="0" smtClean="0"/>
              <a:t>void </a:t>
            </a:r>
            <a:r>
              <a:rPr lang="en-US" altLang="zh-CN" sz="2800" b="0" dirty="0" err="1"/>
              <a:t>get_next</a:t>
            </a:r>
            <a:r>
              <a:rPr lang="en-US" altLang="zh-CN" sz="2800" b="0" dirty="0"/>
              <a:t>(</a:t>
            </a:r>
            <a:r>
              <a:rPr lang="en-US" altLang="zh-CN" sz="2800" b="0" dirty="0" err="1"/>
              <a:t>SString</a:t>
            </a:r>
            <a:r>
              <a:rPr lang="en-US" altLang="zh-CN" sz="2800" b="0" dirty="0"/>
              <a:t> T,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next</a:t>
            </a:r>
            <a:r>
              <a:rPr lang="en-US" altLang="zh-CN" sz="2800" b="0" dirty="0" smtClean="0"/>
              <a:t>[]){</a:t>
            </a:r>
            <a:endParaRPr lang="en-US" altLang="zh-CN" sz="2800" b="0" dirty="0" smtClean="0"/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i = </a:t>
            </a:r>
            <a:r>
              <a:rPr lang="en-US" altLang="zh-CN" sz="2800" b="0" dirty="0" smtClean="0"/>
              <a:t>0, j </a:t>
            </a:r>
            <a:r>
              <a:rPr lang="en-US" altLang="zh-CN" sz="2800" b="0" dirty="0"/>
              <a:t>= </a:t>
            </a:r>
            <a:r>
              <a:rPr lang="en-US" altLang="zh-CN" sz="2800" b="0" dirty="0" smtClean="0"/>
              <a:t>-1;</a:t>
            </a:r>
            <a:endParaRPr lang="en-US" altLang="zh-CN" sz="2800" b="0" dirty="0" smtClean="0"/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</a:t>
            </a:r>
            <a:r>
              <a:rPr lang="en-US" altLang="zh-CN" sz="2800" b="0" dirty="0" smtClean="0"/>
              <a:t>next[0] </a:t>
            </a:r>
            <a:r>
              <a:rPr lang="en-US" altLang="zh-CN" sz="2800" b="0" dirty="0"/>
              <a:t>= </a:t>
            </a:r>
            <a:r>
              <a:rPr lang="en-US" altLang="zh-CN" sz="2800" b="0" dirty="0" smtClean="0"/>
              <a:t>-1;</a:t>
            </a:r>
            <a:r>
              <a:rPr lang="en-US" altLang="zh-CN" sz="2800" b="0" dirty="0"/>
              <a:t>	//</a:t>
            </a:r>
            <a:r>
              <a:rPr lang="zh-CN" altLang="en-US" sz="2800" b="0" dirty="0"/>
              <a:t>第一个字符处</a:t>
            </a:r>
            <a:r>
              <a:rPr lang="zh-CN" altLang="en-US" sz="2800" b="0" dirty="0" smtClean="0"/>
              <a:t>失配</a:t>
            </a:r>
            <a:br>
              <a:rPr lang="en-US" altLang="zh-CN" sz="2800" b="0" dirty="0" smtClean="0"/>
            </a:br>
            <a:r>
              <a:rPr lang="en-US" altLang="zh-CN" sz="2800" b="0" dirty="0" smtClean="0"/>
              <a:t>while(i&lt;T.size-1) {</a:t>
            </a:r>
            <a:endParaRPr lang="en-US" altLang="zh-CN" sz="2800" b="0" dirty="0" smtClean="0"/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	</a:t>
            </a:r>
            <a:r>
              <a:rPr lang="en-US" altLang="zh-CN" sz="2800" b="0" dirty="0" smtClean="0"/>
              <a:t>if(T.ch[i</a:t>
            </a:r>
            <a:r>
              <a:rPr lang="en-US" altLang="zh-CN" sz="2800" b="0" dirty="0"/>
              <a:t>]==</a:t>
            </a:r>
            <a:r>
              <a:rPr lang="en-US" altLang="zh-CN" sz="2800" b="0" dirty="0" smtClean="0"/>
              <a:t>T.ch[j</a:t>
            </a:r>
            <a:r>
              <a:rPr lang="en-US" altLang="zh-CN" sz="2800" b="0" dirty="0"/>
              <a:t>] || </a:t>
            </a:r>
            <a:r>
              <a:rPr lang="en-US" altLang="zh-CN" sz="2800" b="0" dirty="0" smtClean="0"/>
              <a:t>j==-1) {</a:t>
            </a:r>
            <a:endParaRPr lang="en-US" altLang="zh-CN" sz="2800" b="0" dirty="0" smtClean="0"/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		i</a:t>
            </a:r>
            <a:r>
              <a:rPr lang="en-US" altLang="zh-CN" sz="2800" b="0" dirty="0" smtClean="0"/>
              <a:t>++;</a:t>
            </a:r>
            <a:r>
              <a:rPr lang="en-US" altLang="zh-CN" sz="2800" b="0" dirty="0"/>
              <a:t>	j</a:t>
            </a:r>
            <a:r>
              <a:rPr lang="en-US" altLang="zh-CN" sz="2800" b="0" dirty="0" smtClean="0"/>
              <a:t>++;</a:t>
            </a:r>
            <a:r>
              <a:rPr lang="en-US" altLang="zh-CN" sz="2800" b="0" dirty="0"/>
              <a:t>	next[i] = j</a:t>
            </a:r>
            <a:r>
              <a:rPr lang="en-US" altLang="zh-CN" sz="2800" b="0" dirty="0" smtClean="0"/>
              <a:t>;</a:t>
            </a:r>
            <a:endParaRPr lang="en-US" altLang="zh-CN" sz="2800" b="0" dirty="0" smtClean="0"/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	</a:t>
            </a:r>
            <a:r>
              <a:rPr lang="en-US" altLang="zh-CN" sz="2800" b="0" dirty="0" smtClean="0"/>
              <a:t>}</a:t>
            </a:r>
            <a:endParaRPr lang="en-US" altLang="zh-CN" sz="2800" b="0" dirty="0" smtClean="0"/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	</a:t>
            </a:r>
            <a:r>
              <a:rPr lang="en-US" altLang="zh-CN" sz="2800" b="0" dirty="0" smtClean="0"/>
              <a:t>else</a:t>
            </a:r>
            <a:r>
              <a:rPr lang="en-US" altLang="zh-CN" sz="2800" b="0" dirty="0"/>
              <a:t>	j = next[j</a:t>
            </a:r>
            <a:r>
              <a:rPr lang="en-US" altLang="zh-CN" sz="2800" b="0" dirty="0" smtClean="0"/>
              <a:t>];</a:t>
            </a:r>
            <a:endParaRPr lang="en-US" altLang="zh-CN" sz="2800" b="0" dirty="0" smtClean="0"/>
          </a:p>
          <a:p>
            <a:pPr>
              <a:spcBef>
                <a:spcPts val="100"/>
              </a:spcBef>
            </a:pPr>
            <a:r>
              <a:rPr lang="en-US" altLang="zh-CN" sz="2800" b="0" dirty="0" smtClean="0"/>
              <a:t>    }</a:t>
            </a:r>
            <a:endParaRPr lang="en-US" altLang="zh-CN" sz="2800" b="0" dirty="0" smtClean="0"/>
          </a:p>
          <a:p>
            <a:pPr>
              <a:spcBef>
                <a:spcPts val="100"/>
              </a:spcBef>
            </a:pPr>
            <a:r>
              <a:rPr lang="en-US" altLang="zh-CN" sz="2800" b="0" dirty="0" smtClean="0"/>
              <a:t>}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6250421"/>
            <a:ext cx="5117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本质也是</a:t>
            </a:r>
            <a:r>
              <a:rPr lang="en-US" altLang="zh-CN" sz="2400" b="1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KMP</a:t>
            </a:r>
            <a:r>
              <a:rPr lang="zh-CN" altLang="en-US" sz="2400" b="1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算法，自己和自己匹配</a:t>
            </a:r>
            <a:endParaRPr lang="zh-CN" altLang="en-US" sz="24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85728"/>
            <a:ext cx="8109148" cy="6985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pPr algn="just" defTabSz="914400"/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知识要点</a:t>
            </a:r>
            <a:endParaRPr lang="zh-CN" altLang="en-US" dirty="0" smtClean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187597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95300" y="1185865"/>
            <a:ext cx="8291541" cy="5172093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zh-CN" altLang="zh-CN" sz="2400" dirty="0" smtClean="0"/>
              <a:t>熟悉操作受限线性表中栈、队列与线性表的关系，顺序栈、循环队列与顺序表的关系，链栈、链队列与链表的关系。</a:t>
            </a:r>
            <a:endParaRPr lang="zh-CN" altLang="zh-CN" sz="2400" dirty="0" smtClean="0"/>
          </a:p>
          <a:p>
            <a:r>
              <a:rPr lang="zh-CN" altLang="zh-CN" sz="2400" dirty="0" smtClean="0"/>
              <a:t>重点掌握栈与队列的结构特点，了解分别在什么问题中应该使用栈结构与队列结构。</a:t>
            </a:r>
            <a:endParaRPr lang="zh-CN" altLang="zh-CN" sz="2400" dirty="0" smtClean="0"/>
          </a:p>
          <a:p>
            <a:r>
              <a:rPr lang="zh-CN" altLang="zh-CN" sz="2400" dirty="0" smtClean="0"/>
              <a:t>熟练掌握栈的基本操作在顺序栈和链栈上的实现，特别注意顺序栈和链栈的判空条件；熟练掌握队列的基本操作在循环队列和链队列上的实现，特别注意循环队列和链队列的判空条件。</a:t>
            </a:r>
            <a:endParaRPr lang="zh-CN" altLang="zh-CN" sz="2400" dirty="0" smtClean="0"/>
          </a:p>
          <a:p>
            <a:r>
              <a:rPr lang="zh-CN" altLang="zh-CN" sz="2400" dirty="0" smtClean="0"/>
              <a:t>熟悉栈与队列的上溢和下溢的概念，了解顺序队列中产生假上溢的原因，以及循环队列消除假上溢的方法。</a:t>
            </a:r>
            <a:endParaRPr lang="zh-CN" altLang="zh-CN" sz="2400" dirty="0" smtClean="0"/>
          </a:p>
          <a:p>
            <a:r>
              <a:rPr lang="zh-CN" altLang="zh-CN" sz="2400" dirty="0" smtClean="0"/>
              <a:t>了解数据类型受限的字符串结构，初步掌握字符串匹配算法。</a:t>
            </a:r>
            <a:endParaRPr lang="en-US" altLang="zh-CN" sz="2400" dirty="0" smtClean="0"/>
          </a:p>
          <a:p>
            <a:r>
              <a:rPr lang="zh-CN" altLang="en-US" sz="2400" dirty="0" smtClean="0"/>
              <a:t>串定义、存储结构、串的基本操作算法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7200900" cy="6096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  <a:effectLst/>
                <a:latin typeface="+mj-ea"/>
              </a:rPr>
              <a:t>顺序栈的溢出问题</a:t>
            </a:r>
            <a:endParaRPr lang="zh-CN" altLang="en-US" sz="3200" dirty="0" smtClean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00034" y="928670"/>
            <a:ext cx="8358246" cy="57181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Font typeface="Wingdings" panose="05000000000000000000" pitchFamily="2" charset="2"/>
              <a:buNone/>
            </a:pPr>
            <a:endParaRPr lang="en-US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ts val="1100"/>
              </a:spcBef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栈由于栈中的元素个数动态变化，而数组的空间是固定的，所以当使用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一个数组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来存放数据元素时，可能会出现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溢出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的现象。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100"/>
              </a:spcBef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当数组为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时，再对数组进行出栈操作会出现溢出现象，这种溢出称为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下溢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100"/>
              </a:spcBef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若数组已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满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时，再对数组进行入栈操作也会出现溢出现象，这种溢出称为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上溢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100"/>
              </a:spcBef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因此，在对栈进行入栈或出栈操作前，应该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对栈当前的状态进行检查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100"/>
              </a:spcBef>
            </a:pP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26244"/>
            <a:ext cx="8109148" cy="6985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pPr algn="just" defTabSz="914400"/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作业</a:t>
            </a:r>
            <a:endParaRPr lang="zh-CN" altLang="en-US" dirty="0" smtClean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187597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57158" y="1185865"/>
            <a:ext cx="8358214" cy="4600589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C00000"/>
              </a:buClr>
            </a:pPr>
            <a:r>
              <a:rPr lang="zh-CN" altLang="en-US" dirty="0"/>
              <a:t>编写一个程序，实现</a:t>
            </a:r>
            <a:r>
              <a:rPr lang="zh-CN" altLang="en-US" dirty="0">
                <a:solidFill>
                  <a:srgbClr val="FF0000"/>
                </a:solidFill>
              </a:rPr>
              <a:t>链栈</a:t>
            </a:r>
            <a:r>
              <a:rPr lang="zh-CN" altLang="en-US" dirty="0"/>
              <a:t>，要求链表的</a:t>
            </a:r>
            <a:r>
              <a:rPr lang="zh-CN" altLang="en-US" dirty="0">
                <a:solidFill>
                  <a:srgbClr val="FF0000"/>
                </a:solidFill>
              </a:rPr>
              <a:t>尾部是栈顶</a:t>
            </a:r>
            <a:r>
              <a:rPr lang="zh-CN" altLang="en-US" dirty="0"/>
              <a:t>。然后输入一个字符串，以</a:t>
            </a:r>
            <a:r>
              <a:rPr lang="en-US" altLang="zh-CN" dirty="0"/>
              <a:t>#</a:t>
            </a:r>
            <a:r>
              <a:rPr lang="zh-CN" altLang="en-US" dirty="0"/>
              <a:t>结束，</a:t>
            </a:r>
            <a:r>
              <a:rPr lang="zh-CN" altLang="en-US" dirty="0" smtClean="0"/>
              <a:t>要求利用链栈将</a:t>
            </a:r>
            <a:r>
              <a:rPr lang="zh-CN" altLang="en-US" dirty="0"/>
              <a:t>其中的数字字符放在其它字符前面输出，并且数字字符及其它字符都以逆序输出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 algn="just">
              <a:lnSpc>
                <a:spcPct val="120000"/>
              </a:lnSpc>
              <a:buClr>
                <a:srgbClr val="C00000"/>
              </a:buClr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设循环队列的存储空间为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。设计算法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将其中数据原地倒置。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InitQueue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中要判断是否初始化成功，返回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bool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。逆置前后要调用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visit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函数输出队列值。输入：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 0 1 2 -1 -1 3 4 5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负数表示出队。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Clr>
                <a:srgbClr val="C00000"/>
              </a:buClr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初始化、入栈、出栈、入队、出队等函数都是返回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bool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ChangeArrowheads="1"/>
          </p:cNvSpPr>
          <p:nvPr/>
        </p:nvSpPr>
        <p:spPr bwMode="auto">
          <a:xfrm>
            <a:off x="2276475" y="2733675"/>
            <a:ext cx="91440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57"/>
          <p:cNvGrpSpPr/>
          <p:nvPr/>
        </p:nvGrpSpPr>
        <p:grpSpPr>
          <a:xfrm>
            <a:off x="328687" y="4077072"/>
            <a:ext cx="8027437" cy="2713013"/>
            <a:chOff x="343881" y="3606773"/>
            <a:chExt cx="6806703" cy="2713013"/>
          </a:xfrm>
        </p:grpSpPr>
        <p:sp>
          <p:nvSpPr>
            <p:cNvPr id="198659" name="Text Box 3"/>
            <p:cNvSpPr txBox="1">
              <a:spLocks noChangeArrowheads="1"/>
            </p:cNvSpPr>
            <p:nvPr/>
          </p:nvSpPr>
          <p:spPr bwMode="auto">
            <a:xfrm>
              <a:off x="343881" y="3606773"/>
              <a:ext cx="2571768" cy="58744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 lIns="216000" tIns="108000" rIns="144000" bIns="10800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FF"/>
                  </a:solidFill>
                  <a:latin typeface="Consolas" panose="020B0609020204030204" pitchFamily="49" charset="0"/>
                  <a:ea typeface="方正启体简体" pitchFamily="65" charset="-122"/>
                  <a:cs typeface="Consolas" panose="020B0609020204030204" pitchFamily="49" charset="0"/>
                </a:rPr>
                <a:t>顺序栈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Consolas" panose="020B0609020204030204" pitchFamily="49" charset="0"/>
                  <a:ea typeface="方正启体简体" pitchFamily="65" charset="-122"/>
                  <a:cs typeface="Consolas" panose="020B0609020204030204" pitchFamily="49" charset="0"/>
                </a:rPr>
                <a:t>4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Consolas" panose="020B0609020204030204" pitchFamily="49" charset="0"/>
                  <a:ea typeface="方正启体简体" pitchFamily="65" charset="-122"/>
                  <a:cs typeface="Consolas" panose="020B0609020204030204" pitchFamily="49" charset="0"/>
                </a:rPr>
                <a:t>要素：</a:t>
              </a:r>
              <a:endParaRPr kumimoji="1"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方正启体简体" pitchFamily="65" charset="-122"/>
                <a:cs typeface="Consolas" panose="020B0609020204030204" pitchFamily="49" charset="0"/>
              </a:endParaRPr>
            </a:p>
          </p:txBody>
        </p:sp>
        <p:sp>
          <p:nvSpPr>
            <p:cNvPr id="198660" name="Text Box 4"/>
            <p:cNvSpPr txBox="1">
              <a:spLocks noChangeArrowheads="1"/>
            </p:cNvSpPr>
            <p:nvPr/>
          </p:nvSpPr>
          <p:spPr bwMode="auto">
            <a:xfrm>
              <a:off x="766911" y="4116518"/>
              <a:ext cx="6383673" cy="220326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216000" tIns="108000" rIns="144000" bIns="108000">
              <a:spAutoFit/>
            </a:bodyPr>
            <a:lstStyle/>
            <a:p>
              <a:pPr fontAlgn="base">
                <a:spcBef>
                  <a:spcPts val="1000"/>
                </a:spcBef>
                <a:spcAft>
                  <a:spcPct val="0"/>
                </a:spcAft>
                <a:buFontTx/>
                <a:buBlip>
                  <a:blip r:embed="rId1"/>
                </a:buBlip>
              </a:pPr>
              <a:r>
                <a:rPr lang="en-US" altLang="zh-CN" sz="24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 </a:t>
              </a:r>
              <a:r>
                <a:rPr lang="zh-CN" altLang="en-US" sz="2600" b="1" dirty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栈空条件：</a:t>
              </a:r>
              <a:r>
                <a:rPr lang="en-US" altLang="zh-CN" sz="26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top=-1</a:t>
              </a:r>
              <a:endParaRPr lang="en-US" altLang="zh-CN" sz="26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fontAlgn="base">
                <a:spcBef>
                  <a:spcPts val="1000"/>
                </a:spcBef>
                <a:spcAft>
                  <a:spcPct val="0"/>
                </a:spcAft>
                <a:buFontTx/>
                <a:buBlip>
                  <a:blip r:embed="rId1"/>
                </a:buBlip>
              </a:pPr>
              <a:r>
                <a:rPr lang="en-US" altLang="zh-CN" sz="26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 </a:t>
              </a:r>
              <a:r>
                <a:rPr lang="zh-CN" altLang="en-US" sz="2600" b="1" dirty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栈满条件：</a:t>
              </a:r>
              <a:r>
                <a:rPr lang="en-US" altLang="zh-CN" sz="26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top=</a:t>
              </a:r>
              <a:r>
                <a:rPr lang="en-US" altLang="zh-CN" sz="2600" b="1" dirty="0" err="1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MaxSize</a:t>
              </a:r>
              <a:r>
                <a:rPr lang="en-US" altLang="zh-CN" sz="26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lang="en-US" altLang="zh-CN" sz="26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fontAlgn="base">
                <a:spcBef>
                  <a:spcPts val="1000"/>
                </a:spcBef>
                <a:spcAft>
                  <a:spcPct val="0"/>
                </a:spcAft>
                <a:buFontTx/>
                <a:buBlip>
                  <a:blip r:embed="rId1"/>
                </a:buBlip>
              </a:pPr>
              <a:r>
                <a:rPr lang="en-US" altLang="zh-CN" sz="26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 </a:t>
              </a:r>
              <a:r>
                <a:rPr lang="zh-CN" altLang="en-US" sz="2600" b="1" dirty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进栈</a:t>
              </a:r>
              <a:r>
                <a:rPr lang="en-US" altLang="zh-CN" sz="2600" b="1" i="1" dirty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e</a:t>
              </a:r>
              <a:r>
                <a:rPr lang="zh-CN" altLang="en-US" sz="2600" b="1" dirty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操作</a:t>
              </a:r>
              <a:r>
                <a:rPr lang="zh-CN" altLang="en-US" sz="26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：</a:t>
              </a:r>
              <a:r>
                <a:rPr lang="zh-CN" altLang="en-US" sz="2600" b="1" dirty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先</a:t>
              </a:r>
              <a:r>
                <a:rPr lang="en-US" altLang="zh-CN" sz="2600" b="1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top</a:t>
              </a:r>
              <a:r>
                <a:rPr lang="en-US" altLang="zh-CN" sz="26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++; </a:t>
              </a:r>
              <a:r>
                <a:rPr lang="zh-CN" altLang="en-US" sz="26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再</a:t>
              </a:r>
              <a:r>
                <a:rPr lang="zh-CN" altLang="en-US" sz="2600" b="1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将</a:t>
              </a:r>
              <a:r>
                <a:rPr lang="en-US" altLang="zh-CN" sz="2600" b="1" i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e</a:t>
              </a:r>
              <a:r>
                <a:rPr lang="zh-CN" altLang="en-US" sz="26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放在</a:t>
              </a:r>
              <a:r>
                <a:rPr lang="en-US" altLang="zh-CN" sz="26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top</a:t>
              </a:r>
              <a:r>
                <a:rPr lang="zh-CN" altLang="en-US" sz="2600" b="1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处</a:t>
              </a:r>
              <a:endParaRPr lang="zh-CN" alt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fontAlgn="base">
                <a:spcBef>
                  <a:spcPts val="1000"/>
                </a:spcBef>
                <a:spcAft>
                  <a:spcPct val="0"/>
                </a:spcAft>
                <a:buFontTx/>
                <a:buBlip>
                  <a:blip r:embed="rId1"/>
                </a:buBlip>
              </a:pPr>
              <a:r>
                <a:rPr lang="zh-CN" altLang="en-US" sz="26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 </a:t>
              </a:r>
              <a:r>
                <a:rPr lang="zh-CN" altLang="en-US" sz="2600" b="1" dirty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退栈操作</a:t>
              </a:r>
              <a:r>
                <a:rPr lang="zh-CN" altLang="en-US" sz="26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：</a:t>
              </a:r>
              <a:r>
                <a:rPr lang="zh-CN" altLang="en-US" sz="2600" b="1" dirty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先</a:t>
              </a:r>
              <a:r>
                <a:rPr lang="zh-CN" altLang="en-US" sz="2600" b="1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从</a:t>
              </a:r>
              <a:r>
                <a:rPr lang="en-US" altLang="zh-CN" sz="26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top</a:t>
              </a:r>
              <a:r>
                <a:rPr lang="zh-CN" altLang="en-US" sz="26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处取出元素</a:t>
              </a:r>
              <a:r>
                <a:rPr lang="en-US" altLang="zh-CN" sz="2600" b="1" i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e</a:t>
              </a:r>
              <a:r>
                <a:rPr lang="en-US" altLang="zh-CN" sz="2600" b="1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; </a:t>
              </a:r>
              <a:r>
                <a:rPr lang="zh-CN" altLang="en-US" sz="26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再</a:t>
              </a:r>
              <a:r>
                <a:rPr lang="en-US" altLang="zh-CN" sz="2600" b="1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top-</a:t>
              </a:r>
              <a:r>
                <a:rPr lang="en-US" altLang="zh-CN" sz="26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-;</a:t>
              </a:r>
              <a:endParaRPr lang="en-US" altLang="zh-CN" sz="26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250825" y="116632"/>
            <a:ext cx="659765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顺序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栈的各种状态（</a:t>
            </a:r>
            <a:r>
              <a:rPr kumimoji="1" lang="en-US" altLang="zh-CN" sz="2800" b="1" dirty="0" err="1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MaxSize</a:t>
            </a:r>
            <a:r>
              <a:rPr kumimoji="1" lang="en-US" altLang="zh-CN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endParaRPr lang="en-US" altLang="zh-CN" sz="2800" b="1" dirty="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1036638"/>
            <a:ext cx="9036496" cy="3026590"/>
            <a:chOff x="1677" y="1036638"/>
            <a:chExt cx="8602573" cy="2750234"/>
          </a:xfrm>
        </p:grpSpPr>
        <p:sp>
          <p:nvSpPr>
            <p:cNvPr id="198662" name="Rectangle 6"/>
            <p:cNvSpPr>
              <a:spLocks noChangeArrowheads="1"/>
            </p:cNvSpPr>
            <p:nvPr/>
          </p:nvSpPr>
          <p:spPr bwMode="auto">
            <a:xfrm>
              <a:off x="911225" y="1074738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200" b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8663" name="Text Box 7"/>
            <p:cNvSpPr txBox="1">
              <a:spLocks noChangeArrowheads="1"/>
            </p:cNvSpPr>
            <p:nvPr/>
          </p:nvSpPr>
          <p:spPr bwMode="auto">
            <a:xfrm>
              <a:off x="1581150" y="1036638"/>
              <a:ext cx="431800" cy="391543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4</a:t>
              </a:r>
              <a:endPara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8664" name="Rectangle 8"/>
            <p:cNvSpPr>
              <a:spLocks noChangeArrowheads="1"/>
            </p:cNvSpPr>
            <p:nvPr/>
          </p:nvSpPr>
          <p:spPr bwMode="auto">
            <a:xfrm>
              <a:off x="911225" y="1435100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200" b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8665" name="Text Box 9"/>
            <p:cNvSpPr txBox="1">
              <a:spLocks noChangeArrowheads="1"/>
            </p:cNvSpPr>
            <p:nvPr/>
          </p:nvSpPr>
          <p:spPr bwMode="auto">
            <a:xfrm>
              <a:off x="1581150" y="1397000"/>
              <a:ext cx="431800" cy="391543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3</a:t>
              </a:r>
              <a:endPara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8666" name="Rectangle 10"/>
            <p:cNvSpPr>
              <a:spLocks noChangeArrowheads="1"/>
            </p:cNvSpPr>
            <p:nvPr/>
          </p:nvSpPr>
          <p:spPr bwMode="auto">
            <a:xfrm>
              <a:off x="911225" y="1793875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200" b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8667" name="Text Box 11"/>
            <p:cNvSpPr txBox="1">
              <a:spLocks noChangeArrowheads="1"/>
            </p:cNvSpPr>
            <p:nvPr/>
          </p:nvSpPr>
          <p:spPr bwMode="auto">
            <a:xfrm>
              <a:off x="1581150" y="1755775"/>
              <a:ext cx="431800" cy="391543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2</a:t>
              </a:r>
              <a:endPara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8668" name="Rectangle 12"/>
            <p:cNvSpPr>
              <a:spLocks noChangeArrowheads="1"/>
            </p:cNvSpPr>
            <p:nvPr/>
          </p:nvSpPr>
          <p:spPr bwMode="auto">
            <a:xfrm>
              <a:off x="911225" y="2154238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200" b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8669" name="Text Box 13"/>
            <p:cNvSpPr txBox="1">
              <a:spLocks noChangeArrowheads="1"/>
            </p:cNvSpPr>
            <p:nvPr/>
          </p:nvSpPr>
          <p:spPr bwMode="auto">
            <a:xfrm>
              <a:off x="1581150" y="2206570"/>
              <a:ext cx="431800" cy="391543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1</a:t>
              </a:r>
              <a:endPara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8670" name="Rectangle 14"/>
            <p:cNvSpPr>
              <a:spLocks noChangeArrowheads="1"/>
            </p:cNvSpPr>
            <p:nvPr/>
          </p:nvSpPr>
          <p:spPr bwMode="auto">
            <a:xfrm>
              <a:off x="911225" y="2514600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200" b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8671" name="Text Box 15"/>
            <p:cNvSpPr txBox="1">
              <a:spLocks noChangeArrowheads="1"/>
            </p:cNvSpPr>
            <p:nvPr/>
          </p:nvSpPr>
          <p:spPr bwMode="auto">
            <a:xfrm>
              <a:off x="1581150" y="2566932"/>
              <a:ext cx="431800" cy="391543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0</a:t>
              </a:r>
              <a:endPara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8672" name="Line 16"/>
            <p:cNvSpPr>
              <a:spLocks noChangeShapeType="1"/>
            </p:cNvSpPr>
            <p:nvPr/>
          </p:nvSpPr>
          <p:spPr bwMode="auto">
            <a:xfrm>
              <a:off x="500063" y="3019425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8673" name="Text Box 17"/>
            <p:cNvSpPr txBox="1">
              <a:spLocks noChangeArrowheads="1"/>
            </p:cNvSpPr>
            <p:nvPr/>
          </p:nvSpPr>
          <p:spPr bwMode="auto">
            <a:xfrm>
              <a:off x="1677" y="2816225"/>
              <a:ext cx="609511" cy="363576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top</a:t>
              </a:r>
              <a:endParaRPr lang="en-US" altLang="zh-CN" sz="2000" b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8674" name="Text Box 18"/>
            <p:cNvSpPr txBox="1">
              <a:spLocks noChangeArrowheads="1"/>
            </p:cNvSpPr>
            <p:nvPr/>
          </p:nvSpPr>
          <p:spPr bwMode="auto">
            <a:xfrm>
              <a:off x="573088" y="3286125"/>
              <a:ext cx="1439862" cy="391543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200" b="1">
                  <a:solidFill>
                    <a:srgbClr val="3333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（</a:t>
              </a:r>
              <a:r>
                <a:rPr lang="en-US" altLang="zh-CN" sz="2200" b="1">
                  <a:solidFill>
                    <a:srgbClr val="3333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lang="zh-CN" altLang="en-US" sz="2200" b="1">
                  <a:solidFill>
                    <a:srgbClr val="3333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）空栈</a:t>
              </a:r>
              <a:endParaRPr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8675" name="Rectangle 19"/>
            <p:cNvSpPr>
              <a:spLocks noChangeArrowheads="1"/>
            </p:cNvSpPr>
            <p:nvPr/>
          </p:nvSpPr>
          <p:spPr bwMode="auto">
            <a:xfrm>
              <a:off x="3211513" y="1092200"/>
              <a:ext cx="5762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200" b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8676" name="Text Box 20"/>
            <p:cNvSpPr txBox="1">
              <a:spLocks noChangeArrowheads="1"/>
            </p:cNvSpPr>
            <p:nvPr/>
          </p:nvSpPr>
          <p:spPr bwMode="auto">
            <a:xfrm>
              <a:off x="3881438" y="1054100"/>
              <a:ext cx="431800" cy="391543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4</a:t>
              </a:r>
              <a:endPara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8677" name="Rectangle 21"/>
            <p:cNvSpPr>
              <a:spLocks noChangeArrowheads="1"/>
            </p:cNvSpPr>
            <p:nvPr/>
          </p:nvSpPr>
          <p:spPr bwMode="auto">
            <a:xfrm>
              <a:off x="3211513" y="1452563"/>
              <a:ext cx="5762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200" b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8678" name="Text Box 22"/>
            <p:cNvSpPr txBox="1">
              <a:spLocks noChangeArrowheads="1"/>
            </p:cNvSpPr>
            <p:nvPr/>
          </p:nvSpPr>
          <p:spPr bwMode="auto">
            <a:xfrm>
              <a:off x="3881438" y="1414463"/>
              <a:ext cx="431800" cy="391543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3</a:t>
              </a:r>
              <a:endPara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8679" name="Rectangle 23"/>
            <p:cNvSpPr>
              <a:spLocks noChangeArrowheads="1"/>
            </p:cNvSpPr>
            <p:nvPr/>
          </p:nvSpPr>
          <p:spPr bwMode="auto">
            <a:xfrm>
              <a:off x="3211513" y="1811338"/>
              <a:ext cx="5762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200" b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8680" name="Text Box 24"/>
            <p:cNvSpPr txBox="1">
              <a:spLocks noChangeArrowheads="1"/>
            </p:cNvSpPr>
            <p:nvPr/>
          </p:nvSpPr>
          <p:spPr bwMode="auto">
            <a:xfrm>
              <a:off x="3881438" y="1773238"/>
              <a:ext cx="431800" cy="391543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2</a:t>
              </a:r>
              <a:endPara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8681" name="Rectangle 25"/>
            <p:cNvSpPr>
              <a:spLocks noChangeArrowheads="1"/>
            </p:cNvSpPr>
            <p:nvPr/>
          </p:nvSpPr>
          <p:spPr bwMode="auto">
            <a:xfrm>
              <a:off x="3211513" y="2171700"/>
              <a:ext cx="5762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200" b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8682" name="Text Box 26"/>
            <p:cNvSpPr txBox="1">
              <a:spLocks noChangeArrowheads="1"/>
            </p:cNvSpPr>
            <p:nvPr/>
          </p:nvSpPr>
          <p:spPr bwMode="auto">
            <a:xfrm>
              <a:off x="3881438" y="2183840"/>
              <a:ext cx="431800" cy="391543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1</a:t>
              </a:r>
              <a:endPara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8683" name="Rectangle 27"/>
            <p:cNvSpPr>
              <a:spLocks noChangeArrowheads="1"/>
            </p:cNvSpPr>
            <p:nvPr/>
          </p:nvSpPr>
          <p:spPr bwMode="auto">
            <a:xfrm>
              <a:off x="3211513" y="2532063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200" b="1" i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en-US" altLang="zh-CN" sz="2200" b="1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8684" name="Text Box 28"/>
            <p:cNvSpPr txBox="1">
              <a:spLocks noChangeArrowheads="1"/>
            </p:cNvSpPr>
            <p:nvPr/>
          </p:nvSpPr>
          <p:spPr bwMode="auto">
            <a:xfrm>
              <a:off x="3881438" y="2544203"/>
              <a:ext cx="431800" cy="391543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0</a:t>
              </a:r>
              <a:endPara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8685" name="Line 29"/>
            <p:cNvSpPr>
              <a:spLocks noChangeShapeType="1"/>
            </p:cNvSpPr>
            <p:nvPr/>
          </p:nvSpPr>
          <p:spPr bwMode="auto">
            <a:xfrm>
              <a:off x="2800350" y="2709863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8686" name="Text Box 30"/>
            <p:cNvSpPr txBox="1">
              <a:spLocks noChangeArrowheads="1"/>
            </p:cNvSpPr>
            <p:nvPr/>
          </p:nvSpPr>
          <p:spPr bwMode="auto">
            <a:xfrm>
              <a:off x="2309813" y="2506663"/>
              <a:ext cx="576262" cy="363576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top</a:t>
              </a:r>
              <a:endParaRPr lang="en-US" altLang="zh-CN" sz="2000" b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8687" name="Text Box 31"/>
            <p:cNvSpPr txBox="1">
              <a:spLocks noChangeArrowheads="1"/>
            </p:cNvSpPr>
            <p:nvPr/>
          </p:nvSpPr>
          <p:spPr bwMode="auto">
            <a:xfrm>
              <a:off x="2662238" y="3303588"/>
              <a:ext cx="1731962" cy="391543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200" b="1" dirty="0">
                  <a:solidFill>
                    <a:srgbClr val="3333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（</a:t>
              </a:r>
              <a:r>
                <a:rPr lang="en-US" altLang="zh-CN" sz="2200" b="1" dirty="0">
                  <a:solidFill>
                    <a:srgbClr val="3333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lang="zh-CN" altLang="en-US" sz="2200" b="1" dirty="0">
                  <a:solidFill>
                    <a:srgbClr val="3333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）</a:t>
              </a:r>
              <a:r>
                <a:rPr lang="en-US" altLang="zh-CN" sz="2200" b="1" i="1" dirty="0">
                  <a:solidFill>
                    <a:srgbClr val="3333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lang="zh-CN" altLang="en-US" sz="2200" b="1" dirty="0">
                  <a:solidFill>
                    <a:srgbClr val="3333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进栈</a:t>
              </a:r>
              <a:endPara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8688" name="Rectangle 32"/>
            <p:cNvSpPr>
              <a:spLocks noChangeArrowheads="1"/>
            </p:cNvSpPr>
            <p:nvPr/>
          </p:nvSpPr>
          <p:spPr bwMode="auto">
            <a:xfrm>
              <a:off x="5300663" y="1092200"/>
              <a:ext cx="5762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200" b="1" i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lang="en-US" altLang="zh-CN" sz="2200" b="1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8689" name="Text Box 33"/>
            <p:cNvSpPr txBox="1">
              <a:spLocks noChangeArrowheads="1"/>
            </p:cNvSpPr>
            <p:nvPr/>
          </p:nvSpPr>
          <p:spPr bwMode="auto">
            <a:xfrm>
              <a:off x="5970588" y="1054100"/>
              <a:ext cx="431800" cy="391543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4</a:t>
              </a:r>
              <a:endPara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8690" name="Rectangle 34"/>
            <p:cNvSpPr>
              <a:spLocks noChangeArrowheads="1"/>
            </p:cNvSpPr>
            <p:nvPr/>
          </p:nvSpPr>
          <p:spPr bwMode="auto">
            <a:xfrm>
              <a:off x="5300663" y="1452563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200" b="1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en-US" altLang="zh-CN" sz="2200" b="1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8691" name="Text Box 35"/>
            <p:cNvSpPr txBox="1">
              <a:spLocks noChangeArrowheads="1"/>
            </p:cNvSpPr>
            <p:nvPr/>
          </p:nvSpPr>
          <p:spPr bwMode="auto">
            <a:xfrm>
              <a:off x="5970588" y="1414463"/>
              <a:ext cx="431800" cy="391543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3</a:t>
              </a:r>
              <a:endPara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8692" name="Rectangle 36"/>
            <p:cNvSpPr>
              <a:spLocks noChangeArrowheads="1"/>
            </p:cNvSpPr>
            <p:nvPr/>
          </p:nvSpPr>
          <p:spPr bwMode="auto">
            <a:xfrm>
              <a:off x="5300663" y="1811338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200" b="1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en-US" altLang="zh-CN" sz="2200" b="1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8693" name="Text Box 37"/>
            <p:cNvSpPr txBox="1">
              <a:spLocks noChangeArrowheads="1"/>
            </p:cNvSpPr>
            <p:nvPr/>
          </p:nvSpPr>
          <p:spPr bwMode="auto">
            <a:xfrm>
              <a:off x="5970588" y="1773238"/>
              <a:ext cx="431800" cy="391543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2</a:t>
              </a:r>
              <a:endPara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8694" name="Rectangle 38"/>
            <p:cNvSpPr>
              <a:spLocks noChangeArrowheads="1"/>
            </p:cNvSpPr>
            <p:nvPr/>
          </p:nvSpPr>
          <p:spPr bwMode="auto">
            <a:xfrm>
              <a:off x="5300663" y="2171700"/>
              <a:ext cx="5762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200" b="1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en-US" altLang="zh-CN" sz="2200" b="1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8695" name="Text Box 39"/>
            <p:cNvSpPr txBox="1">
              <a:spLocks noChangeArrowheads="1"/>
            </p:cNvSpPr>
            <p:nvPr/>
          </p:nvSpPr>
          <p:spPr bwMode="auto">
            <a:xfrm>
              <a:off x="5970588" y="2193888"/>
              <a:ext cx="431800" cy="391543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1</a:t>
              </a:r>
              <a:endPara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8696" name="Rectangle 40"/>
            <p:cNvSpPr>
              <a:spLocks noChangeArrowheads="1"/>
            </p:cNvSpPr>
            <p:nvPr/>
          </p:nvSpPr>
          <p:spPr bwMode="auto">
            <a:xfrm>
              <a:off x="5300663" y="2532063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200" b="1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en-US" altLang="zh-CN" sz="2200" b="1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8697" name="Text Box 41"/>
            <p:cNvSpPr txBox="1">
              <a:spLocks noChangeArrowheads="1"/>
            </p:cNvSpPr>
            <p:nvPr/>
          </p:nvSpPr>
          <p:spPr bwMode="auto">
            <a:xfrm>
              <a:off x="5970588" y="2554251"/>
              <a:ext cx="431800" cy="391543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0</a:t>
              </a:r>
              <a:endPara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8698" name="Line 42"/>
            <p:cNvSpPr>
              <a:spLocks noChangeShapeType="1"/>
            </p:cNvSpPr>
            <p:nvPr/>
          </p:nvSpPr>
          <p:spPr bwMode="auto">
            <a:xfrm>
              <a:off x="4889500" y="1316038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8699" name="Text Box 43"/>
            <p:cNvSpPr txBox="1">
              <a:spLocks noChangeArrowheads="1"/>
            </p:cNvSpPr>
            <p:nvPr/>
          </p:nvSpPr>
          <p:spPr bwMode="auto">
            <a:xfrm>
              <a:off x="4398963" y="1112838"/>
              <a:ext cx="576262" cy="363576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top</a:t>
              </a:r>
              <a:endParaRPr lang="en-US" altLang="zh-CN" sz="2000" b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8700" name="Text Box 44"/>
            <p:cNvSpPr txBox="1">
              <a:spLocks noChangeArrowheads="1"/>
            </p:cNvSpPr>
            <p:nvPr/>
          </p:nvSpPr>
          <p:spPr bwMode="auto">
            <a:xfrm>
              <a:off x="4754563" y="3087688"/>
              <a:ext cx="1617662" cy="69918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200" b="1" dirty="0">
                  <a:solidFill>
                    <a:srgbClr val="3333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（</a:t>
              </a:r>
              <a:r>
                <a:rPr lang="en-US" altLang="zh-CN" sz="2200" b="1" dirty="0">
                  <a:solidFill>
                    <a:srgbClr val="3333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lang="zh-CN" altLang="en-US" sz="2200" b="1" dirty="0">
                  <a:solidFill>
                    <a:srgbClr val="3333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）</a:t>
              </a:r>
              <a:r>
                <a:rPr lang="en-US" altLang="zh-CN" sz="2200" b="1" i="1" dirty="0">
                  <a:solidFill>
                    <a:srgbClr val="3333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lang="zh-CN" altLang="en-US" sz="2200" b="1" dirty="0">
                  <a:solidFill>
                    <a:srgbClr val="3333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、</a:t>
              </a:r>
              <a:r>
                <a:rPr lang="en-US" altLang="zh-CN" sz="2200" b="1" i="1" dirty="0">
                  <a:solidFill>
                    <a:srgbClr val="3333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lang="zh-CN" altLang="en-US" sz="2200" b="1" dirty="0">
                  <a:solidFill>
                    <a:srgbClr val="3333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、</a:t>
              </a:r>
              <a:r>
                <a:rPr lang="en-US" altLang="zh-CN" sz="2200" b="1" i="1" dirty="0">
                  <a:solidFill>
                    <a:srgbClr val="3333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d</a:t>
              </a:r>
              <a:r>
                <a:rPr lang="zh-CN" altLang="en-US" sz="2200" b="1" dirty="0">
                  <a:solidFill>
                    <a:srgbClr val="3333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、</a:t>
              </a:r>
              <a:r>
                <a:rPr lang="en-US" altLang="zh-CN" sz="2200" b="1" i="1" dirty="0">
                  <a:solidFill>
                    <a:srgbClr val="3333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e</a:t>
              </a:r>
              <a:r>
                <a:rPr lang="zh-CN" altLang="en-US" sz="2200" b="1" dirty="0">
                  <a:solidFill>
                    <a:srgbClr val="3333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进栈</a:t>
              </a:r>
              <a:endPara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8701" name="Rectangle 45"/>
            <p:cNvSpPr>
              <a:spLocks noChangeArrowheads="1"/>
            </p:cNvSpPr>
            <p:nvPr/>
          </p:nvSpPr>
          <p:spPr bwMode="auto">
            <a:xfrm>
              <a:off x="7286625" y="1092200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200" b="1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8702" name="Text Box 46"/>
            <p:cNvSpPr txBox="1">
              <a:spLocks noChangeArrowheads="1"/>
            </p:cNvSpPr>
            <p:nvPr/>
          </p:nvSpPr>
          <p:spPr bwMode="auto">
            <a:xfrm>
              <a:off x="7956550" y="1054100"/>
              <a:ext cx="431800" cy="391543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4</a:t>
              </a:r>
              <a:endPara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8703" name="Rectangle 47"/>
            <p:cNvSpPr>
              <a:spLocks noChangeArrowheads="1"/>
            </p:cNvSpPr>
            <p:nvPr/>
          </p:nvSpPr>
          <p:spPr bwMode="auto">
            <a:xfrm>
              <a:off x="7286625" y="1452563"/>
              <a:ext cx="576263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200" b="1" i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en-US" altLang="zh-CN" sz="2200" b="1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8704" name="Text Box 48"/>
            <p:cNvSpPr txBox="1">
              <a:spLocks noChangeArrowheads="1"/>
            </p:cNvSpPr>
            <p:nvPr/>
          </p:nvSpPr>
          <p:spPr bwMode="auto">
            <a:xfrm>
              <a:off x="7956550" y="1414463"/>
              <a:ext cx="431800" cy="391543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3</a:t>
              </a:r>
              <a:endPara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8705" name="Rectangle 49"/>
            <p:cNvSpPr>
              <a:spLocks noChangeArrowheads="1"/>
            </p:cNvSpPr>
            <p:nvPr/>
          </p:nvSpPr>
          <p:spPr bwMode="auto">
            <a:xfrm>
              <a:off x="7286625" y="1811338"/>
              <a:ext cx="576263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200" b="1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en-US" altLang="zh-CN" sz="2200" b="1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8706" name="Text Box 50"/>
            <p:cNvSpPr txBox="1">
              <a:spLocks noChangeArrowheads="1"/>
            </p:cNvSpPr>
            <p:nvPr/>
          </p:nvSpPr>
          <p:spPr bwMode="auto">
            <a:xfrm>
              <a:off x="7956550" y="1773238"/>
              <a:ext cx="431800" cy="391543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2</a:t>
              </a:r>
              <a:endPara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8707" name="Rectangle 51"/>
            <p:cNvSpPr>
              <a:spLocks noChangeArrowheads="1"/>
            </p:cNvSpPr>
            <p:nvPr/>
          </p:nvSpPr>
          <p:spPr bwMode="auto">
            <a:xfrm>
              <a:off x="7286625" y="2171700"/>
              <a:ext cx="576263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200" b="1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en-US" altLang="zh-CN" sz="2200" b="1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8708" name="Text Box 52"/>
            <p:cNvSpPr txBox="1">
              <a:spLocks noChangeArrowheads="1"/>
            </p:cNvSpPr>
            <p:nvPr/>
          </p:nvSpPr>
          <p:spPr bwMode="auto">
            <a:xfrm>
              <a:off x="7956550" y="2173792"/>
              <a:ext cx="431800" cy="391543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1</a:t>
              </a:r>
              <a:endPara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8709" name="Rectangle 53"/>
            <p:cNvSpPr>
              <a:spLocks noChangeArrowheads="1"/>
            </p:cNvSpPr>
            <p:nvPr/>
          </p:nvSpPr>
          <p:spPr bwMode="auto">
            <a:xfrm>
              <a:off x="7286625" y="2532063"/>
              <a:ext cx="576263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200" b="1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en-US" altLang="zh-CN" sz="2200" b="1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8710" name="Text Box 54"/>
            <p:cNvSpPr txBox="1">
              <a:spLocks noChangeArrowheads="1"/>
            </p:cNvSpPr>
            <p:nvPr/>
          </p:nvSpPr>
          <p:spPr bwMode="auto">
            <a:xfrm>
              <a:off x="7956550" y="2534155"/>
              <a:ext cx="431800" cy="391543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0</a:t>
              </a:r>
              <a:endPara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8711" name="Line 55"/>
            <p:cNvSpPr>
              <a:spLocks noChangeShapeType="1"/>
            </p:cNvSpPr>
            <p:nvPr/>
          </p:nvSpPr>
          <p:spPr bwMode="auto">
            <a:xfrm>
              <a:off x="6875463" y="1651000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8712" name="Text Box 56"/>
            <p:cNvSpPr txBox="1">
              <a:spLocks noChangeArrowheads="1"/>
            </p:cNvSpPr>
            <p:nvPr/>
          </p:nvSpPr>
          <p:spPr bwMode="auto">
            <a:xfrm>
              <a:off x="6384925" y="1447800"/>
              <a:ext cx="576263" cy="363576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top</a:t>
              </a:r>
              <a:endParaRPr lang="en-US" altLang="zh-CN" sz="2000" b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8713" name="Text Box 57"/>
            <p:cNvSpPr txBox="1">
              <a:spLocks noChangeArrowheads="1"/>
            </p:cNvSpPr>
            <p:nvPr/>
          </p:nvSpPr>
          <p:spPr bwMode="auto">
            <a:xfrm>
              <a:off x="6740525" y="3087688"/>
              <a:ext cx="1863725" cy="69918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200" b="1" dirty="0">
                  <a:solidFill>
                    <a:srgbClr val="3333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（</a:t>
              </a:r>
              <a:r>
                <a:rPr lang="en-US" altLang="zh-CN" sz="2200" b="1" dirty="0">
                  <a:solidFill>
                    <a:srgbClr val="3333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d</a:t>
              </a:r>
              <a:r>
                <a:rPr lang="zh-CN" altLang="en-US" sz="2200" b="1" dirty="0">
                  <a:solidFill>
                    <a:srgbClr val="3333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）出栈一次</a:t>
              </a:r>
              <a:endPara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ChangeArrowheads="1"/>
          </p:cNvSpPr>
          <p:nvPr/>
        </p:nvSpPr>
        <p:spPr bwMode="auto">
          <a:xfrm>
            <a:off x="2276475" y="2733675"/>
            <a:ext cx="91440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57"/>
          <p:cNvGrpSpPr/>
          <p:nvPr/>
        </p:nvGrpSpPr>
        <p:grpSpPr>
          <a:xfrm>
            <a:off x="328687" y="4077072"/>
            <a:ext cx="8027437" cy="2713013"/>
            <a:chOff x="343881" y="3606773"/>
            <a:chExt cx="6806703" cy="2713013"/>
          </a:xfrm>
        </p:grpSpPr>
        <p:sp>
          <p:nvSpPr>
            <p:cNvPr id="198659" name="Text Box 3"/>
            <p:cNvSpPr txBox="1">
              <a:spLocks noChangeArrowheads="1"/>
            </p:cNvSpPr>
            <p:nvPr/>
          </p:nvSpPr>
          <p:spPr bwMode="auto">
            <a:xfrm>
              <a:off x="343881" y="3606773"/>
              <a:ext cx="2571768" cy="58744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 lIns="216000" tIns="108000" rIns="144000" bIns="10800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FF"/>
                  </a:solidFill>
                  <a:latin typeface="Consolas" panose="020B0609020204030204" pitchFamily="49" charset="0"/>
                  <a:ea typeface="方正启体简体" pitchFamily="65" charset="-122"/>
                  <a:cs typeface="Consolas" panose="020B0609020204030204" pitchFamily="49" charset="0"/>
                </a:rPr>
                <a:t>顺序栈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Consolas" panose="020B0609020204030204" pitchFamily="49" charset="0"/>
                  <a:ea typeface="方正启体简体" pitchFamily="65" charset="-122"/>
                  <a:cs typeface="Consolas" panose="020B0609020204030204" pitchFamily="49" charset="0"/>
                </a:rPr>
                <a:t>4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Consolas" panose="020B0609020204030204" pitchFamily="49" charset="0"/>
                  <a:ea typeface="方正启体简体" pitchFamily="65" charset="-122"/>
                  <a:cs typeface="Consolas" panose="020B0609020204030204" pitchFamily="49" charset="0"/>
                </a:rPr>
                <a:t>要素：</a:t>
              </a:r>
              <a:endParaRPr kumimoji="1"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方正启体简体" pitchFamily="65" charset="-122"/>
                <a:cs typeface="Consolas" panose="020B0609020204030204" pitchFamily="49" charset="0"/>
              </a:endParaRPr>
            </a:p>
          </p:txBody>
        </p:sp>
        <p:sp>
          <p:nvSpPr>
            <p:cNvPr id="198660" name="Text Box 4"/>
            <p:cNvSpPr txBox="1">
              <a:spLocks noChangeArrowheads="1"/>
            </p:cNvSpPr>
            <p:nvPr/>
          </p:nvSpPr>
          <p:spPr bwMode="auto">
            <a:xfrm>
              <a:off x="766911" y="4116518"/>
              <a:ext cx="6383673" cy="220326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216000" tIns="108000" rIns="144000" bIns="108000">
              <a:spAutoFit/>
            </a:bodyPr>
            <a:lstStyle/>
            <a:p>
              <a:pPr fontAlgn="base">
                <a:spcBef>
                  <a:spcPts val="1000"/>
                </a:spcBef>
                <a:spcAft>
                  <a:spcPct val="0"/>
                </a:spcAft>
                <a:buFontTx/>
                <a:buBlip>
                  <a:blip r:embed="rId1"/>
                </a:buBlip>
              </a:pPr>
              <a:r>
                <a:rPr lang="en-US" altLang="zh-CN" sz="24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 </a:t>
              </a:r>
              <a:r>
                <a:rPr lang="zh-CN" altLang="en-US" sz="2600" b="1" dirty="0">
                  <a:solidFill>
                    <a:srgbClr val="FF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栈空条件：</a:t>
              </a:r>
              <a:r>
                <a:rPr lang="en-US" altLang="zh-CN" sz="2600" b="1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top=0</a:t>
              </a:r>
              <a:endParaRPr lang="en-US" altLang="zh-CN" sz="26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fontAlgn="base">
                <a:spcBef>
                  <a:spcPts val="1000"/>
                </a:spcBef>
                <a:spcAft>
                  <a:spcPct val="0"/>
                </a:spcAft>
                <a:buFontTx/>
                <a:buBlip>
                  <a:blip r:embed="rId1"/>
                </a:buBlip>
              </a:pPr>
              <a:r>
                <a:rPr lang="en-US" altLang="zh-CN" sz="26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 </a:t>
              </a:r>
              <a:r>
                <a:rPr lang="zh-CN" altLang="en-US" sz="2600" b="1" dirty="0">
                  <a:solidFill>
                    <a:srgbClr val="FF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栈满条件：</a:t>
              </a:r>
              <a:r>
                <a:rPr lang="en-US" altLang="zh-CN" sz="2600" b="1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top=</a:t>
              </a:r>
              <a:r>
                <a:rPr lang="en-US" altLang="zh-CN" sz="2600" b="1" dirty="0" err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MaxSize</a:t>
              </a:r>
              <a:endParaRPr lang="en-US" altLang="zh-CN" sz="26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fontAlgn="base">
                <a:spcBef>
                  <a:spcPts val="1000"/>
                </a:spcBef>
                <a:spcAft>
                  <a:spcPct val="0"/>
                </a:spcAft>
                <a:buBlip>
                  <a:blip r:embed="rId1"/>
                </a:buBlip>
              </a:pPr>
              <a:r>
                <a:rPr lang="en-US" altLang="zh-CN" sz="26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 </a:t>
              </a:r>
              <a:r>
                <a:rPr lang="zh-CN" altLang="en-US" sz="2600" b="1" dirty="0">
                  <a:solidFill>
                    <a:srgbClr val="FF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进栈</a:t>
              </a:r>
              <a:r>
                <a:rPr lang="en-US" altLang="zh-CN" sz="2600" b="1" i="1" dirty="0">
                  <a:solidFill>
                    <a:srgbClr val="FF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e</a:t>
              </a:r>
              <a:r>
                <a:rPr lang="zh-CN" altLang="en-US" sz="2600" b="1" dirty="0">
                  <a:solidFill>
                    <a:srgbClr val="FF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操作</a:t>
              </a:r>
              <a:r>
                <a:rPr lang="zh-CN" altLang="en-US" sz="2600" b="1" dirty="0" smtClean="0">
                  <a:solidFill>
                    <a:srgbClr val="FF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：</a:t>
              </a:r>
              <a:r>
                <a:rPr lang="zh-CN" altLang="en-US" sz="26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先</a:t>
              </a:r>
              <a:r>
                <a:rPr lang="zh-CN" altLang="en-US" sz="26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将</a:t>
              </a:r>
              <a:r>
                <a:rPr lang="en-US" altLang="zh-CN" sz="2600" b="1" i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e</a:t>
              </a:r>
              <a:r>
                <a:rPr lang="zh-CN" altLang="en-US" sz="26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放在</a:t>
              </a:r>
              <a:r>
                <a:rPr lang="en-US" altLang="zh-CN" sz="26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top</a:t>
              </a:r>
              <a:r>
                <a:rPr lang="zh-CN" altLang="en-US" sz="2600" b="1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处</a:t>
              </a:r>
              <a:r>
                <a:rPr lang="en-US" altLang="zh-CN" sz="2600" b="1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;</a:t>
              </a:r>
              <a:r>
                <a:rPr lang="zh-CN" altLang="en-US" sz="2600" b="1" dirty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再</a:t>
              </a:r>
              <a:r>
                <a:rPr lang="en-US" altLang="zh-CN" sz="2600" b="1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top++</a:t>
              </a:r>
              <a:endParaRPr lang="zh-CN" alt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fontAlgn="base">
                <a:spcBef>
                  <a:spcPts val="1000"/>
                </a:spcBef>
                <a:spcAft>
                  <a:spcPct val="0"/>
                </a:spcAft>
                <a:buFontTx/>
                <a:buBlip>
                  <a:blip r:embed="rId1"/>
                </a:buBlip>
              </a:pPr>
              <a:r>
                <a:rPr lang="zh-CN" altLang="en-US" sz="2600" b="1" dirty="0" smtClean="0">
                  <a:solidFill>
                    <a:srgbClr val="FF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 退</a:t>
              </a:r>
              <a:r>
                <a:rPr lang="zh-CN" altLang="en-US" sz="2600" b="1" dirty="0">
                  <a:solidFill>
                    <a:srgbClr val="FF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栈操作</a:t>
              </a:r>
              <a:r>
                <a:rPr lang="zh-CN" altLang="en-US" sz="2600" b="1" dirty="0" smtClean="0">
                  <a:solidFill>
                    <a:srgbClr val="FF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：</a:t>
              </a:r>
              <a:r>
                <a:rPr lang="zh-CN" altLang="en-US" sz="26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先</a:t>
              </a:r>
              <a:r>
                <a:rPr lang="en-US" altLang="zh-CN" sz="26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top-</a:t>
              </a:r>
              <a:r>
                <a:rPr lang="en-US" altLang="zh-CN" sz="2600" b="1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-; </a:t>
              </a:r>
              <a:r>
                <a:rPr lang="zh-CN" altLang="en-US" sz="26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再</a:t>
              </a:r>
              <a:r>
                <a:rPr lang="zh-CN" altLang="en-US" sz="26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从</a:t>
              </a:r>
              <a:r>
                <a:rPr lang="en-US" altLang="zh-CN" sz="26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top</a:t>
              </a:r>
              <a:r>
                <a:rPr lang="zh-CN" altLang="en-US" sz="26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处取出元素</a:t>
              </a:r>
              <a:r>
                <a:rPr lang="en-US" altLang="zh-CN" sz="2600" b="1" i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e</a:t>
              </a:r>
              <a:r>
                <a:rPr lang="en-US" altLang="zh-CN" sz="2600" b="1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;</a:t>
              </a:r>
              <a:endParaRPr lang="en-US" altLang="zh-CN" sz="26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250825" y="116632"/>
            <a:ext cx="4537199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另一种顺序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栈的实现</a:t>
            </a:r>
            <a:endParaRPr lang="en-US" altLang="zh-CN" sz="2800" b="1" dirty="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955427" y="1078566"/>
            <a:ext cx="605330" cy="3965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200" b="1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8663" name="Text Box 7"/>
          <p:cNvSpPr txBox="1">
            <a:spLocks noChangeArrowheads="1"/>
          </p:cNvSpPr>
          <p:nvPr/>
        </p:nvSpPr>
        <p:spPr bwMode="auto">
          <a:xfrm>
            <a:off x="1659143" y="1036638"/>
            <a:ext cx="453580" cy="430887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4</a:t>
            </a:r>
            <a:endParaRPr lang="en-US" altLang="zh-CN" sz="22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955427" y="1475139"/>
            <a:ext cx="605330" cy="3965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200" b="1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1659143" y="1433211"/>
            <a:ext cx="453580" cy="430887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3</a:t>
            </a:r>
            <a:endParaRPr lang="en-US" altLang="zh-CN" sz="22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955427" y="1869966"/>
            <a:ext cx="605330" cy="3965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200" b="1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8667" name="Text Box 11"/>
          <p:cNvSpPr txBox="1">
            <a:spLocks noChangeArrowheads="1"/>
          </p:cNvSpPr>
          <p:nvPr/>
        </p:nvSpPr>
        <p:spPr bwMode="auto">
          <a:xfrm>
            <a:off x="1659143" y="1828037"/>
            <a:ext cx="453580" cy="430887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2</a:t>
            </a:r>
            <a:endParaRPr lang="en-US" altLang="zh-CN" sz="22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98668" name="Rectangle 12"/>
          <p:cNvSpPr>
            <a:spLocks noChangeArrowheads="1"/>
          </p:cNvSpPr>
          <p:nvPr/>
        </p:nvSpPr>
        <p:spPr bwMode="auto">
          <a:xfrm>
            <a:off x="955427" y="2266540"/>
            <a:ext cx="605330" cy="3965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200" b="1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8669" name="Text Box 13"/>
          <p:cNvSpPr txBox="1">
            <a:spLocks noChangeArrowheads="1"/>
          </p:cNvSpPr>
          <p:nvPr/>
        </p:nvSpPr>
        <p:spPr bwMode="auto">
          <a:xfrm>
            <a:off x="1659143" y="2324130"/>
            <a:ext cx="453580" cy="430887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1</a:t>
            </a:r>
            <a:endParaRPr lang="en-US" altLang="zh-CN" sz="22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98670" name="Rectangle 14"/>
          <p:cNvSpPr>
            <a:spLocks noChangeArrowheads="1"/>
          </p:cNvSpPr>
          <p:nvPr/>
        </p:nvSpPr>
        <p:spPr bwMode="auto">
          <a:xfrm>
            <a:off x="955427" y="2663112"/>
            <a:ext cx="605330" cy="3965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200" b="1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8671" name="Text Box 15"/>
          <p:cNvSpPr txBox="1">
            <a:spLocks noChangeArrowheads="1"/>
          </p:cNvSpPr>
          <p:nvPr/>
        </p:nvSpPr>
        <p:spPr bwMode="auto">
          <a:xfrm>
            <a:off x="1659143" y="2720703"/>
            <a:ext cx="453580" cy="430887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0</a:t>
            </a:r>
            <a:endParaRPr lang="en-US" altLang="zh-CN" sz="22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98672" name="Line 16"/>
          <p:cNvSpPr>
            <a:spLocks noChangeShapeType="1"/>
          </p:cNvSpPr>
          <p:nvPr/>
        </p:nvSpPr>
        <p:spPr bwMode="auto">
          <a:xfrm>
            <a:off x="523525" y="2860530"/>
            <a:ext cx="45358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2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98673" name="Text Box 17"/>
          <p:cNvSpPr txBox="1">
            <a:spLocks noChangeArrowheads="1"/>
          </p:cNvSpPr>
          <p:nvPr/>
        </p:nvSpPr>
        <p:spPr bwMode="auto">
          <a:xfrm>
            <a:off x="0" y="2636912"/>
            <a:ext cx="640255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top</a:t>
            </a:r>
            <a:endParaRPr lang="en-US" altLang="zh-CN" sz="2000" b="1" dirty="0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98674" name="Text Box 18"/>
          <p:cNvSpPr txBox="1">
            <a:spLocks noChangeArrowheads="1"/>
          </p:cNvSpPr>
          <p:nvPr/>
        </p:nvSpPr>
        <p:spPr bwMode="auto">
          <a:xfrm>
            <a:off x="600234" y="3512164"/>
            <a:ext cx="1512490" cy="430887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2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）空栈</a:t>
            </a:r>
            <a:endParaRPr lang="zh-CN" altLang="en-US" sz="2200" b="1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98675" name="Rectangle 19"/>
          <p:cNvSpPr>
            <a:spLocks noChangeArrowheads="1"/>
          </p:cNvSpPr>
          <p:nvPr/>
        </p:nvSpPr>
        <p:spPr bwMode="auto">
          <a:xfrm>
            <a:off x="3371744" y="1097783"/>
            <a:ext cx="605329" cy="3965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200" b="1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8676" name="Text Box 20"/>
          <p:cNvSpPr txBox="1">
            <a:spLocks noChangeArrowheads="1"/>
          </p:cNvSpPr>
          <p:nvPr/>
        </p:nvSpPr>
        <p:spPr bwMode="auto">
          <a:xfrm>
            <a:off x="4075460" y="1055855"/>
            <a:ext cx="453580" cy="430887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4</a:t>
            </a:r>
            <a:endParaRPr lang="en-US" altLang="zh-CN" sz="22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98677" name="Rectangle 21"/>
          <p:cNvSpPr>
            <a:spLocks noChangeArrowheads="1"/>
          </p:cNvSpPr>
          <p:nvPr/>
        </p:nvSpPr>
        <p:spPr bwMode="auto">
          <a:xfrm>
            <a:off x="3371744" y="1494357"/>
            <a:ext cx="605329" cy="3965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200" b="1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8678" name="Text Box 22"/>
          <p:cNvSpPr txBox="1">
            <a:spLocks noChangeArrowheads="1"/>
          </p:cNvSpPr>
          <p:nvPr/>
        </p:nvSpPr>
        <p:spPr bwMode="auto">
          <a:xfrm>
            <a:off x="4075460" y="1452429"/>
            <a:ext cx="453580" cy="430887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3</a:t>
            </a:r>
            <a:endParaRPr lang="en-US" altLang="zh-CN" sz="22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98679" name="Rectangle 23"/>
          <p:cNvSpPr>
            <a:spLocks noChangeArrowheads="1"/>
          </p:cNvSpPr>
          <p:nvPr/>
        </p:nvSpPr>
        <p:spPr bwMode="auto">
          <a:xfrm>
            <a:off x="3371744" y="1889183"/>
            <a:ext cx="605329" cy="3965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200" b="1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8680" name="Text Box 24"/>
          <p:cNvSpPr txBox="1">
            <a:spLocks noChangeArrowheads="1"/>
          </p:cNvSpPr>
          <p:nvPr/>
        </p:nvSpPr>
        <p:spPr bwMode="auto">
          <a:xfrm>
            <a:off x="4075460" y="1847255"/>
            <a:ext cx="453580" cy="430887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2</a:t>
            </a:r>
            <a:endParaRPr lang="en-US" altLang="zh-CN" sz="22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98681" name="Rectangle 25"/>
          <p:cNvSpPr>
            <a:spLocks noChangeArrowheads="1"/>
          </p:cNvSpPr>
          <p:nvPr/>
        </p:nvSpPr>
        <p:spPr bwMode="auto">
          <a:xfrm>
            <a:off x="3371744" y="2285756"/>
            <a:ext cx="605329" cy="3965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200" b="1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8682" name="Text Box 26"/>
          <p:cNvSpPr txBox="1">
            <a:spLocks noChangeArrowheads="1"/>
          </p:cNvSpPr>
          <p:nvPr/>
        </p:nvSpPr>
        <p:spPr bwMode="auto">
          <a:xfrm>
            <a:off x="4075460" y="2299116"/>
            <a:ext cx="453580" cy="430887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1</a:t>
            </a:r>
            <a:endParaRPr lang="en-US" altLang="zh-CN" sz="22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98683" name="Rectangle 27"/>
          <p:cNvSpPr>
            <a:spLocks noChangeArrowheads="1"/>
          </p:cNvSpPr>
          <p:nvPr/>
        </p:nvSpPr>
        <p:spPr bwMode="auto">
          <a:xfrm>
            <a:off x="3371744" y="2682330"/>
            <a:ext cx="605329" cy="3965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altLang="zh-CN" sz="2200" b="1" i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8684" name="Text Box 28"/>
          <p:cNvSpPr txBox="1">
            <a:spLocks noChangeArrowheads="1"/>
          </p:cNvSpPr>
          <p:nvPr/>
        </p:nvSpPr>
        <p:spPr bwMode="auto">
          <a:xfrm>
            <a:off x="4075460" y="2695690"/>
            <a:ext cx="453580" cy="430887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0</a:t>
            </a:r>
            <a:endParaRPr lang="en-US" altLang="zh-CN" sz="22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98685" name="Line 29"/>
          <p:cNvSpPr>
            <a:spLocks noChangeShapeType="1"/>
          </p:cNvSpPr>
          <p:nvPr/>
        </p:nvSpPr>
        <p:spPr bwMode="auto">
          <a:xfrm>
            <a:off x="2939841" y="2500490"/>
            <a:ext cx="45358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2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98686" name="Text Box 30"/>
          <p:cNvSpPr txBox="1">
            <a:spLocks noChangeArrowheads="1"/>
          </p:cNvSpPr>
          <p:nvPr/>
        </p:nvSpPr>
        <p:spPr bwMode="auto">
          <a:xfrm>
            <a:off x="2424561" y="2276872"/>
            <a:ext cx="605329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top</a:t>
            </a:r>
            <a:endParaRPr lang="en-US" altLang="zh-CN" sz="2000" b="1" dirty="0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98687" name="Text Box 31"/>
          <p:cNvSpPr txBox="1">
            <a:spLocks noChangeArrowheads="1"/>
          </p:cNvSpPr>
          <p:nvPr/>
        </p:nvSpPr>
        <p:spPr bwMode="auto">
          <a:xfrm>
            <a:off x="2794763" y="3531381"/>
            <a:ext cx="1819324" cy="430887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en-US" altLang="zh-CN" sz="2200" b="1" i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进栈</a:t>
            </a:r>
            <a:endParaRPr lang="zh-CN" altLang="en-US" sz="2200" b="1" dirty="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98688" name="Rectangle 32"/>
          <p:cNvSpPr>
            <a:spLocks noChangeArrowheads="1"/>
          </p:cNvSpPr>
          <p:nvPr/>
        </p:nvSpPr>
        <p:spPr bwMode="auto">
          <a:xfrm>
            <a:off x="5566273" y="1097783"/>
            <a:ext cx="605329" cy="3965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en-US" altLang="zh-CN" sz="2200" b="1" i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8689" name="Text Box 33"/>
          <p:cNvSpPr txBox="1">
            <a:spLocks noChangeArrowheads="1"/>
          </p:cNvSpPr>
          <p:nvPr/>
        </p:nvSpPr>
        <p:spPr bwMode="auto">
          <a:xfrm>
            <a:off x="6269989" y="1055855"/>
            <a:ext cx="453580" cy="430887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4</a:t>
            </a:r>
            <a:endParaRPr lang="en-US" altLang="zh-CN" sz="22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98690" name="Rectangle 34"/>
          <p:cNvSpPr>
            <a:spLocks noChangeArrowheads="1"/>
          </p:cNvSpPr>
          <p:nvPr/>
        </p:nvSpPr>
        <p:spPr bwMode="auto">
          <a:xfrm>
            <a:off x="5566273" y="1494357"/>
            <a:ext cx="605329" cy="3965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altLang="zh-CN" sz="2200" b="1" i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8691" name="Text Box 35"/>
          <p:cNvSpPr txBox="1">
            <a:spLocks noChangeArrowheads="1"/>
          </p:cNvSpPr>
          <p:nvPr/>
        </p:nvSpPr>
        <p:spPr bwMode="auto">
          <a:xfrm>
            <a:off x="6269989" y="1452429"/>
            <a:ext cx="453580" cy="430887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3</a:t>
            </a:r>
            <a:endParaRPr lang="en-US" altLang="zh-CN" sz="22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98692" name="Rectangle 36"/>
          <p:cNvSpPr>
            <a:spLocks noChangeArrowheads="1"/>
          </p:cNvSpPr>
          <p:nvPr/>
        </p:nvSpPr>
        <p:spPr bwMode="auto">
          <a:xfrm>
            <a:off x="5566273" y="1889183"/>
            <a:ext cx="605329" cy="3965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en-US" altLang="zh-CN" sz="2200" b="1" i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8693" name="Text Box 37"/>
          <p:cNvSpPr txBox="1">
            <a:spLocks noChangeArrowheads="1"/>
          </p:cNvSpPr>
          <p:nvPr/>
        </p:nvSpPr>
        <p:spPr bwMode="auto">
          <a:xfrm>
            <a:off x="6269989" y="1847255"/>
            <a:ext cx="453580" cy="430887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2</a:t>
            </a:r>
            <a:endParaRPr lang="en-US" altLang="zh-CN" sz="22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98694" name="Rectangle 38"/>
          <p:cNvSpPr>
            <a:spLocks noChangeArrowheads="1"/>
          </p:cNvSpPr>
          <p:nvPr/>
        </p:nvSpPr>
        <p:spPr bwMode="auto">
          <a:xfrm>
            <a:off x="5566273" y="2285756"/>
            <a:ext cx="605329" cy="3965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altLang="zh-CN" sz="2200" b="1" i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8695" name="Text Box 39"/>
          <p:cNvSpPr txBox="1">
            <a:spLocks noChangeArrowheads="1"/>
          </p:cNvSpPr>
          <p:nvPr/>
        </p:nvSpPr>
        <p:spPr bwMode="auto">
          <a:xfrm>
            <a:off x="6269989" y="2310174"/>
            <a:ext cx="453580" cy="430887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1</a:t>
            </a:r>
            <a:endParaRPr lang="en-US" altLang="zh-CN" sz="22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98696" name="Rectangle 40"/>
          <p:cNvSpPr>
            <a:spLocks noChangeArrowheads="1"/>
          </p:cNvSpPr>
          <p:nvPr/>
        </p:nvSpPr>
        <p:spPr bwMode="auto">
          <a:xfrm>
            <a:off x="5566273" y="2682330"/>
            <a:ext cx="605329" cy="3965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altLang="zh-CN" sz="2200" b="1" i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8697" name="Text Box 41"/>
          <p:cNvSpPr txBox="1">
            <a:spLocks noChangeArrowheads="1"/>
          </p:cNvSpPr>
          <p:nvPr/>
        </p:nvSpPr>
        <p:spPr bwMode="auto">
          <a:xfrm>
            <a:off x="6269989" y="2706748"/>
            <a:ext cx="453580" cy="430887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0</a:t>
            </a:r>
            <a:endParaRPr lang="en-US" altLang="zh-CN" sz="22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98698" name="Line 42"/>
          <p:cNvSpPr>
            <a:spLocks noChangeShapeType="1"/>
          </p:cNvSpPr>
          <p:nvPr/>
        </p:nvSpPr>
        <p:spPr bwMode="auto">
          <a:xfrm>
            <a:off x="5134370" y="916314"/>
            <a:ext cx="45358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2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98699" name="Text Box 43"/>
          <p:cNvSpPr txBox="1">
            <a:spLocks noChangeArrowheads="1"/>
          </p:cNvSpPr>
          <p:nvPr/>
        </p:nvSpPr>
        <p:spPr bwMode="auto">
          <a:xfrm>
            <a:off x="4619090" y="692696"/>
            <a:ext cx="605329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top</a:t>
            </a:r>
            <a:endParaRPr lang="en-US" altLang="zh-CN" sz="2000" b="1" dirty="0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98700" name="Text Box 44"/>
          <p:cNvSpPr txBox="1">
            <a:spLocks noChangeArrowheads="1"/>
          </p:cNvSpPr>
          <p:nvPr/>
        </p:nvSpPr>
        <p:spPr bwMode="auto">
          <a:xfrm>
            <a:off x="4992627" y="3293787"/>
            <a:ext cx="1699259" cy="769441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en-US" altLang="zh-CN" sz="2200" b="1" i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200" b="1" i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200" b="1" i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200" b="1" i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进栈</a:t>
            </a:r>
            <a:endParaRPr lang="zh-CN" altLang="en-US" sz="2200" b="1" dirty="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98701" name="Rectangle 45"/>
          <p:cNvSpPr>
            <a:spLocks noChangeArrowheads="1"/>
          </p:cNvSpPr>
          <p:nvPr/>
        </p:nvSpPr>
        <p:spPr bwMode="auto">
          <a:xfrm>
            <a:off x="7652409" y="1097783"/>
            <a:ext cx="605330" cy="3965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200" b="1" i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8702" name="Text Box 46"/>
          <p:cNvSpPr txBox="1">
            <a:spLocks noChangeArrowheads="1"/>
          </p:cNvSpPr>
          <p:nvPr/>
        </p:nvSpPr>
        <p:spPr bwMode="auto">
          <a:xfrm>
            <a:off x="8356125" y="1055855"/>
            <a:ext cx="453580" cy="430887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4</a:t>
            </a:r>
            <a:endParaRPr lang="en-US" altLang="zh-CN" sz="22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98703" name="Rectangle 47"/>
          <p:cNvSpPr>
            <a:spLocks noChangeArrowheads="1"/>
          </p:cNvSpPr>
          <p:nvPr/>
        </p:nvSpPr>
        <p:spPr bwMode="auto">
          <a:xfrm>
            <a:off x="7652409" y="1494357"/>
            <a:ext cx="605330" cy="3965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altLang="zh-CN" sz="2200" b="1" i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8704" name="Text Box 48"/>
          <p:cNvSpPr txBox="1">
            <a:spLocks noChangeArrowheads="1"/>
          </p:cNvSpPr>
          <p:nvPr/>
        </p:nvSpPr>
        <p:spPr bwMode="auto">
          <a:xfrm>
            <a:off x="8356125" y="1452429"/>
            <a:ext cx="453580" cy="430887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3</a:t>
            </a:r>
            <a:endParaRPr lang="en-US" altLang="zh-CN" sz="22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98705" name="Rectangle 49"/>
          <p:cNvSpPr>
            <a:spLocks noChangeArrowheads="1"/>
          </p:cNvSpPr>
          <p:nvPr/>
        </p:nvSpPr>
        <p:spPr bwMode="auto">
          <a:xfrm>
            <a:off x="7652409" y="1889183"/>
            <a:ext cx="605330" cy="3965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en-US" altLang="zh-CN" sz="2200" b="1" i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8706" name="Text Box 50"/>
          <p:cNvSpPr txBox="1">
            <a:spLocks noChangeArrowheads="1"/>
          </p:cNvSpPr>
          <p:nvPr/>
        </p:nvSpPr>
        <p:spPr bwMode="auto">
          <a:xfrm>
            <a:off x="8356125" y="1847255"/>
            <a:ext cx="453580" cy="430887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2</a:t>
            </a:r>
            <a:endParaRPr lang="en-US" altLang="zh-CN" sz="22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98707" name="Rectangle 51"/>
          <p:cNvSpPr>
            <a:spLocks noChangeArrowheads="1"/>
          </p:cNvSpPr>
          <p:nvPr/>
        </p:nvSpPr>
        <p:spPr bwMode="auto">
          <a:xfrm>
            <a:off x="7652409" y="2285756"/>
            <a:ext cx="605330" cy="3965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altLang="zh-CN" sz="2200" b="1" i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8708" name="Text Box 52"/>
          <p:cNvSpPr txBox="1">
            <a:spLocks noChangeArrowheads="1"/>
          </p:cNvSpPr>
          <p:nvPr/>
        </p:nvSpPr>
        <p:spPr bwMode="auto">
          <a:xfrm>
            <a:off x="8356125" y="2288058"/>
            <a:ext cx="453580" cy="430887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1</a:t>
            </a:r>
            <a:endParaRPr lang="en-US" altLang="zh-CN" sz="22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98709" name="Rectangle 53"/>
          <p:cNvSpPr>
            <a:spLocks noChangeArrowheads="1"/>
          </p:cNvSpPr>
          <p:nvPr/>
        </p:nvSpPr>
        <p:spPr bwMode="auto">
          <a:xfrm>
            <a:off x="7652409" y="2682330"/>
            <a:ext cx="605330" cy="3965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altLang="zh-CN" sz="2200" b="1" i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8710" name="Text Box 54"/>
          <p:cNvSpPr txBox="1">
            <a:spLocks noChangeArrowheads="1"/>
          </p:cNvSpPr>
          <p:nvPr/>
        </p:nvSpPr>
        <p:spPr bwMode="auto">
          <a:xfrm>
            <a:off x="8356125" y="2684632"/>
            <a:ext cx="453580" cy="430887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0</a:t>
            </a:r>
            <a:endParaRPr lang="en-US" altLang="zh-CN" sz="22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98711" name="Line 55"/>
          <p:cNvSpPr>
            <a:spLocks noChangeShapeType="1"/>
          </p:cNvSpPr>
          <p:nvPr/>
        </p:nvSpPr>
        <p:spPr bwMode="auto">
          <a:xfrm>
            <a:off x="7220507" y="1276355"/>
            <a:ext cx="45358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2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98712" name="Text Box 56"/>
          <p:cNvSpPr txBox="1">
            <a:spLocks noChangeArrowheads="1"/>
          </p:cNvSpPr>
          <p:nvPr/>
        </p:nvSpPr>
        <p:spPr bwMode="auto">
          <a:xfrm>
            <a:off x="6705226" y="1052736"/>
            <a:ext cx="605330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top</a:t>
            </a:r>
            <a:endParaRPr lang="en-US" altLang="zh-CN" sz="2000" b="1" dirty="0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98713" name="Text Box 57"/>
          <p:cNvSpPr txBox="1">
            <a:spLocks noChangeArrowheads="1"/>
          </p:cNvSpPr>
          <p:nvPr/>
        </p:nvSpPr>
        <p:spPr bwMode="auto">
          <a:xfrm>
            <a:off x="7078763" y="3293787"/>
            <a:ext cx="1957733" cy="769441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22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）出栈一次</a:t>
            </a:r>
            <a:endParaRPr lang="zh-CN" altLang="en-US" sz="2200" b="1" dirty="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000364" y="3929066"/>
            <a:ext cx="2500330" cy="250033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00034" y="116632"/>
            <a:ext cx="8320438" cy="10895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、初始化</a:t>
            </a:r>
            <a:r>
              <a:rPr kumimoji="1" lang="zh-CN" altLang="en-US" sz="2400" b="1" dirty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栈</a:t>
            </a:r>
            <a:r>
              <a:rPr kumimoji="1" lang="en-US" altLang="zh-CN" sz="2400" b="1" dirty="0" err="1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InitStack</a:t>
            </a:r>
            <a:r>
              <a:rPr kumimoji="1" lang="en-US" altLang="zh-CN" sz="2400" b="1" dirty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(&amp;s)</a:t>
            </a:r>
            <a:endParaRPr kumimoji="1" lang="en-US" altLang="zh-CN" sz="2400" b="1" dirty="0">
              <a:solidFill>
                <a:srgbClr val="FF33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建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立一个新的空栈</a:t>
            </a:r>
            <a:r>
              <a:rPr kumimoji="1" lang="en-US" altLang="zh-CN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，实际上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是将栈顶指针指向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即可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kumimoji="1" lang="en-US" altLang="zh-CN" sz="2400" dirty="0">
              <a:solidFill>
                <a:srgbClr val="1F497D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291" name="Text Box 1027"/>
          <p:cNvSpPr txBox="1">
            <a:spLocks noChangeArrowheads="1"/>
          </p:cNvSpPr>
          <p:nvPr/>
        </p:nvSpPr>
        <p:spPr bwMode="auto">
          <a:xfrm>
            <a:off x="899592" y="1412776"/>
            <a:ext cx="7388894" cy="2009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144000" rIns="144000" bIns="144000">
            <a:spAutoFit/>
          </a:bodyPr>
          <a:lstStyle/>
          <a:p>
            <a:pPr fontAlgn="base">
              <a:lnSpc>
                <a:spcPts val="2600"/>
              </a:lnSpc>
              <a:spcBef>
                <a:spcPts val="1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InitStack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SqStack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*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&amp;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s)</a:t>
            </a:r>
            <a:endParaRPr kumimoji="1"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600"/>
              </a:lnSpc>
              <a:spcBef>
                <a:spcPts val="1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s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=(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SqStack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*)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malloc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sizeof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SqStack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));</a:t>
            </a:r>
            <a:endParaRPr kumimoji="1"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600"/>
              </a:lnSpc>
              <a:spcBef>
                <a:spcPts val="1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s-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&gt;top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;</a:t>
            </a:r>
            <a:endParaRPr kumimoji="1"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600"/>
              </a:lnSpc>
              <a:spcBef>
                <a:spcPts val="1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r>
              <a:rPr kumimoji="1"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293" name="Line 1029"/>
          <p:cNvSpPr>
            <a:spLocks noChangeShapeType="1"/>
          </p:cNvSpPr>
          <p:nvPr/>
        </p:nvSpPr>
        <p:spPr bwMode="auto">
          <a:xfrm>
            <a:off x="2475928" y="4073528"/>
            <a:ext cx="503238" cy="0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294" name="Text Box 1030"/>
          <p:cNvSpPr txBox="1">
            <a:spLocks noChangeArrowheads="1"/>
          </p:cNvSpPr>
          <p:nvPr/>
        </p:nvSpPr>
        <p:spPr bwMode="auto">
          <a:xfrm>
            <a:off x="2190175" y="3786190"/>
            <a:ext cx="360363" cy="46166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s</a:t>
            </a:r>
            <a:endParaRPr lang="en-US" altLang="zh-CN" sz="2400" b="1" i="1" dirty="0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210051" y="4071942"/>
            <a:ext cx="576263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 b="1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10051" y="4432304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 b="1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210051" y="4791079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 b="1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4210051" y="5151442"/>
            <a:ext cx="576263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 b="1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210051" y="5511804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 b="1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3818985" y="6016629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3131841" y="5813429"/>
            <a:ext cx="778174" cy="46166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top</a:t>
            </a:r>
            <a:endParaRPr lang="en-US" altLang="zh-CN" sz="24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3857620" y="3429000"/>
            <a:ext cx="285752" cy="428628"/>
          </a:xfrm>
          <a:prstGeom prst="downArrow">
            <a:avLst/>
          </a:prstGeom>
          <a:ln>
            <a:tailEnd type="triangle" w="med" len="lg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86446" y="4500570"/>
            <a:ext cx="3143272" cy="12003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方正启体简体" pitchFamily="65" charset="-122"/>
                <a:cs typeface="Consolas" panose="020B0609020204030204" pitchFamily="49" charset="0"/>
              </a:rPr>
              <a:t>注意：</a:t>
            </a:r>
            <a:r>
              <a:rPr lang="en-US" altLang="zh-CN" sz="2400" b="1" i="1" dirty="0" smtClean="0">
                <a:solidFill>
                  <a:srgbClr val="3333FF"/>
                </a:solidFill>
                <a:latin typeface="Consolas" panose="020B0609020204030204" pitchFamily="49" charset="0"/>
                <a:ea typeface="方正启体简体" pitchFamily="65" charset="-122"/>
                <a:cs typeface="Consolas" panose="020B0609020204030204" pitchFamily="49" charset="0"/>
              </a:rPr>
              <a:t>s</a:t>
            </a:r>
            <a:r>
              <a:rPr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方正启体简体" pitchFamily="65" charset="-122"/>
                <a:cs typeface="Consolas" panose="020B0609020204030204" pitchFamily="49" charset="0"/>
              </a:rPr>
              <a:t>为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方正启体简体" pitchFamily="65" charset="-122"/>
                <a:cs typeface="Consolas" panose="020B0609020204030204" pitchFamily="49" charset="0"/>
              </a:rPr>
              <a:t>栈指针，</a:t>
            </a:r>
            <a:r>
              <a:rPr kumimoji="1" lang="en-US" altLang="zh-CN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方正启体简体" pitchFamily="65" charset="-122"/>
                <a:cs typeface="Consolas" panose="020B0609020204030204" pitchFamily="49" charset="0"/>
              </a:rPr>
              <a:t>top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方正启体简体" pitchFamily="65" charset="-122"/>
                <a:cs typeface="Consolas" panose="020B0609020204030204" pitchFamily="49" charset="0"/>
              </a:rPr>
              <a:t>为</a:t>
            </a:r>
            <a:r>
              <a:rPr kumimoji="1" lang="en-US" altLang="zh-CN" sz="2400" b="1" i="1" dirty="0" smtClean="0">
                <a:solidFill>
                  <a:srgbClr val="3333FF"/>
                </a:solidFill>
                <a:latin typeface="Consolas" panose="020B0609020204030204" pitchFamily="49" charset="0"/>
                <a:ea typeface="方正启体简体" pitchFamily="65" charset="-122"/>
                <a:cs typeface="Consolas" panose="020B0609020204030204" pitchFamily="49" charset="0"/>
              </a:rPr>
              <a:t>s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方正启体简体" pitchFamily="65" charset="-122"/>
                <a:cs typeface="Consolas" panose="020B0609020204030204" pitchFamily="49" charset="0"/>
              </a:rPr>
              <a:t>所指栈的栈顶“指针”</a:t>
            </a:r>
            <a:endParaRPr lang="zh-CN" altLang="en-US" sz="2400" b="1" dirty="0">
              <a:solidFill>
                <a:srgbClr val="3333FF"/>
              </a:solidFill>
              <a:latin typeface="Consolas" panose="020B0609020204030204" pitchFamily="49" charset="0"/>
              <a:ea typeface="方正启体简体" pitchFamily="65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95314" y="428604"/>
            <a:ext cx="6136926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、销毁</a:t>
            </a:r>
            <a:r>
              <a:rPr kumimoji="1" lang="zh-CN" altLang="en-US" sz="2400" b="1" dirty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栈</a:t>
            </a:r>
            <a:r>
              <a:rPr kumimoji="1" lang="en-US" altLang="zh-CN" sz="2400" b="1" dirty="0" err="1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DestroyStack</a:t>
            </a:r>
            <a:r>
              <a:rPr kumimoji="1" lang="en-US" altLang="zh-CN" sz="2400" b="1" dirty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(&amp;s)</a:t>
            </a:r>
            <a:endParaRPr kumimoji="1" lang="en-US" altLang="zh-CN" sz="2400" b="1" dirty="0">
              <a:solidFill>
                <a:srgbClr val="FF33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FF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kumimoji="1" lang="zh-CN" altLang="en-US" sz="2400" b="1" dirty="0">
                <a:solidFill>
                  <a:srgbClr val="3333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释放栈</a:t>
            </a:r>
            <a:r>
              <a:rPr kumimoji="1" lang="en-US" altLang="zh-CN" sz="2400" b="1" dirty="0">
                <a:solidFill>
                  <a:srgbClr val="3333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kumimoji="1" lang="zh-CN" altLang="en-US" sz="2400" b="1" dirty="0">
                <a:solidFill>
                  <a:srgbClr val="3333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占用的存储空间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kumimoji="1" lang="en-US" altLang="zh-CN" sz="2400" b="1" dirty="0">
              <a:solidFill>
                <a:srgbClr val="FF3300"/>
              </a:solidFill>
              <a:latin typeface="仿宋" panose="02010609060101010101" pitchFamily="49" charset="-122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315" name="Text Box 1027"/>
          <p:cNvSpPr txBox="1">
            <a:spLocks noChangeArrowheads="1"/>
          </p:cNvSpPr>
          <p:nvPr/>
        </p:nvSpPr>
        <p:spPr bwMode="auto">
          <a:xfrm>
            <a:off x="1270604" y="2276872"/>
            <a:ext cx="5677660" cy="1695437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DestroyStack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SqStack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*&amp;s)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free(s);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11188" y="765175"/>
            <a:ext cx="653258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、判断</a:t>
            </a:r>
            <a:r>
              <a:rPr kumimoji="1" lang="zh-CN" altLang="en-US" sz="2400" b="1" dirty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栈是否为空</a:t>
            </a:r>
            <a:r>
              <a:rPr kumimoji="1" lang="en-US" altLang="zh-CN" sz="2400" b="1" dirty="0" err="1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StackEmpty</a:t>
            </a:r>
            <a:r>
              <a:rPr kumimoji="1" lang="en-US" altLang="zh-CN" sz="2400" b="1" dirty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(s)</a:t>
            </a:r>
            <a:endParaRPr kumimoji="1" lang="en-US" altLang="zh-CN" sz="2400" b="1" dirty="0">
              <a:solidFill>
                <a:srgbClr val="FF33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FF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为空的条件是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s-&gt;top==-1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kumimoji="1" lang="en-US" altLang="zh-CN" sz="2400" b="1" dirty="0">
              <a:solidFill>
                <a:srgbClr val="FF33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142976" y="2381635"/>
            <a:ext cx="5040313" cy="1695437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bool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StackEmpty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SqStack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*s)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return(s-&gt;top==-1);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04800" y="214290"/>
            <a:ext cx="8610600" cy="12464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 fontAlgn="base">
              <a:lnSpc>
                <a:spcPts val="2800"/>
              </a:lnSpc>
              <a:spcBef>
                <a:spcPts val="6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、进</a:t>
            </a:r>
            <a:r>
              <a:rPr kumimoji="1" lang="zh-CN" altLang="en-US" sz="2400" b="1" dirty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栈</a:t>
            </a:r>
            <a:r>
              <a:rPr kumimoji="1" lang="en-US" altLang="zh-CN" sz="2400" b="1" dirty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Push(&amp;</a:t>
            </a:r>
            <a:r>
              <a:rPr kumimoji="1" lang="en-US" altLang="zh-CN" sz="2400" b="1" dirty="0" smtClean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s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400" b="1" dirty="0" smtClean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e</a:t>
            </a:r>
            <a:r>
              <a:rPr kumimoji="1" lang="en-US" altLang="zh-CN" sz="2400" b="1" dirty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)</a:t>
            </a:r>
            <a:endParaRPr kumimoji="1" lang="en-US" altLang="zh-CN" sz="2400" b="1" dirty="0">
              <a:solidFill>
                <a:srgbClr val="FF33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just" fontAlgn="base">
              <a:lnSpc>
                <a:spcPts val="2800"/>
              </a:lnSpc>
              <a:spcBef>
                <a:spcPts val="6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FF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</a:t>
            </a:r>
            <a:r>
              <a:rPr kumimoji="1" lang="en-US" altLang="zh-CN" sz="2400" b="1" dirty="0" smtClean="0">
                <a:solidFill>
                  <a:srgbClr val="FF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栈不满的条件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下，先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将栈指针增</a:t>
            </a:r>
            <a:r>
              <a:rPr kumimoji="1" lang="en-US" altLang="zh-CN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，然后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在该位置上插入元素</a:t>
            </a:r>
            <a:r>
              <a:rPr kumimoji="1" lang="en-US" altLang="zh-CN" sz="2400" b="1" i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kumimoji="1" lang="en-US" altLang="zh-CN" sz="2400" b="1" dirty="0">
              <a:solidFill>
                <a:srgbClr val="3333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04800" y="1571612"/>
            <a:ext cx="8610600" cy="29124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bIns="180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bool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Push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SqStack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*&amp;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ElemType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e)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s-&gt;top==MaxSize-1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栈满的</a:t>
            </a:r>
            <a:r>
              <a:rPr lang="zh-CN" altLang="en-US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情况，即</a:t>
            </a:r>
            <a:r>
              <a:rPr lang="zh-CN" altLang="en-US" sz="24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栈上溢出</a:t>
            </a:r>
            <a:endParaRPr lang="zh-CN" altLang="en-US" sz="2400" b="1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false;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s-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&gt;top++;		  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栈顶指针增</a:t>
            </a:r>
            <a:r>
              <a:rPr lang="en-US" altLang="zh-CN" sz="24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lang="en-US" altLang="zh-CN" sz="2400" b="1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s-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&gt;data[s-&gt;top]=e;	  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元素</a:t>
            </a:r>
            <a:r>
              <a:rPr lang="en-US" altLang="zh-CN" sz="2400" b="1" i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en-US" sz="24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放在栈顶指针处</a:t>
            </a:r>
            <a:endParaRPr lang="zh-CN" altLang="en-US" sz="2400" b="1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true;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27"/>
          <p:cNvGrpSpPr/>
          <p:nvPr/>
        </p:nvGrpSpPr>
        <p:grpSpPr>
          <a:xfrm>
            <a:off x="1632212" y="4811972"/>
            <a:ext cx="5172036" cy="1857388"/>
            <a:chOff x="971600" y="4286256"/>
            <a:chExt cx="5172036" cy="1857388"/>
          </a:xfrm>
        </p:grpSpPr>
        <p:cxnSp>
          <p:nvCxnSpPr>
            <p:cNvPr id="5" name="直接连接符 4"/>
            <p:cNvCxnSpPr/>
            <p:nvPr/>
          </p:nvCxnSpPr>
          <p:spPr>
            <a:xfrm rot="5400000">
              <a:off x="1888017" y="551157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495240" y="6118802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2530165" y="5523485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533340" y="5618736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dirty="0" smtClean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a</a:t>
              </a:r>
              <a:endParaRPr lang="zh-CN" altLang="en-US" sz="2400" b="1" i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65950" y="432071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dirty="0" smtClean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e</a:t>
              </a:r>
              <a:endParaRPr lang="zh-CN" altLang="en-US" sz="2400" b="1" i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2816728" y="4575734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2000232" y="5837254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357290" y="5672353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 smtClean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top</a:t>
              </a:r>
              <a:endParaRPr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grpSp>
          <p:nvGrpSpPr>
            <p:cNvPr id="3" name="组合 25"/>
            <p:cNvGrpSpPr/>
            <p:nvPr/>
          </p:nvGrpSpPr>
          <p:grpSpPr>
            <a:xfrm>
              <a:off x="3708892" y="4917292"/>
              <a:ext cx="2434744" cy="1226352"/>
              <a:chOff x="3708892" y="4917292"/>
              <a:chExt cx="2434744" cy="122635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528180" y="521550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i="1" dirty="0" smtClean="0">
                    <a:solidFill>
                      <a:srgbClr val="3333FF"/>
                    </a:solidFill>
                    <a:latin typeface="Consolas" panose="020B0609020204030204" pitchFamily="49" charset="0"/>
                    <a:ea typeface="楷体_GB2312" pitchFamily="49" charset="-122"/>
                    <a:cs typeface="Consolas" panose="020B0609020204030204" pitchFamily="49" charset="0"/>
                  </a:rPr>
                  <a:t>e</a:t>
                </a:r>
                <a:endParaRPr lang="zh-CN" altLang="en-US" sz="2400" b="1" i="1" dirty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13" name="右箭头 12"/>
              <p:cNvSpPr/>
              <p:nvPr/>
            </p:nvSpPr>
            <p:spPr>
              <a:xfrm>
                <a:off x="3708892" y="5118670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prstClr val="white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rot="5400000">
                <a:off x="4888413" y="552372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5495636" y="613094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rot="5400000">
                <a:off x="5530561" y="553562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5533736" y="563087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i="1" dirty="0" smtClean="0">
                    <a:solidFill>
                      <a:srgbClr val="3333FF"/>
                    </a:solidFill>
                    <a:latin typeface="Consolas" panose="020B0609020204030204" pitchFamily="49" charset="0"/>
                    <a:ea typeface="楷体_GB2312" pitchFamily="49" charset="-122"/>
                    <a:cs typeface="Consolas" panose="020B0609020204030204" pitchFamily="49" charset="0"/>
                  </a:rPr>
                  <a:t>a</a:t>
                </a:r>
                <a:endParaRPr lang="zh-CN" altLang="en-US" sz="2400" b="1" i="1" dirty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endParaRP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>
                <a:off x="5072066" y="5451289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4429124" y="5286388"/>
                <a:ext cx="8572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 smtClean="0">
                    <a:solidFill>
                      <a:srgbClr val="3333FF"/>
                    </a:solidFill>
                    <a:latin typeface="Consolas" panose="020B0609020204030204" pitchFamily="49" charset="0"/>
                    <a:ea typeface="楷体_GB2312" pitchFamily="49" charset="-122"/>
                    <a:cs typeface="Consolas" panose="020B0609020204030204" pitchFamily="49" charset="0"/>
                  </a:rPr>
                  <a:t>top</a:t>
                </a:r>
                <a:endParaRPr lang="zh-CN" altLang="en-US" sz="2400" b="1" dirty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971600" y="4286256"/>
              <a:ext cx="1957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 smtClean="0">
                  <a:solidFill>
                    <a:srgbClr val="FF33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Push(&amp;s</a:t>
              </a:r>
              <a:r>
                <a:rPr kumimoji="1" lang="zh-CN" altLang="en-US" sz="2400" b="1" dirty="0" smtClean="0">
                  <a:solidFill>
                    <a:srgbClr val="FF33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kumimoji="1" lang="en-US" altLang="zh-CN" sz="2400" b="1" dirty="0" smtClean="0">
                  <a:solidFill>
                    <a:srgbClr val="FF33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e)</a:t>
              </a:r>
              <a:endParaRPr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57158" y="357166"/>
            <a:ext cx="8443914" cy="120340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5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、出</a:t>
            </a:r>
            <a:r>
              <a:rPr kumimoji="1" lang="zh-CN" altLang="en-US" sz="2400" b="1" dirty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栈</a:t>
            </a:r>
            <a:r>
              <a:rPr kumimoji="1" lang="en-US" altLang="zh-CN" sz="2400" b="1" dirty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Pop(&amp;</a:t>
            </a:r>
            <a:r>
              <a:rPr kumimoji="1" lang="en-US" altLang="zh-CN" sz="2400" b="1" dirty="0" smtClean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s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400" b="1" dirty="0" smtClean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&amp;</a:t>
            </a:r>
            <a:r>
              <a:rPr kumimoji="1" lang="en-US" altLang="zh-CN" sz="2400" b="1" dirty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e)</a:t>
            </a:r>
            <a:endParaRPr kumimoji="1" lang="en-US" altLang="zh-CN" sz="2400" b="1" dirty="0">
              <a:solidFill>
                <a:srgbClr val="FF33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just" fontAlgn="base">
              <a:spcBef>
                <a:spcPts val="6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FF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栈不为空的条件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下，先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将栈顶元素赋给</a:t>
            </a:r>
            <a:r>
              <a:rPr kumimoji="1" lang="en-US" altLang="zh-CN" sz="2400" b="1" i="1" dirty="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，然后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将栈指针减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kumimoji="1" lang="en-US" altLang="zh-CN" sz="2400" b="1" dirty="0">
              <a:solidFill>
                <a:srgbClr val="FF33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7413" name="Text Box 1029"/>
          <p:cNvSpPr txBox="1">
            <a:spLocks noChangeArrowheads="1"/>
          </p:cNvSpPr>
          <p:nvPr/>
        </p:nvSpPr>
        <p:spPr bwMode="auto">
          <a:xfrm>
            <a:off x="501175" y="1560976"/>
            <a:ext cx="8031265" cy="2876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bool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Pop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SqStack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*&amp;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ElemType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&amp;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e)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if 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s-&gt;top==-1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	</a:t>
            </a:r>
            <a:r>
              <a:rPr lang="en-US" altLang="zh-CN" sz="2400" b="1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栈为空的</a:t>
            </a:r>
            <a:r>
              <a:rPr lang="zh-CN" altLang="en-US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情况，即</a:t>
            </a:r>
            <a:r>
              <a:rPr lang="zh-CN" altLang="en-US" sz="2400" b="1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栈下溢出</a:t>
            </a:r>
            <a:endParaRPr lang="zh-CN" altLang="en-US" sz="2400" b="1" dirty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return false;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e=s-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&gt;data[s-&gt;top];	</a:t>
            </a:r>
            <a:r>
              <a:rPr lang="en-US" altLang="zh-CN" sz="2400" b="1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取栈顶指针元素的元素</a:t>
            </a:r>
            <a:endParaRPr lang="zh-CN" altLang="en-US" sz="2400" b="1" dirty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s-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&gt;top--;		</a:t>
            </a:r>
            <a:r>
              <a:rPr lang="en-US" altLang="zh-CN" sz="2400" b="1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栈顶指针减</a:t>
            </a:r>
            <a:r>
              <a:rPr lang="en-US" altLang="zh-CN" sz="2400" b="1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endParaRPr lang="en-US" altLang="zh-CN" sz="2400" b="1" dirty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return 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true;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23"/>
          <p:cNvGrpSpPr/>
          <p:nvPr/>
        </p:nvGrpSpPr>
        <p:grpSpPr>
          <a:xfrm>
            <a:off x="1104876" y="4653136"/>
            <a:ext cx="4824446" cy="1871011"/>
            <a:chOff x="1104876" y="4201195"/>
            <a:chExt cx="4824446" cy="1871011"/>
          </a:xfrm>
        </p:grpSpPr>
        <p:sp>
          <p:nvSpPr>
            <p:cNvPr id="9" name="任意多边形 8"/>
            <p:cNvSpPr/>
            <p:nvPr/>
          </p:nvSpPr>
          <p:spPr>
            <a:xfrm>
              <a:off x="2542074" y="4504296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>
              <a:headEnd type="triangle" w="med" len="lg"/>
              <a:tailEnd type="non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47884" y="514407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dirty="0" smtClean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e</a:t>
              </a:r>
              <a:endParaRPr lang="zh-CN" altLang="en-US" sz="2400" b="1" i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rot="5400000">
              <a:off x="1608117" y="5452283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215340" y="6059506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2250265" y="546418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53440" y="555944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dirty="0" smtClean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a</a:t>
              </a:r>
              <a:endParaRPr lang="zh-CN" altLang="en-US" sz="2400" b="1" i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1747818" y="5354451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104876" y="5189550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 smtClean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top</a:t>
              </a:r>
              <a:endParaRPr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grpSp>
          <p:nvGrpSpPr>
            <p:cNvPr id="3" name="组合 21"/>
            <p:cNvGrpSpPr/>
            <p:nvPr/>
          </p:nvGrpSpPr>
          <p:grpSpPr>
            <a:xfrm>
              <a:off x="3428992" y="4833712"/>
              <a:ext cx="2500330" cy="1226352"/>
              <a:chOff x="3428992" y="4833712"/>
              <a:chExt cx="2500330" cy="1226352"/>
            </a:xfrm>
          </p:grpSpPr>
          <p:cxnSp>
            <p:nvCxnSpPr>
              <p:cNvPr id="4" name="直接连接符 3"/>
              <p:cNvCxnSpPr/>
              <p:nvPr/>
            </p:nvCxnSpPr>
            <p:spPr>
              <a:xfrm rot="5400000">
                <a:off x="4674099" y="544014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5281322" y="604736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 rot="5400000">
                <a:off x="5316247" y="545204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5319422" y="554729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i="1" dirty="0" smtClean="0">
                    <a:solidFill>
                      <a:srgbClr val="3333FF"/>
                    </a:solidFill>
                    <a:latin typeface="Consolas" panose="020B0609020204030204" pitchFamily="49" charset="0"/>
                    <a:ea typeface="楷体_GB2312" pitchFamily="49" charset="-122"/>
                    <a:cs typeface="Consolas" panose="020B0609020204030204" pitchFamily="49" charset="0"/>
                  </a:rPr>
                  <a:t>a</a:t>
                </a:r>
                <a:endParaRPr lang="zh-CN" altLang="en-US" sz="2400" b="1" i="1" dirty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12" name="右箭头 11"/>
              <p:cNvSpPr/>
              <p:nvPr/>
            </p:nvSpPr>
            <p:spPr>
              <a:xfrm>
                <a:off x="3428992" y="5214950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prstClr val="white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>
                <a:off x="4811714" y="5786454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168772" y="5621553"/>
                <a:ext cx="8572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 smtClean="0">
                    <a:solidFill>
                      <a:srgbClr val="3333FF"/>
                    </a:solidFill>
                    <a:latin typeface="Consolas" panose="020B0609020204030204" pitchFamily="49" charset="0"/>
                    <a:ea typeface="楷体_GB2312" pitchFamily="49" charset="-122"/>
                    <a:cs typeface="Consolas" panose="020B0609020204030204" pitchFamily="49" charset="0"/>
                  </a:rPr>
                  <a:t>top</a:t>
                </a:r>
                <a:endParaRPr lang="zh-CN" altLang="en-US" sz="2400" b="1" dirty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930066" y="4201195"/>
              <a:ext cx="1929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 smtClean="0">
                  <a:solidFill>
                    <a:srgbClr val="FF33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Pop(&amp;s</a:t>
              </a:r>
              <a:r>
                <a:rPr kumimoji="1" lang="zh-CN" altLang="en-US" sz="2400" b="1" dirty="0" smtClean="0">
                  <a:solidFill>
                    <a:srgbClr val="FF33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kumimoji="1" lang="en-US" altLang="zh-CN" sz="2400" b="1" dirty="0" smtClean="0">
                  <a:solidFill>
                    <a:srgbClr val="FF33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&amp;e)</a:t>
              </a:r>
              <a:endParaRPr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3872" y="476672"/>
            <a:ext cx="8183880" cy="7635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本章提要</a:t>
            </a:r>
            <a:endParaRPr lang="zh-CN" altLang="en-US" dirty="0" smtClean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157081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25463" y="1397021"/>
            <a:ext cx="8186737" cy="5032375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40000"/>
              </a:lnSpc>
              <a:buFont typeface="Wingdings" panose="05000000000000000000" pitchFamily="2" charset="2"/>
              <a:buNone/>
            </a:pPr>
            <a:endParaRPr lang="en-US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40000"/>
              </a:lnSpc>
              <a:buClr>
                <a:srgbClr val="C00000"/>
              </a:buClr>
            </a:pPr>
            <a:r>
              <a:rPr lang="en-US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操作受限线性表</a:t>
            </a:r>
            <a:r>
              <a:rPr lang="en-US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栈的定义</a:t>
            </a:r>
            <a:endParaRPr lang="zh-CN" altLang="en-US" sz="3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栈的顺序存储结构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顺序栈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栈的链式存储结构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链栈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3.4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栈的应用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3.5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操作受限线性表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队列的定义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3.6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队列的顺序存储结构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循环队列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3.7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队列的链式存储结构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链队列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3.8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队列的应用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3.9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串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8305800" cy="91704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 fontAlgn="base">
              <a:spcBef>
                <a:spcPts val="6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6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、取</a:t>
            </a:r>
            <a:r>
              <a:rPr kumimoji="1" lang="zh-CN" altLang="en-US" sz="2400" b="1" dirty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栈顶元素</a:t>
            </a:r>
            <a:r>
              <a:rPr kumimoji="1" lang="en-US" altLang="zh-CN" sz="2400" b="1" dirty="0" err="1" smtClean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GetTop</a:t>
            </a:r>
            <a:r>
              <a:rPr kumimoji="1" lang="en-US" altLang="zh-CN" sz="2400" b="1" dirty="0" smtClean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(s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kumimoji="1" lang="en-US" altLang="zh-CN" sz="2400" b="1" dirty="0" smtClean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&amp;e)</a:t>
            </a:r>
            <a:endParaRPr kumimoji="1" lang="en-US" altLang="zh-CN" sz="2400" b="1" dirty="0">
              <a:solidFill>
                <a:srgbClr val="FF33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just" fontAlgn="base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FF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在栈不为空的条件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下，将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栈顶元素赋给</a:t>
            </a:r>
            <a:r>
              <a:rPr kumimoji="1" lang="en-US" altLang="zh-CN" sz="2400" b="1" i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kumimoji="1" lang="en-US" altLang="zh-CN" sz="2400" b="1" dirty="0">
              <a:solidFill>
                <a:srgbClr val="3333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266728" y="1417655"/>
            <a:ext cx="9057800" cy="28034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bool 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GetTop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SqStack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ElemType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&amp;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e)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	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  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(s-&gt;top==-1)	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	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栈为空的</a:t>
            </a:r>
            <a:r>
              <a:rPr lang="zh-CN" altLang="en-US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情况，即</a:t>
            </a:r>
            <a:r>
              <a:rPr lang="zh-CN" altLang="en-US" sz="24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栈下</a:t>
            </a:r>
            <a:r>
              <a:rPr lang="zh-CN" altLang="en-US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溢出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endParaRPr lang="zh-CN" altLang="en-US" sz="24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false;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e=s-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&gt;data[s-&gt;top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];   	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取栈顶指针元素的元素</a:t>
            </a:r>
            <a:endParaRPr lang="zh-CN" altLang="en-US" sz="2400" b="1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true;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23"/>
          <p:cNvGrpSpPr/>
          <p:nvPr/>
        </p:nvGrpSpPr>
        <p:grpSpPr>
          <a:xfrm>
            <a:off x="1475746" y="4739394"/>
            <a:ext cx="4824446" cy="1785950"/>
            <a:chOff x="1104876" y="4286256"/>
            <a:chExt cx="4824446" cy="1785950"/>
          </a:xfrm>
        </p:grpSpPr>
        <p:sp>
          <p:nvSpPr>
            <p:cNvPr id="4" name="任意多边形 3"/>
            <p:cNvSpPr/>
            <p:nvPr/>
          </p:nvSpPr>
          <p:spPr>
            <a:xfrm>
              <a:off x="2542074" y="4504296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 w="28575">
              <a:solidFill>
                <a:srgbClr val="FF00FF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47884" y="514407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dirty="0" smtClean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e</a:t>
              </a:r>
              <a:endParaRPr lang="zh-CN" altLang="en-US" sz="2400" b="1" i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 rot="5400000">
              <a:off x="1608117" y="5452283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215340" y="6059506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2250265" y="546418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53440" y="555944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dirty="0" smtClean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a</a:t>
              </a:r>
              <a:endParaRPr lang="zh-CN" altLang="en-US" sz="2400" b="1" i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1747818" y="5354451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104876" y="5189550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 smtClean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top</a:t>
              </a:r>
              <a:endParaRPr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57488" y="4286256"/>
              <a:ext cx="2382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 err="1" smtClean="0">
                  <a:solidFill>
                    <a:srgbClr val="FF33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GetTop</a:t>
              </a:r>
              <a:r>
                <a:rPr kumimoji="1" lang="en-US" altLang="zh-CN" sz="2400" b="1" dirty="0" smtClean="0">
                  <a:solidFill>
                    <a:srgbClr val="FF33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(s</a:t>
              </a:r>
              <a:r>
                <a:rPr kumimoji="1" lang="zh-CN" altLang="en-US" sz="2400" b="1" dirty="0" smtClean="0">
                  <a:solidFill>
                    <a:srgbClr val="FF33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kumimoji="1" lang="en-US" altLang="zh-CN" sz="2400" b="1" dirty="0" smtClean="0">
                  <a:solidFill>
                    <a:srgbClr val="FF33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&amp;e)</a:t>
              </a:r>
              <a:endParaRPr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grpSp>
          <p:nvGrpSpPr>
            <p:cNvPr id="3" name="组合 22"/>
            <p:cNvGrpSpPr/>
            <p:nvPr/>
          </p:nvGrpSpPr>
          <p:grpSpPr>
            <a:xfrm>
              <a:off x="3428992" y="4833712"/>
              <a:ext cx="2500330" cy="1226352"/>
              <a:chOff x="3428992" y="4833712"/>
              <a:chExt cx="2500330" cy="1226352"/>
            </a:xfrm>
          </p:grpSpPr>
          <p:cxnSp>
            <p:nvCxnSpPr>
              <p:cNvPr id="13" name="直接连接符 12"/>
              <p:cNvCxnSpPr/>
              <p:nvPr/>
            </p:nvCxnSpPr>
            <p:spPr>
              <a:xfrm rot="5400000">
                <a:off x="4674099" y="544014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5281322" y="604736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rot="5400000">
                <a:off x="5316247" y="545204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5319422" y="554729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i="1" dirty="0" smtClean="0">
                    <a:solidFill>
                      <a:srgbClr val="3333FF"/>
                    </a:solidFill>
                    <a:latin typeface="Consolas" panose="020B0609020204030204" pitchFamily="49" charset="0"/>
                    <a:ea typeface="楷体_GB2312" pitchFamily="49" charset="-122"/>
                    <a:cs typeface="Consolas" panose="020B0609020204030204" pitchFamily="49" charset="0"/>
                  </a:rPr>
                  <a:t>a</a:t>
                </a:r>
                <a:endParaRPr lang="zh-CN" altLang="en-US" sz="2400" b="1" i="1" dirty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17" name="右箭头 16"/>
              <p:cNvSpPr/>
              <p:nvPr/>
            </p:nvSpPr>
            <p:spPr>
              <a:xfrm>
                <a:off x="3428992" y="5214950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prstClr val="white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4811714" y="5425889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168772" y="5260988"/>
                <a:ext cx="8572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 smtClean="0">
                    <a:solidFill>
                      <a:srgbClr val="3333FF"/>
                    </a:solidFill>
                    <a:latin typeface="Consolas" panose="020B0609020204030204" pitchFamily="49" charset="0"/>
                    <a:ea typeface="楷体_GB2312" pitchFamily="49" charset="-122"/>
                    <a:cs typeface="Consolas" panose="020B0609020204030204" pitchFamily="49" charset="0"/>
                  </a:rPr>
                  <a:t>top</a:t>
                </a:r>
                <a:endParaRPr lang="zh-CN" altLang="en-US" sz="2400" b="1" dirty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311780" y="5202250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i="1" dirty="0" smtClean="0">
                    <a:solidFill>
                      <a:srgbClr val="3333FF"/>
                    </a:solidFill>
                    <a:latin typeface="Consolas" panose="020B0609020204030204" pitchFamily="49" charset="0"/>
                    <a:ea typeface="楷体_GB2312" pitchFamily="49" charset="-122"/>
                    <a:cs typeface="Consolas" panose="020B0609020204030204" pitchFamily="49" charset="0"/>
                  </a:rPr>
                  <a:t>e</a:t>
                </a:r>
                <a:endParaRPr lang="zh-CN" altLang="en-US" sz="2400" b="1" i="1" dirty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179512" y="1178635"/>
            <a:ext cx="8784975" cy="1412694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fontAlgn="base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</a:pPr>
            <a:r>
              <a:rPr lang="en-US" altLang="zh-CN" sz="26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【</a:t>
            </a:r>
            <a:r>
              <a:rPr lang="zh-CN" alt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</a:t>
            </a:r>
            <a:r>
              <a:rPr lang="en-US" altLang="zh-CN" sz="2600" b="1" dirty="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3-4</a:t>
            </a:r>
            <a:r>
              <a:rPr lang="en-US" altLang="zh-CN" sz="26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lang="en-US" altLang="zh-CN" sz="2600" b="1" dirty="0" smtClean="0">
                <a:solidFill>
                  <a:srgbClr val="3333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zh-CN" altLang="en-US" sz="26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设计一个算法利用顺序栈判断一个字符串是否是对称串。所谓</a:t>
            </a:r>
            <a:r>
              <a:rPr lang="zh-CN" alt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对称串</a:t>
            </a:r>
            <a:r>
              <a:rPr lang="zh-CN" altLang="en-US" sz="26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是指从左向右读和从右向左读的序列相同。</a:t>
            </a:r>
            <a:endParaRPr lang="zh-CN" altLang="en-US" sz="2600" b="1" dirty="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596389" y="3748509"/>
            <a:ext cx="8136904" cy="198474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342900" indent="-3429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Blip>
                <a:blip r:embed="rId1"/>
              </a:buBlip>
            </a:pPr>
            <a:r>
              <a:rPr lang="zh-CN" altLang="en-US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字符串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</a:t>
            </a:r>
            <a:r>
              <a:rPr lang="zh-CN" altLang="en-US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的所有元素</a:t>
            </a:r>
            <a:r>
              <a:rPr lang="zh-CN" altLang="en-US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依次进栈</a:t>
            </a:r>
            <a:r>
              <a:rPr lang="zh-CN" altLang="en-US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，产生的</a:t>
            </a:r>
            <a:r>
              <a:rPr lang="zh-CN" altLang="en-US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连续出</a:t>
            </a:r>
            <a:r>
              <a:rPr lang="zh-CN" altLang="en-US" sz="28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</a:t>
            </a:r>
            <a:r>
              <a:rPr lang="zh-CN" altLang="en-US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序列正好与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</a:t>
            </a:r>
            <a:r>
              <a:rPr lang="zh-CN" altLang="en-US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的顺序相反。</a:t>
            </a:r>
            <a:endParaRPr lang="en-US" altLang="zh-CN" sz="2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Blip>
                <a:blip r:embed="rId1"/>
              </a:buBlip>
            </a:pPr>
            <a:r>
              <a:rPr lang="zh-CN" altLang="en-US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如果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</a:t>
            </a:r>
            <a:r>
              <a:rPr lang="zh-CN" altLang="en-US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与连续出栈序列相同，则是</a:t>
            </a:r>
            <a:r>
              <a:rPr lang="zh-CN" altLang="en-US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对称串</a:t>
            </a:r>
            <a:r>
              <a:rPr lang="zh-CN" altLang="en-US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8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2882419"/>
            <a:ext cx="253453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算法设计思路</a:t>
            </a:r>
            <a:endParaRPr lang="zh-CN" altLang="en-US" sz="24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95536" y="116632"/>
            <a:ext cx="7200900" cy="6096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sz="3200" dirty="0">
                <a:solidFill>
                  <a:sysClr val="windowText" lastClr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二、顺序栈的应用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107504" y="63433"/>
            <a:ext cx="9036496" cy="68660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bool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symmetry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ElemType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[])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  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ElemType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e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 </a:t>
            </a:r>
            <a:endParaRPr lang="en-US" altLang="zh-CN" sz="24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SqStack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InitStack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			</a:t>
            </a:r>
            <a:r>
              <a:rPr lang="en-US" altLang="zh-CN" sz="24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初始化</a:t>
            </a:r>
            <a:r>
              <a:rPr lang="zh-CN" altLang="en-US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</a:t>
            </a:r>
            <a:endParaRPr lang="en-US" altLang="zh-CN" sz="2400" b="1" dirty="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=0;str[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]!=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'\0'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;i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++)	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将串所有元素进栈</a:t>
            </a:r>
            <a:endParaRPr lang="zh-CN" altLang="en-US" sz="2400" b="1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Push(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]);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元素进</a:t>
            </a:r>
            <a:r>
              <a:rPr lang="zh-CN" altLang="en-US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</a:t>
            </a:r>
            <a:endParaRPr lang="en-US" altLang="zh-CN" sz="2400" b="1" dirty="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=0;str[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]!='\0';i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++){</a:t>
            </a:r>
            <a:endParaRPr lang="en-US" altLang="zh-CN" sz="24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Pop(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		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退栈元素</a:t>
            </a:r>
            <a:r>
              <a:rPr lang="en-US" altLang="zh-CN" sz="24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endParaRPr lang="en-US" altLang="zh-CN" sz="2400" b="1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if 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]!=e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3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23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23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23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en-US" sz="23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与当前串元素不同则不是对称</a:t>
            </a:r>
            <a:r>
              <a:rPr lang="zh-CN" altLang="en-US" sz="23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串</a:t>
            </a:r>
            <a:r>
              <a:rPr lang="en-US" altLang="zh-CN" sz="23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DestroyStack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		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销毁栈</a:t>
            </a:r>
            <a:endParaRPr lang="zh-CN" altLang="en-US" sz="2400" b="1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return 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false;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}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DestroyStack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	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销毁栈</a:t>
            </a:r>
            <a:endParaRPr lang="zh-CN" altLang="en-US" sz="2400" b="1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true;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88641"/>
            <a:ext cx="8678198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【</a:t>
            </a:r>
            <a:r>
              <a:rPr lang="zh-CN" altLang="en-US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例子：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anose="020B0609020204030204" pitchFamily="49" charset="0"/>
              </a:rPr>
              <a:t>共享栈</a:t>
            </a:r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lang="zh-CN" altLang="en-US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若需要用到两个相同类型的栈，怎么</a:t>
            </a:r>
            <a:r>
              <a:rPr lang="zh-CN" altLang="en-US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充分利用</a:t>
            </a:r>
            <a:r>
              <a:rPr lang="zh-CN" altLang="en-US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存储空间？</a:t>
            </a:r>
            <a:endParaRPr lang="en-US" altLang="zh-CN" sz="2800" b="1" dirty="0" smtClean="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可用一个数组</a:t>
            </a:r>
            <a:r>
              <a:rPr lang="en-US" altLang="zh-CN" sz="2800" b="1" dirty="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data[0..MaxSize-1]</a:t>
            </a:r>
            <a:r>
              <a:rPr lang="zh-CN" altLang="en-US" sz="28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来实现这两个</a:t>
            </a:r>
            <a:r>
              <a:rPr lang="zh-CN" altLang="en-US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栈。</a:t>
            </a:r>
            <a:endParaRPr lang="en-US" altLang="zh-CN" sz="2800" b="1" dirty="0" smtClean="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两</a:t>
            </a:r>
            <a:r>
              <a:rPr lang="zh-CN" altLang="en-US" sz="28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栈共享一个存储空间，相向而</a:t>
            </a:r>
            <a:r>
              <a:rPr lang="zh-CN" altLang="en-US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行，这称为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anose="020B0609020204030204" pitchFamily="49" charset="0"/>
              </a:rPr>
              <a:t>共享栈</a:t>
            </a:r>
            <a:r>
              <a:rPr lang="zh-CN" altLang="en-US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800" b="1" dirty="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67544" y="3408318"/>
            <a:ext cx="8208912" cy="3045018"/>
            <a:chOff x="655610" y="3408318"/>
            <a:chExt cx="7416852" cy="2299288"/>
          </a:xfrm>
        </p:grpSpPr>
        <p:sp>
          <p:nvSpPr>
            <p:cNvPr id="21" name="矩形 20"/>
            <p:cNvSpPr/>
            <p:nvPr/>
          </p:nvSpPr>
          <p:spPr>
            <a:xfrm>
              <a:off x="1369990" y="3858971"/>
              <a:ext cx="576000" cy="396000"/>
            </a:xfrm>
            <a:prstGeom prst="rect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400" b="1" baseline="-25000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400" b="1" baseline="-25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941494" y="3858971"/>
              <a:ext cx="576000" cy="396000"/>
            </a:xfrm>
            <a:prstGeom prst="rect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400" b="1" baseline="-25000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400" b="1" baseline="-25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512998" y="3858971"/>
              <a:ext cx="857256" cy="396000"/>
            </a:xfrm>
            <a:prstGeom prst="rect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zh-CN" altLang="en-US" sz="2400" b="1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370254" y="3858971"/>
              <a:ext cx="576000" cy="396000"/>
            </a:xfrm>
            <a:prstGeom prst="rect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b="1" i="1" baseline="-25000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endParaRPr lang="zh-CN" altLang="en-US" sz="2000" b="1" i="1" baseline="-25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954458" y="3858971"/>
              <a:ext cx="857256" cy="396000"/>
            </a:xfrm>
            <a:prstGeom prst="rect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zh-CN" altLang="en-US" sz="2400" b="1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807218" y="3858971"/>
              <a:ext cx="576000" cy="396000"/>
            </a:xfrm>
            <a:prstGeom prst="rect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altLang="zh-CN" sz="2000" b="1" i="1" baseline="-25000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endParaRPr lang="zh-CN" altLang="en-US" sz="2000" b="1" i="1" baseline="-25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824678" y="3858971"/>
              <a:ext cx="576000" cy="396000"/>
            </a:xfrm>
            <a:prstGeom prst="rect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altLang="zh-CN" sz="2400" b="1" baseline="-25000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400" b="1" baseline="-25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383218" y="3858971"/>
              <a:ext cx="857256" cy="396000"/>
            </a:xfrm>
            <a:prstGeom prst="rect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zh-CN" altLang="en-US" sz="2400" b="1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240474" y="3858971"/>
              <a:ext cx="576000" cy="396000"/>
            </a:xfrm>
            <a:prstGeom prst="rect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altLang="zh-CN" sz="2400" b="1" baseline="-25000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400" b="1" baseline="-25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41428" y="3430343"/>
              <a:ext cx="357190" cy="2788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B0F0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0</a:t>
              </a:r>
              <a:endParaRPr lang="zh-CN" altLang="en-US" sz="2400" b="1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12932" y="3430343"/>
              <a:ext cx="357190" cy="2788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B0F0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1</a:t>
              </a:r>
              <a:endParaRPr lang="zh-CN" altLang="en-US" sz="2400" b="1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584436" y="3430343"/>
              <a:ext cx="357190" cy="2788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B0F0"/>
                  </a:solidFill>
                  <a:latin typeface="宋体" panose="02010600030101010101" pitchFamily="2" charset="-122"/>
                  <a:cs typeface="Consolas" panose="020B0609020204030204" pitchFamily="49" charset="0"/>
                </a:rPr>
                <a:t>…</a:t>
              </a:r>
              <a:endParaRPr lang="zh-CN" altLang="en-US" sz="2400" b="1">
                <a:solidFill>
                  <a:srgbClr val="00B0F0"/>
                </a:solidFill>
                <a:latin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70254" y="3430344"/>
              <a:ext cx="571504" cy="2788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smtClean="0">
                  <a:solidFill>
                    <a:srgbClr val="00B0F0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n</a:t>
              </a:r>
              <a:r>
                <a:rPr lang="en-US" altLang="zh-CN" sz="2400" b="1" smtClean="0">
                  <a:solidFill>
                    <a:srgbClr val="00B0F0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-1</a:t>
              </a:r>
              <a:endParaRPr lang="zh-CN" altLang="en-US" sz="2400" b="1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56138" y="3408318"/>
              <a:ext cx="357190" cy="2788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B0F0"/>
                  </a:solidFill>
                  <a:latin typeface="宋体" panose="02010600030101010101" pitchFamily="2" charset="-122"/>
                  <a:cs typeface="Consolas" panose="020B0609020204030204" pitchFamily="49" charset="0"/>
                </a:rPr>
                <a:t>…</a:t>
              </a:r>
              <a:endParaRPr lang="zh-CN" altLang="en-US" sz="2400" b="1">
                <a:solidFill>
                  <a:srgbClr val="00B0F0"/>
                </a:solidFill>
                <a:latin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28474" y="3430343"/>
              <a:ext cx="1543988" cy="2788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 smtClean="0">
                  <a:solidFill>
                    <a:srgbClr val="00B0F0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MaxSize-1</a:t>
              </a:r>
              <a:endParaRPr lang="zh-CN" altLang="en-US" sz="2400" b="1" dirty="0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5610" y="3887547"/>
              <a:ext cx="6429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data</a:t>
              </a:r>
              <a:endParaRPr lang="zh-CN" altLang="en-US" sz="24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grpSp>
          <p:nvGrpSpPr>
            <p:cNvPr id="38" name="组合 36"/>
            <p:cNvGrpSpPr/>
            <p:nvPr/>
          </p:nvGrpSpPr>
          <p:grpSpPr>
            <a:xfrm>
              <a:off x="3441691" y="4359831"/>
              <a:ext cx="727164" cy="635279"/>
              <a:chOff x="3428991" y="2094497"/>
              <a:chExt cx="727164" cy="635279"/>
            </a:xfrm>
          </p:grpSpPr>
          <p:cxnSp>
            <p:nvCxnSpPr>
              <p:cNvPr id="39" name="直接箭头连接符 38"/>
              <p:cNvCxnSpPr/>
              <p:nvPr/>
            </p:nvCxnSpPr>
            <p:spPr>
              <a:xfrm rot="5400000" flipH="1" flipV="1">
                <a:off x="3501224" y="2236579"/>
                <a:ext cx="28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3428991" y="2450894"/>
                <a:ext cx="727164" cy="2788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 smtClean="0">
                    <a:solidFill>
                      <a:srgbClr val="3333FF"/>
                    </a:solidFill>
                    <a:latin typeface="Consolas" panose="020B0609020204030204" pitchFamily="49" charset="0"/>
                    <a:ea typeface="楷体_GB2312" pitchFamily="49" charset="-122"/>
                    <a:cs typeface="Consolas" panose="020B0609020204030204" pitchFamily="49" charset="0"/>
                  </a:rPr>
                  <a:t>top1</a:t>
                </a:r>
                <a:endParaRPr lang="zh-CN" altLang="en-US" sz="2400" b="1" dirty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41" name="组合 37"/>
            <p:cNvGrpSpPr/>
            <p:nvPr/>
          </p:nvGrpSpPr>
          <p:grpSpPr>
            <a:xfrm>
              <a:off x="4559216" y="4359037"/>
              <a:ext cx="811302" cy="635279"/>
              <a:chOff x="4546516" y="2093703"/>
              <a:chExt cx="811302" cy="635279"/>
            </a:xfrm>
          </p:grpSpPr>
          <p:cxnSp>
            <p:nvCxnSpPr>
              <p:cNvPr id="42" name="直接箭头连接符 41"/>
              <p:cNvCxnSpPr/>
              <p:nvPr/>
            </p:nvCxnSpPr>
            <p:spPr>
              <a:xfrm rot="5400000" flipH="1" flipV="1">
                <a:off x="4887121" y="2235785"/>
                <a:ext cx="28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4546516" y="2450100"/>
                <a:ext cx="811302" cy="2788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 smtClean="0">
                    <a:solidFill>
                      <a:srgbClr val="3333FF"/>
                    </a:solidFill>
                    <a:latin typeface="Consolas" panose="020B0609020204030204" pitchFamily="49" charset="0"/>
                    <a:ea typeface="楷体_GB2312" pitchFamily="49" charset="-122"/>
                    <a:cs typeface="Consolas" panose="020B0609020204030204" pitchFamily="49" charset="0"/>
                  </a:rPr>
                  <a:t>top2</a:t>
                </a:r>
                <a:endParaRPr lang="zh-CN" altLang="en-US" sz="2400" b="1" dirty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44" name="组合 34"/>
            <p:cNvGrpSpPr/>
            <p:nvPr/>
          </p:nvGrpSpPr>
          <p:grpSpPr>
            <a:xfrm>
              <a:off x="1584304" y="5073417"/>
              <a:ext cx="2016000" cy="634189"/>
              <a:chOff x="1571604" y="2808083"/>
              <a:chExt cx="2016000" cy="634189"/>
            </a:xfrm>
          </p:grpSpPr>
          <p:sp>
            <p:nvSpPr>
              <p:cNvPr id="45" name="右大括号 44"/>
              <p:cNvSpPr/>
              <p:nvPr/>
            </p:nvSpPr>
            <p:spPr>
              <a:xfrm rot="5400000">
                <a:off x="2471604" y="1908083"/>
                <a:ext cx="216000" cy="2016000"/>
              </a:xfrm>
              <a:prstGeom prst="rightBrace">
                <a:avLst/>
              </a:prstGeom>
              <a:ln w="28575">
                <a:solidFill>
                  <a:srgbClr val="008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214546" y="3165273"/>
                <a:ext cx="6429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b="1" smtClean="0">
                    <a:solidFill>
                      <a:srgbClr val="3333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Consolas" panose="020B0609020204030204" pitchFamily="49" charset="0"/>
                  </a:rPr>
                  <a:t>栈</a:t>
                </a:r>
                <a:r>
                  <a:rPr lang="en-US" altLang="zh-CN" sz="2400" b="1" smtClean="0">
                    <a:solidFill>
                      <a:srgbClr val="3333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Consolas" panose="020B0609020204030204" pitchFamily="49" charset="0"/>
                  </a:rPr>
                  <a:t>1</a:t>
                </a:r>
                <a:endParaRPr lang="zh-CN" altLang="en-US" sz="2400" b="1">
                  <a:solidFill>
                    <a:srgbClr val="3333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47" name="组合 35"/>
            <p:cNvGrpSpPr/>
            <p:nvPr/>
          </p:nvGrpSpPr>
          <p:grpSpPr>
            <a:xfrm>
              <a:off x="5140468" y="5051392"/>
              <a:ext cx="2016000" cy="634189"/>
              <a:chOff x="5127768" y="2786058"/>
              <a:chExt cx="2016000" cy="634189"/>
            </a:xfrm>
          </p:grpSpPr>
          <p:sp>
            <p:nvSpPr>
              <p:cNvPr id="48" name="右大括号 47"/>
              <p:cNvSpPr/>
              <p:nvPr/>
            </p:nvSpPr>
            <p:spPr>
              <a:xfrm rot="5400000">
                <a:off x="6027768" y="1886058"/>
                <a:ext cx="216000" cy="2016000"/>
              </a:xfrm>
              <a:prstGeom prst="rightBrace">
                <a:avLst/>
              </a:prstGeom>
              <a:ln w="28575">
                <a:solidFill>
                  <a:srgbClr val="008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770710" y="3143248"/>
                <a:ext cx="6429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b="1" smtClean="0">
                    <a:solidFill>
                      <a:srgbClr val="3333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Consolas" panose="020B0609020204030204" pitchFamily="49" charset="0"/>
                  </a:rPr>
                  <a:t>栈</a:t>
                </a:r>
                <a:r>
                  <a:rPr lang="en-US" altLang="zh-CN" sz="2400" b="1" smtClean="0">
                    <a:solidFill>
                      <a:srgbClr val="3333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Consolas" panose="020B0609020204030204" pitchFamily="49" charset="0"/>
                  </a:rPr>
                  <a:t>2</a:t>
                </a:r>
                <a:endParaRPr lang="zh-CN" altLang="en-US" sz="2400" b="1">
                  <a:solidFill>
                    <a:srgbClr val="3333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31"/>
          <p:cNvGrpSpPr/>
          <p:nvPr/>
        </p:nvGrpSpPr>
        <p:grpSpPr>
          <a:xfrm>
            <a:off x="251520" y="1916834"/>
            <a:ext cx="8712969" cy="3377656"/>
            <a:chOff x="857224" y="3929066"/>
            <a:chExt cx="7000925" cy="2807447"/>
          </a:xfrm>
        </p:grpSpPr>
        <p:sp>
          <p:nvSpPr>
            <p:cNvPr id="62" name="TextBox 61"/>
            <p:cNvSpPr txBox="1"/>
            <p:nvPr/>
          </p:nvSpPr>
          <p:spPr>
            <a:xfrm>
              <a:off x="1146519" y="4572008"/>
              <a:ext cx="6711630" cy="216450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44000" tIns="180000" bIns="180000" rtlCol="0">
              <a:spAutoFit/>
            </a:bodyPr>
            <a:lstStyle/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typedef </a:t>
              </a:r>
              <a:r>
                <a:rPr lang="en-US" sz="2800" b="1" dirty="0" err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struct</a:t>
              </a:r>
              <a:endParaRPr lang="zh-CN" altLang="en-US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{  </a:t>
              </a:r>
              <a:r>
                <a:rPr lang="en-US" sz="2800" b="1" dirty="0" err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ElemType</a:t>
              </a:r>
              <a:r>
                <a:rPr lang="en-US" sz="2800" b="1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data[</a:t>
              </a:r>
              <a:r>
                <a:rPr lang="en-US" sz="2800" b="1" dirty="0" err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MaxSize</a:t>
              </a:r>
              <a:r>
                <a:rPr lang="en-US" sz="2800" b="1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];	</a:t>
              </a:r>
              <a:r>
                <a:rPr lang="en-US" sz="2800" b="1" dirty="0" smtClean="0">
                  <a:solidFill>
                    <a:srgbClr val="00B0F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//</a:t>
              </a:r>
              <a:r>
                <a:rPr lang="zh-CN" altLang="en-US" sz="2800" b="1" dirty="0" smtClean="0">
                  <a:solidFill>
                    <a:srgbClr val="00B0F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一个存储空间</a:t>
              </a:r>
              <a:endParaRPr lang="zh-CN" altLang="en-US" sz="2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  </a:t>
              </a:r>
              <a:r>
                <a:rPr lang="en-US" sz="2800" b="1" dirty="0" err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int</a:t>
              </a:r>
              <a:r>
                <a:rPr lang="en-US" sz="2800" b="1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</a:t>
              </a:r>
              <a:r>
                <a:rPr lang="en-US" sz="28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top1，top2</a:t>
              </a:r>
              <a:r>
                <a:rPr lang="en-US" sz="2800" b="1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;		</a:t>
              </a:r>
              <a:r>
                <a:rPr lang="en-US" sz="2800" b="1" dirty="0" smtClean="0">
                  <a:solidFill>
                    <a:srgbClr val="00B0F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//</a:t>
              </a:r>
              <a:r>
                <a:rPr lang="zh-CN" altLang="en-US" sz="2800" b="1" dirty="0" smtClean="0">
                  <a:solidFill>
                    <a:srgbClr val="00B0F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两个栈的栈顶指针</a:t>
              </a:r>
              <a:endParaRPr lang="zh-CN" altLang="en-US" sz="2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} </a:t>
              </a:r>
              <a:r>
                <a:rPr lang="en-US" sz="2800" b="1" dirty="0" err="1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DStack</a:t>
              </a:r>
              <a:r>
                <a:rPr lang="en-US" sz="2800" b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;	</a:t>
              </a:r>
              <a:endParaRPr lang="zh-CN" alt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57224" y="3929066"/>
              <a:ext cx="22145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 smtClean="0">
                  <a:solidFill>
                    <a:srgbClr val="C00000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共享栈类型：</a:t>
              </a:r>
              <a:endPara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503879" y="3039343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共享栈的</a:t>
            </a:r>
            <a:r>
              <a:rPr lang="en-US" altLang="zh-CN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要素</a:t>
            </a:r>
            <a:r>
              <a:rPr lang="en-US" altLang="zh-CN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</a:t>
            </a:r>
            <a:endParaRPr lang="zh-CN" altLang="en-US" sz="2400" b="1" dirty="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3528" y="3643314"/>
            <a:ext cx="8532440" cy="298809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fontAlgn="base">
              <a:lnSpc>
                <a:spcPts val="2800"/>
              </a:lnSpc>
              <a:spcBef>
                <a:spcPts val="1600"/>
              </a:spcBef>
              <a:spcAft>
                <a:spcPct val="0"/>
              </a:spcAft>
              <a:buFontTx/>
              <a:buBlip>
                <a:blip r:embed="rId1"/>
              </a:buBlip>
            </a:pPr>
            <a:r>
              <a:rPr lang="zh-CN" altLang="zh-CN" sz="2400" b="1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anose="020B0609020204030204" pitchFamily="49" charset="0"/>
              </a:rPr>
              <a:t>栈空条件</a:t>
            </a:r>
            <a:r>
              <a:rPr lang="zh-CN" altLang="zh-CN" sz="2400" b="1" dirty="0" smtClean="0">
                <a:solidFill>
                  <a:prstClr val="black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，栈</a:t>
            </a:r>
            <a:r>
              <a:rPr lang="en-US" altLang="zh-CN" sz="2400" b="1" dirty="0" smtClean="0">
                <a:solidFill>
                  <a:prstClr val="black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400" b="1" dirty="0" smtClean="0">
                <a:solidFill>
                  <a:prstClr val="black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空：</a:t>
            </a:r>
            <a:r>
              <a:rPr lang="en-US" altLang="zh-CN" sz="2400" b="1" dirty="0" smtClean="0">
                <a:solidFill>
                  <a:prstClr val="black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top1==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400" b="1" dirty="0" smtClean="0">
                <a:solidFill>
                  <a:prstClr val="black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；栈</a:t>
            </a:r>
            <a:r>
              <a:rPr lang="en-US" altLang="zh-CN" sz="2400" b="1" dirty="0" smtClean="0">
                <a:solidFill>
                  <a:prstClr val="black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400" b="1" dirty="0" smtClean="0">
                <a:solidFill>
                  <a:prstClr val="black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空：</a:t>
            </a:r>
            <a:r>
              <a:rPr lang="en-US" altLang="zh-CN" sz="2400" b="1" dirty="0" smtClean="0">
                <a:solidFill>
                  <a:prstClr val="black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top2==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MaxSize</a:t>
            </a:r>
            <a:endParaRPr lang="zh-CN" altLang="zh-CN" sz="2400" b="1" dirty="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fontAlgn="base">
              <a:lnSpc>
                <a:spcPts val="2800"/>
              </a:lnSpc>
              <a:spcBef>
                <a:spcPts val="1600"/>
              </a:spcBef>
              <a:spcAft>
                <a:spcPct val="0"/>
              </a:spcAft>
              <a:buFontTx/>
              <a:buBlip>
                <a:blip r:embed="rId1"/>
              </a:buBlip>
            </a:pPr>
            <a:r>
              <a:rPr lang="zh-CN" altLang="zh-CN" sz="2400" b="1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anose="020B0609020204030204" pitchFamily="49" charset="0"/>
              </a:rPr>
              <a:t>栈满条件</a:t>
            </a:r>
            <a:r>
              <a:rPr lang="zh-CN" altLang="zh-CN" sz="2400" b="1" dirty="0" smtClean="0">
                <a:solidFill>
                  <a:prstClr val="black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altLang="zh-CN" sz="2400" b="1" dirty="0" smtClean="0">
                <a:solidFill>
                  <a:prstClr val="black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top1==top2-1</a:t>
            </a:r>
            <a:endParaRPr lang="zh-CN" altLang="zh-CN" sz="2400" b="1" dirty="0" smtClean="0">
              <a:solidFill>
                <a:prstClr val="black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fontAlgn="base">
              <a:lnSpc>
                <a:spcPts val="2800"/>
              </a:lnSpc>
              <a:spcBef>
                <a:spcPts val="1600"/>
              </a:spcBef>
              <a:spcAft>
                <a:spcPct val="0"/>
              </a:spcAft>
              <a:buFontTx/>
              <a:buBlip>
                <a:blip r:embed="rId1"/>
              </a:buBlip>
            </a:pPr>
            <a:r>
              <a:rPr lang="zh-CN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方正启体简体" pitchFamily="65" charset="-122"/>
                <a:cs typeface="Consolas" panose="020B0609020204030204" pitchFamily="49" charset="0"/>
              </a:rPr>
              <a:t>元素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方正启体简体" pitchFamily="65" charset="-122"/>
                <a:cs typeface="Consolas" panose="020B0609020204030204" pitchFamily="49" charset="0"/>
              </a:rPr>
              <a:t>x</a:t>
            </a:r>
            <a:r>
              <a:rPr lang="zh-CN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方正启体简体" pitchFamily="65" charset="-122"/>
                <a:cs typeface="Consolas" panose="020B0609020204030204" pitchFamily="49" charset="0"/>
              </a:rPr>
              <a:t>进栈操</a:t>
            </a:r>
            <a:r>
              <a:rPr lang="zh-CN" altLang="zh-CN" sz="2400" b="1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anose="020B0609020204030204" pitchFamily="49" charset="0"/>
              </a:rPr>
              <a:t>作</a:t>
            </a:r>
            <a:r>
              <a:rPr lang="zh-CN" altLang="zh-CN" sz="2400" b="1" dirty="0" smtClean="0">
                <a:solidFill>
                  <a:prstClr val="black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，进栈</a:t>
            </a:r>
            <a:r>
              <a:rPr lang="en-US" altLang="zh-CN" sz="2400" b="1" dirty="0" smtClean="0">
                <a:solidFill>
                  <a:prstClr val="black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400" b="1" dirty="0" smtClean="0">
                <a:solidFill>
                  <a:prstClr val="black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操作：</a:t>
            </a:r>
            <a:r>
              <a:rPr lang="en-US" altLang="zh-CN" sz="2400" b="1" dirty="0" smtClean="0">
                <a:solidFill>
                  <a:prstClr val="black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top1++;data[top1]=x</a:t>
            </a:r>
            <a:r>
              <a:rPr lang="zh-CN" altLang="zh-CN" sz="2400" b="1" dirty="0" smtClean="0">
                <a:solidFill>
                  <a:prstClr val="black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；进栈</a:t>
            </a:r>
            <a:r>
              <a:rPr lang="en-US" altLang="zh-CN" sz="2400" b="1" dirty="0" smtClean="0">
                <a:solidFill>
                  <a:prstClr val="black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400" b="1" dirty="0" smtClean="0">
                <a:solidFill>
                  <a:prstClr val="black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操作：</a:t>
            </a:r>
            <a:r>
              <a:rPr lang="en-US" altLang="zh-CN" sz="2400" b="1" dirty="0" smtClean="0">
                <a:solidFill>
                  <a:prstClr val="black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top2--;data[top2]=x;</a:t>
            </a:r>
            <a:endParaRPr lang="zh-CN" altLang="zh-CN" sz="2400" b="1" dirty="0" smtClean="0">
              <a:solidFill>
                <a:prstClr val="black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fontAlgn="base">
              <a:lnSpc>
                <a:spcPts val="2800"/>
              </a:lnSpc>
              <a:spcBef>
                <a:spcPts val="1600"/>
              </a:spcBef>
              <a:spcAft>
                <a:spcPct val="0"/>
              </a:spcAft>
              <a:buFontTx/>
              <a:buBlip>
                <a:blip r:embed="rId1"/>
              </a:buBlip>
            </a:pPr>
            <a:r>
              <a:rPr lang="zh-CN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方正启体简体" pitchFamily="65" charset="-122"/>
                <a:cs typeface="Consolas" panose="020B0609020204030204" pitchFamily="49" charset="0"/>
              </a:rPr>
              <a:t>出栈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方正启体简体" pitchFamily="65" charset="-122"/>
                <a:cs typeface="Consolas" panose="020B0609020204030204" pitchFamily="49" charset="0"/>
              </a:rPr>
              <a:t>x</a:t>
            </a:r>
            <a:r>
              <a:rPr lang="zh-CN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方正启体简体" pitchFamily="65" charset="-122"/>
                <a:cs typeface="Consolas" panose="020B0609020204030204" pitchFamily="49" charset="0"/>
              </a:rPr>
              <a:t>操作</a:t>
            </a:r>
            <a:r>
              <a:rPr lang="zh-CN" altLang="zh-CN" sz="2400" b="1" dirty="0" smtClean="0">
                <a:solidFill>
                  <a:prstClr val="black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，出栈</a:t>
            </a:r>
            <a:r>
              <a:rPr lang="en-US" altLang="zh-CN" sz="2400" b="1" dirty="0" smtClean="0">
                <a:solidFill>
                  <a:prstClr val="black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400" b="1" dirty="0" smtClean="0">
                <a:solidFill>
                  <a:prstClr val="black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操作，</a:t>
            </a:r>
            <a:r>
              <a:rPr lang="en-US" altLang="zh-CN" sz="2400" b="1" dirty="0" smtClean="0">
                <a:solidFill>
                  <a:prstClr val="black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x=data[top1];top1--</a:t>
            </a:r>
            <a:r>
              <a:rPr lang="zh-CN" altLang="zh-CN" sz="2400" b="1" dirty="0" smtClean="0">
                <a:solidFill>
                  <a:prstClr val="black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；出栈</a:t>
            </a:r>
            <a:r>
              <a:rPr lang="en-US" altLang="zh-CN" sz="2400" b="1" dirty="0" smtClean="0">
                <a:solidFill>
                  <a:prstClr val="black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400" b="1" dirty="0" smtClean="0">
                <a:solidFill>
                  <a:prstClr val="black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操作，</a:t>
            </a:r>
            <a:r>
              <a:rPr lang="en-US" altLang="zh-CN" sz="2400" b="1" dirty="0" smtClean="0">
                <a:solidFill>
                  <a:prstClr val="black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x=data[top2];top2++</a:t>
            </a:r>
            <a:r>
              <a:rPr lang="zh-CN" altLang="zh-CN" sz="2400" b="1" dirty="0" smtClean="0">
                <a:solidFill>
                  <a:prstClr val="black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；</a:t>
            </a:r>
            <a:endParaRPr lang="zh-CN" altLang="en-US" sz="2400" b="1" dirty="0">
              <a:solidFill>
                <a:prstClr val="black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611560" y="44624"/>
            <a:ext cx="7983192" cy="2514514"/>
            <a:chOff x="655610" y="3408318"/>
            <a:chExt cx="7416852" cy="2299288"/>
          </a:xfrm>
        </p:grpSpPr>
        <p:sp>
          <p:nvSpPr>
            <p:cNvPr id="58" name="矩形 57"/>
            <p:cNvSpPr/>
            <p:nvPr/>
          </p:nvSpPr>
          <p:spPr>
            <a:xfrm>
              <a:off x="1369990" y="3858971"/>
              <a:ext cx="576000" cy="396000"/>
            </a:xfrm>
            <a:prstGeom prst="rect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400" b="1" baseline="-25000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400" b="1" baseline="-25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941494" y="3858971"/>
              <a:ext cx="576000" cy="396000"/>
            </a:xfrm>
            <a:prstGeom prst="rect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400" b="1" baseline="-25000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400" b="1" baseline="-25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512998" y="3858971"/>
              <a:ext cx="857256" cy="396000"/>
            </a:xfrm>
            <a:prstGeom prst="rect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zh-CN" altLang="en-US" sz="2400" b="1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370254" y="3858971"/>
              <a:ext cx="576000" cy="396000"/>
            </a:xfrm>
            <a:prstGeom prst="rect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b="1" i="1" baseline="-25000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endParaRPr lang="zh-CN" altLang="en-US" sz="2000" b="1" i="1" baseline="-25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3954458" y="3858971"/>
              <a:ext cx="857256" cy="396000"/>
            </a:xfrm>
            <a:prstGeom prst="rect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zh-CN" altLang="en-US" sz="2400" b="1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807218" y="3858971"/>
              <a:ext cx="576000" cy="396000"/>
            </a:xfrm>
            <a:prstGeom prst="rect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altLang="zh-CN" sz="2000" b="1" i="1" baseline="-25000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endParaRPr lang="zh-CN" altLang="en-US" sz="2000" b="1" i="1" baseline="-25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6824678" y="3858971"/>
              <a:ext cx="576000" cy="396000"/>
            </a:xfrm>
            <a:prstGeom prst="rect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altLang="zh-CN" sz="2400" b="1" baseline="-25000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400" b="1" baseline="-25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383218" y="3858971"/>
              <a:ext cx="857256" cy="396000"/>
            </a:xfrm>
            <a:prstGeom prst="rect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zh-CN" altLang="en-US" sz="2400" b="1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240474" y="3858971"/>
              <a:ext cx="576000" cy="396000"/>
            </a:xfrm>
            <a:prstGeom prst="rect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altLang="zh-CN" sz="2400" b="1" baseline="-25000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400" b="1" baseline="-25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41428" y="3430343"/>
              <a:ext cx="357190" cy="2788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B0F0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0</a:t>
              </a:r>
              <a:endParaRPr lang="zh-CN" altLang="en-US" sz="2400" b="1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12932" y="3430343"/>
              <a:ext cx="357190" cy="2788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B0F0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1</a:t>
              </a:r>
              <a:endParaRPr lang="zh-CN" altLang="en-US" sz="2400" b="1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584436" y="3430343"/>
              <a:ext cx="357190" cy="2788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B0F0"/>
                  </a:solidFill>
                  <a:latin typeface="宋体" panose="02010600030101010101" pitchFamily="2" charset="-122"/>
                  <a:cs typeface="Consolas" panose="020B0609020204030204" pitchFamily="49" charset="0"/>
                </a:rPr>
                <a:t>…</a:t>
              </a:r>
              <a:endParaRPr lang="zh-CN" altLang="en-US" sz="2400" b="1">
                <a:solidFill>
                  <a:srgbClr val="00B0F0"/>
                </a:solidFill>
                <a:latin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370254" y="3430344"/>
              <a:ext cx="571504" cy="2788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smtClean="0">
                  <a:solidFill>
                    <a:srgbClr val="00B0F0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n</a:t>
              </a:r>
              <a:r>
                <a:rPr lang="en-US" altLang="zh-CN" sz="2400" b="1" smtClean="0">
                  <a:solidFill>
                    <a:srgbClr val="00B0F0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-1</a:t>
              </a:r>
              <a:endParaRPr lang="zh-CN" altLang="en-US" sz="2400" b="1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656138" y="3408318"/>
              <a:ext cx="357190" cy="2788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B0F0"/>
                  </a:solidFill>
                  <a:latin typeface="宋体" panose="02010600030101010101" pitchFamily="2" charset="-122"/>
                  <a:cs typeface="Consolas" panose="020B0609020204030204" pitchFamily="49" charset="0"/>
                </a:rPr>
                <a:t>…</a:t>
              </a:r>
              <a:endParaRPr lang="zh-CN" altLang="en-US" sz="2400" b="1">
                <a:solidFill>
                  <a:srgbClr val="00B0F0"/>
                </a:solidFill>
                <a:latin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528474" y="3430343"/>
              <a:ext cx="1543988" cy="2788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 smtClean="0">
                  <a:solidFill>
                    <a:srgbClr val="00B0F0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MaxSize-1</a:t>
              </a:r>
              <a:endParaRPr lang="zh-CN" altLang="en-US" sz="2400" b="1" dirty="0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55610" y="3887547"/>
              <a:ext cx="6429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 smtClean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data</a:t>
              </a:r>
              <a:endParaRPr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grpSp>
          <p:nvGrpSpPr>
            <p:cNvPr id="76" name="组合 36"/>
            <p:cNvGrpSpPr/>
            <p:nvPr/>
          </p:nvGrpSpPr>
          <p:grpSpPr>
            <a:xfrm>
              <a:off x="3441691" y="4359831"/>
              <a:ext cx="727164" cy="635279"/>
              <a:chOff x="3428991" y="2094497"/>
              <a:chExt cx="727164" cy="635279"/>
            </a:xfrm>
          </p:grpSpPr>
          <p:cxnSp>
            <p:nvCxnSpPr>
              <p:cNvPr id="86" name="直接箭头连接符 85"/>
              <p:cNvCxnSpPr/>
              <p:nvPr/>
            </p:nvCxnSpPr>
            <p:spPr>
              <a:xfrm rot="5400000" flipH="1" flipV="1">
                <a:off x="3501224" y="2236579"/>
                <a:ext cx="28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3428991" y="2450894"/>
                <a:ext cx="727164" cy="2788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 smtClean="0">
                    <a:solidFill>
                      <a:srgbClr val="3333FF"/>
                    </a:solidFill>
                    <a:latin typeface="Consolas" panose="020B0609020204030204" pitchFamily="49" charset="0"/>
                    <a:ea typeface="楷体_GB2312" pitchFamily="49" charset="-122"/>
                    <a:cs typeface="Consolas" panose="020B0609020204030204" pitchFamily="49" charset="0"/>
                  </a:rPr>
                  <a:t>top1</a:t>
                </a:r>
                <a:endParaRPr lang="zh-CN" altLang="en-US" sz="2400" b="1" dirty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77" name="组合 37"/>
            <p:cNvGrpSpPr/>
            <p:nvPr/>
          </p:nvGrpSpPr>
          <p:grpSpPr>
            <a:xfrm>
              <a:off x="4559216" y="4359037"/>
              <a:ext cx="811302" cy="635279"/>
              <a:chOff x="4546516" y="2093703"/>
              <a:chExt cx="811302" cy="635279"/>
            </a:xfrm>
          </p:grpSpPr>
          <p:cxnSp>
            <p:nvCxnSpPr>
              <p:cNvPr id="84" name="直接箭头连接符 83"/>
              <p:cNvCxnSpPr/>
              <p:nvPr/>
            </p:nvCxnSpPr>
            <p:spPr>
              <a:xfrm rot="5400000" flipH="1" flipV="1">
                <a:off x="4887121" y="2235785"/>
                <a:ext cx="28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546516" y="2450100"/>
                <a:ext cx="811302" cy="2788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 smtClean="0">
                    <a:solidFill>
                      <a:srgbClr val="3333FF"/>
                    </a:solidFill>
                    <a:latin typeface="Consolas" panose="020B0609020204030204" pitchFamily="49" charset="0"/>
                    <a:ea typeface="楷体_GB2312" pitchFamily="49" charset="-122"/>
                    <a:cs typeface="Consolas" panose="020B0609020204030204" pitchFamily="49" charset="0"/>
                  </a:rPr>
                  <a:t>top2</a:t>
                </a:r>
                <a:endParaRPr lang="zh-CN" altLang="en-US" sz="2400" b="1" dirty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78" name="组合 34"/>
            <p:cNvGrpSpPr/>
            <p:nvPr/>
          </p:nvGrpSpPr>
          <p:grpSpPr>
            <a:xfrm>
              <a:off x="1584304" y="5073417"/>
              <a:ext cx="2016000" cy="634189"/>
              <a:chOff x="1571604" y="2808083"/>
              <a:chExt cx="2016000" cy="634189"/>
            </a:xfrm>
          </p:grpSpPr>
          <p:sp>
            <p:nvSpPr>
              <p:cNvPr id="82" name="右大括号 81"/>
              <p:cNvSpPr/>
              <p:nvPr/>
            </p:nvSpPr>
            <p:spPr>
              <a:xfrm rot="5400000">
                <a:off x="2471604" y="1908083"/>
                <a:ext cx="216000" cy="2016000"/>
              </a:xfrm>
              <a:prstGeom prst="rightBrace">
                <a:avLst/>
              </a:prstGeom>
              <a:ln w="28575">
                <a:solidFill>
                  <a:srgbClr val="008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214546" y="3165273"/>
                <a:ext cx="6429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b="1" smtClean="0">
                    <a:solidFill>
                      <a:srgbClr val="3333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Consolas" panose="020B0609020204030204" pitchFamily="49" charset="0"/>
                  </a:rPr>
                  <a:t>栈</a:t>
                </a:r>
                <a:r>
                  <a:rPr lang="en-US" altLang="zh-CN" sz="2400" b="1" smtClean="0">
                    <a:solidFill>
                      <a:srgbClr val="3333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Consolas" panose="020B0609020204030204" pitchFamily="49" charset="0"/>
                  </a:rPr>
                  <a:t>1</a:t>
                </a:r>
                <a:endParaRPr lang="zh-CN" altLang="en-US" sz="2400" b="1">
                  <a:solidFill>
                    <a:srgbClr val="3333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79" name="组合 35"/>
            <p:cNvGrpSpPr/>
            <p:nvPr/>
          </p:nvGrpSpPr>
          <p:grpSpPr>
            <a:xfrm>
              <a:off x="5140468" y="5051392"/>
              <a:ext cx="2016000" cy="634189"/>
              <a:chOff x="5127768" y="2786058"/>
              <a:chExt cx="2016000" cy="634189"/>
            </a:xfrm>
          </p:grpSpPr>
          <p:sp>
            <p:nvSpPr>
              <p:cNvPr id="80" name="右大括号 79"/>
              <p:cNvSpPr/>
              <p:nvPr/>
            </p:nvSpPr>
            <p:spPr>
              <a:xfrm rot="5400000">
                <a:off x="6027768" y="1886058"/>
                <a:ext cx="216000" cy="2016000"/>
              </a:xfrm>
              <a:prstGeom prst="rightBrace">
                <a:avLst/>
              </a:prstGeom>
              <a:ln w="28575">
                <a:solidFill>
                  <a:srgbClr val="008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5770710" y="3143248"/>
                <a:ext cx="6429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b="1" smtClean="0">
                    <a:solidFill>
                      <a:srgbClr val="3333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Consolas" panose="020B0609020204030204" pitchFamily="49" charset="0"/>
                  </a:rPr>
                  <a:t>栈</a:t>
                </a:r>
                <a:r>
                  <a:rPr lang="en-US" altLang="zh-CN" sz="2400" b="1" smtClean="0">
                    <a:solidFill>
                      <a:srgbClr val="3333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Consolas" panose="020B0609020204030204" pitchFamily="49" charset="0"/>
                  </a:rPr>
                  <a:t>2</a:t>
                </a:r>
                <a:endParaRPr lang="zh-CN" altLang="en-US" sz="2400" b="1">
                  <a:solidFill>
                    <a:srgbClr val="3333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3872" y="476672"/>
            <a:ext cx="8183880" cy="7635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本章提要</a:t>
            </a:r>
            <a:endParaRPr lang="zh-CN" altLang="en-US" dirty="0" smtClean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157081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25463" y="1397021"/>
            <a:ext cx="8186737" cy="503237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40000"/>
              </a:lnSpc>
              <a:buFont typeface="Wingdings" panose="05000000000000000000" pitchFamily="2" charset="2"/>
              <a:buNone/>
            </a:pPr>
            <a:endParaRPr lang="en-US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40000"/>
              </a:lnSpc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操作受限线性表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栈的定义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栈的顺序存储结构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顺序栈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栈的链式存储结构</a:t>
            </a:r>
            <a:r>
              <a:rPr lang="en-US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链栈</a:t>
            </a:r>
            <a:endParaRPr lang="zh-CN" altLang="en-US" sz="3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3.4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栈的应用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3.5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操作受限线性表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3.6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队列的顺序存储结构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循环队列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3.7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队列的链式存储结构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链队列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3.8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队列的应用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7200900" cy="6096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  <a:effectLst/>
                <a:latin typeface="+mj-ea"/>
              </a:rPr>
              <a:t>一、链栈的定义及实现</a:t>
            </a:r>
            <a:endParaRPr lang="zh-CN" altLang="en-US" sz="3200" dirty="0" smtClean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00034" y="714356"/>
            <a:ext cx="8358246" cy="57181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Font typeface="Wingdings" panose="05000000000000000000" pitchFamily="2" charset="2"/>
              <a:buNone/>
            </a:pPr>
            <a:endParaRPr lang="en-US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为克服因为顺序栈预先分配空间可能产生的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溢出和空间浪费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的问题，可以使用链式存储结构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链栈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(linked stack)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。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链栈与单链表相似，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但是它的操作是受限的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插入和删除操作限定在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表头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（或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表尾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）进行；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单链表的头指针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head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就是对应栈的栈顶指针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top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可以有头结点，也可没有。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100"/>
              </a:spcBef>
            </a:pP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-142908" y="2150972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组合 30"/>
          <p:cNvGrpSpPr/>
          <p:nvPr/>
        </p:nvGrpSpPr>
        <p:grpSpPr>
          <a:xfrm>
            <a:off x="284196" y="1412776"/>
            <a:ext cx="8788398" cy="3379791"/>
            <a:chOff x="284196" y="2285992"/>
            <a:chExt cx="8788398" cy="3379791"/>
          </a:xfrm>
        </p:grpSpPr>
        <p:sp>
          <p:nvSpPr>
            <p:cNvPr id="199683" name="Rectangle 3"/>
            <p:cNvSpPr>
              <a:spLocks noChangeArrowheads="1"/>
            </p:cNvSpPr>
            <p:nvPr/>
          </p:nvSpPr>
          <p:spPr bwMode="auto">
            <a:xfrm>
              <a:off x="3357554" y="2285992"/>
              <a:ext cx="3230670" cy="9366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栈</a:t>
              </a:r>
              <a:endParaRPr kumimoji="1"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(</a:t>
              </a:r>
              <a:r>
                <a:rPr kumimoji="1" lang="en-US" altLang="zh-CN" sz="2400" b="1" i="1" dirty="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1" lang="en-US" altLang="zh-CN" sz="2400" b="1" baseline="-2500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0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,</a:t>
              </a:r>
              <a:r>
                <a:rPr kumimoji="1" lang="en-US" altLang="zh-CN" sz="2400" b="1" i="1" dirty="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1" lang="en-US" altLang="zh-CN" sz="2400" b="1" baseline="-2500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,…,</a:t>
              </a:r>
              <a:r>
                <a:rPr kumimoji="1" lang="en-US" altLang="zh-CN" sz="2400" b="1" i="1" dirty="0" err="1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1" lang="en-US" altLang="zh-CN" sz="2400" b="1" i="1" baseline="-25000" dirty="0" err="1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,…,</a:t>
              </a:r>
              <a:r>
                <a:rPr kumimoji="1" lang="en-US" altLang="zh-CN" sz="2400" b="1" i="1" dirty="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1" lang="en-US" altLang="zh-CN" sz="2400" b="1" i="1" baseline="-2500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n-1 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)</a:t>
              </a:r>
              <a:endParaRPr kumimoji="1"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9684" name="AutoShape 4"/>
            <p:cNvSpPr>
              <a:spLocks noChangeArrowheads="1"/>
            </p:cNvSpPr>
            <p:nvPr/>
          </p:nvSpPr>
          <p:spPr bwMode="auto">
            <a:xfrm>
              <a:off x="4894295" y="3438517"/>
              <a:ext cx="320648" cy="990615"/>
            </a:xfrm>
            <a:prstGeom prst="downArrow">
              <a:avLst>
                <a:gd name="adj1" fmla="val 50000"/>
                <a:gd name="adj2" fmla="val 59912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9685" name="Text Box 5"/>
            <p:cNvSpPr txBox="1">
              <a:spLocks noChangeArrowheads="1"/>
            </p:cNvSpPr>
            <p:nvPr/>
          </p:nvSpPr>
          <p:spPr bwMode="auto">
            <a:xfrm>
              <a:off x="5214942" y="3774048"/>
              <a:ext cx="922382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3333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映射</a:t>
              </a:r>
              <a:endParaRPr lang="zh-CN" altLang="en-US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9705" name="Text Box 25"/>
            <p:cNvSpPr txBox="1">
              <a:spLocks noChangeArrowheads="1"/>
            </p:cNvSpPr>
            <p:nvPr/>
          </p:nvSpPr>
          <p:spPr bwMode="auto">
            <a:xfrm>
              <a:off x="357158" y="2879701"/>
              <a:ext cx="1357322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 dirty="0">
                  <a:solidFill>
                    <a:srgbClr val="3333FF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Consolas" panose="020B0609020204030204" pitchFamily="49" charset="0"/>
                </a:rPr>
                <a:t>逻辑结构</a:t>
              </a:r>
              <a:endParaRPr kumimoji="1" lang="zh-CN" altLang="en-US" sz="2000" b="1" dirty="0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99706" name="Text Box 26"/>
            <p:cNvSpPr txBox="1">
              <a:spLocks noChangeArrowheads="1"/>
            </p:cNvSpPr>
            <p:nvPr/>
          </p:nvSpPr>
          <p:spPr bwMode="auto">
            <a:xfrm>
              <a:off x="284196" y="4973650"/>
              <a:ext cx="157316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3333FF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Consolas" panose="020B0609020204030204" pitchFamily="49" charset="0"/>
                </a:rPr>
                <a:t>存储结构</a:t>
              </a:r>
              <a:endParaRPr kumimoji="1" lang="zh-CN" altLang="en-US" sz="2000" b="1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99707" name="AutoShape 27"/>
            <p:cNvSpPr>
              <a:spLocks noChangeArrowheads="1"/>
            </p:cNvSpPr>
            <p:nvPr/>
          </p:nvSpPr>
          <p:spPr bwMode="auto">
            <a:xfrm>
              <a:off x="785786" y="3629017"/>
              <a:ext cx="215900" cy="935037"/>
            </a:xfrm>
            <a:prstGeom prst="downArrow">
              <a:avLst>
                <a:gd name="adj1" fmla="val 50000"/>
                <a:gd name="adj2" fmla="val 108272"/>
              </a:avLst>
            </a:prstGeom>
            <a:solidFill>
              <a:srgbClr val="008000"/>
            </a:solidFill>
            <a:ln w="38100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b="1">
                <a:solidFill>
                  <a:srgbClr val="660066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9686" name="Rectangle 6"/>
            <p:cNvSpPr>
              <a:spLocks noChangeArrowheads="1"/>
            </p:cNvSpPr>
            <p:nvPr/>
          </p:nvSpPr>
          <p:spPr bwMode="auto">
            <a:xfrm>
              <a:off x="1846294" y="4951404"/>
              <a:ext cx="539750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b="1" baseline="-25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9708" name="Rectangle 28"/>
            <p:cNvSpPr>
              <a:spLocks noChangeArrowheads="1"/>
            </p:cNvSpPr>
            <p:nvPr/>
          </p:nvSpPr>
          <p:spPr bwMode="auto">
            <a:xfrm>
              <a:off x="2376519" y="4951404"/>
              <a:ext cx="539750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b="1" baseline="-25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9709" name="Rectangle 29"/>
            <p:cNvSpPr>
              <a:spLocks noChangeArrowheads="1"/>
            </p:cNvSpPr>
            <p:nvPr/>
          </p:nvSpPr>
          <p:spPr bwMode="auto">
            <a:xfrm>
              <a:off x="3346482" y="4951404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b="1" baseline="-25000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altLang="zh-CN" sz="2000" b="1" baseline="-25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9710" name="Rectangle 30"/>
            <p:cNvSpPr>
              <a:spLocks noChangeArrowheads="1"/>
            </p:cNvSpPr>
            <p:nvPr/>
          </p:nvSpPr>
          <p:spPr bwMode="auto">
            <a:xfrm>
              <a:off x="3851307" y="4951404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b="1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9711" name="Line 31"/>
            <p:cNvSpPr>
              <a:spLocks noChangeShapeType="1"/>
            </p:cNvSpPr>
            <p:nvPr/>
          </p:nvSpPr>
          <p:spPr bwMode="auto">
            <a:xfrm>
              <a:off x="2590832" y="5167304"/>
              <a:ext cx="792162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9712" name="Rectangle 32"/>
            <p:cNvSpPr>
              <a:spLocks noChangeArrowheads="1"/>
            </p:cNvSpPr>
            <p:nvPr/>
          </p:nvSpPr>
          <p:spPr bwMode="auto">
            <a:xfrm>
              <a:off x="4859369" y="4951404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b="1" baseline="-25000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altLang="zh-CN" sz="2000" b="1" baseline="-25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9713" name="Rectangle 33"/>
            <p:cNvSpPr>
              <a:spLocks noChangeArrowheads="1"/>
            </p:cNvSpPr>
            <p:nvPr/>
          </p:nvSpPr>
          <p:spPr bwMode="auto">
            <a:xfrm>
              <a:off x="5364194" y="4951404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b="1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9714" name="Line 34"/>
            <p:cNvSpPr>
              <a:spLocks noChangeShapeType="1"/>
            </p:cNvSpPr>
            <p:nvPr/>
          </p:nvSpPr>
          <p:spPr bwMode="auto">
            <a:xfrm>
              <a:off x="4103719" y="5167304"/>
              <a:ext cx="792162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9715" name="Rectangle 35"/>
            <p:cNvSpPr>
              <a:spLocks noChangeArrowheads="1"/>
            </p:cNvSpPr>
            <p:nvPr/>
          </p:nvSpPr>
          <p:spPr bwMode="auto">
            <a:xfrm>
              <a:off x="8028019" y="4951404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b="1" i="1" baseline="-25000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endParaRPr lang="en-US" altLang="zh-CN" sz="2000" b="1" i="1" baseline="-25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9716" name="Rectangle 36"/>
            <p:cNvSpPr>
              <a:spLocks noChangeArrowheads="1"/>
            </p:cNvSpPr>
            <p:nvPr/>
          </p:nvSpPr>
          <p:spPr bwMode="auto">
            <a:xfrm>
              <a:off x="8532844" y="4951404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  <a:endPara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9717" name="Line 37"/>
            <p:cNvSpPr>
              <a:spLocks noChangeShapeType="1"/>
            </p:cNvSpPr>
            <p:nvPr/>
          </p:nvSpPr>
          <p:spPr bwMode="auto">
            <a:xfrm>
              <a:off x="7242225" y="5167304"/>
              <a:ext cx="792162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9718" name="Line 38"/>
            <p:cNvSpPr>
              <a:spLocks noChangeShapeType="1"/>
            </p:cNvSpPr>
            <p:nvPr/>
          </p:nvSpPr>
          <p:spPr bwMode="auto">
            <a:xfrm>
              <a:off x="5615019" y="5167304"/>
              <a:ext cx="792162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9719" name="Text Box 39"/>
            <p:cNvSpPr txBox="1">
              <a:spLocks noChangeArrowheads="1"/>
            </p:cNvSpPr>
            <p:nvPr/>
          </p:nvSpPr>
          <p:spPr bwMode="auto">
            <a:xfrm>
              <a:off x="6427296" y="4845620"/>
              <a:ext cx="865187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3333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altLang="zh-CN" sz="2400" b="1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9720" name="Arc 40"/>
            <p:cNvSpPr/>
            <p:nvPr/>
          </p:nvSpPr>
          <p:spPr bwMode="auto">
            <a:xfrm>
              <a:off x="1943132" y="4591042"/>
              <a:ext cx="360362" cy="36036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stealth" w="lg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9721" name="Text Box 41"/>
            <p:cNvSpPr txBox="1">
              <a:spLocks noChangeArrowheads="1"/>
            </p:cNvSpPr>
            <p:nvPr/>
          </p:nvSpPr>
          <p:spPr bwMode="auto">
            <a:xfrm>
              <a:off x="1571604" y="4303704"/>
              <a:ext cx="431800" cy="46166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i="1" dirty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s</a:t>
              </a:r>
              <a:endParaRPr lang="en-US" altLang="zh-CN" sz="2400" b="1" i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9722" name="Text Box 42"/>
            <p:cNvSpPr txBox="1">
              <a:spLocks noChangeArrowheads="1"/>
            </p:cNvSpPr>
            <p:nvPr/>
          </p:nvSpPr>
          <p:spPr bwMode="auto">
            <a:xfrm>
              <a:off x="3321105" y="4408417"/>
              <a:ext cx="1008062" cy="46166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7030A0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onsolas" panose="020B0609020204030204" pitchFamily="49" charset="0"/>
                </a:rPr>
                <a:t>栈顶</a:t>
              </a:r>
              <a:endParaRPr lang="zh-CN" altLang="en-US" sz="24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9723" name="Text Box 43"/>
            <p:cNvSpPr txBox="1">
              <a:spLocks noChangeArrowheads="1"/>
            </p:cNvSpPr>
            <p:nvPr/>
          </p:nvSpPr>
          <p:spPr bwMode="auto">
            <a:xfrm>
              <a:off x="8028083" y="4408417"/>
              <a:ext cx="1008062" cy="46166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7030A0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onsolas" panose="020B0609020204030204" pitchFamily="49" charset="0"/>
                </a:rPr>
                <a:t>栈底</a:t>
              </a:r>
              <a:endParaRPr lang="zh-CN" altLang="en-US" sz="24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3035353" y="4308461"/>
              <a:ext cx="1571636" cy="1357322"/>
            </a:xfrm>
            <a:prstGeom prst="round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357158" y="332656"/>
            <a:ext cx="750099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anose="020B0609020204030204" pitchFamily="49" charset="0"/>
              </a:rPr>
              <a:t>链栈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，这里采用带头结点的单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链表实现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400" b="1" dirty="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9558" y="5786100"/>
            <a:ext cx="750099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anose="020B0609020204030204" pitchFamily="49" charset="0"/>
              </a:rPr>
              <a:t>栈顶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头部 </a:t>
            </a:r>
            <a:r>
              <a:rPr kumimoji="1" lang="en-US" altLang="zh-CN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vs 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尾部？</a:t>
            </a:r>
            <a:endParaRPr lang="zh-CN" altLang="en-US" sz="2800" b="1" dirty="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258888" y="4162442"/>
            <a:ext cx="316865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zh-CN" sz="24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000100" y="2928934"/>
            <a:ext cx="2303462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链栈的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kumimoji="1"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要素：</a:t>
            </a:r>
            <a:endParaRPr kumimoji="1" lang="zh-CN" altLang="en-US" sz="2400" b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1071538" y="3571876"/>
            <a:ext cx="7460902" cy="22494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Tx/>
              <a:buBlip>
                <a:blip r:embed="rId1"/>
              </a:buBlip>
            </a:pPr>
            <a:r>
              <a:rPr lang="en-US" altLang="zh-CN" sz="2400" b="1" dirty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zh-CN" altLang="en-US" sz="2400" b="1" dirty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栈空条件：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s-&gt;next=NULL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Blip>
                <a:blip r:embed="rId1"/>
              </a:buBlip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zh-CN" altLang="en-US" sz="2400" b="1" dirty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栈满条件：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不考虑</a:t>
            </a:r>
            <a:endParaRPr lang="zh-CN" altLang="en-US" sz="24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Blip>
                <a:blip r:embed="rId1"/>
              </a:buBlip>
            </a:pP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zh-CN" altLang="en-US" sz="2400" b="1" dirty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进栈</a:t>
            </a:r>
            <a:r>
              <a:rPr lang="en-US" altLang="zh-CN" sz="2400" b="1" i="1" dirty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en-US" sz="2400" b="1" dirty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操作：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将存放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的结点插入到头结点之后</a:t>
            </a:r>
            <a:endParaRPr lang="zh-CN" altLang="en-US" sz="24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Blip>
                <a:blip r:embed="rId1"/>
              </a:buBlip>
            </a:pP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zh-CN" altLang="en-US" sz="2400" b="1" dirty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退栈操作：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取出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头结点之后结点的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元素并删除之</a:t>
            </a:r>
            <a:endParaRPr lang="zh-CN" altLang="en-US" sz="24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833462" y="1576370"/>
            <a:ext cx="53975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 b="1" baseline="-250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1376387" y="1576370"/>
            <a:ext cx="53975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 b="1" baseline="-250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2346350" y="1576370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altLang="zh-CN" sz="2400" b="1" baseline="-25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2851175" y="1576370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 b="1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>
            <a:off x="1590700" y="179227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3859237" y="1576370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altLang="zh-CN" sz="2400" b="1" baseline="-25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4364062" y="1576370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 b="1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3103587" y="179227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7027887" y="1576370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sz="2400" b="1" i="1" baseline="-25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n-1</a:t>
            </a:r>
            <a:endParaRPr lang="en-US" altLang="zh-CN" sz="2400" b="1" i="1" baseline="-25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7532712" y="1576370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∧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>
            <a:off x="6272237" y="179227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>
            <a:off x="4614887" y="179227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5437212" y="1550970"/>
            <a:ext cx="865187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3333FF"/>
                </a:solidFill>
                <a:latin typeface="宋体" panose="02010600030101010101" pitchFamily="2" charset="-122"/>
                <a:cs typeface="Consolas" panose="020B0609020204030204" pitchFamily="49" charset="0"/>
              </a:rPr>
              <a:t>…</a:t>
            </a:r>
            <a:endParaRPr lang="en-US" altLang="zh-CN" sz="2400" b="1">
              <a:solidFill>
                <a:srgbClr val="3333FF"/>
              </a:solidFill>
              <a:latin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7" name="Arc 40"/>
          <p:cNvSpPr/>
          <p:nvPr/>
        </p:nvSpPr>
        <p:spPr bwMode="auto">
          <a:xfrm>
            <a:off x="943000" y="1216008"/>
            <a:ext cx="360362" cy="3603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tailEnd type="stealth" w="lg" len="lg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620688" y="928670"/>
            <a:ext cx="431800" cy="46166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s</a:t>
            </a:r>
            <a:endParaRPr lang="en-US" altLang="zh-CN" sz="2400" b="1" i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2320973" y="1033383"/>
            <a:ext cx="1008062" cy="46166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栈顶</a:t>
            </a:r>
            <a:endParaRPr lang="zh-CN" altLang="en-US" sz="24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7027951" y="1033383"/>
            <a:ext cx="1008062" cy="46166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栈底</a:t>
            </a:r>
            <a:endParaRPr lang="zh-CN" altLang="en-US" sz="24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7200900" cy="6096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  <a:effectLst/>
                <a:latin typeface="+mj-ea"/>
              </a:rPr>
              <a:t>一、栈的定义</a:t>
            </a:r>
            <a:endParaRPr lang="zh-CN" altLang="en-US" sz="3200" dirty="0" smtClean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00034" y="928670"/>
            <a:ext cx="8358246" cy="571817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40000"/>
              </a:lnSpc>
              <a:buFont typeface="Wingdings" panose="05000000000000000000" pitchFamily="2" charset="2"/>
              <a:buNone/>
            </a:pPr>
            <a:endParaRPr lang="en-US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ts val="1100"/>
              </a:spcBef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栈（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stack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），又称为堆栈，是一种被限定仅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在表尾进行插入和删除操作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线性表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100"/>
              </a:spcBef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对于栈来说，能进行插入和删除操作的一端称为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栈顶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top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），另一端称为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栈底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bottom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）；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100"/>
              </a:spcBef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栈底的位置是不会变的；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100"/>
              </a:spcBef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栈顶的位置是不断变化的，需要使用一个变量将当前的栈顶位置记录下来，该变量称为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“栈顶指针”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100"/>
              </a:spcBef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在栈顶位置进行的插入操作称为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入栈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操作，而在栈顶位置进行的删除操作称为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出栈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操作；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100"/>
              </a:spcBef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若栈内不存在任何数据元素，则称为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空栈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3872" y="357166"/>
            <a:ext cx="8183880" cy="7635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本章提要</a:t>
            </a:r>
            <a:endParaRPr lang="zh-CN" altLang="en-US" dirty="0" smtClean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157081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25463" y="1285861"/>
            <a:ext cx="8186737" cy="535785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40000"/>
              </a:lnSpc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操作受限线性表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栈的定义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栈的顺序存储结构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顺序栈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栈的链式存储结构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链栈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 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栈的应用</a:t>
            </a:r>
            <a:endParaRPr lang="en-US" altLang="zh-CN" sz="3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3.5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操作受限线性表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3.6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队列的顺序存储结构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循环队列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3.7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队列的链式存储结构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链队列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3.8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队列的应用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3.9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串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714348" y="1142984"/>
            <a:ext cx="7696200" cy="112646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1" lang="en-US" altLang="zh-CN" sz="2800" b="1" smtClean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【</a:t>
            </a:r>
            <a:r>
              <a:rPr kumimoji="1" lang="zh-CN" altLang="en-US" sz="2800" b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</a:t>
            </a:r>
            <a:r>
              <a:rPr kumimoji="1" lang="en-US" altLang="zh-CN" sz="2800" b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3-5</a:t>
            </a:r>
            <a:r>
              <a:rPr kumimoji="1" lang="en-US" altLang="zh-CN" sz="2800" b="1" smtClean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kumimoji="1" lang="zh-CN" altLang="en-US" sz="28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编写一个算法判断输入的表达式中括号是否配对（假设只含有左、右圆括号）。</a:t>
            </a:r>
            <a:endParaRPr kumimoji="1" lang="zh-CN" altLang="en-US" sz="2800" b="1" dirty="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500034" y="3018628"/>
            <a:ext cx="7981950" cy="1735244"/>
            <a:chOff x="785786" y="2276872"/>
            <a:chExt cx="7981950" cy="1735244"/>
          </a:xfrm>
        </p:grpSpPr>
        <p:sp>
          <p:nvSpPr>
            <p:cNvPr id="67588" name="Text Box 4"/>
            <p:cNvSpPr txBox="1">
              <a:spLocks noChangeArrowheads="1"/>
            </p:cNvSpPr>
            <p:nvPr/>
          </p:nvSpPr>
          <p:spPr bwMode="auto">
            <a:xfrm>
              <a:off x="785786" y="2928934"/>
              <a:ext cx="7981950" cy="10831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scene3d>
              <a:camera prst="perspectiveLeft"/>
              <a:lightRig rig="threePt" dir="t"/>
            </a:scene3d>
          </p:spPr>
          <p:txBody>
            <a:bodyPr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solidFill>
                    <a:srgbClr val="FF33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  </a:t>
              </a:r>
              <a:r>
                <a:rPr kumimoji="1" lang="en-US" altLang="zh-CN" sz="2800" b="1" dirty="0" smtClean="0">
                  <a:solidFill>
                    <a:srgbClr val="FF33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 </a:t>
              </a:r>
              <a:r>
                <a:rPr kumimoji="1" lang="zh-CN" altLang="en-US" sz="2800" b="1" dirty="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一个表达式中的左右括号是按</a:t>
              </a:r>
              <a:r>
                <a:rPr kumimoji="1" lang="zh-CN" altLang="en-US" sz="2800" b="1" dirty="0" smtClean="0">
                  <a:solidFill>
                    <a:srgbClr val="C000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最近位置配对</a:t>
              </a:r>
              <a:r>
                <a:rPr kumimoji="1" lang="zh-CN" altLang="en-US" sz="2800" b="1" dirty="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的。所以利用一个栈来进行求解。这里采用</a:t>
              </a:r>
              <a:r>
                <a:rPr kumimoji="1" lang="zh-CN" altLang="en-US" sz="28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堆栈</a:t>
              </a:r>
              <a:r>
                <a:rPr kumimoji="1" lang="zh-CN" altLang="en-US" sz="2800" b="1" dirty="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。</a:t>
              </a:r>
              <a:endParaRPr kumimoji="1" lang="zh-CN" alt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42976" y="2276872"/>
              <a:ext cx="27786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算法设计思路</a:t>
              </a:r>
              <a:endPara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79512" y="107486"/>
            <a:ext cx="7632848" cy="6096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一、算术表达式的括号匹配检验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Line 4"/>
          <p:cNvSpPr>
            <a:spLocks noChangeShapeType="1"/>
          </p:cNvSpPr>
          <p:nvPr/>
        </p:nvSpPr>
        <p:spPr bwMode="auto">
          <a:xfrm>
            <a:off x="1476375" y="2835796"/>
            <a:ext cx="0" cy="21605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2757" name="Line 5"/>
          <p:cNvSpPr>
            <a:spLocks noChangeShapeType="1"/>
          </p:cNvSpPr>
          <p:nvPr/>
        </p:nvSpPr>
        <p:spPr bwMode="auto">
          <a:xfrm>
            <a:off x="1476375" y="4996383"/>
            <a:ext cx="11525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2758" name="Line 6"/>
          <p:cNvSpPr>
            <a:spLocks noChangeShapeType="1"/>
          </p:cNvSpPr>
          <p:nvPr/>
        </p:nvSpPr>
        <p:spPr bwMode="auto">
          <a:xfrm>
            <a:off x="2628900" y="2835796"/>
            <a:ext cx="0" cy="21605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2759" name="Text Box 7"/>
          <p:cNvSpPr txBox="1">
            <a:spLocks noChangeArrowheads="1"/>
          </p:cNvSpPr>
          <p:nvPr/>
        </p:nvSpPr>
        <p:spPr bwMode="auto">
          <a:xfrm>
            <a:off x="539940" y="1357298"/>
            <a:ext cx="5112180" cy="46166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例如：</a:t>
            </a:r>
            <a:r>
              <a:rPr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exp</a:t>
            </a:r>
            <a:r>
              <a:rPr lang="en-US" altLang="zh-CN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“</a:t>
            </a:r>
            <a:r>
              <a:rPr lang="en-US" altLang="zh-CN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(3</a:t>
            </a:r>
            <a:r>
              <a:rPr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*</a:t>
            </a:r>
            <a:r>
              <a:rPr lang="en-US" altLang="zh-CN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(5+1)-2)-3)</a:t>
            </a:r>
            <a:r>
              <a:rPr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”</a:t>
            </a:r>
            <a:endParaRPr lang="en-US" altLang="zh-CN" sz="2400" b="1" dirty="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02762" name="Text Box 10"/>
          <p:cNvSpPr txBox="1">
            <a:spLocks noChangeArrowheads="1"/>
          </p:cNvSpPr>
          <p:nvPr/>
        </p:nvSpPr>
        <p:spPr bwMode="auto">
          <a:xfrm>
            <a:off x="3346450" y="3017845"/>
            <a:ext cx="2874161" cy="46166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② ‘(‘</a:t>
            </a:r>
            <a:r>
              <a:rPr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进栈</a:t>
            </a:r>
            <a:endParaRPr lang="zh-CN" altLang="en-US" sz="2400" b="1" dirty="0">
              <a:solidFill>
                <a:srgbClr val="3333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02763" name="Text Box 11"/>
          <p:cNvSpPr txBox="1">
            <a:spLocks noChangeArrowheads="1"/>
          </p:cNvSpPr>
          <p:nvPr/>
        </p:nvSpPr>
        <p:spPr bwMode="auto">
          <a:xfrm>
            <a:off x="1692275" y="4446605"/>
            <a:ext cx="647700" cy="46166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endParaRPr lang="en-US" altLang="zh-CN" sz="2400" b="1" dirty="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02764" name="Text Box 12"/>
          <p:cNvSpPr txBox="1">
            <a:spLocks noChangeArrowheads="1"/>
          </p:cNvSpPr>
          <p:nvPr/>
        </p:nvSpPr>
        <p:spPr bwMode="auto">
          <a:xfrm>
            <a:off x="3349625" y="4512146"/>
            <a:ext cx="5348027" cy="46166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⑤ 遇到</a:t>
            </a:r>
            <a:r>
              <a:rPr lang="zh-CN" altLang="en-US" sz="2400" b="1" dirty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’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en-US" altLang="zh-CN" sz="2400" b="1" dirty="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’</a:t>
            </a:r>
            <a:r>
              <a:rPr lang="zh-CN" altLang="en-US" sz="2400" b="1" dirty="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，栈</a:t>
            </a:r>
            <a:r>
              <a:rPr lang="zh-CN" altLang="en-US" sz="2400" b="1" dirty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zh-CN" altLang="en-US" sz="2400" b="1" dirty="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空，返回</a:t>
            </a:r>
            <a:r>
              <a:rPr lang="en-US" altLang="zh-CN" sz="2400" b="1" dirty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false</a:t>
            </a:r>
            <a:endParaRPr lang="en-US" altLang="zh-CN" sz="2400" b="1" dirty="0">
              <a:solidFill>
                <a:srgbClr val="FF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02769" name="Text Box 17"/>
          <p:cNvSpPr txBox="1">
            <a:spLocks noChangeArrowheads="1"/>
          </p:cNvSpPr>
          <p:nvPr/>
        </p:nvSpPr>
        <p:spPr bwMode="auto">
          <a:xfrm>
            <a:off x="333378" y="389880"/>
            <a:ext cx="4605339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表达式括号</a:t>
            </a:r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不配对</a:t>
            </a:r>
            <a:r>
              <a:rPr lang="zh-CN" altLang="en-US" sz="24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情况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的演示</a:t>
            </a:r>
            <a:endParaRPr lang="zh-CN" altLang="en-US" sz="2400" b="1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02760" name="Text Box 8"/>
          <p:cNvSpPr txBox="1">
            <a:spLocks noChangeArrowheads="1"/>
          </p:cNvSpPr>
          <p:nvPr/>
        </p:nvSpPr>
        <p:spPr bwMode="auto">
          <a:xfrm>
            <a:off x="3346450" y="2492896"/>
            <a:ext cx="2206979" cy="46166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① ‘(‘</a:t>
            </a:r>
            <a:r>
              <a:rPr lang="zh-CN" altLang="en-US" sz="2400" b="1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</a:t>
            </a:r>
            <a:r>
              <a:rPr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</a:t>
            </a:r>
            <a:endParaRPr lang="zh-CN" altLang="en-US" sz="2400" b="1" dirty="0">
              <a:solidFill>
                <a:srgbClr val="3333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02771" name="Text Box 19"/>
          <p:cNvSpPr txBox="1">
            <a:spLocks noChangeArrowheads="1"/>
          </p:cNvSpPr>
          <p:nvPr/>
        </p:nvSpPr>
        <p:spPr bwMode="auto">
          <a:xfrm>
            <a:off x="1692275" y="3940701"/>
            <a:ext cx="647700" cy="46166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endParaRPr lang="en-US" altLang="zh-CN" sz="2400" b="1" dirty="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02773" name="Text Box 21"/>
          <p:cNvSpPr txBox="1">
            <a:spLocks noChangeArrowheads="1"/>
          </p:cNvSpPr>
          <p:nvPr/>
        </p:nvSpPr>
        <p:spPr bwMode="auto">
          <a:xfrm>
            <a:off x="3368674" y="3512014"/>
            <a:ext cx="5667822" cy="46166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③ 遇到</a:t>
            </a:r>
            <a:r>
              <a:rPr lang="zh-CN" altLang="en-US" sz="2400" b="1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’</a:t>
            </a:r>
            <a:r>
              <a:rPr lang="en-US" altLang="zh-CN" sz="2400" b="1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)’</a:t>
            </a:r>
            <a:r>
              <a:rPr lang="zh-CN" altLang="en-US" sz="2400" b="1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，栈</a:t>
            </a:r>
            <a:r>
              <a:rPr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顶为</a:t>
            </a:r>
            <a:r>
              <a:rPr lang="zh-CN" altLang="en-US" sz="2400" b="1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’</a:t>
            </a:r>
            <a:r>
              <a:rPr lang="en-US" altLang="zh-CN" sz="2400" b="1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(‘</a:t>
            </a:r>
            <a:r>
              <a:rPr lang="zh-CN" altLang="en-US" sz="2400" b="1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，退</a:t>
            </a:r>
            <a:r>
              <a:rPr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</a:t>
            </a:r>
            <a:endParaRPr lang="zh-CN" altLang="en-US" sz="2400" b="1" dirty="0">
              <a:solidFill>
                <a:srgbClr val="3333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02774" name="Text Box 22"/>
          <p:cNvSpPr txBox="1">
            <a:spLocks noChangeArrowheads="1"/>
          </p:cNvSpPr>
          <p:nvPr/>
        </p:nvSpPr>
        <p:spPr bwMode="auto">
          <a:xfrm>
            <a:off x="3348037" y="4018425"/>
            <a:ext cx="5667822" cy="46166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④ 遇到</a:t>
            </a:r>
            <a:r>
              <a:rPr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’</a:t>
            </a:r>
            <a:r>
              <a:rPr lang="en-US" altLang="zh-CN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)’</a:t>
            </a:r>
            <a:r>
              <a:rPr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，栈</a:t>
            </a:r>
            <a:r>
              <a:rPr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顶为’</a:t>
            </a:r>
            <a:r>
              <a:rPr lang="en-US" altLang="zh-CN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(‘</a:t>
            </a:r>
            <a:r>
              <a:rPr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，退</a:t>
            </a:r>
            <a:r>
              <a:rPr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</a:t>
            </a:r>
            <a:endParaRPr lang="zh-CN" altLang="en-US" sz="2400" b="1" dirty="0">
              <a:solidFill>
                <a:srgbClr val="3333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rot="5400000" flipH="1" flipV="1">
            <a:off x="2521991" y="2035165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 flipH="1" flipV="1">
            <a:off x="2944652" y="2035165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 flipH="1" flipV="1">
            <a:off x="3550865" y="2035165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 flipH="1" flipV="1">
            <a:off x="4116602" y="2035165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 flipH="1" flipV="1">
            <a:off x="4608635" y="2035165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611560" y="5373216"/>
            <a:ext cx="7344816" cy="15696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两种不匹配：</a:t>
            </a:r>
            <a:endParaRPr lang="en-US" altLang="zh-CN" sz="2400" b="1" dirty="0" smtClean="0">
              <a:solidFill>
                <a:srgbClr val="3333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读到</a:t>
            </a:r>
            <a:r>
              <a:rPr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’</a:t>
            </a:r>
            <a:r>
              <a:rPr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)’</a:t>
            </a:r>
            <a:r>
              <a:rPr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，栈</a:t>
            </a:r>
            <a:r>
              <a:rPr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顶不是为</a:t>
            </a:r>
            <a:r>
              <a:rPr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’</a:t>
            </a:r>
            <a:r>
              <a:rPr lang="en-US" altLang="zh-CN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(‘</a:t>
            </a:r>
            <a:r>
              <a:rPr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，或堆栈已经空</a:t>
            </a:r>
            <a:endParaRPr lang="en-US" altLang="zh-CN" sz="2400" b="1" dirty="0" smtClean="0">
              <a:solidFill>
                <a:srgbClr val="3333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读完了，但堆栈不空</a:t>
            </a:r>
            <a:endParaRPr lang="en-US" altLang="zh-CN" sz="2400" b="1" dirty="0">
              <a:solidFill>
                <a:srgbClr val="3333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202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2" grpId="0"/>
      <p:bldP spid="202763" grpId="0"/>
      <p:bldP spid="202763" grpId="1"/>
      <p:bldP spid="202764" grpId="0"/>
      <p:bldP spid="202760" grpId="0"/>
      <p:bldP spid="202771" grpId="0"/>
      <p:bldP spid="202771" grpId="1"/>
      <p:bldP spid="202773" grpId="0"/>
      <p:bldP spid="202774" grpId="0"/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23528" y="632299"/>
            <a:ext cx="8496944" cy="5632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bool 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Match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(char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exp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[]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1"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 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1" lang="zh-CN" altLang="en-US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数组从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kumimoji="1" lang="zh-CN" altLang="en-US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n-1</a:t>
            </a:r>
            <a:endParaRPr kumimoji="1" lang="en-US" altLang="zh-CN" sz="2400" b="1" dirty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</a:t>
            </a:r>
            <a:r>
              <a:rPr kumimoji="1"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=0; char e;  </a:t>
            </a:r>
            <a:endParaRPr kumimoji="1" lang="en-US" altLang="zh-CN" sz="2400" b="1" dirty="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bool match=true;  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1" lang="zh-CN" altLang="en-US" sz="2400" b="1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配对时为</a:t>
            </a:r>
            <a:r>
              <a:rPr kumimoji="1" lang="en-US" altLang="zh-CN" sz="2400" b="1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true</a:t>
            </a:r>
            <a:r>
              <a:rPr kumimoji="1" lang="zh-CN" altLang="en-US" sz="2400" b="1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；否则为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false </a:t>
            </a:r>
            <a:endParaRPr kumimoji="1" lang="en-US" altLang="zh-CN" sz="2400" b="1" dirty="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1"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LinkStNode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*</a:t>
            </a:r>
            <a:r>
              <a:rPr kumimoji="1"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;	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1" lang="zh-CN" altLang="en-US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堆栈指针</a:t>
            </a:r>
            <a:endParaRPr kumimoji="1" lang="zh-CN" altLang="en-US" sz="2400" b="1" dirty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1"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InitStack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1"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);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1" lang="zh-CN" altLang="en-US" sz="24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初始化栈</a:t>
            </a:r>
            <a:endParaRPr kumimoji="1" lang="zh-CN" altLang="en-US" sz="2400" b="1" dirty="0">
              <a:solidFill>
                <a:srgbClr val="00B0F0"/>
              </a:solidFill>
              <a:latin typeface="仿宋" panose="02010609060101010101" pitchFamily="49" charset="-122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while 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&lt;n &amp;&amp; match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	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1" lang="zh-CN" altLang="en-US" sz="24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扫描</a:t>
            </a:r>
            <a:r>
              <a:rPr kumimoji="1" lang="en-US" altLang="zh-CN" sz="24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exp</a:t>
            </a:r>
            <a:r>
              <a:rPr kumimoji="1" lang="zh-CN" altLang="en-US" sz="24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中所有字符</a:t>
            </a:r>
            <a:endParaRPr kumimoji="1" lang="zh-CN" altLang="en-US" sz="2400" b="1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</a:t>
            </a:r>
            <a:endParaRPr kumimoji="1" lang="en-US" altLang="zh-CN" sz="2400" b="1" dirty="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kumimoji="1" lang="en-US" altLang="zh-CN" sz="2400" b="1" dirty="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if </a:t>
            </a:r>
            <a:r>
              <a:rPr kumimoji="1" lang="en-US" altLang="zh-CN" sz="2400" b="1" dirty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1" lang="en-US" altLang="zh-CN" sz="2400" b="1" dirty="0" err="1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exp</a:t>
            </a:r>
            <a:r>
              <a:rPr kumimoji="1" lang="en-US" altLang="zh-CN" sz="2400" b="1" dirty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kumimoji="1" lang="en-US" altLang="zh-CN" sz="2400" b="1" dirty="0" err="1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1" lang="en-US" altLang="zh-CN" sz="2400" b="1" dirty="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]=='(')</a:t>
            </a:r>
            <a:endParaRPr kumimoji="1" lang="zh-CN" altLang="en-US" sz="2400" b="1" dirty="0">
              <a:solidFill>
                <a:srgbClr val="FF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Push(</a:t>
            </a:r>
            <a:r>
              <a:rPr kumimoji="1" lang="en-US" altLang="zh-CN" sz="2400" b="1" dirty="0" err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</a:t>
            </a:r>
            <a:r>
              <a:rPr kumimoji="1" lang="zh-CN" altLang="en-US" sz="2400" b="1" dirty="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1" lang="en-US" altLang="zh-CN" sz="2400" b="1" dirty="0" err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exp</a:t>
            </a:r>
            <a:r>
              <a:rPr kumimoji="1" lang="en-US" altLang="zh-CN" sz="2400" b="1" dirty="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kumimoji="1" lang="en-US" altLang="zh-CN" sz="2400" b="1" dirty="0" err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1" lang="en-US" altLang="zh-CN" sz="2400" b="1" dirty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]);</a:t>
            </a:r>
            <a:endParaRPr kumimoji="1" lang="en-US" altLang="zh-CN" sz="2400" b="1" dirty="0">
              <a:solidFill>
                <a:srgbClr val="FF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07504" y="320225"/>
            <a:ext cx="8874347" cy="63908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80000" bIns="180000">
            <a:spAutoFit/>
          </a:bodyPr>
          <a:lstStyle/>
          <a:p>
            <a:pPr fontAlgn="base">
              <a:lnSpc>
                <a:spcPts val="22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400" b="1" spc="600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2400" b="1" spc="600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遇到</a:t>
            </a:r>
            <a:r>
              <a:rPr kumimoji="1" lang="zh-CN" altLang="en-US" sz="2400" b="1" spc="6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右括号判断是否匹配</a:t>
            </a:r>
            <a:endParaRPr lang="zh-CN" altLang="en-US" sz="2400" b="1" spc="6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200"/>
              </a:lnSpc>
              <a:spcBef>
                <a:spcPts val="1000"/>
              </a:spcBef>
              <a:spcAft>
                <a:spcPct val="0"/>
              </a:spcAft>
            </a:pPr>
            <a:endParaRPr kumimoji="1" lang="en-US" altLang="zh-CN" sz="24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200"/>
              </a:lnSpc>
              <a:spcBef>
                <a:spcPts val="1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else 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(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exp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]==')')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1" lang="zh-CN" altLang="en-US" sz="24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当前字符为右括号</a:t>
            </a:r>
            <a:endParaRPr kumimoji="1" lang="zh-CN" altLang="en-US" sz="2400" b="1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200"/>
              </a:lnSpc>
              <a:spcBef>
                <a:spcPts val="1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1"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GetTop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1"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)==true)</a:t>
            </a:r>
            <a:endParaRPr kumimoji="1"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200"/>
              </a:lnSpc>
              <a:spcBef>
                <a:spcPts val="1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{  if 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(e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!='(')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1"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</a:t>
            </a:r>
            <a:r>
              <a:rPr kumimoji="1" lang="zh-CN" altLang="en-US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顶不</a:t>
            </a:r>
            <a:r>
              <a:rPr kumimoji="1"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kumimoji="1"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'('</a:t>
            </a:r>
            <a:r>
              <a:rPr kumimoji="1" lang="zh-CN" altLang="en-US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时不</a:t>
            </a:r>
            <a:r>
              <a:rPr kumimoji="1"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匹配读到的</a:t>
            </a:r>
            <a:r>
              <a:rPr kumimoji="1"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’)’</a:t>
            </a:r>
            <a:endParaRPr kumimoji="1" lang="en-US" altLang="zh-CN" sz="2000" b="1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200"/>
              </a:lnSpc>
              <a:spcBef>
                <a:spcPts val="1000"/>
              </a:spcBef>
              <a:spcAft>
                <a:spcPct val="0"/>
              </a:spcAft>
            </a:pPr>
            <a:endParaRPr kumimoji="1" lang="zh-CN" altLang="en-US" sz="2400" b="1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200"/>
              </a:lnSpc>
              <a:spcBef>
                <a:spcPts val="1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match=false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kumimoji="1" lang="en-US" altLang="zh-CN" sz="2400" b="1" dirty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200"/>
              </a:lnSpc>
              <a:spcBef>
                <a:spcPts val="1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else</a:t>
            </a:r>
            <a:endParaRPr kumimoji="1"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200"/>
              </a:lnSpc>
              <a:spcBef>
                <a:spcPts val="1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Pop(</a:t>
            </a:r>
            <a:r>
              <a:rPr kumimoji="1"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e); 		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1" lang="zh-CN" altLang="en-US" sz="24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将栈顶元素出栈</a:t>
            </a:r>
            <a:endParaRPr kumimoji="1" lang="zh-CN" altLang="en-US" sz="2400" b="1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200"/>
              </a:lnSpc>
              <a:spcBef>
                <a:spcPts val="1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kumimoji="1"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200"/>
              </a:lnSpc>
              <a:spcBef>
                <a:spcPts val="1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else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match=false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 	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1" lang="zh-CN" altLang="en-US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栈空，不匹配读到的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’)’</a:t>
            </a:r>
            <a:endParaRPr kumimoji="1" lang="en-US" altLang="zh-CN" sz="2400" b="1" dirty="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200"/>
              </a:lnSpc>
              <a:spcBef>
                <a:spcPts val="1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kumimoji="1"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200"/>
              </a:lnSpc>
              <a:spcBef>
                <a:spcPts val="1000"/>
              </a:spcBef>
              <a:spcAft>
                <a:spcPct val="0"/>
              </a:spcAft>
            </a:pPr>
            <a:endParaRPr kumimoji="1" lang="en-US" altLang="zh-CN" sz="24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200"/>
              </a:lnSpc>
              <a:spcBef>
                <a:spcPts val="1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kumimoji="1"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++;			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1" lang="zh-CN" altLang="en-US" sz="24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继续处理其他字符</a:t>
            </a:r>
            <a:endParaRPr kumimoji="1" lang="zh-CN" altLang="en-US" sz="2400" b="1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200"/>
              </a:lnSpc>
              <a:spcBef>
                <a:spcPts val="1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kumimoji="1"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77214" y="116632"/>
            <a:ext cx="8471250" cy="3083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72000" bIns="144000">
            <a:spAutoFit/>
          </a:bodyPr>
          <a:lstStyle/>
          <a:p>
            <a:pPr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</a:pPr>
            <a:endParaRPr kumimoji="1" lang="en-US" altLang="zh-CN" sz="2400" b="1" dirty="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if (!</a:t>
            </a:r>
            <a:r>
              <a:rPr kumimoji="1"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StackEmpty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1"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)) 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1" lang="zh-CN" altLang="en-US" sz="2400" b="1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栈不空时表示不</a:t>
            </a:r>
            <a:r>
              <a:rPr kumimoji="1" lang="zh-CN" altLang="en-US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匹配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</a:t>
            </a:r>
            <a:endParaRPr kumimoji="1" lang="zh-CN" altLang="en-US" sz="2400" b="1" dirty="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match=false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;</a:t>
            </a:r>
            <a:endParaRPr kumimoji="1" lang="en-US" altLang="zh-CN" sz="2400" b="1" dirty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</a:pPr>
            <a:endParaRPr kumimoji="1" lang="en-US" altLang="zh-CN" sz="2400" b="1" dirty="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kumimoji="1"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DestroyStack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1"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);		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1" lang="zh-CN" altLang="en-US" sz="24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销毁栈</a:t>
            </a:r>
            <a:endParaRPr kumimoji="1" lang="zh-CN" altLang="en-US" sz="2400" b="1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return 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match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;		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1" lang="zh-CN" altLang="en-US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栈</a:t>
            </a:r>
            <a:r>
              <a:rPr kumimoji="1" lang="zh-CN" altLang="en-US" sz="2400" b="1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空时返回</a:t>
            </a:r>
            <a:r>
              <a:rPr kumimoji="1" lang="en-US" altLang="zh-CN" sz="2400" b="1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true</a:t>
            </a:r>
            <a:endParaRPr kumimoji="1" lang="en-US" altLang="zh-CN" sz="2400" b="1" dirty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kumimoji="1"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544" y="3645024"/>
            <a:ext cx="31373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顺序栈 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vs 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链栈？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347864" y="3645024"/>
            <a:ext cx="5616624" cy="3096344"/>
            <a:chOff x="1115616" y="2628201"/>
            <a:chExt cx="6552728" cy="3681119"/>
          </a:xfrm>
        </p:grpSpPr>
        <p:sp>
          <p:nvSpPr>
            <p:cNvPr id="36" name="椭圆 35"/>
            <p:cNvSpPr/>
            <p:nvPr/>
          </p:nvSpPr>
          <p:spPr>
            <a:xfrm>
              <a:off x="6444208" y="3573016"/>
              <a:ext cx="1224136" cy="1080120"/>
            </a:xfrm>
            <a:prstGeom prst="ellipse">
              <a:avLst/>
            </a:prstGeom>
            <a:solidFill>
              <a:srgbClr val="F07F09"/>
            </a:solidFill>
            <a:ln w="42500" cap="flat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88224" y="3903439"/>
              <a:ext cx="93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black"/>
                  </a:solidFill>
                  <a:latin typeface="Verdana" panose="020B0604030504040204"/>
                  <a:ea typeface="微软雅黑" panose="020B0503020204020204" charset="-122"/>
                </a:rPr>
                <a:t>程序</a:t>
              </a:r>
              <a:endParaRPr lang="zh-CN" altLang="en-US" sz="2400" dirty="0">
                <a:solidFill>
                  <a:prstClr val="black"/>
                </a:solidFill>
                <a:latin typeface="Verdana" panose="020B0604030504040204"/>
                <a:ea typeface="微软雅黑" panose="020B0503020204020204" charset="-122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3690960" y="2844225"/>
              <a:ext cx="1313088" cy="864096"/>
              <a:chOff x="3635896" y="3212976"/>
              <a:chExt cx="1224136" cy="1080120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3635896" y="3212976"/>
                <a:ext cx="1224136" cy="1080120"/>
              </a:xfrm>
              <a:prstGeom prst="ellipse">
                <a:avLst/>
              </a:prstGeom>
              <a:noFill/>
              <a:ln w="42500" cap="flat" cmpd="sng" algn="ctr">
                <a:solidFill>
                  <a:srgbClr val="F07F0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779912" y="3543398"/>
                <a:ext cx="936104" cy="500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/>
                    <a:ea typeface="微软雅黑" panose="020B0503020204020204" charset="-122"/>
                  </a:rPr>
                  <a:t>add</a:t>
                </a:r>
                <a:endPara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3707904" y="3708321"/>
              <a:ext cx="1313088" cy="864096"/>
              <a:chOff x="3635896" y="3212976"/>
              <a:chExt cx="1224136" cy="1080120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3635896" y="3212976"/>
                <a:ext cx="1224136" cy="1080120"/>
              </a:xfrm>
              <a:prstGeom prst="ellipse">
                <a:avLst/>
              </a:prstGeom>
              <a:noFill/>
              <a:ln w="42500" cap="flat" cmpd="sng" algn="ctr">
                <a:solidFill>
                  <a:srgbClr val="F07F0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779912" y="3543399"/>
                <a:ext cx="936105" cy="503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/>
                    <a:ea typeface="微软雅黑" panose="020B0503020204020204" charset="-122"/>
                  </a:rPr>
                  <a:t>delete</a:t>
                </a:r>
                <a:endPara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3762968" y="4572417"/>
              <a:ext cx="1313088" cy="864096"/>
              <a:chOff x="3635896" y="3212976"/>
              <a:chExt cx="1224136" cy="1080120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3635896" y="3212976"/>
                <a:ext cx="1224136" cy="1080120"/>
              </a:xfrm>
              <a:prstGeom prst="ellipse">
                <a:avLst/>
              </a:prstGeom>
              <a:noFill/>
              <a:ln w="42500" cap="flat" cmpd="sng" algn="ctr">
                <a:solidFill>
                  <a:srgbClr val="F07F0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779912" y="3543398"/>
                <a:ext cx="936105" cy="503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/>
                    <a:ea typeface="微软雅黑" panose="020B0503020204020204" charset="-122"/>
                  </a:rPr>
                  <a:t>search</a:t>
                </a:r>
                <a:endPara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charset="-122"/>
                </a:endParaRPr>
              </a:p>
            </p:txBody>
          </p:sp>
        </p:grpSp>
        <p:sp>
          <p:nvSpPr>
            <p:cNvPr id="47" name="矩形 46"/>
            <p:cNvSpPr/>
            <p:nvPr/>
          </p:nvSpPr>
          <p:spPr>
            <a:xfrm>
              <a:off x="3563888" y="2628201"/>
              <a:ext cx="1728192" cy="3024336"/>
            </a:xfrm>
            <a:prstGeom prst="rect">
              <a:avLst/>
            </a:prstGeom>
            <a:noFill/>
            <a:ln w="42500" cap="flat" cmpd="sng" algn="ctr">
              <a:solidFill>
                <a:srgbClr val="F07F09">
                  <a:shade val="50000"/>
                </a:srgb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121356" y="5724545"/>
              <a:ext cx="80021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ADT</a:t>
              </a:r>
              <a:endParaRPr lang="zh-CN" altLang="en-US" dirty="0">
                <a:solidFill>
                  <a:prstClr val="black"/>
                </a:solidFill>
                <a:latin typeface="Verdana" panose="020B0604030504040204"/>
                <a:ea typeface="微软雅黑" panose="020B050302020402020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1115616" y="2996952"/>
              <a:ext cx="1224136" cy="1080120"/>
            </a:xfrm>
            <a:prstGeom prst="ellipse">
              <a:avLst/>
            </a:prstGeom>
            <a:solidFill>
              <a:srgbClr val="F07F09"/>
            </a:solidFill>
            <a:ln w="42500" cap="flat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59632" y="3327375"/>
              <a:ext cx="936104" cy="439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prstClr val="black"/>
                  </a:solidFill>
                  <a:latin typeface="Verdana" panose="020B0604030504040204"/>
                  <a:ea typeface="微软雅黑" panose="020B0503020204020204" charset="-122"/>
                </a:rPr>
                <a:t>实现</a:t>
              </a:r>
              <a:r>
                <a:rPr lang="en-US" altLang="zh-CN" dirty="0" smtClean="0">
                  <a:solidFill>
                    <a:prstClr val="black"/>
                  </a:solidFill>
                  <a:latin typeface="Verdana" panose="020B0604030504040204"/>
                  <a:ea typeface="微软雅黑" panose="020B0503020204020204" charset="-122"/>
                </a:rPr>
                <a:t>1</a:t>
              </a:r>
              <a:endParaRPr lang="zh-CN" altLang="en-US" dirty="0">
                <a:solidFill>
                  <a:prstClr val="black"/>
                </a:solidFill>
                <a:latin typeface="Verdana" panose="020B0604030504040204"/>
                <a:ea typeface="微软雅黑" panose="020B050302020402020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1115616" y="4437112"/>
              <a:ext cx="1224136" cy="1080120"/>
            </a:xfrm>
            <a:prstGeom prst="ellipse">
              <a:avLst/>
            </a:prstGeom>
            <a:solidFill>
              <a:srgbClr val="F07F09"/>
            </a:solidFill>
            <a:ln w="42500" cap="flat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59632" y="4767535"/>
              <a:ext cx="936104" cy="439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prstClr val="black"/>
                  </a:solidFill>
                  <a:latin typeface="Verdana" panose="020B0604030504040204"/>
                  <a:ea typeface="微软雅黑" panose="020B0503020204020204" charset="-122"/>
                </a:rPr>
                <a:t>实现</a:t>
              </a:r>
              <a:r>
                <a:rPr lang="en-US" altLang="zh-CN" dirty="0" smtClean="0">
                  <a:solidFill>
                    <a:prstClr val="black"/>
                  </a:solidFill>
                  <a:latin typeface="Verdana" panose="020B0604030504040204"/>
                  <a:ea typeface="微软雅黑" panose="020B0503020204020204" charset="-122"/>
                </a:rPr>
                <a:t>2</a:t>
              </a:r>
              <a:endParaRPr lang="zh-CN" altLang="en-US" dirty="0">
                <a:solidFill>
                  <a:prstClr val="black"/>
                </a:solidFill>
                <a:latin typeface="Verdana" panose="020B0604030504040204"/>
                <a:ea typeface="微软雅黑" panose="020B0503020204020204" charset="-122"/>
              </a:endParaRPr>
            </a:p>
          </p:txBody>
        </p:sp>
        <p:cxnSp>
          <p:nvCxnSpPr>
            <p:cNvPr id="53" name="直接箭头连接符 52"/>
            <p:cNvCxnSpPr>
              <a:stCxn id="36" idx="2"/>
              <a:endCxn id="47" idx="3"/>
            </p:cNvCxnSpPr>
            <p:nvPr/>
          </p:nvCxnSpPr>
          <p:spPr>
            <a:xfrm flipH="1">
              <a:off x="5292080" y="4113076"/>
              <a:ext cx="1152128" cy="27293"/>
            </a:xfrm>
            <a:prstGeom prst="straightConnector1">
              <a:avLst/>
            </a:prstGeom>
            <a:noFill/>
            <a:ln w="349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54" name="直接箭头连接符 53"/>
            <p:cNvCxnSpPr>
              <a:stCxn id="47" idx="1"/>
              <a:endCxn id="49" idx="6"/>
            </p:cNvCxnSpPr>
            <p:nvPr/>
          </p:nvCxnSpPr>
          <p:spPr>
            <a:xfrm flipH="1" flipV="1">
              <a:off x="2339752" y="3537012"/>
              <a:ext cx="1224136" cy="603357"/>
            </a:xfrm>
            <a:prstGeom prst="straightConnector1">
              <a:avLst/>
            </a:prstGeom>
            <a:noFill/>
            <a:ln w="349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55" name="直接箭头连接符 54"/>
            <p:cNvCxnSpPr>
              <a:stCxn id="47" idx="1"/>
              <a:endCxn id="51" idx="6"/>
            </p:cNvCxnSpPr>
            <p:nvPr/>
          </p:nvCxnSpPr>
          <p:spPr>
            <a:xfrm flipH="1">
              <a:off x="2339752" y="4140369"/>
              <a:ext cx="1224136" cy="836803"/>
            </a:xfrm>
            <a:prstGeom prst="straightConnector1">
              <a:avLst/>
            </a:prstGeom>
            <a:noFill/>
            <a:ln w="349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56" name="矩形 55"/>
            <p:cNvSpPr/>
            <p:nvPr/>
          </p:nvSpPr>
          <p:spPr>
            <a:xfrm>
              <a:off x="5468034" y="3645024"/>
              <a:ext cx="9761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solidFill>
                    <a:prstClr val="black"/>
                  </a:solidFill>
                  <a:latin typeface="Verdana" panose="020B0604030504040204"/>
                  <a:ea typeface="微软雅黑" panose="020B0503020204020204" charset="-122"/>
                </a:rPr>
                <a:t>调用</a:t>
              </a:r>
              <a:endParaRPr lang="zh-CN" altLang="en-US" sz="2400" dirty="0">
                <a:solidFill>
                  <a:prstClr val="black"/>
                </a:solidFill>
                <a:latin typeface="Verdana" panose="020B0604030504040204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7632848" cy="6096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  <a:effectLst/>
                <a:latin typeface="+mj-ea"/>
              </a:rPr>
              <a:t>二、算术表达式求值</a:t>
            </a:r>
            <a:endParaRPr lang="zh-CN" altLang="en-US" sz="3200" dirty="0" smtClean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00034" y="1379243"/>
            <a:ext cx="8358246" cy="507409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Bef>
                <a:spcPts val="11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求值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，键盘输入一串字符，表示一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中缀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算术表达式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（加减乘除及圆括号），以“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”结束。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1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中缀表达式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：如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(1 + 2)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*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处理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运算符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优先级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，而且还要处理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括号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1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后缀表达式（逆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波兰式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 1 2 + *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，无括号，已考虑优先级。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1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前缀表达式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：*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3 + 1  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：类似后缀。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10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思路：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spcBef>
                <a:spcPts val="1100"/>
              </a:spcBef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直接对中缀表达式求解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spcBef>
                <a:spcPts val="1100"/>
              </a:spcBef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中缀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表达式转为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后缀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表达式，再求解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5653" y="5157192"/>
            <a:ext cx="90281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07F09"/>
              </a:buClr>
              <a:buSzPct val="80000"/>
            </a:pP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都用</a:t>
            </a:r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buClr>
                <a:srgbClr val="F07F09"/>
              </a:buClr>
              <a:buSzPct val="80000"/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堆栈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00034" y="1052735"/>
            <a:ext cx="8358246" cy="540060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100"/>
              </a:spcBef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、设置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OPTR(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运算符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OPND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（操作数）两个堆栈，并将“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OPTR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表示一个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优先级最低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的特殊运算符；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spcBef>
                <a:spcPts val="1100"/>
              </a:spcBef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、读取每个字符。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spcBef>
                <a:spcPts val="1100"/>
              </a:spcBef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、判断：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spcBef>
                <a:spcPts val="1100"/>
              </a:spcBef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若操作数，则入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OPND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栈；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spcBef>
                <a:spcPts val="1100"/>
              </a:spcBef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运算符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OPTR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栈顶操作符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与其比优先级：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spcBef>
                <a:spcPts val="1100"/>
              </a:spcBef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栈顶优先级低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，则入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OPTR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栈；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spcBef>
                <a:spcPts val="1100"/>
              </a:spcBef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顶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优先级高，则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OPTR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栈顶出栈，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OPND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栈顶出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栈两个操作数，计算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spcBef>
                <a:spcPts val="1100"/>
              </a:spcBef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相等，用于匹配括号，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OPTR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弹栈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括号；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spcBef>
                <a:spcPts val="1100"/>
              </a:spcBef>
              <a:buClr>
                <a:srgbClr val="F07F09"/>
              </a:buClr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、直至读入“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”，且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OPTR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栈顶也为“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100"/>
              </a:spcBef>
            </a:pPr>
            <a:endParaRPr lang="en-US" altLang="zh-CN" dirty="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7632848" cy="6096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effectLst/>
                <a:latin typeface="+mj-ea"/>
              </a:rPr>
              <a:t>直接对中缀表达式求解</a:t>
            </a:r>
            <a:endParaRPr lang="zh-CN" altLang="en-US" sz="3200" dirty="0">
              <a:solidFill>
                <a:schemeClr val="tx1"/>
              </a:solidFill>
              <a:effectLst/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2600"/>
          </a:p>
        </p:txBody>
      </p:sp>
      <p:pic>
        <p:nvPicPr>
          <p:cNvPr id="4" name="图片 3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08918"/>
            <a:ext cx="8534400" cy="4419600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133600" y="2385218"/>
            <a:ext cx="375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 dirty="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  <a:endParaRPr lang="en-US" altLang="zh-CN" sz="2600" dirty="0">
              <a:solidFill>
                <a:schemeClr val="hlink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3200400" y="2423318"/>
            <a:ext cx="5334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  <a:endParaRPr lang="en-US" altLang="zh-CN" sz="2600">
              <a:solidFill>
                <a:schemeClr val="hlink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4191000" y="2385218"/>
            <a:ext cx="375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&lt;</a:t>
            </a:r>
            <a:endParaRPr lang="en-US" altLang="zh-CN" sz="2600">
              <a:solidFill>
                <a:schemeClr val="hlink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5181600" y="2385218"/>
            <a:ext cx="375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&lt;</a:t>
            </a:r>
            <a:endParaRPr lang="en-US" altLang="zh-CN" sz="2600">
              <a:solidFill>
                <a:schemeClr val="hlink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6172200" y="2385218"/>
            <a:ext cx="375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&lt;</a:t>
            </a:r>
            <a:endParaRPr lang="en-US" altLang="zh-CN" sz="2600">
              <a:solidFill>
                <a:schemeClr val="hlink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6858000" y="2423318"/>
            <a:ext cx="4572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  <a:endParaRPr lang="en-US" altLang="zh-CN" sz="2600">
              <a:solidFill>
                <a:schemeClr val="hlink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7696200" y="2423318"/>
            <a:ext cx="5334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  <a:endParaRPr lang="en-US" altLang="zh-CN" sz="2600">
              <a:solidFill>
                <a:schemeClr val="hlink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2133600" y="2956718"/>
            <a:ext cx="5334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  <a:endParaRPr lang="en-US" altLang="zh-CN" sz="2600">
              <a:solidFill>
                <a:schemeClr val="hlink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3200400" y="2956718"/>
            <a:ext cx="762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  <a:endParaRPr lang="en-US" altLang="zh-CN" sz="2600">
              <a:solidFill>
                <a:schemeClr val="hlink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4267200" y="2956718"/>
            <a:ext cx="5334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&lt;</a:t>
            </a:r>
            <a:endParaRPr lang="en-US" altLang="zh-CN" sz="2600">
              <a:solidFill>
                <a:schemeClr val="hlink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5181600" y="2956718"/>
            <a:ext cx="5334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&lt;</a:t>
            </a:r>
            <a:endParaRPr lang="en-US" altLang="zh-CN" sz="2600">
              <a:solidFill>
                <a:schemeClr val="hlink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6172200" y="2956718"/>
            <a:ext cx="6096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&lt;</a:t>
            </a:r>
            <a:endParaRPr lang="en-US" altLang="zh-CN" sz="2600">
              <a:solidFill>
                <a:schemeClr val="hlink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6858000" y="2956718"/>
            <a:ext cx="5334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  <a:endParaRPr lang="en-US" altLang="zh-CN" sz="2600">
              <a:solidFill>
                <a:schemeClr val="hlink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8" name="Rectangle 26"/>
          <p:cNvSpPr>
            <a:spLocks noChangeArrowheads="1"/>
          </p:cNvSpPr>
          <p:nvPr/>
        </p:nvSpPr>
        <p:spPr bwMode="auto">
          <a:xfrm>
            <a:off x="7696200" y="2956718"/>
            <a:ext cx="5334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  <a:endParaRPr lang="en-US" altLang="zh-CN" sz="2600">
              <a:solidFill>
                <a:schemeClr val="hlink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>
            <a:off x="2133600" y="3490118"/>
            <a:ext cx="5334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  <a:endParaRPr lang="en-US" altLang="zh-CN" sz="2600">
              <a:solidFill>
                <a:schemeClr val="hlink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3200400" y="3490118"/>
            <a:ext cx="685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  <a:endParaRPr lang="en-US" altLang="zh-CN" sz="2600">
              <a:solidFill>
                <a:schemeClr val="hlink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4267200" y="3490118"/>
            <a:ext cx="4572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  <a:endParaRPr lang="en-US" altLang="zh-CN" sz="2600">
              <a:solidFill>
                <a:schemeClr val="hlink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2" name="Rectangle 30"/>
          <p:cNvSpPr>
            <a:spLocks noChangeArrowheads="1"/>
          </p:cNvSpPr>
          <p:nvPr/>
        </p:nvSpPr>
        <p:spPr bwMode="auto">
          <a:xfrm>
            <a:off x="5181600" y="3490118"/>
            <a:ext cx="4572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  <a:endParaRPr lang="en-US" altLang="zh-CN" sz="2600">
              <a:solidFill>
                <a:schemeClr val="hlink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3" name="Rectangle 31"/>
          <p:cNvSpPr>
            <a:spLocks noChangeArrowheads="1"/>
          </p:cNvSpPr>
          <p:nvPr/>
        </p:nvSpPr>
        <p:spPr bwMode="auto">
          <a:xfrm>
            <a:off x="6172200" y="3452018"/>
            <a:ext cx="375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&lt;</a:t>
            </a:r>
            <a:endParaRPr lang="en-US" altLang="zh-CN" sz="2600">
              <a:solidFill>
                <a:schemeClr val="hlink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4" name="Rectangle 32"/>
          <p:cNvSpPr>
            <a:spLocks noChangeArrowheads="1"/>
          </p:cNvSpPr>
          <p:nvPr/>
        </p:nvSpPr>
        <p:spPr bwMode="auto">
          <a:xfrm>
            <a:off x="6858000" y="3490118"/>
            <a:ext cx="5334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  <a:endParaRPr lang="en-US" altLang="zh-CN" sz="2600">
              <a:solidFill>
                <a:schemeClr val="hlink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7696200" y="3490118"/>
            <a:ext cx="4572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  <a:endParaRPr lang="en-US" altLang="zh-CN" sz="2600">
              <a:solidFill>
                <a:schemeClr val="hlink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2133600" y="3947318"/>
            <a:ext cx="5334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  <a:endParaRPr lang="en-US" altLang="zh-CN" sz="2600">
              <a:solidFill>
                <a:schemeClr val="hlink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" name="Rectangle 35"/>
          <p:cNvSpPr>
            <a:spLocks noChangeArrowheads="1"/>
          </p:cNvSpPr>
          <p:nvPr/>
        </p:nvSpPr>
        <p:spPr bwMode="auto">
          <a:xfrm>
            <a:off x="3209693" y="3909218"/>
            <a:ext cx="5334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 dirty="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  <a:endParaRPr lang="en-US" altLang="zh-CN" sz="2600" dirty="0">
              <a:solidFill>
                <a:schemeClr val="hlink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8" name="Rectangle 36"/>
          <p:cNvSpPr>
            <a:spLocks noChangeArrowheads="1"/>
          </p:cNvSpPr>
          <p:nvPr/>
        </p:nvSpPr>
        <p:spPr bwMode="auto">
          <a:xfrm>
            <a:off x="4267200" y="3909218"/>
            <a:ext cx="375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  <a:endParaRPr lang="en-US" altLang="zh-CN" sz="2600">
              <a:solidFill>
                <a:schemeClr val="hlink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9" name="Rectangle 37"/>
          <p:cNvSpPr>
            <a:spLocks noChangeArrowheads="1"/>
          </p:cNvSpPr>
          <p:nvPr/>
        </p:nvSpPr>
        <p:spPr bwMode="auto">
          <a:xfrm>
            <a:off x="5181600" y="3909218"/>
            <a:ext cx="375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  <a:endParaRPr lang="en-US" altLang="zh-CN" sz="2600">
              <a:solidFill>
                <a:schemeClr val="hlink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0" name="Rectangle 38"/>
          <p:cNvSpPr>
            <a:spLocks noChangeArrowheads="1"/>
          </p:cNvSpPr>
          <p:nvPr/>
        </p:nvSpPr>
        <p:spPr bwMode="auto">
          <a:xfrm>
            <a:off x="6172200" y="3909218"/>
            <a:ext cx="375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&lt;</a:t>
            </a:r>
            <a:endParaRPr lang="en-US" altLang="zh-CN" sz="2600">
              <a:solidFill>
                <a:schemeClr val="hlink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6858000" y="3909218"/>
            <a:ext cx="375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  <a:endParaRPr lang="en-US" altLang="zh-CN" sz="2600">
              <a:solidFill>
                <a:schemeClr val="hlink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2" name="Rectangle 40"/>
          <p:cNvSpPr>
            <a:spLocks noChangeArrowheads="1"/>
          </p:cNvSpPr>
          <p:nvPr/>
        </p:nvSpPr>
        <p:spPr bwMode="auto">
          <a:xfrm>
            <a:off x="7696200" y="3947318"/>
            <a:ext cx="4572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  <a:endParaRPr lang="en-US" altLang="zh-CN" sz="2600">
              <a:solidFill>
                <a:schemeClr val="hlink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3" name="Rectangle 41"/>
          <p:cNvSpPr>
            <a:spLocks noChangeArrowheads="1"/>
          </p:cNvSpPr>
          <p:nvPr/>
        </p:nvSpPr>
        <p:spPr bwMode="auto">
          <a:xfrm>
            <a:off x="2133600" y="4404518"/>
            <a:ext cx="4572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 dirty="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&lt;</a:t>
            </a:r>
            <a:endParaRPr lang="en-US" altLang="zh-CN" sz="2600" dirty="0">
              <a:solidFill>
                <a:schemeClr val="hlink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4" name="Rectangle 42"/>
          <p:cNvSpPr>
            <a:spLocks noChangeArrowheads="1"/>
          </p:cNvSpPr>
          <p:nvPr/>
        </p:nvSpPr>
        <p:spPr bwMode="auto">
          <a:xfrm>
            <a:off x="3200400" y="4404518"/>
            <a:ext cx="685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&lt;</a:t>
            </a:r>
            <a:endParaRPr lang="en-US" altLang="zh-CN" sz="2600">
              <a:solidFill>
                <a:schemeClr val="hlink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5" name="Rectangle 43"/>
          <p:cNvSpPr>
            <a:spLocks noChangeArrowheads="1"/>
          </p:cNvSpPr>
          <p:nvPr/>
        </p:nvSpPr>
        <p:spPr bwMode="auto">
          <a:xfrm>
            <a:off x="4267200" y="4366418"/>
            <a:ext cx="375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&lt;</a:t>
            </a:r>
            <a:endParaRPr lang="en-US" altLang="zh-CN" sz="2600">
              <a:solidFill>
                <a:schemeClr val="hlink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6" name="Rectangle 44"/>
          <p:cNvSpPr>
            <a:spLocks noChangeArrowheads="1"/>
          </p:cNvSpPr>
          <p:nvPr/>
        </p:nvSpPr>
        <p:spPr bwMode="auto">
          <a:xfrm>
            <a:off x="5181600" y="4366418"/>
            <a:ext cx="375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&lt;</a:t>
            </a:r>
            <a:endParaRPr lang="en-US" altLang="zh-CN" sz="2600">
              <a:solidFill>
                <a:schemeClr val="hlink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7" name="Rectangle 45"/>
          <p:cNvSpPr>
            <a:spLocks noChangeArrowheads="1"/>
          </p:cNvSpPr>
          <p:nvPr/>
        </p:nvSpPr>
        <p:spPr bwMode="auto">
          <a:xfrm>
            <a:off x="6172200" y="4366418"/>
            <a:ext cx="375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 dirty="0">
                <a:solidFill>
                  <a:srgbClr val="FF0000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&lt;</a:t>
            </a:r>
            <a:endParaRPr lang="en-US" altLang="zh-CN" sz="2600" dirty="0">
              <a:solidFill>
                <a:srgbClr val="FF0000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8" name="Rectangle 46"/>
          <p:cNvSpPr>
            <a:spLocks noChangeArrowheads="1"/>
          </p:cNvSpPr>
          <p:nvPr/>
        </p:nvSpPr>
        <p:spPr bwMode="auto">
          <a:xfrm>
            <a:off x="6858000" y="4366418"/>
            <a:ext cx="375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 dirty="0">
                <a:solidFill>
                  <a:srgbClr val="FF0000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=</a:t>
            </a:r>
            <a:endParaRPr lang="en-US" altLang="zh-CN" sz="2600" dirty="0">
              <a:solidFill>
                <a:srgbClr val="FF0000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9" name="Rectangle 47"/>
          <p:cNvSpPr>
            <a:spLocks noChangeArrowheads="1"/>
          </p:cNvSpPr>
          <p:nvPr/>
        </p:nvSpPr>
        <p:spPr bwMode="auto">
          <a:xfrm>
            <a:off x="2133600" y="4861718"/>
            <a:ext cx="5334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  <a:endParaRPr lang="en-US" altLang="zh-CN" sz="2600">
              <a:solidFill>
                <a:schemeClr val="hlink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0" name="Rectangle 48"/>
          <p:cNvSpPr>
            <a:spLocks noChangeArrowheads="1"/>
          </p:cNvSpPr>
          <p:nvPr/>
        </p:nvSpPr>
        <p:spPr bwMode="auto">
          <a:xfrm>
            <a:off x="3200400" y="4861718"/>
            <a:ext cx="6096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  <a:endParaRPr lang="en-US" altLang="zh-CN" sz="2600">
              <a:solidFill>
                <a:schemeClr val="hlink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1" name="Rectangle 49"/>
          <p:cNvSpPr>
            <a:spLocks noChangeArrowheads="1"/>
          </p:cNvSpPr>
          <p:nvPr/>
        </p:nvSpPr>
        <p:spPr bwMode="auto">
          <a:xfrm>
            <a:off x="4267200" y="4823618"/>
            <a:ext cx="375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  <a:endParaRPr lang="en-US" altLang="zh-CN" sz="2600">
              <a:solidFill>
                <a:schemeClr val="hlink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2" name="Rectangle 50"/>
          <p:cNvSpPr>
            <a:spLocks noChangeArrowheads="1"/>
          </p:cNvSpPr>
          <p:nvPr/>
        </p:nvSpPr>
        <p:spPr bwMode="auto">
          <a:xfrm>
            <a:off x="5181600" y="4823618"/>
            <a:ext cx="375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  <a:endParaRPr lang="en-US" altLang="zh-CN" sz="2600">
              <a:solidFill>
                <a:schemeClr val="hlink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3" name="Rectangle 51"/>
          <p:cNvSpPr>
            <a:spLocks noChangeArrowheads="1"/>
          </p:cNvSpPr>
          <p:nvPr/>
        </p:nvSpPr>
        <p:spPr bwMode="auto">
          <a:xfrm>
            <a:off x="6172200" y="4823618"/>
            <a:ext cx="35137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rgbClr val="FF0000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x</a:t>
            </a:r>
            <a:endParaRPr lang="en-US" altLang="zh-CN" sz="2600">
              <a:solidFill>
                <a:srgbClr val="FF0000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" name="Rectangle 52"/>
          <p:cNvSpPr>
            <a:spLocks noChangeArrowheads="1"/>
          </p:cNvSpPr>
          <p:nvPr/>
        </p:nvSpPr>
        <p:spPr bwMode="auto">
          <a:xfrm>
            <a:off x="6858000" y="4823618"/>
            <a:ext cx="375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 dirty="0">
                <a:solidFill>
                  <a:srgbClr val="FF0000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  <a:endParaRPr lang="en-US" altLang="zh-CN" sz="2600" dirty="0">
              <a:solidFill>
                <a:srgbClr val="FF0000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7696200" y="4861718"/>
            <a:ext cx="5334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  <a:endParaRPr lang="en-US" altLang="zh-CN" sz="2600">
              <a:solidFill>
                <a:schemeClr val="hlink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6" name="Rectangle 54"/>
          <p:cNvSpPr>
            <a:spLocks noChangeArrowheads="1"/>
          </p:cNvSpPr>
          <p:nvPr/>
        </p:nvSpPr>
        <p:spPr bwMode="auto">
          <a:xfrm>
            <a:off x="2133600" y="5357018"/>
            <a:ext cx="375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&lt;</a:t>
            </a:r>
            <a:endParaRPr lang="en-US" altLang="zh-CN" sz="2600">
              <a:solidFill>
                <a:schemeClr val="hlink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7" name="Rectangle 55"/>
          <p:cNvSpPr>
            <a:spLocks noChangeArrowheads="1"/>
          </p:cNvSpPr>
          <p:nvPr/>
        </p:nvSpPr>
        <p:spPr bwMode="auto">
          <a:xfrm>
            <a:off x="3200400" y="5395118"/>
            <a:ext cx="6096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&lt;</a:t>
            </a:r>
            <a:endParaRPr lang="en-US" altLang="zh-CN" sz="2600">
              <a:solidFill>
                <a:schemeClr val="hlink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8" name="Rectangle 56"/>
          <p:cNvSpPr>
            <a:spLocks noChangeArrowheads="1"/>
          </p:cNvSpPr>
          <p:nvPr/>
        </p:nvSpPr>
        <p:spPr bwMode="auto">
          <a:xfrm>
            <a:off x="4267200" y="5357018"/>
            <a:ext cx="375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&lt;</a:t>
            </a:r>
            <a:endParaRPr lang="en-US" altLang="zh-CN" sz="2600">
              <a:solidFill>
                <a:schemeClr val="hlink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9" name="Rectangle 57"/>
          <p:cNvSpPr>
            <a:spLocks noChangeArrowheads="1"/>
          </p:cNvSpPr>
          <p:nvPr/>
        </p:nvSpPr>
        <p:spPr bwMode="auto">
          <a:xfrm>
            <a:off x="5181600" y="5357018"/>
            <a:ext cx="375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&lt;</a:t>
            </a:r>
            <a:endParaRPr lang="en-US" altLang="zh-CN" sz="2600">
              <a:solidFill>
                <a:schemeClr val="hlink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0" name="Rectangle 58"/>
          <p:cNvSpPr>
            <a:spLocks noChangeArrowheads="1"/>
          </p:cNvSpPr>
          <p:nvPr/>
        </p:nvSpPr>
        <p:spPr bwMode="auto">
          <a:xfrm>
            <a:off x="6172200" y="5357018"/>
            <a:ext cx="375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&lt;</a:t>
            </a:r>
            <a:endParaRPr lang="en-US" altLang="zh-CN" sz="2600">
              <a:solidFill>
                <a:schemeClr val="hlink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7696200" y="5395118"/>
            <a:ext cx="5334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 dirty="0">
                <a:solidFill>
                  <a:srgbClr val="FF0000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=</a:t>
            </a:r>
            <a:endParaRPr lang="en-US" altLang="zh-CN" sz="2600" dirty="0">
              <a:solidFill>
                <a:srgbClr val="FF0000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2" name="Rectangle 60"/>
          <p:cNvSpPr>
            <a:spLocks noChangeArrowheads="1"/>
          </p:cNvSpPr>
          <p:nvPr/>
        </p:nvSpPr>
        <p:spPr bwMode="auto">
          <a:xfrm>
            <a:off x="7696200" y="4366418"/>
            <a:ext cx="35137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rgbClr val="FF0000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x</a:t>
            </a:r>
            <a:endParaRPr lang="en-US" altLang="zh-CN" sz="2600">
              <a:solidFill>
                <a:srgbClr val="FF0000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3" name="Rectangle 61"/>
          <p:cNvSpPr>
            <a:spLocks noChangeArrowheads="1"/>
          </p:cNvSpPr>
          <p:nvPr/>
        </p:nvSpPr>
        <p:spPr bwMode="auto">
          <a:xfrm>
            <a:off x="6858000" y="5280818"/>
            <a:ext cx="35137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rgbClr val="FF0000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x</a:t>
            </a:r>
            <a:endParaRPr lang="en-US" altLang="zh-CN" sz="2600">
              <a:solidFill>
                <a:srgbClr val="FF0000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4" name="Text Box 109"/>
          <p:cNvSpPr txBox="1">
            <a:spLocks noChangeArrowheads="1"/>
          </p:cNvSpPr>
          <p:nvPr/>
        </p:nvSpPr>
        <p:spPr bwMode="auto">
          <a:xfrm>
            <a:off x="611560" y="929481"/>
            <a:ext cx="7992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楷体_GB2312"/>
                <a:sym typeface="Symbol" panose="05050102010706020507"/>
              </a:rPr>
              <a:t>栈</a:t>
            </a:r>
            <a:r>
              <a:rPr lang="zh-CN" altLang="en-US" sz="3200" dirty="0" smtClean="0">
                <a:solidFill>
                  <a:srgbClr val="FF0000"/>
                </a:solidFill>
                <a:latin typeface="楷体_GB2312"/>
                <a:sym typeface="Symbol" panose="05050102010706020507"/>
              </a:rPr>
              <a:t>顶</a:t>
            </a:r>
            <a:r>
              <a:rPr lang="zh-CN" altLang="en-US" sz="3200" dirty="0" smtClean="0">
                <a:latin typeface="楷体_GB2312"/>
              </a:rPr>
              <a:t>运算符</a:t>
            </a:r>
            <a:r>
              <a:rPr lang="zh-CN" altLang="en-US" sz="3200" dirty="0" smtClean="0">
                <a:latin typeface="楷体_GB2312"/>
                <a:sym typeface="Symbol" panose="05050102010706020507"/>
              </a:rPr>
              <a:t></a:t>
            </a:r>
            <a:r>
              <a:rPr lang="en-US" altLang="zh-CN" sz="3200" dirty="0" smtClean="0">
                <a:latin typeface="楷体_GB2312"/>
                <a:sym typeface="Symbol" panose="05050102010706020507"/>
              </a:rPr>
              <a:t>1</a:t>
            </a:r>
            <a:r>
              <a:rPr lang="zh-CN" altLang="en-US" sz="3200" dirty="0" smtClean="0">
                <a:latin typeface="楷体_GB2312"/>
                <a:sym typeface="Symbol" panose="05050102010706020507"/>
              </a:rPr>
              <a:t>与</a:t>
            </a:r>
            <a:r>
              <a:rPr lang="zh-CN" altLang="en-US" sz="3200" dirty="0">
                <a:solidFill>
                  <a:srgbClr val="FF0000"/>
                </a:solidFill>
                <a:latin typeface="楷体_GB2312"/>
              </a:rPr>
              <a:t>读入</a:t>
            </a:r>
            <a:r>
              <a:rPr lang="zh-CN" altLang="en-US" sz="3200" dirty="0" smtClean="0">
                <a:latin typeface="楷体_GB2312"/>
              </a:rPr>
              <a:t>运算符</a:t>
            </a:r>
            <a:r>
              <a:rPr lang="zh-CN" altLang="en-US" sz="3200" dirty="0" smtClean="0">
                <a:latin typeface="楷体_GB2312"/>
                <a:sym typeface="Symbol" panose="05050102010706020507"/>
              </a:rPr>
              <a:t></a:t>
            </a:r>
            <a:r>
              <a:rPr lang="en-US" altLang="zh-CN" sz="3200" dirty="0" smtClean="0">
                <a:latin typeface="楷体_GB2312"/>
                <a:sym typeface="Symbol" panose="05050102010706020507"/>
              </a:rPr>
              <a:t>2</a:t>
            </a:r>
            <a:r>
              <a:rPr lang="zh-CN" altLang="en-US" sz="3200" dirty="0" smtClean="0">
                <a:latin typeface="楷体_GB2312"/>
              </a:rPr>
              <a:t>的</a:t>
            </a:r>
            <a:r>
              <a:rPr lang="zh-CN" altLang="en-US" sz="3200" dirty="0">
                <a:latin typeface="楷体_GB2312"/>
              </a:rPr>
              <a:t>优先关系</a:t>
            </a:r>
            <a:endParaRPr lang="zh-CN" altLang="en-US" sz="3200" dirty="0">
              <a:latin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332656"/>
            <a:ext cx="8929718" cy="6525344"/>
          </a:xfrm>
        </p:spPr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altLang="zh-CN" b="0" dirty="0" smtClean="0"/>
              <a:t>#</a:t>
            </a:r>
            <a:r>
              <a:rPr lang="en-US" altLang="zh-CN" b="0" dirty="0"/>
              <a:t>include &lt;</a:t>
            </a:r>
            <a:r>
              <a:rPr lang="en-US" altLang="zh-CN" b="0" dirty="0" err="1"/>
              <a:t>stdio.h</a:t>
            </a:r>
            <a:r>
              <a:rPr lang="en-US" altLang="zh-CN" b="0" dirty="0"/>
              <a:t>&gt; 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en-US" altLang="zh-CN" b="0" dirty="0" smtClean="0"/>
              <a:t>typedef </a:t>
            </a:r>
            <a:r>
              <a:rPr lang="en-US" altLang="zh-CN" b="0" dirty="0">
                <a:solidFill>
                  <a:srgbClr val="FF0000"/>
                </a:solidFill>
              </a:rPr>
              <a:t>char</a:t>
            </a:r>
            <a:r>
              <a:rPr lang="en-US" altLang="zh-CN" b="0" dirty="0"/>
              <a:t> </a:t>
            </a:r>
            <a:r>
              <a:rPr lang="en-US" altLang="zh-CN" b="0" dirty="0" err="1" smtClean="0"/>
              <a:t>ElemType</a:t>
            </a:r>
            <a:r>
              <a:rPr lang="en-US" altLang="zh-CN" b="0" dirty="0" smtClean="0"/>
              <a:t>; 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en-US" altLang="zh-CN" b="0" dirty="0" smtClean="0"/>
              <a:t>#</a:t>
            </a:r>
            <a:r>
              <a:rPr lang="en-US" altLang="zh-CN" b="0" dirty="0"/>
              <a:t>include </a:t>
            </a:r>
            <a:r>
              <a:rPr lang="en-US" altLang="zh-CN" b="0" dirty="0" smtClean="0"/>
              <a:t>“</a:t>
            </a:r>
            <a:r>
              <a:rPr lang="en-US" altLang="zh-CN" b="0" dirty="0" err="1" smtClean="0"/>
              <a:t>SqStack.c</a:t>
            </a:r>
            <a:r>
              <a:rPr lang="en-US" altLang="zh-CN" b="0" dirty="0" smtClean="0"/>
              <a:t>” </a:t>
            </a:r>
            <a:r>
              <a:rPr lang="en-US" altLang="zh-CN" b="0" dirty="0"/>
              <a:t>	</a:t>
            </a:r>
            <a:r>
              <a:rPr lang="en-US" altLang="zh-CN" b="0" dirty="0" smtClean="0"/>
              <a:t>	</a:t>
            </a:r>
            <a:r>
              <a:rPr lang="en-US" altLang="zh-CN" b="0" dirty="0" smtClean="0">
                <a:solidFill>
                  <a:srgbClr val="7030A0"/>
                </a:solidFill>
              </a:rPr>
              <a:t>// </a:t>
            </a:r>
            <a:r>
              <a:rPr lang="zh-CN" altLang="en-US" b="0" dirty="0" smtClean="0">
                <a:solidFill>
                  <a:srgbClr val="7030A0"/>
                </a:solidFill>
              </a:rPr>
              <a:t>顺序栈的实现</a:t>
            </a:r>
            <a:endParaRPr lang="en-US" altLang="zh-CN" b="0" dirty="0">
              <a:solidFill>
                <a:srgbClr val="7030A0"/>
              </a:solidFill>
            </a:endParaRPr>
          </a:p>
          <a:p>
            <a:pPr>
              <a:spcBef>
                <a:spcPts val="2000"/>
              </a:spcBef>
            </a:pPr>
            <a:r>
              <a:rPr lang="en-US" altLang="zh-CN" b="0" dirty="0"/>
              <a:t>typedef char </a:t>
            </a:r>
            <a:r>
              <a:rPr lang="en-US" altLang="zh-CN" b="0" dirty="0" err="1"/>
              <a:t>OperatorType</a:t>
            </a:r>
            <a:r>
              <a:rPr lang="en-US" altLang="zh-CN" b="0" dirty="0"/>
              <a:t>; </a:t>
            </a:r>
            <a:endParaRPr lang="en-US" altLang="zh-CN" b="0" dirty="0"/>
          </a:p>
          <a:p>
            <a:pPr>
              <a:spcBef>
                <a:spcPts val="100"/>
              </a:spcBef>
            </a:pPr>
            <a:r>
              <a:rPr lang="en-US" altLang="zh-CN" b="0" dirty="0"/>
              <a:t>typedef char </a:t>
            </a:r>
            <a:r>
              <a:rPr lang="en-US" altLang="zh-CN" b="0" dirty="0" smtClean="0"/>
              <a:t>OperandType</a:t>
            </a:r>
            <a:endParaRPr lang="en-US" altLang="zh-CN" b="0" dirty="0" smtClean="0"/>
          </a:p>
          <a:p>
            <a:pPr>
              <a:spcBef>
                <a:spcPts val="2000"/>
              </a:spcBef>
            </a:pPr>
            <a:r>
              <a:rPr lang="en-US" altLang="zh-CN" b="0" dirty="0" smtClean="0"/>
              <a:t>bool </a:t>
            </a:r>
            <a:r>
              <a:rPr lang="en-US" altLang="zh-CN" dirty="0" err="1" smtClean="0">
                <a:solidFill>
                  <a:srgbClr val="FF0000"/>
                </a:solidFill>
              </a:rPr>
              <a:t>IsOPTR</a:t>
            </a:r>
            <a:r>
              <a:rPr lang="en-US" altLang="zh-CN" b="0" dirty="0" smtClean="0"/>
              <a:t>(char </a:t>
            </a:r>
            <a:r>
              <a:rPr lang="en-US" altLang="zh-CN" b="0" dirty="0"/>
              <a:t>c</a:t>
            </a:r>
            <a:r>
              <a:rPr lang="en-US" altLang="zh-CN" b="0" dirty="0" smtClean="0"/>
              <a:t>) {…} //</a:t>
            </a:r>
            <a:r>
              <a:rPr lang="zh-CN" altLang="en-US" b="0" dirty="0" smtClean="0"/>
              <a:t>判断</a:t>
            </a:r>
            <a:r>
              <a:rPr lang="en-US" altLang="zh-CN" b="0" dirty="0" smtClean="0"/>
              <a:t>c</a:t>
            </a:r>
            <a:r>
              <a:rPr lang="zh-CN" altLang="en-US" b="0" dirty="0" smtClean="0"/>
              <a:t>是否操作码，返回</a:t>
            </a:r>
            <a:r>
              <a:rPr lang="en-US" altLang="zh-CN" b="0" dirty="0" smtClean="0"/>
              <a:t>true/false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en-US" altLang="zh-CN" b="0" dirty="0"/>
              <a:t>char </a:t>
            </a:r>
            <a:r>
              <a:rPr lang="en-US" altLang="zh-CN" dirty="0" smtClean="0">
                <a:solidFill>
                  <a:srgbClr val="FF0000"/>
                </a:solidFill>
              </a:rPr>
              <a:t>Precede</a:t>
            </a:r>
            <a:r>
              <a:rPr lang="en-US" altLang="zh-CN" b="0" dirty="0" smtClean="0"/>
              <a:t>(</a:t>
            </a:r>
            <a:r>
              <a:rPr lang="en-US" altLang="zh-CN" b="0" dirty="0" err="1"/>
              <a:t>OperatorType</a:t>
            </a:r>
            <a:r>
              <a:rPr lang="en-US" altLang="zh-CN" b="0" dirty="0"/>
              <a:t> </a:t>
            </a:r>
            <a:r>
              <a:rPr lang="en-US" altLang="zh-CN" b="0" dirty="0" smtClean="0"/>
              <a:t> </a:t>
            </a:r>
            <a:r>
              <a:rPr lang="en-US" altLang="zh-CN" b="0" dirty="0"/>
              <a:t>o1, </a:t>
            </a:r>
            <a:r>
              <a:rPr lang="en-US" altLang="zh-CN" b="0" dirty="0" err="1"/>
              <a:t>OperatorType</a:t>
            </a:r>
            <a:r>
              <a:rPr lang="en-US" altLang="zh-CN" b="0" dirty="0"/>
              <a:t> </a:t>
            </a:r>
            <a:r>
              <a:rPr lang="en-US" altLang="zh-CN" b="0" dirty="0" smtClean="0"/>
              <a:t> </a:t>
            </a:r>
            <a:r>
              <a:rPr lang="en-US" altLang="zh-CN" b="0" dirty="0"/>
              <a:t>o2</a:t>
            </a:r>
            <a:r>
              <a:rPr lang="en-US" altLang="zh-CN" b="0" dirty="0" smtClean="0"/>
              <a:t>){…} //</a:t>
            </a:r>
            <a:r>
              <a:rPr lang="zh-CN" altLang="en-US" b="0" dirty="0" smtClean="0"/>
              <a:t>比较两者优先级，返回“</a:t>
            </a:r>
            <a:r>
              <a:rPr lang="en-US" altLang="zh-CN" dirty="0" smtClean="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&gt;</a:t>
            </a:r>
            <a:r>
              <a:rPr lang="zh-CN" altLang="en-US" b="0" dirty="0" smtClean="0"/>
              <a:t>”、“</a:t>
            </a:r>
            <a:r>
              <a:rPr lang="en-US" altLang="zh-CN" dirty="0" smtClean="0">
                <a:solidFill>
                  <a:schemeClr val="hlink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&lt;</a:t>
            </a:r>
            <a:r>
              <a:rPr lang="zh-CN" altLang="en-US" b="0" dirty="0" smtClean="0"/>
              <a:t>”、“</a:t>
            </a:r>
            <a:r>
              <a:rPr lang="en-US" altLang="zh-CN" b="0" dirty="0" smtClean="0"/>
              <a:t>=</a:t>
            </a:r>
            <a:r>
              <a:rPr lang="zh-CN" altLang="en-US" b="0" dirty="0" smtClean="0"/>
              <a:t>”“</a:t>
            </a:r>
            <a:r>
              <a:rPr lang="en-US" altLang="zh-CN" b="0" dirty="0"/>
              <a:t>ERROR</a:t>
            </a:r>
            <a:r>
              <a:rPr lang="zh-CN" altLang="en-US" b="0" dirty="0" smtClean="0"/>
              <a:t>”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en-US" altLang="zh-CN" b="0" dirty="0"/>
              <a:t>char </a:t>
            </a:r>
            <a:r>
              <a:rPr lang="en-US" altLang="zh-CN" dirty="0" smtClean="0">
                <a:solidFill>
                  <a:srgbClr val="FF0000"/>
                </a:solidFill>
              </a:rPr>
              <a:t>Operate</a:t>
            </a:r>
            <a:r>
              <a:rPr lang="en-US" altLang="zh-CN" b="0" dirty="0" smtClean="0"/>
              <a:t>(OperandType a</a:t>
            </a:r>
            <a:r>
              <a:rPr lang="en-US" altLang="zh-CN" b="0" dirty="0"/>
              <a:t>, </a:t>
            </a:r>
            <a:r>
              <a:rPr lang="en-US" altLang="zh-CN" b="0" dirty="0" err="1"/>
              <a:t>OperatorType</a:t>
            </a:r>
            <a:r>
              <a:rPr lang="en-US" altLang="zh-CN" b="0" dirty="0" smtClean="0"/>
              <a:t> </a:t>
            </a:r>
            <a:r>
              <a:rPr lang="en-US" altLang="zh-CN" b="0" dirty="0"/>
              <a:t>theta, </a:t>
            </a:r>
            <a:r>
              <a:rPr lang="en-US" altLang="zh-CN" b="0" dirty="0" smtClean="0"/>
              <a:t>OperandType b){…}  </a:t>
            </a:r>
            <a:r>
              <a:rPr lang="en-US" altLang="zh-CN" b="0" dirty="0"/>
              <a:t>//</a:t>
            </a:r>
            <a:r>
              <a:rPr lang="zh-CN" altLang="en-US" b="0" dirty="0"/>
              <a:t>计算</a:t>
            </a:r>
            <a:r>
              <a:rPr lang="zh-CN" altLang="en-US" b="0" dirty="0" smtClean="0"/>
              <a:t>表达式</a:t>
            </a:r>
            <a:r>
              <a:rPr lang="en-US" altLang="zh-CN" b="0" dirty="0" smtClean="0"/>
              <a:t>a </a:t>
            </a:r>
            <a:r>
              <a:rPr lang="en-US" altLang="zh-CN" b="0" dirty="0"/>
              <a:t>θ </a:t>
            </a:r>
            <a:r>
              <a:rPr lang="en-US" altLang="zh-CN" b="0" dirty="0" smtClean="0"/>
              <a:t>b</a:t>
            </a:r>
            <a:r>
              <a:rPr lang="zh-CN" altLang="en-US" b="0" dirty="0" smtClean="0"/>
              <a:t>，返回结果</a:t>
            </a:r>
            <a:endParaRPr lang="en-US" altLang="zh-CN" b="0" dirty="0"/>
          </a:p>
          <a:p>
            <a:pPr>
              <a:spcBef>
                <a:spcPts val="100"/>
              </a:spcBef>
            </a:pPr>
            <a:endParaRPr lang="en-US" altLang="zh-CN" b="0" dirty="0"/>
          </a:p>
          <a:p>
            <a:pPr>
              <a:spcBef>
                <a:spcPts val="100"/>
              </a:spcBef>
            </a:pPr>
            <a:endParaRPr lang="en-US" altLang="zh-CN" b="0" dirty="0"/>
          </a:p>
          <a:p>
            <a:pPr>
              <a:spcBef>
                <a:spcPts val="100"/>
              </a:spcBef>
            </a:pPr>
            <a:endParaRPr lang="en-US" altLang="zh-CN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72066" y="1714488"/>
            <a:ext cx="4071934" cy="3811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设定栈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 = ( a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,…, a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栈具有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先进后出，后进先出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特点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FILO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(First In Last Out)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2876" y="586406"/>
            <a:ext cx="4929190" cy="56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0"/>
            <a:ext cx="8893652" cy="6957392"/>
          </a:xfrm>
        </p:spPr>
        <p:txBody>
          <a:bodyPr>
            <a:normAutofit fontScale="92500"/>
          </a:bodyPr>
          <a:lstStyle/>
          <a:p>
            <a:pPr>
              <a:spcBef>
                <a:spcPts val="10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算法</a:t>
            </a:r>
            <a:r>
              <a:rPr lang="en-US" altLang="zh-CN" dirty="0" smtClean="0">
                <a:solidFill>
                  <a:srgbClr val="FF0000"/>
                </a:solidFill>
              </a:rPr>
              <a:t>3.4</a:t>
            </a:r>
            <a:r>
              <a:rPr lang="zh-CN" altLang="en-US" dirty="0" smtClean="0">
                <a:solidFill>
                  <a:srgbClr val="FF0000"/>
                </a:solidFill>
              </a:rPr>
              <a:t>：表达式求值函数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spcBef>
                <a:spcPts val="1000"/>
              </a:spcBef>
            </a:pPr>
            <a:r>
              <a:rPr lang="en-US" altLang="zh-CN" b="0" dirty="0" smtClean="0">
                <a:solidFill>
                  <a:srgbClr val="FF0000"/>
                </a:solidFill>
              </a:rPr>
              <a:t>OperandType</a:t>
            </a:r>
            <a:r>
              <a:rPr lang="en-US" altLang="zh-CN" b="0" dirty="0" smtClean="0"/>
              <a:t> </a:t>
            </a:r>
            <a:r>
              <a:rPr lang="en-US" altLang="zh-CN" dirty="0" err="1"/>
              <a:t>EvaluateExpression</a:t>
            </a:r>
            <a:r>
              <a:rPr lang="en-US" altLang="zh-CN" b="0" dirty="0"/>
              <a:t>(char </a:t>
            </a:r>
            <a:r>
              <a:rPr lang="en-US" altLang="zh-CN" b="0" dirty="0" err="1"/>
              <a:t>exp</a:t>
            </a:r>
            <a:r>
              <a:rPr lang="en-US" altLang="zh-CN" b="0" dirty="0" smtClean="0"/>
              <a:t>[]) {//</a:t>
            </a:r>
            <a:r>
              <a:rPr lang="zh-CN" altLang="en-US" b="0" dirty="0" smtClean="0"/>
              <a:t>表达式在数组</a:t>
            </a:r>
            <a:r>
              <a:rPr lang="en-US" altLang="zh-CN" b="0" dirty="0" err="1" smtClean="0"/>
              <a:t>exp</a:t>
            </a:r>
            <a:r>
              <a:rPr lang="zh-CN" altLang="en-US" b="0" dirty="0" smtClean="0"/>
              <a:t>中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en-US" altLang="zh-CN" b="0" dirty="0"/>
              <a:t> </a:t>
            </a:r>
            <a:r>
              <a:rPr lang="en-US" altLang="zh-CN" b="0" dirty="0" smtClean="0"/>
              <a:t>  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 </a:t>
            </a:r>
            <a:r>
              <a:rPr lang="en-US" altLang="zh-CN" b="0" dirty="0" err="1" smtClean="0"/>
              <a:t>SqStack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*</a:t>
            </a:r>
            <a:r>
              <a:rPr lang="en-US" altLang="zh-CN" b="0" dirty="0" smtClean="0"/>
              <a:t>OPTR</a:t>
            </a:r>
            <a:r>
              <a:rPr lang="en-US" altLang="zh-CN" b="0" dirty="0"/>
              <a:t>, </a:t>
            </a:r>
            <a:r>
              <a:rPr lang="zh-CN" altLang="en-US" b="0" dirty="0" smtClean="0"/>
              <a:t>*</a:t>
            </a:r>
            <a:r>
              <a:rPr lang="en-US" altLang="zh-CN" b="0" dirty="0" smtClean="0"/>
              <a:t>OPND;</a:t>
            </a:r>
            <a:r>
              <a:rPr lang="en-US" altLang="zh-CN" b="0" dirty="0"/>
              <a:t>	</a:t>
            </a:r>
            <a:r>
              <a:rPr lang="en-US" altLang="zh-CN" b="0" dirty="0" smtClean="0"/>
              <a:t>//</a:t>
            </a:r>
            <a:r>
              <a:rPr lang="zh-CN" altLang="en-US" b="0" dirty="0" smtClean="0"/>
              <a:t>定义操作码栈、操作数栈 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zh-CN" altLang="en-US" b="0" dirty="0"/>
              <a:t>	</a:t>
            </a:r>
            <a:r>
              <a:rPr lang="en-US" altLang="zh-CN" b="0" dirty="0" smtClean="0"/>
              <a:t>char </a:t>
            </a:r>
            <a:r>
              <a:rPr lang="en-US" altLang="zh-CN" b="0" dirty="0"/>
              <a:t>e, </a:t>
            </a:r>
            <a:r>
              <a:rPr lang="en-US" altLang="zh-CN" b="0" dirty="0" err="1"/>
              <a:t>ch</a:t>
            </a:r>
            <a:r>
              <a:rPr lang="en-US" altLang="zh-CN" b="0" dirty="0" smtClean="0"/>
              <a:t>;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en-US" altLang="zh-CN" b="0" dirty="0"/>
              <a:t>	</a:t>
            </a:r>
            <a:r>
              <a:rPr lang="en-US" altLang="zh-CN" b="0" dirty="0" err="1"/>
              <a:t>OperatorType</a:t>
            </a:r>
            <a:r>
              <a:rPr lang="en-US" altLang="zh-CN" b="0" dirty="0"/>
              <a:t> theta, x</a:t>
            </a:r>
            <a:r>
              <a:rPr lang="en-US" altLang="zh-CN" b="0" dirty="0" smtClean="0"/>
              <a:t>;</a:t>
            </a:r>
            <a:r>
              <a:rPr lang="en-US" altLang="zh-CN" b="0" dirty="0"/>
              <a:t>	</a:t>
            </a:r>
            <a:r>
              <a:rPr lang="en-US" altLang="zh-CN" b="0" dirty="0" smtClean="0"/>
              <a:t>//</a:t>
            </a:r>
            <a:r>
              <a:rPr lang="zh-CN" altLang="en-US" b="0" dirty="0" smtClean="0"/>
              <a:t>操作码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en-US" altLang="zh-CN" b="0" dirty="0"/>
              <a:t> </a:t>
            </a:r>
            <a:r>
              <a:rPr lang="en-US" altLang="zh-CN" b="0" dirty="0" smtClean="0"/>
              <a:t>    OperandType </a:t>
            </a:r>
            <a:r>
              <a:rPr lang="en-US" altLang="zh-CN" b="0" dirty="0"/>
              <a:t>a, b</a:t>
            </a:r>
            <a:r>
              <a:rPr lang="en-US" altLang="zh-CN" b="0" dirty="0" smtClean="0"/>
              <a:t>;</a:t>
            </a:r>
            <a:r>
              <a:rPr lang="en-US" altLang="zh-CN" b="0" dirty="0"/>
              <a:t>		</a:t>
            </a:r>
            <a:r>
              <a:rPr lang="en-US" altLang="zh-CN" b="0" dirty="0" smtClean="0"/>
              <a:t>//</a:t>
            </a:r>
            <a:r>
              <a:rPr lang="zh-CN" altLang="en-US" b="0" dirty="0" smtClean="0"/>
              <a:t>操作数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zh-CN" altLang="en-US" b="0" dirty="0"/>
              <a:t>	</a:t>
            </a:r>
            <a:r>
              <a:rPr lang="en-US" altLang="zh-CN" b="0" dirty="0"/>
              <a:t>int i</a:t>
            </a:r>
            <a:r>
              <a:rPr lang="en-US" altLang="zh-CN" b="0" dirty="0" smtClean="0"/>
              <a:t>;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en-US" altLang="zh-CN" b="0" dirty="0"/>
              <a:t>	</a:t>
            </a:r>
            <a:r>
              <a:rPr lang="en-US" altLang="zh-CN" b="0" dirty="0" err="1" smtClean="0"/>
              <a:t>InitStack</a:t>
            </a:r>
            <a:r>
              <a:rPr lang="en-US" altLang="zh-CN" b="0" dirty="0" smtClean="0"/>
              <a:t>(OPTR);   Push(OPTR</a:t>
            </a:r>
            <a:r>
              <a:rPr lang="en-US" altLang="zh-CN" b="0" dirty="0"/>
              <a:t>, </a:t>
            </a:r>
            <a:r>
              <a:rPr lang="en-US" altLang="zh-CN" b="0" dirty="0" smtClean="0"/>
              <a:t>'#');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en-US" altLang="zh-CN" b="0" dirty="0" smtClean="0"/>
              <a:t>	</a:t>
            </a:r>
            <a:r>
              <a:rPr lang="en-US" altLang="zh-CN" b="0" dirty="0" err="1" smtClean="0"/>
              <a:t>InitStack</a:t>
            </a:r>
            <a:r>
              <a:rPr lang="en-US" altLang="zh-CN" b="0" dirty="0" smtClean="0"/>
              <a:t>(OPND);</a:t>
            </a:r>
            <a:endParaRPr lang="en-US" altLang="zh-CN" b="0" dirty="0" smtClean="0"/>
          </a:p>
          <a:p>
            <a:pPr>
              <a:spcBef>
                <a:spcPts val="1000"/>
              </a:spcBef>
            </a:pPr>
            <a:r>
              <a:rPr lang="en-US" altLang="zh-CN" b="0" dirty="0" smtClean="0"/>
              <a:t>     i </a:t>
            </a:r>
            <a:r>
              <a:rPr lang="en-US" altLang="zh-CN" b="0" dirty="0"/>
              <a:t>= 0</a:t>
            </a:r>
            <a:r>
              <a:rPr lang="en-US" altLang="zh-CN" b="0" dirty="0" smtClean="0"/>
              <a:t>;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en-US" altLang="zh-CN" b="0" dirty="0"/>
              <a:t>	</a:t>
            </a:r>
            <a:r>
              <a:rPr lang="en-US" altLang="zh-CN" b="0" dirty="0" err="1"/>
              <a:t>ch</a:t>
            </a:r>
            <a:r>
              <a:rPr lang="en-US" altLang="zh-CN" b="0" dirty="0"/>
              <a:t> = </a:t>
            </a:r>
            <a:r>
              <a:rPr lang="en-US" altLang="zh-CN" b="0" dirty="0" err="1"/>
              <a:t>exp</a:t>
            </a:r>
            <a:r>
              <a:rPr lang="en-US" altLang="zh-CN" b="0" dirty="0"/>
              <a:t>[i</a:t>
            </a:r>
            <a:r>
              <a:rPr lang="en-US" altLang="zh-CN" b="0" dirty="0" smtClean="0"/>
              <a:t>++];  //</a:t>
            </a:r>
            <a:r>
              <a:rPr lang="zh-CN" altLang="en-US" b="0" dirty="0" smtClean="0"/>
              <a:t>取第</a:t>
            </a:r>
            <a:r>
              <a:rPr lang="en-US" altLang="zh-CN" b="0" dirty="0" smtClean="0"/>
              <a:t>0</a:t>
            </a:r>
            <a:r>
              <a:rPr lang="zh-CN" altLang="en-US" b="0" dirty="0" smtClean="0"/>
              <a:t>个字符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en-US" altLang="zh-CN" b="0" dirty="0"/>
              <a:t>	while(</a:t>
            </a:r>
            <a:r>
              <a:rPr lang="en-US" altLang="zh-CN" b="0" dirty="0" err="1"/>
              <a:t>ch</a:t>
            </a:r>
            <a:r>
              <a:rPr lang="en-US" altLang="zh-CN" b="0" dirty="0" smtClean="0"/>
              <a:t>!=‘#’ </a:t>
            </a:r>
            <a:r>
              <a:rPr lang="en-US" altLang="zh-CN" b="0" dirty="0"/>
              <a:t>|| </a:t>
            </a:r>
            <a:r>
              <a:rPr lang="en-US" altLang="zh-CN" b="0" dirty="0" err="1" smtClean="0"/>
              <a:t>GetTop</a:t>
            </a:r>
            <a:r>
              <a:rPr lang="en-US" altLang="zh-CN" b="0" dirty="0" smtClean="0"/>
              <a:t>(OPTR)!=‘#’){//</a:t>
            </a:r>
            <a:r>
              <a:rPr lang="zh-CN" altLang="en-US" b="0" dirty="0" smtClean="0"/>
              <a:t>读到</a:t>
            </a:r>
            <a:r>
              <a:rPr lang="en-US" altLang="zh-CN" b="0" dirty="0" smtClean="0"/>
              <a:t>#</a:t>
            </a:r>
            <a:r>
              <a:rPr lang="zh-CN" altLang="en-US" b="0" dirty="0" smtClean="0"/>
              <a:t>但栈不空，不应该结束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en-US" altLang="zh-CN" b="0" dirty="0"/>
              <a:t>	</a:t>
            </a:r>
            <a:r>
              <a:rPr lang="en-US" altLang="zh-CN" b="0" dirty="0" smtClean="0"/>
              <a:t>     if(!</a:t>
            </a:r>
            <a:r>
              <a:rPr lang="en-US" altLang="zh-CN" b="0" dirty="0" err="1" smtClean="0"/>
              <a:t>IsOPTR</a:t>
            </a:r>
            <a:r>
              <a:rPr lang="en-US" altLang="zh-CN" b="0" dirty="0" smtClean="0"/>
              <a:t>(</a:t>
            </a:r>
            <a:r>
              <a:rPr lang="en-US" altLang="zh-CN" b="0" dirty="0" err="1" smtClean="0"/>
              <a:t>ch</a:t>
            </a:r>
            <a:r>
              <a:rPr lang="en-US" altLang="zh-CN" b="0" dirty="0" smtClean="0"/>
              <a:t>)) </a:t>
            </a:r>
            <a:r>
              <a:rPr lang="en-US" altLang="zh-CN" b="0" dirty="0"/>
              <a:t>{ </a:t>
            </a:r>
            <a:r>
              <a:rPr lang="en-US" altLang="zh-CN" b="0" dirty="0" smtClean="0"/>
              <a:t>//</a:t>
            </a:r>
            <a:r>
              <a:rPr lang="en-US" altLang="zh-CN" b="0" dirty="0" err="1" smtClean="0"/>
              <a:t>ch</a:t>
            </a:r>
            <a:r>
              <a:rPr lang="zh-CN" altLang="en-US" b="0" dirty="0" smtClean="0"/>
              <a:t>是操作数则入</a:t>
            </a:r>
            <a:r>
              <a:rPr lang="en-US" altLang="zh-CN" b="0" dirty="0"/>
              <a:t>OPND</a:t>
            </a:r>
            <a:r>
              <a:rPr lang="zh-CN" altLang="en-US" b="0" dirty="0" smtClean="0"/>
              <a:t>栈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en-US" altLang="zh-CN" b="0" dirty="0"/>
              <a:t>		</a:t>
            </a:r>
            <a:r>
              <a:rPr lang="en-US" altLang="zh-CN" b="0" dirty="0" smtClean="0"/>
              <a:t>   Push(OPND</a:t>
            </a:r>
            <a:r>
              <a:rPr lang="en-US" altLang="zh-CN" b="0" dirty="0"/>
              <a:t>, </a:t>
            </a:r>
            <a:r>
              <a:rPr lang="en-US" altLang="zh-CN" b="0" dirty="0" err="1"/>
              <a:t>ch</a:t>
            </a:r>
            <a:r>
              <a:rPr lang="en-US" altLang="zh-CN" b="0" dirty="0" smtClean="0"/>
              <a:t>);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en-US" altLang="zh-CN" b="0" dirty="0"/>
              <a:t>	 	</a:t>
            </a:r>
            <a:r>
              <a:rPr lang="en-US" altLang="zh-CN" b="0" dirty="0" smtClean="0"/>
              <a:t>   </a:t>
            </a:r>
            <a:r>
              <a:rPr lang="en-US" altLang="zh-CN" b="0" dirty="0" err="1" smtClean="0"/>
              <a:t>ch</a:t>
            </a:r>
            <a:r>
              <a:rPr lang="en-US" altLang="zh-CN" b="0" dirty="0" smtClean="0"/>
              <a:t> </a:t>
            </a:r>
            <a:r>
              <a:rPr lang="en-US" altLang="zh-CN" b="0" dirty="0"/>
              <a:t>= </a:t>
            </a:r>
            <a:r>
              <a:rPr lang="en-US" altLang="zh-CN" b="0" dirty="0" err="1"/>
              <a:t>exp</a:t>
            </a:r>
            <a:r>
              <a:rPr lang="en-US" altLang="zh-CN" b="0" dirty="0"/>
              <a:t>[i</a:t>
            </a:r>
            <a:r>
              <a:rPr lang="en-US" altLang="zh-CN" b="0" dirty="0" smtClean="0"/>
              <a:t>++];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en-US" altLang="zh-CN" b="0" dirty="0" smtClean="0"/>
              <a:t> </a:t>
            </a:r>
            <a:r>
              <a:rPr lang="en-US" altLang="zh-CN" b="0" dirty="0"/>
              <a:t>	</a:t>
            </a:r>
            <a:r>
              <a:rPr lang="en-US" altLang="zh-CN" b="0" dirty="0" smtClean="0"/>
              <a:t>     }</a:t>
            </a:r>
            <a:endParaRPr lang="en-US" altLang="zh-CN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0"/>
            <a:ext cx="8786874" cy="68580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00"/>
              </a:spcBef>
            </a:pPr>
            <a:r>
              <a:rPr lang="en-US" altLang="zh-CN" b="0" dirty="0" smtClean="0"/>
              <a:t>       else  </a:t>
            </a:r>
            <a:r>
              <a:rPr lang="en-US" altLang="zh-CN" b="0" dirty="0" smtClean="0">
                <a:solidFill>
                  <a:srgbClr val="FF0000"/>
                </a:solidFill>
              </a:rPr>
              <a:t>{</a:t>
            </a:r>
            <a:r>
              <a:rPr lang="en-US" altLang="zh-CN" b="0" dirty="0" smtClean="0"/>
              <a:t>//</a:t>
            </a:r>
            <a:r>
              <a:rPr lang="en-US" altLang="zh-CN" b="0" dirty="0" err="1" smtClean="0"/>
              <a:t>ch</a:t>
            </a:r>
            <a:r>
              <a:rPr lang="zh-CN" altLang="en-US" b="0" dirty="0" smtClean="0"/>
              <a:t>是操作码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en-US" altLang="zh-CN" b="0" dirty="0"/>
              <a:t>	</a:t>
            </a:r>
            <a:r>
              <a:rPr lang="en-US" altLang="zh-CN" b="0" dirty="0" smtClean="0"/>
              <a:t>       switch(Precede(</a:t>
            </a:r>
            <a:r>
              <a:rPr lang="en-US" altLang="zh-CN" b="0" dirty="0" err="1" smtClean="0"/>
              <a:t>GetTop</a:t>
            </a:r>
            <a:r>
              <a:rPr lang="en-US" altLang="zh-CN" b="0" dirty="0" smtClean="0"/>
              <a:t>(OPTR</a:t>
            </a:r>
            <a:r>
              <a:rPr lang="en-US" altLang="zh-CN" b="0" dirty="0"/>
              <a:t>), </a:t>
            </a:r>
            <a:r>
              <a:rPr lang="en-US" altLang="zh-CN" b="0" dirty="0" err="1"/>
              <a:t>ch</a:t>
            </a:r>
            <a:r>
              <a:rPr lang="en-US" altLang="zh-CN" b="0" dirty="0" smtClean="0"/>
              <a:t>)) {//</a:t>
            </a:r>
            <a:r>
              <a:rPr lang="zh-CN" altLang="en-US" b="0" dirty="0" smtClean="0"/>
              <a:t>比较优先级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en-US" altLang="zh-CN" b="0" dirty="0"/>
              <a:t>		</a:t>
            </a:r>
            <a:r>
              <a:rPr lang="en-US" altLang="zh-CN" b="0" dirty="0" smtClean="0"/>
              <a:t>  case ‘&lt;’:  //</a:t>
            </a:r>
            <a:r>
              <a:rPr lang="zh-CN" altLang="en-US" b="0" dirty="0"/>
              <a:t>栈</a:t>
            </a:r>
            <a:r>
              <a:rPr lang="zh-CN" altLang="en-US" b="0" dirty="0" smtClean="0"/>
              <a:t>顶运算符优先级</a:t>
            </a:r>
            <a:r>
              <a:rPr lang="zh-CN" altLang="en-US" b="0" dirty="0"/>
              <a:t>低，继续进</a:t>
            </a:r>
            <a:r>
              <a:rPr lang="zh-CN" altLang="en-US" b="0" dirty="0" smtClean="0"/>
              <a:t>栈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zh-CN" altLang="en-US" b="0" dirty="0"/>
              <a:t>			</a:t>
            </a:r>
            <a:r>
              <a:rPr lang="en-US" altLang="zh-CN" b="0" dirty="0" smtClean="0"/>
              <a:t>Push(OPTR</a:t>
            </a:r>
            <a:r>
              <a:rPr lang="en-US" altLang="zh-CN" b="0" dirty="0"/>
              <a:t>, </a:t>
            </a:r>
            <a:r>
              <a:rPr lang="en-US" altLang="zh-CN" b="0" dirty="0" err="1"/>
              <a:t>ch</a:t>
            </a:r>
            <a:r>
              <a:rPr lang="en-US" altLang="zh-CN" b="0" dirty="0"/>
              <a:t>);						  	</a:t>
            </a:r>
            <a:r>
              <a:rPr lang="en-US" altLang="zh-CN" b="0" dirty="0" err="1" smtClean="0"/>
              <a:t>ch</a:t>
            </a:r>
            <a:r>
              <a:rPr lang="en-US" altLang="zh-CN" b="0" dirty="0" smtClean="0"/>
              <a:t> </a:t>
            </a:r>
            <a:r>
              <a:rPr lang="en-US" altLang="zh-CN" b="0" dirty="0"/>
              <a:t>= </a:t>
            </a:r>
            <a:r>
              <a:rPr lang="en-US" altLang="zh-CN" b="0" dirty="0" err="1"/>
              <a:t>exp</a:t>
            </a:r>
            <a:r>
              <a:rPr lang="en-US" altLang="zh-CN" b="0" dirty="0"/>
              <a:t>[i</a:t>
            </a:r>
            <a:r>
              <a:rPr lang="en-US" altLang="zh-CN" b="0" dirty="0" smtClean="0"/>
              <a:t>++];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en-US" altLang="zh-CN" b="0" dirty="0"/>
              <a:t>			break</a:t>
            </a:r>
            <a:r>
              <a:rPr lang="en-US" altLang="zh-CN" b="0" dirty="0" smtClean="0"/>
              <a:t>;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en-US" altLang="zh-CN" b="0" dirty="0"/>
              <a:t>		</a:t>
            </a:r>
            <a:r>
              <a:rPr lang="en-US" altLang="zh-CN" b="0" dirty="0" smtClean="0"/>
              <a:t>  case ‘=’: //</a:t>
            </a:r>
            <a:r>
              <a:rPr lang="zh-CN" altLang="en-US" b="0" dirty="0"/>
              <a:t>优先级</a:t>
            </a:r>
            <a:r>
              <a:rPr lang="zh-CN" altLang="en-US" b="0" dirty="0" smtClean="0"/>
              <a:t>相等，则遇到右括号</a:t>
            </a:r>
            <a:r>
              <a:rPr lang="zh-CN" altLang="en-US" b="0" dirty="0"/>
              <a:t>，需要脱括号	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zh-CN" altLang="en-US" b="0" dirty="0"/>
              <a:t>			</a:t>
            </a:r>
            <a:r>
              <a:rPr lang="en-US" altLang="zh-CN" b="0" dirty="0" smtClean="0"/>
              <a:t>Pop(OPTR</a:t>
            </a:r>
            <a:r>
              <a:rPr lang="en-US" altLang="zh-CN" b="0" dirty="0"/>
              <a:t>, </a:t>
            </a:r>
            <a:r>
              <a:rPr lang="en-US" altLang="zh-CN" b="0" dirty="0">
                <a:solidFill>
                  <a:srgbClr val="FF0000"/>
                </a:solidFill>
              </a:rPr>
              <a:t>&amp;</a:t>
            </a:r>
            <a:r>
              <a:rPr lang="en-US" altLang="zh-CN" b="0" dirty="0"/>
              <a:t>x</a:t>
            </a:r>
            <a:r>
              <a:rPr lang="en-US" altLang="zh-CN" b="0" dirty="0" smtClean="0"/>
              <a:t>);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en-US" altLang="zh-CN" b="0" dirty="0"/>
              <a:t>		 	</a:t>
            </a:r>
            <a:r>
              <a:rPr lang="en-US" altLang="zh-CN" b="0" dirty="0" err="1"/>
              <a:t>ch</a:t>
            </a:r>
            <a:r>
              <a:rPr lang="en-US" altLang="zh-CN" b="0" dirty="0"/>
              <a:t> = </a:t>
            </a:r>
            <a:r>
              <a:rPr lang="en-US" altLang="zh-CN" b="0" dirty="0" err="1"/>
              <a:t>exp</a:t>
            </a:r>
            <a:r>
              <a:rPr lang="en-US" altLang="zh-CN" b="0" dirty="0"/>
              <a:t>[i</a:t>
            </a:r>
            <a:r>
              <a:rPr lang="en-US" altLang="zh-CN" b="0" dirty="0" smtClean="0"/>
              <a:t>++];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en-US" altLang="zh-CN" b="0" dirty="0"/>
              <a:t>	  		break</a:t>
            </a:r>
            <a:r>
              <a:rPr lang="en-US" altLang="zh-CN" b="0" dirty="0" smtClean="0"/>
              <a:t>;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en-US" altLang="zh-CN" b="0" dirty="0"/>
              <a:t>		</a:t>
            </a:r>
            <a:r>
              <a:rPr lang="en-US" altLang="zh-CN" b="0" dirty="0" smtClean="0"/>
              <a:t> case ‘&gt;’: </a:t>
            </a:r>
            <a:r>
              <a:rPr lang="en-US" altLang="zh-CN" b="0" dirty="0"/>
              <a:t>//</a:t>
            </a:r>
            <a:r>
              <a:rPr lang="zh-CN" altLang="en-US" b="0" dirty="0"/>
              <a:t>栈中操作符优先级</a:t>
            </a:r>
            <a:r>
              <a:rPr lang="zh-CN" altLang="en-US" b="0" dirty="0" smtClean="0"/>
              <a:t>高，计算结果并入栈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en-US" altLang="zh-CN" b="0" dirty="0"/>
              <a:t>			</a:t>
            </a:r>
            <a:r>
              <a:rPr lang="en-US" altLang="zh-CN" b="0" dirty="0" smtClean="0"/>
              <a:t>Pop(OPTR</a:t>
            </a:r>
            <a:r>
              <a:rPr lang="en-US" altLang="zh-CN" b="0" dirty="0"/>
              <a:t>, &amp;theta</a:t>
            </a:r>
            <a:r>
              <a:rPr lang="en-US" altLang="zh-CN" b="0" dirty="0" smtClean="0"/>
              <a:t>);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zh-CN" altLang="en-US" b="0" dirty="0"/>
              <a:t>	  		</a:t>
            </a:r>
            <a:r>
              <a:rPr lang="en-US" altLang="zh-CN" b="0" dirty="0" smtClean="0"/>
              <a:t>Pop(OPND</a:t>
            </a:r>
            <a:r>
              <a:rPr lang="en-US" altLang="zh-CN" b="0" dirty="0"/>
              <a:t>, &amp;b</a:t>
            </a:r>
            <a:r>
              <a:rPr lang="en-US" altLang="zh-CN" b="0" dirty="0" smtClean="0"/>
              <a:t>);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en-US" altLang="zh-CN" b="0" dirty="0"/>
              <a:t>	  		</a:t>
            </a:r>
            <a:r>
              <a:rPr lang="en-US" altLang="zh-CN" b="0" dirty="0" smtClean="0"/>
              <a:t>Pop(OPND</a:t>
            </a:r>
            <a:r>
              <a:rPr lang="en-US" altLang="zh-CN" b="0" dirty="0"/>
              <a:t>, &amp;a</a:t>
            </a:r>
            <a:r>
              <a:rPr lang="en-US" altLang="zh-CN" b="0" dirty="0" smtClean="0"/>
              <a:t>);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en-US" altLang="zh-CN" b="0" dirty="0"/>
              <a:t>	  		</a:t>
            </a:r>
            <a:r>
              <a:rPr lang="en-US" altLang="zh-CN" b="0" dirty="0" smtClean="0"/>
              <a:t>Push(OPND</a:t>
            </a:r>
            <a:r>
              <a:rPr lang="en-US" altLang="zh-CN" b="0" dirty="0"/>
              <a:t>, Operate(a, theta, b</a:t>
            </a:r>
            <a:r>
              <a:rPr lang="en-US" altLang="zh-CN" b="0" dirty="0" smtClean="0"/>
              <a:t>));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en-US" altLang="zh-CN" b="0" dirty="0"/>
              <a:t>		  	break</a:t>
            </a:r>
            <a:r>
              <a:rPr lang="en-US" altLang="zh-CN" b="0" dirty="0" smtClean="0"/>
              <a:t>;</a:t>
            </a:r>
            <a:r>
              <a:rPr lang="en-US" altLang="zh-CN" b="0" dirty="0"/>
              <a:t>	</a:t>
            </a:r>
            <a:r>
              <a:rPr lang="en-US" altLang="zh-CN" b="0" dirty="0" smtClean="0"/>
              <a:t>//</a:t>
            </a:r>
            <a:r>
              <a:rPr lang="zh-CN" altLang="en-US" b="0" dirty="0" smtClean="0"/>
              <a:t>此处没有</a:t>
            </a:r>
            <a:r>
              <a:rPr lang="zh-CN" altLang="en-US" b="0" dirty="0"/>
              <a:t>读字符，</a:t>
            </a:r>
            <a:r>
              <a:rPr lang="en-US" altLang="zh-CN" b="0" dirty="0" err="1" smtClean="0"/>
              <a:t>ch</a:t>
            </a:r>
            <a:r>
              <a:rPr lang="zh-CN" altLang="en-US" b="0" dirty="0" smtClean="0"/>
              <a:t>保留刚才</a:t>
            </a:r>
            <a:r>
              <a:rPr lang="zh-CN" altLang="en-US" b="0" dirty="0"/>
              <a:t>读到的字符 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zh-CN" altLang="en-US" b="0" dirty="0"/>
              <a:t>		</a:t>
            </a:r>
            <a:r>
              <a:rPr lang="en-US" altLang="zh-CN" b="0" dirty="0" smtClean="0"/>
              <a:t>}</a:t>
            </a:r>
            <a:r>
              <a:rPr lang="en-US" altLang="zh-CN" b="0" dirty="0" smtClean="0">
                <a:solidFill>
                  <a:srgbClr val="FF0000"/>
                </a:solidFill>
              </a:rPr>
              <a:t>}</a:t>
            </a:r>
            <a:r>
              <a:rPr lang="en-US" altLang="zh-CN" b="0" dirty="0" smtClean="0"/>
              <a:t>}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en-US" altLang="zh-CN" b="0" dirty="0"/>
              <a:t>	</a:t>
            </a:r>
            <a:r>
              <a:rPr lang="en-US" altLang="zh-CN" b="0" dirty="0" smtClean="0"/>
              <a:t>return </a:t>
            </a:r>
            <a:r>
              <a:rPr lang="en-US" altLang="zh-CN" b="0" dirty="0" err="1" smtClean="0"/>
              <a:t>GetTop</a:t>
            </a:r>
            <a:r>
              <a:rPr lang="en-US" altLang="zh-CN" b="0" dirty="0" smtClean="0"/>
              <a:t>(OPND);  //</a:t>
            </a:r>
            <a:r>
              <a:rPr lang="zh-CN" altLang="en-US" b="0" dirty="0" smtClean="0"/>
              <a:t>运算结果，还应判断括号匹配问题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en-US" altLang="zh-CN" b="0" dirty="0" smtClean="0"/>
              <a:t>}</a:t>
            </a:r>
            <a:endParaRPr lang="en-US" altLang="zh-CN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404664"/>
            <a:ext cx="8786874" cy="6453336"/>
          </a:xfrm>
        </p:spPr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altLang="zh-CN" sz="2800" b="0" dirty="0" smtClean="0"/>
              <a:t>int </a:t>
            </a:r>
            <a:r>
              <a:rPr lang="en-US" altLang="zh-CN" sz="2800" b="0" dirty="0"/>
              <a:t>main(int </a:t>
            </a:r>
            <a:r>
              <a:rPr lang="en-US" altLang="zh-CN" sz="2800" b="0" dirty="0" err="1"/>
              <a:t>argc</a:t>
            </a:r>
            <a:r>
              <a:rPr lang="en-US" altLang="zh-CN" sz="2800" b="0" dirty="0"/>
              <a:t>, char **</a:t>
            </a:r>
            <a:r>
              <a:rPr lang="en-US" altLang="zh-CN" sz="2800" b="0" dirty="0" err="1"/>
              <a:t>argv</a:t>
            </a:r>
            <a:r>
              <a:rPr lang="en-US" altLang="zh-CN" sz="2800" b="0" dirty="0" smtClean="0"/>
              <a:t>){</a:t>
            </a:r>
            <a:endParaRPr lang="en-US" altLang="zh-CN" sz="2800" b="0" dirty="0" smtClean="0"/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char </a:t>
            </a:r>
            <a:r>
              <a:rPr lang="en-US" altLang="zh-CN" sz="2800" b="0" dirty="0" err="1"/>
              <a:t>opnd</a:t>
            </a:r>
            <a:r>
              <a:rPr lang="en-US" altLang="zh-CN" sz="2800" b="0" dirty="0"/>
              <a:t>;	</a:t>
            </a:r>
            <a:endParaRPr lang="en-US" altLang="zh-CN" sz="2800" b="0" dirty="0" smtClean="0"/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</a:t>
            </a:r>
            <a:r>
              <a:rPr lang="en-US" altLang="zh-CN" sz="2800" b="0" dirty="0" smtClean="0"/>
              <a:t>char </a:t>
            </a:r>
            <a:r>
              <a:rPr lang="en-US" altLang="zh-CN" sz="2800" b="0" dirty="0"/>
              <a:t>*</a:t>
            </a:r>
            <a:r>
              <a:rPr lang="en-US" altLang="zh-CN" sz="2800" b="0" dirty="0" err="1"/>
              <a:t>exp</a:t>
            </a:r>
            <a:r>
              <a:rPr lang="en-US" altLang="zh-CN" sz="2800" b="0" dirty="0"/>
              <a:t> = </a:t>
            </a:r>
            <a:r>
              <a:rPr lang="en-US" altLang="zh-CN" sz="2800" b="0" dirty="0" smtClean="0"/>
              <a:t>"(1+2)*2*1#";</a:t>
            </a:r>
            <a:endParaRPr lang="en-US" altLang="zh-CN" sz="2800" b="0" dirty="0" smtClean="0"/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</a:t>
            </a:r>
            <a:r>
              <a:rPr lang="en-US" altLang="zh-CN" sz="2800" b="0" dirty="0" err="1"/>
              <a:t>opnd</a:t>
            </a:r>
            <a:r>
              <a:rPr lang="en-US" altLang="zh-CN" sz="2800" b="0" dirty="0"/>
              <a:t> = </a:t>
            </a:r>
            <a:r>
              <a:rPr lang="en-US" altLang="zh-CN" sz="2800" b="0" dirty="0" err="1">
                <a:solidFill>
                  <a:srgbClr val="FF0000"/>
                </a:solidFill>
              </a:rPr>
              <a:t>EvaluateExpression</a:t>
            </a:r>
            <a:r>
              <a:rPr lang="en-US" altLang="zh-CN" sz="2800" b="0" dirty="0">
                <a:solidFill>
                  <a:srgbClr val="FF0000"/>
                </a:solidFill>
              </a:rPr>
              <a:t>(</a:t>
            </a:r>
            <a:r>
              <a:rPr lang="en-US" altLang="zh-CN" sz="2800" b="0" dirty="0" err="1">
                <a:solidFill>
                  <a:srgbClr val="FF0000"/>
                </a:solidFill>
              </a:rPr>
              <a:t>exp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)</a:t>
            </a:r>
            <a:r>
              <a:rPr lang="en-US" altLang="zh-CN" sz="2800" b="0" dirty="0" smtClean="0"/>
              <a:t>;</a:t>
            </a:r>
            <a:endParaRPr lang="en-US" altLang="zh-CN" sz="2800" b="0" dirty="0" smtClean="0"/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</a:t>
            </a:r>
            <a:r>
              <a:rPr lang="en-US" altLang="zh-CN" sz="2800" b="0" dirty="0" err="1" smtClean="0"/>
              <a:t>printf</a:t>
            </a:r>
            <a:r>
              <a:rPr lang="en-US" altLang="zh-CN" sz="2800" b="0" dirty="0" smtClean="0"/>
              <a:t>("%</a:t>
            </a:r>
            <a:r>
              <a:rPr lang="en-US" altLang="zh-CN" sz="2800" b="0" dirty="0"/>
              <a:t>s </a:t>
            </a:r>
            <a:r>
              <a:rPr lang="zh-CN" altLang="en-US" sz="2800" b="0" dirty="0"/>
              <a:t>的计算结果为：</a:t>
            </a:r>
            <a:r>
              <a:rPr lang="en-US" altLang="zh-CN" sz="2800" b="0" dirty="0"/>
              <a:t>%d\n", </a:t>
            </a:r>
            <a:r>
              <a:rPr lang="en-US" altLang="zh-CN" sz="2800" b="0" dirty="0" err="1"/>
              <a:t>exp</a:t>
            </a:r>
            <a:r>
              <a:rPr lang="en-US" altLang="zh-CN" sz="2800" b="0" dirty="0"/>
              <a:t>, opnd-'0</a:t>
            </a:r>
            <a:r>
              <a:rPr lang="en-US" altLang="zh-CN" sz="2800" b="0" dirty="0" smtClean="0"/>
              <a:t>');</a:t>
            </a:r>
            <a:endParaRPr lang="en-US" altLang="zh-CN" sz="2800" b="0" dirty="0" smtClean="0"/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</a:t>
            </a:r>
            <a:r>
              <a:rPr lang="en-US" altLang="zh-CN" sz="2800" b="0" dirty="0" err="1"/>
              <a:t>printf</a:t>
            </a:r>
            <a:r>
              <a:rPr lang="en-US" altLang="zh-CN" sz="2800" b="0" dirty="0"/>
              <a:t>("\n</a:t>
            </a:r>
            <a:r>
              <a:rPr lang="en-US" altLang="zh-CN" sz="2800" b="0" dirty="0" smtClean="0"/>
              <a:t>");</a:t>
            </a:r>
            <a:endParaRPr lang="en-US" altLang="zh-CN" sz="2800" b="0" dirty="0" smtClean="0"/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return 0</a:t>
            </a:r>
            <a:r>
              <a:rPr lang="en-US" altLang="zh-CN" sz="2800" b="0" dirty="0" smtClean="0"/>
              <a:t>;</a:t>
            </a:r>
            <a:endParaRPr lang="en-US" altLang="zh-CN" sz="2800" b="0" dirty="0" smtClean="0"/>
          </a:p>
          <a:p>
            <a:pPr>
              <a:spcBef>
                <a:spcPts val="100"/>
              </a:spcBef>
            </a:pPr>
            <a:r>
              <a:rPr lang="en-US" altLang="zh-CN" sz="2800" b="0" dirty="0" smtClean="0"/>
              <a:t>}</a:t>
            </a:r>
            <a:endParaRPr lang="en-US" altLang="zh-CN" sz="2800" b="0" dirty="0" smtClean="0"/>
          </a:p>
          <a:p>
            <a:pPr>
              <a:spcBef>
                <a:spcPts val="100"/>
              </a:spcBef>
            </a:pPr>
            <a:endParaRPr lang="en-US" altLang="zh-CN" sz="2600" b="0" dirty="0"/>
          </a:p>
          <a:p>
            <a:pPr>
              <a:spcBef>
                <a:spcPts val="100"/>
              </a:spcBef>
            </a:pPr>
            <a:endParaRPr lang="en-US" altLang="zh-CN" sz="2600" b="0" dirty="0" smtClean="0"/>
          </a:p>
          <a:p>
            <a:pPr>
              <a:spcBef>
                <a:spcPts val="100"/>
              </a:spcBef>
            </a:pPr>
            <a:r>
              <a:rPr lang="zh-CN" altLang="en-US" sz="2600" dirty="0" smtClean="0"/>
              <a:t>算法问题</a:t>
            </a:r>
            <a:r>
              <a:rPr lang="zh-CN" altLang="en-US" sz="2600" b="0" dirty="0" smtClean="0"/>
              <a:t>：操作数及运算结果都只能是一位</a:t>
            </a:r>
            <a:endParaRPr lang="en-US" altLang="zh-CN" sz="2600" b="0" dirty="0" smtClean="0"/>
          </a:p>
          <a:p>
            <a:pPr>
              <a:spcBef>
                <a:spcPts val="100"/>
              </a:spcBef>
            </a:pPr>
            <a:r>
              <a:rPr lang="zh-CN" altLang="en-US" sz="2600" dirty="0" smtClean="0"/>
              <a:t>解决办法</a:t>
            </a:r>
            <a:r>
              <a:rPr lang="zh-CN" altLang="en-US" sz="2600" b="0" dirty="0" smtClean="0"/>
              <a:t>：读到操作数转为</a:t>
            </a:r>
            <a:r>
              <a:rPr lang="en-US" altLang="zh-CN" sz="2600" b="0" dirty="0" smtClean="0"/>
              <a:t>int</a:t>
            </a:r>
            <a:r>
              <a:rPr lang="zh-CN" altLang="en-US" sz="2600" b="0" dirty="0" smtClean="0"/>
              <a:t>，存放在</a:t>
            </a:r>
            <a:r>
              <a:rPr lang="en-US" altLang="zh-CN" sz="2800" b="0" dirty="0"/>
              <a:t>OPND</a:t>
            </a:r>
            <a:endParaRPr lang="en-US" altLang="zh-CN" sz="26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179512" y="940658"/>
            <a:ext cx="907300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（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）将中缀算术表达式（</a:t>
            </a:r>
            <a:r>
              <a:rPr lang="en-US" altLang="zh-CN" sz="2400" b="1" i="1" dirty="0" err="1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exp</a:t>
            </a:r>
            <a:r>
              <a:rPr lang="zh-CN" alt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）转换成后缀表达式（</a:t>
            </a:r>
            <a:r>
              <a:rPr lang="en-US" altLang="zh-CN" sz="2400" b="1" i="1" dirty="0" err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postexp</a:t>
            </a:r>
            <a:r>
              <a:rPr lang="zh-CN" alt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Consolas" panose="020B0609020204030204" pitchFamily="49" charset="0"/>
              <a:ea typeface="华文中宋" panose="02010600040101010101" pitchFamily="2" charset="-122"/>
              <a:cs typeface="Consolas" panose="020B0609020204030204" pitchFamily="49" charset="0"/>
            </a:endParaRPr>
          </a:p>
        </p:txBody>
      </p:sp>
      <p:grpSp>
        <p:nvGrpSpPr>
          <p:cNvPr id="2" name="组合 45"/>
          <p:cNvGrpSpPr/>
          <p:nvPr/>
        </p:nvGrpSpPr>
        <p:grpSpPr>
          <a:xfrm>
            <a:off x="1571604" y="4437112"/>
            <a:ext cx="2064292" cy="1990381"/>
            <a:chOff x="1571604" y="3786190"/>
            <a:chExt cx="1357322" cy="1990381"/>
          </a:xfrm>
        </p:grpSpPr>
        <p:cxnSp>
          <p:nvCxnSpPr>
            <p:cNvPr id="29" name="直接连接符 28"/>
            <p:cNvCxnSpPr/>
            <p:nvPr/>
          </p:nvCxnSpPr>
          <p:spPr>
            <a:xfrm rot="5400000">
              <a:off x="110725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196530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785918" y="5141924"/>
              <a:ext cx="857256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571604" y="5314906"/>
              <a:ext cx="1357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rgbClr val="3333FF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onsolas" panose="020B0609020204030204" pitchFamily="49" charset="0"/>
                </a:rPr>
                <a:t>运算符栈</a:t>
              </a:r>
              <a:endParaRPr lang="zh-CN" altLang="en-US" sz="2400" b="1" dirty="0">
                <a:solidFill>
                  <a:srgbClr val="3333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71472" y="1916832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扫描</a:t>
            </a:r>
            <a:r>
              <a:rPr lang="en-US" altLang="zh-CN" sz="2400" b="1" i="1" dirty="0" err="1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exp</a:t>
            </a:r>
            <a:r>
              <a:rPr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的所有字符：</a:t>
            </a:r>
            <a:endParaRPr lang="zh-CN" altLang="en-US" sz="2400" b="1" dirty="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1560" y="2571744"/>
            <a:ext cx="8136904" cy="128975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108000" rtlCol="0">
            <a:spAutoFit/>
          </a:bodyPr>
          <a:lstStyle/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Blip>
                <a:blip r:embed="rId1"/>
              </a:buBlip>
            </a:pPr>
            <a:r>
              <a:rPr lang="zh-CN" altLang="en-US" sz="2400" b="1" dirty="0" smtClean="0">
                <a:solidFill>
                  <a:prstClr val="black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数字字符直接放在</a:t>
            </a:r>
            <a:r>
              <a:rPr lang="en-US" sz="2400" b="1" i="1" dirty="0" err="1" smtClean="0">
                <a:solidFill>
                  <a:prstClr val="black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postexp</a:t>
            </a:r>
            <a:r>
              <a:rPr lang="zh-CN" altLang="en-US" sz="2400" b="1" dirty="0" smtClean="0">
                <a:solidFill>
                  <a:prstClr val="black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  <a:endParaRPr lang="en-US" altLang="zh-CN" sz="2400" b="1" dirty="0" smtClean="0">
              <a:solidFill>
                <a:prstClr val="black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Blip>
                <a:blip r:embed="rId1"/>
              </a:buBlip>
            </a:pPr>
            <a:r>
              <a:rPr lang="zh-CN" altLang="en-US" sz="2400" b="1" dirty="0" smtClean="0">
                <a:solidFill>
                  <a:prstClr val="black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运算符通过一个栈来处理优先级</a:t>
            </a:r>
            <a:endParaRPr lang="zh-CN" altLang="en-US" sz="2400" b="1" dirty="0">
              <a:solidFill>
                <a:prstClr val="black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51520" y="188640"/>
            <a:ext cx="7632848" cy="6096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sz="3200" dirty="0">
                <a:solidFill>
                  <a:sysClr val="windowText" lastClr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将中缀表达式转为后缀表达式，再求解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81508" y="476672"/>
            <a:ext cx="23574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先不考虑括号</a:t>
            </a:r>
            <a:endParaRPr lang="zh-CN" altLang="en-US" sz="2400" b="1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7158" y="1500174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smtClean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exp</a:t>
            </a:r>
            <a:r>
              <a:rPr lang="en-US" sz="2000" b="1" smtClean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=</a:t>
            </a:r>
            <a:endParaRPr lang="zh-CN" altLang="en-US" sz="20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rot="5400000">
            <a:off x="821505" y="3249611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1679555" y="3249611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500166" y="3927478"/>
            <a:ext cx="857256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85852" y="410046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3333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运算符栈</a:t>
            </a:r>
            <a:endParaRPr lang="zh-CN" altLang="en-US" b="1">
              <a:solidFill>
                <a:srgbClr val="3333FF"/>
              </a:solidFill>
              <a:latin typeface="仿宋" panose="02010609060101010101" pitchFamily="49" charset="-122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29058" y="2928934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smtClean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postexp</a:t>
            </a:r>
            <a:r>
              <a:rPr lang="zh-CN" altLang="en-US" sz="2000" b="1" smtClean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：</a:t>
            </a:r>
            <a:endParaRPr lang="zh-CN" altLang="en-US" sz="20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5357818" y="3357562"/>
            <a:ext cx="2357454" cy="1588"/>
          </a:xfrm>
          <a:prstGeom prst="line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71604" y="155947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1</a:t>
            </a:r>
            <a:endParaRPr lang="zh-CN" altLang="en-US" sz="2000" b="1" dirty="0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28794" y="155947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00800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*</a:t>
            </a:r>
            <a:endParaRPr lang="zh-CN" altLang="en-US" sz="2000" b="1" dirty="0">
              <a:solidFill>
                <a:srgbClr val="008000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5984" y="155947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2</a:t>
            </a:r>
            <a:endParaRPr lang="zh-CN" altLang="en-US" sz="2000" b="1" dirty="0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14612" y="155947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+</a:t>
            </a:r>
            <a:endParaRPr lang="zh-CN" altLang="en-US" sz="20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3240" y="155947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3</a:t>
            </a:r>
            <a:endParaRPr lang="zh-CN" altLang="en-US" sz="20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85852" y="155947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“</a:t>
            </a:r>
            <a:endParaRPr lang="zh-CN" altLang="en-US" sz="20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28992" y="155947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”</a:t>
            </a:r>
            <a:endParaRPr lang="zh-CN" altLang="en-US" sz="20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27"/>
          <p:cNvGrpSpPr/>
          <p:nvPr/>
        </p:nvGrpSpPr>
        <p:grpSpPr>
          <a:xfrm>
            <a:off x="2000232" y="2000240"/>
            <a:ext cx="1057841" cy="1651468"/>
            <a:chOff x="2285984" y="2357430"/>
            <a:chExt cx="1057841" cy="1651468"/>
          </a:xfrm>
        </p:grpSpPr>
        <p:cxnSp>
          <p:nvCxnSpPr>
            <p:cNvPr id="22" name="直接箭头连接符 21"/>
            <p:cNvCxnSpPr/>
            <p:nvPr/>
          </p:nvCxnSpPr>
          <p:spPr>
            <a:xfrm rot="5400000">
              <a:off x="1964513" y="2678901"/>
              <a:ext cx="1500198" cy="857256"/>
            </a:xfrm>
            <a:prstGeom prst="straightConnector1">
              <a:avLst/>
            </a:prstGeom>
            <a:ln w="12700">
              <a:solidFill>
                <a:srgbClr val="FF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1748917">
              <a:off x="2882160" y="2365824"/>
              <a:ext cx="461665" cy="16430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smtClean="0">
                  <a:solidFill>
                    <a:srgbClr val="3333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优先级比较</a:t>
              </a:r>
              <a:endParaRPr lang="zh-CN" altLang="en-US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460235" y="4714884"/>
            <a:ext cx="6856181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Blip>
                <a:blip r:embed="rId1"/>
              </a:buBlip>
            </a:pPr>
            <a:r>
              <a:rPr lang="zh-CN" altLang="en-US" sz="2400" b="1" dirty="0" smtClean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当前运算符大于栈顶运算符，入栈；否则栈顶出栈，当前运算符入栈。</a:t>
            </a:r>
            <a:endParaRPr lang="zh-CN" altLang="en-US" sz="2400" b="1" dirty="0">
              <a:solidFill>
                <a:srgbClr val="0080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rot="16200000" flipH="1">
            <a:off x="2321703" y="3821909"/>
            <a:ext cx="1285884" cy="357190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49"/>
          <p:cNvGrpSpPr/>
          <p:nvPr/>
        </p:nvGrpSpPr>
        <p:grpSpPr>
          <a:xfrm>
            <a:off x="4572000" y="3571876"/>
            <a:ext cx="4214842" cy="900176"/>
            <a:chOff x="4857752" y="3929066"/>
            <a:chExt cx="4214842" cy="900176"/>
          </a:xfrm>
        </p:grpSpPr>
        <p:sp>
          <p:nvSpPr>
            <p:cNvPr id="48" name="下箭头 47"/>
            <p:cNvSpPr/>
            <p:nvPr/>
          </p:nvSpPr>
          <p:spPr bwMode="auto">
            <a:xfrm>
              <a:off x="6786578" y="3929066"/>
              <a:ext cx="216000" cy="432000"/>
            </a:xfrm>
            <a:prstGeom prst="downArrow">
              <a:avLst/>
            </a:prstGeom>
            <a:ln>
              <a:tailEnd type="triangl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57752" y="4429132"/>
              <a:ext cx="42148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 smtClean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“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1+2+3</a:t>
              </a:r>
              <a:r>
                <a:rPr lang="zh-CN" altLang="en-US" sz="2000" b="1" dirty="0" smtClean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”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  <a:sym typeface="Symbol" panose="05050102010706020507"/>
                </a:rPr>
                <a:t> </a:t>
              </a:r>
              <a:r>
                <a:rPr lang="zh-CN" altLang="en-US" sz="2000" b="1" dirty="0" smtClean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  <a:sym typeface="Symbol" panose="05050102010706020507"/>
                </a:rPr>
                <a:t> </a:t>
              </a:r>
              <a:r>
                <a:rPr lang="zh-CN" altLang="en-US" sz="2000" b="1" dirty="0" smtClean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“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1 2 </a:t>
              </a:r>
              <a:r>
                <a:rPr lang="zh-CN" altLang="en-US" sz="2000" b="1" dirty="0" smtClean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*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 3 +</a:t>
              </a:r>
              <a:r>
                <a:rPr lang="zh-CN" altLang="en-US" sz="2000" b="1" dirty="0" smtClean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”</a:t>
              </a:r>
              <a:endParaRPr lang="zh-CN" altLang="en-US" sz="2000" b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460235" y="5765194"/>
            <a:ext cx="6856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Tx/>
              <a:buBlip>
                <a:blip r:embed="rId1"/>
              </a:buBlip>
            </a:pPr>
            <a:r>
              <a:rPr lang="en-US" altLang="zh-CN" sz="2400" b="1" i="1" dirty="0" err="1" smtClean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exp</a:t>
            </a:r>
            <a:r>
              <a:rPr lang="zh-CN" altLang="en-US" sz="2400" b="1" dirty="0" smtClean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扫描完毕，所有运算符退栈。</a:t>
            </a:r>
            <a:endParaRPr lang="zh-CN" altLang="en-US" sz="2400" b="1" dirty="0">
              <a:solidFill>
                <a:srgbClr val="0080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7 C -0.00313 0.01204 -0.00608 0.02431 0.01944 0.03704 C 0.04496 0.04977 0.09166 0.06042 0.15278 0.07593 C 0.21389 0.09143 0.34114 0.10833 0.38611 0.12963 C 0.4309 0.15093 0.42656 0.17731 0.42222 0.2037 " pathEditMode="relative" ptsTypes="aaa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C -0.00747 0.00972 -0.01494 0.01551 -0.01806 0.06111 C -0.02118 0.10671 -0.01841 0.22917 -0.01841 0.27338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0" y="1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C 0.07326 0.0162 0.14653 0.03264 0.20972 0.05 C 0.27291 0.06736 0.3467 0.07801 0.37916 0.1037 C 0.41163 0.1294 0.39965 0.1838 0.40503 0.20486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00" y="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72 0.25671 C -0.00903 0.22894 -0.06025 0.11898 0.01494 0.09005 C 0.09011 0.06111 0.3566 0.06435 0.43768 0.08264 C 0.51876 0.10093 0.48785 0.175 0.50105 0.19931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00" y="-9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C -0.00034 -0.00417 -0.00052 -0.00833 -0.00972 0 C -0.01892 0.00833 -0.03837 0.00671 -0.05555 0.05 C -0.07274 0.09329 -0.10069 0.21667 -0.11267 0.26042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0" y="1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C -0.01181 0.00208 -0.02344 0.0044 0.00139 0.01481 C 0.02621 0.02523 0.08837 0.05 0.14861 0.06296 C 0.20885 0.07593 0.31875 0.06921 0.3625 0.09259 C 0.40625 0.11597 0.40121 0.18009 0.41128 0.20301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0" y="10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54 0.25972 C -0.13298 0.21597 -0.15225 0.17245 -0.09965 0.1338 C -0.04705 0.09514 0.10573 0.03449 0.20174 0.02824 C 0.2974 0.02199 0.42709 0.06829 0.47674 0.09676 C 0.52639 0.12523 0.49497 0.17801 0.49983 0.19931 " pathEditMode="relative" rAng="0" ptsTypes="aaaaa">
                                      <p:cBhvr>
                                        <p:cTn id="5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00" y="-1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8" grpId="1"/>
      <p:bldP spid="39" grpId="0"/>
      <p:bldP spid="40" grpId="0"/>
      <p:bldP spid="40" grpId="1"/>
      <p:bldP spid="41" grpId="0"/>
      <p:bldP spid="31" grpId="0"/>
      <p:bldP spid="5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/>
          <p:cNvSpPr txBox="1"/>
          <p:nvPr/>
        </p:nvSpPr>
        <p:spPr>
          <a:xfrm>
            <a:off x="357158" y="260648"/>
            <a:ext cx="257176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考虑括号</a:t>
            </a:r>
            <a:endParaRPr lang="zh-CN" altLang="en-US" sz="2400" b="1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28596" y="1214422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smtClean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exp</a:t>
            </a:r>
            <a:r>
              <a:rPr lang="en-US" sz="2000" b="1" smtClean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=</a:t>
            </a:r>
            <a:endParaRPr lang="zh-CN" altLang="en-US" sz="20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428728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2</a:t>
            </a:r>
            <a:endParaRPr lang="zh-CN" altLang="en-US" sz="20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785918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*</a:t>
            </a:r>
            <a:endParaRPr lang="zh-CN" altLang="en-US" sz="20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143108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(</a:t>
            </a:r>
            <a:endParaRPr lang="zh-CN" altLang="en-US" sz="20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571736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1</a:t>
            </a:r>
            <a:endParaRPr lang="zh-CN" altLang="en-US" sz="20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500562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4</a:t>
            </a:r>
            <a:endParaRPr lang="zh-CN" altLang="en-US" sz="20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142976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“</a:t>
            </a:r>
            <a:endParaRPr lang="zh-CN" altLang="en-US" sz="20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857752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”</a:t>
            </a:r>
            <a:endParaRPr lang="zh-CN" altLang="en-US" sz="20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000364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+</a:t>
            </a:r>
            <a:endParaRPr lang="zh-CN" altLang="en-US" sz="20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428992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3</a:t>
            </a:r>
            <a:endParaRPr lang="zh-CN" altLang="en-US" sz="20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786182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)</a:t>
            </a:r>
            <a:endParaRPr lang="zh-CN" altLang="en-US" sz="20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143372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endParaRPr lang="zh-CN" altLang="en-US" sz="2000" b="1">
              <a:solidFill>
                <a:srgbClr val="3333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 rot="5400000">
            <a:off x="1107257" y="3037577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rot="5400000">
            <a:off x="1965307" y="3037577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1785918" y="3720004"/>
            <a:ext cx="857256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571604" y="3892986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3333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运算符栈</a:t>
            </a:r>
            <a:endParaRPr lang="zh-CN" altLang="en-US" sz="2000" b="1" dirty="0">
              <a:solidFill>
                <a:srgbClr val="3333FF"/>
              </a:solidFill>
              <a:latin typeface="仿宋" panose="02010609060101010101" pitchFamily="49" charset="-122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428992" y="2274592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 err="1" smtClean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postexp</a:t>
            </a:r>
            <a:r>
              <a:rPr lang="zh-CN" altLang="en-US" sz="20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：</a:t>
            </a:r>
            <a:endParaRPr lang="zh-CN" altLang="en-US" sz="2000" b="1" dirty="0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cxnSp>
        <p:nvCxnSpPr>
          <p:cNvPr id="125" name="直接连接符 124"/>
          <p:cNvCxnSpPr/>
          <p:nvPr/>
        </p:nvCxnSpPr>
        <p:spPr>
          <a:xfrm>
            <a:off x="4857752" y="2995364"/>
            <a:ext cx="2880000" cy="1588"/>
          </a:xfrm>
          <a:prstGeom prst="line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14347" y="4911551"/>
            <a:ext cx="8322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Blip>
                <a:blip r:embed="rId1"/>
              </a:buBlip>
            </a:pPr>
            <a:r>
              <a:rPr lang="en-US" altLang="zh-CN" sz="2400" b="1" dirty="0" smtClean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lang="zh-CN" altLang="en-US" sz="2400" b="1" dirty="0" smtClean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：读到的</a:t>
            </a:r>
            <a:r>
              <a:rPr lang="en-US" altLang="zh-CN" sz="2400" b="1" dirty="0" smtClean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”(”</a:t>
            </a:r>
            <a:r>
              <a:rPr lang="zh-CN" altLang="en-US" sz="2400" b="1" dirty="0" smtClean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比其它运算符优先级都高，进栈</a:t>
            </a:r>
            <a:endParaRPr lang="zh-CN" altLang="en-US" sz="2400" b="1" dirty="0">
              <a:solidFill>
                <a:srgbClr val="0080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14347" y="4407495"/>
            <a:ext cx="7962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Blip>
                <a:blip r:embed="rId1"/>
              </a:buBlip>
            </a:pPr>
            <a:r>
              <a:rPr lang="zh-CN" altLang="en-US" sz="2400" b="1" dirty="0" smtClean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假设栈中放</a:t>
            </a:r>
            <a:r>
              <a:rPr lang="en-US" altLang="zh-CN" sz="2400" b="1" dirty="0" smtClean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#</a:t>
            </a:r>
            <a:r>
              <a:rPr lang="zh-CN" altLang="en-US" sz="2400" b="1" dirty="0" smtClean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，加减乘除及</a:t>
            </a:r>
            <a:r>
              <a:rPr lang="en-US" altLang="zh-CN" sz="2400" b="1" dirty="0" smtClean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”(”</a:t>
            </a:r>
            <a:r>
              <a:rPr lang="zh-CN" altLang="en-US" sz="2400" b="1" dirty="0" smtClean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优先级比其都高，*进栈</a:t>
            </a:r>
            <a:endParaRPr lang="zh-CN" altLang="en-US" sz="2400" b="1" dirty="0">
              <a:solidFill>
                <a:srgbClr val="0080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14348" y="5415607"/>
            <a:ext cx="832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Blip>
                <a:blip r:embed="rId1"/>
              </a:buBlip>
            </a:pPr>
            <a:r>
              <a:rPr lang="zh-CN" altLang="en-US" sz="2400" b="1" dirty="0" smtClean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栈顶为</a:t>
            </a:r>
            <a:r>
              <a:rPr lang="en-US" altLang="zh-CN" sz="2400" b="1" dirty="0" smtClean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lang="zh-CN" altLang="en-US" sz="2400" b="1" dirty="0" smtClean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：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读到的加减乘除运算符都比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”(“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优先级高，进栈</a:t>
            </a:r>
            <a:endParaRPr lang="zh-CN" altLang="en-US" sz="2400" b="1" dirty="0">
              <a:solidFill>
                <a:srgbClr val="0080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14347" y="5847655"/>
            <a:ext cx="7643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Blip>
                <a:blip r:embed="rId1"/>
              </a:buBlip>
            </a:pPr>
            <a:r>
              <a:rPr lang="en-US" altLang="zh-CN" sz="2400" b="1" dirty="0" smtClean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)</a:t>
            </a:r>
            <a:r>
              <a:rPr lang="zh-CN" altLang="en-US" sz="2400" b="1" dirty="0" smtClean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：与栈顶</a:t>
            </a:r>
            <a:r>
              <a:rPr lang="en-US" altLang="zh-CN" sz="2400" b="1" dirty="0" smtClean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”(”</a:t>
            </a:r>
            <a:r>
              <a:rPr lang="zh-CN" altLang="en-US" sz="2400" b="1" dirty="0" smtClean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优先级相等，</a:t>
            </a:r>
            <a:r>
              <a:rPr lang="en-US" altLang="zh-CN" sz="2400" b="1" dirty="0" smtClean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”(”</a:t>
            </a:r>
            <a:r>
              <a:rPr lang="zh-CN" altLang="en-US" sz="2400" b="1" dirty="0" smtClean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退栈</a:t>
            </a:r>
            <a:endParaRPr lang="zh-CN" altLang="en-US" sz="2400" b="1" dirty="0">
              <a:solidFill>
                <a:srgbClr val="0080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14347" y="6279703"/>
            <a:ext cx="8610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Blip>
                <a:blip r:embed="rId1"/>
              </a:buBlip>
            </a:pPr>
            <a:r>
              <a:rPr lang="zh-CN" altLang="en-US" sz="2400" b="1" dirty="0" smtClean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只有大于栈顶的优先级，才进栈；否则退栈</a:t>
            </a:r>
            <a:endParaRPr lang="zh-CN" altLang="en-US" sz="2400" b="1" dirty="0">
              <a:solidFill>
                <a:srgbClr val="0080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grpSp>
        <p:nvGrpSpPr>
          <p:cNvPr id="2" name="组合 132"/>
          <p:cNvGrpSpPr/>
          <p:nvPr/>
        </p:nvGrpSpPr>
        <p:grpSpPr>
          <a:xfrm>
            <a:off x="4286248" y="3032310"/>
            <a:ext cx="4071966" cy="828738"/>
            <a:chOff x="4286248" y="3286124"/>
            <a:chExt cx="4071966" cy="828738"/>
          </a:xfrm>
        </p:grpSpPr>
        <p:sp>
          <p:nvSpPr>
            <p:cNvPr id="131" name="下箭头 130"/>
            <p:cNvSpPr/>
            <p:nvPr/>
          </p:nvSpPr>
          <p:spPr bwMode="auto">
            <a:xfrm>
              <a:off x="6143636" y="3286124"/>
              <a:ext cx="214314" cy="357190"/>
            </a:xfrm>
            <a:prstGeom prst="downArrow">
              <a:avLst/>
            </a:prstGeom>
            <a:ln>
              <a:tailEnd type="triangl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286248" y="3714752"/>
              <a:ext cx="407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i="1" dirty="0" err="1" smtClean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postexp</a:t>
              </a:r>
              <a:r>
                <a:rPr lang="en-US" sz="2000" b="1" dirty="0" smtClean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=</a:t>
              </a:r>
              <a:r>
                <a:rPr lang="zh-CN" altLang="en-US" sz="2000" b="1" dirty="0" smtClean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“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2 1 3 + * 4 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zh-CN" altLang="en-US" sz="2000" b="1" dirty="0" smtClean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”</a:t>
              </a:r>
              <a:endParaRPr lang="zh-CN" altLang="en-US" sz="2000" b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3333E-6 1.11111E-6 C 0.04826 0.02824 0.09652 0.05671 0.15277 0.08148 C 0.20902 0.10625 0.30138 0.12755 0.33749 0.14815 C 0.3736 0.16875 0.37152 0.18704 0.36944 0.20555 " pathEditMode="relative" ptsTypes="aaaA">
                                      <p:cBhvr>
                                        <p:cTn id="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 C 0.00781 0.02083 0.0151 0.03866 0.01944 0.09074 C 0.02378 0.14282 0.02431 0.26597 0.02569 0.31204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1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3426 C -0.00121 0.04722 -0.00295 0.06019 -0.00503 0.07315 C -0.00712 0.08611 -0.01007 0.08079 -0.01198 0.11204 C -0.01389 0.14329 -0.01528 0.2294 -0.01614 0.26019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" y="11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1505 C 0.03472 0.03681 0.06944 0.0588 0.11389 0.07801 C 0.15833 0.09722 0.23646 0.1088 0.26666 0.12986 C 0.29687 0.15093 0.28941 0.18912 0.29531 0.20463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0" y="9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C -0.02083 0.00672 -0.04166 0.01366 -0.05972 0.04074 C -0.07778 0.06783 -0.10017 0.13449 -0.10833 0.16297 C -0.11649 0.19144 -0.1085 0.20116 -0.1085 0.21111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0" y="1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1042 C 0.02465 0.03403 0.04844 0.05787 0.08576 0.07338 C 0.12309 0.08889 0.19757 0.08102 0.22465 0.10301 C 0.25173 0.125 0.24375 0.18426 0.24878 0.20556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9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451 0.20371 C -0.11076 0.17153 -0.11684 0.13959 -0.0809 0.11852 C -0.04496 0.09746 0.04618 0.08125 0.11077 0.07778 C 0.17535 0.07431 0.26858 0.07755 0.3066 0.09815 C 0.34462 0.11875 0.33212 0.18033 0.33872 0.20186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0" y="-6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69 0.30648 C 0.02361 0.26042 0.02153 0.21458 0.03958 0.175 C 0.05764 0.13542 0.06372 0.08704 0.13403 0.06944 C 0.20434 0.05185 0.39983 0.04606 0.46181 0.06944 C 0.52378 0.09282 0.51493 0.15139 0.50625 0.21019 " pathEditMode="relative" rAng="0" ptsTypes="aaaaA">
                                      <p:cBhvr>
                                        <p:cTn id="63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00" y="-1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C -0.04444 0.00301 -0.08889 0.00625 -0.12361 0.01667 C -0.15833 0.02709 -0.19028 0.01551 -0.20833 0.06297 C -0.22639 0.11042 -0.22917 0.20602 -0.23194 0.30185 " pathEditMode="relative" ptsTypes="aaaA">
                                      <p:cBhvr>
                                        <p:cTn id="67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77556E-17 C 0.00018 0.00185 0.00052 0.00394 0.02917 0.00926 C 0.05782 0.01458 0.13455 0.00926 0.17223 0.03148 C 0.2099 0.0537 0.24202 0.11389 0.25556 0.14259 C 0.2691 0.1713 0.25417 0.19144 0.25382 0.20417 " pathEditMode="relative" rAng="0" ptsTypes="aaaaa">
                                      <p:cBhvr>
                                        <p:cTn id="71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00" y="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212 0.30556 C -0.23837 0.24398 -0.24462 0.18264 -0.22795 0.14259 C -0.21128 0.10255 -0.19722 0.08171 -0.13212 0.06481 C -0.06701 0.04792 0.08785 0.03542 0.16233 0.04074 C 0.23681 0.04606 0.28663 0.06944 0.31511 0.0963 C 0.34358 0.12315 0.32934 0.18032 0.33316 0.20231 " pathEditMode="relative" rAng="0" ptsTypes="aaaaaa">
                                      <p:cBhvr>
                                        <p:cTn id="75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00" y="-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0" grpId="1"/>
      <p:bldP spid="111" grpId="0"/>
      <p:bldP spid="111" grpId="1"/>
      <p:bldP spid="112" grpId="0"/>
      <p:bldP spid="113" grpId="0"/>
      <p:bldP spid="116" grpId="0"/>
      <p:bldP spid="116" grpId="1"/>
      <p:bldP spid="117" grpId="0"/>
      <p:bldP spid="118" grpId="0"/>
      <p:bldP spid="119" grpId="0"/>
      <p:bldP spid="119" grpId="1"/>
      <p:bldP spid="126" grpId="0"/>
      <p:bldP spid="127" grpId="0"/>
      <p:bldP spid="128" grpId="0"/>
      <p:bldP spid="129" grpId="0"/>
      <p:bldP spid="13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/>
          <p:cNvSpPr txBox="1"/>
          <p:nvPr/>
        </p:nvSpPr>
        <p:spPr>
          <a:xfrm>
            <a:off x="214282" y="571480"/>
            <a:ext cx="8715436" cy="5364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rIns="180000" bIns="216000" rtlCol="0">
            <a:spAutoFit/>
          </a:bodyPr>
          <a:lstStyle/>
          <a:p>
            <a:pPr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while (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从</a:t>
            </a:r>
            <a:r>
              <a:rPr lang="en-US" b="1" dirty="0" err="1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exp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读取字符</a:t>
            </a:r>
            <a:r>
              <a:rPr lang="en-US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ch，ch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!='\0')</a:t>
            </a:r>
            <a:endParaRPr lang="zh-CN" altLang="en-US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</a:t>
            </a:r>
            <a:r>
              <a:rPr lang="en-US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为数字：将后续的所有数字均依次存放到</a:t>
            </a:r>
            <a:r>
              <a:rPr lang="en-US" b="1" dirty="0" err="1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postexp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endParaRPr lang="en-US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并以字符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'#'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标志数值串结束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zh-CN" altLang="en-US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为左括号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'('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：将此括号进栈到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Optr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zh-CN" altLang="en-US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为右括号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')'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：将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Optr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中出栈时遇到的第一个左括号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'('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以前的运算符依次出</a:t>
            </a:r>
            <a:endParaRPr lang="en-US" altLang="zh-CN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栈并存放到</a:t>
            </a:r>
            <a:r>
              <a:rPr lang="en-US" b="1" dirty="0" err="1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postexp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中，然后将左括号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'('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出栈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zh-CN" altLang="en-US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为其他运算符：</a:t>
            </a:r>
            <a:endParaRPr lang="zh-CN" altLang="en-US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if 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（栈空或者栈顶运算符为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'('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 直接将</a:t>
            </a:r>
            <a:r>
              <a:rPr lang="en-US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进栈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zh-CN" altLang="en-US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else if (</a:t>
            </a:r>
            <a:r>
              <a:rPr lang="en-US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的优先级高于栈顶运算符的优先级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en-US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   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直接将</a:t>
            </a:r>
            <a:r>
              <a:rPr lang="en-US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进栈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zh-CN" altLang="en-US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else</a:t>
            </a:r>
            <a:endParaRPr lang="zh-CN" altLang="en-US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   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依次出栈并存入到</a:t>
            </a:r>
            <a:r>
              <a:rPr lang="en-US" b="1" dirty="0" err="1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postexp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中，直到栈顶运算符优先级小于</a:t>
            </a:r>
            <a:r>
              <a:rPr lang="en-US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</a:t>
            </a:r>
            <a:endParaRPr lang="en-US" altLang="zh-CN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优先级，然后将</a:t>
            </a:r>
            <a:r>
              <a:rPr lang="en-US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进栈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zh-CN" altLang="en-US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en-US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b="1" dirty="0" err="1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exp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扫描完毕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则将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Optr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中所有运算符依次出栈并存放到</a:t>
            </a:r>
            <a:r>
              <a:rPr lang="en-US" b="1" dirty="0" err="1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postexp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中。</a:t>
            </a:r>
            <a:endParaRPr lang="zh-CN" altLang="en-US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00034" y="500042"/>
            <a:ext cx="435999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）后缀表达式求值</a:t>
            </a:r>
            <a:endParaRPr lang="zh-CN" altLang="en-US" sz="2400" b="1" dirty="0">
              <a:solidFill>
                <a:srgbClr val="FF0000"/>
              </a:solidFill>
              <a:latin typeface="Consolas" panose="020B0609020204030204" pitchFamily="49" charset="0"/>
              <a:ea typeface="华文中宋" panose="02010600040101010101" pitchFamily="2" charset="-122"/>
              <a:cs typeface="Consolas" panose="020B0609020204030204" pitchFamily="49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1571604" y="4525671"/>
            <a:ext cx="1560236" cy="1990381"/>
            <a:chOff x="1571604" y="3786190"/>
            <a:chExt cx="1560236" cy="1990381"/>
          </a:xfrm>
        </p:grpSpPr>
        <p:cxnSp>
          <p:nvCxnSpPr>
            <p:cNvPr id="7" name="直接连接符 6"/>
            <p:cNvCxnSpPr/>
            <p:nvPr/>
          </p:nvCxnSpPr>
          <p:spPr>
            <a:xfrm rot="5400000">
              <a:off x="110725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196530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785918" y="5141924"/>
              <a:ext cx="857256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571604" y="5314906"/>
              <a:ext cx="15602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rgbClr val="3333FF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onsolas" panose="020B0609020204030204" pitchFamily="49" charset="0"/>
                </a:rPr>
                <a:t>操作数栈</a:t>
              </a:r>
              <a:endParaRPr lang="zh-CN" altLang="en-US" sz="2400" b="1" dirty="0">
                <a:solidFill>
                  <a:srgbClr val="3333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71472" y="1844824"/>
            <a:ext cx="4072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扫描</a:t>
            </a:r>
            <a:r>
              <a:rPr lang="en-US" altLang="zh-CN" sz="2400" b="1" i="1" dirty="0" err="1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postexp</a:t>
            </a:r>
            <a:r>
              <a:rPr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的所有字符：</a:t>
            </a:r>
            <a:endParaRPr lang="zh-CN" altLang="en-US" sz="2400" b="1" dirty="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8748" y="2570319"/>
            <a:ext cx="6541604" cy="188010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144000" rtlCol="0">
            <a:spAutoFit/>
          </a:bodyPr>
          <a:lstStyle/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Blip>
                <a:blip r:embed="rId1"/>
              </a:buBlip>
            </a:pPr>
            <a:r>
              <a:rPr lang="zh-CN" altLang="en-US" sz="2400" b="1" smtClean="0">
                <a:solidFill>
                  <a:prstClr val="black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数字字符：转换为数值并进栈</a:t>
            </a:r>
            <a:endParaRPr lang="en-US" altLang="zh-CN" sz="2400" b="1" smtClean="0">
              <a:solidFill>
                <a:prstClr val="black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Blip>
                <a:blip r:embed="rId1"/>
              </a:buBlip>
            </a:pPr>
            <a:r>
              <a:rPr lang="zh-CN" altLang="en-US" sz="2400" b="1" smtClean="0">
                <a:solidFill>
                  <a:prstClr val="black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运算符：退栈两个操作数，计算，将结果进栈</a:t>
            </a:r>
            <a:endParaRPr lang="zh-CN" altLang="en-US" sz="2400" b="1">
              <a:solidFill>
                <a:prstClr val="black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642918"/>
            <a:ext cx="8429684" cy="36875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while (</a:t>
            </a:r>
            <a:r>
              <a:rPr lang="zh-CN" alt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从</a:t>
            </a:r>
            <a:r>
              <a:rPr lang="en-US" b="1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postexp</a:t>
            </a:r>
            <a:r>
              <a:rPr lang="zh-CN" alt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读取字符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ch，ch!='\0')</a:t>
            </a:r>
            <a:endParaRPr lang="zh-CN" altLang="en-US" b="1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 ch</a:t>
            </a:r>
            <a:r>
              <a:rPr lang="zh-CN" alt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'+'</a:t>
            </a:r>
            <a:r>
              <a:rPr lang="zh-CN" alt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：从</a:t>
            </a:r>
            <a:r>
              <a:rPr lang="en-US" b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Opnd</a:t>
            </a:r>
            <a:r>
              <a:rPr lang="zh-CN" alt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栈中出栈两个数值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b，</a:t>
            </a:r>
            <a:r>
              <a:rPr lang="zh-CN" alt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计算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c=b+a;</a:t>
            </a:r>
            <a:r>
              <a:rPr lang="zh-CN" alt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进栈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zh-CN" altLang="en-US" b="1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ch</a:t>
            </a:r>
            <a:r>
              <a:rPr lang="zh-CN" alt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'-'</a:t>
            </a:r>
            <a:r>
              <a:rPr lang="zh-CN" alt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：从</a:t>
            </a:r>
            <a:r>
              <a:rPr lang="en-US" b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Opnd</a:t>
            </a:r>
            <a:r>
              <a:rPr lang="zh-CN" alt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栈中出栈两个数值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b，</a:t>
            </a:r>
            <a:r>
              <a:rPr lang="zh-CN" alt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计算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c=b-a;</a:t>
            </a:r>
            <a:r>
              <a:rPr lang="zh-CN" alt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进栈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zh-CN" altLang="en-US" b="1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ch</a:t>
            </a:r>
            <a:r>
              <a:rPr lang="zh-CN" alt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'*'</a:t>
            </a:r>
            <a:r>
              <a:rPr lang="zh-CN" alt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：从</a:t>
            </a:r>
            <a:r>
              <a:rPr lang="en-US" b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Opnd</a:t>
            </a:r>
            <a:r>
              <a:rPr lang="zh-CN" alt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栈中出栈两个数值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b，</a:t>
            </a:r>
            <a:r>
              <a:rPr lang="zh-CN" alt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计算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c=b*a;</a:t>
            </a:r>
            <a:r>
              <a:rPr lang="zh-CN" alt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进栈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zh-CN" altLang="en-US" b="1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ch</a:t>
            </a:r>
            <a:r>
              <a:rPr lang="zh-CN" alt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'/'</a:t>
            </a:r>
            <a:r>
              <a:rPr lang="zh-CN" alt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：从</a:t>
            </a:r>
            <a:r>
              <a:rPr lang="en-US" b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Opnd</a:t>
            </a:r>
            <a:r>
              <a:rPr lang="zh-CN" alt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栈中出栈两个数值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b，</a:t>
            </a:r>
            <a:r>
              <a:rPr lang="zh-CN" alt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不零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计算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c=b/a;</a:t>
            </a:r>
            <a:r>
              <a:rPr lang="zh-CN" alt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进栈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zh-CN" altLang="en-US" b="1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ch</a:t>
            </a:r>
            <a:r>
              <a:rPr lang="zh-CN" alt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为数字字符：将连续的数字串转换成数值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d，</a:t>
            </a:r>
            <a:r>
              <a:rPr lang="zh-CN" alt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进栈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zh-CN" altLang="en-US" b="1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en-US" b="1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返回</a:t>
            </a:r>
            <a:r>
              <a:rPr lang="en-US" b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Opnd</a:t>
            </a:r>
            <a:r>
              <a:rPr lang="zh-CN" alt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栈的栈顶操作数即后缀表达式的值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zh-CN" altLang="en-US" b="1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457424"/>
            <a:ext cx="8278640" cy="432903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zh-CN" b="0" dirty="0" smtClean="0"/>
              <a:t>函数</a:t>
            </a:r>
            <a:r>
              <a:rPr lang="zh-CN" altLang="zh-CN" b="0" dirty="0"/>
              <a:t>或过程调用都是借助</a:t>
            </a:r>
            <a:r>
              <a:rPr lang="zh-CN" altLang="zh-CN" b="0" dirty="0" smtClean="0"/>
              <a:t>栈</a:t>
            </a:r>
            <a:r>
              <a:rPr lang="zh-CN" altLang="en-US" b="0" dirty="0" smtClean="0"/>
              <a:t>，实现</a:t>
            </a:r>
            <a:r>
              <a:rPr lang="zh-CN" altLang="zh-CN" b="0" dirty="0" smtClean="0"/>
              <a:t>调用</a:t>
            </a:r>
            <a:r>
              <a:rPr lang="zh-CN" altLang="zh-CN" b="0" dirty="0"/>
              <a:t>函数和被调用函数之间的</a:t>
            </a:r>
            <a:r>
              <a:rPr lang="zh-CN" altLang="zh-CN" dirty="0">
                <a:solidFill>
                  <a:srgbClr val="FF0000"/>
                </a:solidFill>
              </a:rPr>
              <a:t>信息传递</a:t>
            </a:r>
            <a:r>
              <a:rPr lang="zh-CN" altLang="zh-CN" b="0" dirty="0"/>
              <a:t>和</a:t>
            </a:r>
            <a:r>
              <a:rPr lang="zh-CN" altLang="zh-CN" dirty="0">
                <a:solidFill>
                  <a:srgbClr val="FF0000"/>
                </a:solidFill>
              </a:rPr>
              <a:t>控制</a:t>
            </a:r>
            <a:r>
              <a:rPr lang="zh-CN" altLang="zh-CN" dirty="0" smtClean="0">
                <a:solidFill>
                  <a:srgbClr val="FF0000"/>
                </a:solidFill>
              </a:rPr>
              <a:t>转移</a:t>
            </a:r>
            <a:r>
              <a:rPr lang="zh-CN" altLang="zh-CN" b="0" dirty="0" smtClean="0"/>
              <a:t>。</a:t>
            </a:r>
            <a:endParaRPr lang="en-US" altLang="zh-CN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b="0" dirty="0" smtClean="0"/>
              <a:t>每当</a:t>
            </a:r>
            <a:r>
              <a:rPr lang="zh-CN" altLang="zh-CN" b="0" dirty="0"/>
              <a:t>一个函数被</a:t>
            </a:r>
            <a:r>
              <a:rPr lang="zh-CN" altLang="zh-CN" dirty="0">
                <a:solidFill>
                  <a:srgbClr val="FF0000"/>
                </a:solidFill>
              </a:rPr>
              <a:t>调用</a:t>
            </a:r>
            <a:r>
              <a:rPr lang="zh-CN" altLang="zh-CN" b="0" dirty="0"/>
              <a:t>时，就为它在栈顶分配一个存储区，存储相应的工作</a:t>
            </a:r>
            <a:r>
              <a:rPr lang="zh-CN" altLang="zh-CN" b="0" dirty="0" smtClean="0"/>
              <a:t>记录</a:t>
            </a:r>
            <a:r>
              <a:rPr lang="zh-CN" altLang="en-US" b="0" dirty="0" smtClean="0"/>
              <a:t>（包括</a:t>
            </a:r>
            <a:r>
              <a:rPr lang="zh-CN" altLang="en-US" dirty="0" smtClean="0">
                <a:solidFill>
                  <a:srgbClr val="FF0000"/>
                </a:solidFill>
              </a:rPr>
              <a:t>返回地址</a:t>
            </a:r>
            <a:r>
              <a:rPr lang="zh-CN" altLang="en-US" b="0" dirty="0" smtClean="0"/>
              <a:t>、包括形参在内的</a:t>
            </a:r>
            <a:r>
              <a:rPr lang="zh-CN" altLang="en-US" dirty="0" smtClean="0">
                <a:solidFill>
                  <a:srgbClr val="FF0000"/>
                </a:solidFill>
              </a:rPr>
              <a:t>局部变量</a:t>
            </a:r>
            <a:r>
              <a:rPr lang="zh-CN" altLang="en-US" b="0" dirty="0" smtClean="0"/>
              <a:t>等）</a:t>
            </a:r>
            <a:r>
              <a:rPr lang="zh-CN" altLang="zh-CN" b="0" dirty="0" smtClean="0"/>
              <a:t>；</a:t>
            </a:r>
            <a:r>
              <a:rPr lang="zh-CN" altLang="zh-CN" b="0" dirty="0"/>
              <a:t>每当一个函数返回时，就要从栈顶释放它所占用的存储区</a:t>
            </a:r>
            <a:r>
              <a:rPr lang="zh-CN" altLang="zh-CN" b="0" dirty="0" smtClean="0"/>
              <a:t>。</a:t>
            </a:r>
            <a:endParaRPr lang="en-US" altLang="zh-CN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b="0" dirty="0" smtClean="0"/>
              <a:t>一般</a:t>
            </a:r>
            <a:r>
              <a:rPr lang="zh-CN" altLang="zh-CN" b="0" dirty="0"/>
              <a:t>通过以下几个步骤来</a:t>
            </a:r>
            <a:r>
              <a:rPr lang="zh-CN" altLang="zh-CN" b="0" dirty="0" smtClean="0"/>
              <a:t>完成</a:t>
            </a:r>
            <a:r>
              <a:rPr lang="zh-CN" altLang="en-US" b="0" dirty="0" smtClean="0"/>
              <a:t>向</a:t>
            </a:r>
            <a:r>
              <a:rPr lang="zh-CN" altLang="zh-CN" b="0" dirty="0" smtClean="0"/>
              <a:t>调用</a:t>
            </a:r>
            <a:r>
              <a:rPr lang="zh-CN" altLang="zh-CN" b="0" dirty="0"/>
              <a:t>函数的</a:t>
            </a:r>
            <a:r>
              <a:rPr lang="zh-CN" altLang="zh-CN" dirty="0">
                <a:solidFill>
                  <a:srgbClr val="FF0000"/>
                </a:solidFill>
              </a:rPr>
              <a:t>返</a:t>
            </a:r>
            <a:r>
              <a:rPr lang="zh-CN" altLang="zh-CN" dirty="0" smtClean="0">
                <a:solidFill>
                  <a:srgbClr val="FF0000"/>
                </a:solidFill>
              </a:rPr>
              <a:t>回</a:t>
            </a:r>
            <a:r>
              <a:rPr lang="zh-CN" altLang="en-US" b="0" dirty="0" smtClean="0"/>
              <a:t>：</a:t>
            </a:r>
            <a:endParaRPr lang="en-US" altLang="zh-CN" b="0" dirty="0" smtClean="0"/>
          </a:p>
          <a:p>
            <a:r>
              <a:rPr lang="en-US" altLang="zh-CN" b="0" dirty="0" smtClean="0"/>
              <a:t>	  (</a:t>
            </a:r>
            <a:r>
              <a:rPr lang="en-US" altLang="zh-CN" b="0" dirty="0"/>
              <a:t>1) </a:t>
            </a:r>
            <a:r>
              <a:rPr lang="zh-CN" altLang="zh-CN" b="0" dirty="0"/>
              <a:t>从栈中弹出工作记录；</a:t>
            </a:r>
            <a:endParaRPr lang="zh-CN" altLang="zh-CN" b="0" dirty="0"/>
          </a:p>
          <a:p>
            <a:pPr lvl="3">
              <a:buNone/>
            </a:pPr>
            <a:r>
              <a:rPr lang="en-US" altLang="zh-CN" b="0" dirty="0"/>
              <a:t>(2) </a:t>
            </a:r>
            <a:r>
              <a:rPr lang="zh-CN" altLang="zh-CN" b="0" dirty="0"/>
              <a:t>将工作记录中的参数值赋给对应的变量；</a:t>
            </a:r>
            <a:endParaRPr lang="zh-CN" altLang="zh-CN" b="0" dirty="0"/>
          </a:p>
          <a:p>
            <a:pPr lvl="3">
              <a:buNone/>
            </a:pPr>
            <a:r>
              <a:rPr lang="en-US" altLang="zh-CN" b="0" dirty="0"/>
              <a:t>(3) </a:t>
            </a:r>
            <a:r>
              <a:rPr lang="zh-CN" altLang="zh-CN" b="0" dirty="0"/>
              <a:t>将函数值赋给相应的变量；</a:t>
            </a:r>
            <a:endParaRPr lang="zh-CN" altLang="zh-CN" b="0" dirty="0"/>
          </a:p>
          <a:p>
            <a:pPr lvl="3">
              <a:buNone/>
            </a:pPr>
            <a:r>
              <a:rPr lang="en-US" altLang="zh-CN" b="0" dirty="0"/>
              <a:t>(4) </a:t>
            </a:r>
            <a:r>
              <a:rPr lang="zh-CN" altLang="zh-CN" b="0" dirty="0"/>
              <a:t>转移至返回地址。</a:t>
            </a:r>
            <a:endParaRPr lang="zh-CN" altLang="zh-CN" b="0" dirty="0"/>
          </a:p>
          <a:p>
            <a:endParaRPr lang="zh-CN" altLang="en-US" b="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71414"/>
            <a:ext cx="7200900" cy="6096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二、栈与递归算法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71496" y="642918"/>
            <a:ext cx="7200900" cy="6096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、栈可用于实现函数调用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995394" y="817794"/>
            <a:ext cx="7648572" cy="1811458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设</a:t>
            </a:r>
            <a:r>
              <a:rPr kumimoji="1" lang="zh-CN" altLang="en-US" sz="28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一个栈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的入栈序列</a:t>
            </a:r>
            <a:r>
              <a:rPr kumimoji="1" lang="zh-CN" altLang="en-US" sz="28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</a:t>
            </a:r>
            <a:r>
              <a:rPr kumimoji="1" lang="en-US" altLang="zh-CN" sz="2800" b="1" i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1" lang="en-US" altLang="zh-CN" sz="2800" b="1" i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1" lang="en-US" altLang="zh-CN" sz="2800" b="1" i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1" lang="en-US" altLang="zh-CN" sz="2800" b="1" i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，则出栈序列</a:t>
            </a:r>
            <a:r>
              <a:rPr kumimoji="1" lang="zh-CN" altLang="en-US" sz="28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不可能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是（  ）。</a:t>
            </a:r>
            <a:endParaRPr kumimoji="1" lang="zh-CN" altLang="en-US" sz="2800" b="1" dirty="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just" fontAlgn="base">
              <a:lnSpc>
                <a:spcPts val="25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</a:t>
            </a:r>
            <a:r>
              <a:rPr kumimoji="1" lang="en-US" altLang="zh-CN" sz="28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A. </a:t>
            </a:r>
            <a:r>
              <a:rPr kumimoji="1" lang="en-US" altLang="zh-CN" sz="2800" b="1" i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1" lang="en-US" altLang="zh-CN" sz="2800" b="1" i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1" lang="en-US" altLang="zh-CN" sz="2800" b="1" i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1" lang="en-US" altLang="zh-CN" sz="2800" b="1" i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1" lang="en-US" altLang="zh-CN" sz="28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B.</a:t>
            </a:r>
            <a:r>
              <a:rPr kumimoji="1" lang="en-US" altLang="zh-CN" sz="2800" b="1" i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800" b="1" i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1" lang="en-US" altLang="zh-CN" sz="2800" b="1" i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1" lang="en-US" altLang="zh-CN" sz="2800" b="1" i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1" lang="en-US" altLang="zh-CN" sz="2800" b="1" i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1" lang="en-US" altLang="zh-CN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</a:t>
            </a:r>
            <a:endParaRPr kumimoji="1" lang="en-US" altLang="zh-CN" sz="2800" b="1" dirty="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just" fontAlgn="base">
              <a:lnSpc>
                <a:spcPts val="25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C. </a:t>
            </a:r>
            <a:r>
              <a:rPr kumimoji="1" lang="en-US" altLang="zh-CN" sz="2800" b="1" i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1" lang="en-US" altLang="zh-CN" sz="2800" b="1" i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1" lang="en-US" altLang="zh-CN" sz="2800" b="1" i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1" lang="en-US" altLang="zh-CN" sz="2800" b="1" i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kumimoji="1" lang="en-US" altLang="zh-CN" sz="28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D. </a:t>
            </a:r>
            <a:r>
              <a:rPr kumimoji="1" lang="en-US" altLang="zh-CN" sz="2800" b="1" i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1" lang="en-US" altLang="zh-CN" sz="2800" b="1" i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1" lang="en-US" altLang="zh-CN" sz="2800" b="1" i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1" lang="en-US" altLang="zh-CN" sz="2800" b="1" i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kumimoji="1" lang="en-US" altLang="zh-CN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</a:t>
            </a:r>
            <a:endParaRPr kumimoji="1" lang="en-US" altLang="zh-CN" sz="2800" b="1" dirty="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3972" name="Line 4"/>
          <p:cNvSpPr>
            <a:spLocks noChangeShapeType="1"/>
          </p:cNvSpPr>
          <p:nvPr/>
        </p:nvSpPr>
        <p:spPr bwMode="auto">
          <a:xfrm>
            <a:off x="3492500" y="4528844"/>
            <a:ext cx="0" cy="180022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4429125" y="4528844"/>
            <a:ext cx="0" cy="180022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3492500" y="6349706"/>
            <a:ext cx="936625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2771775" y="4019256"/>
            <a:ext cx="431800" cy="430887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i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a</a:t>
            </a:r>
            <a:endParaRPr lang="en-US" altLang="zh-CN" sz="2800" b="1" i="1" dirty="0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2338388" y="4019256"/>
            <a:ext cx="431800" cy="430887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i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b</a:t>
            </a:r>
            <a:endParaRPr lang="en-US" altLang="zh-CN" sz="2800" b="1" i="1" dirty="0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1979613" y="4019256"/>
            <a:ext cx="431800" cy="430887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i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c</a:t>
            </a:r>
            <a:endParaRPr lang="en-US" altLang="zh-CN" sz="2800" b="1" i="1" dirty="0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1546225" y="4019256"/>
            <a:ext cx="431800" cy="430887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i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d</a:t>
            </a:r>
            <a:endParaRPr lang="en-US" altLang="zh-CN" sz="2800" b="1" i="1" dirty="0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1285852" y="3382663"/>
            <a:ext cx="3459160" cy="52322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选项</a:t>
            </a:r>
            <a:r>
              <a:rPr lang="en-US" altLang="zh-CN" sz="28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28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</a:t>
            </a:r>
            <a:r>
              <a:rPr lang="zh-CN" altLang="en-US" sz="2800" b="1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不可能</a:t>
            </a:r>
            <a:r>
              <a:rPr lang="zh-CN" altLang="en-US" sz="2800" b="1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zh-CN" altLang="en-US" sz="2800" b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？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3779838" y="6454497"/>
            <a:ext cx="431800" cy="430887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3333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栈</a:t>
            </a:r>
            <a:endParaRPr lang="zh-CN" altLang="en-US" sz="2800" b="1" dirty="0">
              <a:solidFill>
                <a:srgbClr val="3333FF"/>
              </a:solidFill>
              <a:latin typeface="仿宋" panose="02010609060101010101" pitchFamily="49" charset="-122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4932362" y="4744744"/>
            <a:ext cx="3711603" cy="52322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下一步不可能出栈</a:t>
            </a:r>
            <a:r>
              <a:rPr lang="en-US" altLang="zh-CN" sz="2800" b="1" i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endParaRPr lang="en-US" altLang="zh-CN" sz="2800" b="1" i="1" dirty="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15" name="组合 7"/>
          <p:cNvGrpSpPr/>
          <p:nvPr/>
        </p:nvGrpSpPr>
        <p:grpSpPr>
          <a:xfrm>
            <a:off x="428628" y="214290"/>
            <a:ext cx="1000100" cy="785817"/>
            <a:chOff x="5691204" y="3835411"/>
            <a:chExt cx="1238250" cy="1236663"/>
          </a:xfrm>
        </p:grpSpPr>
        <p:grpSp>
          <p:nvGrpSpPr>
            <p:cNvPr id="16" name="Group 19"/>
            <p:cNvGrpSpPr/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8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b="1">
                  <a:solidFill>
                    <a:srgbClr val="3333FF"/>
                  </a:solidFill>
                  <a:ea typeface="楷体_GB2312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9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b="1">
                  <a:solidFill>
                    <a:srgbClr val="3333FF"/>
                  </a:solidFill>
                  <a:ea typeface="楷体_GB2312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b="1">
                  <a:solidFill>
                    <a:srgbClr val="3333FF"/>
                  </a:solidFill>
                  <a:ea typeface="楷体_GB2312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72653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anose="020B0609020204030204" pitchFamily="49" charset="0"/>
                </a:rPr>
                <a:t>示例</a:t>
              </a:r>
              <a:endParaRPr lang="zh-CN" altLang="en-US" sz="24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57818" y="5597241"/>
            <a:ext cx="13573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答案为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endParaRPr lang="zh-CN" altLang="en-US" sz="2800" b="1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44 0.01088 C 0.02066 0.00949 0.02204 0.0081 0.03194 0.01088 C 0.04184 0.01366 0.06753 0.01922 0.07916 0.02755 C 0.09079 0.03588 0.09635 0.02107 0.10139 0.06088 C 0.10642 0.1007 0.10798 0.18357 0.10972 0.26644 " pathEditMode="fixed" rAng="0" ptsTypes="aaaaA">
                                      <p:cBhvr>
                                        <p:cTn id="6" dur="20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0" y="1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6 -0.00301 C 0.03542 -0.00417 0.0434 -0.00509 0.05677 -0.00301 C 0.07014 -0.00092 0.09132 0.00185 0.10816 0.00995 C 0.125 0.01806 0.14965 0.01296 0.15816 0.04514 C 0.16667 0.07732 0.1592 0.16968 0.15955 0.20255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0" y="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023 C 0.01129 -0.00208 0.02275 -0.0037 0.04306 -0.00023 C 0.06337 0.00324 0.10053 0.01065 0.12223 0.02014 C 0.14393 0.02963 0.16129 0.03727 0.17362 0.05718 C 0.18594 0.07709 0.19132 0.12222 0.19601 0.13935 " pathEditMode="fixed" rAng="0" ptsTypes="aaaaa">
                                      <p:cBhvr>
                                        <p:cTn id="14" dur="2000" fill="hold"/>
                                        <p:tgtEl>
                                          <p:spTgt spid="839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0" y="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46 -0.00139 C 0.02187 -0.00092 0.05069 -0.00231 0.075 0.00162 C 0.0993 0.00556 0.13385 0.01482 0.15694 0.02199 C 0.18003 0.02917 0.19965 0.03449 0.21389 0.04422 C 0.22812 0.05394 0.23611 0.07269 0.24201 0.0801 " pathEditMode="fixed" rAng="0" ptsTypes="aaaaa">
                                      <p:cBhvr>
                                        <p:cTn id="18" dur="20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00" y="4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76 0.08079 C 0.23316 0.06227 0.22673 0.04398 0.24531 0.03079 C 0.26389 0.0176 0.30729 0.00926 0.35087 0.00116 " pathEditMode="fixed" rAng="0" ptsTypes="aaA">
                                      <p:cBhvr>
                                        <p:cTn id="22" dur="20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0" y="-4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/>
      <p:bldP spid="83976" grpId="0"/>
      <p:bldP spid="83977" grpId="0"/>
      <p:bldP spid="83978" grpId="0"/>
      <p:bldP spid="83978" grpId="1"/>
      <p:bldP spid="8398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457424"/>
            <a:ext cx="8278640" cy="432903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zh-CN" b="0" dirty="0" smtClean="0"/>
              <a:t>函数</a:t>
            </a:r>
            <a:r>
              <a:rPr lang="zh-CN" altLang="zh-CN" b="0" dirty="0"/>
              <a:t>或过程调用都是借助</a:t>
            </a:r>
            <a:r>
              <a:rPr lang="zh-CN" altLang="zh-CN" b="0" dirty="0" smtClean="0"/>
              <a:t>栈</a:t>
            </a:r>
            <a:r>
              <a:rPr lang="zh-CN" altLang="en-US" b="0" dirty="0" smtClean="0"/>
              <a:t>，实现</a:t>
            </a:r>
            <a:r>
              <a:rPr lang="zh-CN" altLang="zh-CN" b="0" dirty="0" smtClean="0"/>
              <a:t>调用</a:t>
            </a:r>
            <a:r>
              <a:rPr lang="zh-CN" altLang="zh-CN" b="0" dirty="0"/>
              <a:t>函数和被调用函数之间的</a:t>
            </a:r>
            <a:r>
              <a:rPr lang="zh-CN" altLang="zh-CN" dirty="0">
                <a:solidFill>
                  <a:srgbClr val="FF0000"/>
                </a:solidFill>
              </a:rPr>
              <a:t>信息传递</a:t>
            </a:r>
            <a:r>
              <a:rPr lang="zh-CN" altLang="zh-CN" b="0" dirty="0"/>
              <a:t>和</a:t>
            </a:r>
            <a:r>
              <a:rPr lang="zh-CN" altLang="zh-CN" dirty="0">
                <a:solidFill>
                  <a:srgbClr val="FF0000"/>
                </a:solidFill>
              </a:rPr>
              <a:t>控制</a:t>
            </a:r>
            <a:r>
              <a:rPr lang="zh-CN" altLang="zh-CN" dirty="0" smtClean="0">
                <a:solidFill>
                  <a:srgbClr val="FF0000"/>
                </a:solidFill>
              </a:rPr>
              <a:t>转移</a:t>
            </a:r>
            <a:r>
              <a:rPr lang="zh-CN" altLang="zh-CN" b="0" dirty="0" smtClean="0"/>
              <a:t>。</a:t>
            </a:r>
            <a:endParaRPr lang="en-US" altLang="zh-CN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b="0" dirty="0" smtClean="0"/>
              <a:t>每当</a:t>
            </a:r>
            <a:r>
              <a:rPr lang="zh-CN" altLang="zh-CN" b="0" dirty="0"/>
              <a:t>一个函数被</a:t>
            </a:r>
            <a:r>
              <a:rPr lang="zh-CN" altLang="zh-CN" dirty="0">
                <a:solidFill>
                  <a:srgbClr val="FF0000"/>
                </a:solidFill>
              </a:rPr>
              <a:t>调用</a:t>
            </a:r>
            <a:r>
              <a:rPr lang="zh-CN" altLang="zh-CN" b="0" dirty="0"/>
              <a:t>时，就为它在栈顶分配一个存储区，存储相应的工作</a:t>
            </a:r>
            <a:r>
              <a:rPr lang="zh-CN" altLang="zh-CN" b="0" dirty="0" smtClean="0"/>
              <a:t>记录</a:t>
            </a:r>
            <a:r>
              <a:rPr lang="zh-CN" altLang="en-US" b="0" dirty="0" smtClean="0"/>
              <a:t>（包括</a:t>
            </a:r>
            <a:r>
              <a:rPr lang="zh-CN" altLang="en-US" dirty="0" smtClean="0">
                <a:solidFill>
                  <a:srgbClr val="FF0000"/>
                </a:solidFill>
              </a:rPr>
              <a:t>返回地址</a:t>
            </a:r>
            <a:r>
              <a:rPr lang="zh-CN" altLang="en-US" b="0" dirty="0" smtClean="0"/>
              <a:t>、包括形参在内的</a:t>
            </a:r>
            <a:r>
              <a:rPr lang="zh-CN" altLang="en-US" dirty="0" smtClean="0">
                <a:solidFill>
                  <a:srgbClr val="FF0000"/>
                </a:solidFill>
              </a:rPr>
              <a:t>局部变量</a:t>
            </a:r>
            <a:r>
              <a:rPr lang="zh-CN" altLang="en-US" b="0" dirty="0" smtClean="0"/>
              <a:t>等）</a:t>
            </a:r>
            <a:r>
              <a:rPr lang="zh-CN" altLang="zh-CN" b="0" dirty="0" smtClean="0"/>
              <a:t>；</a:t>
            </a:r>
            <a:r>
              <a:rPr lang="zh-CN" altLang="zh-CN" b="0" dirty="0"/>
              <a:t>每当一个函数返回时，就要从栈顶释放它所占用的存储区</a:t>
            </a:r>
            <a:r>
              <a:rPr lang="zh-CN" altLang="zh-CN" b="0" dirty="0" smtClean="0"/>
              <a:t>。</a:t>
            </a:r>
            <a:endParaRPr lang="en-US" altLang="zh-CN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b="0" dirty="0" smtClean="0"/>
              <a:t>一般</a:t>
            </a:r>
            <a:r>
              <a:rPr lang="zh-CN" altLang="zh-CN" b="0" dirty="0"/>
              <a:t>通过以下几个步骤来</a:t>
            </a:r>
            <a:r>
              <a:rPr lang="zh-CN" altLang="zh-CN" b="0" dirty="0" smtClean="0"/>
              <a:t>完成</a:t>
            </a:r>
            <a:r>
              <a:rPr lang="zh-CN" altLang="en-US" b="0" dirty="0" smtClean="0"/>
              <a:t>向</a:t>
            </a:r>
            <a:r>
              <a:rPr lang="zh-CN" altLang="zh-CN" b="0" dirty="0" smtClean="0"/>
              <a:t>调用</a:t>
            </a:r>
            <a:r>
              <a:rPr lang="zh-CN" altLang="zh-CN" b="0" dirty="0"/>
              <a:t>函数的</a:t>
            </a:r>
            <a:r>
              <a:rPr lang="zh-CN" altLang="zh-CN" dirty="0">
                <a:solidFill>
                  <a:srgbClr val="FF0000"/>
                </a:solidFill>
              </a:rPr>
              <a:t>返</a:t>
            </a:r>
            <a:r>
              <a:rPr lang="zh-CN" altLang="zh-CN" dirty="0" smtClean="0">
                <a:solidFill>
                  <a:srgbClr val="FF0000"/>
                </a:solidFill>
              </a:rPr>
              <a:t>回</a:t>
            </a:r>
            <a:r>
              <a:rPr lang="zh-CN" altLang="en-US" b="0" dirty="0" smtClean="0"/>
              <a:t>：</a:t>
            </a:r>
            <a:endParaRPr lang="en-US" altLang="zh-CN" b="0" dirty="0" smtClean="0"/>
          </a:p>
          <a:p>
            <a:r>
              <a:rPr lang="en-US" altLang="zh-CN" b="0" dirty="0" smtClean="0"/>
              <a:t>	  (</a:t>
            </a:r>
            <a:r>
              <a:rPr lang="en-US" altLang="zh-CN" b="0" dirty="0"/>
              <a:t>1) </a:t>
            </a:r>
            <a:r>
              <a:rPr lang="zh-CN" altLang="zh-CN" b="0" dirty="0"/>
              <a:t>从栈中弹出工作记录；</a:t>
            </a:r>
            <a:endParaRPr lang="zh-CN" altLang="zh-CN" b="0" dirty="0"/>
          </a:p>
          <a:p>
            <a:pPr lvl="3">
              <a:buNone/>
            </a:pPr>
            <a:r>
              <a:rPr lang="en-US" altLang="zh-CN" b="0" dirty="0"/>
              <a:t>(2) </a:t>
            </a:r>
            <a:r>
              <a:rPr lang="zh-CN" altLang="zh-CN" b="0" dirty="0"/>
              <a:t>将工作记录中的参数值赋给对应的变量；</a:t>
            </a:r>
            <a:endParaRPr lang="zh-CN" altLang="zh-CN" b="0" dirty="0"/>
          </a:p>
          <a:p>
            <a:pPr lvl="3">
              <a:buNone/>
            </a:pPr>
            <a:r>
              <a:rPr lang="en-US" altLang="zh-CN" b="0" dirty="0"/>
              <a:t>(3) </a:t>
            </a:r>
            <a:r>
              <a:rPr lang="zh-CN" altLang="zh-CN" b="0" dirty="0"/>
              <a:t>将函数值赋给相应的变量；</a:t>
            </a:r>
            <a:endParaRPr lang="zh-CN" altLang="zh-CN" b="0" dirty="0"/>
          </a:p>
          <a:p>
            <a:pPr lvl="3">
              <a:buNone/>
            </a:pPr>
            <a:r>
              <a:rPr lang="en-US" altLang="zh-CN" b="0" dirty="0"/>
              <a:t>(4) </a:t>
            </a:r>
            <a:r>
              <a:rPr lang="zh-CN" altLang="zh-CN" b="0" dirty="0"/>
              <a:t>转移至返回地址。</a:t>
            </a:r>
            <a:endParaRPr lang="zh-CN" altLang="zh-CN" b="0" dirty="0"/>
          </a:p>
          <a:p>
            <a:endParaRPr lang="zh-CN" altLang="en-US" b="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71414"/>
            <a:ext cx="7200900" cy="6096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三、栈与递归算法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71496" y="731168"/>
            <a:ext cx="7200900" cy="6096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altLang="zh-CN" sz="2800" b="1" kern="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1</a:t>
            </a:r>
            <a:r>
              <a:rPr lang="zh-CN" altLang="en-US" sz="2800" b="1" kern="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、栈可用于实现函数调用</a:t>
            </a:r>
            <a:endParaRPr lang="zh-CN" altLang="en-US" sz="2800" b="1" kern="0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71414"/>
            <a:ext cx="7200900" cy="6096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sz="3200" b="1" kern="0" cap="none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举例</a:t>
            </a:r>
            <a:endParaRPr lang="zh-CN" altLang="en-US" sz="3200" b="1" kern="0" cap="none" dirty="0" smtClean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71496" y="642918"/>
            <a:ext cx="7200900" cy="6096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00034" y="836142"/>
            <a:ext cx="8101564" cy="573613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800" b="0" dirty="0" smtClean="0"/>
              <a:t>int A(int </a:t>
            </a:r>
            <a:r>
              <a:rPr lang="en-US" altLang="zh-CN" sz="2800" b="0" dirty="0"/>
              <a:t>n</a:t>
            </a:r>
            <a:r>
              <a:rPr lang="en-US" altLang="zh-CN" sz="2800" b="0" dirty="0" smtClean="0"/>
              <a:t>) { </a:t>
            </a:r>
            <a:endParaRPr lang="zh-CN" altLang="zh-CN" sz="2800" b="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800" b="0" dirty="0" smtClean="0"/>
              <a:t>   </a:t>
            </a:r>
            <a:r>
              <a:rPr lang="en-US" altLang="zh-CN" sz="2800" b="0" dirty="0" err="1" smtClean="0"/>
              <a:t>int</a:t>
            </a:r>
            <a:r>
              <a:rPr lang="en-US" altLang="zh-CN" sz="2800" b="0" dirty="0" smtClean="0"/>
              <a:t> x=1</a:t>
            </a:r>
            <a:r>
              <a:rPr lang="zh-CN" altLang="en-US" sz="2800" b="0" dirty="0" smtClean="0"/>
              <a:t>；</a:t>
            </a:r>
            <a:r>
              <a:rPr lang="en-US" altLang="zh-CN" sz="2800" b="0" dirty="0" smtClean="0"/>
              <a:t>   </a:t>
            </a:r>
            <a:endParaRPr lang="en-US" altLang="zh-CN" sz="2800" b="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800" b="0" dirty="0" smtClean="0"/>
              <a:t>   return 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B(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x+n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)+1</a:t>
            </a:r>
            <a:r>
              <a:rPr lang="en-US" altLang="zh-CN" sz="2800" b="0" dirty="0" smtClean="0"/>
              <a:t>;</a:t>
            </a:r>
            <a:endParaRPr lang="zh-CN" altLang="zh-CN" sz="2800" b="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800" b="0" dirty="0" smtClean="0"/>
              <a:t>}</a:t>
            </a:r>
            <a:endParaRPr lang="en-US" altLang="zh-CN" sz="2800" b="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800" b="0" dirty="0" smtClean="0"/>
              <a:t>int B(int m) { </a:t>
            </a:r>
            <a:endParaRPr lang="zh-CN" altLang="zh-CN" sz="2800" b="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800" b="0" dirty="0" smtClean="0"/>
              <a:t>   return 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m*2</a:t>
            </a:r>
            <a:r>
              <a:rPr lang="en-US" altLang="zh-CN" sz="2800" b="0" dirty="0" smtClean="0"/>
              <a:t>;</a:t>
            </a:r>
            <a:endParaRPr lang="zh-CN" altLang="zh-CN" sz="2800" b="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800" b="0" dirty="0" smtClean="0"/>
              <a:t>}</a:t>
            </a:r>
            <a:endParaRPr lang="zh-CN" altLang="zh-CN" sz="2800" b="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800" b="0" dirty="0"/>
              <a:t>int main</a:t>
            </a:r>
            <a:r>
              <a:rPr lang="en-US" altLang="zh-CN" sz="2800" b="0" dirty="0" smtClean="0"/>
              <a:t>() { </a:t>
            </a:r>
            <a:endParaRPr lang="zh-CN" altLang="zh-CN" sz="2800" b="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800" b="0" dirty="0" smtClean="0"/>
              <a:t>   int y=2; </a:t>
            </a:r>
            <a:endParaRPr lang="zh-CN" altLang="zh-CN" sz="2800" b="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800" b="0" dirty="0" smtClean="0"/>
              <a:t>   </a:t>
            </a:r>
            <a:r>
              <a:rPr lang="en-US" altLang="zh-CN" sz="2800" b="0" dirty="0" err="1" smtClean="0"/>
              <a:t>cout</a:t>
            </a:r>
            <a:r>
              <a:rPr lang="en-US" altLang="zh-CN" sz="2800" b="0" dirty="0" smtClean="0"/>
              <a:t>&lt;&lt;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A(y)</a:t>
            </a:r>
            <a:r>
              <a:rPr lang="en-US" altLang="zh-CN" sz="2800" b="0" dirty="0" smtClean="0"/>
              <a:t>&lt;&lt;</a:t>
            </a:r>
            <a:r>
              <a:rPr lang="en-US" altLang="zh-CN" sz="2800" b="0" dirty="0" err="1"/>
              <a:t>endl</a:t>
            </a:r>
            <a:r>
              <a:rPr lang="en-US" altLang="zh-CN" sz="2800" b="0" dirty="0"/>
              <a:t>;</a:t>
            </a:r>
            <a:endParaRPr lang="zh-CN" altLang="zh-CN" sz="2800" b="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800" b="0" dirty="0"/>
              <a:t>  </a:t>
            </a:r>
            <a:r>
              <a:rPr lang="en-US" altLang="zh-CN" sz="2800" b="0" dirty="0" smtClean="0"/>
              <a:t> return </a:t>
            </a:r>
            <a:r>
              <a:rPr lang="en-US" altLang="zh-CN" sz="2800" b="0" dirty="0"/>
              <a:t>0;</a:t>
            </a:r>
            <a:endParaRPr lang="zh-CN" altLang="zh-CN" sz="2800" b="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800" b="0" dirty="0" smtClean="0"/>
              <a:t>}</a:t>
            </a:r>
            <a:endParaRPr lang="zh-CN" altLang="zh-CN" sz="2800" b="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zh-CN" altLang="en-US" sz="1800" dirty="0"/>
          </a:p>
        </p:txBody>
      </p:sp>
      <p:sp>
        <p:nvSpPr>
          <p:cNvPr id="11" name="矩形 10"/>
          <p:cNvSpPr/>
          <p:nvPr/>
        </p:nvSpPr>
        <p:spPr>
          <a:xfrm>
            <a:off x="5786446" y="4929198"/>
            <a:ext cx="2000264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1714480" y="1000108"/>
            <a:ext cx="2000264" cy="928694"/>
            <a:chOff x="2071670" y="500042"/>
            <a:chExt cx="2000264" cy="928694"/>
          </a:xfrm>
        </p:grpSpPr>
        <p:cxnSp>
          <p:nvCxnSpPr>
            <p:cNvPr id="14" name="直接箭头连接符 13"/>
            <p:cNvCxnSpPr/>
            <p:nvPr/>
          </p:nvCxnSpPr>
          <p:spPr>
            <a:xfrm flipV="1">
              <a:off x="2071670" y="857232"/>
              <a:ext cx="928694" cy="571504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928926" y="500042"/>
              <a:ext cx="1143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地址</a:t>
              </a:r>
              <a:r>
                <a:rPr lang="en-US" altLang="zh-CN" sz="2400" dirty="0" smtClean="0"/>
                <a:t>b</a:t>
              </a:r>
              <a:endParaRPr lang="zh-CN" altLang="en-US" sz="2400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928794" y="4286256"/>
            <a:ext cx="2000264" cy="928694"/>
            <a:chOff x="1928794" y="3786190"/>
            <a:chExt cx="2000264" cy="928694"/>
          </a:xfrm>
        </p:grpSpPr>
        <p:cxnSp>
          <p:nvCxnSpPr>
            <p:cNvPr id="16" name="直接箭头连接符 15"/>
            <p:cNvCxnSpPr/>
            <p:nvPr/>
          </p:nvCxnSpPr>
          <p:spPr>
            <a:xfrm flipV="1">
              <a:off x="1928794" y="4143380"/>
              <a:ext cx="928694" cy="571504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786050" y="3786190"/>
              <a:ext cx="1143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地址</a:t>
              </a:r>
              <a:r>
                <a:rPr lang="en-US" altLang="zh-CN" sz="2400" dirty="0" smtClean="0"/>
                <a:t>a</a:t>
              </a:r>
              <a:endParaRPr lang="zh-CN" altLang="en-US" sz="24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715008" y="4929198"/>
            <a:ext cx="214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a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y=2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5786446" y="4429132"/>
            <a:ext cx="2000264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786446" y="3929066"/>
            <a:ext cx="2000264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786446" y="3429000"/>
            <a:ext cx="2000264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rot="10800000" flipV="1">
            <a:off x="7786710" y="5188518"/>
            <a:ext cx="571504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05814" y="4941168"/>
            <a:ext cx="1009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栈底</a:t>
            </a:r>
            <a:endParaRPr lang="zh-CN" alt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5715008" y="4467533"/>
            <a:ext cx="214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b</a:t>
            </a:r>
            <a:r>
              <a:rPr lang="zh-CN" altLang="en-US" sz="2400" dirty="0" smtClean="0"/>
              <a:t>；</a:t>
            </a:r>
            <a:r>
              <a:rPr lang="en-US" altLang="zh-CN" sz="2400" dirty="0"/>
              <a:t> n=2 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x=1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186098" y="1772816"/>
            <a:ext cx="1214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2800" dirty="0" smtClean="0">
                <a:solidFill>
                  <a:srgbClr val="000000"/>
                </a:solidFill>
              </a:rPr>
              <a:t>6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73939" y="5066020"/>
            <a:ext cx="1214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2800" dirty="0" smtClean="0">
                <a:solidFill>
                  <a:srgbClr val="000000"/>
                </a:solidFill>
              </a:rPr>
              <a:t>7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24128" y="3975447"/>
            <a:ext cx="214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；</a:t>
            </a:r>
            <a:r>
              <a:rPr lang="en-US" altLang="zh-CN" sz="2400" dirty="0" smtClean="0"/>
              <a:t>m=3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29" grpId="0"/>
      <p:bldP spid="29" grpId="1"/>
      <p:bldP spid="3" grpId="0"/>
      <p:bldP spid="22" grpId="0"/>
      <p:bldP spid="24" grpId="0"/>
      <p:bldP spid="24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7200900" cy="6096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r>
              <a:rPr lang="en-US" altLang="zh-CN" sz="3200" dirty="0" smtClean="0">
                <a:solidFill>
                  <a:schemeClr val="tx1"/>
                </a:solidFill>
                <a:effectLst/>
                <a:latin typeface="+mj-ea"/>
              </a:rPr>
              <a:t>2</a:t>
            </a:r>
            <a:r>
              <a:rPr lang="zh-CN" altLang="en-US" sz="3200" dirty="0" smtClean="0">
                <a:solidFill>
                  <a:schemeClr val="tx1"/>
                </a:solidFill>
                <a:effectLst/>
                <a:latin typeface="+mj-ea"/>
              </a:rPr>
              <a:t>、栈在递归算法中的使用</a:t>
            </a:r>
            <a:endParaRPr lang="zh-CN" altLang="en-US" sz="3200" dirty="0" smtClean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00034" y="1214422"/>
            <a:ext cx="8358246" cy="521810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10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递归算法包括递推和回归两部分：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100"/>
              </a:spcBef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）递推：将规模较大的原问题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分解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为一个或多个规模较小而又类似的原问题的子问题，确定一个或多个不需要分解、可直接求解的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最小子问题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100"/>
              </a:spcBef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）回归：当最小子问题得到解后，回归到原问题的解上。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10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求阶乘算法是典型的递归问题，</a:t>
            </a:r>
            <a:r>
              <a:rPr lang="zh-CN" altLang="en-US" dirty="0" smtClean="0"/>
              <a:t>可递归定义为： 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100"/>
              </a:spcBef>
            </a:pPr>
            <a:endParaRPr lang="en-US" altLang="zh-CN" sz="3200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43108" y="5000636"/>
            <a:ext cx="5276861" cy="124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214290"/>
            <a:ext cx="8643998" cy="628654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zh-CN" dirty="0" smtClean="0"/>
              <a:t>算法</a:t>
            </a:r>
            <a:r>
              <a:rPr lang="en-US" altLang="zh-CN" dirty="0" smtClean="0"/>
              <a:t>:3.14</a:t>
            </a:r>
            <a:r>
              <a:rPr lang="zh-CN" altLang="zh-CN" dirty="0"/>
              <a:t>：</a:t>
            </a:r>
            <a:r>
              <a:rPr lang="en-US" altLang="zh-CN" dirty="0"/>
              <a:t>n</a:t>
            </a:r>
            <a:r>
              <a:rPr lang="zh-CN" altLang="zh-CN" dirty="0"/>
              <a:t>的阶乘</a:t>
            </a:r>
            <a:endParaRPr lang="zh-CN" altLang="zh-CN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b="0" dirty="0"/>
              <a:t>class Factorial{ </a:t>
            </a:r>
            <a:endParaRPr lang="zh-CN" altLang="zh-CN" b="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b="0" dirty="0"/>
              <a:t>public:</a:t>
            </a:r>
            <a:endParaRPr lang="zh-CN" altLang="zh-CN" b="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b="0" dirty="0" smtClean="0"/>
              <a:t>	long </a:t>
            </a:r>
            <a:r>
              <a:rPr lang="en-US" altLang="zh-CN" b="0" dirty="0"/>
              <a:t>Fa(int n);       //</a:t>
            </a:r>
            <a:r>
              <a:rPr lang="zh-CN" altLang="zh-CN" b="0" dirty="0"/>
              <a:t>声明求阶乘的递归函数</a:t>
            </a:r>
            <a:endParaRPr lang="zh-CN" altLang="zh-CN" b="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b="0" dirty="0"/>
              <a:t>};</a:t>
            </a:r>
            <a:endParaRPr lang="zh-CN" altLang="zh-CN" b="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b="0" dirty="0"/>
              <a:t>long Factorial::Fa(int n) </a:t>
            </a:r>
            <a:r>
              <a:rPr lang="en-US" altLang="zh-CN" b="0" dirty="0" smtClean="0"/>
              <a:t>{  </a:t>
            </a:r>
            <a:r>
              <a:rPr lang="en-US" altLang="zh-CN" b="0" dirty="0"/>
              <a:t>//</a:t>
            </a:r>
            <a:r>
              <a:rPr lang="zh-CN" altLang="zh-CN" b="0" dirty="0"/>
              <a:t>定义求阶乘的递归函数</a:t>
            </a:r>
            <a:endParaRPr lang="zh-CN" altLang="zh-CN" b="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b="0" dirty="0" smtClean="0"/>
              <a:t>    int </a:t>
            </a:r>
            <a:r>
              <a:rPr lang="en-US" altLang="zh-CN" b="0" dirty="0"/>
              <a:t>m;</a:t>
            </a:r>
            <a:endParaRPr lang="zh-CN" altLang="zh-CN" b="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b="0" dirty="0"/>
              <a:t>    if (n==0) return </a:t>
            </a:r>
            <a:r>
              <a:rPr lang="en-US" altLang="zh-CN" b="0" dirty="0">
                <a:solidFill>
                  <a:srgbClr val="FF0000"/>
                </a:solidFill>
              </a:rPr>
              <a:t>1</a:t>
            </a:r>
            <a:r>
              <a:rPr lang="en-US" altLang="zh-CN" b="0" dirty="0"/>
              <a:t>;     //n=0</a:t>
            </a:r>
            <a:r>
              <a:rPr lang="zh-CN" altLang="zh-CN" b="0" dirty="0" smtClean="0"/>
              <a:t>时直接</a:t>
            </a:r>
            <a:r>
              <a:rPr lang="zh-CN" altLang="zh-CN" b="0" dirty="0"/>
              <a:t>返回</a:t>
            </a:r>
            <a:r>
              <a:rPr lang="en-US" altLang="zh-CN" b="0" dirty="0"/>
              <a:t>1</a:t>
            </a:r>
            <a:r>
              <a:rPr lang="zh-CN" altLang="zh-CN" b="0" dirty="0" smtClean="0"/>
              <a:t>，也</a:t>
            </a:r>
            <a:r>
              <a:rPr lang="zh-CN" altLang="zh-CN" b="0" dirty="0"/>
              <a:t>是递归的终止条件</a:t>
            </a:r>
            <a:endParaRPr lang="zh-CN" altLang="zh-CN" b="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b="0" dirty="0"/>
              <a:t>    else m = n*Fa(n-1);  </a:t>
            </a:r>
            <a:r>
              <a:rPr lang="en-US" altLang="zh-CN" b="0" dirty="0" smtClean="0"/>
              <a:t>//</a:t>
            </a:r>
            <a:r>
              <a:rPr lang="zh-CN" altLang="zh-CN" b="0" dirty="0" smtClean="0"/>
              <a:t>递归</a:t>
            </a:r>
            <a:r>
              <a:rPr lang="zh-CN" altLang="zh-CN" b="0" dirty="0"/>
              <a:t>调用。标记该地址为</a:t>
            </a:r>
            <a:r>
              <a:rPr lang="en-US" altLang="zh-CN" b="0" dirty="0"/>
              <a:t>a2</a:t>
            </a:r>
            <a:endParaRPr lang="zh-CN" altLang="zh-CN" b="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b="0" dirty="0"/>
              <a:t>    return </a:t>
            </a:r>
            <a:r>
              <a:rPr lang="en-US" altLang="zh-CN" b="0" dirty="0">
                <a:solidFill>
                  <a:srgbClr val="FF0000"/>
                </a:solidFill>
              </a:rPr>
              <a:t>m</a:t>
            </a:r>
            <a:r>
              <a:rPr lang="en-US" altLang="zh-CN" b="0" dirty="0"/>
              <a:t>;</a:t>
            </a:r>
            <a:endParaRPr lang="zh-CN" altLang="zh-CN" b="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b="0" dirty="0"/>
              <a:t>}</a:t>
            </a:r>
            <a:endParaRPr lang="zh-CN" altLang="zh-CN" b="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b="0" dirty="0" smtClean="0"/>
              <a:t>void </a:t>
            </a:r>
            <a:r>
              <a:rPr lang="en-US" altLang="zh-CN" b="0" dirty="0"/>
              <a:t>main</a:t>
            </a:r>
            <a:r>
              <a:rPr lang="en-US" altLang="zh-CN" b="0" dirty="0" smtClean="0"/>
              <a:t>() {</a:t>
            </a:r>
            <a:endParaRPr lang="en-US" altLang="zh-CN" b="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b="0" dirty="0" smtClean="0"/>
              <a:t>   </a:t>
            </a:r>
            <a:r>
              <a:rPr lang="en-US" altLang="zh-CN" b="0" dirty="0"/>
              <a:t>Factorial f; </a:t>
            </a:r>
            <a:endParaRPr lang="zh-CN" altLang="zh-CN" b="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b="0" dirty="0" smtClean="0"/>
              <a:t>   int </a:t>
            </a:r>
            <a:r>
              <a:rPr lang="en-US" altLang="zh-CN" b="0" dirty="0"/>
              <a:t>n=4; </a:t>
            </a:r>
            <a:endParaRPr lang="zh-CN" altLang="zh-CN" b="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b="0" dirty="0" smtClean="0"/>
              <a:t>   long </a:t>
            </a:r>
            <a:r>
              <a:rPr lang="en-US" altLang="zh-CN" b="0" dirty="0"/>
              <a:t>fn = </a:t>
            </a:r>
            <a:r>
              <a:rPr lang="en-US" altLang="zh-CN" b="0" dirty="0" err="1"/>
              <a:t>f.Fa</a:t>
            </a:r>
            <a:r>
              <a:rPr lang="en-US" altLang="zh-CN" b="0" dirty="0"/>
              <a:t>(n);          //</a:t>
            </a:r>
            <a:r>
              <a:rPr lang="zh-CN" altLang="zh-CN" b="0" dirty="0"/>
              <a:t>标记该地址为</a:t>
            </a:r>
            <a:r>
              <a:rPr lang="en-US" altLang="zh-CN" b="0" dirty="0"/>
              <a:t>a1</a:t>
            </a:r>
            <a:endParaRPr lang="zh-CN" altLang="zh-CN" b="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b="0" dirty="0"/>
              <a:t>    </a:t>
            </a:r>
            <a:r>
              <a:rPr lang="en-US" altLang="zh-CN" b="0" dirty="0" err="1"/>
              <a:t>cout</a:t>
            </a:r>
            <a:r>
              <a:rPr lang="en-US" altLang="zh-CN" b="0" dirty="0"/>
              <a:t>&lt;&lt;n</a:t>
            </a:r>
            <a:r>
              <a:rPr lang="en-US" altLang="zh-CN" b="0" dirty="0" smtClean="0"/>
              <a:t>&lt;&lt;“!=”&lt;&lt;</a:t>
            </a:r>
            <a:r>
              <a:rPr lang="en-US" altLang="zh-CN" b="0" dirty="0"/>
              <a:t>fn&lt;&lt;</a:t>
            </a:r>
            <a:r>
              <a:rPr lang="en-US" altLang="zh-CN" b="0" dirty="0" err="1"/>
              <a:t>endl</a:t>
            </a:r>
            <a:r>
              <a:rPr lang="en-US" altLang="zh-CN" b="0" dirty="0" smtClean="0"/>
              <a:t>; }</a:t>
            </a:r>
            <a:endParaRPr lang="zh-CN" altLang="zh-CN" b="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428604"/>
            <a:ext cx="7889530" cy="478004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zh-CN" b="0" dirty="0" smtClean="0"/>
              <a:t>递归</a:t>
            </a:r>
            <a:r>
              <a:rPr lang="zh-CN" altLang="zh-CN" b="0" dirty="0"/>
              <a:t>过程是借助栈来实现的，这个栈称为</a:t>
            </a:r>
            <a:r>
              <a:rPr lang="zh-CN" altLang="zh-CN" b="0" dirty="0">
                <a:solidFill>
                  <a:srgbClr val="FF0000"/>
                </a:solidFill>
              </a:rPr>
              <a:t>递归工作栈</a:t>
            </a:r>
            <a:r>
              <a:rPr lang="zh-CN" altLang="zh-CN" b="0" dirty="0"/>
              <a:t>。在递归执行过程中，</a:t>
            </a:r>
            <a:r>
              <a:rPr lang="zh-CN" altLang="zh-CN" b="0" dirty="0">
                <a:solidFill>
                  <a:srgbClr val="FF0000"/>
                </a:solidFill>
              </a:rPr>
              <a:t>每次调用都在栈顶保存一个工作记录</a:t>
            </a:r>
            <a:r>
              <a:rPr lang="zh-CN" altLang="zh-CN" b="0" dirty="0"/>
              <a:t>，包括返回地址、参数、局部变量；当调用结束后则从栈顶释放相应的工作记录</a:t>
            </a:r>
            <a:r>
              <a:rPr lang="zh-CN" altLang="zh-CN" b="0" dirty="0" smtClean="0"/>
              <a:t>。</a:t>
            </a:r>
            <a:endParaRPr lang="en-US" altLang="zh-CN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b="0" dirty="0"/>
              <a:t>程序中使用了</a:t>
            </a:r>
            <a:r>
              <a:rPr lang="zh-CN" altLang="zh-CN" b="0" dirty="0">
                <a:solidFill>
                  <a:srgbClr val="FF0000"/>
                </a:solidFill>
              </a:rPr>
              <a:t>两个地址标记</a:t>
            </a:r>
            <a:r>
              <a:rPr lang="en-US" altLang="zh-CN" b="0" dirty="0">
                <a:solidFill>
                  <a:srgbClr val="FF0000"/>
                </a:solidFill>
              </a:rPr>
              <a:t>a1</a:t>
            </a:r>
            <a:r>
              <a:rPr lang="zh-CN" altLang="zh-CN" b="0" dirty="0">
                <a:solidFill>
                  <a:srgbClr val="FF0000"/>
                </a:solidFill>
              </a:rPr>
              <a:t>、</a:t>
            </a:r>
            <a:r>
              <a:rPr lang="en-US" altLang="zh-CN" b="0" dirty="0">
                <a:solidFill>
                  <a:srgbClr val="FF0000"/>
                </a:solidFill>
              </a:rPr>
              <a:t>a2</a:t>
            </a:r>
            <a:r>
              <a:rPr lang="zh-CN" altLang="zh-CN" b="0" dirty="0"/>
              <a:t>，它们分别表示主函数调用递归函数和递归函数递归调用的返回</a:t>
            </a:r>
            <a:r>
              <a:rPr lang="zh-CN" altLang="zh-CN" b="0" dirty="0" smtClean="0"/>
              <a:t>地址</a:t>
            </a:r>
            <a:r>
              <a:rPr lang="en-US" altLang="zh-CN" b="0" dirty="0" smtClean="0"/>
              <a:t>.</a:t>
            </a:r>
            <a:endParaRPr lang="zh-CN" altLang="en-US" b="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85786" y="3714754"/>
          <a:ext cx="7572427" cy="2857518"/>
        </p:xfrm>
        <a:graphic>
          <a:graphicData uri="http://schemas.openxmlformats.org/drawingml/2006/table">
            <a:tbl>
              <a:tblPr/>
              <a:tblGrid>
                <a:gridCol w="1205151"/>
                <a:gridCol w="930409"/>
                <a:gridCol w="1085841"/>
                <a:gridCol w="1247842"/>
                <a:gridCol w="1086935"/>
                <a:gridCol w="2016249"/>
              </a:tblGrid>
              <a:tr h="6789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调用层次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调用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参数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n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返回地址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m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值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退栈时计算结果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7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↑4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Fa(0)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a2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        ↓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7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↑3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Fa(1)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a2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1* Fa(0)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1*1=1    ↓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7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↑2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Fa(2)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a2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 *Fa(1)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2*1=2    ↓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7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↑1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Fa(3)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a2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3*Fa(2)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3*2=6    ↓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7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↑0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 dirty="0" err="1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Fa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(4)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a1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 *Fa(3)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4*6=24  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返回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1142984"/>
            <a:ext cx="7887820" cy="365758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	</a:t>
            </a:r>
            <a:r>
              <a:rPr lang="zh-CN" altLang="zh-CN" b="0" dirty="0" smtClean="0"/>
              <a:t>设有</a:t>
            </a:r>
            <a:r>
              <a:rPr lang="zh-CN" altLang="zh-CN" b="0" dirty="0"/>
              <a:t>三个分别命名为</a:t>
            </a:r>
            <a:r>
              <a:rPr lang="en-US" altLang="zh-CN" b="0" dirty="0"/>
              <a:t>A</a:t>
            </a:r>
            <a:r>
              <a:rPr lang="zh-CN" altLang="zh-CN" b="0" dirty="0"/>
              <a:t>、</a:t>
            </a:r>
            <a:r>
              <a:rPr lang="en-US" altLang="zh-CN" b="0" dirty="0"/>
              <a:t>B</a:t>
            </a:r>
            <a:r>
              <a:rPr lang="zh-CN" altLang="zh-CN" b="0" dirty="0"/>
              <a:t>、</a:t>
            </a:r>
            <a:r>
              <a:rPr lang="en-US" altLang="zh-CN" b="0" dirty="0"/>
              <a:t>C</a:t>
            </a:r>
            <a:r>
              <a:rPr lang="zh-CN" altLang="zh-CN" b="0" dirty="0"/>
              <a:t>的塔座，在塔座</a:t>
            </a:r>
            <a:r>
              <a:rPr lang="en-US" altLang="zh-CN" b="0" dirty="0"/>
              <a:t>A</a:t>
            </a:r>
            <a:r>
              <a:rPr lang="zh-CN" altLang="zh-CN" b="0" dirty="0"/>
              <a:t>上从上到下插有</a:t>
            </a:r>
            <a:r>
              <a:rPr lang="en-US" altLang="zh-CN" b="0" dirty="0"/>
              <a:t>n</a:t>
            </a:r>
            <a:r>
              <a:rPr lang="zh-CN" altLang="zh-CN" b="0" dirty="0"/>
              <a:t>个直径由小到大、各不相同的圆盘，编号分别为</a:t>
            </a:r>
            <a:r>
              <a:rPr lang="en-US" altLang="zh-CN" b="0" dirty="0"/>
              <a:t>1</a:t>
            </a:r>
            <a:r>
              <a:rPr lang="zh-CN" altLang="zh-CN" b="0" dirty="0"/>
              <a:t>、</a:t>
            </a:r>
            <a:r>
              <a:rPr lang="en-US" altLang="zh-CN" b="0" dirty="0"/>
              <a:t>2</a:t>
            </a:r>
            <a:r>
              <a:rPr lang="zh-CN" altLang="zh-CN" b="0" dirty="0"/>
              <a:t>、</a:t>
            </a:r>
            <a:r>
              <a:rPr lang="en-US" altLang="zh-CN" b="0" dirty="0"/>
              <a:t>3</a:t>
            </a:r>
            <a:r>
              <a:rPr lang="zh-CN" altLang="zh-CN" b="0" dirty="0"/>
              <a:t>、</a:t>
            </a:r>
            <a:r>
              <a:rPr lang="en-US" altLang="zh-CN" b="0" dirty="0"/>
              <a:t>…</a:t>
            </a:r>
            <a:r>
              <a:rPr lang="zh-CN" altLang="zh-CN" b="0" dirty="0"/>
              <a:t>、</a:t>
            </a:r>
            <a:r>
              <a:rPr lang="en-US" altLang="zh-CN" b="0" dirty="0"/>
              <a:t>n</a:t>
            </a:r>
            <a:r>
              <a:rPr lang="zh-CN" altLang="zh-CN" b="0" dirty="0"/>
              <a:t>（如</a:t>
            </a:r>
            <a:r>
              <a:rPr lang="zh-CN" altLang="zh-CN" b="0" dirty="0" smtClean="0"/>
              <a:t>图</a:t>
            </a:r>
            <a:r>
              <a:rPr lang="en-US" altLang="zh-CN" b="0" dirty="0" smtClean="0"/>
              <a:t>3-5</a:t>
            </a:r>
            <a:r>
              <a:rPr lang="zh-CN" altLang="zh-CN" b="0" dirty="0"/>
              <a:t>）。现要求将</a:t>
            </a:r>
            <a:r>
              <a:rPr lang="en-US" altLang="zh-CN" b="0" dirty="0"/>
              <a:t>A</a:t>
            </a:r>
            <a:r>
              <a:rPr lang="zh-CN" altLang="zh-CN" b="0" dirty="0"/>
              <a:t>塔座上的</a:t>
            </a:r>
            <a:r>
              <a:rPr lang="en-US" altLang="zh-CN" b="0" dirty="0"/>
              <a:t>n</a:t>
            </a:r>
            <a:r>
              <a:rPr lang="zh-CN" altLang="zh-CN" b="0" dirty="0"/>
              <a:t>个圆盘全部移至塔座</a:t>
            </a:r>
            <a:r>
              <a:rPr lang="en-US" altLang="zh-CN" b="0" dirty="0"/>
              <a:t>B</a:t>
            </a:r>
            <a:r>
              <a:rPr lang="zh-CN" altLang="zh-CN" b="0" dirty="0"/>
              <a:t>上，并仍按相同的顺序叠放。在移动圆盘时，必须遵循下列规则：</a:t>
            </a:r>
            <a:endParaRPr lang="zh-CN" altLang="zh-CN" b="0" dirty="0"/>
          </a:p>
          <a:p>
            <a:pPr lvl="2">
              <a:buNone/>
            </a:pPr>
            <a:r>
              <a:rPr lang="zh-CN" altLang="zh-CN" b="0" dirty="0"/>
              <a:t>（</a:t>
            </a:r>
            <a:r>
              <a:rPr lang="en-US" altLang="zh-CN" b="0" dirty="0"/>
              <a:t>1</a:t>
            </a:r>
            <a:r>
              <a:rPr lang="zh-CN" altLang="zh-CN" b="0" dirty="0"/>
              <a:t>）每次只能移动一个圆盘；</a:t>
            </a:r>
            <a:r>
              <a:rPr lang="en-US" altLang="zh-CN" b="0" dirty="0"/>
              <a:t> </a:t>
            </a:r>
            <a:endParaRPr lang="zh-CN" altLang="zh-CN" b="0" dirty="0"/>
          </a:p>
          <a:p>
            <a:pPr lvl="2">
              <a:buNone/>
            </a:pPr>
            <a:r>
              <a:rPr lang="zh-CN" altLang="zh-CN" b="0" dirty="0"/>
              <a:t>（</a:t>
            </a:r>
            <a:r>
              <a:rPr lang="en-US" altLang="zh-CN" b="0" dirty="0"/>
              <a:t>2</a:t>
            </a:r>
            <a:r>
              <a:rPr lang="zh-CN" altLang="zh-CN" b="0" dirty="0"/>
              <a:t>）圆盘可以插入</a:t>
            </a:r>
            <a:r>
              <a:rPr lang="en-US" altLang="zh-CN" b="0" dirty="0"/>
              <a:t>A</a:t>
            </a:r>
            <a:r>
              <a:rPr lang="zh-CN" altLang="zh-CN" b="0" dirty="0"/>
              <a:t>、</a:t>
            </a:r>
            <a:r>
              <a:rPr lang="en-US" altLang="zh-CN" b="0" dirty="0"/>
              <a:t>B</a:t>
            </a:r>
            <a:r>
              <a:rPr lang="zh-CN" altLang="zh-CN" b="0" dirty="0"/>
              <a:t>、</a:t>
            </a:r>
            <a:r>
              <a:rPr lang="en-US" altLang="zh-CN" b="0" dirty="0"/>
              <a:t>C</a:t>
            </a:r>
            <a:r>
              <a:rPr lang="zh-CN" altLang="zh-CN" b="0" dirty="0"/>
              <a:t>的任一个塔座上；</a:t>
            </a:r>
            <a:endParaRPr lang="zh-CN" altLang="zh-CN" b="0" dirty="0"/>
          </a:p>
          <a:p>
            <a:pPr lvl="2">
              <a:buNone/>
            </a:pPr>
            <a:r>
              <a:rPr lang="zh-CN" altLang="zh-CN" b="0" dirty="0"/>
              <a:t>（</a:t>
            </a:r>
            <a:r>
              <a:rPr lang="en-US" altLang="zh-CN" b="0" dirty="0"/>
              <a:t>3</a:t>
            </a:r>
            <a:r>
              <a:rPr lang="zh-CN" altLang="zh-CN" b="0" dirty="0"/>
              <a:t>）任何时候都不能将一个较大的圆盘放在一个较小的圆盘上。</a:t>
            </a:r>
            <a:endParaRPr lang="zh-CN" altLang="zh-CN" b="0" dirty="0"/>
          </a:p>
          <a:p>
            <a:endParaRPr lang="zh-CN" altLang="en-US" dirty="0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9873" name="Object 1"/>
          <p:cNvGraphicFramePr>
            <a:graphicFrameLocks noChangeAspect="1"/>
          </p:cNvGraphicFramePr>
          <p:nvPr/>
        </p:nvGraphicFramePr>
        <p:xfrm>
          <a:off x="1187624" y="4937748"/>
          <a:ext cx="7227713" cy="1491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08" name="" r:id="rId1" imgW="6769100" imgH="1409700" progId="">
                  <p:embed/>
                </p:oleObj>
              </mc:Choice>
              <mc:Fallback>
                <p:oleObj name="" r:id="rId1" imgW="6769100" imgH="14097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937748"/>
                        <a:ext cx="7227713" cy="14916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95536" y="404664"/>
            <a:ext cx="7200900" cy="6096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黑体" panose="02010609060101010101" pitchFamily="49" charset="-122"/>
                <a:cs typeface="+mj-cs"/>
              </a:rPr>
              <a:t>3</a:t>
            </a:r>
            <a:r>
              <a:rPr lang="zh-CN" altLang="en-US" sz="3200" cap="all" dirty="0" smtClean="0">
                <a:latin typeface="+mj-ea"/>
                <a:ea typeface="黑体" panose="02010609060101010101" pitchFamily="49" charset="-122"/>
                <a:cs typeface="+mj-cs"/>
              </a:rPr>
              <a:t>、汉诺塔问题</a:t>
            </a:r>
            <a:endParaRPr kumimoji="0" lang="zh-CN" altLang="en-US" sz="3200" b="0" i="0" u="none" strike="noStrike" kern="1200" cap="all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4940" y="500042"/>
            <a:ext cx="8171901" cy="5309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这个问题可以用</a:t>
            </a:r>
            <a:r>
              <a:rPr lang="zh-CN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递归考虑</a:t>
            </a:r>
            <a:r>
              <a:rPr lang="zh-CN" altLang="en-US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6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zh-CN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n=1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时，问题可以直接求解，可直接将编号为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的圆盘从塔座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上移至塔座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lang="zh-CN" altLang="zh-CN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6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zh-CN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n&gt;1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时，从上述移动过程中可以看出，汉诺塔问题可以分成三个步骤完成</a:t>
            </a:r>
            <a:r>
              <a:rPr lang="zh-CN" altLang="zh-CN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6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zh-CN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）将塔座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上最上面的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n-1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个圆盘移至塔座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lang="zh-CN" altLang="zh-CN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6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zh-CN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）将圆盘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从塔座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移至塔座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lang="zh-CN" altLang="zh-CN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6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zh-CN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）将塔座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上的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n-1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个圆盘全部移至塔座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lang="zh-CN" altLang="zh-CN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6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zh-CN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）和（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）是汉诺塔问题的两个子问题，而（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）可通过一次移动直接完成</a:t>
            </a:r>
            <a:r>
              <a:rPr lang="zh-CN" altLang="zh-CN" sz="2600" dirty="0"/>
              <a:t>。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285728"/>
            <a:ext cx="8673606" cy="62396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2200" dirty="0" smtClean="0"/>
              <a:t>算法</a:t>
            </a:r>
            <a:r>
              <a:rPr lang="en-US" altLang="zh-CN" sz="2200" dirty="0" smtClean="0"/>
              <a:t>3.15</a:t>
            </a:r>
            <a:r>
              <a:rPr lang="zh-CN" altLang="zh-CN" sz="2200" dirty="0"/>
              <a:t>：</a:t>
            </a:r>
            <a:r>
              <a:rPr lang="zh-CN" altLang="zh-CN" sz="2200" dirty="0">
                <a:solidFill>
                  <a:srgbClr val="FF0000"/>
                </a:solidFill>
              </a:rPr>
              <a:t>汉诺塔问题的递归算法</a:t>
            </a:r>
            <a:endParaRPr lang="zh-CN" altLang="zh-CN" sz="22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0" dirty="0"/>
              <a:t>#include &lt;</a:t>
            </a:r>
            <a:r>
              <a:rPr lang="en-US" altLang="zh-CN" sz="2200" b="0" dirty="0" err="1"/>
              <a:t>iostream</a:t>
            </a:r>
            <a:r>
              <a:rPr lang="en-US" altLang="zh-CN" sz="2200" b="0" dirty="0"/>
              <a:t>&gt;</a:t>
            </a:r>
            <a:endParaRPr lang="zh-CN" altLang="zh-CN" sz="2200" b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0" dirty="0"/>
              <a:t>using namespace </a:t>
            </a:r>
            <a:r>
              <a:rPr lang="en-US" altLang="zh-CN" sz="2200" b="0" dirty="0" err="1"/>
              <a:t>std</a:t>
            </a:r>
            <a:r>
              <a:rPr lang="en-US" altLang="zh-CN" sz="2200" b="0" dirty="0"/>
              <a:t>;</a:t>
            </a:r>
            <a:endParaRPr lang="zh-CN" altLang="zh-CN" sz="2200" b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0" dirty="0"/>
              <a:t>class Hanoi{   </a:t>
            </a:r>
            <a:r>
              <a:rPr lang="en-US" altLang="zh-CN" sz="2200" b="0" dirty="0" smtClean="0"/>
              <a:t>	//</a:t>
            </a:r>
            <a:r>
              <a:rPr lang="zh-CN" altLang="zh-CN" sz="2200" b="0" dirty="0"/>
              <a:t>定义汉诺塔类</a:t>
            </a:r>
            <a:endParaRPr lang="zh-CN" altLang="zh-CN" sz="2200" b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0" dirty="0"/>
              <a:t>public:</a:t>
            </a:r>
            <a:endParaRPr lang="zh-CN" altLang="zh-CN" sz="2200" b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0" dirty="0"/>
              <a:t>   void </a:t>
            </a:r>
            <a:r>
              <a:rPr lang="en-US" altLang="zh-CN" sz="2200" b="0" dirty="0" err="1"/>
              <a:t>HanoiTowers</a:t>
            </a:r>
            <a:r>
              <a:rPr lang="en-US" altLang="zh-CN" sz="2200" b="0" dirty="0"/>
              <a:t>(</a:t>
            </a:r>
            <a:r>
              <a:rPr lang="en-US" altLang="zh-CN" sz="2200" b="0" dirty="0" err="1"/>
              <a:t>int</a:t>
            </a:r>
            <a:r>
              <a:rPr lang="en-US" altLang="zh-CN" sz="2200" b="0" dirty="0"/>
              <a:t> n, char a, char b, char c);     //</a:t>
            </a:r>
            <a:r>
              <a:rPr lang="zh-CN" altLang="zh-CN" sz="2200" b="0" dirty="0"/>
              <a:t>声明递归函数</a:t>
            </a:r>
            <a:endParaRPr lang="zh-CN" altLang="zh-CN" sz="2200" b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0" dirty="0"/>
              <a:t>   void Move(</a:t>
            </a:r>
            <a:r>
              <a:rPr lang="en-US" altLang="zh-CN" sz="2200" b="0" dirty="0" err="1"/>
              <a:t>int</a:t>
            </a:r>
            <a:r>
              <a:rPr lang="en-US" altLang="zh-CN" sz="2200" b="0" dirty="0"/>
              <a:t> n, char s, char t);   //</a:t>
            </a:r>
            <a:r>
              <a:rPr lang="zh-CN" altLang="zh-CN" sz="2200" b="0" dirty="0"/>
              <a:t>声明移动函数，将圆盘</a:t>
            </a:r>
            <a:r>
              <a:rPr lang="en-US" altLang="zh-CN" sz="2200" b="0" dirty="0"/>
              <a:t>n</a:t>
            </a:r>
            <a:r>
              <a:rPr lang="zh-CN" altLang="zh-CN" sz="2200" b="0" dirty="0"/>
              <a:t>从塔座</a:t>
            </a:r>
            <a:r>
              <a:rPr lang="en-US" altLang="zh-CN" sz="2200" b="0" dirty="0"/>
              <a:t>s</a:t>
            </a:r>
            <a:r>
              <a:rPr lang="zh-CN" altLang="zh-CN" sz="2200" b="0" dirty="0"/>
              <a:t>移至塔座</a:t>
            </a:r>
            <a:r>
              <a:rPr lang="en-US" altLang="zh-CN" sz="2200" b="0" dirty="0"/>
              <a:t>t</a:t>
            </a:r>
            <a:r>
              <a:rPr lang="zh-CN" altLang="zh-CN" sz="2200" b="0" dirty="0"/>
              <a:t>上</a:t>
            </a:r>
            <a:endParaRPr lang="zh-CN" altLang="zh-CN" sz="2200" b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0" dirty="0"/>
              <a:t>};</a:t>
            </a:r>
            <a:endParaRPr lang="zh-CN" altLang="zh-CN" sz="2200" b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0" dirty="0"/>
              <a:t>void Hanoi::</a:t>
            </a:r>
            <a:r>
              <a:rPr lang="en-US" altLang="zh-CN" sz="2200" b="0" dirty="0" err="1"/>
              <a:t>HanoiTowers</a:t>
            </a:r>
            <a:r>
              <a:rPr lang="en-US" altLang="zh-CN" sz="2200" b="0" dirty="0"/>
              <a:t>(int n, char a, char b, char c</a:t>
            </a:r>
            <a:r>
              <a:rPr lang="en-US" altLang="zh-CN" sz="2200" b="0" dirty="0" smtClean="0"/>
              <a:t>) {   //</a:t>
            </a:r>
            <a:r>
              <a:rPr lang="zh-CN" altLang="zh-CN" sz="2200" b="0" dirty="0" smtClean="0"/>
              <a:t>定义递归函数</a:t>
            </a:r>
            <a:endParaRPr lang="zh-CN" altLang="zh-CN" sz="2200" b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0" dirty="0" smtClean="0"/>
              <a:t>    	if(n</a:t>
            </a:r>
            <a:r>
              <a:rPr lang="en-US" altLang="zh-CN" sz="2200" b="0" dirty="0"/>
              <a:t>==1)  //</a:t>
            </a:r>
            <a:r>
              <a:rPr lang="zh-CN" altLang="zh-CN" sz="2200" b="0" dirty="0"/>
              <a:t>定义终止条件</a:t>
            </a:r>
            <a:endParaRPr lang="zh-CN" altLang="zh-CN" sz="2200" b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0" dirty="0" smtClean="0"/>
              <a:t>		Move(1,a,b</a:t>
            </a:r>
            <a:r>
              <a:rPr lang="en-US" altLang="zh-CN" sz="2200" b="0" dirty="0"/>
              <a:t>);                   </a:t>
            </a:r>
            <a:r>
              <a:rPr lang="en-US" altLang="zh-CN" sz="2200" b="0" dirty="0" smtClean="0"/>
              <a:t>	//</a:t>
            </a:r>
            <a:r>
              <a:rPr lang="zh-CN" altLang="zh-CN" sz="2200" b="0" dirty="0"/>
              <a:t>①</a:t>
            </a:r>
            <a:endParaRPr lang="zh-CN" altLang="zh-CN" sz="2200" b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0" dirty="0"/>
              <a:t>    </a:t>
            </a:r>
            <a:r>
              <a:rPr lang="en-US" altLang="zh-CN" sz="2200" b="0" dirty="0" smtClean="0"/>
              <a:t>	else </a:t>
            </a:r>
            <a:r>
              <a:rPr lang="en-US" altLang="zh-CN" sz="2200" b="0" dirty="0"/>
              <a:t>{                             </a:t>
            </a:r>
            <a:r>
              <a:rPr lang="en-US" altLang="zh-CN" sz="2200" b="0" dirty="0" smtClean="0"/>
              <a:t>		//</a:t>
            </a:r>
            <a:r>
              <a:rPr lang="zh-CN" altLang="zh-CN" sz="2200" b="0" dirty="0"/>
              <a:t>②</a:t>
            </a:r>
            <a:endParaRPr lang="zh-CN" altLang="zh-CN" sz="2200" b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0" dirty="0"/>
              <a:t>  </a:t>
            </a:r>
            <a:r>
              <a:rPr lang="en-US" altLang="zh-CN" sz="2200" b="0" dirty="0" smtClean="0"/>
              <a:t>		</a:t>
            </a:r>
            <a:r>
              <a:rPr lang="en-US" altLang="zh-CN" sz="2200" b="0" dirty="0" err="1" smtClean="0"/>
              <a:t>HanoiTowers</a:t>
            </a:r>
            <a:r>
              <a:rPr lang="en-US" altLang="zh-CN" sz="2200" b="0" dirty="0" smtClean="0"/>
              <a:t>(n-1,a,c,b</a:t>
            </a:r>
            <a:r>
              <a:rPr lang="en-US" altLang="zh-CN" sz="2200" b="0" dirty="0"/>
              <a:t>);         </a:t>
            </a:r>
            <a:r>
              <a:rPr lang="en-US" altLang="zh-CN" sz="2200" b="0" dirty="0" smtClean="0"/>
              <a:t>//</a:t>
            </a:r>
            <a:r>
              <a:rPr lang="zh-CN" altLang="zh-CN" sz="2200" b="0" dirty="0"/>
              <a:t>③</a:t>
            </a:r>
            <a:endParaRPr lang="zh-CN" altLang="zh-CN" sz="2200" b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0" dirty="0" smtClean="0"/>
              <a:t>		Move(</a:t>
            </a:r>
            <a:r>
              <a:rPr lang="en-US" altLang="zh-CN" sz="2200" b="0" dirty="0" err="1" smtClean="0"/>
              <a:t>n,a,b</a:t>
            </a:r>
            <a:r>
              <a:rPr lang="en-US" altLang="zh-CN" sz="2200" b="0" dirty="0"/>
              <a:t>);                   </a:t>
            </a:r>
            <a:r>
              <a:rPr lang="en-US" altLang="zh-CN" sz="2200" b="0" dirty="0" smtClean="0"/>
              <a:t>	//</a:t>
            </a:r>
            <a:r>
              <a:rPr lang="zh-CN" altLang="zh-CN" sz="2200" b="0" dirty="0"/>
              <a:t>④</a:t>
            </a:r>
            <a:endParaRPr lang="zh-CN" altLang="zh-CN" sz="2200" b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0" dirty="0" smtClean="0"/>
              <a:t>		</a:t>
            </a:r>
            <a:r>
              <a:rPr lang="en-US" altLang="zh-CN" sz="2200" b="0" dirty="0" err="1" smtClean="0"/>
              <a:t>HanoiTowers</a:t>
            </a:r>
            <a:r>
              <a:rPr lang="en-US" altLang="zh-CN" sz="2200" b="0" dirty="0" smtClean="0"/>
              <a:t>(n-1,c,b,a</a:t>
            </a:r>
            <a:r>
              <a:rPr lang="en-US" altLang="zh-CN" sz="2200" b="0" dirty="0"/>
              <a:t>);         </a:t>
            </a:r>
            <a:r>
              <a:rPr lang="en-US" altLang="zh-CN" sz="2200" b="0" dirty="0" smtClean="0"/>
              <a:t>//</a:t>
            </a:r>
            <a:r>
              <a:rPr lang="zh-CN" altLang="zh-CN" sz="2200" b="0" dirty="0"/>
              <a:t>⑤</a:t>
            </a:r>
            <a:endParaRPr lang="zh-CN" altLang="zh-CN" sz="2200" b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0" dirty="0" smtClean="0"/>
              <a:t>	}                                		//</a:t>
            </a:r>
            <a:r>
              <a:rPr lang="zh-CN" altLang="zh-CN" sz="2200" b="0" dirty="0"/>
              <a:t>⑥</a:t>
            </a:r>
            <a:endParaRPr lang="zh-CN" altLang="zh-CN" sz="2200" b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0" dirty="0"/>
              <a:t>    </a:t>
            </a:r>
            <a:r>
              <a:rPr lang="en-US" altLang="zh-CN" sz="2200" b="0" dirty="0" smtClean="0"/>
              <a:t>	return</a:t>
            </a:r>
            <a:r>
              <a:rPr lang="en-US" altLang="zh-CN" sz="2200" b="0" dirty="0"/>
              <a:t>;                            </a:t>
            </a:r>
            <a:r>
              <a:rPr lang="en-US" altLang="zh-CN" sz="2200" b="0" dirty="0" smtClean="0"/>
              <a:t>		//</a:t>
            </a:r>
            <a:r>
              <a:rPr lang="zh-CN" altLang="zh-CN" sz="2200" b="0" dirty="0"/>
              <a:t>⑦</a:t>
            </a:r>
            <a:endParaRPr lang="zh-CN" altLang="zh-CN" sz="2200" b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0" dirty="0"/>
              <a:t>} </a:t>
            </a:r>
            <a:endParaRPr lang="zh-CN" altLang="zh-CN" sz="2200" b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357166"/>
            <a:ext cx="8286808" cy="650083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600" b="0" dirty="0"/>
              <a:t>void Hanoi::Move(int n, char s, char t){   </a:t>
            </a:r>
            <a:endParaRPr lang="zh-CN" altLang="zh-CN" sz="2600" b="0" dirty="0"/>
          </a:p>
          <a:p>
            <a:r>
              <a:rPr lang="en-US" altLang="zh-CN" sz="2600" b="0" dirty="0" smtClean="0"/>
              <a:t>	</a:t>
            </a:r>
            <a:r>
              <a:rPr lang="en-US" altLang="zh-CN" sz="2600" b="0" dirty="0" err="1" smtClean="0"/>
              <a:t>cout</a:t>
            </a:r>
            <a:r>
              <a:rPr lang="en-US" altLang="zh-CN" sz="2600" b="0" dirty="0"/>
              <a:t>&lt;&lt;”</a:t>
            </a:r>
            <a:r>
              <a:rPr lang="zh-CN" altLang="zh-CN" sz="2600" b="0" dirty="0"/>
              <a:t>将圆盘</a:t>
            </a:r>
            <a:r>
              <a:rPr lang="en-US" altLang="zh-CN" sz="2600" b="0" dirty="0"/>
              <a:t>”&lt;&lt;n&lt;&lt;”</a:t>
            </a:r>
            <a:r>
              <a:rPr lang="zh-CN" altLang="zh-CN" sz="2600" b="0" dirty="0"/>
              <a:t>从塔座</a:t>
            </a:r>
            <a:r>
              <a:rPr lang="en-US" altLang="zh-CN" sz="2600" b="0" dirty="0"/>
              <a:t>”&lt;&lt;s&lt;&lt;”</a:t>
            </a:r>
            <a:r>
              <a:rPr lang="zh-CN" altLang="zh-CN" sz="2600" b="0" dirty="0"/>
              <a:t>移动至塔座</a:t>
            </a:r>
            <a:r>
              <a:rPr lang="en-US" altLang="zh-CN" sz="2600" b="0" dirty="0"/>
              <a:t>”&lt;&lt;t&lt;&lt;</a:t>
            </a:r>
            <a:r>
              <a:rPr lang="en-US" altLang="zh-CN" sz="2600" b="0" dirty="0" err="1"/>
              <a:t>endl</a:t>
            </a:r>
            <a:r>
              <a:rPr lang="en-US" altLang="zh-CN" sz="2600" b="0" dirty="0"/>
              <a:t>;</a:t>
            </a:r>
            <a:endParaRPr lang="zh-CN" altLang="zh-CN" sz="2600" b="0" dirty="0"/>
          </a:p>
          <a:p>
            <a:r>
              <a:rPr lang="en-US" altLang="zh-CN" sz="2600" b="0" dirty="0" smtClean="0"/>
              <a:t>	return</a:t>
            </a:r>
            <a:r>
              <a:rPr lang="en-US" altLang="zh-CN" sz="2600" b="0" dirty="0"/>
              <a:t>;</a:t>
            </a:r>
            <a:endParaRPr lang="zh-CN" altLang="zh-CN" sz="2600" b="0" dirty="0"/>
          </a:p>
          <a:p>
            <a:r>
              <a:rPr lang="en-US" altLang="zh-CN" sz="2600" b="0" dirty="0" smtClean="0"/>
              <a:t>}</a:t>
            </a:r>
            <a:endParaRPr lang="en-US" altLang="zh-CN" sz="2600" b="0" dirty="0" smtClean="0"/>
          </a:p>
          <a:p>
            <a:endParaRPr lang="zh-CN" altLang="zh-CN" sz="2600" b="0" dirty="0"/>
          </a:p>
          <a:p>
            <a:r>
              <a:rPr lang="en-US" altLang="zh-CN" sz="2600" b="0" dirty="0"/>
              <a:t>int main(){</a:t>
            </a:r>
            <a:endParaRPr lang="zh-CN" altLang="zh-CN" sz="2600" b="0" dirty="0"/>
          </a:p>
          <a:p>
            <a:r>
              <a:rPr lang="en-US" altLang="zh-CN" sz="2600" b="0" dirty="0"/>
              <a:t>Hanoi h; </a:t>
            </a:r>
            <a:endParaRPr lang="zh-CN" altLang="zh-CN" sz="2600" b="0" dirty="0"/>
          </a:p>
          <a:p>
            <a:r>
              <a:rPr lang="en-US" altLang="zh-CN" sz="2600" b="0" dirty="0"/>
              <a:t>int n;</a:t>
            </a:r>
            <a:endParaRPr lang="zh-CN" altLang="zh-CN" sz="2600" b="0" dirty="0"/>
          </a:p>
          <a:p>
            <a:r>
              <a:rPr lang="en-US" altLang="zh-CN" sz="2600" b="0" dirty="0" smtClean="0"/>
              <a:t>	</a:t>
            </a:r>
            <a:r>
              <a:rPr lang="en-US" altLang="zh-CN" sz="2600" b="0" dirty="0" err="1" smtClean="0"/>
              <a:t>cout</a:t>
            </a:r>
            <a:r>
              <a:rPr lang="en-US" altLang="zh-CN" sz="2600" b="0" dirty="0"/>
              <a:t>&lt;&lt;"</a:t>
            </a:r>
            <a:r>
              <a:rPr lang="zh-CN" altLang="zh-CN" sz="2600" b="0" dirty="0"/>
              <a:t>请输入圆盘的个数：</a:t>
            </a:r>
            <a:r>
              <a:rPr lang="en-US" altLang="zh-CN" sz="2600" b="0" dirty="0"/>
              <a:t>";</a:t>
            </a:r>
            <a:endParaRPr lang="zh-CN" altLang="zh-CN" sz="2600" b="0" dirty="0"/>
          </a:p>
          <a:p>
            <a:r>
              <a:rPr lang="en-US" altLang="zh-CN" sz="2600" b="0" dirty="0" smtClean="0"/>
              <a:t>	</a:t>
            </a:r>
            <a:r>
              <a:rPr lang="en-US" altLang="zh-CN" sz="2600" b="0" dirty="0" err="1" smtClean="0"/>
              <a:t>cin</a:t>
            </a:r>
            <a:r>
              <a:rPr lang="en-US" altLang="zh-CN" sz="2600" b="0" dirty="0"/>
              <a:t>&gt;&gt;n;</a:t>
            </a:r>
            <a:endParaRPr lang="zh-CN" altLang="zh-CN" sz="2600" b="0" dirty="0"/>
          </a:p>
          <a:p>
            <a:r>
              <a:rPr lang="en-US" altLang="zh-CN" sz="2600" b="0" dirty="0" smtClean="0"/>
              <a:t>	</a:t>
            </a:r>
            <a:r>
              <a:rPr lang="en-US" altLang="zh-CN" sz="2600" b="0" dirty="0" err="1" smtClean="0"/>
              <a:t>h.HanoiTowers</a:t>
            </a:r>
            <a:r>
              <a:rPr lang="en-US" altLang="zh-CN" sz="2600" b="0" dirty="0" smtClean="0"/>
              <a:t>(n</a:t>
            </a:r>
            <a:r>
              <a:rPr lang="en-US" altLang="zh-CN" sz="2600" b="0" dirty="0"/>
              <a:t>, ’A’, ’B’, ‘C’);     </a:t>
            </a:r>
            <a:r>
              <a:rPr lang="en-US" altLang="zh-CN" sz="2600" b="0" dirty="0" smtClean="0"/>
              <a:t>	//</a:t>
            </a:r>
            <a:r>
              <a:rPr lang="zh-CN" altLang="zh-CN" sz="2600" b="0" dirty="0"/>
              <a:t>⑧</a:t>
            </a:r>
            <a:endParaRPr lang="zh-CN" altLang="zh-CN" sz="2600" b="0" dirty="0"/>
          </a:p>
          <a:p>
            <a:r>
              <a:rPr lang="en-US" altLang="zh-CN" sz="2600" b="0" dirty="0" smtClean="0"/>
              <a:t>	return </a:t>
            </a:r>
            <a:r>
              <a:rPr lang="en-US" altLang="zh-CN" sz="2600" b="0" dirty="0"/>
              <a:t>0;                        </a:t>
            </a:r>
            <a:r>
              <a:rPr lang="en-US" altLang="zh-CN" sz="2600" b="0" dirty="0" smtClean="0"/>
              <a:t>			//</a:t>
            </a:r>
            <a:r>
              <a:rPr lang="zh-CN" altLang="zh-CN" sz="2600" b="0" dirty="0"/>
              <a:t>⑨</a:t>
            </a:r>
            <a:endParaRPr lang="zh-CN" altLang="zh-CN" sz="2600" b="0" dirty="0"/>
          </a:p>
          <a:p>
            <a:r>
              <a:rPr lang="en-US" altLang="zh-CN" sz="2600" b="0" dirty="0"/>
              <a:t>}</a:t>
            </a:r>
            <a:endParaRPr lang="zh-CN" altLang="zh-CN" sz="2600" b="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142984"/>
            <a:ext cx="1571636" cy="1643074"/>
          </a:xfrm>
        </p:spPr>
        <p:txBody>
          <a:bodyPr>
            <a:noAutofit/>
          </a:bodyPr>
          <a:lstStyle/>
          <a:p>
            <a:pPr algn="ctr"/>
            <a:r>
              <a:rPr lang="zh-CN" altLang="zh-CN" sz="2600" b="0" dirty="0" smtClean="0"/>
              <a:t>状态栈的</a:t>
            </a:r>
            <a:endParaRPr lang="en-US" altLang="zh-CN" sz="2600" b="0" dirty="0" smtClean="0"/>
          </a:p>
          <a:p>
            <a:pPr algn="ctr"/>
            <a:r>
              <a:rPr lang="zh-CN" altLang="zh-CN" sz="2600" b="0" dirty="0" smtClean="0"/>
              <a:t>变化过程</a:t>
            </a:r>
            <a:endParaRPr lang="zh-CN" altLang="zh-CN" sz="2600" b="0" dirty="0"/>
          </a:p>
          <a:p>
            <a:endParaRPr lang="zh-CN" altLang="en-US" dirty="0"/>
          </a:p>
        </p:txBody>
      </p:sp>
      <p:pic>
        <p:nvPicPr>
          <p:cNvPr id="75818" name="Picture 4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400091" y="642918"/>
            <a:ext cx="6743910" cy="5663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74136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zh-CN" dirty="0" smtClean="0"/>
              <a:t>栈的</a:t>
            </a:r>
            <a:r>
              <a:rPr lang="en-US" altLang="zh-CN" dirty="0" smtClean="0"/>
              <a:t>ADT</a:t>
            </a:r>
            <a:endParaRPr lang="en-US" altLang="zh-CN" dirty="0" smtClean="0"/>
          </a:p>
          <a:p>
            <a:pPr>
              <a:spcBef>
                <a:spcPts val="1000"/>
              </a:spcBef>
            </a:pPr>
            <a:r>
              <a:rPr lang="en-US" altLang="zh-CN" b="0" dirty="0" smtClean="0"/>
              <a:t>ADT </a:t>
            </a:r>
            <a:r>
              <a:rPr lang="en-US" altLang="zh-CN" b="0" dirty="0"/>
              <a:t>Stack{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//</a:t>
            </a:r>
            <a:r>
              <a:rPr lang="zh-CN" altLang="zh-CN" b="0" dirty="0" smtClean="0"/>
              <a:t>数据</a:t>
            </a:r>
            <a:r>
              <a:rPr lang="zh-CN" altLang="zh-CN" b="0" dirty="0"/>
              <a:t>对象：</a:t>
            </a:r>
            <a:r>
              <a:rPr lang="en-US" altLang="zh-CN" b="0" dirty="0"/>
              <a:t>D={ </a:t>
            </a:r>
            <a:r>
              <a:rPr lang="en-US" altLang="zh-CN" b="0" dirty="0" err="1"/>
              <a:t>a</a:t>
            </a:r>
            <a:r>
              <a:rPr lang="en-US" altLang="zh-CN" b="0" baseline="-25000" dirty="0" err="1"/>
              <a:t>i</a:t>
            </a:r>
            <a:r>
              <a:rPr lang="en-US" altLang="zh-CN" b="0" dirty="0"/>
              <a:t>| </a:t>
            </a:r>
            <a:r>
              <a:rPr lang="en-US" altLang="zh-CN" b="0" dirty="0" err="1"/>
              <a:t>a</a:t>
            </a:r>
            <a:r>
              <a:rPr lang="en-US" altLang="zh-CN" b="0" baseline="-25000" dirty="0" err="1"/>
              <a:t>i</a:t>
            </a:r>
            <a:r>
              <a:rPr lang="en-US" altLang="zh-CN" b="0" dirty="0"/>
              <a:t> </a:t>
            </a:r>
            <a:r>
              <a:rPr lang="zh-CN" altLang="en-US" b="0" dirty="0" smtClean="0">
                <a:sym typeface="Symbol" panose="05050102010706020507"/>
              </a:rPr>
              <a:t></a:t>
            </a:r>
            <a:r>
              <a:rPr lang="en-US" altLang="zh-CN" b="0" dirty="0" err="1" smtClean="0"/>
              <a:t>ElemSet</a:t>
            </a:r>
            <a:r>
              <a:rPr lang="en-US" altLang="zh-CN" b="0" dirty="0" smtClean="0"/>
              <a:t>, i=1,2,3,…, n, n</a:t>
            </a:r>
            <a:r>
              <a:rPr lang="en-US" altLang="zh-CN" b="0" dirty="0"/>
              <a:t>≥0}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//</a:t>
            </a:r>
            <a:r>
              <a:rPr lang="zh-CN" altLang="zh-CN" b="0" dirty="0" smtClean="0"/>
              <a:t>数据</a:t>
            </a:r>
            <a:r>
              <a:rPr lang="zh-CN" altLang="zh-CN" b="0" dirty="0"/>
              <a:t>关系：</a:t>
            </a:r>
            <a:r>
              <a:rPr lang="en-US" altLang="zh-CN" b="0" dirty="0"/>
              <a:t>R={ &lt;a</a:t>
            </a:r>
            <a:r>
              <a:rPr lang="en-US" altLang="zh-CN" b="0" baseline="-25000" dirty="0"/>
              <a:t>i-1</a:t>
            </a:r>
            <a:r>
              <a:rPr lang="en-US" altLang="zh-CN" b="0" dirty="0"/>
              <a:t>,a</a:t>
            </a:r>
            <a:r>
              <a:rPr lang="en-US" altLang="zh-CN" b="0" baseline="-25000" dirty="0"/>
              <a:t>i</a:t>
            </a:r>
            <a:r>
              <a:rPr lang="en-US" altLang="zh-CN" b="0" dirty="0" smtClean="0"/>
              <a:t>,&gt;| a</a:t>
            </a:r>
            <a:r>
              <a:rPr lang="en-US" altLang="zh-CN" b="0" baseline="-25000" dirty="0" smtClean="0"/>
              <a:t>i-1</a:t>
            </a:r>
            <a:r>
              <a:rPr lang="en-US" altLang="zh-CN" b="0" dirty="0" smtClean="0"/>
              <a:t>, </a:t>
            </a:r>
            <a:r>
              <a:rPr lang="en-US" altLang="zh-CN" b="0" dirty="0" err="1" smtClean="0"/>
              <a:t>a</a:t>
            </a:r>
            <a:r>
              <a:rPr lang="en-US" altLang="zh-CN" b="0" baseline="-25000" dirty="0" err="1" smtClean="0"/>
              <a:t>i</a:t>
            </a:r>
            <a:r>
              <a:rPr lang="zh-CN" altLang="en-US" b="0" dirty="0" smtClean="0">
                <a:sym typeface="Symbol" panose="05050102010706020507"/>
              </a:rPr>
              <a:t> </a:t>
            </a:r>
            <a:r>
              <a:rPr lang="en-US" altLang="zh-CN" b="0" dirty="0" smtClean="0"/>
              <a:t>D, i=1,2,3</a:t>
            </a:r>
            <a:r>
              <a:rPr lang="en-US" altLang="zh-CN" b="0" dirty="0"/>
              <a:t>,…,n}  //a</a:t>
            </a:r>
            <a:r>
              <a:rPr lang="en-US" altLang="zh-CN" b="0" baseline="-25000" dirty="0"/>
              <a:t>1</a:t>
            </a:r>
            <a:r>
              <a:rPr lang="zh-CN" altLang="zh-CN" b="0" dirty="0"/>
              <a:t>为栈底元素，</a:t>
            </a:r>
            <a:r>
              <a:rPr lang="en-US" altLang="zh-CN" b="0" dirty="0"/>
              <a:t>a</a:t>
            </a:r>
            <a:r>
              <a:rPr lang="en-US" altLang="zh-CN" b="0" baseline="-25000" dirty="0"/>
              <a:t>n</a:t>
            </a:r>
            <a:r>
              <a:rPr lang="zh-CN" altLang="zh-CN" b="0" dirty="0"/>
              <a:t>为栈顶元素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//</a:t>
            </a:r>
            <a:r>
              <a:rPr lang="zh-CN" altLang="zh-CN" b="0" dirty="0" smtClean="0"/>
              <a:t>基本</a:t>
            </a:r>
            <a:r>
              <a:rPr lang="zh-CN" altLang="zh-CN" b="0" dirty="0"/>
              <a:t>操作：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     </a:t>
            </a:r>
            <a:r>
              <a:rPr lang="en-US" altLang="zh-CN" b="0" dirty="0" smtClean="0"/>
              <a:t> </a:t>
            </a:r>
            <a:r>
              <a:rPr lang="en-US" altLang="zh-CN" b="0" dirty="0" err="1" smtClean="0"/>
              <a:t>InitStack</a:t>
            </a:r>
            <a:r>
              <a:rPr lang="en-US" altLang="zh-CN" b="0" dirty="0"/>
              <a:t>(&amp;s)</a:t>
            </a:r>
            <a:r>
              <a:rPr lang="zh-CN" altLang="en-US" b="0" dirty="0"/>
              <a:t>：初始化栈。构造一个空栈</a:t>
            </a:r>
            <a:r>
              <a:rPr lang="en-US" altLang="zh-CN" b="0" dirty="0"/>
              <a:t>s</a:t>
            </a:r>
            <a:r>
              <a:rPr lang="zh-CN" altLang="en-US" b="0" dirty="0"/>
              <a:t>。</a:t>
            </a:r>
            <a:endParaRPr lang="zh-CN" altLang="en-US" b="0" dirty="0"/>
          </a:p>
          <a:p>
            <a:pPr>
              <a:spcBef>
                <a:spcPts val="0"/>
              </a:spcBef>
            </a:pPr>
            <a:r>
              <a:rPr lang="zh-CN" altLang="en-US" b="0" dirty="0"/>
              <a:t>  </a:t>
            </a:r>
            <a:r>
              <a:rPr lang="en-US" altLang="zh-CN" b="0" dirty="0" err="1"/>
              <a:t>DestroyStack</a:t>
            </a:r>
            <a:r>
              <a:rPr lang="en-US" altLang="zh-CN" b="0" dirty="0"/>
              <a:t>(&amp;s)</a:t>
            </a:r>
            <a:r>
              <a:rPr lang="zh-CN" altLang="en-US" b="0" dirty="0"/>
              <a:t>：销毁栈。释放栈</a:t>
            </a:r>
            <a:r>
              <a:rPr lang="en-US" altLang="zh-CN" b="0" dirty="0"/>
              <a:t>s</a:t>
            </a:r>
            <a:r>
              <a:rPr lang="zh-CN" altLang="en-US" b="0" dirty="0"/>
              <a:t>占用的存储空间。</a:t>
            </a:r>
            <a:endParaRPr lang="zh-CN" altLang="en-US" b="0" dirty="0"/>
          </a:p>
          <a:p>
            <a:pPr>
              <a:spcBef>
                <a:spcPts val="0"/>
              </a:spcBef>
            </a:pPr>
            <a:r>
              <a:rPr lang="zh-CN" altLang="en-US" b="0" dirty="0"/>
              <a:t>  </a:t>
            </a:r>
            <a:r>
              <a:rPr lang="en-US" altLang="zh-CN" b="0" dirty="0" err="1"/>
              <a:t>StackEmpty</a:t>
            </a:r>
            <a:r>
              <a:rPr lang="en-US" altLang="zh-CN" b="0" dirty="0"/>
              <a:t>(s)</a:t>
            </a:r>
            <a:r>
              <a:rPr lang="zh-CN" altLang="en-US" b="0" dirty="0"/>
              <a:t>：</a:t>
            </a:r>
            <a:r>
              <a:rPr lang="zh-CN" altLang="en-US" b="0" dirty="0" smtClean="0"/>
              <a:t>判空：若</a:t>
            </a:r>
            <a:r>
              <a:rPr lang="zh-CN" altLang="en-US" b="0" dirty="0"/>
              <a:t>栈</a:t>
            </a:r>
            <a:r>
              <a:rPr lang="en-US" altLang="zh-CN" b="0" dirty="0"/>
              <a:t>s</a:t>
            </a:r>
            <a:r>
              <a:rPr lang="zh-CN" altLang="en-US" b="0" dirty="0"/>
              <a:t>为空，则返回真；否则返回假。</a:t>
            </a:r>
            <a:endParaRPr lang="zh-CN" altLang="en-US" b="0" dirty="0"/>
          </a:p>
          <a:p>
            <a:pPr>
              <a:spcBef>
                <a:spcPts val="0"/>
              </a:spcBef>
            </a:pPr>
            <a:r>
              <a:rPr lang="zh-CN" altLang="en-US" b="0" dirty="0"/>
              <a:t>  </a:t>
            </a:r>
            <a:r>
              <a:rPr lang="en-US" altLang="zh-CN" b="0" dirty="0">
                <a:solidFill>
                  <a:srgbClr val="FF0000"/>
                </a:solidFill>
              </a:rPr>
              <a:t>Push</a:t>
            </a:r>
            <a:r>
              <a:rPr lang="en-US" altLang="zh-CN" b="0" dirty="0" smtClean="0">
                <a:solidFill>
                  <a:srgbClr val="FF0000"/>
                </a:solidFill>
              </a:rPr>
              <a:t>(&amp;s</a:t>
            </a:r>
            <a:r>
              <a:rPr lang="zh-CN" altLang="en-US" b="0" dirty="0" smtClean="0">
                <a:solidFill>
                  <a:srgbClr val="FF0000"/>
                </a:solidFill>
              </a:rPr>
              <a:t>，</a:t>
            </a:r>
            <a:r>
              <a:rPr lang="en-US" altLang="zh-CN" b="0" dirty="0">
                <a:solidFill>
                  <a:srgbClr val="FF0000"/>
                </a:solidFill>
              </a:rPr>
              <a:t>e)</a:t>
            </a:r>
            <a:r>
              <a:rPr lang="zh-CN" altLang="en-US" b="0" dirty="0">
                <a:solidFill>
                  <a:srgbClr val="FF0000"/>
                </a:solidFill>
              </a:rPr>
              <a:t>：</a:t>
            </a:r>
            <a:r>
              <a:rPr lang="zh-CN" altLang="en-US" b="0" dirty="0"/>
              <a:t>进</a:t>
            </a:r>
            <a:r>
              <a:rPr lang="zh-CN" altLang="en-US" b="0" dirty="0" smtClean="0"/>
              <a:t>栈，将</a:t>
            </a:r>
            <a:r>
              <a:rPr lang="zh-CN" altLang="en-US" b="0" dirty="0"/>
              <a:t>元素</a:t>
            </a:r>
            <a:r>
              <a:rPr lang="en-US" altLang="zh-CN" b="0" dirty="0"/>
              <a:t>e</a:t>
            </a:r>
            <a:r>
              <a:rPr lang="zh-CN" altLang="en-US" b="0" dirty="0"/>
              <a:t>插入到栈</a:t>
            </a:r>
            <a:r>
              <a:rPr lang="en-US" altLang="zh-CN" b="0" dirty="0"/>
              <a:t>s</a:t>
            </a:r>
            <a:r>
              <a:rPr lang="zh-CN" altLang="en-US" b="0" dirty="0"/>
              <a:t>中作为栈顶元素。</a:t>
            </a:r>
            <a:endParaRPr lang="zh-CN" altLang="en-US" b="0" dirty="0"/>
          </a:p>
          <a:p>
            <a:pPr>
              <a:spcBef>
                <a:spcPts val="0"/>
              </a:spcBef>
            </a:pPr>
            <a:r>
              <a:rPr lang="zh-CN" altLang="en-US" b="0" dirty="0"/>
              <a:t>  </a:t>
            </a:r>
            <a:r>
              <a:rPr lang="en-US" altLang="zh-CN" b="0" dirty="0">
                <a:solidFill>
                  <a:srgbClr val="FF0000"/>
                </a:solidFill>
              </a:rPr>
              <a:t>Pop(&amp;s</a:t>
            </a:r>
            <a:r>
              <a:rPr lang="zh-CN" altLang="en-US" b="0" dirty="0">
                <a:solidFill>
                  <a:srgbClr val="FF0000"/>
                </a:solidFill>
              </a:rPr>
              <a:t>，</a:t>
            </a:r>
            <a:r>
              <a:rPr lang="en-US" altLang="zh-CN" b="0" dirty="0">
                <a:solidFill>
                  <a:srgbClr val="FF0000"/>
                </a:solidFill>
              </a:rPr>
              <a:t>&amp;e)</a:t>
            </a:r>
            <a:r>
              <a:rPr lang="zh-CN" altLang="en-US" b="0" dirty="0">
                <a:solidFill>
                  <a:srgbClr val="FF0000"/>
                </a:solidFill>
              </a:rPr>
              <a:t>：</a:t>
            </a:r>
            <a:r>
              <a:rPr lang="zh-CN" altLang="en-US" b="0" dirty="0"/>
              <a:t>出</a:t>
            </a:r>
            <a:r>
              <a:rPr lang="zh-CN" altLang="en-US" b="0" dirty="0" smtClean="0"/>
              <a:t>栈，从</a:t>
            </a:r>
            <a:r>
              <a:rPr lang="zh-CN" altLang="en-US" b="0" dirty="0"/>
              <a:t>栈</a:t>
            </a:r>
            <a:r>
              <a:rPr lang="en-US" altLang="zh-CN" b="0" dirty="0"/>
              <a:t>s</a:t>
            </a:r>
            <a:r>
              <a:rPr lang="zh-CN" altLang="en-US" b="0" dirty="0"/>
              <a:t>中退出栈顶元素，并将其值赋给</a:t>
            </a:r>
            <a:r>
              <a:rPr lang="en-US" altLang="zh-CN" b="0" dirty="0"/>
              <a:t>e</a:t>
            </a:r>
            <a:r>
              <a:rPr lang="zh-CN" altLang="en-US" b="0" dirty="0"/>
              <a:t>。</a:t>
            </a:r>
            <a:endParaRPr lang="zh-CN" altLang="en-US" b="0" dirty="0"/>
          </a:p>
          <a:p>
            <a:pPr>
              <a:spcBef>
                <a:spcPts val="0"/>
              </a:spcBef>
            </a:pPr>
            <a:r>
              <a:rPr lang="zh-CN" altLang="en-US" b="0" dirty="0"/>
              <a:t>  </a:t>
            </a:r>
            <a:r>
              <a:rPr lang="en-US" altLang="zh-CN" b="0" dirty="0" err="1"/>
              <a:t>GetTop</a:t>
            </a:r>
            <a:r>
              <a:rPr lang="en-US" altLang="zh-CN" b="0" dirty="0"/>
              <a:t>(s</a:t>
            </a:r>
            <a:r>
              <a:rPr lang="zh-CN" altLang="en-US" b="0" dirty="0"/>
              <a:t>，</a:t>
            </a:r>
            <a:r>
              <a:rPr lang="en-US" altLang="zh-CN" b="0" dirty="0"/>
              <a:t>&amp;e)</a:t>
            </a:r>
            <a:r>
              <a:rPr lang="zh-CN" altLang="en-US" b="0" dirty="0"/>
              <a:t>：取栈顶</a:t>
            </a:r>
            <a:r>
              <a:rPr lang="zh-CN" altLang="en-US" b="0" dirty="0" smtClean="0"/>
              <a:t>元素并用</a:t>
            </a:r>
            <a:r>
              <a:rPr lang="en-US" altLang="zh-CN" b="0" dirty="0" smtClean="0"/>
              <a:t>e</a:t>
            </a:r>
            <a:r>
              <a:rPr lang="zh-CN" altLang="en-US" b="0" dirty="0" smtClean="0"/>
              <a:t>返回，但</a:t>
            </a:r>
            <a:r>
              <a:rPr lang="zh-CN" altLang="en-US" b="0" dirty="0"/>
              <a:t>栈顶</a:t>
            </a:r>
            <a:r>
              <a:rPr lang="zh-CN" altLang="en-US" b="0" dirty="0" smtClean="0"/>
              <a:t>元素仍留在堆栈。</a:t>
            </a:r>
            <a:endParaRPr lang="zh-CN" altLang="en-US" b="0" dirty="0"/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}</a:t>
            </a:r>
            <a:r>
              <a:rPr lang="en-US" altLang="zh-CN" b="0" dirty="0"/>
              <a:t>ADT Stack    </a:t>
            </a:r>
            <a:endParaRPr lang="zh-CN" altLang="zh-CN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3872" y="285728"/>
            <a:ext cx="8183880" cy="7635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本章提要</a:t>
            </a:r>
            <a:endParaRPr lang="zh-CN" altLang="en-US" dirty="0" smtClean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157081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25463" y="1214422"/>
            <a:ext cx="8186737" cy="5286411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40000"/>
              </a:lnSpc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操作受限线性表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栈的定义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栈的顺序存储结构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顺序栈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栈的链式存储结构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顺序栈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3.4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栈的应用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3.5 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操作受限线性表</a:t>
            </a:r>
            <a:r>
              <a:rPr lang="en-US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队列</a:t>
            </a:r>
            <a:endParaRPr lang="en-US" altLang="zh-CN" sz="3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3.6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队列的顺序存储结构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循环队列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3.7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队列的链式存储结构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链队列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3.8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队列的应用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3.9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串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5" y="476672"/>
            <a:ext cx="8224589" cy="711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  <a:effectLst/>
                <a:latin typeface="+mj-ea"/>
              </a:rPr>
              <a:t>一、队列的定义</a:t>
            </a:r>
            <a:endParaRPr lang="zh-CN" altLang="en-US" sz="3200" dirty="0" smtClean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71472" y="1214422"/>
            <a:ext cx="8186737" cy="385765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40000"/>
              </a:lnSpc>
              <a:buClr>
                <a:srgbClr val="C00000"/>
              </a:buClr>
            </a:pPr>
            <a:r>
              <a:rPr lang="zh-CN" altLang="en-US" sz="3200" dirty="0" smtClean="0"/>
              <a:t>队列是限定只能在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一端进行插入</a:t>
            </a:r>
            <a:r>
              <a:rPr lang="zh-CN" altLang="en-US" sz="3200" dirty="0" smtClean="0"/>
              <a:t>操作而在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另一端进行删除</a:t>
            </a:r>
            <a:r>
              <a:rPr lang="zh-CN" altLang="en-US" sz="3200" dirty="0" smtClean="0"/>
              <a:t>操作的线性表。</a:t>
            </a:r>
            <a:endParaRPr lang="zh-CN" altLang="en-US" sz="3200" dirty="0" smtClean="0"/>
          </a:p>
          <a:p>
            <a:pPr algn="just">
              <a:lnSpc>
                <a:spcPct val="140000"/>
              </a:lnSpc>
              <a:buClr>
                <a:srgbClr val="C00000"/>
              </a:buClr>
            </a:pPr>
            <a:r>
              <a:rPr lang="zh-CN" altLang="en-US" sz="3200" dirty="0" smtClean="0"/>
              <a:t>可以进行</a:t>
            </a:r>
            <a:r>
              <a:rPr lang="zh-CN" altLang="en-US" sz="3200" dirty="0" smtClean="0">
                <a:solidFill>
                  <a:srgbClr val="FF0000"/>
                </a:solidFill>
              </a:rPr>
              <a:t>插入</a:t>
            </a:r>
            <a:r>
              <a:rPr lang="zh-CN" altLang="en-US" sz="3200" dirty="0" smtClean="0"/>
              <a:t>操作的一端称为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队尾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rear</a:t>
            </a:r>
            <a:r>
              <a:rPr lang="zh-CN" altLang="en-US" sz="3200" dirty="0" smtClean="0"/>
              <a:t>）</a:t>
            </a:r>
            <a:endParaRPr lang="zh-CN" altLang="en-US" sz="3200" dirty="0" smtClean="0"/>
          </a:p>
          <a:p>
            <a:pPr algn="just">
              <a:lnSpc>
                <a:spcPct val="140000"/>
              </a:lnSpc>
              <a:buClr>
                <a:srgbClr val="C00000"/>
              </a:buClr>
            </a:pPr>
            <a:r>
              <a:rPr lang="zh-CN" altLang="en-US" sz="3200" dirty="0" smtClean="0"/>
              <a:t>可以进行</a:t>
            </a:r>
            <a:r>
              <a:rPr lang="zh-CN" altLang="en-US" sz="3200" dirty="0" smtClean="0">
                <a:solidFill>
                  <a:srgbClr val="FF0000"/>
                </a:solidFill>
              </a:rPr>
              <a:t>删除</a:t>
            </a:r>
            <a:r>
              <a:rPr lang="zh-CN" altLang="en-US" sz="3200" dirty="0" smtClean="0"/>
              <a:t>操作的一端称为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队头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front</a:t>
            </a:r>
            <a:r>
              <a:rPr lang="zh-CN" altLang="en-US" sz="3200" dirty="0" smtClean="0"/>
              <a:t>）</a:t>
            </a:r>
            <a:endParaRPr lang="zh-CN" altLang="en-US" sz="3200" dirty="0" smtClean="0"/>
          </a:p>
          <a:p>
            <a:pPr algn="just">
              <a:lnSpc>
                <a:spcPct val="140000"/>
              </a:lnSpc>
              <a:buClr>
                <a:srgbClr val="C00000"/>
              </a:buClr>
            </a:pPr>
            <a:r>
              <a:rPr lang="zh-CN" altLang="en-US" sz="3200" dirty="0" smtClean="0"/>
              <a:t>插入操作又称为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入队</a:t>
            </a:r>
            <a:r>
              <a:rPr lang="zh-CN" altLang="en-US" sz="3200" dirty="0" smtClean="0"/>
              <a:t>操作</a:t>
            </a:r>
            <a:endParaRPr lang="zh-CN" altLang="en-US" sz="3200" dirty="0" smtClean="0"/>
          </a:p>
          <a:p>
            <a:pPr algn="just">
              <a:lnSpc>
                <a:spcPct val="140000"/>
              </a:lnSpc>
              <a:buClr>
                <a:srgbClr val="C00000"/>
              </a:buClr>
            </a:pPr>
            <a:r>
              <a:rPr lang="zh-CN" altLang="en-US" sz="3200" dirty="0" smtClean="0"/>
              <a:t>删除操作又称为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出队</a:t>
            </a:r>
            <a:r>
              <a:rPr lang="zh-CN" altLang="en-US" sz="3200" dirty="0" smtClean="0"/>
              <a:t>操作</a:t>
            </a:r>
            <a:endParaRPr lang="zh-CN" altLang="en-US" sz="3200" dirty="0" smtClean="0"/>
          </a:p>
          <a:p>
            <a:pPr algn="just">
              <a:lnSpc>
                <a:spcPct val="140000"/>
              </a:lnSpc>
              <a:buClr>
                <a:srgbClr val="C00000"/>
              </a:buClr>
            </a:pPr>
            <a:r>
              <a:rPr lang="zh-CN" altLang="en-US" sz="3200" dirty="0" smtClean="0"/>
              <a:t>队列性质：“先进先出”</a:t>
            </a:r>
            <a:r>
              <a:rPr lang="en-US" altLang="zh-CN" sz="3200" dirty="0" smtClean="0">
                <a:solidFill>
                  <a:srgbClr val="FF0000"/>
                </a:solidFill>
              </a:rPr>
              <a:t>FIFO</a:t>
            </a:r>
            <a:r>
              <a:rPr lang="en-US" altLang="zh-CN" sz="3200" dirty="0" smtClean="0"/>
              <a:t>(First In First Out)</a:t>
            </a:r>
            <a:endParaRPr lang="en-US" altLang="zh-CN" sz="3200" dirty="0" smtClean="0"/>
          </a:p>
        </p:txBody>
      </p:sp>
      <p:graphicFrame>
        <p:nvGraphicFramePr>
          <p:cNvPr id="176129" name="Object 1"/>
          <p:cNvGraphicFramePr>
            <a:graphicFrameLocks noChangeAspect="1"/>
          </p:cNvGraphicFramePr>
          <p:nvPr/>
        </p:nvGraphicFramePr>
        <p:xfrm>
          <a:off x="571472" y="5250868"/>
          <a:ext cx="8143932" cy="1107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91" name="" r:id="rId1" imgW="5397500" imgH="685800" progId="">
                  <p:embed/>
                </p:oleObj>
              </mc:Choice>
              <mc:Fallback>
                <p:oleObj name="" r:id="rId1" imgW="5397500" imgH="68580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5250868"/>
                        <a:ext cx="8143932" cy="11070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214290"/>
            <a:ext cx="8678768" cy="6500834"/>
          </a:xfrm>
          <a:ln>
            <a:noFill/>
            <a:prstDash val="dash"/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zh-CN" dirty="0" smtClean="0">
                <a:solidFill>
                  <a:srgbClr val="FF0000"/>
                </a:solidFill>
              </a:rPr>
              <a:t>队列</a:t>
            </a:r>
            <a:r>
              <a:rPr lang="zh-CN" altLang="zh-CN" dirty="0">
                <a:solidFill>
                  <a:srgbClr val="FF0000"/>
                </a:solidFill>
              </a:rPr>
              <a:t>的抽象数据类型</a:t>
            </a:r>
            <a:r>
              <a:rPr lang="zh-CN" altLang="zh-CN" dirty="0"/>
              <a:t>定义</a:t>
            </a:r>
            <a:endParaRPr lang="zh-CN" altLang="zh-CN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ADT </a:t>
            </a:r>
            <a:r>
              <a:rPr lang="en-US" altLang="zh-CN" b="0" dirty="0" err="1"/>
              <a:t>Quene</a:t>
            </a:r>
            <a:r>
              <a:rPr lang="en-US" altLang="zh-CN" b="0" dirty="0"/>
              <a:t>{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zh-CN" altLang="zh-CN" b="0" dirty="0"/>
              <a:t>数据对象：</a:t>
            </a:r>
            <a:r>
              <a:rPr lang="en-US" altLang="zh-CN" b="0" dirty="0"/>
              <a:t>D={ </a:t>
            </a:r>
            <a:r>
              <a:rPr lang="en-US" altLang="zh-CN" b="0" dirty="0" err="1"/>
              <a:t>a</a:t>
            </a:r>
            <a:r>
              <a:rPr lang="en-US" altLang="zh-CN" b="0" baseline="-25000" dirty="0" err="1"/>
              <a:t>i</a:t>
            </a:r>
            <a:r>
              <a:rPr lang="en-US" altLang="zh-CN" b="0" baseline="-25000" dirty="0"/>
              <a:t> </a:t>
            </a:r>
            <a:r>
              <a:rPr lang="en-US" altLang="zh-CN" b="0" dirty="0"/>
              <a:t>| </a:t>
            </a:r>
            <a:r>
              <a:rPr lang="en-US" altLang="zh-CN" b="0" dirty="0" err="1"/>
              <a:t>a</a:t>
            </a:r>
            <a:r>
              <a:rPr lang="en-US" altLang="zh-CN" b="0" baseline="-25000" dirty="0" err="1"/>
              <a:t>i</a:t>
            </a:r>
            <a:r>
              <a:rPr lang="en-US" altLang="zh-CN" b="0" dirty="0"/>
              <a:t> </a:t>
            </a:r>
            <a:r>
              <a:rPr lang="zh-CN" altLang="zh-CN" b="0" dirty="0"/>
              <a:t>∈</a:t>
            </a:r>
            <a:r>
              <a:rPr lang="en-US" altLang="zh-CN" b="0" dirty="0" err="1"/>
              <a:t>ElemSet,i</a:t>
            </a:r>
            <a:r>
              <a:rPr lang="en-US" altLang="zh-CN" b="0" dirty="0"/>
              <a:t>=1,2,3,…,n, n≥0}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zh-CN" altLang="zh-CN" b="0" dirty="0"/>
              <a:t>数据关系：</a:t>
            </a:r>
            <a:r>
              <a:rPr lang="en-US" altLang="zh-CN" b="0" dirty="0"/>
              <a:t>R={ &lt;a</a:t>
            </a:r>
            <a:r>
              <a:rPr lang="en-US" altLang="zh-CN" b="0" baseline="-25000" dirty="0"/>
              <a:t>i-1</a:t>
            </a:r>
            <a:r>
              <a:rPr lang="en-US" altLang="zh-CN" b="0" dirty="0"/>
              <a:t>,a</a:t>
            </a:r>
            <a:r>
              <a:rPr lang="en-US" altLang="zh-CN" b="0" baseline="-25000" dirty="0"/>
              <a:t>i</a:t>
            </a:r>
            <a:r>
              <a:rPr lang="en-US" altLang="zh-CN" b="0" dirty="0"/>
              <a:t>,&gt; | a</a:t>
            </a:r>
            <a:r>
              <a:rPr lang="en-US" altLang="zh-CN" b="0" baseline="-25000" dirty="0"/>
              <a:t>i-1</a:t>
            </a:r>
            <a:r>
              <a:rPr lang="en-US" altLang="zh-CN" b="0" dirty="0"/>
              <a:t>,a</a:t>
            </a:r>
            <a:r>
              <a:rPr lang="en-US" altLang="zh-CN" b="0" baseline="-25000" dirty="0"/>
              <a:t>i</a:t>
            </a:r>
            <a:r>
              <a:rPr lang="zh-CN" altLang="zh-CN" b="0" dirty="0"/>
              <a:t>∈</a:t>
            </a:r>
            <a:r>
              <a:rPr lang="en-US" altLang="zh-CN" b="0" dirty="0" err="1"/>
              <a:t>D,i</a:t>
            </a:r>
            <a:r>
              <a:rPr lang="en-US" altLang="zh-CN" b="0" dirty="0"/>
              <a:t>=2,3,…,n</a:t>
            </a:r>
            <a:r>
              <a:rPr lang="en-US" altLang="zh-CN" b="0" dirty="0" smtClean="0"/>
              <a:t>}  </a:t>
            </a:r>
            <a:r>
              <a:rPr lang="en-US" altLang="zh-CN" b="0" dirty="0"/>
              <a:t>//a</a:t>
            </a:r>
            <a:r>
              <a:rPr lang="en-US" altLang="zh-CN" b="0" baseline="-25000" dirty="0"/>
              <a:t>1</a:t>
            </a:r>
            <a:r>
              <a:rPr lang="zh-CN" altLang="zh-CN" b="0" dirty="0"/>
              <a:t>为</a:t>
            </a:r>
            <a:r>
              <a:rPr lang="zh-CN" altLang="zh-CN" b="0" dirty="0" smtClean="0"/>
              <a:t>队头，</a:t>
            </a:r>
            <a:r>
              <a:rPr lang="en-US" altLang="zh-CN" b="0" dirty="0"/>
              <a:t>a</a:t>
            </a:r>
            <a:r>
              <a:rPr lang="en-US" altLang="zh-CN" b="0" baseline="-25000" dirty="0"/>
              <a:t>n</a:t>
            </a:r>
            <a:r>
              <a:rPr lang="zh-CN" altLang="zh-CN" b="0" dirty="0"/>
              <a:t>为</a:t>
            </a:r>
            <a:r>
              <a:rPr lang="zh-CN" altLang="zh-CN" b="0" dirty="0" smtClean="0"/>
              <a:t>队尾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zh-CN" altLang="zh-CN" b="0" dirty="0"/>
              <a:t>基本操作：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     </a:t>
            </a:r>
            <a:r>
              <a:rPr lang="en-US" altLang="zh-CN" b="0" dirty="0" err="1" smtClean="0"/>
              <a:t>InitQueue</a:t>
            </a:r>
            <a:r>
              <a:rPr lang="en-US" altLang="zh-CN" b="0" dirty="0"/>
              <a:t>(&amp;q)</a:t>
            </a:r>
            <a:r>
              <a:rPr lang="zh-CN" altLang="en-US" b="0" dirty="0"/>
              <a:t>：初始化队列。构造一个空队列</a:t>
            </a:r>
            <a:r>
              <a:rPr lang="en-US" altLang="zh-CN" b="0" dirty="0"/>
              <a:t>q</a:t>
            </a:r>
            <a:r>
              <a:rPr lang="zh-CN" altLang="en-US" b="0" dirty="0"/>
              <a:t>。</a:t>
            </a:r>
            <a:endParaRPr lang="zh-CN" altLang="en-US" b="0" dirty="0"/>
          </a:p>
          <a:p>
            <a:pPr>
              <a:spcBef>
                <a:spcPts val="0"/>
              </a:spcBef>
            </a:pPr>
            <a:r>
              <a:rPr lang="zh-CN" altLang="en-US" b="0" dirty="0"/>
              <a:t> </a:t>
            </a:r>
            <a:r>
              <a:rPr lang="en-US" altLang="zh-CN" b="0" dirty="0" err="1"/>
              <a:t>DestroyQueue</a:t>
            </a:r>
            <a:r>
              <a:rPr lang="en-US" altLang="zh-CN" b="0" dirty="0"/>
              <a:t>(&amp;q)</a:t>
            </a:r>
            <a:r>
              <a:rPr lang="zh-CN" altLang="en-US" b="0" dirty="0"/>
              <a:t>：销毁队列。释放队列</a:t>
            </a:r>
            <a:r>
              <a:rPr lang="en-US" altLang="zh-CN" b="0" dirty="0"/>
              <a:t>q</a:t>
            </a:r>
            <a:r>
              <a:rPr lang="zh-CN" altLang="en-US" b="0" dirty="0"/>
              <a:t>占用的存储空间。</a:t>
            </a:r>
            <a:endParaRPr lang="zh-CN" altLang="en-US" b="0" dirty="0"/>
          </a:p>
          <a:p>
            <a:pPr>
              <a:spcBef>
                <a:spcPts val="0"/>
              </a:spcBef>
            </a:pPr>
            <a:r>
              <a:rPr lang="zh-CN" altLang="en-US" b="0" dirty="0"/>
              <a:t> </a:t>
            </a:r>
            <a:r>
              <a:rPr lang="en-US" altLang="zh-CN" b="0" dirty="0" err="1"/>
              <a:t>QueueEmpty</a:t>
            </a:r>
            <a:r>
              <a:rPr lang="en-US" altLang="zh-CN" b="0" dirty="0"/>
              <a:t>(q)</a:t>
            </a:r>
            <a:r>
              <a:rPr lang="zh-CN" altLang="en-US" b="0" dirty="0"/>
              <a:t>：</a:t>
            </a:r>
            <a:r>
              <a:rPr lang="zh-CN" altLang="en-US" b="0" dirty="0" smtClean="0"/>
              <a:t>判空，若</a:t>
            </a:r>
            <a:r>
              <a:rPr lang="en-US" altLang="zh-CN" b="0" dirty="0" smtClean="0"/>
              <a:t>q</a:t>
            </a:r>
            <a:r>
              <a:rPr lang="zh-CN" altLang="en-US" b="0" dirty="0"/>
              <a:t>为空，则返回真；否则返回假。</a:t>
            </a:r>
            <a:endParaRPr lang="zh-CN" altLang="en-US" b="0" dirty="0"/>
          </a:p>
          <a:p>
            <a:pPr>
              <a:spcBef>
                <a:spcPts val="0"/>
              </a:spcBef>
            </a:pPr>
            <a:r>
              <a:rPr lang="zh-CN" altLang="en-US" b="0" dirty="0"/>
              <a:t> </a:t>
            </a:r>
            <a:r>
              <a:rPr lang="en-US" altLang="zh-CN" b="0" dirty="0" err="1">
                <a:solidFill>
                  <a:srgbClr val="FF0000"/>
                </a:solidFill>
              </a:rPr>
              <a:t>enQueue</a:t>
            </a:r>
            <a:r>
              <a:rPr lang="en-US" altLang="zh-CN" b="0" dirty="0">
                <a:solidFill>
                  <a:srgbClr val="FF0000"/>
                </a:solidFill>
              </a:rPr>
              <a:t>(&amp;q</a:t>
            </a:r>
            <a:r>
              <a:rPr lang="zh-CN" altLang="en-US" b="0" dirty="0">
                <a:solidFill>
                  <a:srgbClr val="FF0000"/>
                </a:solidFill>
              </a:rPr>
              <a:t>，</a:t>
            </a:r>
            <a:r>
              <a:rPr lang="en-US" altLang="zh-CN" b="0" dirty="0">
                <a:solidFill>
                  <a:srgbClr val="FF0000"/>
                </a:solidFill>
              </a:rPr>
              <a:t>e)</a:t>
            </a:r>
            <a:r>
              <a:rPr lang="zh-CN" altLang="en-US" b="0" dirty="0">
                <a:solidFill>
                  <a:srgbClr val="FF0000"/>
                </a:solidFill>
              </a:rPr>
              <a:t>：</a:t>
            </a:r>
            <a:r>
              <a:rPr lang="zh-CN" altLang="en-US" b="0" dirty="0"/>
              <a:t>进</a:t>
            </a:r>
            <a:r>
              <a:rPr lang="zh-CN" altLang="en-US" b="0" dirty="0" smtClean="0"/>
              <a:t>队。</a:t>
            </a:r>
            <a:r>
              <a:rPr lang="zh-CN" altLang="en-US" b="0" dirty="0"/>
              <a:t>将元素</a:t>
            </a:r>
            <a:r>
              <a:rPr lang="en-US" altLang="zh-CN" b="0" dirty="0"/>
              <a:t>e</a:t>
            </a:r>
            <a:r>
              <a:rPr lang="zh-CN" altLang="en-US" b="0" dirty="0"/>
              <a:t>进队作为队尾元素。</a:t>
            </a:r>
            <a:endParaRPr lang="zh-CN" altLang="en-US" b="0" dirty="0"/>
          </a:p>
          <a:p>
            <a:pPr>
              <a:spcBef>
                <a:spcPts val="0"/>
              </a:spcBef>
            </a:pPr>
            <a:r>
              <a:rPr lang="zh-CN" altLang="en-US" b="0" dirty="0"/>
              <a:t> </a:t>
            </a:r>
            <a:r>
              <a:rPr lang="en-US" altLang="zh-CN" b="0" dirty="0" err="1">
                <a:solidFill>
                  <a:srgbClr val="FF0000"/>
                </a:solidFill>
              </a:rPr>
              <a:t>deQueue</a:t>
            </a:r>
            <a:r>
              <a:rPr lang="en-US" altLang="zh-CN" b="0" dirty="0">
                <a:solidFill>
                  <a:srgbClr val="FF0000"/>
                </a:solidFill>
              </a:rPr>
              <a:t>(&amp;q</a:t>
            </a:r>
            <a:r>
              <a:rPr lang="zh-CN" altLang="en-US" b="0" dirty="0">
                <a:solidFill>
                  <a:srgbClr val="FF0000"/>
                </a:solidFill>
              </a:rPr>
              <a:t>，</a:t>
            </a:r>
            <a:r>
              <a:rPr lang="en-US" altLang="zh-CN" b="0" dirty="0">
                <a:solidFill>
                  <a:srgbClr val="FF0000"/>
                </a:solidFill>
              </a:rPr>
              <a:t>&amp;e)</a:t>
            </a:r>
            <a:r>
              <a:rPr lang="zh-CN" altLang="en-US" b="0" dirty="0">
                <a:solidFill>
                  <a:srgbClr val="FF0000"/>
                </a:solidFill>
              </a:rPr>
              <a:t>：</a:t>
            </a:r>
            <a:r>
              <a:rPr lang="zh-CN" altLang="en-US" b="0" dirty="0"/>
              <a:t>出</a:t>
            </a:r>
            <a:r>
              <a:rPr lang="zh-CN" altLang="en-US" b="0" dirty="0" smtClean="0"/>
              <a:t>队。从</a:t>
            </a:r>
            <a:r>
              <a:rPr lang="en-US" altLang="zh-CN" b="0" dirty="0" smtClean="0"/>
              <a:t>q</a:t>
            </a:r>
            <a:r>
              <a:rPr lang="zh-CN" altLang="en-US" b="0" dirty="0"/>
              <a:t>中出队一个元素</a:t>
            </a:r>
            <a:r>
              <a:rPr lang="zh-CN" altLang="en-US" b="0" dirty="0" smtClean="0"/>
              <a:t>，用</a:t>
            </a:r>
            <a:r>
              <a:rPr lang="en-US" altLang="zh-CN" b="0" dirty="0" smtClean="0"/>
              <a:t>e</a:t>
            </a:r>
            <a:r>
              <a:rPr lang="zh-CN" altLang="en-US" b="0" dirty="0" smtClean="0"/>
              <a:t>返回。</a:t>
            </a:r>
            <a:endParaRPr lang="zh-CN" altLang="en-US" b="0" dirty="0"/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} </a:t>
            </a:r>
            <a:r>
              <a:rPr lang="en-US" altLang="zh-CN" b="0" dirty="0"/>
              <a:t>ADT Queue</a:t>
            </a:r>
            <a:endParaRPr lang="zh-CN" altLang="zh-CN" b="0" dirty="0" smtClean="0"/>
          </a:p>
          <a:p>
            <a:pPr>
              <a:spcBef>
                <a:spcPts val="0"/>
              </a:spcBef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00034" y="1428736"/>
            <a:ext cx="8077200" cy="8617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ts val="3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列中元素逻辑关系与线性表</a:t>
            </a:r>
            <a:r>
              <a:rPr kumimoji="1" lang="zh-CN" altLang="en-US" sz="2400" b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的相同，队列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可以采用与线性表相同的存储结构。</a:t>
            </a:r>
            <a:endParaRPr kumimoji="1" lang="zh-CN" altLang="en-US" sz="2400" b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000627" y="2850556"/>
            <a:ext cx="1918497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339933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逻辑结构</a:t>
            </a:r>
            <a:endParaRPr lang="zh-CN" altLang="en-US" sz="2000" b="1" dirty="0">
              <a:solidFill>
                <a:srgbClr val="339933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027591" y="4001493"/>
            <a:ext cx="2035163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339933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存储结构</a:t>
            </a:r>
            <a:endParaRPr lang="zh-CN" altLang="en-US" sz="2000" b="1" dirty="0">
              <a:solidFill>
                <a:srgbClr val="339933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603854" y="3282356"/>
            <a:ext cx="0" cy="790575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579667" y="2921994"/>
            <a:ext cx="1503393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队列</a:t>
            </a:r>
            <a:endParaRPr lang="zh-CN" altLang="en-US" sz="2000" b="1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Freeform 6"/>
          <p:cNvSpPr/>
          <p:nvPr/>
        </p:nvSpPr>
        <p:spPr bwMode="auto">
          <a:xfrm>
            <a:off x="2444729" y="3360810"/>
            <a:ext cx="684385" cy="1190851"/>
          </a:xfrm>
          <a:custGeom>
            <a:avLst/>
            <a:gdLst/>
            <a:ahLst/>
            <a:cxnLst>
              <a:cxn ang="0">
                <a:pos x="267" y="0"/>
              </a:cxn>
              <a:cxn ang="0">
                <a:pos x="0" y="416"/>
              </a:cxn>
            </a:cxnLst>
            <a:rect l="0" t="0" r="r" b="b"/>
            <a:pathLst>
              <a:path w="267" h="416">
                <a:moveTo>
                  <a:pt x="267" y="0"/>
                </a:moveTo>
                <a:lnTo>
                  <a:pt x="0" y="416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prstClr val="black"/>
              </a:solidFill>
            </a:endParaRPr>
          </a:p>
        </p:txBody>
      </p:sp>
      <p:sp>
        <p:nvSpPr>
          <p:cNvPr id="18" name="Freeform 7"/>
          <p:cNvSpPr/>
          <p:nvPr/>
        </p:nvSpPr>
        <p:spPr bwMode="auto">
          <a:xfrm>
            <a:off x="3357554" y="3360810"/>
            <a:ext cx="605840" cy="117369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" y="368"/>
              </a:cxn>
            </a:cxnLst>
            <a:rect l="0" t="0" r="r" b="b"/>
            <a:pathLst>
              <a:path w="256" h="368">
                <a:moveTo>
                  <a:pt x="0" y="0"/>
                </a:moveTo>
                <a:lnTo>
                  <a:pt x="256" y="368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prstClr val="black"/>
              </a:solidFill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643043" y="4072931"/>
            <a:ext cx="1716550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FF"/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顺</a:t>
            </a:r>
            <a:r>
              <a:rPr lang="zh-CN" altLang="en-US" sz="2000" b="1" smtClean="0">
                <a:solidFill>
                  <a:srgbClr val="0000FF"/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序表</a:t>
            </a:r>
            <a:endParaRPr lang="zh-CN" altLang="en-US" sz="2000" b="1">
              <a:solidFill>
                <a:srgbClr val="0000FF"/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3514704" y="4072931"/>
            <a:ext cx="1393454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FF"/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链 表</a:t>
            </a:r>
            <a:endParaRPr lang="zh-CN" altLang="en-US" sz="2000" b="1">
              <a:solidFill>
                <a:srgbClr val="0000FF"/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59632" y="5261138"/>
            <a:ext cx="222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</a:rPr>
              <a:t>顺序队</a:t>
            </a:r>
            <a:endParaRPr lang="zh-CN" altLang="en-US" sz="2000" b="1" dirty="0">
              <a:solidFill>
                <a:srgbClr val="3333FF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2214545" y="4646693"/>
            <a:ext cx="201947" cy="4694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4144" y="5261138"/>
            <a:ext cx="222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</a:rPr>
              <a:t>链队</a:t>
            </a:r>
            <a:endParaRPr lang="zh-CN" altLang="en-US" sz="2000" b="1">
              <a:solidFill>
                <a:srgbClr val="3333FF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3929057" y="4646693"/>
            <a:ext cx="201947" cy="4694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3872" y="476672"/>
            <a:ext cx="8183880" cy="7635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本章提要</a:t>
            </a:r>
            <a:endParaRPr lang="zh-CN" altLang="en-US" dirty="0" smtClean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157081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25463" y="1397021"/>
            <a:ext cx="8186737" cy="503237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40000"/>
              </a:lnSpc>
              <a:buFont typeface="Wingdings" panose="05000000000000000000" pitchFamily="2" charset="2"/>
              <a:buNone/>
            </a:pPr>
            <a:endParaRPr lang="en-US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40000"/>
              </a:lnSpc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操作受限线性表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栈的定义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栈的顺序存储结构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顺序栈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栈的链式存储结构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顺序栈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3.4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栈的应用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3.5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操作受限线性表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3.6 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队列的顺序存储结构</a:t>
            </a:r>
            <a:r>
              <a:rPr lang="en-US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循环队列</a:t>
            </a:r>
            <a:endParaRPr lang="en-US" altLang="zh-CN" sz="3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3.7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队列的链式存储结构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链队列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3.8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队列的应用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5" y="476672"/>
            <a:ext cx="8224589" cy="711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  <a:effectLst/>
                <a:latin typeface="+mj-ea"/>
              </a:rPr>
              <a:t>一、顺序队列的定义</a:t>
            </a:r>
            <a:endParaRPr lang="zh-CN" altLang="en-US" sz="3200" dirty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25463" y="1139825"/>
            <a:ext cx="8186737" cy="5032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Font typeface="Wingdings" panose="05000000000000000000" pitchFamily="2" charset="2"/>
              <a:buNone/>
            </a:pPr>
            <a:endParaRPr lang="en-US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</a:pPr>
            <a:r>
              <a:rPr lang="zh-CN" altLang="en-US" sz="3000" dirty="0" smtClean="0"/>
              <a:t>队列的顺序存储结构是用一组地址连续的存储空间，依次存放从队列头到队列尾的所有数据元素；</a:t>
            </a:r>
            <a:endParaRPr lang="en-US" altLang="zh-CN" sz="3000" dirty="0" smtClean="0"/>
          </a:p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</a:pPr>
            <a:r>
              <a:rPr lang="zh-CN" altLang="en-US" sz="3000" dirty="0"/>
              <a:t>称为</a:t>
            </a:r>
            <a:r>
              <a:rPr lang="zh-CN" altLang="en-US" sz="3000" dirty="0">
                <a:solidFill>
                  <a:srgbClr val="FF0000"/>
                </a:solidFill>
              </a:rPr>
              <a:t>顺序</a:t>
            </a:r>
            <a:r>
              <a:rPr lang="zh-CN" altLang="en-US" sz="3000" dirty="0" smtClean="0">
                <a:solidFill>
                  <a:srgbClr val="FF0000"/>
                </a:solidFill>
              </a:rPr>
              <a:t>队列</a:t>
            </a:r>
            <a:r>
              <a:rPr lang="zh-CN" altLang="en-US" sz="3000" dirty="0"/>
              <a:t>；</a:t>
            </a:r>
            <a:endParaRPr lang="zh-CN" altLang="en-US" sz="3000" dirty="0" smtClean="0"/>
          </a:p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</a:pPr>
            <a:r>
              <a:rPr lang="zh-CN" altLang="en-US" sz="3000" dirty="0" smtClean="0"/>
              <a:t>使用</a:t>
            </a:r>
            <a:r>
              <a:rPr lang="zh-CN" altLang="en-US" sz="3000" dirty="0">
                <a:solidFill>
                  <a:srgbClr val="FF0000"/>
                </a:solidFill>
              </a:rPr>
              <a:t>队头</a:t>
            </a:r>
            <a:r>
              <a:rPr lang="en-US" altLang="zh-CN" sz="3000" dirty="0" smtClean="0">
                <a:solidFill>
                  <a:srgbClr val="FF0000"/>
                </a:solidFill>
              </a:rPr>
              <a:t>”</a:t>
            </a:r>
            <a:r>
              <a:rPr lang="zh-CN" altLang="en-US" sz="3000" dirty="0" smtClean="0">
                <a:solidFill>
                  <a:srgbClr val="FF0000"/>
                </a:solidFill>
              </a:rPr>
              <a:t> 指针</a:t>
            </a:r>
            <a:r>
              <a:rPr lang="en-US" altLang="zh-CN" sz="3000" dirty="0" smtClean="0">
                <a:solidFill>
                  <a:srgbClr val="FF0000"/>
                </a:solidFill>
              </a:rPr>
              <a:t>”</a:t>
            </a:r>
            <a:r>
              <a:rPr lang="zh-CN" altLang="en-US" sz="3000" dirty="0" smtClean="0">
                <a:solidFill>
                  <a:srgbClr val="FF0000"/>
                </a:solidFill>
              </a:rPr>
              <a:t> </a:t>
            </a:r>
            <a:r>
              <a:rPr lang="zh-CN" altLang="en-US" sz="3000" dirty="0" smtClean="0"/>
              <a:t>（</a:t>
            </a:r>
            <a:r>
              <a:rPr lang="en-US" altLang="zh-CN" sz="3000" dirty="0" smtClean="0"/>
              <a:t>front</a:t>
            </a:r>
            <a:r>
              <a:rPr lang="zh-CN" altLang="en-US" sz="3000" dirty="0" smtClean="0"/>
              <a:t>）和</a:t>
            </a:r>
            <a:r>
              <a:rPr lang="zh-CN" altLang="en-US" sz="3000" dirty="0">
                <a:solidFill>
                  <a:srgbClr val="FF0000"/>
                </a:solidFill>
              </a:rPr>
              <a:t>队尾</a:t>
            </a:r>
            <a:r>
              <a:rPr lang="en-US" altLang="zh-CN" sz="3000" dirty="0" smtClean="0">
                <a:solidFill>
                  <a:srgbClr val="FF0000"/>
                </a:solidFill>
              </a:rPr>
              <a:t>”</a:t>
            </a:r>
            <a:r>
              <a:rPr lang="zh-CN" altLang="en-US" sz="3000" dirty="0" smtClean="0">
                <a:solidFill>
                  <a:srgbClr val="FF0000"/>
                </a:solidFill>
              </a:rPr>
              <a:t> 指针</a:t>
            </a:r>
            <a:r>
              <a:rPr lang="en-US" altLang="zh-CN" sz="3000" dirty="0" smtClean="0">
                <a:solidFill>
                  <a:srgbClr val="FF0000"/>
                </a:solidFill>
              </a:rPr>
              <a:t>”</a:t>
            </a:r>
            <a:r>
              <a:rPr lang="zh-CN" altLang="en-US" sz="3000" dirty="0" smtClean="0">
                <a:solidFill>
                  <a:srgbClr val="FF0000"/>
                </a:solidFill>
              </a:rPr>
              <a:t> </a:t>
            </a:r>
            <a:r>
              <a:rPr lang="zh-CN" altLang="en-US" sz="3000" dirty="0" smtClean="0"/>
              <a:t>（</a:t>
            </a:r>
            <a:r>
              <a:rPr lang="en-US" altLang="zh-CN" sz="3000" dirty="0" smtClean="0"/>
              <a:t>rear</a:t>
            </a:r>
            <a:r>
              <a:rPr lang="zh-CN" altLang="en-US" sz="3000" dirty="0" smtClean="0"/>
              <a:t>）分别记录队列头和队列尾的位置。</a:t>
            </a:r>
            <a:endParaRPr lang="zh-CN" alt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83568" y="1628800"/>
            <a:ext cx="8064896" cy="2760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108000" rIns="180000" bIns="108000">
            <a:spAutoFit/>
          </a:bodyPr>
          <a:lstStyle/>
          <a:p>
            <a:pPr algn="just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typedef</a:t>
            </a:r>
            <a:r>
              <a:rPr kumimoji="1" lang="en-US" altLang="zh-CN" sz="2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struct</a:t>
            </a:r>
            <a:r>
              <a:rPr kumimoji="1" lang="en-US" altLang="zh-CN" sz="2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endParaRPr kumimoji="1" lang="en-US" altLang="zh-CN" sz="28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just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</a:t>
            </a:r>
            <a:r>
              <a:rPr kumimoji="1" lang="en-US" altLang="zh-CN" sz="28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ElemType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data[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MaxSize</a:t>
            </a:r>
            <a:r>
              <a:rPr kumimoji="1" lang="en-US" altLang="zh-CN" sz="2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kumimoji="1" lang="zh-CN" alt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； </a:t>
            </a:r>
            <a:endParaRPr kumimoji="1" lang="zh-CN" altLang="en-US" sz="28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just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1" lang="en-US" altLang="zh-CN" sz="28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front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rear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；  </a:t>
            </a:r>
            <a:r>
              <a:rPr kumimoji="1" lang="en-US" altLang="zh-CN" sz="28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1" lang="zh-CN" altLang="en-US" sz="2800" b="1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队首和队尾指针</a:t>
            </a:r>
            <a:endParaRPr kumimoji="1" lang="zh-CN" altLang="en-US" sz="2800" b="1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just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 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SqQueue</a:t>
            </a:r>
            <a:r>
              <a:rPr kumimoji="1" lang="en-US" altLang="zh-CN" sz="2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kumimoji="1" lang="en-US" altLang="zh-CN" sz="28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539552" y="620688"/>
            <a:ext cx="6048672" cy="56630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顺序队类型</a:t>
            </a:r>
            <a:r>
              <a:rPr kumimoji="1" lang="en-US" altLang="zh-CN" sz="28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SqQueue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声明如下</a:t>
            </a:r>
            <a:r>
              <a:rPr kumimoji="1" lang="zh-CN" alt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endParaRPr lang="zh-CN" altLang="en-US" sz="2800" b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642910" y="4715852"/>
            <a:ext cx="6858048" cy="830997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因为队列两端</a:t>
            </a:r>
            <a:r>
              <a:rPr lang="zh-CN" altLang="en-US" sz="24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都在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变化，所以</a:t>
            </a:r>
            <a:r>
              <a:rPr lang="zh-CN" altLang="en-US" sz="24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需要两个指针来标识队列的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状态。</a:t>
            </a:r>
            <a:endParaRPr lang="zh-CN" altLang="en-US" sz="2400" b="1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25463" y="714356"/>
            <a:ext cx="8186737" cy="578647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</a:pPr>
            <a:r>
              <a:rPr lang="zh-CN" altLang="en-US" sz="3000" dirty="0" smtClean="0"/>
              <a:t>在顺序队列初始化的时候，通常将队列头指针</a:t>
            </a:r>
            <a:r>
              <a:rPr lang="en-US" altLang="zh-CN" sz="3000" dirty="0" smtClean="0">
                <a:solidFill>
                  <a:srgbClr val="FF0000"/>
                </a:solidFill>
              </a:rPr>
              <a:t>front</a:t>
            </a:r>
            <a:r>
              <a:rPr lang="zh-CN" altLang="en-US" sz="3000" dirty="0" smtClean="0"/>
              <a:t>和队列尾指针</a:t>
            </a:r>
            <a:r>
              <a:rPr lang="en-US" altLang="zh-CN" sz="3000" b="1" dirty="0" smtClean="0">
                <a:solidFill>
                  <a:srgbClr val="FF0000"/>
                </a:solidFill>
              </a:rPr>
              <a:t>rear</a:t>
            </a:r>
            <a:r>
              <a:rPr lang="zh-CN" altLang="en-US" sz="3000" b="1" dirty="0" smtClean="0">
                <a:solidFill>
                  <a:srgbClr val="FF0000"/>
                </a:solidFill>
              </a:rPr>
              <a:t>初始化为</a:t>
            </a:r>
            <a:r>
              <a:rPr lang="en-US" altLang="zh-CN" sz="3000" b="1" dirty="0" smtClean="0">
                <a:solidFill>
                  <a:srgbClr val="FF0000"/>
                </a:solidFill>
              </a:rPr>
              <a:t>0</a:t>
            </a:r>
            <a:r>
              <a:rPr lang="zh-CN" altLang="en-US" sz="3000" dirty="0" smtClean="0"/>
              <a:t>。</a:t>
            </a:r>
            <a:endParaRPr lang="zh-CN" altLang="en-US" sz="3000" dirty="0" smtClean="0"/>
          </a:p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</a:pPr>
            <a:r>
              <a:rPr lang="zh-CN" altLang="en-US" sz="3000" dirty="0" smtClean="0"/>
              <a:t>一般情况下，当队列头指针和队列尾指针</a:t>
            </a:r>
            <a:r>
              <a:rPr lang="zh-CN" altLang="en-US" sz="3000" dirty="0" smtClean="0">
                <a:solidFill>
                  <a:srgbClr val="FF0000"/>
                </a:solidFill>
              </a:rPr>
              <a:t>指向同一个位置时</a:t>
            </a:r>
            <a:r>
              <a:rPr lang="zh-CN" altLang="en-US" sz="3000" dirty="0" smtClean="0"/>
              <a:t>，顺序队列是</a:t>
            </a:r>
            <a:r>
              <a:rPr lang="zh-CN" altLang="en-US" sz="3000" b="1" dirty="0" smtClean="0">
                <a:solidFill>
                  <a:srgbClr val="FF0000"/>
                </a:solidFill>
              </a:rPr>
              <a:t>空队列</a:t>
            </a:r>
            <a:r>
              <a:rPr lang="zh-CN" altLang="en-US" sz="3000" dirty="0" smtClean="0"/>
              <a:t>。</a:t>
            </a:r>
            <a:endParaRPr lang="zh-CN" altLang="en-US" sz="3000" dirty="0" smtClean="0"/>
          </a:p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</a:pPr>
            <a:r>
              <a:rPr lang="zh-CN" altLang="en-US" sz="3000" dirty="0" smtClean="0"/>
              <a:t>当一个数据元素</a:t>
            </a:r>
            <a:r>
              <a:rPr lang="zh-CN" altLang="en-US" sz="3000" b="1" dirty="0" smtClean="0">
                <a:solidFill>
                  <a:srgbClr val="FF0000"/>
                </a:solidFill>
              </a:rPr>
              <a:t>入队</a:t>
            </a:r>
            <a:r>
              <a:rPr lang="zh-CN" altLang="en-US" sz="3000" dirty="0" smtClean="0"/>
              <a:t>时，先将入队列的数据元素添加到</a:t>
            </a:r>
            <a:r>
              <a:rPr lang="en-US" altLang="zh-CN" sz="3000" dirty="0" smtClean="0"/>
              <a:t>rear</a:t>
            </a:r>
            <a:r>
              <a:rPr lang="zh-CN" altLang="en-US" sz="3000" dirty="0" smtClean="0"/>
              <a:t>指向的位置，再对</a:t>
            </a:r>
            <a:r>
              <a:rPr lang="zh-CN" altLang="en-US" sz="3000" b="1" dirty="0" smtClean="0">
                <a:solidFill>
                  <a:srgbClr val="FF0000"/>
                </a:solidFill>
              </a:rPr>
              <a:t>队尾指针</a:t>
            </a:r>
            <a:r>
              <a:rPr lang="en-US" altLang="zh-CN" sz="3000" b="1" dirty="0" smtClean="0">
                <a:solidFill>
                  <a:srgbClr val="FF0000"/>
                </a:solidFill>
              </a:rPr>
              <a:t>rear</a:t>
            </a:r>
            <a:r>
              <a:rPr lang="zh-CN" altLang="en-US" sz="3000" b="1" dirty="0" smtClean="0">
                <a:solidFill>
                  <a:srgbClr val="FF0000"/>
                </a:solidFill>
              </a:rPr>
              <a:t>进行加</a:t>
            </a:r>
            <a:r>
              <a:rPr lang="en-US" altLang="zh-CN" sz="30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3000" dirty="0" smtClean="0"/>
              <a:t>操作，使其后移一个位置，</a:t>
            </a:r>
            <a:r>
              <a:rPr lang="zh-CN" altLang="en-US" sz="3000" dirty="0" smtClean="0">
                <a:solidFill>
                  <a:srgbClr val="FF0000"/>
                </a:solidFill>
              </a:rPr>
              <a:t>队头指针</a:t>
            </a:r>
            <a:r>
              <a:rPr lang="en-US" altLang="zh-CN" sz="3000" dirty="0" smtClean="0">
                <a:solidFill>
                  <a:srgbClr val="FF0000"/>
                </a:solidFill>
              </a:rPr>
              <a:t>front</a:t>
            </a:r>
            <a:r>
              <a:rPr lang="zh-CN" altLang="en-US" sz="3000" dirty="0" smtClean="0">
                <a:solidFill>
                  <a:srgbClr val="FF0000"/>
                </a:solidFill>
              </a:rPr>
              <a:t>不变</a:t>
            </a:r>
            <a:r>
              <a:rPr lang="zh-CN" altLang="en-US" sz="3000" dirty="0" smtClean="0"/>
              <a:t>；</a:t>
            </a:r>
            <a:endParaRPr lang="zh-CN" altLang="en-US" sz="3000" dirty="0" smtClean="0"/>
          </a:p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</a:pPr>
            <a:r>
              <a:rPr lang="zh-CN" altLang="en-US" sz="3000" dirty="0" smtClean="0"/>
              <a:t>当一个数据元素</a:t>
            </a:r>
            <a:r>
              <a:rPr lang="zh-CN" altLang="en-US" sz="3000" b="1" dirty="0" smtClean="0">
                <a:solidFill>
                  <a:srgbClr val="FF0000"/>
                </a:solidFill>
              </a:rPr>
              <a:t>出队</a:t>
            </a:r>
            <a:r>
              <a:rPr lang="zh-CN" altLang="en-US" sz="3000" dirty="0" smtClean="0"/>
              <a:t>时，</a:t>
            </a:r>
            <a:r>
              <a:rPr lang="zh-CN" altLang="en-US" sz="3000" b="1" dirty="0" smtClean="0">
                <a:solidFill>
                  <a:srgbClr val="FF0000"/>
                </a:solidFill>
              </a:rPr>
              <a:t>队头指针</a:t>
            </a:r>
            <a:r>
              <a:rPr lang="en-US" altLang="zh-CN" sz="3000" b="1" dirty="0" smtClean="0">
                <a:solidFill>
                  <a:srgbClr val="FF0000"/>
                </a:solidFill>
              </a:rPr>
              <a:t>front</a:t>
            </a:r>
            <a:r>
              <a:rPr lang="zh-CN" altLang="en-US" sz="3000" b="1" dirty="0" smtClean="0">
                <a:solidFill>
                  <a:srgbClr val="FF0000"/>
                </a:solidFill>
              </a:rPr>
              <a:t>加</a:t>
            </a:r>
            <a:r>
              <a:rPr lang="en-US" altLang="zh-CN" sz="30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3000" dirty="0" smtClean="0"/>
              <a:t>操作，</a:t>
            </a:r>
            <a:r>
              <a:rPr lang="zh-CN" altLang="en-US" sz="3000" dirty="0" smtClean="0">
                <a:solidFill>
                  <a:srgbClr val="FF0000"/>
                </a:solidFill>
              </a:rPr>
              <a:t>队尾指针</a:t>
            </a:r>
            <a:r>
              <a:rPr lang="en-US" altLang="zh-CN" sz="3000" dirty="0" smtClean="0">
                <a:solidFill>
                  <a:srgbClr val="FF0000"/>
                </a:solidFill>
              </a:rPr>
              <a:t>rear</a:t>
            </a:r>
            <a:r>
              <a:rPr lang="zh-CN" altLang="en-US" sz="3000" dirty="0" smtClean="0">
                <a:solidFill>
                  <a:srgbClr val="FF0000"/>
                </a:solidFill>
              </a:rPr>
              <a:t>不变</a:t>
            </a:r>
            <a:r>
              <a:rPr lang="zh-CN" altLang="en-US" sz="3000" dirty="0" smtClean="0"/>
              <a:t>。</a:t>
            </a:r>
            <a:endParaRPr lang="zh-CN" altLang="en-US" sz="3000" dirty="0" smtClean="0"/>
          </a:p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</a:pPr>
            <a:endParaRPr lang="zh-CN" alt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50825" y="260350"/>
            <a:ext cx="303529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例如：</a:t>
            </a:r>
            <a:r>
              <a:rPr lang="en-US" altLang="zh-CN" sz="2400" b="1" dirty="0" err="1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MaxSize</a:t>
            </a:r>
            <a:r>
              <a:rPr lang="en-US" altLang="zh-CN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=5</a:t>
            </a:r>
            <a:endParaRPr kumimoji="1" lang="zh-CN" altLang="en-US" sz="2400" b="1" dirty="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085850" y="1609712"/>
            <a:ext cx="576263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000" b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628775" y="1622412"/>
            <a:ext cx="431800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4</a:t>
            </a:r>
            <a:endParaRPr lang="en-US" altLang="zh-CN" sz="2000" b="1" dirty="0">
              <a:solidFill>
                <a:srgbClr val="00B0F0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085850" y="1970074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000" b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628775" y="1982774"/>
            <a:ext cx="431800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3</a:t>
            </a:r>
            <a:endParaRPr lang="en-US" altLang="zh-CN" sz="2000" b="1">
              <a:solidFill>
                <a:srgbClr val="00B0F0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1085850" y="2328849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000" b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628775" y="2341549"/>
            <a:ext cx="431800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2</a:t>
            </a:r>
            <a:endParaRPr lang="en-US" altLang="zh-CN" sz="2000" b="1">
              <a:solidFill>
                <a:srgbClr val="00B0F0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1085850" y="2689212"/>
            <a:ext cx="576263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000" b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1628775" y="2730084"/>
            <a:ext cx="431800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1</a:t>
            </a:r>
            <a:endParaRPr lang="en-US" altLang="zh-CN" sz="2000" b="1">
              <a:solidFill>
                <a:srgbClr val="00B0F0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1085850" y="3049574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000" b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1628775" y="3090446"/>
            <a:ext cx="431800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0</a:t>
            </a:r>
            <a:endParaRPr lang="en-US" altLang="zh-CN" sz="2000" b="1">
              <a:solidFill>
                <a:srgbClr val="00B0F0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814388" y="3140968"/>
            <a:ext cx="2873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57150" y="2956882"/>
            <a:ext cx="82232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rear</a:t>
            </a:r>
            <a:endParaRPr lang="en-US" altLang="zh-CN" sz="2000" b="1" dirty="0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573088" y="841355"/>
            <a:ext cx="1439862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）空队</a:t>
            </a:r>
            <a:endParaRPr lang="zh-CN" altLang="en-US" sz="2000" b="1" dirty="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267" name="Text Box 29"/>
          <p:cNvSpPr txBox="1">
            <a:spLocks noChangeArrowheads="1"/>
          </p:cNvSpPr>
          <p:nvPr/>
        </p:nvSpPr>
        <p:spPr bwMode="auto">
          <a:xfrm>
            <a:off x="2662238" y="858818"/>
            <a:ext cx="1731962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en-US" altLang="zh-CN" sz="2000" b="1" i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进队</a:t>
            </a:r>
            <a:endParaRPr lang="zh-CN" altLang="en-US" sz="2000" b="1" dirty="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278" name="Text Box 42"/>
          <p:cNvSpPr txBox="1">
            <a:spLocks noChangeArrowheads="1"/>
          </p:cNvSpPr>
          <p:nvPr/>
        </p:nvSpPr>
        <p:spPr bwMode="auto">
          <a:xfrm>
            <a:off x="4754563" y="642918"/>
            <a:ext cx="1617662" cy="707886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en-US" sz="20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en-US" altLang="zh-CN" sz="2000" b="1" i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b="1" i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en-US" sz="20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b="1" i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20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b="1" i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en-US" sz="20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进队</a:t>
            </a:r>
            <a:endParaRPr lang="zh-CN" altLang="en-US" sz="2000" b="1" dirty="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289" name="Text Box 55"/>
          <p:cNvSpPr txBox="1">
            <a:spLocks noChangeArrowheads="1"/>
          </p:cNvSpPr>
          <p:nvPr/>
        </p:nvSpPr>
        <p:spPr bwMode="auto">
          <a:xfrm>
            <a:off x="6740525" y="773089"/>
            <a:ext cx="186372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20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）全部出队</a:t>
            </a:r>
            <a:endParaRPr lang="zh-CN" altLang="en-US" sz="2000" b="1" dirty="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291" name="Text Box 57"/>
          <p:cNvSpPr txBox="1">
            <a:spLocks noChangeArrowheads="1"/>
          </p:cNvSpPr>
          <p:nvPr/>
        </p:nvSpPr>
        <p:spPr bwMode="auto">
          <a:xfrm>
            <a:off x="1101725" y="3929065"/>
            <a:ext cx="7269193" cy="2876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Blip>
                <a:blip r:embed="rId1"/>
              </a:buBlip>
            </a:pPr>
            <a:r>
              <a:rPr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开始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front=rear=0</a:t>
            </a:r>
            <a:endParaRPr lang="en-US" altLang="zh-CN" sz="24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Blip>
                <a:blip r:embed="rId1"/>
              </a:buBlip>
            </a:pPr>
            <a:r>
              <a:rPr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入队时，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data[rear++]=e; 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FontTx/>
              <a:buBlip>
                <a:blip r:embed="rId1"/>
              </a:buBlip>
            </a:pPr>
            <a:r>
              <a:rPr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出队时，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e=data[front++];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FontTx/>
              <a:buBlip>
                <a:blip r:embed="rId1"/>
              </a:buBlip>
            </a:pPr>
            <a:r>
              <a:rPr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满：当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rear==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MaxSize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</a:t>
            </a:r>
            <a:endParaRPr lang="en-US" altLang="zh-CN" sz="24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FontTx/>
              <a:buBlip>
                <a:blip r:embed="rId1"/>
              </a:buBlip>
            </a:pPr>
            <a:r>
              <a:rPr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空：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rear==front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</a:t>
            </a:r>
            <a:endParaRPr lang="zh-CN" altLang="en-US" sz="24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292" name="Line 58"/>
          <p:cNvSpPr>
            <a:spLocks noChangeShapeType="1"/>
          </p:cNvSpPr>
          <p:nvPr/>
        </p:nvSpPr>
        <p:spPr bwMode="auto">
          <a:xfrm>
            <a:off x="814388" y="3343474"/>
            <a:ext cx="2873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0293" name="Text Box 59"/>
          <p:cNvSpPr txBox="1">
            <a:spLocks noChangeArrowheads="1"/>
          </p:cNvSpPr>
          <p:nvPr/>
        </p:nvSpPr>
        <p:spPr bwMode="auto">
          <a:xfrm>
            <a:off x="0" y="3145051"/>
            <a:ext cx="922338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front</a:t>
            </a:r>
            <a:endParaRPr lang="en-US" altLang="zh-CN" sz="2000" b="1" dirty="0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grpSp>
        <p:nvGrpSpPr>
          <p:cNvPr id="3" name="组合 65"/>
          <p:cNvGrpSpPr/>
          <p:nvPr/>
        </p:nvGrpSpPr>
        <p:grpSpPr>
          <a:xfrm>
            <a:off x="2012950" y="1589074"/>
            <a:ext cx="2160588" cy="1901482"/>
            <a:chOff x="2012950" y="1589074"/>
            <a:chExt cx="2160588" cy="1901482"/>
          </a:xfrm>
        </p:grpSpPr>
        <p:sp>
          <p:nvSpPr>
            <p:cNvPr id="10257" name="Rectangle 17"/>
            <p:cNvSpPr>
              <a:spLocks noChangeArrowheads="1"/>
            </p:cNvSpPr>
            <p:nvPr/>
          </p:nvSpPr>
          <p:spPr bwMode="auto">
            <a:xfrm>
              <a:off x="3211513" y="1627174"/>
              <a:ext cx="5762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58" name="Text Box 18"/>
            <p:cNvSpPr txBox="1">
              <a:spLocks noChangeArrowheads="1"/>
            </p:cNvSpPr>
            <p:nvPr/>
          </p:nvSpPr>
          <p:spPr bwMode="auto">
            <a:xfrm>
              <a:off x="3741738" y="1589074"/>
              <a:ext cx="43180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B0F0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4</a:t>
              </a:r>
              <a:endParaRPr lang="en-US" altLang="zh-CN" sz="2000" b="1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259" name="Rectangle 19"/>
            <p:cNvSpPr>
              <a:spLocks noChangeArrowheads="1"/>
            </p:cNvSpPr>
            <p:nvPr/>
          </p:nvSpPr>
          <p:spPr bwMode="auto">
            <a:xfrm>
              <a:off x="3211513" y="1987537"/>
              <a:ext cx="5762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60" name="Text Box 20"/>
            <p:cNvSpPr txBox="1">
              <a:spLocks noChangeArrowheads="1"/>
            </p:cNvSpPr>
            <p:nvPr/>
          </p:nvSpPr>
          <p:spPr bwMode="auto">
            <a:xfrm>
              <a:off x="3741738" y="1949437"/>
              <a:ext cx="43180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B0F0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3</a:t>
              </a:r>
              <a:endParaRPr lang="en-US" altLang="zh-CN" sz="2000" b="1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3211513" y="2346312"/>
              <a:ext cx="5762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62" name="Text Box 22"/>
            <p:cNvSpPr txBox="1">
              <a:spLocks noChangeArrowheads="1"/>
            </p:cNvSpPr>
            <p:nvPr/>
          </p:nvSpPr>
          <p:spPr bwMode="auto">
            <a:xfrm>
              <a:off x="3741738" y="2308212"/>
              <a:ext cx="43180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B0F0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2</a:t>
              </a:r>
              <a:endParaRPr lang="en-US" altLang="zh-CN" sz="2000" b="1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263" name="Rectangle 23"/>
            <p:cNvSpPr>
              <a:spLocks noChangeArrowheads="1"/>
            </p:cNvSpPr>
            <p:nvPr/>
          </p:nvSpPr>
          <p:spPr bwMode="auto">
            <a:xfrm>
              <a:off x="3211513" y="2706674"/>
              <a:ext cx="5762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64" name="Text Box 24"/>
            <p:cNvSpPr txBox="1">
              <a:spLocks noChangeArrowheads="1"/>
            </p:cNvSpPr>
            <p:nvPr/>
          </p:nvSpPr>
          <p:spPr bwMode="auto">
            <a:xfrm>
              <a:off x="3741738" y="2730083"/>
              <a:ext cx="43180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B0F0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1</a:t>
              </a:r>
              <a:endParaRPr lang="en-US" altLang="zh-CN" sz="2000" b="1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3211513" y="3067037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66" name="Text Box 26"/>
            <p:cNvSpPr txBox="1">
              <a:spLocks noChangeArrowheads="1"/>
            </p:cNvSpPr>
            <p:nvPr/>
          </p:nvSpPr>
          <p:spPr bwMode="auto">
            <a:xfrm>
              <a:off x="3741738" y="3090446"/>
              <a:ext cx="43180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B0F0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0</a:t>
              </a:r>
              <a:endParaRPr lang="en-US" altLang="zh-CN" sz="2000" b="1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294" name="Line 60"/>
            <p:cNvSpPr>
              <a:spLocks noChangeShapeType="1"/>
            </p:cNvSpPr>
            <p:nvPr/>
          </p:nvSpPr>
          <p:spPr bwMode="auto">
            <a:xfrm>
              <a:off x="2916238" y="3232090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295" name="Text Box 61"/>
            <p:cNvSpPr txBox="1">
              <a:spLocks noChangeArrowheads="1"/>
            </p:cNvSpPr>
            <p:nvPr/>
          </p:nvSpPr>
          <p:spPr bwMode="auto">
            <a:xfrm>
              <a:off x="2012950" y="3028890"/>
              <a:ext cx="1023938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front</a:t>
              </a:r>
              <a:endParaRPr lang="en-US" altLang="zh-CN" sz="2000" b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296" name="Line 62"/>
            <p:cNvSpPr>
              <a:spLocks noChangeShapeType="1"/>
            </p:cNvSpPr>
            <p:nvPr/>
          </p:nvSpPr>
          <p:spPr bwMode="auto">
            <a:xfrm>
              <a:off x="2890838" y="2912120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297" name="Text Box 63"/>
            <p:cNvSpPr txBox="1">
              <a:spLocks noChangeArrowheads="1"/>
            </p:cNvSpPr>
            <p:nvPr/>
          </p:nvSpPr>
          <p:spPr bwMode="auto">
            <a:xfrm>
              <a:off x="2012950" y="2708920"/>
              <a:ext cx="955675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rear</a:t>
              </a:r>
              <a:endParaRPr lang="en-US" altLang="zh-CN" sz="2000" b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4" name="组合 66"/>
          <p:cNvGrpSpPr/>
          <p:nvPr/>
        </p:nvGrpSpPr>
        <p:grpSpPr>
          <a:xfrm>
            <a:off x="4173538" y="1372706"/>
            <a:ext cx="2089150" cy="2117850"/>
            <a:chOff x="4173538" y="1372706"/>
            <a:chExt cx="2089150" cy="2117850"/>
          </a:xfrm>
        </p:grpSpPr>
        <p:sp>
          <p:nvSpPr>
            <p:cNvPr id="10268" name="Rectangle 30"/>
            <p:cNvSpPr>
              <a:spLocks noChangeArrowheads="1"/>
            </p:cNvSpPr>
            <p:nvPr/>
          </p:nvSpPr>
          <p:spPr bwMode="auto">
            <a:xfrm>
              <a:off x="5300663" y="1627174"/>
              <a:ext cx="5762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lang="en-US" altLang="zh-CN" sz="2000" b="1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69" name="Text Box 31"/>
            <p:cNvSpPr txBox="1">
              <a:spLocks noChangeArrowheads="1"/>
            </p:cNvSpPr>
            <p:nvPr/>
          </p:nvSpPr>
          <p:spPr bwMode="auto">
            <a:xfrm>
              <a:off x="5830888" y="1589074"/>
              <a:ext cx="43180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B0F0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4</a:t>
              </a:r>
              <a:endParaRPr lang="en-US" altLang="zh-CN" sz="2000" b="1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270" name="Rectangle 32"/>
            <p:cNvSpPr>
              <a:spLocks noChangeArrowheads="1"/>
            </p:cNvSpPr>
            <p:nvPr/>
          </p:nvSpPr>
          <p:spPr bwMode="auto">
            <a:xfrm>
              <a:off x="5300663" y="1987537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71" name="Text Box 33"/>
            <p:cNvSpPr txBox="1">
              <a:spLocks noChangeArrowheads="1"/>
            </p:cNvSpPr>
            <p:nvPr/>
          </p:nvSpPr>
          <p:spPr bwMode="auto">
            <a:xfrm>
              <a:off x="5830888" y="1949437"/>
              <a:ext cx="43180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B0F0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3</a:t>
              </a:r>
              <a:endParaRPr lang="en-US" altLang="zh-CN" sz="2000" b="1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272" name="Rectangle 34"/>
            <p:cNvSpPr>
              <a:spLocks noChangeArrowheads="1"/>
            </p:cNvSpPr>
            <p:nvPr/>
          </p:nvSpPr>
          <p:spPr bwMode="auto">
            <a:xfrm>
              <a:off x="5300663" y="2346312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en-US" altLang="zh-CN" sz="2000" b="1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73" name="Text Box 35"/>
            <p:cNvSpPr txBox="1">
              <a:spLocks noChangeArrowheads="1"/>
            </p:cNvSpPr>
            <p:nvPr/>
          </p:nvSpPr>
          <p:spPr bwMode="auto">
            <a:xfrm>
              <a:off x="5830888" y="2308212"/>
              <a:ext cx="43180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B0F0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2</a:t>
              </a:r>
              <a:endParaRPr lang="en-US" altLang="zh-CN" sz="2000" b="1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274" name="Rectangle 36"/>
            <p:cNvSpPr>
              <a:spLocks noChangeArrowheads="1"/>
            </p:cNvSpPr>
            <p:nvPr/>
          </p:nvSpPr>
          <p:spPr bwMode="auto">
            <a:xfrm>
              <a:off x="5300663" y="2706674"/>
              <a:ext cx="5762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en-US" altLang="zh-CN" sz="2000" b="1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75" name="Text Box 37"/>
            <p:cNvSpPr txBox="1">
              <a:spLocks noChangeArrowheads="1"/>
            </p:cNvSpPr>
            <p:nvPr/>
          </p:nvSpPr>
          <p:spPr bwMode="auto">
            <a:xfrm>
              <a:off x="5830888" y="2730083"/>
              <a:ext cx="43180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B0F0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1</a:t>
              </a:r>
              <a:endParaRPr lang="en-US" altLang="zh-CN" sz="2000" b="1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276" name="Rectangle 38"/>
            <p:cNvSpPr>
              <a:spLocks noChangeArrowheads="1"/>
            </p:cNvSpPr>
            <p:nvPr/>
          </p:nvSpPr>
          <p:spPr bwMode="auto">
            <a:xfrm>
              <a:off x="5300663" y="3067037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en-US" altLang="zh-CN" sz="2000" b="1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77" name="Text Box 39"/>
            <p:cNvSpPr txBox="1">
              <a:spLocks noChangeArrowheads="1"/>
            </p:cNvSpPr>
            <p:nvPr/>
          </p:nvSpPr>
          <p:spPr bwMode="auto">
            <a:xfrm>
              <a:off x="5830888" y="3090446"/>
              <a:ext cx="43180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B0F0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0</a:t>
              </a:r>
              <a:endParaRPr lang="en-US" altLang="zh-CN" sz="2000" b="1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298" name="Line 64"/>
            <p:cNvSpPr>
              <a:spLocks noChangeShapeType="1"/>
            </p:cNvSpPr>
            <p:nvPr/>
          </p:nvSpPr>
          <p:spPr bwMode="auto">
            <a:xfrm>
              <a:off x="5005388" y="3232090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299" name="Text Box 65"/>
            <p:cNvSpPr txBox="1">
              <a:spLocks noChangeArrowheads="1"/>
            </p:cNvSpPr>
            <p:nvPr/>
          </p:nvSpPr>
          <p:spPr bwMode="auto">
            <a:xfrm>
              <a:off x="4173538" y="3028890"/>
              <a:ext cx="93980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front</a:t>
              </a:r>
              <a:endParaRPr lang="en-US" altLang="zh-CN" sz="2000" b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302" name="Line 68"/>
            <p:cNvSpPr>
              <a:spLocks noChangeShapeType="1"/>
            </p:cNvSpPr>
            <p:nvPr/>
          </p:nvSpPr>
          <p:spPr bwMode="auto">
            <a:xfrm>
              <a:off x="4979988" y="1556792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303" name="Text Box 69"/>
            <p:cNvSpPr txBox="1">
              <a:spLocks noChangeArrowheads="1"/>
            </p:cNvSpPr>
            <p:nvPr/>
          </p:nvSpPr>
          <p:spPr bwMode="auto">
            <a:xfrm>
              <a:off x="4173538" y="1372706"/>
              <a:ext cx="871537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rear</a:t>
              </a:r>
              <a:endParaRPr lang="en-US" altLang="zh-CN" sz="2000" b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67"/>
          <p:cNvGrpSpPr/>
          <p:nvPr/>
        </p:nvGrpSpPr>
        <p:grpSpPr>
          <a:xfrm>
            <a:off x="6571110" y="1124744"/>
            <a:ext cx="2231608" cy="2365812"/>
            <a:chOff x="6029742" y="1124744"/>
            <a:chExt cx="2231608" cy="2365812"/>
          </a:xfrm>
        </p:grpSpPr>
        <p:sp>
          <p:nvSpPr>
            <p:cNvPr id="10279" name="Rectangle 43"/>
            <p:cNvSpPr>
              <a:spLocks noChangeArrowheads="1"/>
            </p:cNvSpPr>
            <p:nvPr/>
          </p:nvSpPr>
          <p:spPr bwMode="auto">
            <a:xfrm>
              <a:off x="7286625" y="1627174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80" name="Text Box 44"/>
            <p:cNvSpPr txBox="1">
              <a:spLocks noChangeArrowheads="1"/>
            </p:cNvSpPr>
            <p:nvPr/>
          </p:nvSpPr>
          <p:spPr bwMode="auto">
            <a:xfrm>
              <a:off x="7829550" y="1589074"/>
              <a:ext cx="43180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B0F0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4</a:t>
              </a:r>
              <a:endParaRPr lang="en-US" altLang="zh-CN" sz="2000" b="1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281" name="Rectangle 45"/>
            <p:cNvSpPr>
              <a:spLocks noChangeArrowheads="1"/>
            </p:cNvSpPr>
            <p:nvPr/>
          </p:nvSpPr>
          <p:spPr bwMode="auto">
            <a:xfrm>
              <a:off x="7286625" y="1987537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82" name="Text Box 46"/>
            <p:cNvSpPr txBox="1">
              <a:spLocks noChangeArrowheads="1"/>
            </p:cNvSpPr>
            <p:nvPr/>
          </p:nvSpPr>
          <p:spPr bwMode="auto">
            <a:xfrm>
              <a:off x="7829550" y="1949437"/>
              <a:ext cx="43180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B0F0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3</a:t>
              </a:r>
              <a:endParaRPr lang="en-US" altLang="zh-CN" sz="2000" b="1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283" name="Rectangle 47"/>
            <p:cNvSpPr>
              <a:spLocks noChangeArrowheads="1"/>
            </p:cNvSpPr>
            <p:nvPr/>
          </p:nvSpPr>
          <p:spPr bwMode="auto">
            <a:xfrm>
              <a:off x="7286625" y="2346312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84" name="Text Box 48"/>
            <p:cNvSpPr txBox="1">
              <a:spLocks noChangeArrowheads="1"/>
            </p:cNvSpPr>
            <p:nvPr/>
          </p:nvSpPr>
          <p:spPr bwMode="auto">
            <a:xfrm>
              <a:off x="7829550" y="2308212"/>
              <a:ext cx="43180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B0F0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2</a:t>
              </a:r>
              <a:endParaRPr lang="en-US" altLang="zh-CN" sz="2000" b="1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285" name="Rectangle 49"/>
            <p:cNvSpPr>
              <a:spLocks noChangeArrowheads="1"/>
            </p:cNvSpPr>
            <p:nvPr/>
          </p:nvSpPr>
          <p:spPr bwMode="auto">
            <a:xfrm>
              <a:off x="7286625" y="2706674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000" b="1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86" name="Text Box 50"/>
            <p:cNvSpPr txBox="1">
              <a:spLocks noChangeArrowheads="1"/>
            </p:cNvSpPr>
            <p:nvPr/>
          </p:nvSpPr>
          <p:spPr bwMode="auto">
            <a:xfrm>
              <a:off x="7829550" y="2730083"/>
              <a:ext cx="43180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B0F0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1</a:t>
              </a:r>
              <a:endParaRPr lang="en-US" altLang="zh-CN" sz="2000" b="1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287" name="Rectangle 51"/>
            <p:cNvSpPr>
              <a:spLocks noChangeArrowheads="1"/>
            </p:cNvSpPr>
            <p:nvPr/>
          </p:nvSpPr>
          <p:spPr bwMode="auto">
            <a:xfrm>
              <a:off x="7286625" y="3067037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000" b="1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88" name="Text Box 52"/>
            <p:cNvSpPr txBox="1">
              <a:spLocks noChangeArrowheads="1"/>
            </p:cNvSpPr>
            <p:nvPr/>
          </p:nvSpPr>
          <p:spPr bwMode="auto">
            <a:xfrm>
              <a:off x="7829550" y="3090446"/>
              <a:ext cx="43180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B0F0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0</a:t>
              </a:r>
              <a:endParaRPr lang="en-US" altLang="zh-CN" sz="2000" b="1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300" name="Line 66"/>
            <p:cNvSpPr>
              <a:spLocks noChangeShapeType="1"/>
            </p:cNvSpPr>
            <p:nvPr/>
          </p:nvSpPr>
          <p:spPr bwMode="auto">
            <a:xfrm>
              <a:off x="6973888" y="1527973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301" name="Text Box 67"/>
            <p:cNvSpPr txBox="1">
              <a:spLocks noChangeArrowheads="1"/>
            </p:cNvSpPr>
            <p:nvPr/>
          </p:nvSpPr>
          <p:spPr bwMode="auto">
            <a:xfrm>
              <a:off x="6029742" y="1340768"/>
              <a:ext cx="1034982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front</a:t>
              </a:r>
              <a:endParaRPr lang="en-US" altLang="zh-CN" sz="2000" b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304" name="Line 70"/>
            <p:cNvSpPr>
              <a:spLocks noChangeShapeType="1"/>
            </p:cNvSpPr>
            <p:nvPr/>
          </p:nvSpPr>
          <p:spPr bwMode="auto">
            <a:xfrm>
              <a:off x="6977063" y="132794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305" name="Text Box 71"/>
            <p:cNvSpPr txBox="1">
              <a:spLocks noChangeArrowheads="1"/>
            </p:cNvSpPr>
            <p:nvPr/>
          </p:nvSpPr>
          <p:spPr bwMode="auto">
            <a:xfrm>
              <a:off x="6199157" y="1124744"/>
              <a:ext cx="842993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rear</a:t>
              </a:r>
              <a:endParaRPr lang="en-US" altLang="zh-CN" sz="2000" b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7" grpId="0"/>
      <p:bldP spid="10278" grpId="0"/>
      <p:bldP spid="1028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179388" y="333375"/>
            <a:ext cx="7921004" cy="5762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lvl="0">
              <a:defRPr/>
            </a:pPr>
            <a:r>
              <a:rPr lang="zh-CN" altLang="en-US" sz="2800" b="1" kern="0" dirty="0">
                <a:solidFill>
                  <a:srgbClr val="FF0000"/>
                </a:solidFill>
                <a:latin typeface="Verdana" panose="020B0604030504040204"/>
                <a:ea typeface="微软雅黑" panose="020B0503020204020204" charset="-122"/>
              </a:rPr>
              <a:t>存在</a:t>
            </a:r>
            <a:r>
              <a:rPr lang="zh-CN" altLang="en-US" sz="2800" b="1" kern="0" dirty="0" smtClean="0">
                <a:solidFill>
                  <a:srgbClr val="FF0000"/>
                </a:solidFill>
                <a:latin typeface="Verdana" panose="020B0604030504040204"/>
                <a:ea typeface="微软雅黑" panose="020B0503020204020204" charset="-122"/>
              </a:rPr>
              <a:t>假</a:t>
            </a:r>
            <a:r>
              <a:rPr lang="zh-CN" altLang="en-US" sz="2800" b="1" kern="0" dirty="0">
                <a:solidFill>
                  <a:srgbClr val="FF0000"/>
                </a:solidFill>
                <a:latin typeface="Verdana" panose="020B0604030504040204"/>
                <a:ea typeface="微软雅黑" panose="020B0503020204020204" charset="-122"/>
              </a:rPr>
              <a:t>溢出</a:t>
            </a:r>
            <a:r>
              <a:rPr lang="zh-CN" altLang="en-US" sz="2800" b="1" kern="0" dirty="0" smtClean="0">
                <a:solidFill>
                  <a:srgbClr val="FF0000"/>
                </a:solidFill>
                <a:latin typeface="Verdana" panose="020B0604030504040204"/>
                <a:ea typeface="微软雅黑" panose="020B0503020204020204" charset="-122"/>
              </a:rPr>
              <a:t>！  入队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Verdana" panose="020B0604030504040204"/>
                <a:ea typeface="微软雅黑" panose="020B0503020204020204" charset="-122"/>
              </a:rPr>
              <a:t>5</a:t>
            </a:r>
            <a:r>
              <a:rPr lang="zh-CN" altLang="en-US" sz="2800" b="1" kern="0" dirty="0" smtClean="0">
                <a:solidFill>
                  <a:srgbClr val="FF0000"/>
                </a:solidFill>
                <a:latin typeface="Verdana" panose="020B0604030504040204"/>
                <a:ea typeface="微软雅黑" panose="020B0503020204020204" charset="-122"/>
              </a:rPr>
              <a:t>个元素，然后出队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Verdana" panose="020B0604030504040204"/>
                <a:ea typeface="微软雅黑" panose="020B0503020204020204" charset="-122"/>
              </a:rPr>
              <a:t>2</a:t>
            </a:r>
            <a:r>
              <a:rPr lang="zh-CN" altLang="en-US" sz="2800" b="1" kern="0" dirty="0" smtClean="0">
                <a:solidFill>
                  <a:srgbClr val="FF0000"/>
                </a:solidFill>
                <a:latin typeface="Verdana" panose="020B0604030504040204"/>
                <a:ea typeface="微软雅黑" panose="020B0503020204020204" charset="-122"/>
              </a:rPr>
              <a:t>个</a:t>
            </a:r>
            <a:endParaRPr lang="zh-CN" altLang="en-US" sz="28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2418517" y="1628800"/>
            <a:ext cx="1209473" cy="7448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en-US" altLang="zh-CN" sz="2400" b="1" i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3377697" y="1700808"/>
            <a:ext cx="906271" cy="46166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4</a:t>
            </a:r>
            <a:endParaRPr lang="en-US" altLang="zh-CN" sz="2400" b="1" dirty="0">
              <a:solidFill>
                <a:srgbClr val="00B0F0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2418517" y="2204864"/>
            <a:ext cx="1209473" cy="7448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altLang="zh-CN" sz="2400" b="1" i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3377697" y="2313295"/>
            <a:ext cx="906271" cy="46166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3</a:t>
            </a:r>
            <a:endParaRPr lang="en-US" altLang="zh-CN" sz="2400" b="1">
              <a:solidFill>
                <a:srgbClr val="00B0F0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2418517" y="2792584"/>
            <a:ext cx="1209473" cy="7448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altLang="zh-CN" sz="2400" b="1" i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3377697" y="2935375"/>
            <a:ext cx="906271" cy="46166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2</a:t>
            </a:r>
            <a:endParaRPr lang="en-US" altLang="zh-CN" sz="2400" b="1">
              <a:solidFill>
                <a:srgbClr val="00B0F0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2418517" y="3406522"/>
            <a:ext cx="1209473" cy="7448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 b="1" i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3377697" y="3543399"/>
            <a:ext cx="906271" cy="46166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1</a:t>
            </a:r>
            <a:endParaRPr lang="en-US" altLang="zh-CN" sz="2400" b="1" dirty="0">
              <a:solidFill>
                <a:srgbClr val="00B0F0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2418517" y="4124311"/>
            <a:ext cx="1209473" cy="7448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 b="1" i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20" name="Text Box 13"/>
          <p:cNvSpPr txBox="1">
            <a:spLocks noChangeArrowheads="1"/>
          </p:cNvSpPr>
          <p:nvPr/>
        </p:nvSpPr>
        <p:spPr bwMode="auto">
          <a:xfrm>
            <a:off x="3377697" y="4191471"/>
            <a:ext cx="906271" cy="46166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0</a:t>
            </a:r>
            <a:endParaRPr lang="en-US" altLang="zh-CN" sz="2400" b="1">
              <a:solidFill>
                <a:srgbClr val="00B0F0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7421" name="Line 14"/>
          <p:cNvSpPr>
            <a:spLocks noChangeShapeType="1"/>
          </p:cNvSpPr>
          <p:nvPr/>
        </p:nvSpPr>
        <p:spPr bwMode="auto">
          <a:xfrm>
            <a:off x="1863100" y="3200758"/>
            <a:ext cx="603069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7422" name="Text Box 15"/>
          <p:cNvSpPr txBox="1">
            <a:spLocks noChangeArrowheads="1"/>
          </p:cNvSpPr>
          <p:nvPr/>
        </p:nvSpPr>
        <p:spPr bwMode="auto">
          <a:xfrm>
            <a:off x="467544" y="2780928"/>
            <a:ext cx="1815875" cy="46166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front</a:t>
            </a:r>
            <a:endParaRPr lang="en-US" altLang="zh-CN" sz="2400" b="1" dirty="0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7423" name="Line 16"/>
          <p:cNvSpPr>
            <a:spLocks noChangeShapeType="1"/>
          </p:cNvSpPr>
          <p:nvPr/>
        </p:nvSpPr>
        <p:spPr bwMode="auto">
          <a:xfrm>
            <a:off x="1831279" y="1388904"/>
            <a:ext cx="603069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17424" name="Text Box 17"/>
          <p:cNvSpPr txBox="1">
            <a:spLocks noChangeArrowheads="1"/>
          </p:cNvSpPr>
          <p:nvPr/>
        </p:nvSpPr>
        <p:spPr bwMode="auto">
          <a:xfrm>
            <a:off x="581191" y="1124744"/>
            <a:ext cx="1512673" cy="46166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rear</a:t>
            </a:r>
            <a:endParaRPr lang="en-US" altLang="zh-CN" sz="2400" b="1" dirty="0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14932" y="2536602"/>
            <a:ext cx="2709396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还有两个位置</a:t>
            </a:r>
            <a:r>
              <a:rPr lang="zh-CN" altLang="en-US" sz="28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endParaRPr lang="en-US" altLang="zh-CN" sz="2800" b="1" dirty="0" smtClean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为何</a:t>
            </a:r>
            <a:r>
              <a:rPr lang="zh-CN" altLang="en-US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不能进队？</a:t>
            </a:r>
            <a:endParaRPr lang="zh-CN" altLang="en-US" sz="2800" b="1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lvl="0" fontAlgn="base">
              <a:spcBef>
                <a:spcPct val="50000"/>
              </a:spcBef>
              <a:spcAft>
                <a:spcPct val="0"/>
              </a:spcAft>
            </a:pPr>
            <a:endParaRPr lang="en-US" altLang="zh-CN" sz="28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2932" y="5157192"/>
            <a:ext cx="82175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  <a:buSzPct val="80000"/>
            </a:pPr>
            <a:r>
              <a:rPr lang="zh-CN" altLang="en-US" sz="2400" dirty="0" smtClean="0">
                <a:solidFill>
                  <a:prstClr val="black"/>
                </a:solidFill>
                <a:latin typeface="Verdana" panose="020B0604030504040204"/>
                <a:ea typeface="微软雅黑" panose="020B0503020204020204" charset="-122"/>
              </a:rPr>
              <a:t>解决：</a:t>
            </a:r>
            <a:r>
              <a:rPr lang="zh-CN" altLang="en-US" sz="2400" b="1" dirty="0" smtClean="0">
                <a:solidFill>
                  <a:srgbClr val="FF0000"/>
                </a:solidFill>
                <a:latin typeface="Verdana" panose="020B0604030504040204"/>
                <a:ea typeface="微软雅黑" panose="020B0503020204020204" charset="-122"/>
              </a:rPr>
              <a:t>循环</a:t>
            </a:r>
            <a:r>
              <a:rPr lang="zh-CN" altLang="en-US" sz="2400" b="1" dirty="0">
                <a:solidFill>
                  <a:srgbClr val="FF0000"/>
                </a:solidFill>
                <a:latin typeface="Verdana" panose="020B0604030504040204"/>
                <a:ea typeface="微软雅黑" panose="020B0503020204020204" charset="-122"/>
              </a:rPr>
              <a:t>队列</a:t>
            </a:r>
            <a:r>
              <a:rPr lang="zh-CN" altLang="en-US" sz="2400" dirty="0">
                <a:solidFill>
                  <a:prstClr val="black"/>
                </a:solidFill>
                <a:latin typeface="Verdana" panose="020B0604030504040204"/>
                <a:ea typeface="微软雅黑" panose="020B0503020204020204" charset="-122"/>
              </a:rPr>
              <a:t>，就是将存放队列元素的</a:t>
            </a:r>
            <a:r>
              <a:rPr lang="zh-CN" altLang="en-US" sz="2400" dirty="0" smtClean="0">
                <a:solidFill>
                  <a:prstClr val="black"/>
                </a:solidFill>
                <a:latin typeface="Verdana" panose="020B0604030504040204"/>
                <a:ea typeface="微软雅黑" panose="020B0503020204020204" charset="-122"/>
              </a:rPr>
              <a:t>存储空间</a:t>
            </a:r>
            <a:r>
              <a:rPr lang="zh-CN" altLang="en-US" sz="2400" b="1" dirty="0" smtClean="0">
                <a:solidFill>
                  <a:srgbClr val="FF0000"/>
                </a:solidFill>
                <a:latin typeface="Verdana" panose="020B0604030504040204"/>
                <a:ea typeface="微软雅黑" panose="020B0503020204020204" charset="-122"/>
              </a:rPr>
              <a:t>想象成首尾</a:t>
            </a:r>
            <a:r>
              <a:rPr lang="zh-CN" altLang="en-US" sz="2400" b="1" dirty="0">
                <a:solidFill>
                  <a:srgbClr val="FF0000"/>
                </a:solidFill>
                <a:latin typeface="Verdana" panose="020B0604030504040204"/>
                <a:ea typeface="微软雅黑" panose="020B0503020204020204" charset="-122"/>
              </a:rPr>
              <a:t>连接起来</a:t>
            </a:r>
            <a:r>
              <a:rPr lang="zh-CN" altLang="en-US" sz="2400" dirty="0">
                <a:solidFill>
                  <a:prstClr val="black"/>
                </a:solidFill>
                <a:latin typeface="Verdana" panose="020B0604030504040204"/>
                <a:ea typeface="微软雅黑" panose="020B0503020204020204" charset="-122"/>
              </a:rPr>
              <a:t>，</a:t>
            </a:r>
            <a:r>
              <a:rPr lang="en-US" altLang="zh-CN" sz="2400" dirty="0">
                <a:solidFill>
                  <a:prstClr val="black"/>
                </a:solidFill>
                <a:latin typeface="Verdana" panose="020B0604030504040204"/>
                <a:ea typeface="微软雅黑" panose="020B0503020204020204" charset="-122"/>
              </a:rPr>
              <a:t>0</a:t>
            </a:r>
            <a:r>
              <a:rPr lang="zh-CN" altLang="en-US" sz="2400" dirty="0">
                <a:solidFill>
                  <a:prstClr val="black"/>
                </a:solidFill>
                <a:latin typeface="Verdana" panose="020B0604030504040204"/>
                <a:ea typeface="微软雅黑" panose="020B0503020204020204" charset="-122"/>
              </a:rPr>
              <a:t>位于数组</a:t>
            </a:r>
            <a:r>
              <a:rPr lang="en-US" altLang="zh-CN" sz="2400" dirty="0">
                <a:solidFill>
                  <a:prstClr val="black"/>
                </a:solidFill>
                <a:latin typeface="Verdana" panose="020B0604030504040204"/>
                <a:ea typeface="微软雅黑" panose="020B0503020204020204" charset="-122"/>
              </a:rPr>
              <a:t>MaxSize-1</a:t>
            </a:r>
            <a:r>
              <a:rPr lang="zh-CN" altLang="en-US" sz="2400" dirty="0">
                <a:solidFill>
                  <a:prstClr val="black"/>
                </a:solidFill>
                <a:latin typeface="Verdana" panose="020B0604030504040204"/>
                <a:ea typeface="微软雅黑" panose="020B0503020204020204" charset="-122"/>
              </a:rPr>
              <a:t>之后，即，当队列头指针或队列尾指针等于</a:t>
            </a:r>
            <a:r>
              <a:rPr lang="en-US" altLang="zh-CN" sz="2400" dirty="0">
                <a:solidFill>
                  <a:prstClr val="black"/>
                </a:solidFill>
                <a:latin typeface="Verdana" panose="020B0604030504040204"/>
                <a:ea typeface="微软雅黑" panose="020B0503020204020204" charset="-122"/>
              </a:rPr>
              <a:t>MaxSize-1</a:t>
            </a:r>
            <a:r>
              <a:rPr lang="zh-CN" altLang="en-US" sz="2400" dirty="0">
                <a:solidFill>
                  <a:prstClr val="black"/>
                </a:solidFill>
                <a:latin typeface="Verdana" panose="020B0604030504040204"/>
                <a:ea typeface="微软雅黑" panose="020B0503020204020204" charset="-122"/>
              </a:rPr>
              <a:t>时，再向后移就是</a:t>
            </a:r>
            <a:r>
              <a:rPr lang="en-US" altLang="zh-CN" sz="2400" dirty="0">
                <a:solidFill>
                  <a:prstClr val="black"/>
                </a:solidFill>
                <a:latin typeface="Verdana" panose="020B0604030504040204"/>
                <a:ea typeface="微软雅黑" panose="020B0503020204020204" charset="-122"/>
              </a:rPr>
              <a:t>0</a:t>
            </a:r>
            <a:r>
              <a:rPr lang="zh-CN" altLang="en-US" sz="2400" dirty="0">
                <a:solidFill>
                  <a:prstClr val="black"/>
                </a:solidFill>
                <a:latin typeface="Verdana" panose="020B0604030504040204"/>
                <a:ea typeface="微软雅黑" panose="020B0503020204020204" charset="-122"/>
              </a:rPr>
              <a:t>位置。</a:t>
            </a:r>
            <a:endParaRPr lang="zh-CN" altLang="en-US" sz="2400" dirty="0">
              <a:solidFill>
                <a:prstClr val="black"/>
              </a:solidFill>
              <a:latin typeface="Verdana" panose="020B0604030504040204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71093" y="620688"/>
            <a:ext cx="864399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一种</a:t>
            </a:r>
            <a:r>
              <a:rPr kumimoji="1" lang="en-US" altLang="zh-CN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ADT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，两种实现</a:t>
            </a:r>
            <a:endParaRPr kumimoji="1" lang="zh-CN" altLang="en-US" sz="2800" b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43608" y="1988840"/>
            <a:ext cx="6600226" cy="3575799"/>
            <a:chOff x="1500166" y="2500306"/>
            <a:chExt cx="5304082" cy="2497236"/>
          </a:xfrm>
        </p:grpSpPr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5000628" y="2500306"/>
              <a:ext cx="1803620" cy="34390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600" b="1" dirty="0">
                  <a:solidFill>
                    <a:srgbClr val="339933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逻辑结构</a:t>
              </a:r>
              <a:endParaRPr lang="zh-CN" altLang="en-US" sz="2600" b="1" dirty="0">
                <a:solidFill>
                  <a:srgbClr val="339933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5027592" y="3651243"/>
              <a:ext cx="1776656" cy="34390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600" b="1" dirty="0">
                  <a:solidFill>
                    <a:srgbClr val="339933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存储结构</a:t>
              </a:r>
              <a:endParaRPr lang="zh-CN" altLang="en-US" sz="2600" b="1" dirty="0">
                <a:solidFill>
                  <a:srgbClr val="339933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5603854" y="2932106"/>
              <a:ext cx="0" cy="71913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6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2579667" y="2571744"/>
              <a:ext cx="1063639" cy="34390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600" b="1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栈</a:t>
              </a:r>
              <a:endParaRPr lang="zh-CN" altLang="en-US" sz="26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 6"/>
            <p:cNvSpPr/>
            <p:nvPr/>
          </p:nvSpPr>
          <p:spPr bwMode="auto">
            <a:xfrm>
              <a:off x="2444729" y="3010560"/>
              <a:ext cx="484197" cy="724821"/>
            </a:xfrm>
            <a:custGeom>
              <a:avLst/>
              <a:gdLst/>
              <a:ahLst/>
              <a:cxnLst>
                <a:cxn ang="0">
                  <a:pos x="267" y="0"/>
                </a:cxn>
                <a:cxn ang="0">
                  <a:pos x="0" y="416"/>
                </a:cxn>
              </a:cxnLst>
              <a:rect l="0" t="0" r="r" b="b"/>
              <a:pathLst>
                <a:path w="267" h="416">
                  <a:moveTo>
                    <a:pt x="267" y="0"/>
                  </a:moveTo>
                  <a:lnTo>
                    <a:pt x="0" y="416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600" b="1">
                <a:solidFill>
                  <a:prstClr val="black"/>
                </a:solidFill>
              </a:endParaRPr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3357554" y="3010560"/>
              <a:ext cx="428627" cy="7143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6" y="368"/>
                </a:cxn>
              </a:cxnLst>
              <a:rect l="0" t="0" r="r" b="b"/>
              <a:pathLst>
                <a:path w="256" h="368">
                  <a:moveTo>
                    <a:pt x="0" y="0"/>
                  </a:moveTo>
                  <a:lnTo>
                    <a:pt x="256" y="368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600" b="1">
                <a:solidFill>
                  <a:prstClr val="black"/>
                </a:solidFill>
              </a:endParaRP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1643043" y="3722681"/>
              <a:ext cx="1214446" cy="34390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600" b="1">
                  <a:solidFill>
                    <a:srgbClr val="0000FF"/>
                  </a:solidFill>
                  <a:latin typeface="方正兰亭超细黑简体" pitchFamily="2" charset="-122"/>
                  <a:ea typeface="方正兰亭超细黑简体" pitchFamily="2" charset="-122"/>
                  <a:cs typeface="Times New Roman" panose="02020603050405020304" pitchFamily="18" charset="0"/>
                </a:rPr>
                <a:t>顺</a:t>
              </a:r>
              <a:r>
                <a:rPr lang="zh-CN" altLang="en-US" sz="2600" b="1" smtClean="0">
                  <a:solidFill>
                    <a:srgbClr val="0000FF"/>
                  </a:solidFill>
                  <a:latin typeface="方正兰亭超细黑简体" pitchFamily="2" charset="-122"/>
                  <a:ea typeface="方正兰亭超细黑简体" pitchFamily="2" charset="-122"/>
                  <a:cs typeface="Times New Roman" panose="02020603050405020304" pitchFamily="18" charset="0"/>
                </a:rPr>
                <a:t>序表</a:t>
              </a:r>
              <a:endParaRPr lang="zh-CN" altLang="en-US" sz="2600" b="1">
                <a:solidFill>
                  <a:srgbClr val="0000FF"/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3514704" y="3722681"/>
              <a:ext cx="985858" cy="34390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600" b="1">
                  <a:solidFill>
                    <a:srgbClr val="0000FF"/>
                  </a:solidFill>
                  <a:latin typeface="方正兰亭超细黑简体" pitchFamily="2" charset="-122"/>
                  <a:ea typeface="方正兰亭超细黑简体" pitchFamily="2" charset="-122"/>
                  <a:cs typeface="Times New Roman" panose="02020603050405020304" pitchFamily="18" charset="0"/>
                </a:rPr>
                <a:t>链 表</a:t>
              </a:r>
              <a:endParaRPr lang="zh-CN" altLang="en-US" sz="2600" b="1">
                <a:solidFill>
                  <a:srgbClr val="0000FF"/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00166" y="4653634"/>
              <a:ext cx="1571636" cy="343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 smtClean="0">
                  <a:solidFill>
                    <a:srgbClr val="3333FF"/>
                  </a:solidFill>
                  <a:latin typeface="方正启体简体" pitchFamily="65" charset="-122"/>
                  <a:ea typeface="方正启体简体" pitchFamily="65" charset="-122"/>
                </a:rPr>
                <a:t>顺序栈</a:t>
              </a:r>
              <a:endParaRPr lang="zh-CN" altLang="en-US" sz="2600" b="1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</a:endParaRPr>
            </a:p>
          </p:txBody>
        </p:sp>
        <p:sp>
          <p:nvSpPr>
            <p:cNvPr id="22" name="下箭头 21"/>
            <p:cNvSpPr/>
            <p:nvPr/>
          </p:nvSpPr>
          <p:spPr>
            <a:xfrm>
              <a:off x="2214546" y="4296444"/>
              <a:ext cx="142876" cy="28575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600" b="1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14678" y="4653634"/>
              <a:ext cx="1571636" cy="343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 smtClean="0">
                  <a:solidFill>
                    <a:srgbClr val="3333FF"/>
                  </a:solidFill>
                  <a:latin typeface="方正启体简体" pitchFamily="65" charset="-122"/>
                  <a:ea typeface="方正启体简体" pitchFamily="65" charset="-122"/>
                </a:rPr>
                <a:t>链栈</a:t>
              </a:r>
              <a:endParaRPr lang="zh-CN" altLang="en-US" sz="2600" b="1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</a:endParaRPr>
            </a:p>
          </p:txBody>
        </p:sp>
        <p:sp>
          <p:nvSpPr>
            <p:cNvPr id="24" name="下箭头 23"/>
            <p:cNvSpPr/>
            <p:nvPr/>
          </p:nvSpPr>
          <p:spPr>
            <a:xfrm>
              <a:off x="3929058" y="4296444"/>
              <a:ext cx="142876" cy="28575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600" b="1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5" y="260648"/>
            <a:ext cx="8224589" cy="711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  <a:effectLst/>
                <a:latin typeface="+mj-ea"/>
              </a:rPr>
              <a:t>二、循环队列</a:t>
            </a:r>
            <a:endParaRPr lang="zh-CN" altLang="en-US" sz="3200" dirty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57158" y="1214423"/>
            <a:ext cx="8429683" cy="56436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</a:pPr>
            <a:r>
              <a:rPr lang="zh-CN" altLang="en-US" sz="2400" dirty="0" smtClean="0"/>
              <a:t>指针</a:t>
            </a:r>
            <a:r>
              <a:rPr lang="en-US" altLang="zh-CN" sz="2400" dirty="0" smtClean="0"/>
              <a:t>front</a:t>
            </a:r>
            <a:r>
              <a:rPr lang="zh-CN" altLang="en-US" sz="2400" dirty="0" smtClean="0"/>
              <a:t>和指针</a:t>
            </a:r>
            <a:r>
              <a:rPr lang="en-US" altLang="zh-CN" sz="2400" dirty="0" smtClean="0"/>
              <a:t>rear</a:t>
            </a:r>
            <a:r>
              <a:rPr lang="zh-CN" altLang="en-US" sz="2400" dirty="0" smtClean="0"/>
              <a:t>的循环后移可以通过取余运算实现：</a:t>
            </a:r>
            <a:endParaRPr lang="zh-CN" altLang="en-US" sz="2400" dirty="0" smtClean="0"/>
          </a:p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  <a:buNone/>
            </a:pPr>
            <a:r>
              <a:rPr lang="zh-CN" altLang="en-US" sz="2400" dirty="0" smtClean="0"/>
              <a:t>   </a:t>
            </a:r>
            <a:r>
              <a:rPr lang="en-US" altLang="zh-CN" sz="2400" dirty="0" smtClean="0"/>
              <a:t>front</a:t>
            </a:r>
            <a:r>
              <a:rPr lang="zh-CN" altLang="en-US" sz="2400" dirty="0" smtClean="0"/>
              <a:t>后移一个位置： </a:t>
            </a:r>
            <a:r>
              <a:rPr lang="en-US" altLang="zh-CN" sz="2400" dirty="0" smtClean="0"/>
              <a:t>front= ( front + 1 ) % </a:t>
            </a:r>
            <a:r>
              <a:rPr lang="en-US" altLang="zh-CN" sz="2400" dirty="0" err="1" smtClean="0"/>
              <a:t>MaxSize</a:t>
            </a:r>
            <a:endParaRPr lang="en-US" altLang="zh-CN" sz="2400" dirty="0" smtClean="0"/>
          </a:p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  <a:buNone/>
            </a:pPr>
            <a:r>
              <a:rPr lang="en-US" altLang="zh-CN" sz="2400" dirty="0" smtClean="0"/>
              <a:t>   rear</a:t>
            </a:r>
            <a:r>
              <a:rPr lang="zh-CN" altLang="en-US" sz="2400" dirty="0" smtClean="0"/>
              <a:t>后移一个位置：  </a:t>
            </a:r>
            <a:r>
              <a:rPr lang="en-US" altLang="zh-CN" sz="2400" dirty="0" smtClean="0"/>
              <a:t>rear= ( rear + 1 ) % </a:t>
            </a:r>
            <a:r>
              <a:rPr lang="en-US" altLang="zh-CN" sz="2400" dirty="0" err="1" smtClean="0"/>
              <a:t>MaxSize</a:t>
            </a:r>
            <a:endParaRPr lang="en-US" altLang="zh-CN" sz="2400" dirty="0" smtClean="0"/>
          </a:p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  <a:buNone/>
            </a:pPr>
            <a:r>
              <a:rPr lang="zh-CN" altLang="en-US" sz="2400" dirty="0" smtClean="0"/>
              <a:t>   空队的判断条件为： </a:t>
            </a:r>
            <a:r>
              <a:rPr lang="en-US" altLang="zh-CN" sz="2400" dirty="0" smtClean="0">
                <a:solidFill>
                  <a:srgbClr val="FF0000"/>
                </a:solidFill>
              </a:rPr>
              <a:t>front == rear 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  <a:buNone/>
            </a:pPr>
            <a:r>
              <a:rPr lang="zh-CN" altLang="en-US" sz="2400" dirty="0" smtClean="0"/>
              <a:t>   满队的判断条件为</a:t>
            </a:r>
            <a:r>
              <a:rPr lang="zh-CN" altLang="en-US" sz="2400" dirty="0" smtClean="0">
                <a:solidFill>
                  <a:srgbClr val="FF0000"/>
                </a:solidFill>
              </a:rPr>
              <a:t>： </a:t>
            </a:r>
            <a:r>
              <a:rPr lang="en-US" altLang="zh-CN" sz="2400" dirty="0" smtClean="0">
                <a:solidFill>
                  <a:srgbClr val="FF0000"/>
                </a:solidFill>
              </a:rPr>
              <a:t>front == (rear + 1 ) %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MaxSize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34233"/>
            <a:ext cx="9144000" cy="93610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zh-CN" b="0" dirty="0" smtClean="0"/>
              <a:t>数据</a:t>
            </a:r>
            <a:r>
              <a:rPr lang="zh-CN" altLang="zh-CN" b="0" dirty="0"/>
              <a:t>元素</a:t>
            </a:r>
            <a:r>
              <a:rPr lang="zh-CN" altLang="zh-CN" b="0" dirty="0" smtClean="0"/>
              <a:t>进</a:t>
            </a:r>
            <a:r>
              <a:rPr lang="zh-CN" altLang="en-US" b="0" dirty="0" smtClean="0"/>
              <a:t>、</a:t>
            </a:r>
            <a:r>
              <a:rPr lang="zh-CN" altLang="zh-CN" b="0" dirty="0" smtClean="0"/>
              <a:t>出</a:t>
            </a:r>
            <a:r>
              <a:rPr lang="zh-CN" altLang="zh-CN" b="0" dirty="0"/>
              <a:t>队列时</a:t>
            </a:r>
            <a:r>
              <a:rPr lang="zh-CN" altLang="zh-CN" b="0" dirty="0" smtClean="0"/>
              <a:t>，头</a:t>
            </a:r>
            <a:r>
              <a:rPr lang="zh-CN" altLang="zh-CN" b="0" dirty="0"/>
              <a:t>指针</a:t>
            </a:r>
            <a:r>
              <a:rPr lang="zh-CN" altLang="zh-CN" b="0" dirty="0" smtClean="0"/>
              <a:t>和尾</a:t>
            </a:r>
            <a:r>
              <a:rPr lang="zh-CN" altLang="zh-CN" b="0" dirty="0"/>
              <a:t>指针的移动</a:t>
            </a:r>
            <a:r>
              <a:rPr lang="zh-CN" altLang="zh-CN" b="0" dirty="0" smtClean="0"/>
              <a:t>情况</a:t>
            </a:r>
            <a:r>
              <a:rPr lang="zh-CN" altLang="en-US" b="0" dirty="0" smtClean="0"/>
              <a:t>：</a:t>
            </a:r>
            <a:endParaRPr lang="zh-CN" altLang="en-US" dirty="0"/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524328" y="44624"/>
            <a:ext cx="1661032" cy="463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=5</a:t>
            </a:r>
            <a:endParaRPr lang="zh-CN" altLang="zh-CN" sz="22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8614" name="组合 68613"/>
          <p:cNvGrpSpPr/>
          <p:nvPr/>
        </p:nvGrpSpPr>
        <p:grpSpPr>
          <a:xfrm>
            <a:off x="290493" y="914713"/>
            <a:ext cx="2862262" cy="2658303"/>
            <a:chOff x="290493" y="914713"/>
            <a:chExt cx="2862262" cy="2658303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847705" y="1394138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290493" y="914713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2000230" y="2259326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Freeform 7"/>
            <p:cNvSpPr/>
            <p:nvPr/>
          </p:nvSpPr>
          <p:spPr bwMode="auto">
            <a:xfrm>
              <a:off x="1917680" y="1211576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Freeform 8"/>
            <p:cNvSpPr/>
            <p:nvPr/>
          </p:nvSpPr>
          <p:spPr bwMode="auto">
            <a:xfrm>
              <a:off x="919143" y="1035363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>
              <a:off x="1279505" y="2546663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Freeform 10"/>
            <p:cNvSpPr/>
            <p:nvPr/>
          </p:nvSpPr>
          <p:spPr bwMode="auto">
            <a:xfrm>
              <a:off x="317480" y="2043426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1549380" y="2140263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1736705" y="1716401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1352530" y="1419538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919143" y="1611626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992168" y="2043426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H="1" flipV="1">
              <a:off x="2144693" y="2762563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1691035" y="3265041"/>
              <a:ext cx="720725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front</a:t>
              </a:r>
              <a:endPara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Text Box 23"/>
            <p:cNvSpPr txBox="1">
              <a:spLocks noChangeArrowheads="1"/>
            </p:cNvSpPr>
            <p:nvPr/>
          </p:nvSpPr>
          <p:spPr bwMode="auto">
            <a:xfrm>
              <a:off x="2432030" y="2946847"/>
              <a:ext cx="720725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rear</a:t>
              </a:r>
              <a:endPara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Line 16"/>
            <p:cNvSpPr>
              <a:spLocks noChangeShapeType="1"/>
            </p:cNvSpPr>
            <p:nvPr/>
          </p:nvSpPr>
          <p:spPr bwMode="auto">
            <a:xfrm flipH="1" flipV="1">
              <a:off x="1835051" y="2914963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8615" name="组合 68614"/>
          <p:cNvGrpSpPr/>
          <p:nvPr/>
        </p:nvGrpSpPr>
        <p:grpSpPr>
          <a:xfrm>
            <a:off x="3275856" y="930174"/>
            <a:ext cx="2303462" cy="2658303"/>
            <a:chOff x="3275856" y="930174"/>
            <a:chExt cx="2303462" cy="2658303"/>
          </a:xfrm>
        </p:grpSpPr>
        <p:sp>
          <p:nvSpPr>
            <p:cNvPr id="33" name="Oval 4"/>
            <p:cNvSpPr>
              <a:spLocks noChangeArrowheads="1"/>
            </p:cNvSpPr>
            <p:nvPr/>
          </p:nvSpPr>
          <p:spPr bwMode="auto">
            <a:xfrm>
              <a:off x="3833068" y="1409599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3275856" y="930174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Freeform 6"/>
            <p:cNvSpPr/>
            <p:nvPr/>
          </p:nvSpPr>
          <p:spPr bwMode="auto">
            <a:xfrm>
              <a:off x="4985593" y="2274787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Freeform 7"/>
            <p:cNvSpPr/>
            <p:nvPr/>
          </p:nvSpPr>
          <p:spPr bwMode="auto">
            <a:xfrm>
              <a:off x="4903043" y="1227037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Freeform 8"/>
            <p:cNvSpPr/>
            <p:nvPr/>
          </p:nvSpPr>
          <p:spPr bwMode="auto">
            <a:xfrm>
              <a:off x="3904506" y="1050824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 flipH="1">
              <a:off x="4264868" y="2562124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Freeform 10"/>
            <p:cNvSpPr/>
            <p:nvPr/>
          </p:nvSpPr>
          <p:spPr bwMode="auto">
            <a:xfrm>
              <a:off x="3302843" y="2058887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Line 16"/>
            <p:cNvSpPr>
              <a:spLocks noChangeShapeType="1"/>
            </p:cNvSpPr>
            <p:nvPr/>
          </p:nvSpPr>
          <p:spPr bwMode="auto">
            <a:xfrm flipV="1">
              <a:off x="3707780" y="2852936"/>
              <a:ext cx="144338" cy="27892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Text Box 17"/>
            <p:cNvSpPr txBox="1">
              <a:spLocks noChangeArrowheads="1"/>
            </p:cNvSpPr>
            <p:nvPr/>
          </p:nvSpPr>
          <p:spPr bwMode="auto">
            <a:xfrm>
              <a:off x="4676398" y="3280502"/>
              <a:ext cx="720725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front</a:t>
              </a:r>
              <a:endPara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Text Box 18"/>
            <p:cNvSpPr txBox="1">
              <a:spLocks noChangeArrowheads="1"/>
            </p:cNvSpPr>
            <p:nvPr/>
          </p:nvSpPr>
          <p:spPr bwMode="auto">
            <a:xfrm>
              <a:off x="5130056" y="1698524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CN" sz="20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Text Box 19"/>
            <p:cNvSpPr txBox="1">
              <a:spLocks noChangeArrowheads="1"/>
            </p:cNvSpPr>
            <p:nvPr/>
          </p:nvSpPr>
          <p:spPr bwMode="auto">
            <a:xfrm>
              <a:off x="4402981" y="1012724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CN" sz="20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Text Box 20"/>
            <p:cNvSpPr txBox="1">
              <a:spLocks noChangeArrowheads="1"/>
            </p:cNvSpPr>
            <p:nvPr/>
          </p:nvSpPr>
          <p:spPr bwMode="auto">
            <a:xfrm>
              <a:off x="3472706" y="1554062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CN" sz="20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Text Box 21"/>
            <p:cNvSpPr txBox="1">
              <a:spLocks noChangeArrowheads="1"/>
            </p:cNvSpPr>
            <p:nvPr/>
          </p:nvSpPr>
          <p:spPr bwMode="auto">
            <a:xfrm>
              <a:off x="4678411" y="2571649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en-US" altLang="zh-CN" sz="20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Text Box 23"/>
            <p:cNvSpPr txBox="1">
              <a:spLocks noChangeArrowheads="1"/>
            </p:cNvSpPr>
            <p:nvPr/>
          </p:nvSpPr>
          <p:spPr bwMode="auto">
            <a:xfrm>
              <a:off x="3563888" y="3212976"/>
              <a:ext cx="720725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rear</a:t>
              </a:r>
              <a:endPara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Line 16"/>
            <p:cNvSpPr>
              <a:spLocks noChangeShapeType="1"/>
            </p:cNvSpPr>
            <p:nvPr/>
          </p:nvSpPr>
          <p:spPr bwMode="auto">
            <a:xfrm flipH="1" flipV="1">
              <a:off x="4820414" y="2930424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0" name="Text Box 11"/>
            <p:cNvSpPr txBox="1">
              <a:spLocks noChangeArrowheads="1"/>
            </p:cNvSpPr>
            <p:nvPr/>
          </p:nvSpPr>
          <p:spPr bwMode="auto">
            <a:xfrm>
              <a:off x="4626173" y="2133501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1" name="Text Box 12"/>
            <p:cNvSpPr txBox="1">
              <a:spLocks noChangeArrowheads="1"/>
            </p:cNvSpPr>
            <p:nvPr/>
          </p:nvSpPr>
          <p:spPr bwMode="auto">
            <a:xfrm>
              <a:off x="4813498" y="1709639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2" name="Text Box 13"/>
            <p:cNvSpPr txBox="1">
              <a:spLocks noChangeArrowheads="1"/>
            </p:cNvSpPr>
            <p:nvPr/>
          </p:nvSpPr>
          <p:spPr bwMode="auto">
            <a:xfrm>
              <a:off x="4429323" y="1412776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3" name="Text Box 14"/>
            <p:cNvSpPr txBox="1">
              <a:spLocks noChangeArrowheads="1"/>
            </p:cNvSpPr>
            <p:nvPr/>
          </p:nvSpPr>
          <p:spPr bwMode="auto">
            <a:xfrm>
              <a:off x="3995936" y="1604864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4" name="Text Box 15"/>
            <p:cNvSpPr txBox="1">
              <a:spLocks noChangeArrowheads="1"/>
            </p:cNvSpPr>
            <p:nvPr/>
          </p:nvSpPr>
          <p:spPr bwMode="auto">
            <a:xfrm>
              <a:off x="4068961" y="2036664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8613" name="组合 68612"/>
          <p:cNvGrpSpPr/>
          <p:nvPr/>
        </p:nvGrpSpPr>
        <p:grpSpPr>
          <a:xfrm>
            <a:off x="6173589" y="908720"/>
            <a:ext cx="2790899" cy="2658303"/>
            <a:chOff x="6173589" y="908720"/>
            <a:chExt cx="2790899" cy="2658303"/>
          </a:xfrm>
        </p:grpSpPr>
        <p:sp>
          <p:nvSpPr>
            <p:cNvPr id="55" name="Oval 4"/>
            <p:cNvSpPr>
              <a:spLocks noChangeArrowheads="1"/>
            </p:cNvSpPr>
            <p:nvPr/>
          </p:nvSpPr>
          <p:spPr bwMode="auto">
            <a:xfrm>
              <a:off x="6730801" y="1388145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6" name="Oval 5"/>
            <p:cNvSpPr>
              <a:spLocks noChangeArrowheads="1"/>
            </p:cNvSpPr>
            <p:nvPr/>
          </p:nvSpPr>
          <p:spPr bwMode="auto">
            <a:xfrm>
              <a:off x="6173589" y="908720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Freeform 6"/>
            <p:cNvSpPr/>
            <p:nvPr/>
          </p:nvSpPr>
          <p:spPr bwMode="auto">
            <a:xfrm>
              <a:off x="7883326" y="2253333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Freeform 7"/>
            <p:cNvSpPr/>
            <p:nvPr/>
          </p:nvSpPr>
          <p:spPr bwMode="auto">
            <a:xfrm>
              <a:off x="7800776" y="1205583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Freeform 8"/>
            <p:cNvSpPr/>
            <p:nvPr/>
          </p:nvSpPr>
          <p:spPr bwMode="auto">
            <a:xfrm>
              <a:off x="6802239" y="1029370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Line 9"/>
            <p:cNvSpPr>
              <a:spLocks noChangeShapeType="1"/>
            </p:cNvSpPr>
            <p:nvPr/>
          </p:nvSpPr>
          <p:spPr bwMode="auto">
            <a:xfrm flipH="1">
              <a:off x="7162601" y="2540670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Freeform 10"/>
            <p:cNvSpPr/>
            <p:nvPr/>
          </p:nvSpPr>
          <p:spPr bwMode="auto">
            <a:xfrm>
              <a:off x="6200576" y="2037433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Line 16"/>
            <p:cNvSpPr>
              <a:spLocks noChangeShapeType="1"/>
            </p:cNvSpPr>
            <p:nvPr/>
          </p:nvSpPr>
          <p:spPr bwMode="auto">
            <a:xfrm flipH="1">
              <a:off x="8436721" y="1532608"/>
              <a:ext cx="346593" cy="227012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Text Box 17"/>
            <p:cNvSpPr txBox="1">
              <a:spLocks noChangeArrowheads="1"/>
            </p:cNvSpPr>
            <p:nvPr/>
          </p:nvSpPr>
          <p:spPr bwMode="auto">
            <a:xfrm>
              <a:off x="7574131" y="3259048"/>
              <a:ext cx="720725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front</a:t>
              </a:r>
              <a:endPara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Text Box 18"/>
            <p:cNvSpPr txBox="1">
              <a:spLocks noChangeArrowheads="1"/>
            </p:cNvSpPr>
            <p:nvPr/>
          </p:nvSpPr>
          <p:spPr bwMode="auto">
            <a:xfrm>
              <a:off x="7561756" y="2550195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en-US" altLang="zh-CN" sz="20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7235651" y="991270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en-US" altLang="zh-CN" sz="20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6370439" y="1532608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en-US" altLang="zh-CN" sz="20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2" name="Text Box 21"/>
            <p:cNvSpPr txBox="1">
              <a:spLocks noChangeArrowheads="1"/>
            </p:cNvSpPr>
            <p:nvPr/>
          </p:nvSpPr>
          <p:spPr bwMode="auto">
            <a:xfrm>
              <a:off x="6586339" y="2396208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en-US" altLang="zh-CN" sz="20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3" name="Text Box 23"/>
            <p:cNvSpPr txBox="1">
              <a:spLocks noChangeArrowheads="1"/>
            </p:cNvSpPr>
            <p:nvPr/>
          </p:nvSpPr>
          <p:spPr bwMode="auto">
            <a:xfrm>
              <a:off x="8243763" y="1098808"/>
              <a:ext cx="720725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rear</a:t>
              </a:r>
              <a:endPara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4" name="Line 16"/>
            <p:cNvSpPr>
              <a:spLocks noChangeShapeType="1"/>
            </p:cNvSpPr>
            <p:nvPr/>
          </p:nvSpPr>
          <p:spPr bwMode="auto">
            <a:xfrm flipH="1" flipV="1">
              <a:off x="7718147" y="2908970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5" name="Text Box 11"/>
            <p:cNvSpPr txBox="1">
              <a:spLocks noChangeArrowheads="1"/>
            </p:cNvSpPr>
            <p:nvPr/>
          </p:nvSpPr>
          <p:spPr bwMode="auto">
            <a:xfrm>
              <a:off x="7481714" y="2133501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6" name="Text Box 12"/>
            <p:cNvSpPr txBox="1">
              <a:spLocks noChangeArrowheads="1"/>
            </p:cNvSpPr>
            <p:nvPr/>
          </p:nvSpPr>
          <p:spPr bwMode="auto">
            <a:xfrm>
              <a:off x="7669039" y="1709639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7" name="Text Box 13"/>
            <p:cNvSpPr txBox="1">
              <a:spLocks noChangeArrowheads="1"/>
            </p:cNvSpPr>
            <p:nvPr/>
          </p:nvSpPr>
          <p:spPr bwMode="auto">
            <a:xfrm>
              <a:off x="7284864" y="1412776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8" name="Text Box 14"/>
            <p:cNvSpPr txBox="1">
              <a:spLocks noChangeArrowheads="1"/>
            </p:cNvSpPr>
            <p:nvPr/>
          </p:nvSpPr>
          <p:spPr bwMode="auto">
            <a:xfrm>
              <a:off x="6851477" y="1604864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9" name="Text Box 15"/>
            <p:cNvSpPr txBox="1">
              <a:spLocks noChangeArrowheads="1"/>
            </p:cNvSpPr>
            <p:nvPr/>
          </p:nvSpPr>
          <p:spPr bwMode="auto">
            <a:xfrm>
              <a:off x="6924502" y="2036664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8611" name="组合 68610"/>
          <p:cNvGrpSpPr/>
          <p:nvPr/>
        </p:nvGrpSpPr>
        <p:grpSpPr>
          <a:xfrm>
            <a:off x="3365277" y="3933056"/>
            <a:ext cx="2859025" cy="2576801"/>
            <a:chOff x="3365277" y="3933056"/>
            <a:chExt cx="2859025" cy="2576801"/>
          </a:xfrm>
        </p:grpSpPr>
        <p:sp>
          <p:nvSpPr>
            <p:cNvPr id="100" name="Oval 4"/>
            <p:cNvSpPr>
              <a:spLocks noChangeArrowheads="1"/>
            </p:cNvSpPr>
            <p:nvPr/>
          </p:nvSpPr>
          <p:spPr bwMode="auto">
            <a:xfrm>
              <a:off x="3922489" y="4412481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1" name="Oval 5"/>
            <p:cNvSpPr>
              <a:spLocks noChangeArrowheads="1"/>
            </p:cNvSpPr>
            <p:nvPr/>
          </p:nvSpPr>
          <p:spPr bwMode="auto">
            <a:xfrm>
              <a:off x="3365277" y="3933056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" name="Freeform 6"/>
            <p:cNvSpPr/>
            <p:nvPr/>
          </p:nvSpPr>
          <p:spPr bwMode="auto">
            <a:xfrm>
              <a:off x="5075014" y="5277669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Freeform 7"/>
            <p:cNvSpPr/>
            <p:nvPr/>
          </p:nvSpPr>
          <p:spPr bwMode="auto">
            <a:xfrm>
              <a:off x="4992464" y="4229919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Freeform 8"/>
            <p:cNvSpPr/>
            <p:nvPr/>
          </p:nvSpPr>
          <p:spPr bwMode="auto">
            <a:xfrm>
              <a:off x="3993927" y="4053706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5" name="Line 9"/>
            <p:cNvSpPr>
              <a:spLocks noChangeShapeType="1"/>
            </p:cNvSpPr>
            <p:nvPr/>
          </p:nvSpPr>
          <p:spPr bwMode="auto">
            <a:xfrm flipH="1">
              <a:off x="4354289" y="5565006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6" name="Freeform 10"/>
            <p:cNvSpPr/>
            <p:nvPr/>
          </p:nvSpPr>
          <p:spPr bwMode="auto">
            <a:xfrm>
              <a:off x="3392264" y="5061769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 flipH="1" flipV="1">
              <a:off x="5148064" y="5805264"/>
              <a:ext cx="314842" cy="273614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3" name="Text Box 17"/>
            <p:cNvSpPr txBox="1">
              <a:spLocks noChangeArrowheads="1"/>
            </p:cNvSpPr>
            <p:nvPr/>
          </p:nvSpPr>
          <p:spPr bwMode="auto">
            <a:xfrm>
              <a:off x="3393220" y="6201882"/>
              <a:ext cx="720725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front</a:t>
              </a:r>
              <a:endPara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4" name="Text Box 19"/>
            <p:cNvSpPr txBox="1">
              <a:spLocks noChangeArrowheads="1"/>
            </p:cNvSpPr>
            <p:nvPr/>
          </p:nvSpPr>
          <p:spPr bwMode="auto">
            <a:xfrm>
              <a:off x="4427339" y="4015606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en-US" altLang="zh-CN" sz="20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5" name="Text Box 20"/>
            <p:cNvSpPr txBox="1">
              <a:spLocks noChangeArrowheads="1"/>
            </p:cNvSpPr>
            <p:nvPr/>
          </p:nvSpPr>
          <p:spPr bwMode="auto">
            <a:xfrm>
              <a:off x="3562127" y="4556944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en-US" altLang="zh-CN" sz="20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6" name="Text Box 21"/>
            <p:cNvSpPr txBox="1">
              <a:spLocks noChangeArrowheads="1"/>
            </p:cNvSpPr>
            <p:nvPr/>
          </p:nvSpPr>
          <p:spPr bwMode="auto">
            <a:xfrm>
              <a:off x="3778027" y="5420544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en-US" altLang="zh-CN" sz="20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7" name="Text Box 23"/>
            <p:cNvSpPr txBox="1">
              <a:spLocks noChangeArrowheads="1"/>
            </p:cNvSpPr>
            <p:nvPr/>
          </p:nvSpPr>
          <p:spPr bwMode="auto">
            <a:xfrm>
              <a:off x="5503577" y="5743522"/>
              <a:ext cx="720725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rear</a:t>
              </a:r>
              <a:endPara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8" name="Line 16"/>
            <p:cNvSpPr>
              <a:spLocks noChangeShapeType="1"/>
            </p:cNvSpPr>
            <p:nvPr/>
          </p:nvSpPr>
          <p:spPr bwMode="auto">
            <a:xfrm flipV="1">
              <a:off x="3666901" y="5871747"/>
              <a:ext cx="182563" cy="350078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9" name="Text Box 21"/>
            <p:cNvSpPr txBox="1">
              <a:spLocks noChangeArrowheads="1"/>
            </p:cNvSpPr>
            <p:nvPr/>
          </p:nvSpPr>
          <p:spPr bwMode="auto">
            <a:xfrm>
              <a:off x="5292775" y="4705201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lang="en-US" altLang="zh-CN" sz="20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Text Box 11"/>
            <p:cNvSpPr txBox="1">
              <a:spLocks noChangeArrowheads="1"/>
            </p:cNvSpPr>
            <p:nvPr/>
          </p:nvSpPr>
          <p:spPr bwMode="auto">
            <a:xfrm>
              <a:off x="4745410" y="5157837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1" name="Text Box 12"/>
            <p:cNvSpPr txBox="1">
              <a:spLocks noChangeArrowheads="1"/>
            </p:cNvSpPr>
            <p:nvPr/>
          </p:nvSpPr>
          <p:spPr bwMode="auto">
            <a:xfrm>
              <a:off x="4932735" y="4733975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2" name="Text Box 13"/>
            <p:cNvSpPr txBox="1">
              <a:spLocks noChangeArrowheads="1"/>
            </p:cNvSpPr>
            <p:nvPr/>
          </p:nvSpPr>
          <p:spPr bwMode="auto">
            <a:xfrm>
              <a:off x="4548560" y="4437112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Text Box 14"/>
            <p:cNvSpPr txBox="1">
              <a:spLocks noChangeArrowheads="1"/>
            </p:cNvSpPr>
            <p:nvPr/>
          </p:nvSpPr>
          <p:spPr bwMode="auto">
            <a:xfrm>
              <a:off x="4115173" y="4629200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Text Box 15"/>
            <p:cNvSpPr txBox="1">
              <a:spLocks noChangeArrowheads="1"/>
            </p:cNvSpPr>
            <p:nvPr/>
          </p:nvSpPr>
          <p:spPr bwMode="auto">
            <a:xfrm>
              <a:off x="4188198" y="5061000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8616" name="组合 68615"/>
          <p:cNvGrpSpPr/>
          <p:nvPr/>
        </p:nvGrpSpPr>
        <p:grpSpPr>
          <a:xfrm>
            <a:off x="439601" y="3876535"/>
            <a:ext cx="2790899" cy="2576801"/>
            <a:chOff x="439601" y="3876535"/>
            <a:chExt cx="2790899" cy="2576801"/>
          </a:xfrm>
        </p:grpSpPr>
        <p:sp>
          <p:nvSpPr>
            <p:cNvPr id="78" name="Oval 4"/>
            <p:cNvSpPr>
              <a:spLocks noChangeArrowheads="1"/>
            </p:cNvSpPr>
            <p:nvPr/>
          </p:nvSpPr>
          <p:spPr bwMode="auto">
            <a:xfrm>
              <a:off x="996813" y="4355960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9" name="Oval 5"/>
            <p:cNvSpPr>
              <a:spLocks noChangeArrowheads="1"/>
            </p:cNvSpPr>
            <p:nvPr/>
          </p:nvSpPr>
          <p:spPr bwMode="auto">
            <a:xfrm>
              <a:off x="439601" y="3876535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0" name="Freeform 6"/>
            <p:cNvSpPr/>
            <p:nvPr/>
          </p:nvSpPr>
          <p:spPr bwMode="auto">
            <a:xfrm>
              <a:off x="2149338" y="5221148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1" name="Freeform 7"/>
            <p:cNvSpPr/>
            <p:nvPr/>
          </p:nvSpPr>
          <p:spPr bwMode="auto">
            <a:xfrm>
              <a:off x="2066788" y="4173398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Freeform 8"/>
            <p:cNvSpPr/>
            <p:nvPr/>
          </p:nvSpPr>
          <p:spPr bwMode="auto">
            <a:xfrm>
              <a:off x="1068251" y="3997185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3" name="Line 9"/>
            <p:cNvSpPr>
              <a:spLocks noChangeShapeType="1"/>
            </p:cNvSpPr>
            <p:nvPr/>
          </p:nvSpPr>
          <p:spPr bwMode="auto">
            <a:xfrm flipH="1">
              <a:off x="1428613" y="5508485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4" name="Freeform 10"/>
            <p:cNvSpPr/>
            <p:nvPr/>
          </p:nvSpPr>
          <p:spPr bwMode="auto">
            <a:xfrm>
              <a:off x="466588" y="5005248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Line 16"/>
            <p:cNvSpPr>
              <a:spLocks noChangeShapeType="1"/>
            </p:cNvSpPr>
            <p:nvPr/>
          </p:nvSpPr>
          <p:spPr bwMode="auto">
            <a:xfrm flipH="1">
              <a:off x="2702733" y="4500423"/>
              <a:ext cx="346593" cy="227012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1" name="Text Box 17"/>
            <p:cNvSpPr txBox="1">
              <a:spLocks noChangeArrowheads="1"/>
            </p:cNvSpPr>
            <p:nvPr/>
          </p:nvSpPr>
          <p:spPr bwMode="auto">
            <a:xfrm>
              <a:off x="467544" y="6145361"/>
              <a:ext cx="720725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front</a:t>
              </a:r>
              <a:endPara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3" name="Text Box 19"/>
            <p:cNvSpPr txBox="1">
              <a:spLocks noChangeArrowheads="1"/>
            </p:cNvSpPr>
            <p:nvPr/>
          </p:nvSpPr>
          <p:spPr bwMode="auto">
            <a:xfrm>
              <a:off x="1501663" y="3959085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en-US" altLang="zh-CN" sz="20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" name="Text Box 20"/>
            <p:cNvSpPr txBox="1">
              <a:spLocks noChangeArrowheads="1"/>
            </p:cNvSpPr>
            <p:nvPr/>
          </p:nvSpPr>
          <p:spPr bwMode="auto">
            <a:xfrm>
              <a:off x="636451" y="4500423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en-US" altLang="zh-CN" sz="20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Text Box 21"/>
            <p:cNvSpPr txBox="1">
              <a:spLocks noChangeArrowheads="1"/>
            </p:cNvSpPr>
            <p:nvPr/>
          </p:nvSpPr>
          <p:spPr bwMode="auto">
            <a:xfrm>
              <a:off x="852351" y="5364023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en-US" altLang="zh-CN" sz="20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Text Box 23"/>
            <p:cNvSpPr txBox="1">
              <a:spLocks noChangeArrowheads="1"/>
            </p:cNvSpPr>
            <p:nvPr/>
          </p:nvSpPr>
          <p:spPr bwMode="auto">
            <a:xfrm>
              <a:off x="2509775" y="4066623"/>
              <a:ext cx="720725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rear</a:t>
              </a:r>
              <a:endPara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Line 16"/>
            <p:cNvSpPr>
              <a:spLocks noChangeShapeType="1"/>
            </p:cNvSpPr>
            <p:nvPr/>
          </p:nvSpPr>
          <p:spPr bwMode="auto">
            <a:xfrm flipV="1">
              <a:off x="741225" y="5815226"/>
              <a:ext cx="182563" cy="350078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5" name="Text Box 11"/>
            <p:cNvSpPr txBox="1">
              <a:spLocks noChangeArrowheads="1"/>
            </p:cNvSpPr>
            <p:nvPr/>
          </p:nvSpPr>
          <p:spPr bwMode="auto">
            <a:xfrm>
              <a:off x="1817861" y="5157837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6" name="Text Box 12"/>
            <p:cNvSpPr txBox="1">
              <a:spLocks noChangeArrowheads="1"/>
            </p:cNvSpPr>
            <p:nvPr/>
          </p:nvSpPr>
          <p:spPr bwMode="auto">
            <a:xfrm>
              <a:off x="2005186" y="4733975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7" name="Text Box 13"/>
            <p:cNvSpPr txBox="1">
              <a:spLocks noChangeArrowheads="1"/>
            </p:cNvSpPr>
            <p:nvPr/>
          </p:nvSpPr>
          <p:spPr bwMode="auto">
            <a:xfrm>
              <a:off x="1621011" y="4437112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8" name="Text Box 14"/>
            <p:cNvSpPr txBox="1">
              <a:spLocks noChangeArrowheads="1"/>
            </p:cNvSpPr>
            <p:nvPr/>
          </p:nvSpPr>
          <p:spPr bwMode="auto">
            <a:xfrm>
              <a:off x="1187624" y="4629200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9" name="Text Box 15"/>
            <p:cNvSpPr txBox="1">
              <a:spLocks noChangeArrowheads="1"/>
            </p:cNvSpPr>
            <p:nvPr/>
          </p:nvSpPr>
          <p:spPr bwMode="auto">
            <a:xfrm>
              <a:off x="1260649" y="5061000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8612" name="组合 68611"/>
          <p:cNvGrpSpPr/>
          <p:nvPr/>
        </p:nvGrpSpPr>
        <p:grpSpPr>
          <a:xfrm>
            <a:off x="5865614" y="3722547"/>
            <a:ext cx="2759335" cy="2729131"/>
            <a:chOff x="5865614" y="3722547"/>
            <a:chExt cx="2759335" cy="2729131"/>
          </a:xfrm>
        </p:grpSpPr>
        <p:sp>
          <p:nvSpPr>
            <p:cNvPr id="147" name="Oval 4"/>
            <p:cNvSpPr>
              <a:spLocks noChangeArrowheads="1"/>
            </p:cNvSpPr>
            <p:nvPr/>
          </p:nvSpPr>
          <p:spPr bwMode="auto">
            <a:xfrm>
              <a:off x="6878699" y="4412481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8" name="Oval 5"/>
            <p:cNvSpPr>
              <a:spLocks noChangeArrowheads="1"/>
            </p:cNvSpPr>
            <p:nvPr/>
          </p:nvSpPr>
          <p:spPr bwMode="auto">
            <a:xfrm>
              <a:off x="6321487" y="3933056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9" name="Freeform 6"/>
            <p:cNvSpPr/>
            <p:nvPr/>
          </p:nvSpPr>
          <p:spPr bwMode="auto">
            <a:xfrm>
              <a:off x="8031224" y="5277669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0" name="Freeform 7"/>
            <p:cNvSpPr/>
            <p:nvPr/>
          </p:nvSpPr>
          <p:spPr bwMode="auto">
            <a:xfrm>
              <a:off x="7948674" y="4229919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1" name="Freeform 8"/>
            <p:cNvSpPr/>
            <p:nvPr/>
          </p:nvSpPr>
          <p:spPr bwMode="auto">
            <a:xfrm>
              <a:off x="6950137" y="4053706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2" name="Line 9"/>
            <p:cNvSpPr>
              <a:spLocks noChangeShapeType="1"/>
            </p:cNvSpPr>
            <p:nvPr/>
          </p:nvSpPr>
          <p:spPr bwMode="auto">
            <a:xfrm flipH="1">
              <a:off x="7310499" y="5565006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3" name="Freeform 10"/>
            <p:cNvSpPr/>
            <p:nvPr/>
          </p:nvSpPr>
          <p:spPr bwMode="auto">
            <a:xfrm>
              <a:off x="6348474" y="5061769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4" name="Line 16"/>
            <p:cNvSpPr>
              <a:spLocks noChangeShapeType="1"/>
            </p:cNvSpPr>
            <p:nvPr/>
          </p:nvSpPr>
          <p:spPr bwMode="auto">
            <a:xfrm flipV="1">
              <a:off x="6518337" y="5755198"/>
              <a:ext cx="239220" cy="346089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5" name="Text Box 17"/>
            <p:cNvSpPr txBox="1">
              <a:spLocks noChangeArrowheads="1"/>
            </p:cNvSpPr>
            <p:nvPr/>
          </p:nvSpPr>
          <p:spPr bwMode="auto">
            <a:xfrm>
              <a:off x="5865614" y="3722547"/>
              <a:ext cx="720725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front</a:t>
              </a:r>
              <a:endPara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6" name="Text Box 19"/>
            <p:cNvSpPr txBox="1">
              <a:spLocks noChangeArrowheads="1"/>
            </p:cNvSpPr>
            <p:nvPr/>
          </p:nvSpPr>
          <p:spPr bwMode="auto">
            <a:xfrm>
              <a:off x="7383549" y="4015606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en-US" altLang="zh-CN" sz="20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7" name="Text Box 20"/>
            <p:cNvSpPr txBox="1">
              <a:spLocks noChangeArrowheads="1"/>
            </p:cNvSpPr>
            <p:nvPr/>
          </p:nvSpPr>
          <p:spPr bwMode="auto">
            <a:xfrm>
              <a:off x="6518337" y="4556944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en-US" altLang="zh-CN" sz="20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8" name="Text Box 21"/>
            <p:cNvSpPr txBox="1">
              <a:spLocks noChangeArrowheads="1"/>
            </p:cNvSpPr>
            <p:nvPr/>
          </p:nvSpPr>
          <p:spPr bwMode="auto">
            <a:xfrm>
              <a:off x="7761801" y="5536059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</a:t>
              </a:r>
              <a:endParaRPr lang="en-US" altLang="zh-CN" sz="20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9" name="Text Box 23"/>
            <p:cNvSpPr txBox="1">
              <a:spLocks noChangeArrowheads="1"/>
            </p:cNvSpPr>
            <p:nvPr/>
          </p:nvSpPr>
          <p:spPr bwMode="auto">
            <a:xfrm>
              <a:off x="6288039" y="6143703"/>
              <a:ext cx="720725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rear</a:t>
              </a:r>
              <a:endPara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0" name="Line 16"/>
            <p:cNvSpPr>
              <a:spLocks noChangeShapeType="1"/>
            </p:cNvSpPr>
            <p:nvPr/>
          </p:nvSpPr>
          <p:spPr bwMode="auto">
            <a:xfrm>
              <a:off x="6173590" y="4169594"/>
              <a:ext cx="301624" cy="242888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1" name="Text Box 21"/>
            <p:cNvSpPr txBox="1">
              <a:spLocks noChangeArrowheads="1"/>
            </p:cNvSpPr>
            <p:nvPr/>
          </p:nvSpPr>
          <p:spPr bwMode="auto">
            <a:xfrm>
              <a:off x="8248985" y="4705201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lang="en-US" altLang="zh-CN" sz="20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2" name="Text Box 11"/>
            <p:cNvSpPr txBox="1">
              <a:spLocks noChangeArrowheads="1"/>
            </p:cNvSpPr>
            <p:nvPr/>
          </p:nvSpPr>
          <p:spPr bwMode="auto">
            <a:xfrm>
              <a:off x="7701620" y="5157837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3" name="Text Box 12"/>
            <p:cNvSpPr txBox="1">
              <a:spLocks noChangeArrowheads="1"/>
            </p:cNvSpPr>
            <p:nvPr/>
          </p:nvSpPr>
          <p:spPr bwMode="auto">
            <a:xfrm>
              <a:off x="7888945" y="4733975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4" name="Text Box 13"/>
            <p:cNvSpPr txBox="1">
              <a:spLocks noChangeArrowheads="1"/>
            </p:cNvSpPr>
            <p:nvPr/>
          </p:nvSpPr>
          <p:spPr bwMode="auto">
            <a:xfrm>
              <a:off x="7504770" y="4437112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5" name="Text Box 14"/>
            <p:cNvSpPr txBox="1">
              <a:spLocks noChangeArrowheads="1"/>
            </p:cNvSpPr>
            <p:nvPr/>
          </p:nvSpPr>
          <p:spPr bwMode="auto">
            <a:xfrm>
              <a:off x="7071383" y="4629200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6" name="Text Box 15"/>
            <p:cNvSpPr txBox="1">
              <a:spLocks noChangeArrowheads="1"/>
            </p:cNvSpPr>
            <p:nvPr/>
          </p:nvSpPr>
          <p:spPr bwMode="auto">
            <a:xfrm>
              <a:off x="7144408" y="5061000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625818"/>
            <a:ext cx="8286808" cy="4963422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sz="3600" dirty="0" smtClean="0"/>
              <a:t>总结：</a:t>
            </a:r>
            <a:endParaRPr lang="en-US" altLang="zh-CN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 dirty="0"/>
              <a:t>rear</a:t>
            </a:r>
            <a:r>
              <a:rPr lang="zh-CN" altLang="en-US" sz="3200" dirty="0"/>
              <a:t>指向单元永远为空</a:t>
            </a:r>
            <a:r>
              <a:rPr lang="zh-CN" altLang="en-US" sz="3200" dirty="0" smtClean="0"/>
              <a:t>，所以先存数，再变更</a:t>
            </a:r>
            <a:r>
              <a:rPr lang="en-US" altLang="zh-CN" sz="3200" dirty="0" smtClean="0"/>
              <a:t>rear</a:t>
            </a:r>
            <a:endParaRPr lang="en-US" altLang="zh-CN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front</a:t>
            </a:r>
            <a:r>
              <a:rPr lang="zh-CN" altLang="en-US" sz="3200" dirty="0"/>
              <a:t>永远指向第</a:t>
            </a:r>
            <a:r>
              <a:rPr lang="en-US" altLang="zh-CN" sz="3200" dirty="0"/>
              <a:t>1</a:t>
            </a:r>
            <a:r>
              <a:rPr lang="zh-CN" altLang="en-US" sz="3200" dirty="0"/>
              <a:t>个</a:t>
            </a:r>
            <a:r>
              <a:rPr lang="zh-CN" altLang="en-US" sz="3200" dirty="0" smtClean="0"/>
              <a:t>元素，所以先取数，再变更</a:t>
            </a:r>
            <a:r>
              <a:rPr lang="en-US" altLang="zh-CN" sz="3200" dirty="0" smtClean="0"/>
              <a:t>front</a:t>
            </a:r>
            <a:endParaRPr lang="en-US" altLang="zh-CN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3200" dirty="0"/>
              <a:t>为了区分满与空</a:t>
            </a:r>
            <a:r>
              <a:rPr lang="zh-CN" altLang="en-US" sz="3200" dirty="0" smtClean="0"/>
              <a:t>，</a:t>
            </a:r>
            <a:r>
              <a:rPr lang="zh-CN" altLang="en-US" sz="3200" dirty="0" smtClean="0">
                <a:solidFill>
                  <a:srgbClr val="FF0000"/>
                </a:solidFill>
              </a:rPr>
              <a:t>浪费一个单元！</a:t>
            </a:r>
            <a:r>
              <a:rPr lang="zh-CN" altLang="en-US" sz="3200" dirty="0" smtClean="0"/>
              <a:t>，也就是</a:t>
            </a:r>
            <a:r>
              <a:rPr lang="zh-CN" altLang="en-US" sz="3200" dirty="0"/>
              <a:t>能存放元素</a:t>
            </a:r>
            <a:r>
              <a:rPr lang="zh-CN" altLang="en-US" sz="3200" dirty="0" smtClean="0"/>
              <a:t>为</a:t>
            </a:r>
            <a:r>
              <a:rPr lang="en-US" altLang="zh-CN" sz="3200" dirty="0" smtClean="0"/>
              <a:t>MAXSIZE</a:t>
            </a:r>
            <a:r>
              <a:rPr lang="en-US" altLang="zh-CN" sz="3200" b="0" dirty="0" smtClean="0"/>
              <a:t> </a:t>
            </a:r>
            <a:r>
              <a:rPr lang="en-US" altLang="zh-CN" sz="3200" dirty="0" smtClean="0"/>
              <a:t>-</a:t>
            </a:r>
            <a:r>
              <a:rPr lang="en-US" altLang="zh-CN" sz="3200" dirty="0"/>
              <a:t>1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357158" y="332656"/>
            <a:ext cx="8358246" cy="137473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（</a:t>
            </a:r>
            <a:r>
              <a:rPr lang="en-US" altLang="zh-CN" sz="2400" b="1" dirty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r>
              <a:rPr lang="zh-CN" altLang="en-US" sz="2400" b="1" dirty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）初始化队列</a:t>
            </a:r>
            <a:r>
              <a:rPr lang="en-US" altLang="zh-CN" sz="2400" b="1" dirty="0" err="1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InitQueue</a:t>
            </a:r>
            <a:r>
              <a:rPr lang="en-US" altLang="zh-CN" sz="2400" b="1" dirty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(q)</a:t>
            </a:r>
            <a:endParaRPr lang="en-US" altLang="zh-CN" sz="2400" b="1" dirty="0">
              <a:solidFill>
                <a:srgbClr val="FF33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 fontAlgn="base">
              <a:lnSpc>
                <a:spcPts val="3000"/>
              </a:lnSpc>
              <a:spcBef>
                <a:spcPts val="1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构造</a:t>
            </a:r>
            <a:r>
              <a:rPr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一个空队列</a:t>
            </a:r>
            <a:r>
              <a:rPr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</a:t>
            </a:r>
            <a:r>
              <a:rPr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。将</a:t>
            </a:r>
            <a:r>
              <a:rPr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front</a:t>
            </a:r>
            <a:r>
              <a:rPr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rear</a:t>
            </a:r>
            <a:r>
              <a:rPr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指针均设置成初始状态</a:t>
            </a:r>
            <a:r>
              <a:rPr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即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值。（课本为</a:t>
            </a:r>
            <a:r>
              <a:rPr lang="en-US" altLang="zh-CN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，不合理）</a:t>
            </a:r>
            <a:endParaRPr lang="zh-CN" altLang="en-US" sz="2400" b="1" dirty="0">
              <a:solidFill>
                <a:srgbClr val="3333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67544" y="2060848"/>
            <a:ext cx="7128792" cy="24341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InitQueue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SqQueue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*&amp;q)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q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=(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SqQueue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*)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malloc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sizeof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SqQueue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));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 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q-&gt;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front=q-&gt;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rear=0;</a:t>
            </a:r>
            <a:endParaRPr lang="en-US" altLang="zh-CN" sz="2400" b="1" dirty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3" name="组合 4"/>
          <p:cNvGrpSpPr/>
          <p:nvPr/>
        </p:nvGrpSpPr>
        <p:grpSpPr>
          <a:xfrm>
            <a:off x="6372200" y="4437112"/>
            <a:ext cx="2486080" cy="2304256"/>
            <a:chOff x="-27003" y="727061"/>
            <a:chExt cx="2214578" cy="198986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85850" y="765161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755775" y="727061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rgbClr val="00B0F0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4</a:t>
              </a:r>
              <a:endParaRPr lang="en-US" altLang="zh-CN" sz="1600" b="1" dirty="0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085850" y="1125523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755775" y="1087423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00B0F0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3</a:t>
              </a:r>
              <a:endParaRPr lang="en-US" altLang="zh-CN" sz="1600" b="1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085850" y="1484298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755775" y="1446198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00B0F0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2</a:t>
              </a:r>
              <a:endParaRPr lang="en-US" altLang="zh-CN" sz="1600" b="1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085850" y="1844661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755775" y="1853780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rgbClr val="00B0F0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1</a:t>
              </a:r>
              <a:endParaRPr lang="en-US" altLang="zh-CN" sz="1600" b="1" dirty="0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085850" y="2205023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755775" y="2214142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00B0F0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0</a:t>
              </a:r>
              <a:endParaRPr lang="en-US" altLang="zh-CN" sz="1600" b="1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814388" y="239340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74597" y="2190204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rear</a:t>
              </a:r>
              <a:endParaRPr lang="en-US" altLang="zh-CN" b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Line 58"/>
            <p:cNvSpPr>
              <a:spLocks noChangeShapeType="1"/>
            </p:cNvSpPr>
            <p:nvPr/>
          </p:nvSpPr>
          <p:spPr bwMode="auto">
            <a:xfrm>
              <a:off x="814388" y="2546018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Text Box 59"/>
            <p:cNvSpPr txBox="1">
              <a:spLocks noChangeArrowheads="1"/>
            </p:cNvSpPr>
            <p:nvPr/>
          </p:nvSpPr>
          <p:spPr bwMode="auto">
            <a:xfrm>
              <a:off x="-27003" y="2347595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3333FF"/>
                  </a:solidFill>
                  <a:latin typeface="Consolas" panose="020B0609020204030204" pitchFamily="49" charset="0"/>
                  <a:ea typeface="楷体_GB2312" pitchFamily="49" charset="-122"/>
                  <a:cs typeface="Consolas" panose="020B0609020204030204" pitchFamily="49" charset="0"/>
                </a:rPr>
                <a:t>front</a:t>
              </a:r>
              <a:endParaRPr lang="en-US" altLang="zh-CN" b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468313" y="549275"/>
            <a:ext cx="7560071" cy="138499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（</a:t>
            </a:r>
            <a:r>
              <a:rPr lang="en-US" altLang="zh-CN" sz="2800" b="1" dirty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r>
              <a:rPr lang="zh-CN" altLang="en-US" sz="2800" b="1" dirty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）销毁队列</a:t>
            </a:r>
            <a:r>
              <a:rPr lang="en-US" altLang="zh-CN" sz="2800" b="1" dirty="0" err="1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DestroyQueue</a:t>
            </a:r>
            <a:r>
              <a:rPr lang="en-US" altLang="zh-CN" sz="2800" b="1" dirty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(q)</a:t>
            </a:r>
            <a:endParaRPr lang="en-US" altLang="zh-CN" sz="2800" b="1" dirty="0">
              <a:solidFill>
                <a:srgbClr val="FF33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释</a:t>
            </a:r>
            <a:r>
              <a:rPr lang="zh-CN" alt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放队列</a:t>
            </a:r>
            <a:r>
              <a:rPr lang="en-US" altLang="zh-CN" sz="2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</a:t>
            </a:r>
            <a:r>
              <a:rPr lang="zh-CN" alt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占用的存储空间。</a:t>
            </a:r>
            <a:endParaRPr lang="zh-CN" altLang="en-US" sz="28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785786" y="2554180"/>
            <a:ext cx="6090470" cy="1990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DestroyQueue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SqQueue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*&amp;q)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free(q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);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8353425" cy="1955728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（</a:t>
            </a:r>
            <a:r>
              <a:rPr lang="en-US" altLang="zh-CN" sz="2800" b="1" dirty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r>
              <a:rPr lang="zh-CN" altLang="en-US" sz="2800" b="1" dirty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）判断队列是否为空</a:t>
            </a:r>
            <a:r>
              <a:rPr lang="en-US" altLang="zh-CN" sz="2800" b="1" dirty="0" err="1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QueueEmpty</a:t>
            </a:r>
            <a:r>
              <a:rPr lang="en-US" altLang="zh-CN" sz="2800" b="1" dirty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(q)</a:t>
            </a:r>
            <a:endParaRPr lang="en-US" altLang="zh-CN" sz="2800" b="1" dirty="0">
              <a:solidFill>
                <a:srgbClr val="FF33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zh-CN" alt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队列</a:t>
            </a:r>
            <a:r>
              <a:rPr lang="en-US" altLang="zh-CN" sz="2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</a:t>
            </a:r>
            <a:r>
              <a:rPr lang="zh-CN" alt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满足</a:t>
            </a:r>
            <a:r>
              <a:rPr lang="en-US" altLang="zh-CN" sz="2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q-&gt;front==q-&gt;rear</a:t>
            </a:r>
            <a:r>
              <a:rPr lang="zh-CN" altLang="en-US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条件，则</a:t>
            </a:r>
            <a:r>
              <a:rPr lang="zh-CN" alt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返回</a:t>
            </a:r>
            <a:r>
              <a:rPr lang="en-US" altLang="zh-CN" sz="2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true</a:t>
            </a:r>
            <a:r>
              <a:rPr lang="zh-CN" alt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；否则返回</a:t>
            </a:r>
            <a:r>
              <a:rPr lang="en-US" altLang="zh-CN" sz="2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false</a:t>
            </a:r>
            <a:r>
              <a:rPr lang="zh-CN" alt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8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071538" y="3521454"/>
            <a:ext cx="5516686" cy="1768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bool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QueueEmpty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SqQueue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*q)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return(q-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&gt;front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==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q-&gt;rear);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57158" y="214290"/>
            <a:ext cx="8569325" cy="137473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（</a:t>
            </a:r>
            <a:r>
              <a:rPr lang="en-US" altLang="zh-CN" sz="2800" b="1" dirty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r>
              <a:rPr lang="zh-CN" altLang="en-US" sz="2800" b="1" dirty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）进队列</a:t>
            </a:r>
            <a:r>
              <a:rPr lang="en-US" altLang="zh-CN" sz="2800" b="1" dirty="0" err="1" smtClean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enQueue</a:t>
            </a:r>
            <a:r>
              <a:rPr lang="en-US" altLang="zh-CN" sz="2800" b="1" dirty="0" smtClean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(q</a:t>
            </a:r>
            <a:r>
              <a:rPr lang="zh-CN" altLang="en-US" sz="2800" b="1" dirty="0" smtClean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2800" b="1" dirty="0" smtClean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e</a:t>
            </a:r>
            <a:r>
              <a:rPr lang="en-US" altLang="zh-CN" sz="2800" b="1" dirty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) </a:t>
            </a:r>
            <a:endParaRPr lang="en-US" altLang="zh-CN" sz="2800" b="1" dirty="0">
              <a:solidFill>
                <a:srgbClr val="FF33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 fontAlgn="base">
              <a:lnSpc>
                <a:spcPts val="3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队列不满的条件</a:t>
            </a:r>
            <a:r>
              <a:rPr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下，先</a:t>
            </a:r>
            <a:r>
              <a:rPr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将队尾指针</a:t>
            </a:r>
            <a:r>
              <a:rPr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rear</a:t>
            </a:r>
            <a:r>
              <a:rPr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循环增</a:t>
            </a:r>
            <a:r>
              <a:rPr lang="en-US" altLang="zh-CN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，然后</a:t>
            </a:r>
            <a:r>
              <a:rPr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将元素添加到该位置。</a:t>
            </a:r>
            <a:endParaRPr lang="zh-CN" altLang="pt-BR" sz="2400" b="1" dirty="0">
              <a:solidFill>
                <a:srgbClr val="3333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67544" y="2226343"/>
            <a:ext cx="8242270" cy="38986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fontAlgn="base">
              <a:lnSpc>
                <a:spcPts val="2300"/>
              </a:lnSpc>
              <a:spcBef>
                <a:spcPts val="1000"/>
              </a:spcBef>
              <a:spcAft>
                <a:spcPct val="0"/>
              </a:spcAft>
            </a:pPr>
            <a:r>
              <a:rPr lang="pt-BR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bool </a:t>
            </a:r>
            <a:r>
              <a:rPr lang="pt-BR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enQueue</a:t>
            </a:r>
            <a:r>
              <a:rPr lang="pt-BR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(SqQueue *&amp;</a:t>
            </a:r>
            <a:r>
              <a:rPr lang="pt-BR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</a:t>
            </a:r>
            <a:r>
              <a:rPr lang="zh-CN" altLang="pt-BR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ElemType </a:t>
            </a:r>
            <a:r>
              <a:rPr lang="pt-BR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e)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3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endParaRPr lang="en-US" altLang="zh-CN" sz="24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3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(q-&gt;front == (q-&gt;rear + 1 ) % 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MaxSize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en-US" altLang="zh-CN" sz="24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3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判队满</a:t>
            </a:r>
            <a:endParaRPr lang="zh-CN" altLang="en-US" sz="2400" b="1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300"/>
              </a:lnSpc>
              <a:spcBef>
                <a:spcPts val="1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false;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3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q-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&gt;data[q-&gt;rear]=e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24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3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q-&gt;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rear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 (q-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&gt;rear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+ 1 ) %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MaxSize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2400" b="1" dirty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3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true;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3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85720" y="214290"/>
            <a:ext cx="8677306" cy="137473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（</a:t>
            </a:r>
            <a:r>
              <a:rPr lang="en-US" altLang="zh-CN" sz="2800" b="1" dirty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5</a:t>
            </a:r>
            <a:r>
              <a:rPr lang="zh-CN" altLang="en-US" sz="2800" b="1" dirty="0" smtClean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）出队列</a:t>
            </a:r>
            <a:r>
              <a:rPr lang="en-US" altLang="zh-CN" sz="2800" b="1" dirty="0" err="1" smtClean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deQueue</a:t>
            </a:r>
            <a:r>
              <a:rPr lang="en-US" altLang="zh-CN" sz="2800" b="1" dirty="0" smtClean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(q</a:t>
            </a:r>
            <a:r>
              <a:rPr lang="zh-CN" altLang="en-US" sz="2800" b="1" dirty="0" smtClean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lang="en-US" altLang="zh-CN" sz="2800" b="1" dirty="0" smtClean="0">
                <a:solidFill>
                  <a:srgbClr val="FF33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e)</a:t>
            </a:r>
            <a:endParaRPr lang="en-US" altLang="zh-CN" sz="2800" b="1" dirty="0">
              <a:solidFill>
                <a:srgbClr val="FF33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 fontAlgn="base">
              <a:lnSpc>
                <a:spcPts val="3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队列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不为空的条件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下，将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队首指针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front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循环增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，并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将该位置的元素值赋给</a:t>
            </a:r>
            <a:r>
              <a:rPr lang="en-US" altLang="zh-CN" sz="2400" b="1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pt-BR" sz="24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85786" y="2520787"/>
            <a:ext cx="8177240" cy="3141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fontAlgn="base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</a:pPr>
            <a:r>
              <a:rPr lang="pt-BR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bool </a:t>
            </a:r>
            <a:r>
              <a:rPr lang="pt-BR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deQueue</a:t>
            </a:r>
            <a:r>
              <a:rPr lang="pt-BR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(SqQueue *&amp;</a:t>
            </a:r>
            <a:r>
              <a:rPr lang="pt-BR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</a:t>
            </a:r>
            <a:r>
              <a:rPr lang="zh-CN" altLang="pt-BR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ElemType </a:t>
            </a:r>
            <a:r>
              <a:rPr lang="pt-BR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&amp;e)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if 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(q-&gt;front==q-&gt;rear)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判队空</a:t>
            </a:r>
            <a:endParaRPr lang="zh-CN" altLang="en-US" sz="2400" b="1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false;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e=q-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&gt;data[q-&gt;front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];</a:t>
            </a:r>
            <a:endParaRPr lang="en-US" altLang="zh-CN" sz="24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q-&gt;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front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 (q-&gt;front + 1 ) %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MaxSize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en-US" altLang="zh-CN" sz="2400" b="1" dirty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return 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true;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51520" y="214290"/>
            <a:ext cx="8677306" cy="477054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ts val="1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如何求队列长度（队中元素个数）？</a:t>
            </a:r>
            <a:endParaRPr lang="zh-CN" altLang="pt-BR" sz="24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11560" y="1268760"/>
            <a:ext cx="8177240" cy="5412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fontAlgn="base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</a:pPr>
            <a:r>
              <a:rPr lang="pt-BR" altLang="zh-CN" sz="28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(Q.rear-Q.front+MAXSIZE) % MAXQSIZE;</a:t>
            </a:r>
            <a:endParaRPr lang="en-US" altLang="zh-CN" sz="28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23528" y="3095962"/>
            <a:ext cx="8677306" cy="861774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ts val="1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启发：</a:t>
            </a:r>
            <a:r>
              <a:rPr lang="zh-CN" altLang="en-US" sz="28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根据</a:t>
            </a:r>
            <a:r>
              <a:rPr lang="en-US" altLang="zh-CN" sz="28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rear</a:t>
            </a:r>
            <a:r>
              <a:rPr lang="zh-CN" altLang="en-US" sz="28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8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front</a:t>
            </a:r>
            <a:r>
              <a:rPr lang="zh-CN" altLang="en-US" sz="28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8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MAXSIZE</a:t>
            </a:r>
            <a:r>
              <a:rPr lang="zh-CN" altLang="en-US" sz="28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三者之二，可</a:t>
            </a:r>
            <a:r>
              <a:rPr lang="zh-CN" altLang="en-US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       </a:t>
            </a:r>
            <a:r>
              <a:rPr lang="zh-CN" altLang="en-US" sz="2800" b="1" dirty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出另一个。</a:t>
            </a:r>
            <a:endParaRPr lang="zh-CN" altLang="en-US" sz="2800" b="1" dirty="0">
              <a:solidFill>
                <a:srgbClr val="3333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/>
      <p:bldP spid="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611188" y="620713"/>
            <a:ext cx="7850187" cy="4110164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</a:t>
            </a:r>
            <a:r>
              <a:rPr kumimoji="1" lang="zh-CN" altLang="en-US" sz="28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3-7】</a:t>
            </a:r>
            <a:r>
              <a:rPr kumimoji="1" lang="zh-CN" alt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对于环形队列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来说，如果</a:t>
            </a:r>
            <a:r>
              <a:rPr kumimoji="1" lang="zh-CN" alt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知道</a:t>
            </a:r>
            <a:r>
              <a:rPr kumimoji="1" lang="zh-CN" altLang="en-US" sz="28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队头指针</a:t>
            </a:r>
            <a:r>
              <a:rPr kumimoji="1" lang="zh-CN" alt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和队列中</a:t>
            </a:r>
            <a:r>
              <a:rPr kumimoji="1" lang="zh-CN" altLang="en-US" sz="28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元素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个数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，则</a:t>
            </a:r>
            <a:r>
              <a:rPr kumimoji="1" lang="zh-CN" alt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可以计算出队尾指针。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也就是说，可以</a:t>
            </a:r>
            <a:r>
              <a:rPr kumimoji="1" lang="zh-CN" alt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用队列中元素个数代替队尾指针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kumimoji="1" lang="en-US" altLang="zh-CN" sz="2800" b="1" dirty="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设计</a:t>
            </a:r>
            <a:r>
              <a:rPr kumimoji="1" lang="zh-CN" alt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出这种环形队列的初始化、入队、出队和判空算法。</a:t>
            </a:r>
            <a:endParaRPr kumimoji="1" lang="zh-CN" altLang="en-US" sz="2800" b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63" y="5247491"/>
            <a:ext cx="691371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已知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front</a:t>
            </a:r>
            <a:r>
              <a:rPr lang="zh-CN" altLang="en-US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count</a:t>
            </a:r>
            <a:r>
              <a:rPr lang="zh-CN" altLang="en-US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，求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rear</a:t>
            </a:r>
            <a:r>
              <a:rPr lang="zh-CN" altLang="en-US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endParaRPr lang="zh-CN" altLang="en-US" sz="2800" b="1" dirty="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rear=(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front+count</a:t>
            </a:r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)%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MaxSize</a:t>
            </a:r>
            <a:endParaRPr lang="en-US" altLang="zh-CN" sz="2800" b="1" dirty="0" smtClean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3872" y="476672"/>
            <a:ext cx="8183880" cy="7635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本章提要</a:t>
            </a:r>
            <a:endParaRPr lang="zh-CN" altLang="en-US" dirty="0" smtClean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157081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25463" y="1468459"/>
            <a:ext cx="8186737" cy="5032375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40000"/>
              </a:lnSpc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操作受限线性表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栈的定义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栈的顺序存储结构</a:t>
            </a:r>
            <a:r>
              <a:rPr lang="en-US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顺序栈</a:t>
            </a:r>
            <a:endParaRPr lang="en-US" altLang="zh-CN" sz="3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栈的链式存储结构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链栈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3.4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栈的应用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3.5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操作受限线性表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3.6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队列的顺序存储结构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循环队列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3.7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队列的链式存储结构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链队列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3.8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队列的应用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3.9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串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3872" y="476672"/>
            <a:ext cx="8183880" cy="7635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本章提要</a:t>
            </a:r>
            <a:endParaRPr lang="zh-CN" altLang="en-US" dirty="0" smtClean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157081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25463" y="1397021"/>
            <a:ext cx="8186737" cy="503237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40000"/>
              </a:lnSpc>
              <a:buFont typeface="Wingdings" panose="05000000000000000000" pitchFamily="2" charset="2"/>
              <a:buNone/>
            </a:pPr>
            <a:endParaRPr lang="en-US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40000"/>
              </a:lnSpc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操作受限线性表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栈的定义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栈的顺序存储结构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顺序栈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栈的链式存储结构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顺序栈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3.4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栈的应用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3.5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操作受限线性表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3.6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队列的顺序存储结构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循环队列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3.7 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队列的链式存储结构</a:t>
            </a:r>
            <a:r>
              <a:rPr lang="en-US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链队列</a:t>
            </a:r>
            <a:endParaRPr lang="en-US" altLang="zh-CN" sz="3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3.8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队列的应用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5" y="357166"/>
            <a:ext cx="8224589" cy="711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  <a:effectLst/>
                <a:latin typeface="+mj-ea"/>
              </a:rPr>
              <a:t>一、链队列</a:t>
            </a:r>
            <a:endParaRPr lang="zh-CN" altLang="en-US" sz="3200" dirty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25463" y="1214422"/>
            <a:ext cx="8186737" cy="550388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</a:pPr>
            <a:r>
              <a:rPr lang="zh-CN" altLang="en-US" sz="3000" dirty="0" smtClean="0">
                <a:solidFill>
                  <a:srgbClr val="FF0000"/>
                </a:solidFill>
              </a:rPr>
              <a:t>链队列</a:t>
            </a:r>
            <a:r>
              <a:rPr lang="zh-CN" altLang="en-US" sz="3000" dirty="0" smtClean="0"/>
              <a:t>就是用一个链表来依次存放从队列头到队列尾的所有数据元素。</a:t>
            </a:r>
            <a:endParaRPr lang="zh-CN" altLang="en-US" sz="3000" dirty="0" smtClean="0"/>
          </a:p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</a:pPr>
            <a:r>
              <a:rPr lang="zh-CN" altLang="en-US" sz="3000" dirty="0" smtClean="0"/>
              <a:t>由于在入队列和出队列过程中，队列头或队列尾的位置会发生改变，因此还需要使用两个指针来分别记录队列头和队列尾的当前位置。</a:t>
            </a:r>
            <a:endParaRPr lang="zh-CN" altLang="en-US" sz="3000" dirty="0" smtClean="0"/>
          </a:p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</a:pPr>
            <a:r>
              <a:rPr lang="zh-CN" altLang="en-US" sz="3000" dirty="0" smtClean="0"/>
              <a:t>存放队列头地址的指针称为队列</a:t>
            </a:r>
            <a:r>
              <a:rPr lang="zh-CN" altLang="en-US" sz="3000" dirty="0" smtClean="0">
                <a:solidFill>
                  <a:srgbClr val="FF0000"/>
                </a:solidFill>
              </a:rPr>
              <a:t>头指针</a:t>
            </a:r>
            <a:r>
              <a:rPr lang="zh-CN" altLang="en-US" sz="3000" dirty="0" smtClean="0"/>
              <a:t>，存放队列尾地址的指针称为队列</a:t>
            </a:r>
            <a:r>
              <a:rPr lang="zh-CN" altLang="en-US" sz="3000" dirty="0" smtClean="0">
                <a:solidFill>
                  <a:srgbClr val="FF0000"/>
                </a:solidFill>
              </a:rPr>
              <a:t>尾指针</a:t>
            </a:r>
            <a:r>
              <a:rPr lang="zh-CN" altLang="en-US" sz="3000" dirty="0" smtClean="0"/>
              <a:t>。</a:t>
            </a:r>
            <a:endParaRPr lang="zh-CN" altLang="en-US" sz="3000" dirty="0" smtClean="0"/>
          </a:p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</a:pPr>
            <a:endParaRPr lang="zh-CN" alt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3024188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714174" y="1925599"/>
            <a:ext cx="3162082" cy="9366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队列</a:t>
            </a:r>
            <a:endParaRPr kumimoji="1" lang="zh-CN" altLang="en-US" sz="2400" b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1" lang="en-US" altLang="zh-CN" sz="2400" b="1" i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1" lang="en-US" altLang="zh-CN" sz="2400" b="1" baseline="-25000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,</a:t>
            </a:r>
            <a:r>
              <a:rPr kumimoji="1" lang="en-US" altLang="zh-CN" sz="2400" b="1" i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1" lang="en-US" altLang="zh-CN" sz="2400" b="1" baseline="-25000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,…,</a:t>
            </a:r>
            <a:r>
              <a:rPr kumimoji="1" lang="en-US" altLang="zh-CN" sz="2400" b="1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1" lang="en-US" altLang="zh-CN" sz="2400" b="1" i="1" baseline="-25000" dirty="0" err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,…,</a:t>
            </a:r>
            <a:r>
              <a:rPr kumimoji="1" lang="en-US" altLang="zh-CN" sz="2400" b="1" i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1" lang="en-US" altLang="zh-CN" sz="2400" b="1" i="1" baseline="-25000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n-1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endParaRPr kumimoji="1" lang="en-US" altLang="zh-CN" sz="2400" b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5176863" y="3078124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5572132" y="3233688"/>
            <a:ext cx="850912" cy="369332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3333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映射</a:t>
            </a:r>
            <a:endParaRPr lang="zh-CN" altLang="en-US" b="1" dirty="0">
              <a:solidFill>
                <a:srgbClr val="3333FF"/>
              </a:solidFill>
              <a:latin typeface="仿宋" panose="02010609060101010101" pitchFamily="49" charset="-122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31808" y="2405024"/>
            <a:ext cx="1682738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Consolas" panose="020B0609020204030204" pitchFamily="49" charset="0"/>
              </a:rPr>
              <a:t>逻辑结构</a:t>
            </a:r>
            <a:endParaRPr kumimoji="1" lang="zh-CN" altLang="en-US" sz="2000" b="1" dirty="0">
              <a:solidFill>
                <a:srgbClr val="3333FF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566765" y="4564024"/>
            <a:ext cx="1682738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Consolas" panose="020B0609020204030204" pitchFamily="49" charset="0"/>
              </a:rPr>
              <a:t>存储结构</a:t>
            </a:r>
            <a:endParaRPr kumimoji="1" lang="zh-CN" altLang="en-US" sz="2000" b="1">
              <a:solidFill>
                <a:srgbClr val="3333FF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auto">
          <a:xfrm>
            <a:off x="1000151" y="3268624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 b="1">
              <a:solidFill>
                <a:srgbClr val="66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874" name="Rectangle 13"/>
          <p:cNvSpPr>
            <a:spLocks noChangeArrowheads="1"/>
          </p:cNvSpPr>
          <p:nvPr/>
        </p:nvSpPr>
        <p:spPr bwMode="auto">
          <a:xfrm>
            <a:off x="2878336" y="4591011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="1" baseline="-25000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endParaRPr lang="en-US" altLang="zh-CN" sz="2000" b="1" baseline="-25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6875" name="Rectangle 14"/>
          <p:cNvSpPr>
            <a:spLocks noChangeArrowheads="1"/>
          </p:cNvSpPr>
          <p:nvPr/>
        </p:nvSpPr>
        <p:spPr bwMode="auto">
          <a:xfrm>
            <a:off x="3383161" y="4591011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000" b="1" baseline="-25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6876" name="Rectangle 16"/>
          <p:cNvSpPr>
            <a:spLocks noChangeArrowheads="1"/>
          </p:cNvSpPr>
          <p:nvPr/>
        </p:nvSpPr>
        <p:spPr bwMode="auto">
          <a:xfrm>
            <a:off x="4391223" y="4591011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="1" baseline="-25000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endParaRPr lang="en-US" altLang="zh-CN" sz="2000" b="1" baseline="-25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6877" name="Rectangle 17"/>
          <p:cNvSpPr>
            <a:spLocks noChangeArrowheads="1"/>
          </p:cNvSpPr>
          <p:nvPr/>
        </p:nvSpPr>
        <p:spPr bwMode="auto">
          <a:xfrm>
            <a:off x="4896048" y="4591011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000" b="1" baseline="-25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6878" name="Line 18"/>
          <p:cNvSpPr>
            <a:spLocks noChangeShapeType="1"/>
          </p:cNvSpPr>
          <p:nvPr/>
        </p:nvSpPr>
        <p:spPr bwMode="auto">
          <a:xfrm>
            <a:off x="3635573" y="4806911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36879" name="Rectangle 19"/>
          <p:cNvSpPr>
            <a:spLocks noChangeArrowheads="1"/>
          </p:cNvSpPr>
          <p:nvPr/>
        </p:nvSpPr>
        <p:spPr bwMode="auto">
          <a:xfrm>
            <a:off x="7559873" y="4591011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="1" i="1" baseline="-25000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n-1</a:t>
            </a:r>
            <a:endParaRPr lang="en-US" altLang="zh-CN" sz="2000" b="1" i="1" baseline="-25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6880" name="Rectangle 20"/>
          <p:cNvSpPr>
            <a:spLocks noChangeArrowheads="1"/>
          </p:cNvSpPr>
          <p:nvPr/>
        </p:nvSpPr>
        <p:spPr bwMode="auto">
          <a:xfrm>
            <a:off x="8064698" y="4591011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∧</a:t>
            </a:r>
            <a:endParaRPr lang="en-US" altLang="zh-CN" sz="2000" b="1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6881" name="Line 21"/>
          <p:cNvSpPr>
            <a:spLocks noChangeShapeType="1"/>
          </p:cNvSpPr>
          <p:nvPr/>
        </p:nvSpPr>
        <p:spPr bwMode="auto">
          <a:xfrm>
            <a:off x="6804223" y="4806911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36882" name="Line 22"/>
          <p:cNvSpPr>
            <a:spLocks noChangeShapeType="1"/>
          </p:cNvSpPr>
          <p:nvPr/>
        </p:nvSpPr>
        <p:spPr bwMode="auto">
          <a:xfrm>
            <a:off x="5146873" y="4806911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36883" name="Text Box 23"/>
          <p:cNvSpPr txBox="1">
            <a:spLocks noChangeArrowheads="1"/>
          </p:cNvSpPr>
          <p:nvPr/>
        </p:nvSpPr>
        <p:spPr bwMode="auto">
          <a:xfrm>
            <a:off x="5969198" y="4565611"/>
            <a:ext cx="865188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3333FF"/>
                </a:solidFill>
                <a:latin typeface="宋体" panose="02010600030101010101" pitchFamily="2" charset="-122"/>
                <a:cs typeface="Consolas" panose="020B0609020204030204" pitchFamily="49" charset="0"/>
              </a:rPr>
              <a:t>…</a:t>
            </a:r>
            <a:endParaRPr lang="en-US" altLang="zh-CN" sz="2000" b="1">
              <a:solidFill>
                <a:srgbClr val="3333FF"/>
              </a:solidFill>
              <a:latin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6884" name="Text Box 26"/>
          <p:cNvSpPr txBox="1">
            <a:spLocks noChangeArrowheads="1"/>
          </p:cNvSpPr>
          <p:nvPr/>
        </p:nvSpPr>
        <p:spPr bwMode="auto">
          <a:xfrm>
            <a:off x="2805333" y="4119462"/>
            <a:ext cx="1008063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3333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队头</a:t>
            </a:r>
            <a:endParaRPr lang="zh-CN" altLang="en-US" sz="2000" b="1">
              <a:solidFill>
                <a:srgbClr val="3333FF"/>
              </a:solidFill>
              <a:latin typeface="仿宋" panose="02010609060101010101" pitchFamily="49" charset="-122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6885" name="Text Box 27"/>
          <p:cNvSpPr txBox="1">
            <a:spLocks noChangeArrowheads="1"/>
          </p:cNvSpPr>
          <p:nvPr/>
        </p:nvSpPr>
        <p:spPr bwMode="auto">
          <a:xfrm>
            <a:off x="7485283" y="4119462"/>
            <a:ext cx="1008063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3333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队尾</a:t>
            </a:r>
            <a:endParaRPr lang="zh-CN" altLang="en-US" sz="2000" b="1">
              <a:solidFill>
                <a:srgbClr val="3333FF"/>
              </a:solidFill>
              <a:latin typeface="仿宋" panose="02010609060101010101" pitchFamily="49" charset="-122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6886" name="Line 28"/>
          <p:cNvSpPr>
            <a:spLocks noChangeShapeType="1"/>
          </p:cNvSpPr>
          <p:nvPr/>
        </p:nvSpPr>
        <p:spPr bwMode="auto">
          <a:xfrm flipV="1">
            <a:off x="3275211" y="5021224"/>
            <a:ext cx="0" cy="3603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36887" name="Text Box 29"/>
          <p:cNvSpPr txBox="1">
            <a:spLocks noChangeArrowheads="1"/>
          </p:cNvSpPr>
          <p:nvPr/>
        </p:nvSpPr>
        <p:spPr bwMode="auto">
          <a:xfrm>
            <a:off x="2470348" y="5454611"/>
            <a:ext cx="158432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3333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队头指针</a:t>
            </a:r>
            <a:endParaRPr lang="zh-CN" altLang="en-US" sz="2000" b="1" dirty="0">
              <a:solidFill>
                <a:srgbClr val="3333FF"/>
              </a:solidFill>
              <a:latin typeface="仿宋" panose="02010609060101010101" pitchFamily="49" charset="-122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6888" name="Line 30"/>
          <p:cNvSpPr>
            <a:spLocks noChangeShapeType="1"/>
          </p:cNvSpPr>
          <p:nvPr/>
        </p:nvSpPr>
        <p:spPr bwMode="auto">
          <a:xfrm flipV="1">
            <a:off x="7824986" y="4995824"/>
            <a:ext cx="0" cy="3603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3333FF"/>
              </a:solidFill>
              <a:latin typeface="Consolas" panose="020B0609020204030204" pitchFamily="49" charset="0"/>
              <a:ea typeface="楷体_GB2312" pitchFamily="49" charset="-122"/>
              <a:cs typeface="Consolas" panose="020B0609020204030204" pitchFamily="49" charset="0"/>
            </a:endParaRPr>
          </a:p>
        </p:txBody>
      </p:sp>
      <p:sp>
        <p:nvSpPr>
          <p:cNvPr id="36889" name="Text Box 31"/>
          <p:cNvSpPr txBox="1">
            <a:spLocks noChangeArrowheads="1"/>
          </p:cNvSpPr>
          <p:nvPr/>
        </p:nvSpPr>
        <p:spPr bwMode="auto">
          <a:xfrm>
            <a:off x="7020123" y="5429211"/>
            <a:ext cx="158432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3333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队尾指针</a:t>
            </a:r>
            <a:endParaRPr lang="zh-CN" altLang="en-US" sz="2000" b="1">
              <a:solidFill>
                <a:srgbClr val="3333FF"/>
              </a:solidFill>
              <a:latin typeface="仿宋" panose="02010609060101010101" pitchFamily="49" charset="-122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285720" y="260648"/>
            <a:ext cx="7072362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anose="020B0609020204030204" pitchFamily="49" charset="0"/>
              </a:rPr>
              <a:t>链队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，这里采用不带头结点的单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链表实现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400" b="1" dirty="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2339752" y="6237312"/>
            <a:ext cx="2087984" cy="46166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3333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可以带头结点</a:t>
            </a:r>
            <a:endParaRPr lang="zh-CN" altLang="en-US" sz="2400" b="1" dirty="0">
              <a:solidFill>
                <a:srgbClr val="3333FF"/>
              </a:solidFill>
              <a:latin typeface="仿宋" panose="02010609060101010101" pitchFamily="49" charset="-122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357166"/>
            <a:ext cx="8393016" cy="623562"/>
          </a:xfrm>
        </p:spPr>
        <p:txBody>
          <a:bodyPr>
            <a:normAutofit/>
          </a:bodyPr>
          <a:lstStyle/>
          <a:p>
            <a:r>
              <a:rPr lang="zh-CN" altLang="zh-CN" sz="2800" dirty="0" smtClean="0">
                <a:solidFill>
                  <a:srgbClr val="FF0000"/>
                </a:solidFill>
              </a:rPr>
              <a:t>链</a:t>
            </a:r>
            <a:r>
              <a:rPr lang="zh-CN" altLang="zh-CN" sz="2800" dirty="0">
                <a:solidFill>
                  <a:srgbClr val="FF0000"/>
                </a:solidFill>
              </a:rPr>
              <a:t>队</a:t>
            </a:r>
            <a:r>
              <a:rPr lang="zh-CN" altLang="zh-CN" sz="2800" dirty="0" smtClean="0">
                <a:solidFill>
                  <a:srgbClr val="FF0000"/>
                </a:solidFill>
              </a:rPr>
              <a:t>列</a:t>
            </a:r>
            <a:r>
              <a:rPr lang="zh-CN" altLang="en-US" sz="2800" dirty="0" smtClean="0">
                <a:solidFill>
                  <a:srgbClr val="FF0000"/>
                </a:solidFill>
              </a:rPr>
              <a:t>的</a:t>
            </a:r>
            <a:r>
              <a:rPr lang="zh-CN" altLang="zh-CN" sz="2800" dirty="0" smtClean="0"/>
              <a:t>定义</a:t>
            </a:r>
            <a:endParaRPr lang="zh-CN" altLang="zh-CN" sz="28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11560" y="1107557"/>
            <a:ext cx="7128718" cy="224943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144000" tIns="108000" rIns="144000" bIns="108000">
            <a:spAutoFit/>
          </a:bodyPr>
          <a:lstStyle/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typedef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struct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qnode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ElemType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data;	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数据元素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struct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qnode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*next;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 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DataNode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83568" y="4567717"/>
            <a:ext cx="7272287" cy="2249435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144000" tIns="108000" rIns="144000" bIns="10800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队空条件：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front=rear=NULL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假设无头结点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队满条件：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不考虑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进队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操作：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将包含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的结点插入到单链表表尾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出队操作：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删除单链表首数据结点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11560" y="3966054"/>
            <a:ext cx="417646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链队的</a:t>
            </a:r>
            <a:r>
              <a:rPr lang="en-US" altLang="zh-CN" sz="28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28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要素：</a:t>
            </a:r>
            <a:endParaRPr lang="zh-CN" altLang="en-US" sz="2800" b="1" dirty="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3872" y="476672"/>
            <a:ext cx="8183880" cy="7635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本章提要</a:t>
            </a:r>
            <a:endParaRPr lang="zh-CN" altLang="en-US" dirty="0" smtClean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157081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25463" y="1397021"/>
            <a:ext cx="8186737" cy="503237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40000"/>
              </a:lnSpc>
              <a:buFont typeface="Wingdings" panose="05000000000000000000" pitchFamily="2" charset="2"/>
              <a:buNone/>
            </a:pPr>
            <a:endParaRPr lang="en-US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40000"/>
              </a:lnSpc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操作受限线性表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栈的定义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栈的顺序存储结构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顺序栈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栈的链式存储结构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顺序栈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3.4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栈的应用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3.5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操作受限线性表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3.6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队列的顺序存储结构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循环队列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3.7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队列的链式存储结构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链队列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3.8 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队列的应用</a:t>
            </a:r>
            <a:endParaRPr lang="zh-CN" altLang="en-US" sz="3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5" y="357166"/>
            <a:ext cx="8224589" cy="711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effectLst/>
                <a:latin typeface="+mj-ea"/>
              </a:rPr>
              <a:t>一</a:t>
            </a:r>
            <a:r>
              <a:rPr lang="zh-CN" altLang="en-US" sz="3200" dirty="0" smtClean="0">
                <a:solidFill>
                  <a:schemeClr val="tx1"/>
                </a:solidFill>
                <a:effectLst/>
                <a:latin typeface="+mj-ea"/>
              </a:rPr>
              <a:t>、报数</a:t>
            </a:r>
            <a:r>
              <a:rPr lang="zh-CN" altLang="en-US" sz="3200" dirty="0">
                <a:solidFill>
                  <a:schemeClr val="tx1"/>
                </a:solidFill>
                <a:effectLst/>
                <a:latin typeface="+mj-ea"/>
              </a:rPr>
              <a:t>问题</a:t>
            </a:r>
            <a:endParaRPr lang="zh-CN" altLang="en-US" sz="3200" dirty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1340768"/>
            <a:ext cx="796096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2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设有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个人站成一排，从左向右的编号分别为</a:t>
            </a:r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，现在从左往右报数“</a:t>
            </a:r>
            <a:r>
              <a:rPr lang="en-US" altLang="zh-CN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800" b="1" dirty="0" smtClean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…</a:t>
            </a:r>
            <a:r>
              <a:rPr lang="zh-CN" altLang="zh-CN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”，数到“</a:t>
            </a:r>
            <a:r>
              <a:rPr lang="en-US" altLang="zh-CN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”的人出列，数到“</a:t>
            </a:r>
            <a:r>
              <a:rPr lang="en-US" altLang="zh-CN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”的立即站到队伍的最右端。报数过程反复进行，直到</a:t>
            </a:r>
            <a:r>
              <a:rPr lang="en-US" altLang="zh-CN" sz="2800" b="1" i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个人都出列为止。要求给出他们的出列顺序。</a:t>
            </a:r>
            <a:endParaRPr lang="zh-CN" altLang="zh-CN" sz="2800" b="1" dirty="0" smtClean="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ts val="12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例如，当</a:t>
            </a:r>
            <a:r>
              <a:rPr lang="en-US" altLang="zh-CN" sz="2800" b="1" i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=8</a:t>
            </a:r>
            <a:r>
              <a:rPr lang="zh-CN" altLang="zh-CN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时，初始序列为</a:t>
            </a:r>
            <a:endParaRPr lang="zh-CN" altLang="zh-CN" sz="2800" b="1" dirty="0" smtClean="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ts val="12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</a:t>
            </a:r>
            <a:r>
              <a:rPr lang="en-US" altLang="zh-CN" sz="2800" b="1" dirty="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1  2  3  4  5  6  7  8</a:t>
            </a:r>
            <a:endParaRPr lang="zh-CN" altLang="zh-CN" sz="2800" b="1" dirty="0" smtClean="0">
              <a:solidFill>
                <a:srgbClr val="FF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ts val="12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则出列顺序为</a:t>
            </a:r>
            <a:endParaRPr lang="zh-CN" altLang="zh-CN" sz="2800" b="1" dirty="0" smtClean="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ts val="12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</a:t>
            </a:r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1  3  5  7  2  6  4  8</a:t>
            </a:r>
            <a:endParaRPr lang="zh-CN" altLang="zh-CN" sz="2800" b="1" dirty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57158" y="571480"/>
            <a:ext cx="4214842" cy="4801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算法思想</a:t>
            </a:r>
            <a:r>
              <a:rPr lang="zh-CN" altLang="zh-CN" sz="2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endParaRPr kumimoji="1" lang="zh-CN" altLang="en-US" sz="28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anose="020B0609020204030204" pitchFamily="49" charset="0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1700808"/>
            <a:ext cx="8463314" cy="4297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144000" tIns="144000" rIns="144000" bIns="144000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 smtClean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先将</a:t>
            </a:r>
            <a:r>
              <a:rPr lang="en-US" altLang="zh-CN" sz="2800" b="1" i="1" dirty="0" smtClean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800" b="1" dirty="0" smtClean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个人的编号进队，然后反复执行如下操作，直到队列为空：</a:t>
            </a:r>
            <a:endParaRPr lang="zh-CN" altLang="zh-CN" sz="2800" b="1" dirty="0" smtClean="0">
              <a:solidFill>
                <a:prstClr val="black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914400" lvl="1" indent="-457200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zh-CN" sz="2800" b="1" dirty="0" smtClean="0">
                <a:solidFill>
                  <a:prstClr val="black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出队一个的元素，输出其编号</a:t>
            </a:r>
            <a:r>
              <a:rPr lang="en-US" altLang="zh-CN" sz="2800" b="1" dirty="0" smtClean="0">
                <a:solidFill>
                  <a:prstClr val="black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—</a:t>
            </a:r>
            <a:r>
              <a:rPr lang="zh-CN" altLang="zh-CN" sz="2800" b="1" dirty="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报数为</a:t>
            </a:r>
            <a:r>
              <a:rPr lang="en-US" altLang="zh-CN" sz="2800" b="1" dirty="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800" b="1" dirty="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的人出列</a:t>
            </a:r>
            <a:r>
              <a:rPr lang="zh-CN" altLang="en-US" sz="2800" b="1" dirty="0" smtClean="0">
                <a:solidFill>
                  <a:prstClr val="black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800" b="1" dirty="0" smtClean="0">
              <a:solidFill>
                <a:prstClr val="black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914400" lvl="1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zh-CN" sz="2800" b="1" dirty="0" smtClean="0">
                <a:solidFill>
                  <a:prstClr val="black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若队列不空，则再出队一个元素，并</a:t>
            </a:r>
            <a:r>
              <a:rPr lang="zh-CN" altLang="en-US" sz="2800" b="1" dirty="0" smtClean="0">
                <a:solidFill>
                  <a:prstClr val="black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再入队</a:t>
            </a:r>
            <a:r>
              <a:rPr lang="en-US" altLang="zh-CN" sz="2800" b="1" dirty="0" smtClean="0">
                <a:solidFill>
                  <a:prstClr val="black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—</a:t>
            </a:r>
            <a:r>
              <a:rPr lang="zh-CN" altLang="zh-CN" sz="2800" b="1" dirty="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报数为</a:t>
            </a:r>
            <a:r>
              <a:rPr lang="en-US" altLang="zh-CN" sz="2800" b="1" dirty="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800" b="1" dirty="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的人站到队伍的最右端即队尾</a:t>
            </a:r>
            <a:r>
              <a:rPr lang="zh-CN" altLang="en-US" sz="2800" b="1" dirty="0" smtClean="0">
                <a:solidFill>
                  <a:prstClr val="black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800" b="1" dirty="0">
              <a:solidFill>
                <a:prstClr val="black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452" y="0"/>
            <a:ext cx="8964488" cy="675412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number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n)</a:t>
            </a:r>
            <a:endParaRPr lang="zh-CN" altLang="zh-CN" sz="24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ElemType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e;</a:t>
            </a:r>
            <a:endParaRPr lang="zh-CN" altLang="zh-CN" sz="24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SqQueue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*q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 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InitQueue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(q);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初始化队列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</a:t>
            </a:r>
            <a:endParaRPr lang="zh-CN" altLang="zh-CN" sz="2400" b="1" dirty="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=1;i&lt;=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n;i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++)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enQueue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q,i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构建初始序列</a:t>
            </a:r>
            <a:endParaRPr lang="zh-CN" altLang="zh-CN" sz="2400" b="1" dirty="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</a:t>
            </a:r>
            <a:r>
              <a:rPr lang="zh-CN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报数出列顺序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:");</a:t>
            </a:r>
            <a:endParaRPr lang="zh-CN" altLang="zh-CN" sz="24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 (!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QueueEmpty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(q))	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队列不空循环</a:t>
            </a:r>
            <a:endParaRPr lang="zh-CN" altLang="zh-CN" sz="2400" b="1" dirty="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deQueue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q,e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		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出队一个元素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endParaRPr lang="zh-CN" altLang="zh-CN" sz="2400" b="1" dirty="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("%d ",e);	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输出元素编号</a:t>
            </a:r>
            <a:endParaRPr lang="zh-CN" altLang="zh-CN" sz="2400" b="1" dirty="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if (!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QueueEmpty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(q))	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队列不空</a:t>
            </a:r>
            <a:endParaRPr lang="zh-CN" altLang="zh-CN" sz="2400" b="1" dirty="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deQueue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q,e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		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出队一个元素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endParaRPr lang="zh-CN" altLang="zh-CN" sz="2400" b="1" dirty="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enQueue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q,e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		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将刚出列的元素进队</a:t>
            </a:r>
            <a:endParaRPr lang="zh-CN" altLang="zh-CN" sz="2400" b="1" dirty="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24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24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("\n");</a:t>
            </a:r>
            <a:endParaRPr lang="zh-CN" altLang="zh-CN" sz="24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DestroyQueue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(q);		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销毁队列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</a:t>
            </a:r>
            <a:endParaRPr lang="zh-CN" altLang="zh-CN" sz="2400" b="1" dirty="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24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214422"/>
            <a:ext cx="7242598" cy="45996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main()</a:t>
            </a:r>
            <a:endParaRPr lang="zh-CN" altLang="zh-CN" sz="2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i,n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=8;</a:t>
            </a:r>
            <a:endParaRPr lang="zh-CN" altLang="zh-CN" sz="2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</a:t>
            </a:r>
            <a:r>
              <a:rPr lang="zh-CN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初始序列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:");</a:t>
            </a:r>
            <a:endParaRPr lang="zh-CN" altLang="zh-CN" sz="2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=1;i&lt;=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n;i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++)</a:t>
            </a:r>
            <a:endParaRPr lang="zh-CN" altLang="zh-CN" sz="2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("%d ",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</a:t>
            </a:r>
            <a:endParaRPr lang="zh-CN" altLang="zh-CN" sz="2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("\n");</a:t>
            </a:r>
            <a:endParaRPr lang="zh-CN" altLang="zh-CN" sz="2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number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(n);</a:t>
            </a:r>
            <a:endParaRPr lang="zh-CN" altLang="zh-CN" sz="2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1;</a:t>
            </a:r>
            <a:endParaRPr lang="zh-CN" altLang="zh-CN" sz="2800" b="1" dirty="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en-US" sz="2800" b="1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57158" y="331414"/>
            <a:ext cx="4214842" cy="4801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zh-CN" altLang="en-US" sz="2800" b="1" dirty="0" smtClean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主程序</a:t>
            </a:r>
            <a:endParaRPr kumimoji="1" lang="zh-CN" altLang="en-US" sz="28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anose="020B0609020204030204" pitchFamily="49" charset="0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12658"/>
            <a:ext cx="5964980" cy="348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5" y="357166"/>
            <a:ext cx="8224589" cy="711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  <a:effectLst/>
                <a:latin typeface="+mj-ea"/>
              </a:rPr>
              <a:t>二、杨辉三角形</a:t>
            </a:r>
            <a:endParaRPr lang="zh-CN" altLang="en-US" sz="3200" dirty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07904" y="1628800"/>
            <a:ext cx="651140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i=1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837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908" y="1946053"/>
            <a:ext cx="3351524" cy="26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23"/>
          <p:cNvSpPr/>
          <p:nvPr/>
        </p:nvSpPr>
        <p:spPr>
          <a:xfrm>
            <a:off x="3707904" y="2060848"/>
            <a:ext cx="651140" cy="5320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i=2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7200900" cy="6096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  <a:effectLst/>
                <a:latin typeface="+mj-ea"/>
              </a:rPr>
              <a:t>一、顺序栈的定义及实现</a:t>
            </a:r>
            <a:endParaRPr lang="zh-CN" altLang="en-US" sz="3200" dirty="0" smtClean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00034" y="928670"/>
            <a:ext cx="8358246" cy="57181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Font typeface="Wingdings" panose="05000000000000000000" pitchFamily="2" charset="2"/>
              <a:buNone/>
            </a:pPr>
            <a:endParaRPr lang="en-US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ts val="1100"/>
              </a:spcBef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栈的顺序存储结构称为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顺序栈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sequence stack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100"/>
              </a:spcBef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顺序栈也是用一组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地址连续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的存储空间依次存放从栈底到栈顶的所有数据元素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维数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100"/>
              </a:spcBef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再定义一个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顶“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 变量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来指示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栈顶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的位置，可以是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指针变量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整型变量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100"/>
              </a:spcBef>
            </a:pP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100"/>
              </a:spcBef>
            </a:pP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5" y="357166"/>
            <a:ext cx="8224589" cy="711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  <a:effectLst/>
                <a:latin typeface="+mj-ea"/>
              </a:rPr>
              <a:t>一、杨辉三角形</a:t>
            </a:r>
            <a:endParaRPr lang="zh-CN" altLang="en-US" sz="3200" dirty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71472" y="1354115"/>
            <a:ext cx="8186737" cy="478952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</a:pPr>
            <a:r>
              <a:rPr lang="zh-CN" altLang="en-US" sz="3000" dirty="0" smtClean="0"/>
              <a:t>第一行数字为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，从第二层开始，</a:t>
            </a:r>
            <a:r>
              <a:rPr lang="zh-CN" altLang="en-US" sz="3000" dirty="0" smtClean="0">
                <a:solidFill>
                  <a:srgbClr val="FF0000"/>
                </a:solidFill>
              </a:rPr>
              <a:t>每个数字都是其左右肩上两个数字之和</a:t>
            </a:r>
            <a:r>
              <a:rPr lang="zh-CN" altLang="en-US" sz="3000" dirty="0" smtClean="0"/>
              <a:t>，如果其左肩或右肩上没有数字，默认其左或右肩上的数字为</a:t>
            </a:r>
            <a:r>
              <a:rPr lang="en-US" altLang="zh-CN" sz="3000" dirty="0" smtClean="0"/>
              <a:t>0</a:t>
            </a:r>
            <a:r>
              <a:rPr lang="zh-CN" altLang="en-US" sz="3000" dirty="0" smtClean="0"/>
              <a:t>，而后进行计算。</a:t>
            </a:r>
            <a:endParaRPr lang="zh-CN" altLang="en-US" sz="3000" dirty="0" smtClean="0"/>
          </a:p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</a:pPr>
            <a:r>
              <a:rPr lang="zh-CN" altLang="en-US" sz="3000" dirty="0" smtClean="0"/>
              <a:t>因此，若要求得杨辉三角形的第</a:t>
            </a:r>
            <a:r>
              <a:rPr lang="en-US" altLang="zh-CN" sz="3000" dirty="0" smtClean="0"/>
              <a:t>i</a:t>
            </a:r>
            <a:r>
              <a:rPr lang="zh-CN" altLang="en-US" sz="3000" dirty="0" smtClean="0"/>
              <a:t>行元素，可根据第</a:t>
            </a:r>
            <a:r>
              <a:rPr lang="en-US" altLang="zh-CN" sz="3000" dirty="0" smtClean="0"/>
              <a:t>i-1</a:t>
            </a:r>
            <a:r>
              <a:rPr lang="zh-CN" altLang="en-US" sz="3000" dirty="0" smtClean="0"/>
              <a:t>行的元素从左到右按依次计算。</a:t>
            </a:r>
            <a:endParaRPr lang="en-US" altLang="zh-CN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5" y="357166"/>
            <a:ext cx="8224589" cy="711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算法</a:t>
            </a:r>
            <a:r>
              <a:rPr lang="en-US" altLang="zh-CN" sz="3200" dirty="0" smtClean="0">
                <a:solidFill>
                  <a:srgbClr val="FF0000"/>
                </a:solidFill>
              </a:rPr>
              <a:t>: </a:t>
            </a:r>
            <a:r>
              <a:rPr lang="zh-CN" altLang="en-US" sz="3200" dirty="0" smtClean="0">
                <a:solidFill>
                  <a:schemeClr val="tx1"/>
                </a:solidFill>
              </a:rPr>
              <a:t>使用队列存上一行，据此计算下一行</a:t>
            </a:r>
            <a:endParaRPr lang="zh-CN" altLang="en-US" sz="3200" dirty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95536" y="1354115"/>
            <a:ext cx="8362673" cy="478952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</a:pPr>
            <a:r>
              <a:rPr lang="zh-CN" altLang="en-US" sz="3000" dirty="0"/>
              <a:t>变量</a:t>
            </a:r>
            <a:r>
              <a:rPr lang="en-US" altLang="zh-CN" sz="3000" b="1" dirty="0" smtClean="0">
                <a:solidFill>
                  <a:srgbClr val="FF0000"/>
                </a:solidFill>
              </a:rPr>
              <a:t>s</a:t>
            </a:r>
            <a:r>
              <a:rPr lang="zh-CN" altLang="en-US" sz="3000" b="1" dirty="0" smtClean="0">
                <a:solidFill>
                  <a:srgbClr val="FF0000"/>
                </a:solidFill>
              </a:rPr>
              <a:t>初值为</a:t>
            </a:r>
            <a:r>
              <a:rPr lang="en-US" altLang="zh-CN" sz="3000" b="1" dirty="0" smtClean="0">
                <a:solidFill>
                  <a:srgbClr val="FF0000"/>
                </a:solidFill>
              </a:rPr>
              <a:t>0</a:t>
            </a:r>
            <a:r>
              <a:rPr lang="zh-CN" altLang="en-US" sz="3000" dirty="0" smtClean="0"/>
              <a:t>，表示</a:t>
            </a:r>
            <a:r>
              <a:rPr lang="zh-CN" altLang="en-US" sz="3000" dirty="0"/>
              <a:t>最左侧默认的</a:t>
            </a:r>
            <a:r>
              <a:rPr lang="en-US" altLang="zh-CN" sz="3000" dirty="0"/>
              <a:t>0</a:t>
            </a:r>
            <a:r>
              <a:rPr lang="zh-CN" altLang="en-US" sz="3000" dirty="0" smtClean="0"/>
              <a:t>；队列存放</a:t>
            </a:r>
            <a:r>
              <a:rPr lang="zh-CN" altLang="en-US" sz="3000" b="1" dirty="0" smtClean="0">
                <a:solidFill>
                  <a:srgbClr val="FF0000"/>
                </a:solidFill>
              </a:rPr>
              <a:t>上一行</a:t>
            </a:r>
            <a:r>
              <a:rPr lang="zh-CN" altLang="en-US" sz="3000" dirty="0" smtClean="0"/>
              <a:t>元素，再</a:t>
            </a:r>
            <a:r>
              <a:rPr lang="zh-CN" altLang="en-US" sz="3000" b="1" dirty="0" smtClean="0">
                <a:solidFill>
                  <a:srgbClr val="FF0000"/>
                </a:solidFill>
              </a:rPr>
              <a:t>入队</a:t>
            </a:r>
            <a:r>
              <a:rPr lang="en-US" altLang="zh-CN" sz="3000" b="1" dirty="0" smtClean="0">
                <a:solidFill>
                  <a:srgbClr val="FF0000"/>
                </a:solidFill>
              </a:rPr>
              <a:t>0</a:t>
            </a:r>
            <a:r>
              <a:rPr lang="zh-CN" altLang="en-US" sz="3000" dirty="0" smtClean="0"/>
              <a:t>，表示最右侧默认的</a:t>
            </a:r>
            <a:r>
              <a:rPr lang="en-US" altLang="zh-CN" sz="3000" dirty="0" smtClean="0"/>
              <a:t>0</a:t>
            </a:r>
            <a:r>
              <a:rPr lang="zh-CN" altLang="en-US" sz="3000" dirty="0" smtClean="0"/>
              <a:t>。</a:t>
            </a:r>
            <a:endParaRPr lang="en-US" altLang="zh-CN" sz="3000" dirty="0" smtClean="0"/>
          </a:p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</a:pPr>
            <a:r>
              <a:rPr lang="en-US" altLang="zh-CN" sz="3000" dirty="0"/>
              <a:t>s</a:t>
            </a:r>
            <a:r>
              <a:rPr lang="zh-CN" altLang="en-US" sz="3000" dirty="0"/>
              <a:t>表示左肩</a:t>
            </a:r>
            <a:r>
              <a:rPr lang="zh-CN" altLang="en-US" sz="3000" dirty="0" smtClean="0"/>
              <a:t>，取出队列元素</a:t>
            </a:r>
            <a:r>
              <a:rPr lang="en-US" altLang="zh-CN" sz="3000" dirty="0" smtClean="0"/>
              <a:t>t</a:t>
            </a:r>
            <a:r>
              <a:rPr lang="zh-CN" altLang="en-US" sz="3000" dirty="0" smtClean="0"/>
              <a:t>，表示右肩，可计算下一行第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个元素，并入队。然后</a:t>
            </a:r>
            <a:r>
              <a:rPr lang="en-US" altLang="zh-CN" sz="3000" dirty="0" smtClean="0"/>
              <a:t>t</a:t>
            </a:r>
            <a:r>
              <a:rPr lang="zh-CN" altLang="en-US" sz="3000" dirty="0" smtClean="0"/>
              <a:t>作为新的</a:t>
            </a:r>
            <a:r>
              <a:rPr lang="en-US" altLang="zh-CN" sz="3000" dirty="0" smtClean="0"/>
              <a:t>s</a:t>
            </a:r>
            <a:r>
              <a:rPr lang="zh-CN" altLang="en-US" sz="3000" dirty="0" smtClean="0"/>
              <a:t>，再出队新的</a:t>
            </a:r>
            <a:r>
              <a:rPr lang="en-US" altLang="zh-CN" sz="3000" dirty="0" smtClean="0"/>
              <a:t>t</a:t>
            </a:r>
            <a:r>
              <a:rPr lang="zh-CN" altLang="en-US" sz="3000" dirty="0" smtClean="0"/>
              <a:t>，计算第</a:t>
            </a:r>
            <a:r>
              <a:rPr lang="en-US" altLang="zh-CN" sz="3000" dirty="0" smtClean="0"/>
              <a:t>2</a:t>
            </a:r>
            <a:r>
              <a:rPr lang="zh-CN" altLang="en-US" sz="3000" dirty="0"/>
              <a:t>元素，并入队</a:t>
            </a:r>
            <a:r>
              <a:rPr lang="zh-CN" altLang="en-US" sz="3000" dirty="0" smtClean="0"/>
              <a:t>。以此类推。</a:t>
            </a:r>
            <a:endParaRPr lang="en-US" altLang="zh-CN" sz="3000" dirty="0" smtClean="0"/>
          </a:p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</a:pPr>
            <a:r>
              <a:rPr lang="zh-CN" altLang="en-US" sz="3000" dirty="0" smtClean="0"/>
              <a:t>最终</a:t>
            </a:r>
            <a:r>
              <a:rPr lang="en-US" altLang="zh-CN" sz="3000" dirty="0" smtClean="0"/>
              <a:t>s</a:t>
            </a:r>
            <a:r>
              <a:rPr lang="zh-CN" altLang="en-US" sz="3000" dirty="0" smtClean="0"/>
              <a:t>又变回</a:t>
            </a:r>
            <a:r>
              <a:rPr lang="en-US" altLang="zh-CN" sz="3000" dirty="0" smtClean="0"/>
              <a:t>0</a:t>
            </a:r>
            <a:r>
              <a:rPr lang="zh-CN" altLang="en-US" sz="3000" dirty="0" smtClean="0"/>
              <a:t>。</a:t>
            </a:r>
            <a:endParaRPr lang="zh-CN" alt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 marL="179705">
              <a:spcBef>
                <a:spcPts val="0"/>
              </a:spcBef>
            </a:pPr>
            <a:r>
              <a:rPr lang="zh-CN" altLang="zh-CN" dirty="0" smtClean="0"/>
              <a:t>算法：</a:t>
            </a:r>
            <a:r>
              <a:rPr lang="zh-CN" altLang="zh-CN" dirty="0"/>
              <a:t>杨辉三角形计算</a:t>
            </a:r>
            <a:endParaRPr lang="zh-CN" altLang="zh-CN" dirty="0"/>
          </a:p>
          <a:p>
            <a:pPr marL="179705">
              <a:spcBef>
                <a:spcPts val="2000"/>
              </a:spcBef>
            </a:pPr>
            <a:r>
              <a:rPr lang="en-US" altLang="zh-CN" sz="2800" b="0" dirty="0"/>
              <a:t>void </a:t>
            </a:r>
            <a:r>
              <a:rPr lang="en-US" altLang="zh-CN" sz="2800" b="0" dirty="0" smtClean="0"/>
              <a:t>YANGHUI( </a:t>
            </a:r>
            <a:r>
              <a:rPr lang="en-US" altLang="zh-CN" sz="2800" b="0" dirty="0"/>
              <a:t>int n ) { </a:t>
            </a:r>
            <a:r>
              <a:rPr lang="en-US" altLang="zh-CN" sz="2800" b="0" dirty="0" smtClean="0"/>
              <a:t>//</a:t>
            </a:r>
            <a:r>
              <a:rPr lang="zh-CN" altLang="en-US" sz="2800" b="0" dirty="0" smtClean="0"/>
              <a:t>杨辉三角</a:t>
            </a:r>
            <a:r>
              <a:rPr lang="zh-CN" altLang="en-US" sz="2800" b="0" dirty="0" smtClean="0">
                <a:solidFill>
                  <a:srgbClr val="FF0000"/>
                </a:solidFill>
              </a:rPr>
              <a:t>共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n</a:t>
            </a:r>
            <a:r>
              <a:rPr lang="zh-CN" altLang="en-US" sz="2800" b="0" dirty="0" smtClean="0">
                <a:solidFill>
                  <a:srgbClr val="FF0000"/>
                </a:solidFill>
              </a:rPr>
              <a:t>行</a:t>
            </a:r>
            <a:endParaRPr lang="zh-CN" altLang="zh-CN" sz="2800" b="0" dirty="0">
              <a:solidFill>
                <a:srgbClr val="FF0000"/>
              </a:solidFill>
            </a:endParaRPr>
          </a:p>
          <a:p>
            <a:pPr marL="179705">
              <a:spcBef>
                <a:spcPts val="0"/>
              </a:spcBef>
            </a:pPr>
            <a:r>
              <a:rPr lang="en-US" altLang="zh-CN" sz="2800" b="0" dirty="0" smtClean="0"/>
              <a:t>	</a:t>
            </a:r>
            <a:r>
              <a:rPr lang="en-US" altLang="zh-CN" sz="3100" b="0" dirty="0" err="1" smtClean="0"/>
              <a:t>SqQueue</a:t>
            </a:r>
            <a:r>
              <a:rPr lang="en-US" altLang="zh-CN" sz="3100" b="0" dirty="0" smtClean="0"/>
              <a:t> q</a:t>
            </a:r>
            <a:r>
              <a:rPr lang="en-US" altLang="zh-CN" sz="3100" b="0" dirty="0"/>
              <a:t>; </a:t>
            </a:r>
            <a:r>
              <a:rPr lang="en-US" altLang="zh-CN" sz="3100" b="0" dirty="0" smtClean="0"/>
              <a:t> </a:t>
            </a:r>
            <a:r>
              <a:rPr lang="en-US" altLang="zh-CN" sz="3100" b="0" dirty="0" err="1" smtClean="0"/>
              <a:t>InitQueue</a:t>
            </a:r>
            <a:r>
              <a:rPr lang="en-US" altLang="zh-CN" sz="3100" b="0" dirty="0" smtClean="0"/>
              <a:t>(&amp;q) //</a:t>
            </a:r>
            <a:r>
              <a:rPr lang="zh-CN" altLang="zh-CN" sz="3100" b="0" dirty="0"/>
              <a:t>循环</a:t>
            </a:r>
            <a:r>
              <a:rPr lang="zh-CN" altLang="zh-CN" sz="3100" b="0" dirty="0" smtClean="0"/>
              <a:t>队列</a:t>
            </a:r>
            <a:r>
              <a:rPr lang="zh-CN" altLang="en-US" sz="3100" b="0" dirty="0" smtClean="0"/>
              <a:t>能存放</a:t>
            </a:r>
            <a:r>
              <a:rPr lang="en-US" altLang="zh-CN" sz="3100" b="0" dirty="0" smtClean="0"/>
              <a:t>n+1</a:t>
            </a:r>
            <a:r>
              <a:rPr lang="zh-CN" altLang="en-US" sz="3100" b="0" dirty="0" smtClean="0"/>
              <a:t>个元素</a:t>
            </a:r>
            <a:endParaRPr lang="en-US" altLang="zh-CN" sz="3100" b="0" dirty="0" smtClean="0"/>
          </a:p>
          <a:p>
            <a:pPr marL="179705">
              <a:spcBef>
                <a:spcPts val="0"/>
              </a:spcBef>
            </a:pPr>
            <a:r>
              <a:rPr lang="en-US" altLang="zh-CN" sz="3100" b="0" dirty="0" smtClean="0"/>
              <a:t>   int s=0, t;	</a:t>
            </a:r>
            <a:endParaRPr lang="en-US" altLang="zh-CN" sz="3100" b="0" dirty="0" smtClean="0"/>
          </a:p>
          <a:p>
            <a:pPr marL="179705">
              <a:spcBef>
                <a:spcPts val="0"/>
              </a:spcBef>
            </a:pPr>
            <a:r>
              <a:rPr lang="en-US" altLang="zh-CN" sz="3100" b="0" dirty="0" smtClean="0"/>
              <a:t>   </a:t>
            </a:r>
            <a:r>
              <a:rPr lang="en-US" altLang="zh-CN" sz="3100" b="0" dirty="0" err="1" smtClean="0">
                <a:solidFill>
                  <a:srgbClr val="FF0000"/>
                </a:solidFill>
              </a:rPr>
              <a:t>cout</a:t>
            </a:r>
            <a:r>
              <a:rPr lang="en-US" altLang="zh-CN" sz="3100" b="0" dirty="0" smtClean="0">
                <a:solidFill>
                  <a:srgbClr val="FF0000"/>
                </a:solidFill>
              </a:rPr>
              <a:t> </a:t>
            </a:r>
            <a:r>
              <a:rPr lang="en-US" altLang="zh-CN" sz="3100" b="0" dirty="0"/>
              <a:t>&lt;&lt;’1’&lt;&lt;</a:t>
            </a:r>
            <a:r>
              <a:rPr lang="en-US" altLang="zh-CN" sz="3100" b="0" dirty="0" err="1"/>
              <a:t>endl</a:t>
            </a:r>
            <a:r>
              <a:rPr lang="en-US" altLang="zh-CN" sz="3100" b="0" dirty="0" smtClean="0"/>
              <a:t>;		//</a:t>
            </a:r>
            <a:r>
              <a:rPr lang="zh-CN" altLang="zh-CN" sz="3100" b="0" dirty="0"/>
              <a:t>输出第</a:t>
            </a:r>
            <a:r>
              <a:rPr lang="en-US" altLang="zh-CN" sz="3100" b="0" dirty="0"/>
              <a:t>1</a:t>
            </a:r>
            <a:r>
              <a:rPr lang="zh-CN" altLang="zh-CN" sz="3100" b="0" dirty="0"/>
              <a:t>行</a:t>
            </a:r>
            <a:endParaRPr lang="zh-CN" altLang="zh-CN" sz="3100" b="0" dirty="0"/>
          </a:p>
          <a:p>
            <a:pPr marL="179705">
              <a:spcBef>
                <a:spcPts val="0"/>
              </a:spcBef>
            </a:pPr>
            <a:r>
              <a:rPr lang="en-US" altLang="zh-CN" sz="3100" b="0" dirty="0"/>
              <a:t>  </a:t>
            </a:r>
            <a:r>
              <a:rPr lang="en-US" altLang="zh-CN" sz="3100" b="0" dirty="0" smtClean="0"/>
              <a:t> </a:t>
            </a:r>
            <a:r>
              <a:rPr lang="en-US" altLang="zh-CN" sz="3100" b="0" dirty="0" err="1" smtClean="0"/>
              <a:t>InQueue</a:t>
            </a:r>
            <a:r>
              <a:rPr lang="en-US" altLang="zh-CN" sz="3100" b="0" dirty="0" smtClean="0"/>
              <a:t> (&amp;q, 1);		//</a:t>
            </a:r>
            <a:r>
              <a:rPr lang="zh-CN" altLang="zh-CN" sz="3100" b="0" dirty="0"/>
              <a:t>将第</a:t>
            </a:r>
            <a:r>
              <a:rPr lang="en-US" altLang="zh-CN" sz="3100" b="0" dirty="0"/>
              <a:t>1</a:t>
            </a:r>
            <a:r>
              <a:rPr lang="zh-CN" altLang="zh-CN" sz="3100" b="0" dirty="0"/>
              <a:t>行加入循环队列</a:t>
            </a:r>
            <a:endParaRPr lang="zh-CN" altLang="zh-CN" sz="3100" b="0" dirty="0"/>
          </a:p>
          <a:p>
            <a:pPr marL="179705">
              <a:spcBef>
                <a:spcPts val="0"/>
              </a:spcBef>
            </a:pPr>
            <a:r>
              <a:rPr lang="en-US" altLang="zh-CN" sz="2800" b="0" dirty="0" smtClean="0"/>
              <a:t>   </a:t>
            </a:r>
            <a:r>
              <a:rPr lang="en-US" altLang="zh-CN" sz="3100" b="0" dirty="0" smtClean="0"/>
              <a:t>for </a:t>
            </a:r>
            <a:r>
              <a:rPr lang="en-US" altLang="zh-CN" sz="3100" b="0" dirty="0"/>
              <a:t>( int i=2; i&lt;=n; i++ ) </a:t>
            </a:r>
            <a:r>
              <a:rPr lang="en-US" altLang="zh-CN" sz="3100" b="0" dirty="0" smtClean="0"/>
              <a:t>{    </a:t>
            </a:r>
            <a:r>
              <a:rPr lang="en-US" altLang="zh-CN" sz="3100" b="0" dirty="0"/>
              <a:t>//</a:t>
            </a:r>
            <a:r>
              <a:rPr lang="zh-CN" altLang="zh-CN" sz="3100" b="0" dirty="0"/>
              <a:t>逐行计算并输出 </a:t>
            </a:r>
            <a:endParaRPr lang="zh-CN" altLang="zh-CN" sz="3100" b="0" dirty="0"/>
          </a:p>
          <a:p>
            <a:pPr marL="179705">
              <a:spcBef>
                <a:spcPts val="0"/>
              </a:spcBef>
            </a:pPr>
            <a:r>
              <a:rPr lang="en-US" altLang="zh-CN" sz="3100" b="0" dirty="0"/>
              <a:t>        </a:t>
            </a:r>
            <a:r>
              <a:rPr lang="en-US" altLang="zh-CN" sz="3100" b="0" dirty="0" err="1" smtClean="0"/>
              <a:t>InQueue</a:t>
            </a:r>
            <a:r>
              <a:rPr lang="en-US" altLang="zh-CN" sz="3100" b="0" dirty="0" smtClean="0"/>
              <a:t>(&amp;q, 0);         	//</a:t>
            </a:r>
            <a:r>
              <a:rPr lang="zh-CN" altLang="en-US" sz="3100" b="0" dirty="0" smtClean="0"/>
              <a:t>队尾</a:t>
            </a:r>
            <a:r>
              <a:rPr lang="zh-CN" altLang="zh-CN" sz="3100" b="0" dirty="0" smtClean="0"/>
              <a:t>加入行分隔符</a:t>
            </a:r>
            <a:r>
              <a:rPr lang="en-US" altLang="zh-CN" sz="3100" b="0" dirty="0" smtClean="0"/>
              <a:t>0</a:t>
            </a:r>
            <a:endParaRPr lang="zh-CN" altLang="zh-CN" sz="3100" b="0" dirty="0"/>
          </a:p>
          <a:p>
            <a:pPr marL="179705">
              <a:spcBef>
                <a:spcPts val="0"/>
              </a:spcBef>
            </a:pPr>
            <a:r>
              <a:rPr lang="en-US" altLang="zh-CN" sz="3100" b="0" dirty="0"/>
              <a:t>        for ( int j=1; j&lt;=i; j++ ) </a:t>
            </a:r>
            <a:r>
              <a:rPr lang="en-US" altLang="zh-CN" sz="3100" b="0" dirty="0" smtClean="0"/>
              <a:t>{   </a:t>
            </a:r>
            <a:r>
              <a:rPr lang="en-US" altLang="zh-CN" sz="3100" b="0" dirty="0"/>
              <a:t>//</a:t>
            </a:r>
            <a:r>
              <a:rPr lang="zh-CN" altLang="zh-CN" sz="3100" b="0" dirty="0"/>
              <a:t>输出第</a:t>
            </a:r>
            <a:r>
              <a:rPr lang="en-US" altLang="zh-CN" sz="3100" b="0" dirty="0"/>
              <a:t>i</a:t>
            </a:r>
            <a:r>
              <a:rPr lang="zh-CN" altLang="zh-CN" sz="3100" b="0" dirty="0"/>
              <a:t>行</a:t>
            </a:r>
            <a:r>
              <a:rPr lang="zh-CN" altLang="zh-CN" sz="3100" b="0" dirty="0" smtClean="0"/>
              <a:t>元素</a:t>
            </a:r>
            <a:r>
              <a:rPr lang="zh-CN" altLang="en-US" sz="3100" b="0" dirty="0" smtClean="0"/>
              <a:t>，共</a:t>
            </a:r>
            <a:r>
              <a:rPr lang="en-US" altLang="zh-CN" sz="3100" b="0" dirty="0" smtClean="0"/>
              <a:t>i</a:t>
            </a:r>
            <a:r>
              <a:rPr lang="zh-CN" altLang="en-US" sz="3100" b="0" dirty="0" smtClean="0"/>
              <a:t>个</a:t>
            </a:r>
            <a:endParaRPr lang="zh-CN" altLang="zh-CN" sz="3100" b="0" dirty="0"/>
          </a:p>
          <a:p>
            <a:pPr marL="179705">
              <a:spcBef>
                <a:spcPts val="0"/>
              </a:spcBef>
            </a:pPr>
            <a:r>
              <a:rPr lang="en-US" altLang="zh-CN" sz="3100" b="0" dirty="0"/>
              <a:t>            </a:t>
            </a:r>
            <a:r>
              <a:rPr lang="en-US" altLang="zh-CN" sz="3100" b="0" dirty="0" err="1" smtClean="0"/>
              <a:t>DeQueue</a:t>
            </a:r>
            <a:r>
              <a:rPr lang="en-US" altLang="zh-CN" sz="3100" b="0" dirty="0" smtClean="0"/>
              <a:t>(&amp;q, &amp;t);         //</a:t>
            </a:r>
            <a:r>
              <a:rPr lang="zh-CN" altLang="en-US" sz="3100" b="0" dirty="0" smtClean="0"/>
              <a:t>出队元素给</a:t>
            </a:r>
            <a:r>
              <a:rPr lang="en-US" altLang="zh-CN" sz="3100" b="0" dirty="0" smtClean="0"/>
              <a:t>t </a:t>
            </a:r>
            <a:endParaRPr lang="zh-CN" altLang="zh-CN" sz="3100" b="0" dirty="0"/>
          </a:p>
          <a:p>
            <a:pPr marL="179705">
              <a:spcBef>
                <a:spcPts val="0"/>
              </a:spcBef>
            </a:pPr>
            <a:r>
              <a:rPr lang="en-US" altLang="zh-CN" sz="3100" b="0" dirty="0"/>
              <a:t>            s=</a:t>
            </a:r>
            <a:r>
              <a:rPr lang="en-US" altLang="zh-CN" sz="3100" b="0" dirty="0" err="1"/>
              <a:t>s+t</a:t>
            </a:r>
            <a:r>
              <a:rPr lang="en-US" altLang="zh-CN" sz="3100" b="0" dirty="0"/>
              <a:t>;</a:t>
            </a:r>
            <a:endParaRPr lang="zh-CN" altLang="zh-CN" sz="3100" b="0" dirty="0"/>
          </a:p>
          <a:p>
            <a:pPr marL="179705">
              <a:spcBef>
                <a:spcPts val="0"/>
              </a:spcBef>
            </a:pPr>
            <a:r>
              <a:rPr lang="en-US" altLang="zh-CN" sz="3100" b="0" dirty="0"/>
              <a:t>            </a:t>
            </a:r>
            <a:r>
              <a:rPr lang="en-US" altLang="zh-CN" sz="3100" b="0" dirty="0" err="1"/>
              <a:t>cout</a:t>
            </a:r>
            <a:r>
              <a:rPr lang="en-US" altLang="zh-CN" sz="3100" b="0" dirty="0"/>
              <a:t>&lt;&lt;s&lt;&lt;’ ’;</a:t>
            </a:r>
            <a:endParaRPr lang="zh-CN" altLang="zh-CN" sz="3100" b="0" dirty="0"/>
          </a:p>
          <a:p>
            <a:pPr marL="179705">
              <a:spcBef>
                <a:spcPts val="0"/>
              </a:spcBef>
            </a:pPr>
            <a:r>
              <a:rPr lang="en-US" altLang="zh-CN" sz="3100" b="0" dirty="0"/>
              <a:t>            </a:t>
            </a:r>
            <a:r>
              <a:rPr lang="en-US" altLang="zh-CN" sz="3100" b="0" dirty="0" err="1" smtClean="0"/>
              <a:t>InQueue</a:t>
            </a:r>
            <a:r>
              <a:rPr lang="en-US" altLang="zh-CN" sz="3100" b="0" dirty="0" smtClean="0"/>
              <a:t> (&amp;q,  s);</a:t>
            </a:r>
            <a:endParaRPr lang="zh-CN" altLang="zh-CN" sz="3100" b="0" dirty="0"/>
          </a:p>
          <a:p>
            <a:pPr marL="179705">
              <a:spcBef>
                <a:spcPts val="0"/>
              </a:spcBef>
            </a:pPr>
            <a:r>
              <a:rPr lang="en-US" altLang="zh-CN" sz="3100" b="0" dirty="0"/>
              <a:t>            s=t;</a:t>
            </a:r>
            <a:endParaRPr lang="zh-CN" altLang="zh-CN" sz="3100" b="0" dirty="0"/>
          </a:p>
          <a:p>
            <a:pPr marL="179705">
              <a:spcBef>
                <a:spcPts val="0"/>
              </a:spcBef>
            </a:pPr>
            <a:r>
              <a:rPr lang="en-US" altLang="zh-CN" sz="3100" b="0" dirty="0"/>
              <a:t>        } </a:t>
            </a:r>
            <a:endParaRPr lang="zh-CN" altLang="zh-CN" sz="3100" b="0" dirty="0"/>
          </a:p>
          <a:p>
            <a:pPr marL="179705">
              <a:spcBef>
                <a:spcPts val="0"/>
              </a:spcBef>
            </a:pPr>
            <a:r>
              <a:rPr lang="en-US" altLang="zh-CN" sz="3100" b="0" dirty="0"/>
              <a:t>        </a:t>
            </a:r>
            <a:r>
              <a:rPr lang="en-US" altLang="zh-CN" sz="3100" b="0" dirty="0" err="1"/>
              <a:t>cout</a:t>
            </a:r>
            <a:r>
              <a:rPr lang="en-US" altLang="zh-CN" sz="3100" b="0" dirty="0"/>
              <a:t> &lt;&lt;</a:t>
            </a:r>
            <a:r>
              <a:rPr lang="en-US" altLang="zh-CN" sz="3100" b="0" dirty="0" err="1"/>
              <a:t>endl</a:t>
            </a:r>
            <a:r>
              <a:rPr lang="en-US" altLang="zh-CN" sz="3100" b="0" dirty="0"/>
              <a:t>;</a:t>
            </a:r>
            <a:endParaRPr lang="zh-CN" altLang="zh-CN" sz="3100" b="0" dirty="0"/>
          </a:p>
          <a:p>
            <a:pPr marL="179705">
              <a:spcBef>
                <a:spcPts val="0"/>
              </a:spcBef>
            </a:pPr>
            <a:r>
              <a:rPr lang="en-US" altLang="zh-CN" sz="2800" b="0" dirty="0" smtClean="0"/>
              <a:t>	}</a:t>
            </a:r>
            <a:endParaRPr lang="zh-CN" altLang="zh-CN" sz="2800" b="0" dirty="0"/>
          </a:p>
          <a:p>
            <a:pPr marL="179705">
              <a:spcBef>
                <a:spcPts val="0"/>
              </a:spcBef>
            </a:pPr>
            <a:r>
              <a:rPr lang="en-US" altLang="zh-CN" sz="2800" b="0" dirty="0" smtClean="0"/>
              <a:t>}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285860"/>
            <a:ext cx="7962108" cy="5072098"/>
          </a:xfrm>
        </p:spPr>
        <p:txBody>
          <a:bodyPr>
            <a:normAutofit/>
          </a:bodyPr>
          <a:lstStyle/>
          <a:p>
            <a:r>
              <a:rPr lang="en-US" altLang="zh-CN" b="0" dirty="0" smtClean="0"/>
              <a:t>		</a:t>
            </a:r>
            <a:r>
              <a:rPr lang="zh-CN" altLang="zh-CN" sz="2800" b="0" dirty="0" smtClean="0"/>
              <a:t>假设</a:t>
            </a:r>
            <a:r>
              <a:rPr lang="zh-CN" altLang="zh-CN" sz="2800" b="0" dirty="0"/>
              <a:t>一列火车有</a:t>
            </a:r>
            <a:r>
              <a:rPr lang="en-US" altLang="zh-CN" sz="2800" b="0" dirty="0"/>
              <a:t>n</a:t>
            </a:r>
            <a:r>
              <a:rPr lang="zh-CN" altLang="zh-CN" sz="2800" b="0" dirty="0"/>
              <a:t>节车厢，车厢编号分别为</a:t>
            </a:r>
            <a:r>
              <a:rPr lang="en-US" altLang="zh-CN" sz="2800" b="0" dirty="0"/>
              <a:t>1~n</a:t>
            </a:r>
            <a:r>
              <a:rPr lang="zh-CN" altLang="zh-CN" sz="2800" b="0" dirty="0"/>
              <a:t>，货运火车按照第</a:t>
            </a:r>
            <a:r>
              <a:rPr lang="en-US" altLang="zh-CN" sz="2800" b="0" dirty="0"/>
              <a:t>n</a:t>
            </a:r>
            <a:r>
              <a:rPr lang="zh-CN" altLang="zh-CN" sz="2800" b="0" dirty="0"/>
              <a:t>站到第</a:t>
            </a:r>
            <a:r>
              <a:rPr lang="en-US" altLang="zh-CN" sz="2800" b="0" dirty="0"/>
              <a:t>1</a:t>
            </a:r>
            <a:r>
              <a:rPr lang="zh-CN" altLang="zh-CN" sz="2800" b="0" dirty="0"/>
              <a:t>站的次序经过每个</a:t>
            </a:r>
            <a:r>
              <a:rPr lang="zh-CN" altLang="zh-CN" sz="2800" b="0" dirty="0" smtClean="0"/>
              <a:t>车站</a:t>
            </a:r>
            <a:r>
              <a:rPr lang="zh-CN" altLang="en-US" sz="2800" b="0" dirty="0" smtClean="0"/>
              <a:t>，</a:t>
            </a:r>
            <a:r>
              <a:rPr lang="zh-CN" altLang="zh-CN" sz="2800" b="0" dirty="0" smtClean="0"/>
              <a:t>每节车厢需要停放在不同的车站</a:t>
            </a:r>
            <a:r>
              <a:rPr lang="zh-CN" altLang="en-US" sz="2800" b="0" dirty="0" smtClean="0"/>
              <a:t>，</a:t>
            </a:r>
            <a:r>
              <a:rPr lang="zh-CN" altLang="zh-CN" sz="2800" b="0" dirty="0" smtClean="0"/>
              <a:t>车厢</a:t>
            </a:r>
            <a:r>
              <a:rPr lang="zh-CN" altLang="zh-CN" sz="2800" b="0" dirty="0"/>
              <a:t>的编号与各个目的车站的编号相同</a:t>
            </a:r>
            <a:r>
              <a:rPr lang="zh-CN" altLang="zh-CN" sz="2800" b="0" dirty="0" smtClean="0"/>
              <a:t>。</a:t>
            </a:r>
            <a:endParaRPr lang="en-US" altLang="zh-CN" sz="2800" b="0" dirty="0" smtClean="0"/>
          </a:p>
          <a:p>
            <a:r>
              <a:rPr lang="en-US" altLang="zh-CN" sz="2800" b="0" dirty="0" smtClean="0"/>
              <a:t>		</a:t>
            </a:r>
            <a:r>
              <a:rPr lang="zh-CN" altLang="zh-CN" sz="2800" b="0" dirty="0" smtClean="0"/>
              <a:t>为了</a:t>
            </a:r>
            <a:r>
              <a:rPr lang="zh-CN" altLang="zh-CN" sz="2800" b="0" dirty="0"/>
              <a:t>方便从火车上卸载相应的车厢，</a:t>
            </a:r>
            <a:r>
              <a:rPr lang="zh-CN" altLang="zh-CN" sz="2800" b="0" dirty="0">
                <a:solidFill>
                  <a:srgbClr val="FF0000"/>
                </a:solidFill>
              </a:rPr>
              <a:t>必须重排火车车厢</a:t>
            </a:r>
            <a:r>
              <a:rPr lang="zh-CN" altLang="zh-CN" sz="2800" b="0" dirty="0"/>
              <a:t>，即将火车车厢按照一定的编号序列排列，使各个车厢从前到后按照编号从</a:t>
            </a:r>
            <a:r>
              <a:rPr lang="en-US" altLang="zh-CN" sz="2800" b="0" dirty="0"/>
              <a:t>1</a:t>
            </a:r>
            <a:r>
              <a:rPr lang="zh-CN" altLang="zh-CN" sz="2800" b="0" dirty="0"/>
              <a:t>到</a:t>
            </a:r>
            <a:r>
              <a:rPr lang="en-US" altLang="zh-CN" sz="2800" b="0" dirty="0"/>
              <a:t>n</a:t>
            </a:r>
            <a:r>
              <a:rPr lang="zh-CN" altLang="zh-CN" sz="2800" b="0" dirty="0"/>
              <a:t>的顺序排列。如果所有车厢按照这种顺序排列，每次只需要卸载火车最后一节车厢即可。</a:t>
            </a:r>
            <a:endParaRPr lang="zh-CN" altLang="zh-CN" sz="2800" b="0" dirty="0"/>
          </a:p>
          <a:p>
            <a:endParaRPr lang="zh-CN" altLang="en-US" sz="2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7158" y="214290"/>
            <a:ext cx="8224589" cy="7112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3200" b="1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三、火车车厢重排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571480"/>
            <a:ext cx="7634176" cy="463716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zh-CN" sz="2800" b="0" dirty="0"/>
              <a:t>火车车厢重排工作安排在转轨站进行。转轨站中有一个入轨、一个出轨和</a:t>
            </a:r>
            <a:r>
              <a:rPr lang="en-US" altLang="zh-CN" sz="2800" b="0" dirty="0"/>
              <a:t>h</a:t>
            </a:r>
            <a:r>
              <a:rPr lang="zh-CN" altLang="zh-CN" sz="2800" b="0" dirty="0"/>
              <a:t>个缓冲铁轨。假设缓冲铁轨位于入轨和出轨之间，由于这些缓冲铁轨必须按照先进先出的原则运行，所以，可以将其视为队列。火车车厢重排</a:t>
            </a:r>
            <a:r>
              <a:rPr lang="zh-CN" altLang="zh-CN" sz="2800" b="0" dirty="0" smtClean="0"/>
              <a:t>示意图</a:t>
            </a:r>
            <a:r>
              <a:rPr lang="zh-CN" altLang="en-US" sz="2800" b="0" dirty="0" smtClean="0"/>
              <a:t>：</a:t>
            </a:r>
            <a:endParaRPr lang="zh-CN" altLang="en-US" sz="2800" b="0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8129" name="Object 1"/>
          <p:cNvGraphicFramePr>
            <a:graphicFrameLocks noChangeAspect="1"/>
          </p:cNvGraphicFramePr>
          <p:nvPr/>
        </p:nvGraphicFramePr>
        <p:xfrm>
          <a:off x="642910" y="3500438"/>
          <a:ext cx="8040470" cy="214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052" name="" r:id="rId1" imgW="6921500" imgH="1841500" progId="">
                  <p:embed/>
                </p:oleObj>
              </mc:Choice>
              <mc:Fallback>
                <p:oleObj name="" r:id="rId1" imgW="6921500" imgH="18415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3500438"/>
                        <a:ext cx="8040470" cy="21431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786" y="714356"/>
            <a:ext cx="7890670" cy="5378940"/>
          </a:xfrm>
        </p:spPr>
        <p:txBody>
          <a:bodyPr>
            <a:normAutofit/>
          </a:bodyPr>
          <a:lstStyle/>
          <a:p>
            <a:r>
              <a:rPr lang="en-US" altLang="zh-CN" sz="2800" b="0" dirty="0" smtClean="0"/>
              <a:t>	</a:t>
            </a:r>
            <a:r>
              <a:rPr lang="zh-CN" altLang="zh-CN" sz="2800" b="0" dirty="0" smtClean="0"/>
              <a:t>将</a:t>
            </a:r>
            <a:r>
              <a:rPr lang="zh-CN" altLang="zh-CN" sz="2800" b="0" dirty="0"/>
              <a:t>一个编号为</a:t>
            </a:r>
            <a:r>
              <a:rPr lang="en-US" altLang="zh-CN" sz="2800" b="0" dirty="0"/>
              <a:t>c</a:t>
            </a:r>
            <a:r>
              <a:rPr lang="zh-CN" altLang="zh-CN" sz="2800" b="0" dirty="0"/>
              <a:t>的车厢从入轨移动到缓冲铁轨，需要遵循以下原则：</a:t>
            </a:r>
            <a:endParaRPr lang="zh-CN" altLang="zh-CN" sz="2800" b="0" dirty="0"/>
          </a:p>
          <a:p>
            <a:pPr marL="457200" lvl="0" indent="-457200">
              <a:buFont typeface="+mj-ea"/>
              <a:buAutoNum type="circleNumDbPlain"/>
            </a:pPr>
            <a:r>
              <a:rPr lang="zh-CN" altLang="zh-CN" sz="2800" b="0" dirty="0"/>
              <a:t>缓冲铁轨上所有的车厢编号都小于</a:t>
            </a:r>
            <a:r>
              <a:rPr lang="en-US" altLang="zh-CN" sz="2800" b="0" dirty="0"/>
              <a:t>c</a:t>
            </a:r>
            <a:r>
              <a:rPr lang="zh-CN" altLang="zh-CN" sz="2800" b="0" dirty="0"/>
              <a:t>；</a:t>
            </a:r>
            <a:endParaRPr lang="zh-CN" altLang="zh-CN" sz="2800" b="0" dirty="0"/>
          </a:p>
          <a:p>
            <a:pPr marL="457200" lvl="0" indent="-457200">
              <a:buFont typeface="+mj-ea"/>
              <a:buAutoNum type="circleNumDbPlain"/>
            </a:pPr>
            <a:r>
              <a:rPr lang="zh-CN" altLang="zh-CN" sz="2800" b="0" dirty="0"/>
              <a:t>如果有多个缓冲铁轨都满足条件（</a:t>
            </a:r>
            <a:r>
              <a:rPr lang="en-US" altLang="zh-CN" sz="2800" b="0" dirty="0"/>
              <a:t>1</a:t>
            </a:r>
            <a:r>
              <a:rPr lang="zh-CN" altLang="zh-CN" sz="2800" b="0" dirty="0"/>
              <a:t>），选择其中车厢编号最大的车厢所在的缓冲铁轨；</a:t>
            </a:r>
            <a:endParaRPr lang="zh-CN" altLang="zh-CN" sz="2800" b="0" dirty="0"/>
          </a:p>
          <a:p>
            <a:pPr marL="457200" lvl="0" indent="-457200">
              <a:buFont typeface="+mj-ea"/>
              <a:buAutoNum type="circleNumDbPlain"/>
            </a:pPr>
            <a:r>
              <a:rPr lang="zh-CN" altLang="zh-CN" sz="2800" b="0" dirty="0"/>
              <a:t>若不满足条件（</a:t>
            </a:r>
            <a:r>
              <a:rPr lang="en-US" altLang="zh-CN" sz="2800" b="0" dirty="0"/>
              <a:t>1</a:t>
            </a:r>
            <a:r>
              <a:rPr lang="zh-CN" altLang="zh-CN" sz="2800" b="0" dirty="0"/>
              <a:t>），如果还有空的缓冲铁轨，则选择空的缓冲铁轨。</a:t>
            </a:r>
            <a:endParaRPr lang="zh-CN" altLang="zh-CN" sz="2800" b="0" dirty="0"/>
          </a:p>
          <a:p>
            <a:r>
              <a:rPr lang="en-US" altLang="zh-CN" sz="2800" b="0" dirty="0" smtClean="0"/>
              <a:t>	</a:t>
            </a:r>
            <a:r>
              <a:rPr lang="zh-CN" altLang="zh-CN" sz="2800" b="0" dirty="0" smtClean="0"/>
              <a:t>在</a:t>
            </a:r>
            <a:r>
              <a:rPr lang="zh-CN" altLang="zh-CN" sz="2800" b="0" dirty="0"/>
              <a:t>实现火车车厢重排问题时，可以采用链队列。</a:t>
            </a:r>
            <a:endParaRPr lang="zh-CN" altLang="en-US" sz="2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3872" y="476672"/>
            <a:ext cx="8183880" cy="7635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本章提要</a:t>
            </a:r>
            <a:endParaRPr lang="zh-CN" altLang="en-US" dirty="0" smtClean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157081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25463" y="1285860"/>
            <a:ext cx="8186737" cy="5032375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40000"/>
              </a:lnSpc>
              <a:buFont typeface="Wingdings" panose="05000000000000000000" pitchFamily="2" charset="2"/>
              <a:buNone/>
            </a:pPr>
            <a:endParaRPr lang="en-US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40000"/>
              </a:lnSpc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操作受限线性表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栈的定义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栈的顺序存储结构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顺序栈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栈的链式存储结构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链栈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3.4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栈的应用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3.5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操作受限线性表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队列的定义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3.6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队列的顺序存储结构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循环队列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3.7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队列的链式存储结构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链队列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3.8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队列的应用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3.9 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</a:t>
            </a:r>
            <a:endParaRPr lang="zh-CN" altLang="en-US" sz="3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5" y="357166"/>
            <a:ext cx="8224589" cy="711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  <a:effectLst/>
                <a:latin typeface="+mj-ea"/>
              </a:rPr>
              <a:t>一、串的定义</a:t>
            </a:r>
            <a:endParaRPr lang="zh-CN" altLang="en-US" sz="3200" dirty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71472" y="1354115"/>
            <a:ext cx="8186737" cy="5171229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</a:pPr>
            <a:r>
              <a:rPr lang="zh-CN" altLang="en-US" sz="3000" dirty="0" smtClean="0">
                <a:solidFill>
                  <a:srgbClr val="FF0000"/>
                </a:solidFill>
              </a:rPr>
              <a:t>字符串</a:t>
            </a:r>
            <a:r>
              <a:rPr lang="zh-CN" altLang="en-US" sz="3000" dirty="0" smtClean="0"/>
              <a:t>简称为</a:t>
            </a:r>
            <a:r>
              <a:rPr lang="zh-CN" altLang="en-US" sz="3000" dirty="0" smtClean="0">
                <a:solidFill>
                  <a:srgbClr val="FF0000"/>
                </a:solidFill>
              </a:rPr>
              <a:t>串</a:t>
            </a:r>
            <a:r>
              <a:rPr lang="zh-CN" altLang="en-US" sz="3000" dirty="0" smtClean="0"/>
              <a:t>（</a:t>
            </a:r>
            <a:r>
              <a:rPr lang="en-US" altLang="zh-CN" sz="3000" dirty="0" smtClean="0"/>
              <a:t>String</a:t>
            </a:r>
            <a:r>
              <a:rPr lang="zh-CN" altLang="en-US" sz="3000" dirty="0" smtClean="0"/>
              <a:t>），是</a:t>
            </a:r>
            <a:r>
              <a:rPr lang="en-US" altLang="zh-CN" sz="3000" dirty="0" smtClean="0"/>
              <a:t>n(n≥0)</a:t>
            </a:r>
            <a:r>
              <a:rPr lang="zh-CN" altLang="en-US" sz="3000" dirty="0" smtClean="0"/>
              <a:t>个字符的一个有限序列。通常可记为：</a:t>
            </a:r>
            <a:endParaRPr lang="zh-CN" altLang="en-US" sz="3000" dirty="0" smtClean="0"/>
          </a:p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  <a:buNone/>
            </a:pPr>
            <a:r>
              <a:rPr lang="zh-CN" altLang="en-US" sz="3000" dirty="0" smtClean="0"/>
              <a:t>           </a:t>
            </a:r>
            <a:r>
              <a:rPr lang="en-US" altLang="zh-CN" sz="3000" dirty="0" smtClean="0"/>
              <a:t>S = "a0 a1 a2 …… an-1“</a:t>
            </a:r>
            <a:endParaRPr lang="en-US" altLang="zh-CN" sz="3000" dirty="0" smtClean="0"/>
          </a:p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</a:pPr>
            <a:r>
              <a:rPr lang="zh-CN" altLang="en-US" sz="3000" dirty="0" smtClean="0"/>
              <a:t>其中：</a:t>
            </a:r>
            <a:endParaRPr lang="en-US" altLang="zh-CN" sz="3000" dirty="0" smtClean="0"/>
          </a:p>
          <a:p>
            <a:pPr marL="0" indent="0"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  <a:buNone/>
            </a:pPr>
            <a:r>
              <a:rPr lang="en-US" altLang="zh-CN" sz="3000" dirty="0" smtClean="0"/>
              <a:t>     S</a:t>
            </a:r>
            <a:r>
              <a:rPr lang="zh-CN" altLang="en-US" sz="3000" dirty="0" smtClean="0"/>
              <a:t>是</a:t>
            </a:r>
            <a:r>
              <a:rPr lang="zh-CN" altLang="en-US" sz="3000" dirty="0" smtClean="0">
                <a:solidFill>
                  <a:srgbClr val="FF0000"/>
                </a:solidFill>
              </a:rPr>
              <a:t>串名</a:t>
            </a:r>
            <a:r>
              <a:rPr lang="zh-CN" altLang="en-US" sz="3000" dirty="0" smtClean="0"/>
              <a:t>，可以是串变量名，也可以是串常量名。</a:t>
            </a:r>
            <a:endParaRPr lang="en-US" altLang="zh-CN" sz="3000" dirty="0" smtClean="0"/>
          </a:p>
          <a:p>
            <a:pPr marL="0" indent="0"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  <a:buNone/>
            </a:pPr>
            <a:r>
              <a:rPr lang="en-US" altLang="zh-CN" sz="3000" dirty="0"/>
              <a:t> </a:t>
            </a:r>
            <a:r>
              <a:rPr lang="en-US" altLang="zh-CN" sz="3000" dirty="0" smtClean="0"/>
              <a:t>    </a:t>
            </a:r>
            <a:r>
              <a:rPr lang="zh-CN" altLang="en-US" sz="3000" dirty="0" smtClean="0"/>
              <a:t>用引号‘</a:t>
            </a:r>
            <a:r>
              <a:rPr lang="en-US" altLang="zh-CN" sz="3000" dirty="0" smtClean="0"/>
              <a:t>…’</a:t>
            </a:r>
            <a:r>
              <a:rPr lang="zh-CN" altLang="en-US" sz="3000" dirty="0" smtClean="0"/>
              <a:t>或</a:t>
            </a:r>
            <a:r>
              <a:rPr lang="en-US" altLang="zh-CN" sz="3000" dirty="0" smtClean="0"/>
              <a:t>“…”</a:t>
            </a:r>
            <a:r>
              <a:rPr lang="zh-CN" altLang="en-US" sz="3000" dirty="0" smtClean="0"/>
              <a:t>作为分界符括起来的叫做</a:t>
            </a:r>
            <a:r>
              <a:rPr lang="zh-CN" altLang="en-US" sz="3000" dirty="0" smtClean="0">
                <a:solidFill>
                  <a:srgbClr val="FF0000"/>
                </a:solidFill>
              </a:rPr>
              <a:t>串值</a:t>
            </a:r>
            <a:r>
              <a:rPr lang="zh-CN" altLang="en-US" sz="3000" dirty="0" smtClean="0"/>
              <a:t>，其内的</a:t>
            </a:r>
            <a:r>
              <a:rPr lang="en-US" altLang="zh-CN" sz="3000" dirty="0" err="1" smtClean="0"/>
              <a:t>ai</a:t>
            </a:r>
            <a:r>
              <a:rPr lang="zh-CN" altLang="en-US" sz="3000" dirty="0" smtClean="0"/>
              <a:t>是串中的</a:t>
            </a:r>
            <a:r>
              <a:rPr lang="zh-CN" altLang="en-US" sz="3000" dirty="0" smtClean="0">
                <a:solidFill>
                  <a:srgbClr val="FF0000"/>
                </a:solidFill>
              </a:rPr>
              <a:t>字符</a:t>
            </a:r>
            <a:r>
              <a:rPr lang="zh-CN" altLang="en-US" sz="3000" dirty="0" smtClean="0"/>
              <a:t>（</a:t>
            </a:r>
            <a:r>
              <a:rPr lang="en-US" altLang="zh-CN" sz="3000" dirty="0" smtClean="0"/>
              <a:t>0≤i</a:t>
            </a:r>
            <a:r>
              <a:rPr lang="zh-CN" altLang="en-US" sz="3000" dirty="0" smtClean="0"/>
              <a:t>＜</a:t>
            </a:r>
            <a:r>
              <a:rPr lang="en-US" altLang="zh-CN" sz="3000" dirty="0" smtClean="0"/>
              <a:t>n</a:t>
            </a:r>
            <a:r>
              <a:rPr lang="zh-CN" altLang="en-US" sz="3000" dirty="0" smtClean="0"/>
              <a:t>）。</a:t>
            </a:r>
            <a:endParaRPr lang="en-US" altLang="zh-CN" sz="3000" dirty="0" smtClean="0"/>
          </a:p>
          <a:p>
            <a:pPr marL="0" indent="0"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  <a:buNone/>
            </a:pPr>
            <a:r>
              <a:rPr lang="en-US" altLang="zh-CN" sz="3000" dirty="0" smtClean="0"/>
              <a:t>     n</a:t>
            </a:r>
            <a:r>
              <a:rPr lang="zh-CN" altLang="en-US" sz="3000" dirty="0" smtClean="0"/>
              <a:t>是串的</a:t>
            </a:r>
            <a:r>
              <a:rPr lang="zh-CN" altLang="en-US" sz="3000" dirty="0" smtClean="0">
                <a:solidFill>
                  <a:srgbClr val="FF0000"/>
                </a:solidFill>
              </a:rPr>
              <a:t>长度</a:t>
            </a:r>
            <a:r>
              <a:rPr lang="zh-CN" altLang="en-US" sz="3000" dirty="0" smtClean="0"/>
              <a:t>，它不包括作为分界符的引号，</a:t>
            </a:r>
            <a:r>
              <a:rPr lang="zh-CN" altLang="en-US" sz="3000" dirty="0" smtClean="0">
                <a:solidFill>
                  <a:srgbClr val="FF0000"/>
                </a:solidFill>
              </a:rPr>
              <a:t>也不包括串结束符‘</a:t>
            </a:r>
            <a:r>
              <a:rPr lang="en-US" altLang="zh-CN" sz="3000" dirty="0" smtClean="0">
                <a:solidFill>
                  <a:srgbClr val="FF0000"/>
                </a:solidFill>
              </a:rPr>
              <a:t>\0’</a:t>
            </a:r>
            <a:r>
              <a:rPr lang="zh-CN" altLang="en-US" sz="3000" dirty="0" smtClean="0"/>
              <a:t>。</a:t>
            </a:r>
            <a:endParaRPr lang="en-US" altLang="zh-CN" sz="3000" dirty="0" smtClean="0"/>
          </a:p>
          <a:p>
            <a:pPr marL="0" indent="0"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  <a:buNone/>
            </a:pPr>
            <a:r>
              <a:rPr lang="en-US" altLang="zh-CN" sz="3000" dirty="0"/>
              <a:t> </a:t>
            </a:r>
            <a:r>
              <a:rPr lang="en-US" altLang="zh-CN" sz="3000" dirty="0" smtClean="0"/>
              <a:t>    </a:t>
            </a:r>
            <a:r>
              <a:rPr lang="zh-CN" altLang="en-US" sz="3000" dirty="0" smtClean="0"/>
              <a:t>长度为零的串叫做</a:t>
            </a:r>
            <a:r>
              <a:rPr lang="zh-CN" altLang="en-US" sz="3000" dirty="0" smtClean="0">
                <a:solidFill>
                  <a:srgbClr val="FF0000"/>
                </a:solidFill>
              </a:rPr>
              <a:t>空串</a:t>
            </a:r>
            <a:r>
              <a:rPr lang="zh-CN" altLang="en-US" sz="3000" dirty="0" smtClean="0"/>
              <a:t>，</a:t>
            </a:r>
            <a:r>
              <a:rPr lang="zh-CN" altLang="en-US" sz="3000" dirty="0" smtClean="0">
                <a:solidFill>
                  <a:srgbClr val="FF0000"/>
                </a:solidFill>
              </a:rPr>
              <a:t>只有串结束符</a:t>
            </a:r>
            <a:r>
              <a:rPr lang="zh-CN" altLang="en-US" sz="3000" dirty="0" smtClean="0"/>
              <a:t>，无其它字符。</a:t>
            </a:r>
            <a:endParaRPr lang="zh-CN" alt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5" y="357166"/>
            <a:ext cx="8224589" cy="711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  <a:effectLst/>
                <a:latin typeface="+mj-ea"/>
              </a:rPr>
              <a:t>二、串的操作</a:t>
            </a:r>
            <a:endParaRPr lang="zh-CN" altLang="en-US" sz="3200" dirty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1472" y="1285860"/>
            <a:ext cx="8072494" cy="5097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ts val="8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s1="It is a car"</a:t>
            </a:r>
            <a:endParaRPr lang="zh-CN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8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s2="jeep"</a:t>
            </a:r>
            <a:endParaRPr lang="zh-CN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8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s3="car"</a:t>
            </a:r>
            <a:endParaRPr lang="zh-CN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800"/>
              </a:spcBef>
            </a:pPr>
            <a:r>
              <a:rPr lang="zh-CN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串的主要操作有：</a:t>
            </a:r>
            <a:endParaRPr lang="zh-CN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800"/>
              </a:spcBef>
            </a:pP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求串的长度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。例如，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s1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的长度为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s2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的长度为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800"/>
              </a:spcBef>
            </a:pP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赋值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把一个串赋给另一个串。若有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s4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s3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s4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的置为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“car"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800"/>
              </a:spcBef>
            </a:pP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合并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把两个串连接成一个新串。设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s5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s2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s3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连接形成的新串，则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s5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"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jeepcar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"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，即将后面的串连接到前面的串的尾部。</a:t>
            </a:r>
            <a:endParaRPr lang="zh-CN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357166"/>
            <a:ext cx="8215370" cy="6072230"/>
          </a:xfrm>
        </p:spPr>
        <p:txBody>
          <a:bodyPr>
            <a:normAutofit lnSpcReduction="10000"/>
          </a:bodyPr>
          <a:lstStyle/>
          <a:p>
            <a:r>
              <a:rPr lang="zh-CN" altLang="zh-CN" sz="2500" b="0" dirty="0"/>
              <a:t>（</a:t>
            </a:r>
            <a:r>
              <a:rPr lang="en-US" altLang="zh-CN" sz="2500" b="0" dirty="0"/>
              <a:t>4</a:t>
            </a:r>
            <a:r>
              <a:rPr lang="zh-CN" altLang="zh-CN" sz="2500" b="0" dirty="0"/>
              <a:t>）</a:t>
            </a:r>
            <a:r>
              <a:rPr lang="zh-CN" altLang="zh-CN" sz="2500" dirty="0">
                <a:solidFill>
                  <a:srgbClr val="FF0000"/>
                </a:solidFill>
              </a:rPr>
              <a:t>比较</a:t>
            </a:r>
            <a:r>
              <a:rPr lang="zh-CN" altLang="zh-CN" sz="2500" b="0" dirty="0"/>
              <a:t>两个串的</a:t>
            </a:r>
            <a:r>
              <a:rPr lang="en-US" altLang="zh-CN" sz="2500" b="0" dirty="0"/>
              <a:t>ASCII</a:t>
            </a:r>
            <a:r>
              <a:rPr lang="zh-CN" altLang="zh-CN" sz="2500" b="0" dirty="0"/>
              <a:t>码值的大小</a:t>
            </a:r>
            <a:r>
              <a:rPr lang="zh-CN" altLang="zh-CN" sz="2500" b="0" dirty="0" smtClean="0"/>
              <a:t>。若</a:t>
            </a:r>
            <a:r>
              <a:rPr lang="en-US" altLang="zh-CN" sz="2500" b="0" dirty="0"/>
              <a:t>str1</a:t>
            </a:r>
            <a:r>
              <a:rPr lang="zh-CN" altLang="zh-CN" sz="2500" b="0" dirty="0"/>
              <a:t>小于</a:t>
            </a:r>
            <a:r>
              <a:rPr lang="en-US" altLang="zh-CN" sz="2500" b="0" dirty="0"/>
              <a:t>str2</a:t>
            </a:r>
            <a:r>
              <a:rPr lang="zh-CN" altLang="zh-CN" sz="2500" b="0" dirty="0"/>
              <a:t>，比较结果为</a:t>
            </a:r>
            <a:r>
              <a:rPr lang="en-US" altLang="zh-CN" sz="2500" b="0" dirty="0"/>
              <a:t>-1</a:t>
            </a:r>
            <a:r>
              <a:rPr lang="zh-CN" altLang="zh-CN" sz="2500" b="0" dirty="0"/>
              <a:t>；若</a:t>
            </a:r>
            <a:r>
              <a:rPr lang="en-US" altLang="zh-CN" sz="2500" b="0" dirty="0"/>
              <a:t>str1</a:t>
            </a:r>
            <a:r>
              <a:rPr lang="zh-CN" altLang="zh-CN" sz="2500" b="0" dirty="0"/>
              <a:t>等于</a:t>
            </a:r>
            <a:r>
              <a:rPr lang="en-US" altLang="zh-CN" sz="2500" b="0" dirty="0"/>
              <a:t>str2</a:t>
            </a:r>
            <a:r>
              <a:rPr lang="zh-CN" altLang="zh-CN" sz="2500" b="0" dirty="0"/>
              <a:t>，比较结构为</a:t>
            </a:r>
            <a:r>
              <a:rPr lang="en-US" altLang="zh-CN" sz="2500" b="0" dirty="0"/>
              <a:t>0</a:t>
            </a:r>
            <a:r>
              <a:rPr lang="zh-CN" altLang="zh-CN" sz="2500" b="0" dirty="0"/>
              <a:t>；若</a:t>
            </a:r>
            <a:r>
              <a:rPr lang="en-US" altLang="zh-CN" sz="2500" b="0" dirty="0"/>
              <a:t>str1</a:t>
            </a:r>
            <a:r>
              <a:rPr lang="zh-CN" altLang="zh-CN" sz="2500" b="0" dirty="0"/>
              <a:t>大于</a:t>
            </a:r>
            <a:r>
              <a:rPr lang="en-US" altLang="zh-CN" sz="2500" b="0" dirty="0"/>
              <a:t>str2</a:t>
            </a:r>
            <a:r>
              <a:rPr lang="zh-CN" altLang="zh-CN" sz="2500" b="0" dirty="0"/>
              <a:t>，比较结构为</a:t>
            </a:r>
            <a:r>
              <a:rPr lang="en-US" altLang="zh-CN" sz="2500" b="0" dirty="0"/>
              <a:t>1</a:t>
            </a:r>
            <a:r>
              <a:rPr lang="zh-CN" altLang="zh-CN" sz="2500" b="0" dirty="0" smtClean="0"/>
              <a:t>。</a:t>
            </a:r>
            <a:r>
              <a:rPr lang="en-US" altLang="zh-CN" sz="2500" b="0" dirty="0"/>
              <a:t>	</a:t>
            </a:r>
            <a:endParaRPr lang="en-US" altLang="zh-CN" sz="2500" b="0" dirty="0" smtClean="0"/>
          </a:p>
          <a:p>
            <a:r>
              <a:rPr lang="zh-CN" altLang="zh-CN" sz="2500" dirty="0" smtClean="0">
                <a:solidFill>
                  <a:srgbClr val="FF0000"/>
                </a:solidFill>
              </a:rPr>
              <a:t>（</a:t>
            </a:r>
            <a:r>
              <a:rPr lang="en-US" altLang="zh-CN" sz="2500" dirty="0">
                <a:solidFill>
                  <a:srgbClr val="FF0000"/>
                </a:solidFill>
              </a:rPr>
              <a:t>5</a:t>
            </a:r>
            <a:r>
              <a:rPr lang="zh-CN" altLang="zh-CN" sz="2500" dirty="0" smtClean="0">
                <a:solidFill>
                  <a:srgbClr val="FF0000"/>
                </a:solidFill>
              </a:rPr>
              <a:t>）</a:t>
            </a:r>
            <a:r>
              <a:rPr lang="zh-CN" altLang="en-US" sz="2500" dirty="0" smtClean="0">
                <a:solidFill>
                  <a:srgbClr val="FF0000"/>
                </a:solidFill>
              </a:rPr>
              <a:t>查找子串</a:t>
            </a:r>
            <a:r>
              <a:rPr lang="zh-CN" altLang="en-US" sz="2500" dirty="0" smtClean="0"/>
              <a:t>（</a:t>
            </a:r>
            <a:r>
              <a:rPr lang="zh-CN" altLang="en-US" sz="2500" dirty="0" smtClean="0">
                <a:solidFill>
                  <a:srgbClr val="FF0000"/>
                </a:solidFill>
              </a:rPr>
              <a:t>模式匹配</a:t>
            </a:r>
            <a:r>
              <a:rPr lang="zh-CN" altLang="en-US" sz="2500" dirty="0" smtClean="0"/>
              <a:t>）</a:t>
            </a:r>
            <a:r>
              <a:rPr lang="zh-CN" altLang="en-US" sz="2500" b="0" dirty="0" smtClean="0"/>
              <a:t>，</a:t>
            </a:r>
            <a:r>
              <a:rPr lang="zh-CN" altLang="zh-CN" sz="2500" b="0" dirty="0" smtClean="0"/>
              <a:t>在</a:t>
            </a:r>
            <a:r>
              <a:rPr lang="zh-CN" altLang="zh-CN" sz="2500" b="0" dirty="0"/>
              <a:t>一个串（称为主串）中查找是否存在与</a:t>
            </a:r>
            <a:r>
              <a:rPr lang="zh-CN" altLang="zh-CN" sz="2500" b="0" dirty="0" smtClean="0"/>
              <a:t>另一</a:t>
            </a:r>
            <a:r>
              <a:rPr lang="zh-CN" altLang="zh-CN" sz="2500" b="0" dirty="0"/>
              <a:t>个串相等的子串。设在串</a:t>
            </a:r>
            <a:r>
              <a:rPr lang="en-US" altLang="zh-CN" sz="2500" b="0" dirty="0"/>
              <a:t>str1</a:t>
            </a:r>
            <a:r>
              <a:rPr lang="zh-CN" altLang="zh-CN" sz="2500" b="0" dirty="0"/>
              <a:t>中查找串</a:t>
            </a:r>
            <a:r>
              <a:rPr lang="en-US" altLang="zh-CN" sz="2500" b="0" dirty="0"/>
              <a:t>str2</a:t>
            </a:r>
            <a:r>
              <a:rPr lang="zh-CN" altLang="zh-CN" sz="2500" b="0" dirty="0"/>
              <a:t>，这里</a:t>
            </a:r>
            <a:r>
              <a:rPr lang="en-US" altLang="zh-CN" sz="2500" b="0" dirty="0"/>
              <a:t>str1</a:t>
            </a:r>
            <a:r>
              <a:rPr lang="zh-CN" altLang="zh-CN" sz="2500" b="0" dirty="0"/>
              <a:t>是主串，</a:t>
            </a:r>
            <a:r>
              <a:rPr lang="en-US" altLang="zh-CN" sz="2500" b="0" dirty="0"/>
              <a:t>str2</a:t>
            </a:r>
            <a:r>
              <a:rPr lang="zh-CN" altLang="zh-CN" sz="2500" b="0" dirty="0"/>
              <a:t>是子串。若主串中存在与</a:t>
            </a:r>
            <a:r>
              <a:rPr lang="en-US" altLang="zh-CN" sz="2500" b="0" dirty="0"/>
              <a:t>str2</a:t>
            </a:r>
            <a:r>
              <a:rPr lang="zh-CN" altLang="zh-CN" sz="2500" b="0" dirty="0"/>
              <a:t>相等的子串，则操作结果为</a:t>
            </a:r>
            <a:r>
              <a:rPr lang="en-US" altLang="zh-CN" sz="2500" b="0" dirty="0"/>
              <a:t>str2</a:t>
            </a:r>
            <a:r>
              <a:rPr lang="zh-CN" altLang="zh-CN" sz="2500" b="0" dirty="0"/>
              <a:t>在</a:t>
            </a:r>
            <a:r>
              <a:rPr lang="en-US" altLang="zh-CN" sz="2500" b="0" dirty="0"/>
              <a:t>str1</a:t>
            </a:r>
            <a:r>
              <a:rPr lang="zh-CN" altLang="zh-CN" sz="2500" b="0" dirty="0"/>
              <a:t>中首次出现的位置；若主串</a:t>
            </a:r>
            <a:r>
              <a:rPr lang="en-US" altLang="zh-CN" sz="2500" b="0" dirty="0"/>
              <a:t>str1</a:t>
            </a:r>
            <a:r>
              <a:rPr lang="zh-CN" altLang="zh-CN" sz="2500" b="0" dirty="0"/>
              <a:t>中不存在和串</a:t>
            </a:r>
            <a:r>
              <a:rPr lang="en-US" altLang="zh-CN" sz="2500" b="0" dirty="0"/>
              <a:t>str2</a:t>
            </a:r>
            <a:r>
              <a:rPr lang="zh-CN" altLang="zh-CN" sz="2500" b="0" dirty="0"/>
              <a:t>相等的子串，则操作结果为</a:t>
            </a:r>
            <a:r>
              <a:rPr lang="en-US" altLang="zh-CN" sz="2500" b="0" dirty="0"/>
              <a:t>-1</a:t>
            </a:r>
            <a:r>
              <a:rPr lang="zh-CN" altLang="zh-CN" sz="2500" b="0" dirty="0" smtClean="0"/>
              <a:t>。</a:t>
            </a:r>
            <a:endParaRPr lang="en-US" altLang="zh-CN" sz="2500" b="0" dirty="0" smtClean="0"/>
          </a:p>
          <a:p>
            <a:r>
              <a:rPr lang="zh-CN" altLang="zh-CN" sz="2500" b="0" dirty="0"/>
              <a:t>（</a:t>
            </a:r>
            <a:r>
              <a:rPr lang="en-US" altLang="zh-CN" sz="2500" b="0" dirty="0"/>
              <a:t>6</a:t>
            </a:r>
            <a:r>
              <a:rPr lang="zh-CN" altLang="zh-CN" sz="2500" b="0" dirty="0" smtClean="0"/>
              <a:t>）</a:t>
            </a:r>
            <a:r>
              <a:rPr lang="zh-CN" altLang="en-US" sz="2500" dirty="0" smtClean="0">
                <a:solidFill>
                  <a:srgbClr val="FF0000"/>
                </a:solidFill>
              </a:rPr>
              <a:t>查找字符</a:t>
            </a:r>
            <a:r>
              <a:rPr lang="zh-CN" altLang="en-US" sz="2500" b="0" dirty="0" smtClean="0"/>
              <a:t>，</a:t>
            </a:r>
            <a:r>
              <a:rPr lang="zh-CN" altLang="zh-CN" sz="2500" b="0" dirty="0" smtClean="0"/>
              <a:t>在</a:t>
            </a:r>
            <a:r>
              <a:rPr lang="zh-CN" altLang="zh-CN" sz="2500" b="0" dirty="0"/>
              <a:t>一个串中是否存在一个字符。设在串</a:t>
            </a:r>
            <a:r>
              <a:rPr lang="en-US" altLang="zh-CN" sz="2500" b="0" dirty="0" err="1"/>
              <a:t>str</a:t>
            </a:r>
            <a:r>
              <a:rPr lang="zh-CN" altLang="zh-CN" sz="2500" b="0" dirty="0"/>
              <a:t>中查找字符</a:t>
            </a:r>
            <a:r>
              <a:rPr lang="en-US" altLang="zh-CN" sz="2500" b="0" dirty="0" err="1"/>
              <a:t>ch</a:t>
            </a:r>
            <a:r>
              <a:rPr lang="zh-CN" altLang="zh-CN" sz="2500" b="0" dirty="0"/>
              <a:t>，若串</a:t>
            </a:r>
            <a:r>
              <a:rPr lang="en-US" altLang="zh-CN" sz="2500" b="0" dirty="0" err="1"/>
              <a:t>str</a:t>
            </a:r>
            <a:r>
              <a:rPr lang="zh-CN" altLang="zh-CN" sz="2500" b="0" dirty="0"/>
              <a:t>中存在该字符</a:t>
            </a:r>
            <a:r>
              <a:rPr lang="en-US" altLang="zh-CN" sz="2500" b="0" dirty="0" err="1"/>
              <a:t>ch</a:t>
            </a:r>
            <a:r>
              <a:rPr lang="zh-CN" altLang="zh-CN" sz="2500" b="0" dirty="0"/>
              <a:t>，则操作结果为字符</a:t>
            </a:r>
            <a:r>
              <a:rPr lang="en-US" altLang="zh-CN" sz="2500" b="0" dirty="0" err="1"/>
              <a:t>ch</a:t>
            </a:r>
            <a:r>
              <a:rPr lang="zh-CN" altLang="zh-CN" sz="2500" b="0" dirty="0"/>
              <a:t>在串</a:t>
            </a:r>
            <a:r>
              <a:rPr lang="en-US" altLang="zh-CN" sz="2500" b="0" dirty="0" err="1"/>
              <a:t>str</a:t>
            </a:r>
            <a:r>
              <a:rPr lang="zh-CN" altLang="zh-CN" sz="2500" b="0" dirty="0"/>
              <a:t>中首次出现的位置；若</a:t>
            </a:r>
            <a:r>
              <a:rPr lang="en-US" altLang="zh-CN" sz="2500" b="0" dirty="0" err="1"/>
              <a:t>str</a:t>
            </a:r>
            <a:r>
              <a:rPr lang="zh-CN" altLang="zh-CN" sz="2500" b="0" dirty="0"/>
              <a:t>中不存在字符</a:t>
            </a:r>
            <a:r>
              <a:rPr lang="en-US" altLang="zh-CN" sz="2500" b="0" dirty="0" err="1"/>
              <a:t>ch</a:t>
            </a:r>
            <a:r>
              <a:rPr lang="zh-CN" altLang="zh-CN" sz="2500" b="0" dirty="0"/>
              <a:t>，则操作结果为</a:t>
            </a:r>
            <a:r>
              <a:rPr lang="en-US" altLang="zh-CN" sz="2500" b="0" dirty="0"/>
              <a:t>-1</a:t>
            </a:r>
            <a:r>
              <a:rPr lang="zh-CN" altLang="zh-CN" sz="2500" b="0" dirty="0" smtClean="0"/>
              <a:t>。</a:t>
            </a:r>
            <a:endParaRPr lang="zh-CN" altLang="zh-CN" sz="25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_rels/them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_rels/them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_rels/them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_rels/them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_rels/them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视点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lnDef>
      <a:spPr>
        <a:ln w="3492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1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>
    <a:lnDef>
      <a:spPr>
        <a:ln w="3492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triangle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FF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triangle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FF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triangle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FF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triangle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FF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triangle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FF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triangle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FF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triangle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FF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triangle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FF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>
    <a:lnDef>
      <a:spPr>
        <a:ln w="3492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triangle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FF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9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triangle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FF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10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1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1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1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1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15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1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1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18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19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6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>
    <a:lnDef>
      <a:spPr>
        <a:ln w="3492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20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triangle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FF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2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>
    <a:lnDef>
      <a:spPr>
        <a:ln w="3492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8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9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>
    <a:lnDef>
      <a:spPr>
        <a:ln w="3492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21923</Words>
  <Application>WPS 演示</Application>
  <PresentationFormat>全屏显示(4:3)</PresentationFormat>
  <Paragraphs>2129</Paragraphs>
  <Slides>120</Slides>
  <Notes>71</Notes>
  <HiddenSlides>0</HiddenSlides>
  <MMClips>0</MMClips>
  <ScaleCrop>false</ScaleCrop>
  <HeadingPairs>
    <vt:vector size="8" baseType="variant">
      <vt:variant>
        <vt:lpstr>已用的字体</vt:lpstr>
      </vt:variant>
      <vt:variant>
        <vt:i4>31</vt:i4>
      </vt:variant>
      <vt:variant>
        <vt:lpstr>主题</vt:lpstr>
      </vt:variant>
      <vt:variant>
        <vt:i4>34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120</vt:i4>
      </vt:variant>
    </vt:vector>
  </HeadingPairs>
  <TitlesOfParts>
    <vt:vector size="185" baseType="lpstr">
      <vt:lpstr>Arial</vt:lpstr>
      <vt:lpstr>宋体</vt:lpstr>
      <vt:lpstr>Wingdings</vt:lpstr>
      <vt:lpstr>Wingdings 2</vt:lpstr>
      <vt:lpstr>Verdana</vt:lpstr>
      <vt:lpstr>Tunga</vt:lpstr>
      <vt:lpstr>Segoe Print</vt:lpstr>
      <vt:lpstr>黑体</vt:lpstr>
      <vt:lpstr>Times New Roman</vt:lpstr>
      <vt:lpstr>楷体</vt:lpstr>
      <vt:lpstr>方正舒体</vt:lpstr>
      <vt:lpstr>楷体_GB2312</vt:lpstr>
      <vt:lpstr>Consolas</vt:lpstr>
      <vt:lpstr>Calibri</vt:lpstr>
      <vt:lpstr>华文新魏</vt:lpstr>
      <vt:lpstr>Symbol</vt:lpstr>
      <vt:lpstr>新宋体</vt:lpstr>
      <vt:lpstr>仿宋</vt:lpstr>
      <vt:lpstr>方正启体简体</vt:lpstr>
      <vt:lpstr>Symbol</vt:lpstr>
      <vt:lpstr>华文中宋</vt:lpstr>
      <vt:lpstr>方正兰亭超细黑简体</vt:lpstr>
      <vt:lpstr>微软雅黑</vt:lpstr>
      <vt:lpstr>Arial Unicode MS</vt:lpstr>
      <vt:lpstr>楷体_GB2312</vt:lpstr>
      <vt:lpstr>华文楷体</vt:lpstr>
      <vt:lpstr>Times New Roman</vt:lpstr>
      <vt:lpstr>Calibri</vt:lpstr>
      <vt:lpstr>仿宋_GB2312</vt:lpstr>
      <vt:lpstr>隶书</vt:lpstr>
      <vt:lpstr>Franklin Gothic Book</vt:lpstr>
      <vt:lpstr>1_视点</vt:lpstr>
      <vt:lpstr>3_角度</vt:lpstr>
      <vt:lpstr>4_角度</vt:lpstr>
      <vt:lpstr>5_角度</vt:lpstr>
      <vt:lpstr>角度</vt:lpstr>
      <vt:lpstr>7_角度</vt:lpstr>
      <vt:lpstr>8_角度</vt:lpstr>
      <vt:lpstr>9_角度</vt:lpstr>
      <vt:lpstr>1_角度</vt:lpstr>
      <vt:lpstr>10_角度</vt:lpstr>
      <vt:lpstr>11_角度</vt:lpstr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11_Office 主题</vt:lpstr>
      <vt:lpstr>12_Office 主题</vt:lpstr>
      <vt:lpstr>13_Office 主题</vt:lpstr>
      <vt:lpstr>14_Office 主题</vt:lpstr>
      <vt:lpstr>15_Office 主题</vt:lpstr>
      <vt:lpstr>16_Office 主题</vt:lpstr>
      <vt:lpstr>17_Office 主题</vt:lpstr>
      <vt:lpstr>18_Office 主题</vt:lpstr>
      <vt:lpstr>19_Office 主题</vt:lpstr>
      <vt:lpstr>6_角度</vt:lpstr>
      <vt:lpstr>20_Office 主题</vt:lpstr>
      <vt:lpstr>21_Office 主题</vt:lpstr>
      <vt:lpstr>PowerPoint 演示文稿</vt:lpstr>
      <vt:lpstr>本章提要</vt:lpstr>
      <vt:lpstr>一、栈的定义</vt:lpstr>
      <vt:lpstr>PowerPoint 演示文稿</vt:lpstr>
      <vt:lpstr>PowerPoint 演示文稿</vt:lpstr>
      <vt:lpstr>PowerPoint 演示文稿</vt:lpstr>
      <vt:lpstr>PowerPoint 演示文稿</vt:lpstr>
      <vt:lpstr>本章提要</vt:lpstr>
      <vt:lpstr>一、顺序栈的定义及实现</vt:lpstr>
      <vt:lpstr>PowerPoint 演示文稿</vt:lpstr>
      <vt:lpstr>顺序栈定义</vt:lpstr>
      <vt:lpstr>顺序栈的溢出问题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本章提要</vt:lpstr>
      <vt:lpstr>一、链栈的定义及实现</vt:lpstr>
      <vt:lpstr>PowerPoint 演示文稿</vt:lpstr>
      <vt:lpstr>PowerPoint 演示文稿</vt:lpstr>
      <vt:lpstr>本章提要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二、算术表达式求值</vt:lpstr>
      <vt:lpstr>直接对中缀表达式求解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二、栈与递归算法</vt:lpstr>
      <vt:lpstr>三、栈与递归算法</vt:lpstr>
      <vt:lpstr>举例</vt:lpstr>
      <vt:lpstr>2、栈在递归算法中的使用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本章提要</vt:lpstr>
      <vt:lpstr>一、队列的定义</vt:lpstr>
      <vt:lpstr>PowerPoint 演示文稿</vt:lpstr>
      <vt:lpstr>PowerPoint 演示文稿</vt:lpstr>
      <vt:lpstr>本章提要</vt:lpstr>
      <vt:lpstr>一、顺序队列的定义</vt:lpstr>
      <vt:lpstr>PowerPoint 演示文稿</vt:lpstr>
      <vt:lpstr>PowerPoint 演示文稿</vt:lpstr>
      <vt:lpstr>PowerPoint 演示文稿</vt:lpstr>
      <vt:lpstr>PowerPoint 演示文稿</vt:lpstr>
      <vt:lpstr>二、循环队列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本章提要</vt:lpstr>
      <vt:lpstr>一、链队列</vt:lpstr>
      <vt:lpstr>PowerPoint 演示文稿</vt:lpstr>
      <vt:lpstr>PowerPoint 演示文稿</vt:lpstr>
      <vt:lpstr>本章提要</vt:lpstr>
      <vt:lpstr>一、报数问题</vt:lpstr>
      <vt:lpstr>PowerPoint 演示文稿</vt:lpstr>
      <vt:lpstr>PowerPoint 演示文稿</vt:lpstr>
      <vt:lpstr>PowerPoint 演示文稿</vt:lpstr>
      <vt:lpstr>二、杨辉三角形</vt:lpstr>
      <vt:lpstr>一、杨辉三角形</vt:lpstr>
      <vt:lpstr>算法: 使用队列存上一行，据此计算下一行</vt:lpstr>
      <vt:lpstr>PowerPoint 演示文稿</vt:lpstr>
      <vt:lpstr>PowerPoint 演示文稿</vt:lpstr>
      <vt:lpstr>PowerPoint 演示文稿</vt:lpstr>
      <vt:lpstr>PowerPoint 演示文稿</vt:lpstr>
      <vt:lpstr>本章提要</vt:lpstr>
      <vt:lpstr>一、串的定义</vt:lpstr>
      <vt:lpstr>二、串的操作</vt:lpstr>
      <vt:lpstr>PowerPoint 演示文稿</vt:lpstr>
      <vt:lpstr>PowerPoint 演示文稿</vt:lpstr>
      <vt:lpstr>PowerPoint 演示文稿</vt:lpstr>
      <vt:lpstr>PowerPoint 演示文稿</vt:lpstr>
      <vt:lpstr>三、串的存储结构，有三种：</vt:lpstr>
      <vt:lpstr>1、串的顺序存储结构</vt:lpstr>
      <vt:lpstr>1、串的顺序存储结构</vt:lpstr>
      <vt:lpstr>2、串的链式存储结构，分为两类:</vt:lpstr>
      <vt:lpstr>2、串的链式存储结构，分为两类:</vt:lpstr>
      <vt:lpstr>三、串的模式匹配：在主串中找到子串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知识要点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scott</dc:creator>
  <cp:lastModifiedBy>昭君</cp:lastModifiedBy>
  <cp:revision>1475</cp:revision>
  <dcterms:created xsi:type="dcterms:W3CDTF">2011-09-17T02:46:00Z</dcterms:created>
  <dcterms:modified xsi:type="dcterms:W3CDTF">2021-11-05T13:28:19Z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F858AFD4A18640CD8345298452B01252</vt:lpwstr>
  </property>
  <property fmtid="{D5CDD505-2E9C-101B-9397-08002B2CF9AE}" pid="3" name="KSOProductBuildVer">
    <vt:lpwstr>2052-11.1.0.11045</vt:lpwstr>
  </property>
</Properties>
</file>