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4.xml" ContentType="application/vnd.openxmlformats-officedocument.theme+xml"/>
  <Override PartName="/ppt/slideLayouts/slideLayout153.xml" ContentType="application/vnd.openxmlformats-officedocument.presentationml.slideLayout+xml"/>
  <Override PartName="/ppt/theme/theme15.xml" ContentType="application/vnd.openxmlformats-officedocument.theme+xml"/>
  <Override PartName="/ppt/slideLayouts/slideLayout154.xml" ContentType="application/vnd.openxmlformats-officedocument.presentationml.slideLayout+xml"/>
  <Override PartName="/ppt/theme/theme16.xml" ContentType="application/vnd.openxmlformats-officedocument.theme+xml"/>
  <Override PartName="/ppt/slideLayouts/slideLayout155.xml" ContentType="application/vnd.openxmlformats-officedocument.presentationml.slideLayout+xml"/>
  <Override PartName="/ppt/theme/theme17.xml" ContentType="application/vnd.openxmlformats-officedocument.theme+xml"/>
  <Override PartName="/ppt/slideLayouts/slideLayout156.xml" ContentType="application/vnd.openxmlformats-officedocument.presentationml.slideLayout+xml"/>
  <Override PartName="/ppt/theme/theme18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9.xml" ContentType="application/vnd.openxmlformats-officedocument.theme+xml"/>
  <Override PartName="/ppt/slideLayouts/slideLayout159.xml" ContentType="application/vnd.openxmlformats-officedocument.presentationml.slideLayout+xml"/>
  <Override PartName="/ppt/theme/theme20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21.xml" ContentType="application/vnd.openxmlformats-officedocument.theme+xml"/>
  <Override PartName="/ppt/slideLayouts/slideLayout171.xml" ContentType="application/vnd.openxmlformats-officedocument.presentationml.slideLayout+xml"/>
  <Override PartName="/ppt/theme/theme22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23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24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25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26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27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28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9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30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714" r:id="rId3"/>
    <p:sldMasterId id="2147483726" r:id="rId4"/>
    <p:sldMasterId id="2147483738" r:id="rId5"/>
    <p:sldMasterId id="2147483750" r:id="rId6"/>
    <p:sldMasterId id="2147483762" r:id="rId7"/>
    <p:sldMasterId id="2147483786" r:id="rId8"/>
    <p:sldMasterId id="2147483798" r:id="rId9"/>
    <p:sldMasterId id="2147483822" r:id="rId10"/>
    <p:sldMasterId id="2147483846" r:id="rId11"/>
    <p:sldMasterId id="2147483858" r:id="rId12"/>
    <p:sldMasterId id="2147483882" r:id="rId13"/>
    <p:sldMasterId id="2147483894" r:id="rId14"/>
    <p:sldMasterId id="2147483906" r:id="rId15"/>
    <p:sldMasterId id="2147483908" r:id="rId16"/>
    <p:sldMasterId id="2147483910" r:id="rId17"/>
    <p:sldMasterId id="2147483912" r:id="rId18"/>
    <p:sldMasterId id="2147483915" r:id="rId19"/>
    <p:sldMasterId id="2147483918" r:id="rId20"/>
    <p:sldMasterId id="2147483920" r:id="rId21"/>
    <p:sldMasterId id="2147483932" r:id="rId22"/>
    <p:sldMasterId id="2147483934" r:id="rId23"/>
    <p:sldMasterId id="2147483937" r:id="rId24"/>
    <p:sldMasterId id="2147483940" r:id="rId25"/>
    <p:sldMasterId id="2147483952" r:id="rId26"/>
    <p:sldMasterId id="2147483964" r:id="rId27"/>
    <p:sldMasterId id="2147483976" r:id="rId28"/>
    <p:sldMasterId id="2147483988" r:id="rId29"/>
    <p:sldMasterId id="2147484000" r:id="rId30"/>
    <p:sldMasterId id="2147484012" r:id="rId31"/>
  </p:sldMasterIdLst>
  <p:notesMasterIdLst>
    <p:notesMasterId r:id="rId131"/>
  </p:notesMasterIdLst>
  <p:sldIdLst>
    <p:sldId id="861" r:id="rId32"/>
    <p:sldId id="881" r:id="rId33"/>
    <p:sldId id="936" r:id="rId34"/>
    <p:sldId id="1048" r:id="rId35"/>
    <p:sldId id="1049" r:id="rId36"/>
    <p:sldId id="1050" r:id="rId37"/>
    <p:sldId id="1053" r:id="rId38"/>
    <p:sldId id="1143" r:id="rId39"/>
    <p:sldId id="1144" r:id="rId40"/>
    <p:sldId id="1152" r:id="rId41"/>
    <p:sldId id="1142" r:id="rId42"/>
    <p:sldId id="1054" r:id="rId43"/>
    <p:sldId id="1061" r:id="rId44"/>
    <p:sldId id="1062" r:id="rId45"/>
    <p:sldId id="1063" r:id="rId46"/>
    <p:sldId id="1153" r:id="rId47"/>
    <p:sldId id="1154" r:id="rId48"/>
    <p:sldId id="1155" r:id="rId49"/>
    <p:sldId id="1156" r:id="rId50"/>
    <p:sldId id="1157" r:id="rId51"/>
    <p:sldId id="1158" r:id="rId52"/>
    <p:sldId id="1159" r:id="rId53"/>
    <p:sldId id="1071" r:id="rId54"/>
    <p:sldId id="1072" r:id="rId55"/>
    <p:sldId id="1073" r:id="rId56"/>
    <p:sldId id="1160" r:id="rId57"/>
    <p:sldId id="1075" r:id="rId58"/>
    <p:sldId id="1161" r:id="rId59"/>
    <p:sldId id="1162" r:id="rId60"/>
    <p:sldId id="1163" r:id="rId61"/>
    <p:sldId id="1078" r:id="rId62"/>
    <p:sldId id="1079" r:id="rId63"/>
    <p:sldId id="1080" r:id="rId64"/>
    <p:sldId id="1081" r:id="rId65"/>
    <p:sldId id="1164" r:id="rId66"/>
    <p:sldId id="1165" r:id="rId67"/>
    <p:sldId id="1167" r:id="rId68"/>
    <p:sldId id="1166" r:id="rId69"/>
    <p:sldId id="1055" r:id="rId70"/>
    <p:sldId id="1086" r:id="rId71"/>
    <p:sldId id="1192" r:id="rId72"/>
    <p:sldId id="1087" r:id="rId73"/>
    <p:sldId id="1088" r:id="rId74"/>
    <p:sldId id="1089" r:id="rId75"/>
    <p:sldId id="1168" r:id="rId76"/>
    <p:sldId id="1195" r:id="rId77"/>
    <p:sldId id="1169" r:id="rId78"/>
    <p:sldId id="1170" r:id="rId79"/>
    <p:sldId id="1172" r:id="rId80"/>
    <p:sldId id="1092" r:id="rId81"/>
    <p:sldId id="1173" r:id="rId82"/>
    <p:sldId id="1146" r:id="rId83"/>
    <p:sldId id="1093" r:id="rId84"/>
    <p:sldId id="1179" r:id="rId85"/>
    <p:sldId id="1180" r:id="rId86"/>
    <p:sldId id="1176" r:id="rId87"/>
    <p:sldId id="1178" r:id="rId88"/>
    <p:sldId id="1175" r:id="rId89"/>
    <p:sldId id="1096" r:id="rId90"/>
    <p:sldId id="1097" r:id="rId91"/>
    <p:sldId id="1117" r:id="rId92"/>
    <p:sldId id="1148" r:id="rId93"/>
    <p:sldId id="1098" r:id="rId94"/>
    <p:sldId id="1181" r:id="rId95"/>
    <p:sldId id="1182" r:id="rId96"/>
    <p:sldId id="1183" r:id="rId97"/>
    <p:sldId id="1184" r:id="rId98"/>
    <p:sldId id="1185" r:id="rId99"/>
    <p:sldId id="1186" r:id="rId100"/>
    <p:sldId id="1187" r:id="rId101"/>
    <p:sldId id="1188" r:id="rId102"/>
    <p:sldId id="1194" r:id="rId103"/>
    <p:sldId id="1193" r:id="rId104"/>
    <p:sldId id="1189" r:id="rId105"/>
    <p:sldId id="1190" r:id="rId106"/>
    <p:sldId id="1191" r:id="rId107"/>
    <p:sldId id="1109" r:id="rId108"/>
    <p:sldId id="1127" r:id="rId109"/>
    <p:sldId id="1110" r:id="rId110"/>
    <p:sldId id="1111" r:id="rId111"/>
    <p:sldId id="1112" r:id="rId112"/>
    <p:sldId id="1149" r:id="rId113"/>
    <p:sldId id="1114" r:id="rId114"/>
    <p:sldId id="1118" r:id="rId115"/>
    <p:sldId id="1060" r:id="rId116"/>
    <p:sldId id="1108" r:id="rId117"/>
    <p:sldId id="1119" r:id="rId118"/>
    <p:sldId id="1198" r:id="rId119"/>
    <p:sldId id="1120" r:id="rId120"/>
    <p:sldId id="1121" r:id="rId121"/>
    <p:sldId id="1126" r:id="rId122"/>
    <p:sldId id="1056" r:id="rId123"/>
    <p:sldId id="1140" r:id="rId124"/>
    <p:sldId id="1139" r:id="rId125"/>
    <p:sldId id="1151" r:id="rId126"/>
    <p:sldId id="840" r:id="rId127"/>
    <p:sldId id="1047" r:id="rId128"/>
    <p:sldId id="1196" r:id="rId129"/>
    <p:sldId id="1197" r:id="rId1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 Su" initials="Y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B8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84073" autoAdjust="0"/>
  </p:normalViewPr>
  <p:slideViewPr>
    <p:cSldViewPr>
      <p:cViewPr varScale="1">
        <p:scale>
          <a:sx n="57" d="100"/>
          <a:sy n="57" d="100"/>
        </p:scale>
        <p:origin x="-1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8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1.xml"/><Relationship Id="rId63" Type="http://schemas.openxmlformats.org/officeDocument/2006/relationships/slide" Target="slides/slide32.xml"/><Relationship Id="rId84" Type="http://schemas.openxmlformats.org/officeDocument/2006/relationships/slide" Target="slides/slide53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7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53" Type="http://schemas.openxmlformats.org/officeDocument/2006/relationships/slide" Target="slides/slide22.xml"/><Relationship Id="rId58" Type="http://schemas.openxmlformats.org/officeDocument/2006/relationships/slide" Target="slides/slide27.xml"/><Relationship Id="rId74" Type="http://schemas.openxmlformats.org/officeDocument/2006/relationships/slide" Target="slides/slide43.xml"/><Relationship Id="rId79" Type="http://schemas.openxmlformats.org/officeDocument/2006/relationships/slide" Target="slides/slide48.xml"/><Relationship Id="rId102" Type="http://schemas.openxmlformats.org/officeDocument/2006/relationships/slide" Target="slides/slide71.xml"/><Relationship Id="rId123" Type="http://schemas.openxmlformats.org/officeDocument/2006/relationships/slide" Target="slides/slide92.xml"/><Relationship Id="rId128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59.xml"/><Relationship Id="rId95" Type="http://schemas.openxmlformats.org/officeDocument/2006/relationships/slide" Target="slides/slide6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64" Type="http://schemas.openxmlformats.org/officeDocument/2006/relationships/slide" Target="slides/slide33.xml"/><Relationship Id="rId69" Type="http://schemas.openxmlformats.org/officeDocument/2006/relationships/slide" Target="slides/slide38.xml"/><Relationship Id="rId113" Type="http://schemas.openxmlformats.org/officeDocument/2006/relationships/slide" Target="slides/slide82.xml"/><Relationship Id="rId118" Type="http://schemas.openxmlformats.org/officeDocument/2006/relationships/slide" Target="slides/slide87.xml"/><Relationship Id="rId134" Type="http://schemas.openxmlformats.org/officeDocument/2006/relationships/viewProps" Target="viewProps.xml"/><Relationship Id="rId80" Type="http://schemas.openxmlformats.org/officeDocument/2006/relationships/slide" Target="slides/slide49.xml"/><Relationship Id="rId85" Type="http://schemas.openxmlformats.org/officeDocument/2006/relationships/slide" Target="slides/slide54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59" Type="http://schemas.openxmlformats.org/officeDocument/2006/relationships/slide" Target="slides/slide28.xml"/><Relationship Id="rId103" Type="http://schemas.openxmlformats.org/officeDocument/2006/relationships/slide" Target="slides/slide72.xml"/><Relationship Id="rId108" Type="http://schemas.openxmlformats.org/officeDocument/2006/relationships/slide" Target="slides/slide77.xml"/><Relationship Id="rId124" Type="http://schemas.openxmlformats.org/officeDocument/2006/relationships/slide" Target="slides/slide93.xml"/><Relationship Id="rId129" Type="http://schemas.openxmlformats.org/officeDocument/2006/relationships/slide" Target="slides/slide98.xml"/><Relationship Id="rId54" Type="http://schemas.openxmlformats.org/officeDocument/2006/relationships/slide" Target="slides/slide23.xml"/><Relationship Id="rId70" Type="http://schemas.openxmlformats.org/officeDocument/2006/relationships/slide" Target="slides/slide39.xml"/><Relationship Id="rId75" Type="http://schemas.openxmlformats.org/officeDocument/2006/relationships/slide" Target="slides/slide44.xml"/><Relationship Id="rId91" Type="http://schemas.openxmlformats.org/officeDocument/2006/relationships/slide" Target="slides/slide60.xml"/><Relationship Id="rId96" Type="http://schemas.openxmlformats.org/officeDocument/2006/relationships/slide" Target="slides/slide6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8.xml"/><Relationship Id="rId114" Type="http://schemas.openxmlformats.org/officeDocument/2006/relationships/slide" Target="slides/slide83.xml"/><Relationship Id="rId119" Type="http://schemas.openxmlformats.org/officeDocument/2006/relationships/slide" Target="slides/slide88.xml"/><Relationship Id="rId44" Type="http://schemas.openxmlformats.org/officeDocument/2006/relationships/slide" Target="slides/slide13.xml"/><Relationship Id="rId60" Type="http://schemas.openxmlformats.org/officeDocument/2006/relationships/slide" Target="slides/slide29.xml"/><Relationship Id="rId65" Type="http://schemas.openxmlformats.org/officeDocument/2006/relationships/slide" Target="slides/slide34.xml"/><Relationship Id="rId81" Type="http://schemas.openxmlformats.org/officeDocument/2006/relationships/slide" Target="slides/slide50.xml"/><Relationship Id="rId86" Type="http://schemas.openxmlformats.org/officeDocument/2006/relationships/slide" Target="slides/slide55.xml"/><Relationship Id="rId130" Type="http://schemas.openxmlformats.org/officeDocument/2006/relationships/slide" Target="slides/slide99.xml"/><Relationship Id="rId135" Type="http://schemas.openxmlformats.org/officeDocument/2006/relationships/theme" Target="theme/theme1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8.xml"/><Relationship Id="rId109" Type="http://schemas.openxmlformats.org/officeDocument/2006/relationships/slide" Target="slides/slide78.xml"/><Relationship Id="rId34" Type="http://schemas.openxmlformats.org/officeDocument/2006/relationships/slide" Target="slides/slide3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76" Type="http://schemas.openxmlformats.org/officeDocument/2006/relationships/slide" Target="slides/slide45.xml"/><Relationship Id="rId97" Type="http://schemas.openxmlformats.org/officeDocument/2006/relationships/slide" Target="slides/slide66.xml"/><Relationship Id="rId104" Type="http://schemas.openxmlformats.org/officeDocument/2006/relationships/slide" Target="slides/slide73.xml"/><Relationship Id="rId120" Type="http://schemas.openxmlformats.org/officeDocument/2006/relationships/slide" Target="slides/slide89.xml"/><Relationship Id="rId125" Type="http://schemas.openxmlformats.org/officeDocument/2006/relationships/slide" Target="slides/slide9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0.xml"/><Relationship Id="rId92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66" Type="http://schemas.openxmlformats.org/officeDocument/2006/relationships/slide" Target="slides/slide35.xml"/><Relationship Id="rId87" Type="http://schemas.openxmlformats.org/officeDocument/2006/relationships/slide" Target="slides/slide56.xml"/><Relationship Id="rId110" Type="http://schemas.openxmlformats.org/officeDocument/2006/relationships/slide" Target="slides/slide79.xml"/><Relationship Id="rId115" Type="http://schemas.openxmlformats.org/officeDocument/2006/relationships/slide" Target="slides/slide8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30.xml"/><Relationship Id="rId82" Type="http://schemas.openxmlformats.org/officeDocument/2006/relationships/slide" Target="slides/slide5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56" Type="http://schemas.openxmlformats.org/officeDocument/2006/relationships/slide" Target="slides/slide25.xml"/><Relationship Id="rId77" Type="http://schemas.openxmlformats.org/officeDocument/2006/relationships/slide" Target="slides/slide46.xml"/><Relationship Id="rId100" Type="http://schemas.openxmlformats.org/officeDocument/2006/relationships/slide" Target="slides/slide69.xml"/><Relationship Id="rId105" Type="http://schemas.openxmlformats.org/officeDocument/2006/relationships/slide" Target="slides/slide74.xml"/><Relationship Id="rId126" Type="http://schemas.openxmlformats.org/officeDocument/2006/relationships/slide" Target="slides/slide9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72" Type="http://schemas.openxmlformats.org/officeDocument/2006/relationships/slide" Target="slides/slide41.xml"/><Relationship Id="rId93" Type="http://schemas.openxmlformats.org/officeDocument/2006/relationships/slide" Target="slides/slide62.xml"/><Relationship Id="rId98" Type="http://schemas.openxmlformats.org/officeDocument/2006/relationships/slide" Target="slides/slide67.xml"/><Relationship Id="rId121" Type="http://schemas.openxmlformats.org/officeDocument/2006/relationships/slide" Target="slides/slide90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5.xml"/><Relationship Id="rId67" Type="http://schemas.openxmlformats.org/officeDocument/2006/relationships/slide" Target="slides/slide36.xml"/><Relationship Id="rId116" Type="http://schemas.openxmlformats.org/officeDocument/2006/relationships/slide" Target="slides/slide8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62" Type="http://schemas.openxmlformats.org/officeDocument/2006/relationships/slide" Target="slides/slide31.xml"/><Relationship Id="rId83" Type="http://schemas.openxmlformats.org/officeDocument/2006/relationships/slide" Target="slides/slide52.xml"/><Relationship Id="rId88" Type="http://schemas.openxmlformats.org/officeDocument/2006/relationships/slide" Target="slides/slide57.xml"/><Relationship Id="rId111" Type="http://schemas.openxmlformats.org/officeDocument/2006/relationships/slide" Target="slides/slide80.xml"/><Relationship Id="rId132" Type="http://schemas.openxmlformats.org/officeDocument/2006/relationships/commentAuthors" Target="commentAuthors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5.xml"/><Relationship Id="rId57" Type="http://schemas.openxmlformats.org/officeDocument/2006/relationships/slide" Target="slides/slide26.xml"/><Relationship Id="rId106" Type="http://schemas.openxmlformats.org/officeDocument/2006/relationships/slide" Target="slides/slide75.xml"/><Relationship Id="rId127" Type="http://schemas.openxmlformats.org/officeDocument/2006/relationships/slide" Target="slides/slide96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21.xml"/><Relationship Id="rId73" Type="http://schemas.openxmlformats.org/officeDocument/2006/relationships/slide" Target="slides/slide42.xml"/><Relationship Id="rId78" Type="http://schemas.openxmlformats.org/officeDocument/2006/relationships/slide" Target="slides/slide47.xml"/><Relationship Id="rId94" Type="http://schemas.openxmlformats.org/officeDocument/2006/relationships/slide" Target="slides/slide63.xml"/><Relationship Id="rId99" Type="http://schemas.openxmlformats.org/officeDocument/2006/relationships/slide" Target="slides/slide68.xml"/><Relationship Id="rId101" Type="http://schemas.openxmlformats.org/officeDocument/2006/relationships/slide" Target="slides/slide70.xml"/><Relationship Id="rId122" Type="http://schemas.openxmlformats.org/officeDocument/2006/relationships/slide" Target="slides/slide9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16.xml"/><Relationship Id="rId68" Type="http://schemas.openxmlformats.org/officeDocument/2006/relationships/slide" Target="slides/slide37.xml"/><Relationship Id="rId89" Type="http://schemas.openxmlformats.org/officeDocument/2006/relationships/slide" Target="slides/slide58.xml"/><Relationship Id="rId112" Type="http://schemas.openxmlformats.org/officeDocument/2006/relationships/slide" Target="slides/slide81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D21A-B70E-4579-8526-B279C64CD947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32B9-C9E8-42BE-85D6-9BBE8D8C0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内部指数据在内存中，否则在外存中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3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每趟可改为一个</a:t>
            </a:r>
            <a:r>
              <a:rPr lang="en-US" altLang="zh-CN" dirty="0" smtClean="0"/>
              <a:t>while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2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最多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趟。如果某趟没有交换，意味着已排好序</a:t>
            </a:r>
            <a:endParaRPr lang="en-US" altLang="zh-CN" dirty="0" smtClean="0"/>
          </a:p>
          <a:p>
            <a:r>
              <a:rPr lang="zh-CN" altLang="en-US" dirty="0" smtClean="0"/>
              <a:t>肯定是稳定排序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>
                <a:solidFill>
                  <a:srgbClr val="FF0000"/>
                </a:solidFill>
              </a:rPr>
              <a:t>无</a:t>
            </a:r>
            <a:r>
              <a:rPr lang="zh-CN" altLang="en-US" sz="1200" dirty="0" smtClean="0">
                <a:solidFill>
                  <a:srgbClr val="FF0000"/>
                </a:solidFill>
              </a:rPr>
              <a:t>关：没有最好最坏情况，哪怕输入已经有序，也要运行完整的算法，只是不移动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黑箭头表示改进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第一趟：</a:t>
            </a:r>
            <a:r>
              <a:rPr lang="en-US" altLang="zh-CN" dirty="0" smtClean="0"/>
              <a:t>88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39</a:t>
            </a:r>
            <a:r>
              <a:rPr lang="zh-CN" altLang="en-US" dirty="0" smtClean="0"/>
              <a:t>插入排序：</a:t>
            </a:r>
            <a:r>
              <a:rPr lang="en-US" altLang="zh-CN" dirty="0" smtClean="0"/>
              <a:t>88</a:t>
            </a:r>
            <a:r>
              <a:rPr lang="zh-CN" altLang="en-US" dirty="0" smtClean="0"/>
              <a:t>已经插入，准备插入</a:t>
            </a:r>
            <a:r>
              <a:rPr lang="en-US" altLang="zh-CN" dirty="0" smtClean="0"/>
              <a:t>62</a:t>
            </a:r>
            <a:r>
              <a:rPr lang="zh-CN" altLang="en-US" dirty="0" smtClean="0"/>
              <a:t>，需要先比较</a:t>
            </a:r>
            <a:r>
              <a:rPr lang="en-US" altLang="zh-CN" dirty="0" smtClean="0"/>
              <a:t>88,88</a:t>
            </a:r>
            <a:r>
              <a:rPr lang="zh-CN" altLang="en-US" dirty="0" smtClean="0"/>
              <a:t>大，所以后移到</a:t>
            </a:r>
            <a:r>
              <a:rPr lang="en-US" altLang="zh-CN" dirty="0" smtClean="0"/>
              <a:t>62</a:t>
            </a:r>
            <a:r>
              <a:rPr lang="zh-CN" altLang="en-US" dirty="0" smtClean="0"/>
              <a:t>的位置，把</a:t>
            </a:r>
            <a:r>
              <a:rPr lang="en-US" altLang="zh-CN" dirty="0" smtClean="0"/>
              <a:t>62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88</a:t>
            </a:r>
            <a:r>
              <a:rPr lang="zh-CN" altLang="en-US" dirty="0" smtClean="0"/>
              <a:t>原来的位置，然后</a:t>
            </a:r>
            <a:r>
              <a:rPr lang="en-US" altLang="zh-CN" dirty="0" smtClean="0"/>
              <a:t>39</a:t>
            </a:r>
            <a:r>
              <a:rPr lang="zh-CN" altLang="en-US" dirty="0" smtClean="0"/>
              <a:t>再插入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、快排序都有“分而治之”的思想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与课本的组织有所不同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黑箭头表示改进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2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、快排序都有“分而治之”的思想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思想如此，但细节要改善：这种思想涉及大量元素的交换，并且需要另外一个数组空间，为了减少交换，需要细节上改善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开始其实不需要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，是为了递归而设置的参数</a:t>
            </a:r>
            <a:endParaRPr lang="en-US" altLang="zh-CN" dirty="0" smtClean="0"/>
          </a:p>
          <a:p>
            <a:r>
              <a:rPr lang="zh-CN" altLang="en-US" dirty="0" smtClean="0"/>
              <a:t>算法关键是</a:t>
            </a:r>
            <a:r>
              <a:rPr lang="en-US" altLang="zh-CN" sz="12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>
                <a:solidFill>
                  <a:prstClr val="black"/>
                </a:solidFill>
              </a:rPr>
              <a:pPr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这样的好处是：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、无需另外一个数组空间，一直有个空，允许数据插入。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、减少移动次数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>
                <a:solidFill>
                  <a:prstClr val="black"/>
                </a:solidFill>
              </a:rPr>
              <a:pPr/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56B1E-AD75-4550-BDEE-CB338541C85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最坏情况：退化为冒泡排序或选择排序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C(n)</a:t>
            </a:r>
            <a:r>
              <a:rPr lang="zh-CN" altLang="en-US" dirty="0" smtClean="0"/>
              <a:t>完成整个序列排序需要的比较次数，它是两个子序列排好序的比较次数</a:t>
            </a:r>
            <a:r>
              <a:rPr lang="en-US" altLang="zh-CN" dirty="0" smtClean="0"/>
              <a:t>C(r)+C(n-r-1)</a:t>
            </a:r>
            <a:r>
              <a:rPr lang="zh-CN" altLang="en-US" dirty="0" smtClean="0"/>
              <a:t>的基础上，再加上本次划分的比较次数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最坏情况</a:t>
            </a:r>
            <a:r>
              <a:rPr lang="zh-CN" altLang="en-US" dirty="0" smtClean="0">
                <a:solidFill>
                  <a:srgbClr val="FF0000"/>
                </a:solidFill>
              </a:rPr>
              <a:t>：左边的数都比</a:t>
            </a:r>
            <a:r>
              <a:rPr lang="en-US" altLang="zh-CN" dirty="0" smtClean="0">
                <a:solidFill>
                  <a:srgbClr val="FF0000"/>
                </a:solidFill>
              </a:rPr>
              <a:t>pivot</a:t>
            </a:r>
            <a:r>
              <a:rPr lang="zh-CN" altLang="en-US" dirty="0" smtClean="0">
                <a:solidFill>
                  <a:srgbClr val="FF0000"/>
                </a:solidFill>
              </a:rPr>
              <a:t>大，右边的都小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r=0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C(n)=n-1+C(0)+C(n-1)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r=1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C(n)=n-1+C(1)+C(n-2)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r=n-1</a:t>
            </a:r>
            <a:r>
              <a:rPr lang="zh-CN" altLang="en-US" dirty="0" smtClean="0"/>
              <a:t>：</a:t>
            </a:r>
            <a:r>
              <a:rPr lang="en-US" altLang="zh-CN" sz="1200" dirty="0" smtClean="0"/>
              <a:t>C(n)=n-1+C(n-1)+C(0)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黑箭头表示改进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2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建堆有两种：插入、筛选（如果数据都有）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42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：第二趟什么都不干，因为就是大根堆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：第三趟把</a:t>
            </a:r>
            <a:r>
              <a:rPr lang="en-US" altLang="zh-CN" dirty="0" smtClean="0"/>
              <a:t>13</a:t>
            </a:r>
            <a:r>
              <a:rPr lang="zh-CN" altLang="en-US" dirty="0" smtClean="0"/>
              <a:t>筛选下去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sz="1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第一次建堆从结点</a:t>
            </a:r>
            <a:r>
              <a:rPr lang="en-US" altLang="zh-CN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n/2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调整到</a:t>
            </a:r>
            <a:r>
              <a:rPr lang="en-US" altLang="zh-CN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，每次调整为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以后每次调整一次树根，因此也是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”为整除，就是向下取整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最开始</a:t>
            </a:r>
            <a:r>
              <a:rPr lang="en-US" altLang="zh-CN" b="0" dirty="0" smtClean="0"/>
              <a:t>pos</a:t>
            </a:r>
            <a:r>
              <a:rPr lang="zh-CN" altLang="en-US" b="0" dirty="0" smtClean="0"/>
              <a:t>不会是叶子，但循环中改变</a:t>
            </a:r>
            <a:r>
              <a:rPr lang="en-US" altLang="zh-CN" b="0" dirty="0" smtClean="0"/>
              <a:t>pos</a:t>
            </a:r>
            <a:r>
              <a:rPr lang="zh-CN" altLang="en-US" b="0" dirty="0" smtClean="0"/>
              <a:t>后可能。</a:t>
            </a:r>
            <a:endParaRPr lang="en-US" altLang="zh-CN" b="0" dirty="0" smtClean="0"/>
          </a:p>
          <a:p>
            <a:r>
              <a:rPr lang="zh-CN" altLang="en-US" b="0" dirty="0" smtClean="0"/>
              <a:t>先对</a:t>
            </a:r>
            <a:r>
              <a:rPr lang="en-US" altLang="zh-CN" b="0" dirty="0" smtClean="0"/>
              <a:t>pos</a:t>
            </a:r>
            <a:r>
              <a:rPr lang="zh-CN" altLang="en-US" b="0" dirty="0" smtClean="0"/>
              <a:t>做边界检查，然后取</a:t>
            </a:r>
            <a:r>
              <a:rPr lang="en-US" altLang="zh-CN" b="0" dirty="0" smtClean="0"/>
              <a:t>Heap[pos]</a:t>
            </a:r>
            <a:r>
              <a:rPr lang="zh-CN" altLang="en-US" b="0" dirty="0" smtClean="0"/>
              <a:t>存放在</a:t>
            </a:r>
            <a:r>
              <a:rPr lang="en-US" altLang="zh-CN" b="0" dirty="0" smtClean="0"/>
              <a:t>temp</a:t>
            </a:r>
            <a:r>
              <a:rPr lang="zh-CN" altLang="en-US" b="0" dirty="0" smtClean="0"/>
              <a:t>中，因为要交换</a:t>
            </a:r>
            <a:endParaRPr lang="en-US" altLang="zh-CN" b="0" dirty="0" smtClean="0"/>
          </a:p>
          <a:p>
            <a:r>
              <a:rPr lang="zh-CN" altLang="en-US" b="0" dirty="0" smtClean="0"/>
              <a:t>循环中，计算</a:t>
            </a:r>
            <a:r>
              <a:rPr lang="en-US" altLang="zh-CN" b="0" dirty="0" smtClean="0"/>
              <a:t>pos</a:t>
            </a:r>
            <a:r>
              <a:rPr lang="zh-CN" altLang="en-US" b="0" dirty="0" smtClean="0"/>
              <a:t>的左儿子序号（肯定存在），如果小于</a:t>
            </a:r>
            <a:r>
              <a:rPr lang="en-US" altLang="zh-CN" b="0" dirty="0" smtClean="0"/>
              <a:t> n-1</a:t>
            </a:r>
            <a:r>
              <a:rPr lang="zh-CN" altLang="en-US" b="0" dirty="0" smtClean="0"/>
              <a:t>，则还存在右儿子，如果右儿子大，则</a:t>
            </a:r>
            <a:r>
              <a:rPr lang="en-US" altLang="zh-CN" b="0" dirty="0" err="1" smtClean="0"/>
              <a:t>lc</a:t>
            </a:r>
            <a:r>
              <a:rPr lang="zh-CN" altLang="en-US" b="0" dirty="0" smtClean="0"/>
              <a:t>更新为右儿子序号。如果右儿子不存在，则</a:t>
            </a:r>
            <a:r>
              <a:rPr lang="en-US" altLang="zh-CN" b="0" dirty="0" err="1" smtClean="0"/>
              <a:t>lc</a:t>
            </a:r>
            <a:r>
              <a:rPr lang="zh-CN" altLang="en-US" b="0" dirty="0" smtClean="0"/>
              <a:t>维持左儿子序号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完整的程序见</a:t>
            </a:r>
            <a:r>
              <a:rPr lang="en-US" altLang="zh-CN" b="0" dirty="0" smtClean="0"/>
              <a:t>heap.cpp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章相比多了个参数</a:t>
            </a:r>
            <a:r>
              <a:rPr lang="en-US" altLang="zh-CN" dirty="0" smtClean="0"/>
              <a:t>m——</a:t>
            </a:r>
            <a:r>
              <a:rPr lang="zh-CN" altLang="en-US" dirty="0" smtClean="0"/>
              <a:t>不一定是从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，而是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第一次需要多次调用</a:t>
            </a:r>
            <a:r>
              <a:rPr lang="en-US" sz="1200" b="0" dirty="0" err="1" smtClean="0"/>
              <a:t>SiftDown</a:t>
            </a:r>
            <a:r>
              <a:rPr lang="zh-CN" altLang="en-US" sz="1200" b="0" dirty="0" smtClean="0"/>
              <a:t>才能建立</a:t>
            </a:r>
            <a:r>
              <a:rPr lang="zh-CN" altLang="zh-CN" sz="1200" b="0" dirty="0" smtClean="0"/>
              <a:t>大顶堆</a:t>
            </a:r>
            <a:r>
              <a:rPr lang="zh-CN" altLang="en-US" sz="1200" b="0" dirty="0" smtClean="0"/>
              <a:t>。以后因为只是将根修改，其左右子树都是堆，一次</a:t>
            </a:r>
            <a:r>
              <a:rPr lang="en-US" sz="1200" b="0" dirty="0" err="1" smtClean="0"/>
              <a:t>SiftDown</a:t>
            </a:r>
            <a:r>
              <a:rPr lang="zh-CN" altLang="en-US" sz="1200" b="0" dirty="0" smtClean="0"/>
              <a:t>就能建立</a:t>
            </a:r>
            <a:r>
              <a:rPr lang="zh-CN" altLang="zh-CN" sz="1200" b="0" dirty="0" smtClean="0"/>
              <a:t>大顶堆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>
                <a:solidFill>
                  <a:srgbClr val="FF0000"/>
                </a:solidFill>
              </a:rPr>
              <a:t>复杂程度</a:t>
            </a:r>
            <a:r>
              <a:rPr lang="zh-CN" altLang="en-US" sz="1200" dirty="0" smtClean="0">
                <a:solidFill>
                  <a:srgbClr val="FF0000"/>
                </a:solidFill>
              </a:rPr>
              <a:t>：指算法思想是否简单、好理解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sz="1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第一次建堆需要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以后每次调整一次树根，需要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，因此总共为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最好：初始为递减序列，已经是大顶堆。每取一个数，需要从根筛选一次。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、快排序都有“分而治之”的思想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划分、归并都是递归的；</a:t>
            </a:r>
            <a:endParaRPr lang="en-US" altLang="zh-CN" dirty="0" smtClean="0"/>
          </a:p>
          <a:p>
            <a:r>
              <a:rPr lang="zh-CN" altLang="en-US" dirty="0" smtClean="0"/>
              <a:t>像二叉树，所以最后分析性能很容易：</a:t>
            </a:r>
            <a:r>
              <a:rPr lang="en-US" altLang="zh-CN" dirty="0" err="1" smtClean="0"/>
              <a:t>nlogn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之所以不用一个</a:t>
            </a:r>
            <a:r>
              <a:rPr lang="en-US" altLang="zh-CN" sz="1200" b="0" dirty="0" err="1" smtClean="0"/>
              <a:t>SqList</a:t>
            </a:r>
            <a:r>
              <a:rPr lang="en-US" altLang="zh-CN" sz="1200" b="0" dirty="0" smtClean="0"/>
              <a:t> *L</a:t>
            </a:r>
            <a:r>
              <a:rPr lang="zh-CN" altLang="en-US" sz="1200" b="0" dirty="0" smtClean="0"/>
              <a:t>，是要使用另一个空间存放归并结果，不像快排序，完全使用</a:t>
            </a:r>
            <a:r>
              <a:rPr lang="en-US" altLang="zh-CN" sz="1200" b="0" dirty="0" err="1" smtClean="0"/>
              <a:t>SqList</a:t>
            </a:r>
            <a:r>
              <a:rPr lang="en-US" altLang="zh-CN" sz="1200" b="0" dirty="0" smtClean="0"/>
              <a:t> *L</a:t>
            </a:r>
            <a:r>
              <a:rPr lang="zh-CN" altLang="en-US" sz="1200" b="0" dirty="0" smtClean="0"/>
              <a:t>的空间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48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之所以不用一个</a:t>
            </a:r>
            <a:r>
              <a:rPr lang="en-US" altLang="zh-CN" sz="1200" b="0" dirty="0" err="1" smtClean="0"/>
              <a:t>SqList</a:t>
            </a:r>
            <a:r>
              <a:rPr lang="en-US" altLang="zh-CN" sz="1200" b="0" dirty="0" smtClean="0"/>
              <a:t> *L</a:t>
            </a:r>
            <a:r>
              <a:rPr lang="zh-CN" altLang="en-US" sz="1200" b="0" dirty="0" smtClean="0"/>
              <a:t>，是要使用另一个空间存放归并结果，不像快排序，完全使用</a:t>
            </a:r>
            <a:r>
              <a:rPr lang="en-US" altLang="zh-CN" sz="1200" b="0" dirty="0" err="1" smtClean="0"/>
              <a:t>SqList</a:t>
            </a:r>
            <a:r>
              <a:rPr lang="en-US" altLang="zh-CN" sz="1200" b="0" dirty="0" smtClean="0"/>
              <a:t> *L</a:t>
            </a:r>
            <a:r>
              <a:rPr lang="zh-CN" altLang="en-US" sz="1200" b="0" smtClean="0"/>
              <a:t>的空间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dirty="0" smtClean="0"/>
              <a:t>想象归并过程就是从一个满二叉树的叶子向树跟归并</a:t>
            </a:r>
            <a:endParaRPr lang="en-US" b="0" dirty="0" smtClean="0"/>
          </a:p>
          <a:p>
            <a:pPr algn="l"/>
            <a:r>
              <a:rPr lang="en-US" b="0" dirty="0" smtClean="0"/>
              <a:t>T(n)=2T(n/2)+c*n </a:t>
            </a:r>
            <a:r>
              <a:rPr lang="en-US" altLang="zh-CN" b="0" dirty="0" smtClean="0"/>
              <a:t>=</a:t>
            </a:r>
            <a:r>
              <a:rPr lang="en-US" b="0" dirty="0" smtClean="0"/>
              <a:t>2(2T(n/4)+c*n/2)+c*n</a:t>
            </a:r>
            <a:r>
              <a:rPr lang="en-US" altLang="zh-CN" b="0" dirty="0" smtClean="0"/>
              <a:t>=…=</a:t>
            </a:r>
            <a:r>
              <a:rPr lang="en-US" b="0" dirty="0" smtClean="0"/>
              <a:t> c*n(</a:t>
            </a:r>
            <a:r>
              <a:rPr lang="en-US" b="0" dirty="0" err="1" smtClean="0"/>
              <a:t>logn</a:t>
            </a:r>
            <a:r>
              <a:rPr lang="en-US" b="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注意：第一次收集后与原序列的区别是什么？已经按个位数排序了，十位数相同的，比如，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07</a:t>
            </a:r>
            <a:r>
              <a:rPr lang="zh-CN" altLang="en-US" dirty="0" smtClean="0"/>
              <a:t>已经排好序了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所以每次分配时，对于同一只桶，应该按顺序插入链表尾部</a:t>
            </a:r>
            <a:endParaRPr lang="en-US" altLang="zh-CN" dirty="0" smtClean="0"/>
          </a:p>
          <a:p>
            <a:r>
              <a:rPr lang="zh-CN" altLang="en-US" dirty="0" smtClean="0"/>
              <a:t>注意：单链表数组，邻接表就是如此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第一趟中，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07</a:t>
            </a:r>
            <a:r>
              <a:rPr lang="zh-CN" altLang="en-US" dirty="0" smtClean="0"/>
              <a:t>先后出现，此处因为十位数都是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，则又按序配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，然后再收集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本课只研究内排序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插入最好情况：已经有序，则每趟只是与前一个元素做一次比较，不移动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冒泡最好情况：已经有序，则只进行一趟，无移动，提前退出</a:t>
            </a:r>
            <a:endParaRPr lang="en-US" altLang="zh-CN" sz="1200" dirty="0" smtClean="0">
              <a:latin typeface="宋体" pitchFamily="2" charset="-122"/>
              <a:ea typeface="宋体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shell</a:t>
            </a:r>
            <a:r>
              <a:rPr lang="zh-CN" altLang="en-US" dirty="0" smtClean="0"/>
              <a:t>：即使有序，也有逐个改变步进，无所谓最好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快排序：算法本身只要有个单元存储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，但递归算法需要栈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高级排序只有归并是稳定的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怎么让数据在内存、外存？外存典型例子是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黑箭头表示改进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1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开始的排序算法按照此定义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596" y="464056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772816"/>
            <a:ext cx="7772400" cy="1828800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88275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64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5394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4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12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994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116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9602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137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456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575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247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81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61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896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215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9362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5901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528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568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84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447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471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6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006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464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373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086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1118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8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848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6221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0435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09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384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5354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343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526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47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0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055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69685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567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89129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154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513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534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635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5545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2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769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9640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2519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53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87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77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8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08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81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52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3587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0727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174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403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8360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3385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624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2892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9826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6999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107607C-97FA-438B-8D90-54570E8DECDE}" type="slidenum">
              <a:rPr lang="en-US" altLang="zh-CN" smtClean="0"/>
              <a:pPr/>
              <a:t>‹#›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17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55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11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8976CE2-A860-4F98-A694-5E753072FB00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8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571C09B3-C01D-421E-921E-ACC39A8C3AF5}" type="slidenum">
              <a:rPr lang="en-US" altLang="zh-CN" smtClean="0"/>
              <a:pPr/>
              <a:t>‹#›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71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2474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00721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4798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3338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407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3510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6782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75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6902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5220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6626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72463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87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726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5410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0988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9500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70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2984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2704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9800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512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576" y="289208"/>
            <a:ext cx="8183880" cy="76352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88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508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532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3912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9379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1800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8697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2716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229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0480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7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475632-B7DE-4367-8D94-F65220BCA26A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45927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5512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705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65609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8350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4174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5625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8065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8893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50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140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475632-B7DE-4367-8D94-F65220BCA26A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95654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0259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282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729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1281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106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0490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0555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58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3815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4219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95093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2994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624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2459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5798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473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26140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24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7182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1582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9352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3104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6489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878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6241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1202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7010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7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6314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1573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66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64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57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2021/11/16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9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7A2EA-2C38-454E-BED1-70DC14879A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E45E91-62C1-4B21-99FE-3F5E35A83FD2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F131AD-3437-48BB-ACC8-FCF2156F46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240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579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235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838C05-5186-4362-94C1-A4F7ED249E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24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817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497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035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15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163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645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744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0547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3D1D2-A777-4FE9-99A1-17B2893A5B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71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792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115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048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473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87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830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388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785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E9DE14-44DB-4314-93D6-71A38DC67BB0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2021/11/16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79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5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5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56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159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171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05214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395536" y="361216"/>
            <a:ext cx="8183880" cy="6195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1143908"/>
            <a:ext cx="8183880" cy="516541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6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7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6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9C927-6A7A-4293-88F2-BF9D94C0DED9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2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9C927-6A7A-4293-88F2-BF9D94C0DED9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75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9C927-6A7A-4293-88F2-BF9D94C0DED9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4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E99913-D01D-425B-B46E-144551F75E31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44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E99913-D01D-425B-B46E-144551F75E31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E99913-D01D-425B-B46E-144551F75E31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2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09C927-6A7A-4293-88F2-BF9D94C0DED9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E99913-D01D-425B-B46E-144551F75E31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2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E99913-D01D-425B-B46E-144551F75E31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4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3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7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Text Box 2"/>
          <p:cNvSpPr txBox="1">
            <a:spLocks noChangeArrowheads="1"/>
          </p:cNvSpPr>
          <p:nvPr/>
        </p:nvSpPr>
        <p:spPr bwMode="auto">
          <a:xfrm>
            <a:off x="419100" y="1004888"/>
            <a:ext cx="830580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100000"/>
              </a:spcBef>
              <a:defRPr/>
            </a:pPr>
            <a:r>
              <a:rPr lang="zh-CN" altLang="en-US" sz="6000" b="1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第九章 </a:t>
            </a:r>
            <a:endParaRPr lang="en-US" altLang="zh-CN" sz="6000" b="1" dirty="0" smtClean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100000"/>
              </a:spcBef>
              <a:defRPr/>
            </a:pPr>
            <a:r>
              <a:rPr lang="zh-CN" altLang="en-US" sz="60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内</a:t>
            </a:r>
            <a:r>
              <a:rPr lang="zh-CN" altLang="en-US" sz="6000" b="1" dirty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排序</a:t>
            </a:r>
            <a:endParaRPr kumimoji="0" lang="en-US" altLang="zh-CN" sz="6000" b="1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746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、排序策略：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948" y="2309971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60336" y="4440594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17" name="矩形 16"/>
          <p:cNvSpPr/>
          <p:nvPr/>
        </p:nvSpPr>
        <p:spPr>
          <a:xfrm>
            <a:off x="2508156" y="2496378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686432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3724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2815932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804281" y="2343070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4982557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12057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7588205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92280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</a:t>
            </a:r>
            <a:endParaRPr lang="zh-CN" altLang="en-US" b="1" dirty="0"/>
          </a:p>
        </p:txBody>
      </p:sp>
      <p:sp>
        <p:nvSpPr>
          <p:cNvPr id="30" name="下箭头 29"/>
          <p:cNvSpPr/>
          <p:nvPr/>
        </p:nvSpPr>
        <p:spPr>
          <a:xfrm>
            <a:off x="11876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9878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5355957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7308304" y="2420888"/>
            <a:ext cx="28803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3528" y="4005064"/>
            <a:ext cx="8352928" cy="20882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68575" y="555962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912" y="2060848"/>
            <a:ext cx="8352928" cy="15417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851920" y="31409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71962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543" y="4149080"/>
            <a:ext cx="6984777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203848" y="4941168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基于关键字比较</a:t>
            </a:r>
            <a:endParaRPr lang="zh-CN" altLang="en-US" sz="2000" b="1" dirty="0"/>
          </a:p>
        </p:txBody>
      </p:sp>
      <p:sp>
        <p:nvSpPr>
          <p:cNvPr id="41" name="右箭头 40"/>
          <p:cNvSpPr/>
          <p:nvPr/>
        </p:nvSpPr>
        <p:spPr>
          <a:xfrm>
            <a:off x="4067943" y="2636912"/>
            <a:ext cx="587401" cy="32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390736" cy="66437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kumimoji="1" lang="en-US" altLang="zh-CN" sz="2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kumimoji="1" lang="en-US" altLang="zh-CN" sz="2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kumimoji="1" lang="en-US" altLang="zh-CN" sz="2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2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2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定义关键字类型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         	</a:t>
            </a:r>
            <a:r>
              <a:rPr kumimoji="1" lang="en-US" altLang="zh-CN" sz="2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数据记录</a:t>
            </a:r>
            <a:r>
              <a:rPr kumimoji="1" lang="zh-CN" altLang="en-US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kumimoji="1" lang="en-US" altLang="zh-CN" sz="2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key;         	</a:t>
            </a:r>
            <a:r>
              <a:rPr kumimoji="1" lang="en-US" altLang="zh-CN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关键字项</a:t>
            </a:r>
          </a:p>
          <a:p>
            <a:pPr algn="just">
              <a:spcBef>
                <a:spcPts val="0"/>
              </a:spcBef>
            </a:pPr>
            <a:r>
              <a:rPr kumimoji="1" lang="zh-CN" altLang="en-US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data;       	</a:t>
            </a:r>
            <a:r>
              <a:rPr kumimoji="1" lang="en-US" altLang="zh-CN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2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数据项</a:t>
            </a:r>
            <a:endParaRPr kumimoji="1" lang="en-US" altLang="zh-CN" sz="2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2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kumimoji="1" lang="en-US" altLang="zh-CN" sz="2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</a:t>
            </a:r>
            <a:r>
              <a:rPr kumimoji="1" lang="en-US" altLang="zh-CN" sz="2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kumimoji="1" lang="zh-CN" altLang="en-US" sz="2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7632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dirty="0"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待排序的</a:t>
            </a:r>
            <a:r>
              <a:rPr kumimoji="1" lang="zh-CN" altLang="en-US" sz="32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的数据</a:t>
            </a:r>
            <a:r>
              <a:rPr kumimoji="1" lang="zh-CN" altLang="en-US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元素类型声明如下：</a:t>
            </a:r>
          </a:p>
        </p:txBody>
      </p:sp>
    </p:spTree>
    <p:extLst>
      <p:ext uri="{BB962C8B-B14F-4D97-AF65-F5344CB8AC3E}">
        <p14:creationId xmlns:p14="http://schemas.microsoft.com/office/powerpoint/2010/main" val="31065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排序的基本概念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简单排序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关键字比较排序下界问题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非关键字比较的排序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各种排序算法的比较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785926"/>
            <a:ext cx="7806692" cy="548640"/>
          </a:xfrm>
        </p:spPr>
        <p:txBody>
          <a:bodyPr/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3600" b="1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简单排序算法</a:t>
            </a:r>
            <a:r>
              <a:rPr lang="zh-CN" altLang="zh-CN" sz="3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时间复杂度均为</a:t>
            </a:r>
            <a:r>
              <a:rPr lang="en-US" altLang="zh-CN" sz="3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3600" b="1" cap="none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3068960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直接插入排序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640" y="3933056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冒泡排序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1640" y="4725144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简单选择排序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一、直接插入排序</a:t>
            </a:r>
            <a:r>
              <a:rPr lang="en-US" altLang="zh-CN" sz="3200" b="1" dirty="0" smtClean="0"/>
              <a:t>——</a:t>
            </a:r>
            <a:r>
              <a:rPr lang="zh-CN" altLang="en-US" sz="3200" b="1" dirty="0"/>
              <a:t>插入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948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假设前</a:t>
            </a:r>
            <a:r>
              <a:rPr lang="en-US" altLang="zh-CN" sz="3200" b="0" dirty="0" err="1" smtClean="0"/>
              <a:t>i</a:t>
            </a:r>
            <a:r>
              <a:rPr lang="zh-CN" altLang="en-US" sz="3200" b="0" dirty="0" smtClean="0"/>
              <a:t>（</a:t>
            </a:r>
            <a:r>
              <a:rPr lang="en-US" altLang="zh-CN" sz="3200" b="0" dirty="0" smtClean="0"/>
              <a:t>i</a:t>
            </a:r>
            <a:r>
              <a:rPr lang="en-US" altLang="zh-CN" sz="3200" b="0" dirty="0" smtClean="0">
                <a:sym typeface="Symbol"/>
              </a:rPr>
              <a:t>0</a:t>
            </a:r>
            <a:r>
              <a:rPr lang="zh-CN" altLang="en-US" sz="3200" b="0" dirty="0" smtClean="0"/>
              <a:t>）</a:t>
            </a:r>
            <a:r>
              <a:rPr lang="zh-CN" altLang="zh-CN" sz="3200" b="0" dirty="0" smtClean="0"/>
              <a:t>个</a:t>
            </a:r>
            <a:r>
              <a:rPr lang="zh-CN" altLang="zh-CN" sz="3200" b="0" dirty="0"/>
              <a:t>记录按照</a:t>
            </a:r>
            <a:r>
              <a:rPr lang="zh-CN" altLang="zh-CN" sz="3200" dirty="0">
                <a:solidFill>
                  <a:srgbClr val="FF0000"/>
                </a:solidFill>
              </a:rPr>
              <a:t>非递减</a:t>
            </a:r>
            <a:r>
              <a:rPr lang="zh-CN" altLang="zh-CN" sz="3200" b="0" dirty="0"/>
              <a:t>排好序，则</a:t>
            </a:r>
            <a:r>
              <a:rPr lang="zh-CN" altLang="zh-CN" sz="3200" b="0" dirty="0" smtClean="0"/>
              <a:t>将</a:t>
            </a:r>
            <a:r>
              <a:rPr lang="zh-CN" altLang="en-US" sz="3200" b="0" dirty="0" smtClean="0"/>
              <a:t>下一个</a:t>
            </a:r>
            <a:r>
              <a:rPr lang="zh-CN" altLang="zh-CN" sz="3200" b="0" dirty="0" smtClean="0"/>
              <a:t>记录</a:t>
            </a:r>
            <a:r>
              <a:rPr lang="zh-CN" altLang="en-US" sz="3200" b="0" dirty="0" smtClean="0"/>
              <a:t>插入恰当位置。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</a:rPr>
              <a:t>顺序比较确定插入位置</a:t>
            </a:r>
            <a:r>
              <a:rPr lang="zh-CN" altLang="en-US" sz="3200" b="0" dirty="0" smtClean="0"/>
              <a:t>：</a:t>
            </a:r>
            <a:r>
              <a:rPr lang="zh-CN" altLang="zh-CN" sz="3200" b="0" dirty="0" smtClean="0"/>
              <a:t>与</a:t>
            </a:r>
            <a:r>
              <a:rPr lang="zh-CN" altLang="zh-CN" sz="3200" b="0" dirty="0"/>
              <a:t>已排好序的记录从后往前依次逐个进行比较，直到找到第一个不大于待排序记录的值，</a:t>
            </a:r>
            <a:r>
              <a:rPr lang="zh-CN" altLang="zh-CN" sz="3200" b="0" dirty="0" smtClean="0"/>
              <a:t>从而</a:t>
            </a:r>
            <a:r>
              <a:rPr lang="zh-CN" altLang="en-US" sz="3200" b="0" dirty="0" smtClean="0"/>
              <a:t>将待插记录</a:t>
            </a:r>
            <a:r>
              <a:rPr lang="zh-CN" altLang="zh-CN" sz="3200" b="0" dirty="0" smtClean="0"/>
              <a:t>插入</a:t>
            </a:r>
            <a:r>
              <a:rPr lang="zh-CN" altLang="en-US" sz="3200" b="0" dirty="0" smtClean="0"/>
              <a:t>到其后</a:t>
            </a:r>
            <a:r>
              <a:rPr lang="zh-CN" altLang="zh-CN" sz="3200" b="0" dirty="0" smtClean="0"/>
              <a:t>的</a:t>
            </a:r>
            <a:r>
              <a:rPr lang="zh-CN" altLang="zh-CN" sz="3200" b="0" dirty="0"/>
              <a:t>位置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zh-CN" sz="3200" b="0" dirty="0" smtClean="0"/>
              <a:t>按照</a:t>
            </a:r>
            <a:r>
              <a:rPr lang="zh-CN" altLang="zh-CN" sz="3200" b="0" dirty="0"/>
              <a:t>上述方法把待排序记录序列全部插入到已经排好序的记录序列中。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357166"/>
            <a:ext cx="8319868" cy="580813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直接</a:t>
            </a:r>
            <a:r>
              <a:rPr lang="zh-CN" altLang="zh-CN" sz="3200" dirty="0" smtClean="0">
                <a:solidFill>
                  <a:srgbClr val="FF0000"/>
                </a:solidFill>
              </a:rPr>
              <a:t>插入排序</a:t>
            </a:r>
            <a:r>
              <a:rPr lang="zh-CN" altLang="zh-CN" sz="3200" dirty="0">
                <a:solidFill>
                  <a:srgbClr val="FF0000"/>
                </a:solidFill>
              </a:rPr>
              <a:t>过程可分为三步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</a:t>
            </a:r>
            <a:r>
              <a:rPr lang="zh-CN" altLang="zh-CN" sz="2800" dirty="0"/>
              <a:t>寻找插入位置</a:t>
            </a:r>
            <a:r>
              <a:rPr lang="zh-CN" altLang="zh-CN" sz="2800" b="0" dirty="0"/>
              <a:t>。查找</a:t>
            </a:r>
            <a:r>
              <a:rPr lang="en-US" altLang="zh-CN" sz="2800" b="0" dirty="0"/>
              <a:t>R[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在序列</a:t>
            </a:r>
            <a:r>
              <a:rPr lang="en-US" altLang="zh-CN" sz="2800" b="0" dirty="0"/>
              <a:t>{R’[0]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......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R’[i-1]}</a:t>
            </a:r>
            <a:r>
              <a:rPr lang="zh-CN" altLang="zh-CN" sz="2800" b="0" dirty="0"/>
              <a:t>中的插入位置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，需要满足</a:t>
            </a:r>
            <a:r>
              <a:rPr lang="en-US" altLang="zh-CN" sz="2800" b="0" dirty="0"/>
              <a:t>R[j-1].key ≤ R[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].key &lt; R[j].key</a:t>
            </a:r>
            <a:r>
              <a:rPr lang="zh-CN" altLang="zh-CN" sz="2800" b="0" dirty="0"/>
              <a:t>。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）将</a:t>
            </a:r>
            <a:r>
              <a:rPr lang="en-US" altLang="zh-CN" sz="2800" b="0" dirty="0"/>
              <a:t>{R[j]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......</a:t>
            </a:r>
            <a:r>
              <a:rPr lang="zh-CN" altLang="zh-CN" sz="2800" b="0" dirty="0"/>
              <a:t>，</a:t>
            </a:r>
            <a:r>
              <a:rPr lang="en-US" altLang="zh-CN" sz="2800" b="0" dirty="0" smtClean="0"/>
              <a:t>R[i-1</a:t>
            </a:r>
            <a:r>
              <a:rPr lang="en-US" altLang="zh-CN" sz="2800" b="0" dirty="0"/>
              <a:t>]}</a:t>
            </a:r>
            <a:r>
              <a:rPr lang="zh-CN" altLang="zh-CN" sz="2800" b="0" dirty="0"/>
              <a:t>中的所有记录依次往后</a:t>
            </a:r>
            <a:r>
              <a:rPr lang="zh-CN" altLang="zh-CN" sz="2800" dirty="0">
                <a:solidFill>
                  <a:srgbClr val="FF0000"/>
                </a:solidFill>
              </a:rPr>
              <a:t>移动</a:t>
            </a:r>
            <a:r>
              <a:rPr lang="zh-CN" altLang="zh-CN" sz="2800" b="0" dirty="0"/>
              <a:t>一个位置。从后往前比较，保证稳定性，即对于相等的记录保证其先后顺序不变。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）把</a:t>
            </a:r>
            <a:r>
              <a:rPr lang="en-US" altLang="zh-CN" sz="2800" b="0" dirty="0"/>
              <a:t>R[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插到位置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上。</a:t>
            </a:r>
          </a:p>
          <a:p>
            <a:r>
              <a:rPr lang="en-US" altLang="zh-CN" sz="2800" dirty="0" smtClean="0"/>
              <a:t>   </a:t>
            </a:r>
            <a:r>
              <a:rPr lang="zh-CN" altLang="en-US" sz="2800" dirty="0" smtClean="0"/>
              <a:t>注意</a:t>
            </a:r>
            <a:r>
              <a:rPr lang="zh-CN" altLang="zh-CN" sz="2800" dirty="0" smtClean="0"/>
              <a:t>：</a:t>
            </a:r>
            <a:r>
              <a:rPr lang="zh-CN" altLang="zh-CN" sz="2800" dirty="0"/>
              <a:t>为提高算法的效率，可一边查找，一边移动。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429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  <a:endParaRPr lang="zh-CN" altLang="en-US" b="1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1714480" y="636736"/>
            <a:ext cx="500066" cy="7920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9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2357422" y="672736"/>
            <a:ext cx="500066" cy="7560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8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3060652" y="708736"/>
            <a:ext cx="500066" cy="72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7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3714744" y="744736"/>
            <a:ext cx="500066" cy="68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6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4429124" y="780736"/>
            <a:ext cx="500066" cy="64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5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29" name="立方体 28"/>
          <p:cNvSpPr/>
          <p:nvPr/>
        </p:nvSpPr>
        <p:spPr>
          <a:xfrm>
            <a:off x="5143504" y="816736"/>
            <a:ext cx="500066" cy="612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4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30" name="立方体 29"/>
          <p:cNvSpPr/>
          <p:nvPr/>
        </p:nvSpPr>
        <p:spPr>
          <a:xfrm>
            <a:off x="5857884" y="852736"/>
            <a:ext cx="500066" cy="576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3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31" name="立方体 30"/>
          <p:cNvSpPr/>
          <p:nvPr/>
        </p:nvSpPr>
        <p:spPr>
          <a:xfrm>
            <a:off x="6572264" y="888736"/>
            <a:ext cx="500066" cy="540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2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32" name="立方体 31"/>
          <p:cNvSpPr/>
          <p:nvPr/>
        </p:nvSpPr>
        <p:spPr>
          <a:xfrm>
            <a:off x="7286644" y="924736"/>
            <a:ext cx="500066" cy="504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1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33" name="立方体 32"/>
          <p:cNvSpPr/>
          <p:nvPr/>
        </p:nvSpPr>
        <p:spPr>
          <a:xfrm>
            <a:off x="8001024" y="960736"/>
            <a:ext cx="500066" cy="4680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prstClr val="black"/>
                </a:solidFill>
              </a:rPr>
              <a:t>0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448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74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4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85"/>
          <p:cNvGrpSpPr/>
          <p:nvPr/>
        </p:nvGrpSpPr>
        <p:grpSpPr>
          <a:xfrm>
            <a:off x="714348" y="2065496"/>
            <a:ext cx="7786742" cy="792000"/>
            <a:chOff x="714348" y="2065496"/>
            <a:chExt cx="7786742" cy="792000"/>
          </a:xfrm>
        </p:grpSpPr>
        <p:sp>
          <p:nvSpPr>
            <p:cNvPr id="34" name="TextBox 33"/>
            <p:cNvSpPr txBox="1"/>
            <p:nvPr/>
          </p:nvSpPr>
          <p:spPr>
            <a:xfrm>
              <a:off x="714348" y="22430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57422" y="2065496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2101496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7" name="立方体 46"/>
            <p:cNvSpPr/>
            <p:nvPr/>
          </p:nvSpPr>
          <p:spPr>
            <a:xfrm>
              <a:off x="3060652" y="2137496"/>
              <a:ext cx="500066" cy="720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8" name="立方体 47"/>
            <p:cNvSpPr/>
            <p:nvPr/>
          </p:nvSpPr>
          <p:spPr>
            <a:xfrm>
              <a:off x="3714744" y="2173496"/>
              <a:ext cx="500066" cy="68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9" name="立方体 48"/>
            <p:cNvSpPr/>
            <p:nvPr/>
          </p:nvSpPr>
          <p:spPr>
            <a:xfrm>
              <a:off x="4429124" y="2209496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5143504" y="2245496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1" name="立方体 50"/>
            <p:cNvSpPr/>
            <p:nvPr/>
          </p:nvSpPr>
          <p:spPr>
            <a:xfrm>
              <a:off x="5857884" y="2281496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2317496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3" name="立方体 52"/>
            <p:cNvSpPr/>
            <p:nvPr/>
          </p:nvSpPr>
          <p:spPr>
            <a:xfrm>
              <a:off x="7286644" y="2353496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4" name="立方体 53"/>
            <p:cNvSpPr/>
            <p:nvPr/>
          </p:nvSpPr>
          <p:spPr>
            <a:xfrm>
              <a:off x="8001024" y="2389496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56" name="直接箭头连接符 55"/>
          <p:cNvCxnSpPr>
            <a:endCxn id="25" idx="3"/>
          </p:cNvCxnSpPr>
          <p:nvPr/>
        </p:nvCxnSpPr>
        <p:spPr>
          <a:xfrm rot="16200000" flipV="1">
            <a:off x="2371929" y="1601754"/>
            <a:ext cx="357190" cy="11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6200000" flipV="1">
            <a:off x="3106116" y="3014590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组合 86"/>
          <p:cNvGrpSpPr/>
          <p:nvPr/>
        </p:nvGrpSpPr>
        <p:grpSpPr>
          <a:xfrm>
            <a:off x="714348" y="3585790"/>
            <a:ext cx="7786742" cy="792000"/>
            <a:chOff x="714348" y="3585790"/>
            <a:chExt cx="7786742" cy="792000"/>
          </a:xfrm>
        </p:grpSpPr>
        <p:sp>
          <p:nvSpPr>
            <p:cNvPr id="58" name="TextBox 57"/>
            <p:cNvSpPr txBox="1"/>
            <p:nvPr/>
          </p:nvSpPr>
          <p:spPr>
            <a:xfrm>
              <a:off x="714348" y="376336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9" name="立方体 58"/>
            <p:cNvSpPr/>
            <p:nvPr/>
          </p:nvSpPr>
          <p:spPr>
            <a:xfrm>
              <a:off x="3060652" y="358579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0" name="立方体 59"/>
            <p:cNvSpPr/>
            <p:nvPr/>
          </p:nvSpPr>
          <p:spPr>
            <a:xfrm>
              <a:off x="2357422" y="362179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1" name="立方体 60"/>
            <p:cNvSpPr/>
            <p:nvPr/>
          </p:nvSpPr>
          <p:spPr>
            <a:xfrm>
              <a:off x="1714480" y="365779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2" name="立方体 61"/>
            <p:cNvSpPr/>
            <p:nvPr/>
          </p:nvSpPr>
          <p:spPr>
            <a:xfrm>
              <a:off x="3714744" y="3693790"/>
              <a:ext cx="500066" cy="68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4429124" y="3729790"/>
              <a:ext cx="500066" cy="64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4" name="立方体 63"/>
            <p:cNvSpPr/>
            <p:nvPr/>
          </p:nvSpPr>
          <p:spPr>
            <a:xfrm>
              <a:off x="5143504" y="3765790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5" name="立方体 64"/>
            <p:cNvSpPr/>
            <p:nvPr/>
          </p:nvSpPr>
          <p:spPr>
            <a:xfrm>
              <a:off x="5857884" y="3801790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6" name="立方体 65"/>
            <p:cNvSpPr/>
            <p:nvPr/>
          </p:nvSpPr>
          <p:spPr>
            <a:xfrm>
              <a:off x="6572264" y="3837790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286644" y="3873790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8" name="立方体 67"/>
            <p:cNvSpPr/>
            <p:nvPr/>
          </p:nvSpPr>
          <p:spPr>
            <a:xfrm>
              <a:off x="8001024" y="390979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 rot="16200000" flipV="1">
            <a:off x="3749058" y="4537695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组合 87"/>
          <p:cNvGrpSpPr/>
          <p:nvPr/>
        </p:nvGrpSpPr>
        <p:grpSpPr>
          <a:xfrm>
            <a:off x="714348" y="4929198"/>
            <a:ext cx="7786742" cy="792000"/>
            <a:chOff x="714348" y="4929198"/>
            <a:chExt cx="7786742" cy="792000"/>
          </a:xfrm>
        </p:grpSpPr>
        <p:sp>
          <p:nvSpPr>
            <p:cNvPr id="71" name="立方体 70"/>
            <p:cNvSpPr/>
            <p:nvPr/>
          </p:nvSpPr>
          <p:spPr>
            <a:xfrm>
              <a:off x="3714744" y="492919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2" name="立方体 71"/>
            <p:cNvSpPr/>
            <p:nvPr/>
          </p:nvSpPr>
          <p:spPr>
            <a:xfrm>
              <a:off x="3060652" y="496519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3" name="立方体 72"/>
            <p:cNvSpPr/>
            <p:nvPr/>
          </p:nvSpPr>
          <p:spPr>
            <a:xfrm>
              <a:off x="2357422" y="500119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4" name="立方体 73"/>
            <p:cNvSpPr/>
            <p:nvPr/>
          </p:nvSpPr>
          <p:spPr>
            <a:xfrm>
              <a:off x="1714480" y="503719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429124" y="5073198"/>
              <a:ext cx="500066" cy="64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6" name="立方体 75"/>
            <p:cNvSpPr/>
            <p:nvPr/>
          </p:nvSpPr>
          <p:spPr>
            <a:xfrm>
              <a:off x="5143504" y="5109198"/>
              <a:ext cx="500066" cy="612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7" name="立方体 76"/>
            <p:cNvSpPr/>
            <p:nvPr/>
          </p:nvSpPr>
          <p:spPr>
            <a:xfrm>
              <a:off x="5857884" y="5145198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8" name="立方体 77"/>
            <p:cNvSpPr/>
            <p:nvPr/>
          </p:nvSpPr>
          <p:spPr>
            <a:xfrm>
              <a:off x="6572264" y="5181198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79" name="立方体 78"/>
            <p:cNvSpPr/>
            <p:nvPr/>
          </p:nvSpPr>
          <p:spPr>
            <a:xfrm>
              <a:off x="7286644" y="5217198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80" name="立方体 79"/>
            <p:cNvSpPr/>
            <p:nvPr/>
          </p:nvSpPr>
          <p:spPr>
            <a:xfrm>
              <a:off x="8001024" y="5253198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4348" y="51720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9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7"/>
          <p:cNvGrpSpPr/>
          <p:nvPr/>
        </p:nvGrpSpPr>
        <p:grpSpPr>
          <a:xfrm>
            <a:off x="714348" y="1857364"/>
            <a:ext cx="7786742" cy="792000"/>
            <a:chOff x="714348" y="1857364"/>
            <a:chExt cx="7786742" cy="792000"/>
          </a:xfrm>
        </p:grpSpPr>
        <p:sp>
          <p:nvSpPr>
            <p:cNvPr id="15" name="TextBox 14"/>
            <p:cNvSpPr txBox="1"/>
            <p:nvPr/>
          </p:nvSpPr>
          <p:spPr>
            <a:xfrm>
              <a:off x="714348" y="210019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立方体 15"/>
            <p:cNvSpPr/>
            <p:nvPr/>
          </p:nvSpPr>
          <p:spPr>
            <a:xfrm>
              <a:off x="4429124" y="185736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17" name="立方体 16"/>
            <p:cNvSpPr/>
            <p:nvPr/>
          </p:nvSpPr>
          <p:spPr>
            <a:xfrm>
              <a:off x="3786182" y="189336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18" name="立方体 17"/>
            <p:cNvSpPr/>
            <p:nvPr/>
          </p:nvSpPr>
          <p:spPr>
            <a:xfrm>
              <a:off x="3143240" y="192936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19" name="立方体 18"/>
            <p:cNvSpPr/>
            <p:nvPr/>
          </p:nvSpPr>
          <p:spPr>
            <a:xfrm>
              <a:off x="2428860" y="196536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0" name="立方体 19"/>
            <p:cNvSpPr/>
            <p:nvPr/>
          </p:nvSpPr>
          <p:spPr>
            <a:xfrm>
              <a:off x="1714480" y="200136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1" name="立方体 20"/>
            <p:cNvSpPr/>
            <p:nvPr/>
          </p:nvSpPr>
          <p:spPr>
            <a:xfrm>
              <a:off x="5143504" y="2037364"/>
              <a:ext cx="500066" cy="612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2" name="立方体 21"/>
            <p:cNvSpPr/>
            <p:nvPr/>
          </p:nvSpPr>
          <p:spPr>
            <a:xfrm>
              <a:off x="5857884" y="2073364"/>
              <a:ext cx="500066" cy="576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3" name="立方体 22"/>
            <p:cNvSpPr/>
            <p:nvPr/>
          </p:nvSpPr>
          <p:spPr>
            <a:xfrm>
              <a:off x="6572264" y="210936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286644" y="214536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5" name="立方体 24"/>
            <p:cNvSpPr/>
            <p:nvPr/>
          </p:nvSpPr>
          <p:spPr>
            <a:xfrm>
              <a:off x="8001024" y="218136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16200000" flipV="1">
            <a:off x="5177818" y="282037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9" name="组合 65"/>
          <p:cNvGrpSpPr/>
          <p:nvPr/>
        </p:nvGrpSpPr>
        <p:grpSpPr>
          <a:xfrm>
            <a:off x="714348" y="3286124"/>
            <a:ext cx="7786742" cy="792000"/>
            <a:chOff x="714348" y="3286124"/>
            <a:chExt cx="7786742" cy="792000"/>
          </a:xfrm>
        </p:grpSpPr>
        <p:sp>
          <p:nvSpPr>
            <p:cNvPr id="27" name="TextBox 26"/>
            <p:cNvSpPr txBox="1"/>
            <p:nvPr/>
          </p:nvSpPr>
          <p:spPr>
            <a:xfrm>
              <a:off x="714348" y="360039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143504" y="328612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429124" y="332212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335812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143240" y="339412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428860" y="343012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346612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4" name="立方体 33"/>
            <p:cNvSpPr/>
            <p:nvPr/>
          </p:nvSpPr>
          <p:spPr>
            <a:xfrm>
              <a:off x="5857884" y="3502124"/>
              <a:ext cx="500066" cy="576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5" name="立方体 34"/>
            <p:cNvSpPr/>
            <p:nvPr/>
          </p:nvSpPr>
          <p:spPr>
            <a:xfrm>
              <a:off x="6572264" y="353812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6" name="立方体 35"/>
            <p:cNvSpPr/>
            <p:nvPr/>
          </p:nvSpPr>
          <p:spPr>
            <a:xfrm>
              <a:off x="7286644" y="357412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8001024" y="361012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rot="16200000" flipV="1">
            <a:off x="5893300" y="4249132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8591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886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4678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57620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0056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1494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932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4370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8082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01024" y="23292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50" name="组合 66"/>
          <p:cNvGrpSpPr/>
          <p:nvPr/>
        </p:nvGrpSpPr>
        <p:grpSpPr>
          <a:xfrm>
            <a:off x="714348" y="4714884"/>
            <a:ext cx="7786742" cy="792000"/>
            <a:chOff x="714348" y="4714884"/>
            <a:chExt cx="7786742" cy="792000"/>
          </a:xfrm>
        </p:grpSpPr>
        <p:sp>
          <p:nvSpPr>
            <p:cNvPr id="40" name="立方体 39"/>
            <p:cNvSpPr/>
            <p:nvPr/>
          </p:nvSpPr>
          <p:spPr>
            <a:xfrm>
              <a:off x="5857884" y="4714884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143504" y="4750884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429124" y="4786884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4822884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143240" y="4858884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428860" y="4894884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4930884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7" name="立方体 46"/>
            <p:cNvSpPr/>
            <p:nvPr/>
          </p:nvSpPr>
          <p:spPr>
            <a:xfrm>
              <a:off x="6572264" y="4966884"/>
              <a:ext cx="500066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8" name="立方体 47"/>
            <p:cNvSpPr/>
            <p:nvPr/>
          </p:nvSpPr>
          <p:spPr>
            <a:xfrm>
              <a:off x="7286644" y="5002884"/>
              <a:ext cx="500066" cy="504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9" name="立方体 48"/>
            <p:cNvSpPr/>
            <p:nvPr/>
          </p:nvSpPr>
          <p:spPr>
            <a:xfrm>
              <a:off x="8001024" y="5038884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14348" y="500063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6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85918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4324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620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056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494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5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932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370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8082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8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24" y="35716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  <a:endParaRPr lang="zh-CN" altLang="en-US" sz="1600" b="1">
              <a:solidFill>
                <a:srgbClr val="00B0F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63"/>
          <p:cNvGrpSpPr/>
          <p:nvPr/>
        </p:nvGrpSpPr>
        <p:grpSpPr>
          <a:xfrm>
            <a:off x="714348" y="2000240"/>
            <a:ext cx="7755496" cy="792000"/>
            <a:chOff x="714348" y="2000240"/>
            <a:chExt cx="7755496" cy="792000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231451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立方体 25"/>
            <p:cNvSpPr/>
            <p:nvPr/>
          </p:nvSpPr>
          <p:spPr>
            <a:xfrm>
              <a:off x="6572264" y="2000240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7" name="立方体 26"/>
            <p:cNvSpPr/>
            <p:nvPr/>
          </p:nvSpPr>
          <p:spPr>
            <a:xfrm>
              <a:off x="5898076" y="2036240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8" name="立方体 27"/>
            <p:cNvSpPr/>
            <p:nvPr/>
          </p:nvSpPr>
          <p:spPr>
            <a:xfrm>
              <a:off x="5214942" y="2072240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29" name="立方体 28"/>
            <p:cNvSpPr/>
            <p:nvPr/>
          </p:nvSpPr>
          <p:spPr>
            <a:xfrm>
              <a:off x="4500562" y="2108240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3786182" y="2144240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1" name="立方体 30"/>
            <p:cNvSpPr/>
            <p:nvPr/>
          </p:nvSpPr>
          <p:spPr>
            <a:xfrm>
              <a:off x="3071802" y="2180240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398716" y="2216240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3" name="立方体 32"/>
            <p:cNvSpPr/>
            <p:nvPr/>
          </p:nvSpPr>
          <p:spPr>
            <a:xfrm>
              <a:off x="1714480" y="2252240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4" name="立方体 33"/>
            <p:cNvSpPr/>
            <p:nvPr/>
          </p:nvSpPr>
          <p:spPr>
            <a:xfrm>
              <a:off x="7286644" y="2288240"/>
              <a:ext cx="500066" cy="504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5" name="立方体 34"/>
            <p:cNvSpPr/>
            <p:nvPr/>
          </p:nvSpPr>
          <p:spPr>
            <a:xfrm>
              <a:off x="7969778" y="2324240"/>
              <a:ext cx="500066" cy="468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 rot="16200000" flipV="1">
            <a:off x="7320958" y="2966058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组合 61"/>
          <p:cNvGrpSpPr/>
          <p:nvPr/>
        </p:nvGrpSpPr>
        <p:grpSpPr>
          <a:xfrm>
            <a:off x="714348" y="3357562"/>
            <a:ext cx="7755496" cy="792000"/>
            <a:chOff x="714348" y="3357562"/>
            <a:chExt cx="7755496" cy="792000"/>
          </a:xfrm>
        </p:grpSpPr>
        <p:sp>
          <p:nvSpPr>
            <p:cNvPr id="37" name="TextBox 36"/>
            <p:cNvSpPr txBox="1"/>
            <p:nvPr/>
          </p:nvSpPr>
          <p:spPr>
            <a:xfrm>
              <a:off x="714348" y="367183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7286644" y="3357562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9" name="立方体 38"/>
            <p:cNvSpPr/>
            <p:nvPr/>
          </p:nvSpPr>
          <p:spPr>
            <a:xfrm>
              <a:off x="6572264" y="3393562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0" name="立方体 39"/>
            <p:cNvSpPr/>
            <p:nvPr/>
          </p:nvSpPr>
          <p:spPr>
            <a:xfrm>
              <a:off x="5898076" y="3429562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1" name="立方体 40"/>
            <p:cNvSpPr/>
            <p:nvPr/>
          </p:nvSpPr>
          <p:spPr>
            <a:xfrm>
              <a:off x="5214942" y="3465562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2" name="立方体 41"/>
            <p:cNvSpPr/>
            <p:nvPr/>
          </p:nvSpPr>
          <p:spPr>
            <a:xfrm>
              <a:off x="4500562" y="3501562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3786182" y="3537562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4" name="立方体 43"/>
            <p:cNvSpPr/>
            <p:nvPr/>
          </p:nvSpPr>
          <p:spPr>
            <a:xfrm>
              <a:off x="3071802" y="3573562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5" name="立方体 44"/>
            <p:cNvSpPr/>
            <p:nvPr/>
          </p:nvSpPr>
          <p:spPr>
            <a:xfrm>
              <a:off x="2398716" y="3609562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714480" y="3645562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47" name="立方体 46"/>
            <p:cNvSpPr/>
            <p:nvPr/>
          </p:nvSpPr>
          <p:spPr>
            <a:xfrm>
              <a:off x="7969778" y="3681562"/>
              <a:ext cx="500066" cy="468000"/>
            </a:xfrm>
            <a:prstGeom prst="cub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rot="16200000" flipV="1">
            <a:off x="7963900" y="4323381"/>
            <a:ext cx="3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组合 62"/>
          <p:cNvGrpSpPr/>
          <p:nvPr/>
        </p:nvGrpSpPr>
        <p:grpSpPr>
          <a:xfrm>
            <a:off x="714348" y="4851578"/>
            <a:ext cx="7755496" cy="792000"/>
            <a:chOff x="714348" y="4851578"/>
            <a:chExt cx="7755496" cy="792000"/>
          </a:xfrm>
        </p:grpSpPr>
        <p:sp>
          <p:nvSpPr>
            <p:cNvPr id="49" name="TextBox 48"/>
            <p:cNvSpPr txBox="1"/>
            <p:nvPr/>
          </p:nvSpPr>
          <p:spPr>
            <a:xfrm>
              <a:off x="714348" y="524346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zh-CN" altLang="en-US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趟：</a:t>
              </a:r>
              <a:endPara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立方体 49"/>
            <p:cNvSpPr/>
            <p:nvPr/>
          </p:nvSpPr>
          <p:spPr>
            <a:xfrm>
              <a:off x="7969778" y="4851578"/>
              <a:ext cx="500066" cy="79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9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1" name="立方体 50"/>
            <p:cNvSpPr/>
            <p:nvPr/>
          </p:nvSpPr>
          <p:spPr>
            <a:xfrm>
              <a:off x="7286644" y="4887578"/>
              <a:ext cx="500066" cy="75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8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2" name="立方体 51"/>
            <p:cNvSpPr/>
            <p:nvPr/>
          </p:nvSpPr>
          <p:spPr>
            <a:xfrm>
              <a:off x="6572264" y="4923578"/>
              <a:ext cx="500066" cy="72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7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3" name="立方体 52"/>
            <p:cNvSpPr/>
            <p:nvPr/>
          </p:nvSpPr>
          <p:spPr>
            <a:xfrm>
              <a:off x="5898076" y="4959578"/>
              <a:ext cx="500066" cy="68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6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4" name="立方体 53"/>
            <p:cNvSpPr/>
            <p:nvPr/>
          </p:nvSpPr>
          <p:spPr>
            <a:xfrm>
              <a:off x="5214942" y="4995578"/>
              <a:ext cx="500066" cy="64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5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5" name="立方体 54"/>
            <p:cNvSpPr/>
            <p:nvPr/>
          </p:nvSpPr>
          <p:spPr>
            <a:xfrm>
              <a:off x="4500562" y="5031578"/>
              <a:ext cx="500066" cy="612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4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6" name="立方体 55"/>
            <p:cNvSpPr/>
            <p:nvPr/>
          </p:nvSpPr>
          <p:spPr>
            <a:xfrm>
              <a:off x="3786182" y="5067578"/>
              <a:ext cx="500066" cy="576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3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7" name="立方体 56"/>
            <p:cNvSpPr/>
            <p:nvPr/>
          </p:nvSpPr>
          <p:spPr>
            <a:xfrm>
              <a:off x="3071802" y="5103578"/>
              <a:ext cx="500066" cy="540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2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8" name="立方体 57"/>
            <p:cNvSpPr/>
            <p:nvPr/>
          </p:nvSpPr>
          <p:spPr>
            <a:xfrm>
              <a:off x="2398716" y="5139578"/>
              <a:ext cx="500066" cy="504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1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9" name="立方体 58"/>
            <p:cNvSpPr/>
            <p:nvPr/>
          </p:nvSpPr>
          <p:spPr>
            <a:xfrm>
              <a:off x="1714480" y="5175578"/>
              <a:ext cx="500066" cy="468000"/>
            </a:xfrm>
            <a:prstGeom prst="cub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prstClr val="black"/>
                  </a:solidFill>
                </a:rPr>
                <a:t>0</a:t>
              </a:r>
              <a:endParaRPr lang="zh-CN" altLang="en-US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9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512" y="548680"/>
            <a:ext cx="8607900" cy="6159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108000">
            <a:spAutoFit/>
          </a:bodyPr>
          <a:lstStyle/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2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22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   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2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kumimoji="1" lang="en-US" altLang="zh-CN" sz="22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//n-1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endParaRPr kumimoji="1" lang="en-US" altLang="zh-CN" sz="22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2200" b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].key&lt;R[i-1].key]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22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22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j=i-1;</a:t>
            </a:r>
            <a:r>
              <a:rPr kumimoji="1" lang="en-US" altLang="zh-CN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//j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记录最终插入位置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kumimoji="1" lang="zh-CN" altLang="en-US" sz="2200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		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22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22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R[j+1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大的记录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</a:t>
            </a:r>
            <a:r>
              <a:rPr kumimoji="1" lang="en-US" altLang="zh-CN" sz="22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kumimoji="1" lang="en-US" altLang="zh-CN" sz="2200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R[j+1</a:t>
            </a: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22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22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22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2200" b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。循环结束前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减了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22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22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512" y="-27384"/>
            <a:ext cx="3929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直接插入排序的</a:t>
            </a:r>
            <a:r>
              <a:rPr lang="zh-CN" altLang="en-US" sz="2800" b="1" dirty="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2800" b="1" dirty="0">
              <a:solidFill>
                <a:srgbClr val="1000E4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86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排序的基本概念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简单排序：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高级排序：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非关键字比较的排序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各种排序算法的比较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178595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000" b="1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00034" y="1196752"/>
            <a:ext cx="6524543" cy="51473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最好的情况（关键字在记录序列中正序）：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29838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100" y="214311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1,2,3,4,5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400" b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85786" y="3271850"/>
            <a:ext cx="8034685" cy="1669318"/>
            <a:chOff x="785786" y="3271850"/>
            <a:chExt cx="8034685" cy="1669318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85786" y="3275025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4660695" y="4119463"/>
              <a:ext cx="487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1" lang="en-US" altLang="zh-CN" sz="2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758629" y="3271850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1900" y="4119463"/>
              <a:ext cx="1918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最好：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2083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857628"/>
              <a:ext cx="1818800" cy="1083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12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116632"/>
            <a:ext cx="6524543" cy="51473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tIns="72000" bIns="7200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最坏的情况（关键字在记录序列中反序）：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29838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836712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如（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5,4,3,2,1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400" b="1" i="1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最前面：</a:t>
            </a:r>
            <a:endParaRPr lang="en-US" altLang="zh-CN" sz="2400" b="1" dirty="0" smtClean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比较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（一次暂存给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，一次插入）</a:t>
            </a:r>
            <a:endParaRPr lang="zh-CN" altLang="en-US" sz="2400" b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500034" y="3140968"/>
            <a:ext cx="8536462" cy="1754085"/>
            <a:chOff x="500034" y="5447015"/>
            <a:chExt cx="8536462" cy="175408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500034" y="5447015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3472877" y="5447015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3422" y="5975599"/>
              <a:ext cx="164307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最坏：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800" b="1" i="1" dirty="0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800" b="1" baseline="30000" dirty="0" err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119809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6095087"/>
              <a:ext cx="2221642" cy="1106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8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6416" y="6161048"/>
              <a:ext cx="3351278" cy="10400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792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00034" y="404664"/>
            <a:ext cx="5296102" cy="51473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平均情况：比较次数</a:t>
            </a:r>
            <a:r>
              <a:rPr lang="en-US" altLang="zh-CN" sz="2400" b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2400" b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</a:t>
            </a:r>
            <a:r>
              <a:rPr lang="zh-CN" altLang="en-US" sz="2400" b="1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</a:t>
            </a:r>
            <a:r>
              <a:rPr lang="zh-CN" altLang="en-US" sz="2400" b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400" b="1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 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704" y="501317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平均：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800" b="1" baseline="30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786" y="1484784"/>
            <a:ext cx="7000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 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400" b="1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，平均插入在中间位置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400" b="1" i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/2]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2+2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857496"/>
            <a:ext cx="8625460" cy="1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9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二、</a:t>
            </a:r>
            <a:r>
              <a:rPr lang="zh-CN" altLang="zh-CN" sz="3200" b="1" dirty="0" smtClean="0"/>
              <a:t>冒泡排序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交换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94898"/>
          </a:xfrm>
        </p:spPr>
        <p:txBody>
          <a:bodyPr>
            <a:normAutofit fontScale="92500" lnSpcReduction="20000"/>
          </a:bodyPr>
          <a:lstStyle/>
          <a:p>
            <a:pPr>
              <a:buSzPct val="75000"/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3200" b="0" dirty="0" smtClean="0"/>
              <a:t>：对待排序列，自底向上相邻记录进行两两比较，如果不满足排序要求，则交换相邻的记录，一趟结束时待排序列中一个最小记录到位，重复以上过程直到所有的记录都已经排好序为止。</a:t>
            </a:r>
            <a:endParaRPr lang="en-US" altLang="zh-CN" sz="3200" b="0" dirty="0" smtClean="0"/>
          </a:p>
          <a:p>
            <a:pPr>
              <a:buSzPct val="75000"/>
              <a:buFont typeface="Wingdings" pitchFamily="2" charset="2"/>
              <a:buChar char="l"/>
            </a:pPr>
            <a:r>
              <a:rPr lang="zh-CN" altLang="en-US" sz="3200" b="0" dirty="0" smtClean="0"/>
              <a:t>在冒泡排序的过程中，关键字较小的元素像水中的气泡在逐趟向上漂浮，关键字较大的元素像石块一样相对往下沉，并且每趟排序都有一个最小的石块（即此趟排序的最小元素）漂到最上边</a:t>
            </a:r>
            <a:r>
              <a:rPr lang="en-US" altLang="zh-CN" sz="3200" b="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zh-CN" altLang="zh-CN" sz="3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1071546"/>
            <a:ext cx="9124773" cy="52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786842" cy="571504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2600" dirty="0" smtClean="0"/>
              <a:t>【例】</a:t>
            </a:r>
            <a:r>
              <a:rPr lang="en-US" altLang="zh-CN" sz="2600" dirty="0" smtClean="0">
                <a:solidFill>
                  <a:srgbClr val="FF0000"/>
                </a:solidFill>
              </a:rPr>
              <a:t>27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88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41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35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62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16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51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dirty="0">
                <a:solidFill>
                  <a:srgbClr val="FF0000"/>
                </a:solidFill>
              </a:rPr>
              <a:t>39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en-US" altLang="zh-CN" sz="2600" u="sng" dirty="0" smtClean="0">
                <a:solidFill>
                  <a:srgbClr val="FF0000"/>
                </a:solidFill>
              </a:rPr>
              <a:t>27</a:t>
            </a:r>
            <a:r>
              <a:rPr lang="zh-CN" altLang="en-US" sz="2800" b="0" dirty="0" smtClean="0"/>
              <a:t> ，</a:t>
            </a:r>
            <a:r>
              <a:rPr lang="en-US" altLang="zh-CN" sz="3200" dirty="0" smtClean="0"/>
              <a:t>9</a:t>
            </a:r>
            <a:r>
              <a:rPr lang="zh-CN" altLang="en-US" sz="2800" dirty="0" smtClean="0"/>
              <a:t>个数</a:t>
            </a:r>
            <a:endParaRPr lang="zh-CN" altLang="zh-CN" sz="2600" dirty="0">
              <a:solidFill>
                <a:srgbClr val="FF0000"/>
              </a:solidFill>
            </a:endParaRPr>
          </a:p>
          <a:p>
            <a:endParaRPr lang="zh-CN" altLang="en-US" sz="1800" dirty="0"/>
          </a:p>
        </p:txBody>
      </p:sp>
      <p:sp>
        <p:nvSpPr>
          <p:cNvPr id="4" name="上箭头 3"/>
          <p:cNvSpPr/>
          <p:nvPr/>
        </p:nvSpPr>
        <p:spPr>
          <a:xfrm>
            <a:off x="142844" y="3286124"/>
            <a:ext cx="214282" cy="192882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358082" y="928670"/>
            <a:ext cx="1214446" cy="71438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0"/>
            <a:ext cx="8858280" cy="661182"/>
          </a:xfrm>
        </p:spPr>
        <p:txBody>
          <a:bodyPr>
            <a:normAutofit/>
          </a:bodyPr>
          <a:lstStyle/>
          <a:p>
            <a:r>
              <a:rPr lang="zh-CN" altLang="zh-CN" sz="2800" b="0" dirty="0" smtClean="0"/>
              <a:t>第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趟</a:t>
            </a:r>
            <a:r>
              <a:rPr lang="zh-CN" altLang="zh-CN" sz="2800" b="0" dirty="0" smtClean="0"/>
              <a:t>排序执行过程</a:t>
            </a:r>
            <a:r>
              <a:rPr lang="en-US" altLang="zh-CN" sz="2800" b="0" dirty="0" smtClean="0"/>
              <a:t>:</a:t>
            </a:r>
            <a:endParaRPr lang="zh-CN" altLang="en-US" sz="28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4" y="785794"/>
            <a:ext cx="8894820" cy="579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7504" y="476672"/>
            <a:ext cx="8856984" cy="6383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80000" rIns="144000" bIns="180000">
            <a:spAutoFit/>
          </a:bodyPr>
          <a:lstStyle/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400" b="1" dirty="0" err="1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  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temp;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 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//n-1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(j=n-1;j&gt;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22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</a:t>
            </a:r>
            <a:r>
              <a:rPr kumimoji="1" lang="en-US" altLang="zh-CN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2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比较找本趟最小关键字的记录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(R[j].key&lt;R[j-1].key){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swap(R[j],R[j-1]);    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endParaRPr kumimoji="1" lang="en-US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kumimoji="1" lang="en-US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kumimoji="1" lang="en-US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-2738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冒泡排序算法</a:t>
            </a:r>
            <a:endParaRPr lang="zh-CN" altLang="en-US" sz="2400" b="1" dirty="0">
              <a:solidFill>
                <a:srgbClr val="1000E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 flag=false;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780928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(flag) return;</a:t>
            </a:r>
          </a:p>
          <a:p>
            <a:pPr lvl="0"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flag=true;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5736" y="4941168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flag=false;      //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标识有交换</a:t>
            </a:r>
          </a:p>
        </p:txBody>
      </p:sp>
    </p:spTree>
    <p:extLst>
      <p:ext uri="{BB962C8B-B14F-4D97-AF65-F5344CB8AC3E}">
        <p14:creationId xmlns:p14="http://schemas.microsoft.com/office/powerpoint/2010/main" val="6830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6"/>
            <a:ext cx="7888390" cy="3866773"/>
          </a:xfrm>
        </p:spPr>
        <p:txBody>
          <a:bodyPr>
            <a:normAutofit/>
          </a:bodyPr>
          <a:lstStyle/>
          <a:p>
            <a:r>
              <a:rPr lang="en-US" altLang="zh-CN" sz="3200" b="0" dirty="0" smtClean="0"/>
              <a:t>		</a:t>
            </a:r>
            <a:r>
              <a:rPr lang="zh-CN" altLang="zh-CN" sz="3200" b="0" dirty="0" smtClean="0"/>
              <a:t>冒泡排序</a:t>
            </a:r>
            <a:r>
              <a:rPr lang="zh-CN" altLang="zh-CN" sz="3200" b="0" dirty="0"/>
              <a:t>法是</a:t>
            </a:r>
            <a:r>
              <a:rPr lang="zh-CN" altLang="zh-CN" sz="3200" dirty="0">
                <a:solidFill>
                  <a:srgbClr val="FF0000"/>
                </a:solidFill>
              </a:rPr>
              <a:t>自底向上</a:t>
            </a:r>
            <a:r>
              <a:rPr lang="zh-CN" altLang="zh-CN" sz="3200" b="0" dirty="0"/>
              <a:t>相邻元素两两比较，逆序则交换，使最小元素上</a:t>
            </a:r>
            <a:r>
              <a:rPr lang="zh-CN" altLang="zh-CN" sz="3200" b="0" dirty="0" smtClean="0"/>
              <a:t>移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r>
              <a:rPr lang="en-US" altLang="zh-CN" sz="3200" b="0" dirty="0"/>
              <a:t>	</a:t>
            </a:r>
            <a:r>
              <a:rPr lang="en-US" altLang="zh-CN" sz="3200" b="0" dirty="0" smtClean="0"/>
              <a:t>	</a:t>
            </a:r>
            <a:r>
              <a:rPr lang="zh-CN" altLang="zh-CN" sz="3200" b="0" dirty="0" smtClean="0"/>
              <a:t>还有</a:t>
            </a:r>
            <a:r>
              <a:rPr lang="zh-CN" altLang="zh-CN" sz="3200" b="0" dirty="0"/>
              <a:t>另一种方法是</a:t>
            </a:r>
            <a:r>
              <a:rPr lang="zh-CN" altLang="zh-CN" sz="3200" dirty="0" smtClean="0">
                <a:solidFill>
                  <a:srgbClr val="FF0000"/>
                </a:solidFill>
              </a:rPr>
              <a:t>自顶向</a:t>
            </a:r>
            <a:r>
              <a:rPr lang="zh-CN" altLang="en-US" sz="3200" dirty="0" smtClean="0">
                <a:solidFill>
                  <a:srgbClr val="FF0000"/>
                </a:solidFill>
              </a:rPr>
              <a:t>下</a:t>
            </a:r>
            <a:r>
              <a:rPr lang="zh-CN" altLang="zh-CN" sz="3200" b="0" dirty="0" smtClean="0"/>
              <a:t>相邻</a:t>
            </a:r>
            <a:r>
              <a:rPr lang="zh-CN" altLang="zh-CN" sz="3200" b="0" dirty="0"/>
              <a:t>元素两两比较，逆序交换，最大元素下移</a:t>
            </a:r>
            <a:r>
              <a:rPr lang="zh-CN" altLang="zh-CN" sz="3200" b="0" dirty="0" smtClean="0"/>
              <a:t>，这种</a:t>
            </a:r>
            <a:r>
              <a:rPr lang="zh-CN" altLang="zh-CN" sz="3200" b="0" dirty="0"/>
              <a:t>方法称为</a:t>
            </a:r>
            <a:r>
              <a:rPr lang="zh-CN" altLang="zh-CN" sz="3200" dirty="0">
                <a:solidFill>
                  <a:srgbClr val="FF0000"/>
                </a:solidFill>
              </a:rPr>
              <a:t>吊桶法</a:t>
            </a:r>
            <a:r>
              <a:rPr lang="zh-CN" altLang="zh-CN" sz="3200" b="0" dirty="0"/>
              <a:t>，吊桶法与冒泡法的排序过程类似</a:t>
            </a:r>
            <a:r>
              <a:rPr lang="zh-CN" altLang="zh-CN" sz="3200" b="0" dirty="0" smtClean="0"/>
              <a:t>。</a:t>
            </a:r>
            <a:endParaRPr lang="zh-CN" altLang="zh-CN" sz="3200" b="0" dirty="0"/>
          </a:p>
        </p:txBody>
      </p:sp>
    </p:spTree>
    <p:extLst>
      <p:ext uri="{BB962C8B-B14F-4D97-AF65-F5344CB8AC3E}">
        <p14:creationId xmlns:p14="http://schemas.microsoft.com/office/powerpoint/2010/main" val="19569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62131" y="1142984"/>
            <a:ext cx="8142317" cy="10318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中正序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：只需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进行一趟冒泡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019800" y="3463443"/>
            <a:ext cx="354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1" lang="en-US" altLang="zh-CN" sz="2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167153" y="2903055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2400" b="1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移动”的次数：</a:t>
            </a:r>
            <a:endParaRPr kumimoji="1" lang="zh-CN" altLang="en-US" sz="2400" dirty="0">
              <a:solidFill>
                <a:srgbClr val="1000E4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23749" y="2887180"/>
            <a:ext cx="26597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“</a:t>
            </a:r>
            <a:r>
              <a:rPr kumimoji="1" lang="zh-CN" altLang="en-US" sz="2400" b="1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比较”的次数：</a:t>
            </a:r>
            <a:endParaRPr kumimoji="1" lang="zh-CN" altLang="en-US" sz="2400" dirty="0">
              <a:solidFill>
                <a:srgbClr val="1000E4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749563" y="3497416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200026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kumimoji="1" lang="zh-CN" altLang="en-US" sz="2000" b="1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分析</a:t>
            </a:r>
            <a:endParaRPr kumimoji="1" lang="zh-CN" altLang="en-US" sz="2000" b="1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463598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44016" y="188640"/>
            <a:ext cx="9036496" cy="5886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kumimoji="1"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的情况（关键字在记录序列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中反序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：需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en-US" altLang="zh-CN" sz="2400" b="1" i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趟冒泡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85786" y="2132856"/>
            <a:ext cx="7674646" cy="1512167"/>
            <a:chOff x="901724" y="2127371"/>
            <a:chExt cx="7674646" cy="1512167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901724" y="2127371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比较”的次数：</a:t>
              </a:r>
              <a:endParaRPr kumimoji="1" lang="zh-CN" altLang="en-US" sz="2400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5412612" y="2127371"/>
              <a:ext cx="26597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“</a:t>
              </a:r>
              <a:r>
                <a:rPr kumimoji="1" lang="zh-CN" altLang="en-US" sz="2400" b="1" dirty="0">
                  <a:solidFill>
                    <a:srgbClr val="1000E4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移动”的次数：</a:t>
              </a:r>
              <a:endParaRPr kumimoji="1" lang="zh-CN" altLang="en-US" sz="2400" dirty="0">
                <a:solidFill>
                  <a:srgbClr val="1000E4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pic>
          <p:nvPicPr>
            <p:cNvPr id="911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2975" y="2643181"/>
              <a:ext cx="3114736" cy="996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8064" y="2571744"/>
              <a:ext cx="3878306" cy="1067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23437" y="4653136"/>
            <a:ext cx="27146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57166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一、排序的基本概念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ClrTx/>
              <a:buSzTx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有</a:t>
            </a:r>
            <a:r>
              <a:rPr kumimoji="0" lang="zh-CN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一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组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数据元素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（或记录</a:t>
            </a:r>
            <a:r>
              <a:rPr kumimoji="0" lang="zh-CN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），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每个</a:t>
            </a:r>
            <a:r>
              <a:rPr kumimoji="0" lang="zh-CN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元素又由若干个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数据项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组成，其中用来唯一标识一个数据元素的数据项称为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关键字项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，该数据项的值称为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关键字</a:t>
            </a:r>
            <a:r>
              <a:rPr kumimoji="0" lang="zh-CN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。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indent="0">
              <a:spcBef>
                <a:spcPts val="2000"/>
              </a:spcBef>
              <a:buClrTx/>
              <a:buSzTx/>
            </a:pPr>
            <a:r>
              <a:rPr lang="en-US" altLang="zh-CN" sz="3600" kern="0" dirty="0" smtClean="0">
                <a:solidFill>
                  <a:sysClr val="windowText" lastClr="0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排序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就是将数据元素（或记录）的任意序列，按关键字重新排序成</a:t>
            </a:r>
            <a:r>
              <a: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有序</a:t>
            </a:r>
            <a:r>
              <a:rPr kumimoji="0" lang="zh-CN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序列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。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95536" y="332656"/>
            <a:ext cx="2857520" cy="514738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平均情况</a:t>
            </a:r>
            <a:endParaRPr lang="zh-CN" altLang="en-US" sz="2400" b="1" dirty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071538" y="4000504"/>
            <a:ext cx="7072362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所以冒泡排序最好时间复杂度为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4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，最坏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和平均为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400" b="1" baseline="30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714488"/>
            <a:ext cx="7818662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算法可能在中间的某一道排序完成后就终止，但可以证明平均的排序趟数仍是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由此得出平均情况下，总的比较次数仍是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，故算法的平均时间复杂度为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214810" y="3429000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三、简单选择排序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选择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94898"/>
          </a:xfrm>
        </p:spPr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3200" b="0" dirty="0" smtClean="0"/>
              <a:t>：每一趟排序都是在后面</a:t>
            </a:r>
            <a:r>
              <a:rPr lang="en-US" altLang="zh-CN" sz="3200" b="0" dirty="0" smtClean="0"/>
              <a:t>n-i+1 (</a:t>
            </a:r>
            <a:r>
              <a:rPr lang="en-US" altLang="zh-CN" sz="3200" b="0" dirty="0" err="1" smtClean="0"/>
              <a:t>i</a:t>
            </a:r>
            <a:r>
              <a:rPr lang="en-US" altLang="zh-CN" sz="3200" b="0" dirty="0" smtClean="0"/>
              <a:t>=1</a:t>
            </a:r>
            <a:r>
              <a:rPr lang="zh-CN" altLang="en-US" sz="3200" b="0" dirty="0" smtClean="0"/>
              <a:t>，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，</a:t>
            </a:r>
            <a:r>
              <a:rPr lang="en-US" altLang="zh-CN" sz="3200" b="0" dirty="0" smtClean="0"/>
              <a:t>…</a:t>
            </a:r>
            <a:r>
              <a:rPr lang="zh-CN" altLang="en-US" sz="3200" b="0" dirty="0" smtClean="0"/>
              <a:t>，</a:t>
            </a:r>
            <a:r>
              <a:rPr lang="en-US" altLang="zh-CN" sz="3200" b="0" dirty="0" smtClean="0"/>
              <a:t>n)</a:t>
            </a:r>
            <a:r>
              <a:rPr lang="zh-CN" altLang="en-US" sz="3200" b="0" dirty="0" smtClean="0"/>
              <a:t>个待排序记录中</a:t>
            </a:r>
            <a:r>
              <a:rPr lang="zh-CN" altLang="en-US" sz="3200" dirty="0" smtClean="0">
                <a:solidFill>
                  <a:srgbClr val="FF0000"/>
                </a:solidFill>
              </a:rPr>
              <a:t>选出</a:t>
            </a:r>
            <a:r>
              <a:rPr lang="zh-CN" altLang="en-US" sz="3200" b="0" dirty="0" smtClean="0"/>
              <a:t>关键字最小的记录，作为有序记录序列的第</a:t>
            </a:r>
            <a:r>
              <a:rPr lang="en-US" altLang="zh-CN" sz="3200" b="0" dirty="0" err="1" smtClean="0"/>
              <a:t>i</a:t>
            </a:r>
            <a:r>
              <a:rPr lang="zh-CN" altLang="en-US" sz="3200" b="0" dirty="0" smtClean="0"/>
              <a:t>个记录。选择排序的关键是如何从剩余的待排序记录中找出最小（或者最大）的那个记录。</a:t>
            </a:r>
            <a:endParaRPr lang="en-US" altLang="zh-CN" sz="3200" b="0" dirty="0" smtClean="0"/>
          </a:p>
          <a:p>
            <a:pPr>
              <a:buSzPct val="75000"/>
              <a:buFont typeface="Wingdings" pitchFamily="2" charset="2"/>
              <a:buChar char="l"/>
            </a:pPr>
            <a:r>
              <a:rPr lang="zh-CN" altLang="en-US" sz="3200" b="0" dirty="0" smtClean="0"/>
              <a:t>与冒泡排序思想接近，</a:t>
            </a:r>
            <a:r>
              <a:rPr lang="zh-CN" altLang="en-US" sz="3200" dirty="0" smtClean="0">
                <a:solidFill>
                  <a:srgbClr val="FF0000"/>
                </a:solidFill>
              </a:rPr>
              <a:t>但有所改进，移动次数减少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endParaRPr lang="zh-CN" altLang="zh-CN" sz="3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三、简单选择排序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94898"/>
          </a:xfrm>
        </p:spPr>
        <p:txBody>
          <a:bodyPr>
            <a:normAutofit/>
          </a:bodyPr>
          <a:lstStyle/>
          <a:p>
            <a:pPr>
              <a:buSzPct val="75000"/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</a:rPr>
              <a:t>基本过程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r>
              <a:rPr lang="zh-CN" altLang="en-US" sz="3200" b="0" dirty="0" smtClean="0"/>
              <a:t>（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）第</a:t>
            </a:r>
            <a:r>
              <a:rPr lang="en-US" altLang="zh-CN" sz="3200" b="0" dirty="0" err="1" smtClean="0"/>
              <a:t>i</a:t>
            </a:r>
            <a:r>
              <a:rPr lang="zh-CN" altLang="en-US" sz="3200" b="0" dirty="0" smtClean="0"/>
              <a:t>趟，</a:t>
            </a:r>
            <a:r>
              <a:rPr lang="zh-CN" altLang="zh-CN" sz="3200" b="0" dirty="0" smtClean="0"/>
              <a:t>在一组未排序记录</a:t>
            </a:r>
            <a:r>
              <a:rPr lang="en-US" altLang="zh-CN" sz="3200" b="0" dirty="0" smtClean="0"/>
              <a:t>R[</a:t>
            </a:r>
            <a:r>
              <a:rPr lang="en-US" altLang="zh-CN" sz="3200" b="0" dirty="0" err="1" smtClean="0"/>
              <a:t>i</a:t>
            </a:r>
            <a:r>
              <a:rPr lang="en-US" altLang="zh-CN" sz="3200" b="0" dirty="0" smtClean="0"/>
              <a:t>..n]</a:t>
            </a:r>
            <a:r>
              <a:rPr lang="zh-CN" altLang="zh-CN" sz="3200" b="0" dirty="0" smtClean="0"/>
              <a:t>中选择具有最小关键字的记录。</a:t>
            </a:r>
          </a:p>
          <a:p>
            <a:r>
              <a:rPr lang="zh-CN" altLang="zh-CN" sz="3200" b="0" dirty="0" smtClean="0"/>
              <a:t>（</a:t>
            </a:r>
            <a:r>
              <a:rPr lang="en-US" altLang="zh-CN" sz="3200" b="0" dirty="0" smtClean="0"/>
              <a:t>2</a:t>
            </a:r>
            <a:r>
              <a:rPr lang="zh-CN" altLang="zh-CN" sz="3200" b="0" dirty="0" smtClean="0"/>
              <a:t>）如果它不是第</a:t>
            </a:r>
            <a:r>
              <a:rPr lang="en-US" altLang="zh-CN" sz="3200" b="0" dirty="0" err="1" smtClean="0"/>
              <a:t>i</a:t>
            </a:r>
            <a:r>
              <a:rPr lang="zh-CN" altLang="zh-CN" sz="3200" b="0" dirty="0" smtClean="0"/>
              <a:t>个数据元素，则将最小的元素与第</a:t>
            </a:r>
            <a:r>
              <a:rPr lang="en-US" altLang="zh-CN" sz="3200" b="0" dirty="0" err="1" smtClean="0"/>
              <a:t>i</a:t>
            </a:r>
            <a:r>
              <a:rPr lang="zh-CN" altLang="zh-CN" sz="3200" b="0" dirty="0" smtClean="0"/>
              <a:t>个元素交换。</a:t>
            </a:r>
          </a:p>
          <a:p>
            <a:r>
              <a:rPr lang="zh-CN" altLang="zh-CN" sz="3200" b="0" dirty="0" smtClean="0"/>
              <a:t>（</a:t>
            </a:r>
            <a:r>
              <a:rPr lang="en-US" altLang="zh-CN" sz="3200" b="0" dirty="0" smtClean="0"/>
              <a:t>3</a:t>
            </a:r>
            <a:r>
              <a:rPr lang="zh-CN" altLang="zh-CN" sz="3200" b="0" dirty="0" smtClean="0"/>
              <a:t>）然后在剩下的记录</a:t>
            </a:r>
            <a:r>
              <a:rPr lang="en-US" altLang="zh-CN" sz="3200" b="0" dirty="0" smtClean="0"/>
              <a:t>R[i+1..n]</a:t>
            </a:r>
            <a:r>
              <a:rPr lang="zh-CN" altLang="zh-CN" sz="3200" b="0" dirty="0" smtClean="0"/>
              <a:t>中重复执行第</a:t>
            </a:r>
            <a:r>
              <a:rPr lang="en-US" altLang="zh-CN" sz="3200" b="0" dirty="0" smtClean="0"/>
              <a:t>(1)</a:t>
            </a:r>
            <a:r>
              <a:rPr lang="zh-CN" altLang="zh-CN" sz="3200" b="0" dirty="0" smtClean="0"/>
              <a:t>、</a:t>
            </a:r>
            <a:r>
              <a:rPr lang="en-US" altLang="zh-CN" sz="3200" b="0" dirty="0" smtClean="0"/>
              <a:t>(2)</a:t>
            </a:r>
            <a:r>
              <a:rPr lang="zh-CN" altLang="zh-CN" sz="3200" b="0" dirty="0" smtClean="0"/>
              <a:t>步，直至只有一个剩余记录为止。</a:t>
            </a:r>
          </a:p>
          <a:p>
            <a:pPr>
              <a:buSzPct val="75000"/>
            </a:pP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endParaRPr lang="zh-CN" altLang="zh-CN" sz="3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52"/>
            <a:ext cx="8572560" cy="714380"/>
          </a:xfrm>
        </p:spPr>
        <p:txBody>
          <a:bodyPr>
            <a:normAutofit/>
          </a:bodyPr>
          <a:lstStyle/>
          <a:p>
            <a:r>
              <a:rPr lang="zh-CN" altLang="zh-CN" b="0" dirty="0"/>
              <a:t>【例</a:t>
            </a:r>
            <a:r>
              <a:rPr lang="en-US" altLang="zh-CN" b="0" dirty="0"/>
              <a:t>7.3</a:t>
            </a:r>
            <a:r>
              <a:rPr lang="zh-CN" altLang="zh-CN" b="0" dirty="0" smtClean="0"/>
              <a:t>】选择排序</a:t>
            </a:r>
            <a:r>
              <a:rPr lang="en-US" altLang="zh-CN" b="0" dirty="0" smtClean="0"/>
              <a:t>{</a:t>
            </a:r>
            <a:r>
              <a:rPr lang="en-US" altLang="zh-CN" dirty="0"/>
              <a:t>27</a:t>
            </a:r>
            <a:r>
              <a:rPr lang="zh-CN" altLang="zh-CN" dirty="0"/>
              <a:t>，</a:t>
            </a:r>
            <a:r>
              <a:rPr lang="en-US" altLang="zh-CN" dirty="0"/>
              <a:t>88</a:t>
            </a:r>
            <a:r>
              <a:rPr lang="zh-CN" altLang="zh-CN" dirty="0"/>
              <a:t>，</a:t>
            </a:r>
            <a:r>
              <a:rPr lang="en-US" altLang="zh-CN" dirty="0"/>
              <a:t>41</a:t>
            </a:r>
            <a:r>
              <a:rPr lang="zh-CN" altLang="zh-CN" dirty="0"/>
              <a:t>，</a:t>
            </a:r>
            <a:r>
              <a:rPr lang="en-US" altLang="zh-CN" u="sng" dirty="0"/>
              <a:t>27</a:t>
            </a:r>
            <a:r>
              <a:rPr lang="zh-CN" altLang="zh-CN" dirty="0"/>
              <a:t>，</a:t>
            </a:r>
            <a:r>
              <a:rPr lang="en-US" altLang="zh-CN" dirty="0"/>
              <a:t>62</a:t>
            </a:r>
            <a:r>
              <a:rPr lang="zh-CN" altLang="zh-CN" dirty="0"/>
              <a:t>，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en-US" altLang="zh-CN" dirty="0"/>
              <a:t>51</a:t>
            </a:r>
            <a:r>
              <a:rPr lang="zh-CN" altLang="zh-CN" dirty="0"/>
              <a:t>，</a:t>
            </a:r>
            <a:r>
              <a:rPr lang="en-US" altLang="zh-CN" dirty="0"/>
              <a:t>39</a:t>
            </a:r>
            <a:r>
              <a:rPr lang="zh-CN" altLang="zh-CN" dirty="0"/>
              <a:t>，</a:t>
            </a:r>
            <a:r>
              <a:rPr lang="en-US" altLang="zh-CN" dirty="0"/>
              <a:t>35</a:t>
            </a:r>
            <a:r>
              <a:rPr lang="en-US" altLang="zh-CN" b="0" dirty="0" smtClean="0"/>
              <a:t>}</a:t>
            </a:r>
            <a:endParaRPr lang="zh-CN" altLang="en-US" b="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" y="1111994"/>
            <a:ext cx="9153291" cy="49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3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3"/>
            <a:ext cx="8786874" cy="928694"/>
          </a:xfrm>
        </p:spPr>
        <p:txBody>
          <a:bodyPr>
            <a:normAutofit/>
          </a:bodyPr>
          <a:lstStyle/>
          <a:p>
            <a:r>
              <a:rPr lang="zh-CN" altLang="zh-CN" sz="2800" b="0" dirty="0" smtClean="0"/>
              <a:t>以</a:t>
            </a:r>
            <a:r>
              <a:rPr lang="zh-CN" altLang="zh-CN" sz="2800" b="0" dirty="0"/>
              <a:t>第</a:t>
            </a:r>
            <a:r>
              <a:rPr lang="en-US" altLang="zh-CN" sz="2800" b="0" dirty="0"/>
              <a:t>1</a:t>
            </a:r>
            <a:r>
              <a:rPr lang="zh-CN" altLang="zh-CN" sz="2800" b="0" dirty="0" smtClean="0"/>
              <a:t>趟为例</a:t>
            </a:r>
            <a:r>
              <a:rPr lang="zh-CN" altLang="en-US" sz="2800" b="0" dirty="0" smtClean="0"/>
              <a:t>其</a:t>
            </a:r>
            <a:r>
              <a:rPr lang="zh-CN" altLang="zh-CN" sz="2800" b="0" dirty="0" smtClean="0"/>
              <a:t>具体</a:t>
            </a:r>
            <a:r>
              <a:rPr lang="zh-CN" altLang="zh-CN" sz="2800" b="0" dirty="0"/>
              <a:t>执行</a:t>
            </a:r>
            <a:r>
              <a:rPr lang="zh-CN" altLang="zh-CN" sz="2800" b="0" dirty="0" smtClean="0"/>
              <a:t>过程</a:t>
            </a:r>
            <a:r>
              <a:rPr lang="en-US" altLang="zh-CN" sz="2800" b="0" dirty="0" smtClean="0"/>
              <a:t>:</a:t>
            </a:r>
            <a:endParaRPr lang="zh-CN" altLang="en-US" sz="28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" y="792416"/>
            <a:ext cx="8929718" cy="627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8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28026" y="765285"/>
            <a:ext cx="8320438" cy="5904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44000" rIns="144000" bIns="180000">
            <a:spAutoFit/>
          </a:bodyPr>
          <a:lstStyle/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 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//n-1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先假设</a:t>
            </a:r>
            <a:r>
              <a:rPr kumimoji="1" lang="en-US" altLang="zh-CN" sz="24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是第</a:t>
            </a:r>
            <a:r>
              <a:rPr kumimoji="1" lang="en-US" altLang="zh-CN" sz="24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趟剩余元素最小</a:t>
            </a:r>
            <a:endParaRPr kumimoji="1" lang="en-US" altLang="zh-CN" sz="2400" b="1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(j=i+1;j&lt;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(R[j].key&lt;R[k].key)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k=j; </a:t>
            </a:r>
            <a:endParaRPr kumimoji="1" lang="en-US" altLang="zh-CN" sz="2400" b="1" dirty="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(k!=</a:t>
            </a:r>
            <a:r>
              <a:rPr kumimoji="1" lang="en-US" altLang="zh-CN" sz="24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  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</a:t>
            </a:r>
            <a:r>
              <a:rPr kumimoji="1" lang="en-US" altLang="zh-CN" sz="24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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R[k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swap(R[</a:t>
            </a:r>
            <a:r>
              <a:rPr kumimoji="1"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],R[k]);</a:t>
            </a:r>
            <a:endParaRPr kumimoji="1" lang="en-US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16632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简单选择排序算法</a:t>
            </a:r>
            <a:endParaRPr lang="zh-CN" altLang="en-US" sz="2400" b="1" dirty="0">
              <a:solidFill>
                <a:srgbClr val="1000E4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71472" y="4405613"/>
            <a:ext cx="7038996" cy="95677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kumimoji="1" lang="zh-CN" altLang="en-US" sz="2400" b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次数，</a:t>
            </a:r>
            <a:r>
              <a:rPr kumimoji="1"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最小值 </a:t>
            </a:r>
            <a:r>
              <a:rPr kumimoji="1" lang="en-US" altLang="zh-CN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为最大值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3(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zh-CN" altLang="en-US" sz="24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14348" y="2526052"/>
            <a:ext cx="7429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kumimoji="1"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记录进行简单选择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排序，所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需进行的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关键字的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比较次数 总计为：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95086" y="5661248"/>
            <a:ext cx="7549322" cy="95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简单选择排序的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最好、最坏和平均时间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800" b="1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baseline="30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400" b="1" dirty="0" smtClean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ts val="5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或者说：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没有最好情况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92D37"/>
                </a:solidFill>
                <a:latin typeface="微软雅黑" pitchFamily="34" charset="-122"/>
                <a:ea typeface="微软雅黑" pitchFamily="34" charset="-122"/>
              </a:rPr>
              <a:t>算法分析</a:t>
            </a:r>
            <a:endParaRPr kumimoji="1" lang="zh-CN" altLang="en-US" sz="2400" b="1" dirty="0">
              <a:solidFill>
                <a:srgbClr val="F92D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77850" y="1000108"/>
            <a:ext cx="8242622" cy="129532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400" b="1" i="1" dirty="0" err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个记录中挑选最小记录需要比较</a:t>
            </a:r>
            <a:r>
              <a:rPr kumimoji="1" lang="en-US" altLang="zh-CN" sz="2400" b="1" i="1" dirty="0" err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2400" b="1" dirty="0" smtClean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kumimoji="1" lang="en-US" altLang="zh-CN" sz="2400" b="1" i="1" dirty="0" err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400" b="1" i="1" dirty="0" err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）趟从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i="1" dirty="0" err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记录中挑选最小记录需要比较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 </a:t>
            </a:r>
            <a:endParaRPr kumimoji="1" lang="zh-CN" altLang="en-US" sz="2400" b="1" dirty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10" y="3097556"/>
            <a:ext cx="3366706" cy="112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69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59" grpId="0"/>
      <p:bldP spid="706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2084"/>
            <a:ext cx="8572528" cy="50228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3200" dirty="0">
                <a:solidFill>
                  <a:srgbClr val="1000E4"/>
                </a:solidFill>
                <a:latin typeface="楷体" pitchFamily="49" charset="-122"/>
              </a:rPr>
              <a:t>简单选择排序</a:t>
            </a:r>
            <a:r>
              <a:rPr lang="zh-CN" altLang="en-US" sz="3200" dirty="0" smtClean="0"/>
              <a:t>几个性质</a:t>
            </a:r>
            <a:r>
              <a:rPr lang="zh-CN" altLang="zh-CN" sz="3200" dirty="0" smtClean="0"/>
              <a:t>：</a:t>
            </a:r>
            <a:endParaRPr lang="en-US" altLang="zh-CN" sz="3200" dirty="0" smtClean="0"/>
          </a:p>
          <a:p>
            <a:pPr>
              <a:spcBef>
                <a:spcPts val="2000"/>
              </a:spcBef>
              <a:buSzPct val="75000"/>
              <a:buFont typeface="Wingdings" pitchFamily="2" charset="2"/>
              <a:buChar char="l"/>
            </a:pPr>
            <a:r>
              <a:rPr lang="zh-CN" altLang="zh-CN" sz="3200" b="0" dirty="0" smtClean="0"/>
              <a:t>关键字</a:t>
            </a:r>
            <a:r>
              <a:rPr lang="zh-CN" altLang="zh-CN" sz="3200" dirty="0" smtClean="0">
                <a:solidFill>
                  <a:srgbClr val="FF0000"/>
                </a:solidFill>
              </a:rPr>
              <a:t>比较</a:t>
            </a:r>
            <a:r>
              <a:rPr lang="zh-CN" altLang="zh-CN" sz="3200" dirty="0">
                <a:solidFill>
                  <a:srgbClr val="FF0000"/>
                </a:solidFill>
              </a:rPr>
              <a:t>次数</a:t>
            </a:r>
            <a:r>
              <a:rPr lang="zh-CN" altLang="zh-CN" sz="3200" b="0" dirty="0"/>
              <a:t>与待排序记录的初始排列</a:t>
            </a:r>
            <a:r>
              <a:rPr lang="zh-CN" altLang="zh-CN" sz="3200" dirty="0" smtClean="0">
                <a:solidFill>
                  <a:srgbClr val="FF0000"/>
                </a:solidFill>
              </a:rPr>
              <a:t>无</a:t>
            </a:r>
            <a:r>
              <a:rPr lang="zh-CN" altLang="en-US" sz="3200" dirty="0" smtClean="0">
                <a:solidFill>
                  <a:srgbClr val="FF0000"/>
                </a:solidFill>
              </a:rPr>
              <a:t>关</a:t>
            </a:r>
            <a:r>
              <a:rPr lang="zh-CN" altLang="en-US" sz="3200" b="0" dirty="0" smtClean="0"/>
              <a:t>；</a:t>
            </a:r>
            <a:r>
              <a:rPr lang="zh-CN" altLang="zh-CN" sz="3200" b="0" dirty="0"/>
              <a:t>初始</a:t>
            </a:r>
            <a:r>
              <a:rPr lang="zh-CN" altLang="zh-CN" sz="3200" b="0" dirty="0" smtClean="0"/>
              <a:t>排列</a:t>
            </a:r>
            <a:r>
              <a:rPr lang="zh-CN" altLang="en-US" sz="3200" dirty="0" smtClean="0">
                <a:solidFill>
                  <a:srgbClr val="FF0000"/>
                </a:solidFill>
              </a:rPr>
              <a:t>不影响</a:t>
            </a:r>
            <a:r>
              <a:rPr lang="zh-CN" altLang="en-US" sz="3200" b="0" dirty="0" smtClean="0"/>
              <a:t>比较次数</a:t>
            </a:r>
            <a:endParaRPr lang="en-US" altLang="zh-CN" sz="3200" b="0" dirty="0" smtClean="0"/>
          </a:p>
          <a:p>
            <a:pPr>
              <a:spcBef>
                <a:spcPts val="2000"/>
              </a:spcBef>
              <a:buSzPct val="75000"/>
              <a:buFont typeface="Wingdings" pitchFamily="2" charset="2"/>
              <a:buChar char="l"/>
            </a:pPr>
            <a:r>
              <a:rPr lang="zh-CN" altLang="zh-CN" sz="3200" b="0" dirty="0" smtClean="0"/>
              <a:t>关键字</a:t>
            </a:r>
            <a:r>
              <a:rPr lang="zh-CN" altLang="en-US" sz="3200" dirty="0" smtClean="0">
                <a:solidFill>
                  <a:srgbClr val="FF0000"/>
                </a:solidFill>
              </a:rPr>
              <a:t>移动次数</a:t>
            </a:r>
            <a:r>
              <a:rPr lang="zh-CN" altLang="zh-CN" sz="3200" b="0" dirty="0" smtClean="0"/>
              <a:t>与待排序记录的初始排列</a:t>
            </a:r>
            <a:r>
              <a:rPr lang="zh-CN" altLang="en-US" sz="3200" dirty="0" smtClean="0">
                <a:solidFill>
                  <a:srgbClr val="FF0000"/>
                </a:solidFill>
              </a:rPr>
              <a:t>有关</a:t>
            </a:r>
            <a:r>
              <a:rPr lang="zh-CN" altLang="en-US" sz="3200" b="0" dirty="0" smtClean="0"/>
              <a:t>；</a:t>
            </a:r>
            <a:r>
              <a:rPr lang="zh-CN" altLang="zh-CN" sz="3200" b="0" dirty="0"/>
              <a:t>初始</a:t>
            </a:r>
            <a:r>
              <a:rPr lang="zh-CN" altLang="zh-CN" sz="3200" b="0" dirty="0" smtClean="0"/>
              <a:t>排列</a:t>
            </a:r>
            <a:r>
              <a:rPr lang="zh-CN" altLang="en-US" sz="3200" dirty="0" smtClean="0">
                <a:solidFill>
                  <a:srgbClr val="FF0000"/>
                </a:solidFill>
              </a:rPr>
              <a:t>影响</a:t>
            </a:r>
            <a:r>
              <a:rPr lang="zh-CN" altLang="en-US" sz="3200" b="0" dirty="0"/>
              <a:t>比较</a:t>
            </a:r>
            <a:r>
              <a:rPr lang="zh-CN" altLang="en-US" sz="3200" b="0" dirty="0" smtClean="0"/>
              <a:t>次数</a:t>
            </a:r>
            <a:endParaRPr lang="en-US" altLang="zh-CN" sz="3200" b="0" dirty="0" smtClean="0"/>
          </a:p>
          <a:p>
            <a:pPr>
              <a:spcBef>
                <a:spcPts val="0"/>
              </a:spcBef>
              <a:buSzPct val="75000"/>
              <a:buFont typeface="Wingdings" pitchFamily="2" charset="2"/>
              <a:buChar char="l"/>
            </a:pPr>
            <a:r>
              <a:rPr lang="zh-CN" altLang="zh-CN" sz="3200" b="0" dirty="0" smtClean="0"/>
              <a:t>简单选择排序是一种</a:t>
            </a:r>
            <a:r>
              <a:rPr lang="zh-CN" altLang="zh-CN" sz="3200" dirty="0" smtClean="0">
                <a:solidFill>
                  <a:srgbClr val="FF0000"/>
                </a:solidFill>
              </a:rPr>
              <a:t>不稳定</a:t>
            </a:r>
            <a:r>
              <a:rPr lang="zh-CN" altLang="zh-CN" sz="3200" b="0" dirty="0" smtClean="0"/>
              <a:t>的排序算法。</a:t>
            </a:r>
            <a:endParaRPr lang="zh-CN" altLang="en-US" sz="3200" b="0" dirty="0"/>
          </a:p>
        </p:txBody>
      </p:sp>
      <p:sp>
        <p:nvSpPr>
          <p:cNvPr id="4" name="矩形 3"/>
          <p:cNvSpPr/>
          <p:nvPr/>
        </p:nvSpPr>
        <p:spPr>
          <a:xfrm>
            <a:off x="1909595" y="450912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直接</a:t>
            </a:r>
            <a:r>
              <a:rPr lang="zh-CN" altLang="en-US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插入排序</a:t>
            </a:r>
            <a:r>
              <a:rPr lang="en-US" altLang="zh-CN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稳定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907704" y="506602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冒泡</a:t>
            </a:r>
            <a:r>
              <a:rPr lang="zh-CN" altLang="en-US" sz="28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en-US" altLang="zh-CN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稳定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907704" y="5589240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cap="all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简单选择排序</a:t>
            </a:r>
            <a:r>
              <a:rPr lang="en-US" altLang="zh-CN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——</a:t>
            </a:r>
            <a:r>
              <a:rPr lang="zh-CN" altLang="en-US" sz="2800" b="1" cap="all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不稳定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9552" y="6290156"/>
            <a:ext cx="74888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涉及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大范围移动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数据，则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</a:t>
            </a:r>
          </a:p>
        </p:txBody>
      </p:sp>
    </p:spTree>
    <p:extLst>
      <p:ext uri="{BB962C8B-B14F-4D97-AF65-F5344CB8AC3E}">
        <p14:creationId xmlns:p14="http://schemas.microsoft.com/office/powerpoint/2010/main" val="215611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阿里巴巴的面试题</a:t>
            </a:r>
            <a:endParaRPr lang="zh-CN" altLang="en-US" sz="24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86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b="1" i="1" baseline="30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个整数中找到一个最大的整数，需要的比较次数是（  ）。</a:t>
            </a:r>
            <a:endParaRPr lang="en-US" altLang="zh-CN" sz="2800" b="1" dirty="0" smtClean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 </a:t>
            </a:r>
            <a:r>
              <a:rPr lang="en-US" altLang="zh-CN" sz="28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			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2</a:t>
            </a:r>
            <a:r>
              <a:rPr lang="en-US" altLang="zh-CN" sz="2800" b="1" i="1" baseline="30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2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D. log</a:t>
            </a:r>
            <a:r>
              <a:rPr lang="en-US" altLang="zh-CN" sz="2800" b="1" baseline="-250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8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  <a:p>
            <a:pPr marL="457200" indent="-457200"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E. 2</a:t>
            </a:r>
            <a:r>
              <a:rPr lang="en-US" altLang="zh-CN" sz="28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			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F. 2</a:t>
            </a:r>
            <a:r>
              <a:rPr lang="en-US" altLang="zh-CN" sz="2800" b="1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2800" b="1" dirty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排序的基本概念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高级排序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关键字比较排序的下限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非关键字比较的排序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7.6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各种排序算法的比较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5720" y="642918"/>
            <a:ext cx="8429684" cy="5786478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设有一组数据元素序列：（</a:t>
            </a:r>
            <a:r>
              <a:rPr lang="en-US" sz="2800" b="0" dirty="0" smtClean="0"/>
              <a:t>R</a:t>
            </a:r>
            <a:r>
              <a:rPr lang="en-US" sz="2800" b="0" baseline="-25000" dirty="0" smtClean="0"/>
              <a:t>1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R</a:t>
            </a:r>
            <a:r>
              <a:rPr lang="en-US" sz="2800" b="0" baseline="-25000" dirty="0" smtClean="0"/>
              <a:t>2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R</a:t>
            </a:r>
            <a:r>
              <a:rPr lang="en-US" sz="2800" b="0" baseline="-25000" dirty="0" smtClean="0"/>
              <a:t>3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…</a:t>
            </a:r>
            <a:r>
              <a:rPr lang="zh-CN" altLang="en-US" sz="2800" b="0" dirty="0" smtClean="0"/>
              <a:t>，</a:t>
            </a:r>
            <a:r>
              <a:rPr lang="en-US" sz="2800" b="0" dirty="0" err="1" smtClean="0"/>
              <a:t>R</a:t>
            </a:r>
            <a:r>
              <a:rPr lang="en-US" sz="2800" b="0" baseline="-25000" dirty="0" err="1" smtClean="0"/>
              <a:t>n</a:t>
            </a:r>
            <a:r>
              <a:rPr lang="zh-CN" altLang="en-US" sz="2800" b="0" dirty="0" smtClean="0"/>
              <a:t>）</a:t>
            </a:r>
          </a:p>
          <a:p>
            <a:r>
              <a:rPr lang="zh-CN" altLang="en-US" sz="2800" b="0" dirty="0" smtClean="0"/>
              <a:t>对应的关键字分别为：</a:t>
            </a:r>
            <a:r>
              <a:rPr lang="en-US" sz="2800" b="0" dirty="0" smtClean="0"/>
              <a:t>	   </a:t>
            </a:r>
            <a:r>
              <a:rPr lang="zh-CN" altLang="en-US" sz="2800" b="0" dirty="0" smtClean="0"/>
              <a:t>（</a:t>
            </a:r>
            <a:r>
              <a:rPr lang="en-US" sz="2800" b="0" dirty="0" smtClean="0"/>
              <a:t>K</a:t>
            </a:r>
            <a:r>
              <a:rPr lang="en-US" sz="2800" b="0" baseline="-25000" dirty="0" smtClean="0"/>
              <a:t>1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K</a:t>
            </a:r>
            <a:r>
              <a:rPr lang="en-US" sz="2800" b="0" baseline="-25000" dirty="0" smtClean="0"/>
              <a:t>2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K</a:t>
            </a:r>
            <a:r>
              <a:rPr lang="en-US" sz="2800" b="0" baseline="-25000" dirty="0" smtClean="0"/>
              <a:t>3</a:t>
            </a:r>
            <a:r>
              <a:rPr lang="zh-CN" altLang="en-US" sz="2800" b="0" dirty="0" smtClean="0"/>
              <a:t>，</a:t>
            </a:r>
            <a:r>
              <a:rPr lang="en-US" sz="2800" b="0" dirty="0" smtClean="0"/>
              <a:t>…</a:t>
            </a:r>
            <a:r>
              <a:rPr lang="zh-CN" altLang="en-US" sz="2800" b="0" dirty="0" smtClean="0"/>
              <a:t>，</a:t>
            </a:r>
            <a:r>
              <a:rPr lang="en-US" sz="2800" b="0" dirty="0" err="1" smtClean="0"/>
              <a:t>K</a:t>
            </a:r>
            <a:r>
              <a:rPr lang="en-US" sz="2800" b="0" baseline="-25000" dirty="0" err="1" smtClean="0"/>
              <a:t>n</a:t>
            </a:r>
            <a:r>
              <a:rPr lang="zh-CN" altLang="en-US" sz="2800" b="0" dirty="0" smtClean="0"/>
              <a:t>）</a:t>
            </a:r>
          </a:p>
          <a:p>
            <a:pPr>
              <a:spcBef>
                <a:spcPts val="1800"/>
              </a:spcBef>
            </a:pPr>
            <a:r>
              <a:rPr lang="zh-CN" altLang="en-US" sz="2800" b="0" dirty="0" smtClean="0"/>
              <a:t>将这组数据元素按关键字重新排序，序列为：</a:t>
            </a:r>
          </a:p>
          <a:p>
            <a:pPr algn="ctr"/>
            <a:r>
              <a:rPr lang="en-US" sz="2800" b="0" dirty="0" smtClean="0"/>
              <a:t>(R</a:t>
            </a:r>
            <a:r>
              <a:rPr lang="en-US" sz="2800" b="0" baseline="-25000" dirty="0" smtClean="0"/>
              <a:t>1</a:t>
            </a:r>
            <a:r>
              <a:rPr lang="en-US" sz="2800" b="0" dirty="0" smtClean="0"/>
              <a:t>’,R</a:t>
            </a:r>
            <a:r>
              <a:rPr lang="en-US" sz="2800" b="0" baseline="-25000" dirty="0" smtClean="0"/>
              <a:t>2</a:t>
            </a:r>
            <a:r>
              <a:rPr lang="en-US" sz="2800" b="0" dirty="0" smtClean="0"/>
              <a:t>’,R</a:t>
            </a:r>
            <a:r>
              <a:rPr lang="en-US" sz="2800" b="0" baseline="-25000" dirty="0" smtClean="0"/>
              <a:t>3</a:t>
            </a:r>
            <a:r>
              <a:rPr lang="en-US" sz="2800" b="0" dirty="0" smtClean="0"/>
              <a:t>’, …, </a:t>
            </a:r>
            <a:r>
              <a:rPr lang="en-US" sz="2800" b="0" dirty="0" err="1" smtClean="0"/>
              <a:t>R</a:t>
            </a:r>
            <a:r>
              <a:rPr lang="en-US" sz="2800" b="0" baseline="-25000" dirty="0" err="1" smtClean="0"/>
              <a:t>n</a:t>
            </a:r>
            <a:r>
              <a:rPr lang="en-US" sz="2800" b="0" dirty="0" smtClean="0"/>
              <a:t>’)</a:t>
            </a:r>
            <a:endParaRPr lang="zh-CN" altLang="en-US" sz="2800" b="0" dirty="0" smtClean="0"/>
          </a:p>
          <a:p>
            <a:r>
              <a:rPr lang="zh-CN" altLang="en-US" sz="2800" b="0" dirty="0" smtClean="0"/>
              <a:t>使得             （</a:t>
            </a:r>
            <a:r>
              <a:rPr lang="en-US" sz="2800" b="0" dirty="0" smtClean="0"/>
              <a:t>K</a:t>
            </a:r>
            <a:r>
              <a:rPr lang="en-US" altLang="zh-CN" sz="2800" b="0" baseline="-25000" dirty="0"/>
              <a:t>1</a:t>
            </a:r>
            <a:r>
              <a:rPr lang="en-US" sz="2800" b="0" dirty="0" smtClean="0"/>
              <a:t>’ ≤ K</a:t>
            </a:r>
            <a:r>
              <a:rPr lang="en-US" altLang="zh-CN" sz="2800" b="0" baseline="-25000" dirty="0"/>
              <a:t>2</a:t>
            </a:r>
            <a:r>
              <a:rPr lang="en-US" sz="2800" b="0" dirty="0" smtClean="0"/>
              <a:t>’ ≤ K</a:t>
            </a:r>
            <a:r>
              <a:rPr lang="en-US" altLang="zh-CN" sz="2800" b="0" baseline="-25000" dirty="0"/>
              <a:t>3</a:t>
            </a:r>
            <a:r>
              <a:rPr lang="en-US" sz="2800" b="0" dirty="0" smtClean="0"/>
              <a:t>’ ≤ … ≤ </a:t>
            </a:r>
            <a:r>
              <a:rPr lang="en-US" sz="2800" b="0" dirty="0" err="1" smtClean="0"/>
              <a:t>K</a:t>
            </a:r>
            <a:r>
              <a:rPr lang="en-US" altLang="zh-CN" sz="2800" b="0" baseline="-25000" dirty="0" err="1"/>
              <a:t>n</a:t>
            </a:r>
            <a:r>
              <a:rPr lang="en-US" sz="2800" b="0" dirty="0" smtClean="0"/>
              <a:t>’ </a:t>
            </a:r>
            <a:r>
              <a:rPr lang="zh-CN" altLang="en-US" sz="2800" b="0" dirty="0" smtClean="0"/>
              <a:t>）或</a:t>
            </a:r>
            <a:endParaRPr lang="en-US" altLang="zh-CN" sz="2800" b="0" dirty="0" smtClean="0"/>
          </a:p>
          <a:p>
            <a:pPr algn="ctr"/>
            <a:r>
              <a:rPr lang="zh-CN" altLang="en-US" sz="2800" b="0" dirty="0" smtClean="0"/>
              <a:t>（</a:t>
            </a:r>
            <a:r>
              <a:rPr lang="en-US" sz="2800" b="0" dirty="0" smtClean="0"/>
              <a:t>K</a:t>
            </a:r>
            <a:r>
              <a:rPr lang="en-US" altLang="zh-CN" sz="2800" b="0" baseline="-25000" dirty="0"/>
              <a:t>1 </a:t>
            </a:r>
            <a:r>
              <a:rPr lang="en-US" sz="2800" b="0" dirty="0" smtClean="0"/>
              <a:t>’ ≥ K</a:t>
            </a:r>
            <a:r>
              <a:rPr lang="en-US" altLang="zh-CN" sz="2800" b="0" baseline="-25000" dirty="0"/>
              <a:t>2</a:t>
            </a:r>
            <a:r>
              <a:rPr lang="en-US" sz="2800" b="0" dirty="0" smtClean="0"/>
              <a:t>’ ≥ K</a:t>
            </a:r>
            <a:r>
              <a:rPr lang="en-US" altLang="zh-CN" sz="2800" b="0" baseline="-25000" dirty="0"/>
              <a:t>3</a:t>
            </a:r>
            <a:r>
              <a:rPr lang="en-US" sz="2800" b="0" dirty="0" smtClean="0"/>
              <a:t>’ ≥ … ≥ </a:t>
            </a:r>
            <a:r>
              <a:rPr lang="en-US" sz="2800" b="0" dirty="0" err="1" smtClean="0"/>
              <a:t>K</a:t>
            </a:r>
            <a:r>
              <a:rPr lang="en-US" altLang="zh-CN" sz="2800" b="0" baseline="-25000" dirty="0" err="1"/>
              <a:t>n</a:t>
            </a:r>
            <a:r>
              <a:rPr lang="en-US" sz="2800" b="0" dirty="0" smtClean="0"/>
              <a:t>’ </a:t>
            </a:r>
            <a:r>
              <a:rPr lang="zh-CN" altLang="en-US" sz="2800" b="0" dirty="0" smtClean="0"/>
              <a:t>）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排序算法</a:t>
            </a:r>
            <a:r>
              <a:rPr lang="zh-CN" altLang="en-US" sz="2800" b="0" dirty="0" smtClean="0"/>
              <a:t>就是重新排列一组记录，使其关键字按</a:t>
            </a:r>
            <a:r>
              <a:rPr lang="zh-CN" altLang="en-US" sz="2800" dirty="0" smtClean="0">
                <a:solidFill>
                  <a:srgbClr val="FF0000"/>
                </a:solidFill>
              </a:rPr>
              <a:t>非递增（或非递减）</a:t>
            </a:r>
            <a:r>
              <a:rPr lang="zh-CN" altLang="en-US" sz="2800" b="0" dirty="0" smtClean="0"/>
              <a:t>有序。</a:t>
            </a:r>
          </a:p>
          <a:p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5558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785926"/>
            <a:ext cx="8143932" cy="548640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高级排序方法的时间复杂度基本都是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3600" b="1" cap="none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746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排序策略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948" y="2309971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336" y="4440594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17" name="矩形 16"/>
          <p:cNvSpPr/>
          <p:nvPr/>
        </p:nvSpPr>
        <p:spPr>
          <a:xfrm>
            <a:off x="2508156" y="2496378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86432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快排序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3724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5932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4281" y="2343070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82557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12057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88205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92280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11876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9878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355957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308304" y="2420888"/>
            <a:ext cx="28803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4005064"/>
            <a:ext cx="8352928" cy="20882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68575" y="555962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912" y="2060848"/>
            <a:ext cx="8352928" cy="15417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1920" y="31409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71962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543" y="4149080"/>
            <a:ext cx="6984777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03848" y="4941168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基于关键字比较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067943" y="2636912"/>
            <a:ext cx="587401" cy="32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9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一、希尔（</a:t>
            </a:r>
            <a:r>
              <a:rPr lang="en-US" altLang="zh-CN" sz="3200" b="1" dirty="0" smtClean="0"/>
              <a:t>Shell</a:t>
            </a:r>
            <a:r>
              <a:rPr lang="zh-CN" altLang="en-US" sz="3200" b="1" dirty="0" smtClean="0"/>
              <a:t>）排序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0948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0" dirty="0"/>
              <a:t>对</a:t>
            </a:r>
            <a:r>
              <a:rPr lang="zh-CN" altLang="en-US" sz="3200" dirty="0">
                <a:solidFill>
                  <a:srgbClr val="FF0000"/>
                </a:solidFill>
              </a:rPr>
              <a:t>直接</a:t>
            </a:r>
            <a:r>
              <a:rPr lang="zh-CN" altLang="zh-CN" sz="3200" dirty="0">
                <a:solidFill>
                  <a:srgbClr val="FF0000"/>
                </a:solidFill>
              </a:rPr>
              <a:t>插入排序</a:t>
            </a:r>
            <a:r>
              <a:rPr lang="zh-CN" altLang="zh-CN" sz="3200" b="0" dirty="0"/>
              <a:t>算法的一种</a:t>
            </a:r>
            <a:r>
              <a:rPr lang="zh-CN" altLang="zh-CN" sz="3200" dirty="0" smtClean="0">
                <a:solidFill>
                  <a:srgbClr val="FF0000"/>
                </a:solidFill>
              </a:rPr>
              <a:t>改进</a:t>
            </a:r>
            <a:r>
              <a:rPr lang="zh-CN" altLang="zh-CN" sz="3200" b="0" dirty="0" smtClean="0"/>
              <a:t>，</a:t>
            </a:r>
            <a:r>
              <a:rPr lang="zh-CN" altLang="zh-CN" sz="3200" dirty="0">
                <a:solidFill>
                  <a:srgbClr val="FF0000"/>
                </a:solidFill>
              </a:rPr>
              <a:t>又称为</a:t>
            </a:r>
            <a:r>
              <a:rPr lang="en-US" altLang="zh-CN" sz="3200" dirty="0">
                <a:solidFill>
                  <a:srgbClr val="FF0000"/>
                </a:solidFill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</a:rPr>
              <a:t>缩小增量排序</a:t>
            </a:r>
            <a:r>
              <a:rPr lang="en-US" altLang="zh-CN" sz="3200" dirty="0" smtClean="0">
                <a:solidFill>
                  <a:srgbClr val="FF0000"/>
                </a:solidFill>
              </a:rPr>
              <a:t>”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规定一个间隔，按间隔把</a:t>
            </a:r>
            <a:r>
              <a:rPr lang="zh-CN" altLang="en-US" sz="3200" b="0" dirty="0"/>
              <a:t>数据元素分为</a:t>
            </a:r>
            <a:r>
              <a:rPr lang="zh-CN" altLang="en-US" sz="3200" b="0" dirty="0" smtClean="0"/>
              <a:t>若干</a:t>
            </a:r>
            <a:r>
              <a:rPr lang="zh-CN" altLang="zh-CN" sz="3200" dirty="0" smtClean="0">
                <a:solidFill>
                  <a:srgbClr val="FF0000"/>
                </a:solidFill>
              </a:rPr>
              <a:t>子</a:t>
            </a:r>
            <a:r>
              <a:rPr lang="zh-CN" altLang="en-US" sz="3200" dirty="0" smtClean="0">
                <a:solidFill>
                  <a:srgbClr val="FF0000"/>
                </a:solidFill>
              </a:rPr>
              <a:t>组</a:t>
            </a:r>
            <a:r>
              <a:rPr lang="zh-CN" altLang="en-US" sz="3200" b="0" dirty="0" smtClean="0"/>
              <a:t>，</a:t>
            </a:r>
            <a:r>
              <a:rPr lang="zh-CN" altLang="en-US" sz="3200" b="0" dirty="0"/>
              <a:t>每组进行</a:t>
            </a:r>
            <a:r>
              <a:rPr lang="zh-CN" altLang="en-US" sz="3200" dirty="0">
                <a:solidFill>
                  <a:srgbClr val="FF0000"/>
                </a:solidFill>
              </a:rPr>
              <a:t>直接</a:t>
            </a:r>
            <a:r>
              <a:rPr lang="zh-CN" altLang="zh-CN" sz="3200" dirty="0">
                <a:solidFill>
                  <a:srgbClr val="FF0000"/>
                </a:solidFill>
              </a:rPr>
              <a:t>插入排序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间隔从大到小逐渐缩小，一定要保证最后的步长为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。间隔通常选奇数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大规模移动，不稳定</a:t>
            </a:r>
            <a:endParaRPr lang="en-US" altLang="zh-CN" sz="3200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57166"/>
            <a:ext cx="8286808" cy="6072230"/>
          </a:xfrm>
        </p:spPr>
        <p:txBody>
          <a:bodyPr>
            <a:normAutofit lnSpcReduction="10000"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希尔排序是变间隔子序列插入，具体过程为</a:t>
            </a:r>
            <a:r>
              <a:rPr lang="zh-CN" altLang="zh-CN" sz="3200" dirty="0"/>
              <a:t>：</a:t>
            </a:r>
          </a:p>
          <a:p>
            <a:pPr>
              <a:spcBef>
                <a:spcPts val="1800"/>
              </a:spcBef>
            </a:pPr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）假设待排序</a:t>
            </a:r>
            <a:r>
              <a:rPr lang="zh-CN" altLang="zh-CN" sz="2800" b="0" dirty="0" smtClean="0"/>
              <a:t>记录</a:t>
            </a:r>
            <a:r>
              <a:rPr lang="zh-CN" altLang="en-US" sz="2800" b="0" dirty="0" smtClean="0"/>
              <a:t>数为</a:t>
            </a:r>
            <a:r>
              <a:rPr lang="en-US" altLang="zh-CN" sz="2800" b="0" dirty="0" smtClean="0"/>
              <a:t>n</a:t>
            </a:r>
            <a:r>
              <a:rPr lang="zh-CN" altLang="zh-CN" sz="2800" b="0" dirty="0" smtClean="0"/>
              <a:t>，</a:t>
            </a:r>
            <a:r>
              <a:rPr lang="zh-CN" altLang="zh-CN" sz="2800" b="0" dirty="0"/>
              <a:t>首先取一个</a:t>
            </a:r>
            <a:r>
              <a:rPr lang="zh-CN" altLang="zh-CN" sz="2800" dirty="0">
                <a:solidFill>
                  <a:srgbClr val="FF0000"/>
                </a:solidFill>
              </a:rPr>
              <a:t>整数</a:t>
            </a:r>
            <a:r>
              <a:rPr lang="en-US" altLang="zh-CN" sz="2800" dirty="0">
                <a:solidFill>
                  <a:srgbClr val="FF0000"/>
                </a:solidFill>
              </a:rPr>
              <a:t>gap</a:t>
            </a:r>
            <a:r>
              <a:rPr lang="zh-CN" altLang="zh-CN" sz="2800" b="0" dirty="0"/>
              <a:t>作为间隔（</a:t>
            </a:r>
            <a:r>
              <a:rPr lang="en-US" altLang="zh-CN" sz="2800" b="0" dirty="0"/>
              <a:t>gap&lt;n</a:t>
            </a:r>
            <a:r>
              <a:rPr lang="zh-CN" altLang="zh-CN" sz="2800" b="0" dirty="0"/>
              <a:t>），将</a:t>
            </a:r>
            <a:r>
              <a:rPr lang="zh-CN" altLang="zh-CN" sz="2800" b="0" dirty="0" smtClean="0"/>
              <a:t>整个序列</a:t>
            </a:r>
            <a:r>
              <a:rPr lang="zh-CN" altLang="zh-CN" sz="2800" b="0" dirty="0"/>
              <a:t>划分</a:t>
            </a:r>
            <a:r>
              <a:rPr lang="zh-CN" altLang="zh-CN" sz="2800" b="0" dirty="0" smtClean="0"/>
              <a:t>为</a:t>
            </a:r>
            <a:r>
              <a:rPr lang="en-US" altLang="zh-CN" sz="2800" b="0" dirty="0"/>
              <a:t>gap</a:t>
            </a:r>
            <a:r>
              <a:rPr lang="zh-CN" altLang="zh-CN" sz="2800" b="0" dirty="0" smtClean="0"/>
              <a:t>个子序列</a:t>
            </a:r>
            <a:r>
              <a:rPr lang="zh-CN" altLang="en-US" sz="2800" b="0" dirty="0" smtClean="0"/>
              <a:t>（组）</a:t>
            </a:r>
            <a:r>
              <a:rPr lang="zh-CN" altLang="zh-CN" sz="2800" b="0" dirty="0" smtClean="0"/>
              <a:t>，</a:t>
            </a:r>
            <a:r>
              <a:rPr lang="zh-CN" altLang="zh-CN" sz="2800" b="0" dirty="0"/>
              <a:t>并使各个子序列的元素在整个数组中的间距相同；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）对每个子序列分别</a:t>
            </a:r>
            <a:r>
              <a:rPr lang="zh-CN" altLang="zh-CN" sz="2800" b="0" dirty="0" smtClean="0"/>
              <a:t>进行</a:t>
            </a:r>
            <a:r>
              <a:rPr lang="zh-CN" altLang="en-US" sz="2800" b="0" dirty="0" smtClean="0"/>
              <a:t>直接</a:t>
            </a:r>
            <a:r>
              <a:rPr lang="zh-CN" altLang="zh-CN" sz="2800" b="0" dirty="0" smtClean="0"/>
              <a:t>插入排序</a:t>
            </a:r>
            <a:r>
              <a:rPr lang="zh-CN" altLang="zh-CN" sz="2800" b="0" dirty="0"/>
              <a:t>；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）缩小间隔</a:t>
            </a:r>
            <a:r>
              <a:rPr lang="en-US" altLang="zh-CN" sz="2800" b="0" dirty="0"/>
              <a:t>gap</a:t>
            </a:r>
            <a:r>
              <a:rPr lang="zh-CN" altLang="zh-CN" sz="2800" b="0" dirty="0"/>
              <a:t>，</a:t>
            </a:r>
            <a:r>
              <a:rPr lang="zh-CN" altLang="zh-CN" sz="2800" b="0" dirty="0" smtClean="0"/>
              <a:t>再按</a:t>
            </a:r>
            <a:r>
              <a:rPr lang="zh-CN" altLang="zh-CN" sz="2800" b="0" dirty="0"/>
              <a:t>新的</a:t>
            </a:r>
            <a:r>
              <a:rPr lang="en-US" altLang="zh-CN" sz="2800" b="0" dirty="0"/>
              <a:t>gap</a:t>
            </a:r>
            <a:r>
              <a:rPr lang="zh-CN" altLang="zh-CN" sz="2800" b="0" dirty="0"/>
              <a:t>划分的子序列分别进行简单插入排序；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4</a:t>
            </a:r>
            <a:r>
              <a:rPr lang="zh-CN" altLang="zh-CN" sz="2800" b="0" dirty="0"/>
              <a:t>）</a:t>
            </a:r>
            <a:r>
              <a:rPr lang="zh-CN" altLang="zh-CN" sz="2800" b="0" dirty="0" smtClean="0"/>
              <a:t>重复</a:t>
            </a:r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）</a:t>
            </a:r>
            <a:r>
              <a:rPr lang="zh-CN" altLang="zh-CN" sz="2800" b="0" dirty="0" smtClean="0"/>
              <a:t>，直到</a:t>
            </a:r>
            <a:r>
              <a:rPr lang="zh-CN" altLang="zh-CN" sz="2800" b="0" dirty="0"/>
              <a:t>最后取</a:t>
            </a:r>
            <a:r>
              <a:rPr lang="en-US" altLang="zh-CN" sz="2800" b="0" dirty="0"/>
              <a:t>gap=1</a:t>
            </a:r>
            <a:r>
              <a:rPr lang="zh-CN" altLang="zh-CN" sz="2800" b="0" dirty="0"/>
              <a:t>，将所有待排序记录放在同一个序列中，通过直接插入排序</a:t>
            </a:r>
            <a:r>
              <a:rPr lang="zh-CN" altLang="zh-CN" sz="2800" b="0" dirty="0" smtClean="0"/>
              <a:t>得到</a:t>
            </a:r>
            <a:r>
              <a:rPr lang="zh-CN" altLang="en-US" sz="2800" b="0" dirty="0" smtClean="0"/>
              <a:t>有序序列</a:t>
            </a:r>
            <a:r>
              <a:rPr lang="zh-CN" altLang="zh-CN" sz="2800" b="0" dirty="0" smtClean="0"/>
              <a:t>为止。</a:t>
            </a:r>
            <a:r>
              <a:rPr lang="en-US" altLang="zh-CN" sz="2800" b="0" dirty="0" smtClean="0"/>
              <a:t>  </a:t>
            </a:r>
            <a:endParaRPr lang="zh-CN" altLang="zh-CN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1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8929718" cy="857256"/>
          </a:xfrm>
        </p:spPr>
        <p:txBody>
          <a:bodyPr>
            <a:noAutofit/>
          </a:bodyPr>
          <a:lstStyle/>
          <a:p>
            <a:r>
              <a:rPr lang="zh-CN" altLang="zh-CN" sz="2800" b="0" dirty="0" smtClean="0"/>
              <a:t>【例】</a:t>
            </a:r>
            <a:r>
              <a:rPr lang="en-US" altLang="zh-CN" sz="2800" b="0" dirty="0" smtClean="0"/>
              <a:t> </a:t>
            </a:r>
            <a:r>
              <a:rPr lang="en-US" altLang="zh-CN" sz="2800" dirty="0" smtClean="0"/>
              <a:t>27</a:t>
            </a:r>
            <a:r>
              <a:rPr lang="zh-CN" altLang="zh-CN" sz="2800" dirty="0"/>
              <a:t>，</a:t>
            </a:r>
            <a:r>
              <a:rPr lang="en-US" altLang="zh-CN" sz="2800" dirty="0"/>
              <a:t>88</a:t>
            </a:r>
            <a:r>
              <a:rPr lang="zh-CN" altLang="zh-CN" sz="2800" dirty="0"/>
              <a:t>，</a:t>
            </a:r>
            <a:r>
              <a:rPr lang="en-US" altLang="zh-CN" sz="2800" dirty="0"/>
              <a:t>41</a:t>
            </a:r>
            <a:r>
              <a:rPr lang="zh-CN" altLang="zh-CN" sz="2800" dirty="0"/>
              <a:t>，</a:t>
            </a:r>
            <a:r>
              <a:rPr lang="en-US" altLang="zh-CN" sz="2800" dirty="0"/>
              <a:t>35</a:t>
            </a:r>
            <a:r>
              <a:rPr lang="zh-CN" altLang="zh-CN" sz="2800" dirty="0"/>
              <a:t>，</a:t>
            </a:r>
            <a:r>
              <a:rPr lang="en-US" altLang="zh-CN" sz="2800" dirty="0"/>
              <a:t>62</a:t>
            </a:r>
            <a:r>
              <a:rPr lang="zh-CN" altLang="zh-CN" sz="2800" dirty="0"/>
              <a:t>，</a:t>
            </a:r>
            <a:r>
              <a:rPr lang="en-US" altLang="zh-CN" sz="2800" dirty="0"/>
              <a:t>16</a:t>
            </a:r>
            <a:r>
              <a:rPr lang="zh-CN" altLang="zh-CN" sz="2800" dirty="0"/>
              <a:t>，</a:t>
            </a:r>
            <a:r>
              <a:rPr lang="en-US" altLang="zh-CN" sz="2800" dirty="0"/>
              <a:t>51</a:t>
            </a:r>
            <a:r>
              <a:rPr lang="zh-CN" altLang="zh-CN" sz="2800" dirty="0"/>
              <a:t>，</a:t>
            </a:r>
            <a:r>
              <a:rPr lang="en-US" altLang="zh-CN" sz="2800" dirty="0"/>
              <a:t>39</a:t>
            </a:r>
            <a:r>
              <a:rPr lang="zh-CN" altLang="zh-CN" sz="2800" dirty="0"/>
              <a:t>，</a:t>
            </a:r>
            <a:r>
              <a:rPr lang="en-US" altLang="zh-CN" sz="2800" u="sng" dirty="0"/>
              <a:t>27</a:t>
            </a:r>
            <a:r>
              <a:rPr lang="zh-CN" altLang="zh-CN" sz="2800" dirty="0" smtClean="0"/>
              <a:t>，</a:t>
            </a:r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2678"/>
            <a:ext cx="9144000" cy="384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857364"/>
            <a:ext cx="9144000" cy="164307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8596" y="6072206"/>
            <a:ext cx="5500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最后一趟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gap</a:t>
            </a:r>
            <a:r>
              <a:rPr lang="zh-CN" altLang="en-US" sz="3200" dirty="0" smtClean="0"/>
              <a:t>的值一定是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72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" y="602949"/>
            <a:ext cx="5724128" cy="613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d=n/2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增量初值，每组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个，共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endParaRPr kumimoji="1" lang="zh-CN" altLang="en-US" sz="20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d&gt;0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kumimoji="1" lang="en-US" altLang="zh-CN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kumimoji="1" lang="en-US" altLang="zh-CN" b="1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位置的元素组直接插入排序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&amp;&amp; </a:t>
            </a:r>
            <a:r>
              <a:rPr kumimoji="1" lang="en-US" altLang="zh-CN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</a:t>
            </a:r>
            <a:r>
              <a:rPr kumimoji="1" lang="en-US" altLang="zh-CN" sz="20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j=j-</a:t>
            </a:r>
            <a:r>
              <a:rPr kumimoji="1" lang="en-US" altLang="zh-CN" sz="20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20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</a:t>
            </a:r>
            <a:r>
              <a:rPr kumimoji="1" lang="en-US" altLang="zh-CN" sz="20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</a:t>
            </a:r>
            <a:r>
              <a:rPr kumimoji="1" lang="en-US" altLang="zh-CN" sz="2000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20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20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d=d/2</a:t>
            </a: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减小增量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0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9388" y="85576"/>
            <a:ext cx="6035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希尔排序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gap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n/2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开始，每次减半</a:t>
            </a:r>
            <a:endParaRPr kumimoji="1"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24129" y="2636818"/>
            <a:ext cx="3311922" cy="3060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44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</a:t>
            </a:r>
            <a:r>
              <a:rPr kumimoji="1" lang="en-US" altLang="zh-CN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</a:t>
            </a:r>
            <a:r>
              <a:rPr kumimoji="1" lang="en-US" altLang="zh-CN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 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j=j-</a:t>
            </a:r>
            <a:r>
              <a:rPr kumimoji="1" lang="en-US" altLang="zh-CN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2044526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</p:spTree>
    <p:extLst>
      <p:ext uri="{BB962C8B-B14F-4D97-AF65-F5344CB8AC3E}">
        <p14:creationId xmlns:p14="http://schemas.microsoft.com/office/powerpoint/2010/main" val="422824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357166"/>
            <a:ext cx="8643998" cy="550072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结论：</a:t>
            </a:r>
          </a:p>
          <a:p>
            <a:pPr>
              <a:spcBef>
                <a:spcPts val="1600"/>
              </a:spcBef>
            </a:pPr>
            <a:r>
              <a:rPr lang="zh-CN" altLang="en-US" sz="2800" b="0" dirty="0" smtClean="0"/>
              <a:t>（</a:t>
            </a:r>
            <a:r>
              <a:rPr lang="en-US" sz="2800" b="0" dirty="0" smtClean="0"/>
              <a:t>1</a:t>
            </a:r>
            <a:r>
              <a:rPr lang="zh-CN" altLang="en-US" sz="2800" b="0" dirty="0" smtClean="0"/>
              <a:t>）最好、最坏、平均都是</a:t>
            </a:r>
            <a:r>
              <a:rPr lang="en-US" altLang="zh-CN" sz="2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8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800" baseline="300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1.3</a:t>
            </a:r>
            <a:r>
              <a:rPr lang="en-US" altLang="zh-CN" sz="2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2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数量级</a:t>
            </a:r>
            <a:r>
              <a:rPr lang="zh-CN" altLang="en-US" sz="2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同</a:t>
            </a:r>
            <a:r>
              <a:rPr lang="en-US" altLang="zh-CN" sz="2800" dirty="0">
                <a:solidFill>
                  <a:srgbClr val="B92B83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800" dirty="0" err="1">
                <a:solidFill>
                  <a:srgbClr val="B92B83"/>
                </a:solidFill>
                <a:latin typeface="Consolas" pitchFamily="49" charset="0"/>
                <a:cs typeface="Consolas" pitchFamily="49" charset="0"/>
              </a:rPr>
              <a:t>nlogn</a:t>
            </a:r>
            <a:r>
              <a:rPr lang="en-US" altLang="zh-CN" sz="2800" dirty="0" smtClean="0">
                <a:solidFill>
                  <a:srgbClr val="B92B83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800" b="0" dirty="0" smtClean="0"/>
              <a:t>。</a:t>
            </a:r>
          </a:p>
          <a:p>
            <a:r>
              <a:rPr lang="zh-CN" altLang="en-US" sz="2800" b="0" dirty="0" smtClean="0"/>
              <a:t>（</a:t>
            </a:r>
            <a:r>
              <a:rPr lang="en-US" sz="2800" b="0" dirty="0" smtClean="0"/>
              <a:t>2</a:t>
            </a:r>
            <a:r>
              <a:rPr lang="zh-CN" altLang="en-US" sz="2800" b="0" dirty="0" smtClean="0"/>
              <a:t>）</a:t>
            </a:r>
            <a:r>
              <a:rPr lang="en-US" altLang="zh-CN" sz="2800" b="0" dirty="0" smtClean="0"/>
              <a:t>Shell</a:t>
            </a:r>
            <a:r>
              <a:rPr lang="zh-CN" altLang="en-US" sz="2800" b="0" dirty="0" smtClean="0"/>
              <a:t>排序是一种</a:t>
            </a:r>
            <a:r>
              <a:rPr lang="zh-CN" altLang="en-US" sz="2800" dirty="0" smtClean="0">
                <a:solidFill>
                  <a:srgbClr val="FF0000"/>
                </a:solidFill>
              </a:rPr>
              <a:t>不稳定的</a:t>
            </a:r>
            <a:r>
              <a:rPr lang="zh-CN" altLang="en-US" sz="2800" b="0" dirty="0" smtClean="0"/>
              <a:t>排序算法。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1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2475450"/>
            <a:ext cx="1978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22264" y="2184270"/>
            <a:ext cx="1582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20677" y="2903407"/>
            <a:ext cx="23939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大约时间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</a:t>
            </a:r>
            <a:r>
              <a:rPr lang="en-US" altLang="zh-CN" sz="2400" b="1" baseline="300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000496" y="3194587"/>
            <a:ext cx="42576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d=5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5×2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000496" y="4135496"/>
            <a:ext cx="42576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d=2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400" b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400" b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组，时间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2×5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＝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00496" y="5046275"/>
            <a:ext cx="47625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d=1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：分为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组，几乎有序，时间</a:t>
            </a:r>
            <a:r>
              <a:rPr lang="zh-CN" altLang="en-US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约为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358082" y="3644702"/>
            <a:ext cx="1008063" cy="2808634"/>
            <a:chOff x="7956550" y="3068638"/>
            <a:chExt cx="1008063" cy="2808634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90790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5046275"/>
              <a:ext cx="9366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＝ </a:t>
              </a:r>
              <a:r>
                <a:rPr lang="en-US" altLang="zh-CN" sz="2400" b="1" dirty="0" smtClean="0">
                  <a:solidFill>
                    <a:srgbClr val="1000E4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80</a:t>
              </a:r>
              <a:endParaRPr lang="en-US" altLang="zh-CN" sz="2400" b="1" dirty="0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404664"/>
            <a:ext cx="8679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希尔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排序等于做了多次</a:t>
            </a: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直接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插入排序，为什么时间复杂度反而小？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例如：有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个元素要排序。</a:t>
            </a:r>
            <a:endParaRPr lang="zh-CN" altLang="en-US" sz="28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57298"/>
            <a:ext cx="7745514" cy="5147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r>
              <a:rPr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的平均时间复杂度为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400" b="1" baseline="30000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400" b="1" dirty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为什么希尔排序比直接插入排序好？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4414" y="2183055"/>
            <a:ext cx="7000924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组，每组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个元素：时间为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baseline="300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</a:p>
          <a:p>
            <a:pPr marL="342900" indent="-342900" fontAlgn="base">
              <a:lnSpc>
                <a:spcPts val="28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分组后的时间和远小于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个元素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直接插入排序时间，并且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越大时间和越少</a:t>
            </a:r>
            <a:endParaRPr lang="zh-CN" altLang="en-US" sz="2400" b="1" i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4042723"/>
            <a:ext cx="7026004" cy="5147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zh-CN" sz="2400" b="1" i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越小时越接近有序，当</a:t>
            </a:r>
            <a:r>
              <a:rPr lang="en-US" altLang="zh-CN" sz="2400" b="1" i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400" b="1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时基本有序。</a:t>
            </a:r>
            <a:endParaRPr lang="zh-CN" altLang="en-US" sz="2400" b="1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4758243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直接插入排序在越有序时时间越少，趋向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400" b="1" i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400" b="1" dirty="0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059404"/>
            <a:ext cx="6529928" cy="17543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希尔排序的组内排序采用的是（ ）。</a:t>
            </a:r>
            <a:endParaRPr lang="en-US" altLang="zh-CN" sz="2400" b="1" dirty="0" smtClean="0">
              <a:solidFill>
                <a:srgbClr val="1000E4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A.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直接插入排序</a:t>
            </a:r>
            <a:r>
              <a:rPr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折半插入排序</a:t>
            </a:r>
            <a:endParaRPr lang="en-US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C.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D.</a:t>
            </a:r>
            <a:r>
              <a:rPr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</a:t>
            </a:r>
            <a:endParaRPr lang="zh-CN" altLang="en-US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546" y="3255367"/>
            <a:ext cx="4612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714348" y="702214"/>
            <a:ext cx="1173964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1000E4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1000E4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1000E4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7265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4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08720"/>
            <a:ext cx="8429684" cy="54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</a:rPr>
              <a:t>排序稳定性：</a:t>
            </a:r>
            <a:r>
              <a:rPr lang="zh-CN" altLang="en-US" sz="2800" b="0" dirty="0" smtClean="0"/>
              <a:t>不同</a:t>
            </a:r>
            <a:r>
              <a:rPr lang="zh-CN" altLang="zh-CN" sz="2800" b="0" dirty="0" smtClean="0"/>
              <a:t>数据元素的关键字</a:t>
            </a:r>
            <a:r>
              <a:rPr lang="zh-CN" altLang="en-US" sz="2800" b="0" dirty="0" smtClean="0"/>
              <a:t>可能相等。</a:t>
            </a:r>
            <a:r>
              <a:rPr lang="zh-CN" altLang="zh-CN" sz="2800" b="0" dirty="0" smtClean="0"/>
              <a:t>如果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 &lt; j</a:t>
            </a:r>
            <a:r>
              <a:rPr lang="zh-CN" altLang="zh-CN" sz="2800" dirty="0" smtClean="0">
                <a:solidFill>
                  <a:srgbClr val="FF0000"/>
                </a:solidFill>
              </a:rPr>
              <a:t>且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=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zh-CN" sz="2800" b="0" dirty="0" smtClean="0"/>
              <a:t>，经过排序后，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i</a:t>
            </a:r>
            <a:r>
              <a:rPr lang="zh-CN" altLang="zh-CN" sz="2800" dirty="0" smtClean="0">
                <a:solidFill>
                  <a:srgbClr val="FF0000"/>
                </a:solidFill>
              </a:rPr>
              <a:t>先于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zh-CN" sz="2800" b="0" dirty="0" smtClean="0"/>
              <a:t>，即具有</a:t>
            </a:r>
            <a:r>
              <a:rPr lang="zh-CN" altLang="zh-CN" sz="2800" dirty="0" smtClean="0">
                <a:solidFill>
                  <a:srgbClr val="FF0000"/>
                </a:solidFill>
              </a:rPr>
              <a:t>相同关键字的数据元素的相对位置没有发生变化</a:t>
            </a:r>
            <a:r>
              <a:rPr lang="zh-CN" altLang="zh-CN" sz="2800" b="0" dirty="0" smtClean="0"/>
              <a:t>，称</a:t>
            </a:r>
            <a:r>
              <a:rPr lang="zh-CN" altLang="en-US" sz="2800" b="0" dirty="0" smtClean="0"/>
              <a:t>为本次</a:t>
            </a:r>
            <a:r>
              <a:rPr lang="zh-CN" altLang="zh-CN" sz="2800" b="0" dirty="0" smtClean="0"/>
              <a:t>排序稳定</a:t>
            </a:r>
            <a:r>
              <a:rPr lang="zh-CN" altLang="en-US" sz="2800" b="0" dirty="0" smtClean="0"/>
              <a:t>，否则称为</a:t>
            </a:r>
            <a:r>
              <a:rPr lang="zh-CN" altLang="zh-CN" sz="2800" b="0" dirty="0" smtClean="0"/>
              <a:t>不稳定。</a:t>
            </a:r>
            <a:endParaRPr lang="en-US" altLang="zh-CN" sz="28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zh-CN" sz="2800" b="0" dirty="0" smtClean="0"/>
              <a:t>只有</a:t>
            </a:r>
            <a:r>
              <a:rPr lang="zh-CN" altLang="zh-CN" sz="2800" dirty="0">
                <a:solidFill>
                  <a:srgbClr val="FF0000"/>
                </a:solidFill>
              </a:rPr>
              <a:t>所有可能的待排序</a:t>
            </a:r>
            <a:r>
              <a:rPr lang="zh-CN" altLang="zh-CN" sz="2800" b="0" dirty="0"/>
              <a:t>数据元素序列执行排序算法后得到的结果均符合稳定性要求时，该</a:t>
            </a:r>
            <a:r>
              <a:rPr lang="zh-CN" altLang="zh-CN" sz="2800" dirty="0">
                <a:solidFill>
                  <a:srgbClr val="FF0000"/>
                </a:solidFill>
              </a:rPr>
              <a:t>排序算法才是稳定的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</a:rPr>
              <a:t>注意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b="0" dirty="0"/>
              <a:t>排序算法的稳定性</a:t>
            </a:r>
            <a:r>
              <a:rPr lang="zh-CN" altLang="zh-CN" sz="2800" dirty="0">
                <a:solidFill>
                  <a:srgbClr val="FF0000"/>
                </a:solidFill>
              </a:rPr>
              <a:t>由算法本身决定</a:t>
            </a:r>
            <a:r>
              <a:rPr lang="zh-CN" altLang="zh-CN" sz="2800" b="0" dirty="0"/>
              <a:t>，而不是由待排的数据元素序列决定的。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zh-CN" b="0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97468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、排序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稳定性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98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 smtClean="0"/>
              <a:t>二、快速排序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32406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zh-CN" sz="3200" b="0" dirty="0"/>
              <a:t>对</a:t>
            </a:r>
            <a:r>
              <a:rPr lang="zh-CN" altLang="en-US" sz="3200" dirty="0" smtClean="0">
                <a:solidFill>
                  <a:srgbClr val="FF0000"/>
                </a:solidFill>
              </a:rPr>
              <a:t>冒泡排序</a:t>
            </a:r>
            <a:r>
              <a:rPr lang="zh-CN" altLang="en-US" sz="3200" b="0" dirty="0" smtClean="0"/>
              <a:t>的改进。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在所有同数量级</a:t>
            </a:r>
            <a:r>
              <a:rPr lang="en-US" altLang="zh-CN" sz="3200" dirty="0" smtClean="0">
                <a:solidFill>
                  <a:srgbClr val="FF0000"/>
                </a:solidFill>
              </a:rPr>
              <a:t>O(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0" dirty="0" smtClean="0"/>
              <a:t>的排序算法中，</a:t>
            </a:r>
            <a:r>
              <a:rPr lang="zh-CN" altLang="en-US" sz="3200" dirty="0" smtClean="0">
                <a:solidFill>
                  <a:srgbClr val="FF0000"/>
                </a:solidFill>
              </a:rPr>
              <a:t>平均性能最好</a:t>
            </a:r>
            <a:r>
              <a:rPr lang="en-US" altLang="zh-CN" sz="3200" b="0" dirty="0"/>
              <a:t>)——</a:t>
            </a:r>
            <a:r>
              <a:rPr lang="zh-CN" altLang="en-US" sz="3200" dirty="0" smtClean="0">
                <a:solidFill>
                  <a:srgbClr val="FF0000"/>
                </a:solidFill>
              </a:rPr>
              <a:t>大优点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但</a:t>
            </a:r>
            <a:r>
              <a:rPr lang="zh-CN" altLang="en-US" sz="3200" dirty="0" smtClean="0">
                <a:solidFill>
                  <a:srgbClr val="FF0000"/>
                </a:solidFill>
              </a:rPr>
              <a:t>最坏情况</a:t>
            </a:r>
            <a:r>
              <a:rPr lang="zh-CN" altLang="en-US" sz="3200" dirty="0">
                <a:solidFill>
                  <a:srgbClr val="FF0000"/>
                </a:solidFill>
              </a:rPr>
              <a:t>蜕化</a:t>
            </a:r>
            <a:r>
              <a:rPr lang="zh-CN" altLang="en-US" sz="3200" dirty="0" smtClean="0">
                <a:solidFill>
                  <a:srgbClr val="FF0000"/>
                </a:solidFill>
              </a:rPr>
              <a:t>为冒泡排序</a:t>
            </a:r>
            <a:r>
              <a:rPr lang="zh-CN" altLang="en-US" sz="3200" b="0" dirty="0" smtClean="0"/>
              <a:t>，时间</a:t>
            </a:r>
            <a:r>
              <a:rPr lang="zh-CN" altLang="en-US" sz="3200" b="0" dirty="0"/>
              <a:t>复杂度变为</a:t>
            </a:r>
            <a:r>
              <a:rPr lang="en-US" altLang="zh-CN" sz="3200" b="0" dirty="0"/>
              <a:t>O(n</a:t>
            </a:r>
            <a:r>
              <a:rPr lang="en-US" altLang="zh-CN" sz="3200" b="0" baseline="30000" dirty="0"/>
              <a:t>2</a:t>
            </a:r>
            <a:r>
              <a:rPr lang="en-US" altLang="zh-CN" sz="3200" b="0" dirty="0" smtClean="0"/>
              <a:t>)——</a:t>
            </a:r>
            <a:r>
              <a:rPr lang="zh-CN" altLang="en-US" sz="3200" dirty="0" smtClean="0">
                <a:solidFill>
                  <a:srgbClr val="FF0000"/>
                </a:solidFill>
              </a:rPr>
              <a:t>大缺点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大规模移动，不稳定</a:t>
            </a:r>
            <a:endParaRPr lang="en-US" altLang="zh-CN" sz="3200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746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排序策略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948" y="2309971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336" y="4440594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17" name="矩形 16"/>
          <p:cNvSpPr/>
          <p:nvPr/>
        </p:nvSpPr>
        <p:spPr>
          <a:xfrm>
            <a:off x="2508156" y="2496378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86432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快排序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3724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5932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4281" y="2343070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82557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12057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88205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92280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11876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9878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355957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308304" y="2420888"/>
            <a:ext cx="28803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4005064"/>
            <a:ext cx="8352928" cy="20882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68575" y="555962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912" y="2060848"/>
            <a:ext cx="8352928" cy="15417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1920" y="31409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71962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543" y="4149080"/>
            <a:ext cx="6984777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03848" y="4941168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基于关键字比较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067943" y="2636912"/>
            <a:ext cx="587401" cy="32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9" grpId="0" animBg="1"/>
      <p:bldP spid="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520940" cy="548640"/>
          </a:xfrm>
        </p:spPr>
        <p:txBody>
          <a:bodyPr/>
          <a:lstStyle/>
          <a:p>
            <a:r>
              <a:rPr lang="zh-CN" altLang="en-US" sz="3200" b="1" dirty="0"/>
              <a:t>基本</a:t>
            </a:r>
            <a:r>
              <a:rPr lang="zh-CN" altLang="en-US" sz="3200" b="1" dirty="0" smtClean="0"/>
              <a:t>思想：二分法，分而治之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48430" cy="504056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任选待排序列中的一个记录（</a:t>
            </a:r>
            <a:r>
              <a:rPr lang="zh-CN" altLang="en-US" sz="3200" dirty="0" smtClean="0"/>
              <a:t>通常选第一个</a:t>
            </a:r>
            <a:r>
              <a:rPr lang="zh-CN" altLang="en-US" sz="3200" b="0" dirty="0" smtClean="0"/>
              <a:t>）作为</a:t>
            </a:r>
            <a:r>
              <a:rPr lang="zh-CN" altLang="en-US" sz="3200" dirty="0" smtClean="0">
                <a:solidFill>
                  <a:srgbClr val="FF0000"/>
                </a:solidFill>
              </a:rPr>
              <a:t>枢轴（</a:t>
            </a:r>
            <a:r>
              <a:rPr lang="en-US" altLang="zh-CN" sz="3200" dirty="0" smtClean="0">
                <a:solidFill>
                  <a:srgbClr val="FF0000"/>
                </a:solidFill>
              </a:rPr>
              <a:t>pivot</a:t>
            </a:r>
            <a:r>
              <a:rPr lang="zh-CN" altLang="en-US" sz="3200" dirty="0" smtClean="0">
                <a:solidFill>
                  <a:srgbClr val="FF0000"/>
                </a:solidFill>
              </a:rPr>
              <a:t>），</a:t>
            </a:r>
            <a:r>
              <a:rPr lang="zh-CN" altLang="en-US" sz="3200" b="0" dirty="0" smtClean="0"/>
              <a:t>按照该关键字大小，将整个待排序列</a:t>
            </a:r>
            <a:r>
              <a:rPr lang="zh-CN" altLang="en-US" sz="3200" dirty="0" smtClean="0">
                <a:solidFill>
                  <a:srgbClr val="FF0000"/>
                </a:solidFill>
              </a:rPr>
              <a:t>分为左右两个子序列</a:t>
            </a:r>
            <a:r>
              <a:rPr lang="zh-CN" altLang="en-US" sz="3200" b="0" dirty="0" smtClean="0"/>
              <a:t>。</a:t>
            </a:r>
          </a:p>
          <a:p>
            <a:r>
              <a:rPr lang="zh-CN" altLang="en-US" sz="3200" b="0" dirty="0" smtClean="0"/>
              <a:t>    将</a:t>
            </a:r>
            <a:r>
              <a:rPr lang="zh-CN" altLang="en-US" sz="3200" b="0" dirty="0" smtClean="0">
                <a:solidFill>
                  <a:srgbClr val="FF0000"/>
                </a:solidFill>
              </a:rPr>
              <a:t>小于或等于</a:t>
            </a:r>
            <a:r>
              <a:rPr lang="zh-CN" altLang="en-US" sz="3200" b="0" dirty="0" smtClean="0"/>
              <a:t>枢轴关键字的待排记录放在左序列中，将</a:t>
            </a:r>
            <a:r>
              <a:rPr lang="zh-CN" altLang="en-US" sz="3200" b="0" dirty="0" smtClean="0">
                <a:solidFill>
                  <a:srgbClr val="FF0000"/>
                </a:solidFill>
              </a:rPr>
              <a:t>大于</a:t>
            </a:r>
            <a:r>
              <a:rPr lang="zh-CN" altLang="en-US" sz="3200" b="0" dirty="0" smtClean="0"/>
              <a:t>枢轴关键字的待排记录放在右序列中，枢轴记录排在两个子序列的“中间”位置（是该记录的最终位置），这个过程称作</a:t>
            </a:r>
            <a:r>
              <a:rPr lang="zh-CN" altLang="en-US" sz="3200" dirty="0" smtClean="0">
                <a:solidFill>
                  <a:srgbClr val="FF0000"/>
                </a:solidFill>
              </a:rPr>
              <a:t>一趟快速排序</a:t>
            </a:r>
            <a:r>
              <a:rPr lang="zh-CN" altLang="en-US" sz="3200" b="0" dirty="0" smtClean="0"/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然后分别对这左右两个子序列重复执行上述方法，直到所有的记录都排放在相应的位置上为止。</a:t>
            </a:r>
            <a:endParaRPr lang="en-US" altLang="zh-CN" sz="3200" b="0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28384" y="515719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08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7166"/>
            <a:ext cx="8390736" cy="2286015"/>
          </a:xfrm>
        </p:spPr>
        <p:txBody>
          <a:bodyPr/>
          <a:lstStyle/>
          <a:p>
            <a:r>
              <a:rPr lang="zh-CN" altLang="zh-CN" b="0" dirty="0" smtClean="0"/>
              <a:t>【例】快速排序关键字</a:t>
            </a:r>
            <a:r>
              <a:rPr lang="zh-CN" altLang="zh-CN" b="0" dirty="0"/>
              <a:t>序列</a:t>
            </a:r>
            <a:r>
              <a:rPr lang="en-US" altLang="zh-CN" sz="2800" b="0" dirty="0">
                <a:solidFill>
                  <a:srgbClr val="FF0000"/>
                </a:solidFill>
              </a:rPr>
              <a:t>{49</a:t>
            </a:r>
            <a:r>
              <a:rPr lang="zh-CN" altLang="zh-CN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37</a:t>
            </a:r>
            <a:r>
              <a:rPr lang="zh-CN" altLang="zh-CN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66</a:t>
            </a:r>
            <a:r>
              <a:rPr lang="zh-CN" altLang="zh-CN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97</a:t>
            </a:r>
            <a:r>
              <a:rPr lang="zh-CN" altLang="zh-CN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u="sng" dirty="0">
                <a:solidFill>
                  <a:srgbClr val="FF0000"/>
                </a:solidFill>
              </a:rPr>
              <a:t>37</a:t>
            </a:r>
            <a:r>
              <a:rPr lang="zh-CN" altLang="zh-CN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68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}</a:t>
            </a:r>
            <a:r>
              <a:rPr lang="zh-CN" altLang="zh-CN" b="0" dirty="0" smtClean="0"/>
              <a:t>。</a:t>
            </a:r>
            <a:r>
              <a:rPr lang="zh-CN" altLang="zh-CN" b="0" dirty="0"/>
              <a:t>快速排序</a:t>
            </a:r>
            <a:r>
              <a:rPr lang="zh-CN" altLang="zh-CN" b="0" dirty="0" smtClean="0"/>
              <a:t>可</a:t>
            </a:r>
            <a:r>
              <a:rPr lang="zh-CN" altLang="zh-CN" b="0" dirty="0" smtClean="0">
                <a:solidFill>
                  <a:srgbClr val="FF0000"/>
                </a:solidFill>
              </a:rPr>
              <a:t>递归</a:t>
            </a:r>
            <a:r>
              <a:rPr lang="zh-CN" altLang="zh-CN" b="0" dirty="0" smtClean="0"/>
              <a:t>进行</a:t>
            </a:r>
            <a:r>
              <a:rPr lang="zh-CN" altLang="en-US" b="0" dirty="0" smtClean="0"/>
              <a:t>，</a:t>
            </a:r>
            <a:r>
              <a:rPr lang="zh-CN" altLang="zh-CN" b="0" dirty="0" smtClean="0"/>
              <a:t>一</a:t>
            </a:r>
            <a:r>
              <a:rPr lang="zh-CN" altLang="zh-CN" b="0" dirty="0"/>
              <a:t>趟快速排序后再分别对分割所得到的两个子</a:t>
            </a:r>
            <a:r>
              <a:rPr lang="zh-CN" altLang="zh-CN" b="0" dirty="0" smtClean="0"/>
              <a:t>序列</a:t>
            </a:r>
            <a:r>
              <a:rPr lang="zh-CN" altLang="en-US" b="0" dirty="0" smtClean="0"/>
              <a:t>递归</a:t>
            </a:r>
            <a:r>
              <a:rPr lang="zh-CN" altLang="zh-CN" b="0" dirty="0" smtClean="0"/>
              <a:t>进行</a:t>
            </a:r>
            <a:r>
              <a:rPr lang="zh-CN" altLang="zh-CN" b="0" dirty="0"/>
              <a:t>快速排序。如果待排序记录序列中只有一个记录，显然已经</a:t>
            </a:r>
            <a:r>
              <a:rPr lang="zh-CN" altLang="zh-CN" b="0" dirty="0" smtClean="0"/>
              <a:t>有序</a:t>
            </a:r>
            <a:r>
              <a:rPr lang="zh-CN" altLang="en-US" b="0" dirty="0" smtClean="0"/>
              <a:t>，递归结束</a:t>
            </a:r>
            <a:r>
              <a:rPr lang="zh-CN" altLang="zh-CN" b="0" dirty="0" smtClean="0"/>
              <a:t>。</a:t>
            </a:r>
            <a:endParaRPr lang="zh-CN" altLang="zh-CN" b="0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2928935"/>
            <a:ext cx="8572560" cy="276485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初始状态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  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{49    37    66    97    </a:t>
            </a:r>
            <a:r>
              <a:rPr kumimoji="0" lang="en-US" altLang="zh-CN" sz="2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37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68}</a:t>
            </a:r>
            <a:endParaRPr lang="en-US" altLang="zh-CN" sz="2200" dirty="0" smtClean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一次划分后    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{</a:t>
            </a:r>
            <a:r>
              <a:rPr kumimoji="0" lang="en-US" altLang="zh-CN" sz="2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37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37}  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49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{97    66    68}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ts val="100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二次</a:t>
            </a:r>
            <a:r>
              <a:rPr lang="zh-CN" altLang="en-US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划分后 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en-US" altLang="zh-CN" sz="2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37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{37}  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49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{68    66}  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97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ts val="1000"/>
              </a:spcBef>
              <a:spcAft>
                <a:spcPct val="0"/>
              </a:spcAft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三次</a:t>
            </a:r>
            <a:r>
              <a:rPr lang="zh-CN" altLang="en-US" sz="2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划分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后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结束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{66}   </a:t>
            </a:r>
            <a:r>
              <a:rPr kumimoji="0" lang="en-US" altLang="zh-CN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68</a:t>
            </a:r>
            <a:endParaRPr kumimoji="0" lang="en-US" altLang="zh-CN" sz="2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                                  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结束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有序序列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en-US" altLang="zh-CN" sz="2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37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37    49    66    68    97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5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95536" y="2285991"/>
            <a:ext cx="8496944" cy="4584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R[],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s,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s..t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的元素进行快速排序</a:t>
            </a: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(s&lt;t)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区间内至少存在两个元素的情况</a:t>
            </a: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R,s,t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(R,s,i-1)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对左区间递归排序</a:t>
            </a: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(R,i+1,t)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对右区间递归排序</a:t>
            </a: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8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5918" y="214290"/>
            <a:ext cx="485778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         </a:t>
            </a:r>
            <a:r>
              <a:rPr lang="en-US" altLang="zh-CN" b="1" smtClean="0">
                <a:solidFill>
                  <a:srgbClr val="1000E4"/>
                </a:solidFill>
                <a:latin typeface="宋体"/>
                <a:cs typeface="Consolas" pitchFamily="49" charset="0"/>
              </a:rPr>
              <a:t>…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b="1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1357298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b="1" smtClean="0">
                <a:solidFill>
                  <a:srgbClr val="1000E4"/>
                </a:solidFill>
                <a:latin typeface="宋体"/>
                <a:cs typeface="Consolas" pitchFamily="49" charset="0"/>
              </a:rPr>
              <a:t>…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-1]</a:t>
            </a:r>
            <a:endParaRPr lang="zh-CN" altLang="en-US" b="1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2048" y="1357298"/>
            <a:ext cx="207170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+1] </a:t>
            </a:r>
            <a:r>
              <a:rPr lang="en-US" altLang="zh-CN" b="1" smtClean="0">
                <a:solidFill>
                  <a:srgbClr val="1000E4"/>
                </a:solidFill>
                <a:latin typeface="宋体"/>
                <a:cs typeface="Consolas" pitchFamily="49" charset="0"/>
              </a:rPr>
              <a:t>…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b="1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929058" y="1357298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99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基准</a:t>
            </a:r>
            <a:endParaRPr kumimoji="1" lang="zh-CN" altLang="en-US" dirty="0">
              <a:solidFill>
                <a:prstClr val="black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143372" y="857232"/>
            <a:ext cx="142876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48" y="85723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=partition(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b="1" i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b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0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85728"/>
            <a:ext cx="9036496" cy="164307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zh-CN" altLang="zh-CN" sz="2600" b="0" dirty="0" smtClean="0"/>
              <a:t>如下：</a:t>
            </a:r>
            <a:r>
              <a:rPr lang="zh-CN" altLang="en-US" sz="2600" dirty="0" smtClean="0"/>
              <a:t>减少移动</a:t>
            </a:r>
            <a:endParaRPr lang="zh-CN" altLang="zh-CN" sz="2600" dirty="0"/>
          </a:p>
          <a:p>
            <a:r>
              <a:rPr lang="en-US" altLang="zh-CN" sz="2600" b="0" dirty="0" smtClean="0"/>
              <a:t>	</a:t>
            </a:r>
            <a:r>
              <a:rPr lang="zh-CN" altLang="zh-CN" sz="2600" b="0" dirty="0" smtClean="0"/>
              <a:t>将</a:t>
            </a:r>
            <a:r>
              <a:rPr lang="zh-CN" altLang="zh-CN" sz="2600" b="0" dirty="0"/>
              <a:t>第一</a:t>
            </a:r>
            <a:r>
              <a:rPr lang="zh-CN" altLang="zh-CN" sz="2600" b="0" dirty="0" smtClean="0"/>
              <a:t>个元素</a:t>
            </a:r>
            <a:r>
              <a:rPr lang="en-US" altLang="zh-CN" sz="2600" b="0" dirty="0">
                <a:solidFill>
                  <a:srgbClr val="FF0000"/>
                </a:solidFill>
              </a:rPr>
              <a:t>49</a:t>
            </a:r>
            <a:r>
              <a:rPr lang="zh-CN" altLang="zh-CN" sz="2600" b="0" dirty="0"/>
              <a:t>作为</a:t>
            </a:r>
            <a:r>
              <a:rPr lang="en-US" altLang="zh-CN" sz="2600" b="0" dirty="0">
                <a:solidFill>
                  <a:srgbClr val="FF0000"/>
                </a:solidFill>
              </a:rPr>
              <a:t>pivot</a:t>
            </a:r>
            <a:r>
              <a:rPr lang="zh-CN" altLang="zh-CN" sz="2600" b="0" dirty="0"/>
              <a:t>，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low</a:t>
            </a:r>
            <a:r>
              <a:rPr lang="zh-CN" altLang="en-US" sz="26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 high</a:t>
            </a:r>
            <a:r>
              <a:rPr lang="zh-CN" altLang="zh-CN" sz="2600" b="0" dirty="0" smtClean="0"/>
              <a:t>指针</a:t>
            </a:r>
            <a:r>
              <a:rPr lang="zh-CN" altLang="en-US" sz="2600" b="0" dirty="0" smtClean="0"/>
              <a:t>分别</a:t>
            </a:r>
            <a:r>
              <a:rPr lang="zh-CN" altLang="zh-CN" sz="2600" b="0" dirty="0" smtClean="0"/>
              <a:t>指向序列第一</a:t>
            </a:r>
            <a:r>
              <a:rPr lang="zh-CN" altLang="zh-CN" sz="2600" b="0" dirty="0"/>
              <a:t>个</a:t>
            </a:r>
            <a:r>
              <a:rPr lang="zh-CN" altLang="zh-CN" sz="2600" b="0" dirty="0" smtClean="0"/>
              <a:t>元素</a:t>
            </a:r>
            <a:r>
              <a:rPr lang="zh-CN" altLang="en-US" sz="2600" b="0" dirty="0" smtClean="0"/>
              <a:t>、</a:t>
            </a:r>
            <a:r>
              <a:rPr lang="zh-CN" altLang="zh-CN" sz="2600" b="0" dirty="0" smtClean="0"/>
              <a:t>最后一个元素</a:t>
            </a:r>
            <a:r>
              <a:rPr lang="zh-CN" altLang="en-US" sz="2600" b="0" dirty="0" smtClean="0"/>
              <a:t>：</a:t>
            </a:r>
            <a:r>
              <a:rPr lang="en-US" altLang="zh-CN" sz="2600" b="0" dirty="0" smtClean="0"/>
              <a:t>low=0</a:t>
            </a:r>
            <a:r>
              <a:rPr lang="zh-CN" altLang="zh-CN" sz="2600" b="0" dirty="0"/>
              <a:t>，</a:t>
            </a:r>
            <a:r>
              <a:rPr lang="en-US" altLang="zh-CN" sz="2600" b="0" dirty="0"/>
              <a:t>high=5</a:t>
            </a:r>
            <a:r>
              <a:rPr lang="zh-CN" altLang="zh-CN" sz="2600" b="0" dirty="0"/>
              <a:t>。</a:t>
            </a:r>
          </a:p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" y="2214554"/>
            <a:ext cx="9120593" cy="409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2008" y="620688"/>
            <a:ext cx="9036496" cy="6236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R[],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  </a:t>
            </a:r>
            <a:r>
              <a:rPr lang="en-US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一趟划分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low=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s,high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=t;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=R[low];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//R[low]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endParaRPr lang="zh-CN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(low&lt;high){  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从两端交替向中间扫描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直至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low&lt;high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while (high&gt;low &amp;&amp; R[high].key&gt;=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high--;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从右向左扫描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找一个小于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R[high]</a:t>
            </a:r>
            <a:endParaRPr lang="zh-CN" altLang="zh-CN" sz="20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R[low]=R[high];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R[high],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(low&lt;high &amp;&amp; R[low].key&lt;=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low++;  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从左向右扫描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找一个大于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R[low]</a:t>
            </a:r>
            <a:endParaRPr lang="zh-CN" altLang="zh-CN" sz="20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R[high]=R[low];	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找到这样的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R[low]=</a:t>
            </a:r>
            <a:r>
              <a:rPr lang="en-US" altLang="zh-CN" sz="24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pivot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24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两个划分的交界处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zh-CN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4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946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1000E4"/>
                </a:solidFill>
                <a:latin typeface="楷体" pitchFamily="49" charset="-122"/>
                <a:ea typeface="楷体" pitchFamily="49" charset="-122"/>
              </a:rPr>
              <a:t>划分算法</a:t>
            </a:r>
            <a:endParaRPr lang="zh-CN" altLang="en-US" sz="2400" b="1" dirty="0">
              <a:solidFill>
                <a:srgbClr val="1000E4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79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45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10-4】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kumimoji="1" lang="en-US" altLang="zh-CN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记录，其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关键字分别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</a:t>
            </a:r>
            <a:r>
              <a:rPr kumimoji="1" lang="zh-CN" altLang="en-US" sz="2400" b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采用快速</a:t>
            </a:r>
            <a:r>
              <a:rPr kumimoji="1" lang="zh-CN" altLang="en-US" sz="2400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排序方法进行排序的过程。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07950" y="804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07950" y="390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1000E4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57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2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357422" y="582613"/>
            <a:ext cx="4149779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 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zh-CN" sz="2000" b="1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 4  </a:t>
            </a:r>
            <a:r>
              <a:rPr lang="en-US" altLang="zh-CN" sz="2000" b="1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pSp>
        <p:nvGrpSpPr>
          <p:cNvPr id="2" name="组合 48"/>
          <p:cNvGrpSpPr/>
          <p:nvPr/>
        </p:nvGrpSpPr>
        <p:grpSpPr>
          <a:xfrm>
            <a:off x="1928794" y="942975"/>
            <a:ext cx="4643470" cy="792163"/>
            <a:chOff x="3040081" y="942975"/>
            <a:chExt cx="4643470" cy="792163"/>
          </a:xfrm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3040081" y="1374775"/>
              <a:ext cx="242889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3  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1</a:t>
              </a:r>
              <a:endParaRPr lang="en-US" altLang="zh-CN" sz="2000" b="1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6411913" y="1374775"/>
              <a:ext cx="12716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7  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888" name="Oval 8"/>
            <p:cNvSpPr>
              <a:spLocks noChangeArrowheads="1"/>
            </p:cNvSpPr>
            <p:nvPr/>
          </p:nvSpPr>
          <p:spPr bwMode="auto">
            <a:xfrm>
              <a:off x="5691188" y="13747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4538663" y="942975"/>
              <a:ext cx="43180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411913" y="942975"/>
              <a:ext cx="287337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5886450" y="9429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>
            <a:off x="1285852" y="1735138"/>
            <a:ext cx="2933686" cy="792162"/>
            <a:chOff x="2397139" y="1735138"/>
            <a:chExt cx="2933686" cy="792162"/>
          </a:xfrm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2397139" y="2166938"/>
              <a:ext cx="2000264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4  2  </a:t>
              </a: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 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5043488" y="2166938"/>
              <a:ext cx="2873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4467225" y="2166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3675063" y="1735138"/>
              <a:ext cx="288925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83125" y="173513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5043488" y="1735138"/>
              <a:ext cx="144462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817639" y="5786454"/>
            <a:ext cx="43577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b="1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0"/>
          <p:cNvGrpSpPr/>
          <p:nvPr/>
        </p:nvGrpSpPr>
        <p:grpSpPr>
          <a:xfrm>
            <a:off x="1444588" y="2527300"/>
            <a:ext cx="2230438" cy="719138"/>
            <a:chOff x="2555875" y="2527300"/>
            <a:chExt cx="2230438" cy="719138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2555875" y="288607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3635375" y="2886075"/>
              <a:ext cx="11509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59113" y="2886075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2902" name="Freeform 22"/>
            <p:cNvSpPr>
              <a:spLocks/>
            </p:cNvSpPr>
            <p:nvPr/>
          </p:nvSpPr>
          <p:spPr bwMode="auto">
            <a:xfrm>
              <a:off x="2846388" y="2527300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>
              <a:off x="3271838" y="2527300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3779838" y="2527300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1"/>
          <p:cNvGrpSpPr/>
          <p:nvPr/>
        </p:nvGrpSpPr>
        <p:grpSpPr>
          <a:xfrm>
            <a:off x="2205001" y="3259138"/>
            <a:ext cx="1798637" cy="719137"/>
            <a:chOff x="3316288" y="3259138"/>
            <a:chExt cx="1798637" cy="719137"/>
          </a:xfrm>
        </p:grpSpPr>
        <p:sp>
          <p:nvSpPr>
            <p:cNvPr id="122905" name="Rectangle 25"/>
            <p:cNvSpPr>
              <a:spLocks noChangeArrowheads="1"/>
            </p:cNvSpPr>
            <p:nvPr/>
          </p:nvSpPr>
          <p:spPr bwMode="auto">
            <a:xfrm>
              <a:off x="3316288" y="3617913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4395788" y="3617913"/>
              <a:ext cx="7191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22907" name="Oval 27"/>
            <p:cNvSpPr>
              <a:spLocks noChangeArrowheads="1"/>
            </p:cNvSpPr>
            <p:nvPr/>
          </p:nvSpPr>
          <p:spPr bwMode="auto">
            <a:xfrm>
              <a:off x="3819525" y="3617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22908" name="Freeform 28"/>
            <p:cNvSpPr>
              <a:spLocks/>
            </p:cNvSpPr>
            <p:nvPr/>
          </p:nvSpPr>
          <p:spPr bwMode="auto">
            <a:xfrm>
              <a:off x="3606800" y="3259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032250" y="3259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540250" y="3259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52"/>
          <p:cNvGrpSpPr/>
          <p:nvPr/>
        </p:nvGrpSpPr>
        <p:grpSpPr>
          <a:xfrm>
            <a:off x="2882863" y="3967163"/>
            <a:ext cx="1441450" cy="720725"/>
            <a:chOff x="3994150" y="3967163"/>
            <a:chExt cx="1441450" cy="720725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994150" y="432593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912" name="Oval 32"/>
            <p:cNvSpPr>
              <a:spLocks noChangeArrowheads="1"/>
            </p:cNvSpPr>
            <p:nvPr/>
          </p:nvSpPr>
          <p:spPr bwMode="auto">
            <a:xfrm>
              <a:off x="4497388" y="4325938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2913" name="Freeform 33"/>
            <p:cNvSpPr>
              <a:spLocks/>
            </p:cNvSpPr>
            <p:nvPr/>
          </p:nvSpPr>
          <p:spPr bwMode="auto">
            <a:xfrm>
              <a:off x="4284663" y="3967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710113" y="3967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5003800" y="3967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16" name="Rectangle 36"/>
            <p:cNvSpPr>
              <a:spLocks noChangeArrowheads="1"/>
            </p:cNvSpPr>
            <p:nvPr/>
          </p:nvSpPr>
          <p:spPr bwMode="auto">
            <a:xfrm>
              <a:off x="5075238" y="4327525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</p:grpSp>
      <p:grpSp>
        <p:nvGrpSpPr>
          <p:cNvPr id="7" name="组合 53"/>
          <p:cNvGrpSpPr/>
          <p:nvPr/>
        </p:nvGrpSpPr>
        <p:grpSpPr>
          <a:xfrm>
            <a:off x="4900576" y="1735138"/>
            <a:ext cx="1655762" cy="720725"/>
            <a:chOff x="6011863" y="1735138"/>
            <a:chExt cx="1655762" cy="720725"/>
          </a:xfrm>
        </p:grpSpPr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6011863" y="209391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2000" b="1" smtClean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b="1" dirty="0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18" name="Oval 38"/>
            <p:cNvSpPr>
              <a:spLocks noChangeArrowheads="1"/>
            </p:cNvSpPr>
            <p:nvPr/>
          </p:nvSpPr>
          <p:spPr bwMode="auto">
            <a:xfrm>
              <a:off x="6729413" y="2093913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22919" name="Freeform 39"/>
            <p:cNvSpPr>
              <a:spLocks/>
            </p:cNvSpPr>
            <p:nvPr/>
          </p:nvSpPr>
          <p:spPr bwMode="auto">
            <a:xfrm>
              <a:off x="6372225" y="1735138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>
              <a:off x="6911975" y="1735138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>
              <a:off x="7091363" y="1735138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2" name="Rectangle 42"/>
            <p:cNvSpPr>
              <a:spLocks noChangeArrowheads="1"/>
            </p:cNvSpPr>
            <p:nvPr/>
          </p:nvSpPr>
          <p:spPr bwMode="auto">
            <a:xfrm>
              <a:off x="7307263" y="20955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54"/>
          <p:cNvGrpSpPr/>
          <p:nvPr/>
        </p:nvGrpSpPr>
        <p:grpSpPr>
          <a:xfrm>
            <a:off x="4419563" y="2443163"/>
            <a:ext cx="1441451" cy="720726"/>
            <a:chOff x="5530850" y="2443163"/>
            <a:chExt cx="1441451" cy="720726"/>
          </a:xfrm>
        </p:grpSpPr>
        <p:sp>
          <p:nvSpPr>
            <p:cNvPr id="122923" name="Rectangle 43"/>
            <p:cNvSpPr>
              <a:spLocks noChangeArrowheads="1"/>
            </p:cNvSpPr>
            <p:nvPr/>
          </p:nvSpPr>
          <p:spPr bwMode="auto">
            <a:xfrm>
              <a:off x="5530850" y="2801938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22924" name="Oval 44"/>
            <p:cNvSpPr>
              <a:spLocks noChangeArrowheads="1"/>
            </p:cNvSpPr>
            <p:nvPr/>
          </p:nvSpPr>
          <p:spPr bwMode="auto">
            <a:xfrm>
              <a:off x="6034088" y="2801938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1000E4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22925" name="Freeform 45"/>
            <p:cNvSpPr>
              <a:spLocks/>
            </p:cNvSpPr>
            <p:nvPr/>
          </p:nvSpPr>
          <p:spPr bwMode="auto">
            <a:xfrm>
              <a:off x="5821363" y="2443163"/>
              <a:ext cx="241300" cy="358775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226"/>
                </a:cxn>
              </a:cxnLst>
              <a:rect l="0" t="0" r="r" b="b"/>
              <a:pathLst>
                <a:path w="152" h="226">
                  <a:moveTo>
                    <a:pt x="152" y="0"/>
                  </a:moveTo>
                  <a:lnTo>
                    <a:pt x="0" y="22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6246813" y="2443163"/>
              <a:ext cx="0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6540500" y="2443163"/>
              <a:ext cx="288925" cy="358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1000E4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2928" name="Rectangle 48"/>
            <p:cNvSpPr>
              <a:spLocks noChangeArrowheads="1"/>
            </p:cNvSpPr>
            <p:nvPr/>
          </p:nvSpPr>
          <p:spPr bwMode="auto">
            <a:xfrm>
              <a:off x="6611938" y="2803526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1000E4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2929" name="Text Box 49"/>
          <p:cNvSpPr txBox="1">
            <a:spLocks noChangeArrowheads="1"/>
          </p:cNvSpPr>
          <p:nvPr/>
        </p:nvSpPr>
        <p:spPr bwMode="auto">
          <a:xfrm>
            <a:off x="214282" y="214290"/>
            <a:ext cx="257176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快速排序递归树</a:t>
            </a:r>
          </a:p>
        </p:txBody>
      </p:sp>
      <p:grpSp>
        <p:nvGrpSpPr>
          <p:cNvPr id="9" name="组合 79"/>
          <p:cNvGrpSpPr/>
          <p:nvPr/>
        </p:nvGrpSpPr>
        <p:grpSpPr>
          <a:xfrm>
            <a:off x="1610526" y="1735138"/>
            <a:ext cx="4209258" cy="4051318"/>
            <a:chOff x="1624769" y="1735138"/>
            <a:chExt cx="4209258" cy="4051318"/>
          </a:xfrm>
        </p:grpSpPr>
        <p:cxnSp>
          <p:nvCxnSpPr>
            <p:cNvPr id="57" name="直接箭头连接符 56"/>
            <p:cNvCxnSpPr>
              <a:stCxn id="122899" idx="2"/>
            </p:cNvCxnSpPr>
            <p:nvPr/>
          </p:nvCxnSpPr>
          <p:spPr>
            <a:xfrm rot="16200000" flipH="1">
              <a:off x="665510" y="4205697"/>
              <a:ext cx="2540018" cy="6214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22901" idx="4"/>
            </p:cNvCxnSpPr>
            <p:nvPr/>
          </p:nvCxnSpPr>
          <p:spPr>
            <a:xfrm rot="16200000" flipH="1">
              <a:off x="1113583" y="4296580"/>
              <a:ext cx="2540018" cy="43973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22907" idx="4"/>
            </p:cNvCxnSpPr>
            <p:nvPr/>
          </p:nvCxnSpPr>
          <p:spPr>
            <a:xfrm rot="16200000" flipH="1">
              <a:off x="2074022" y="4828390"/>
              <a:ext cx="1808179" cy="10794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22912" idx="4"/>
            </p:cNvCxnSpPr>
            <p:nvPr/>
          </p:nvCxnSpPr>
          <p:spPr>
            <a:xfrm rot="5400000">
              <a:off x="2981280" y="5165733"/>
              <a:ext cx="1100154" cy="1412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2916" idx="2"/>
            </p:cNvCxnSpPr>
            <p:nvPr/>
          </p:nvCxnSpPr>
          <p:spPr>
            <a:xfrm rot="5400000">
              <a:off x="3467454" y="5109776"/>
              <a:ext cx="1098566" cy="25479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22894" idx="4"/>
            </p:cNvCxnSpPr>
            <p:nvPr/>
          </p:nvCxnSpPr>
          <p:spPr>
            <a:xfrm rot="16200000" flipH="1">
              <a:off x="2279607" y="3819530"/>
              <a:ext cx="3259154" cy="67469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2888" idx="4"/>
            </p:cNvCxnSpPr>
            <p:nvPr/>
          </p:nvCxnSpPr>
          <p:spPr>
            <a:xfrm rot="5400000">
              <a:off x="2674103" y="3664756"/>
              <a:ext cx="4051316" cy="19208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2923" idx="2"/>
            </p:cNvCxnSpPr>
            <p:nvPr/>
          </p:nvCxnSpPr>
          <p:spPr>
            <a:xfrm rot="16200000" flipH="1">
              <a:off x="3503971" y="4258075"/>
              <a:ext cx="2624153" cy="4326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2924" idx="4"/>
            </p:cNvCxnSpPr>
            <p:nvPr/>
          </p:nvCxnSpPr>
          <p:spPr>
            <a:xfrm rot="16200000" flipH="1">
              <a:off x="3916325" y="4384677"/>
              <a:ext cx="2624153" cy="17940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22918" idx="4"/>
            </p:cNvCxnSpPr>
            <p:nvPr/>
          </p:nvCxnSpPr>
          <p:spPr>
            <a:xfrm rot="5400000">
              <a:off x="4124289" y="4076716"/>
              <a:ext cx="3332179" cy="8729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572132" y="3357562"/>
            <a:ext cx="3429024" cy="1654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将递归树看成一颗</a:t>
            </a:r>
            <a:r>
              <a:rPr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叉树，每个分支结点对应一次递归调用。这里递归次数：</a:t>
            </a:r>
            <a:r>
              <a:rPr lang="en-US" altLang="zh-CN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  <a:p>
            <a:pPr marL="457200" indent="-45720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左右分区处理的顺序无关</a:t>
            </a:r>
            <a:endParaRPr lang="zh-CN" altLang="en-US" b="1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6CE2-A860-4F98-A694-5E753072FB00}" type="slidenum">
              <a:rPr lang="en-US" altLang="zh-CN" smtClean="0"/>
              <a:pPr/>
              <a:t>58</a:t>
            </a:fld>
            <a:r>
              <a:rPr lang="en-US" altLang="zh-CN" smtClean="0"/>
              <a:t>/50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45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animBg="1"/>
      <p:bldP spid="6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85728"/>
            <a:ext cx="9001156" cy="6357982"/>
          </a:xfrm>
        </p:spPr>
        <p:txBody>
          <a:bodyPr>
            <a:normAutofit fontScale="92500"/>
          </a:bodyPr>
          <a:lstStyle/>
          <a:p>
            <a:r>
              <a:rPr lang="zh-CN" altLang="zh-CN" sz="3200" dirty="0" smtClean="0">
                <a:solidFill>
                  <a:srgbClr val="FF0000"/>
                </a:solidFill>
              </a:rPr>
              <a:t>枢轴</a:t>
            </a:r>
            <a:r>
              <a:rPr lang="zh-CN" altLang="en-US" sz="3200" dirty="0" smtClean="0">
                <a:solidFill>
                  <a:srgbClr val="FF0000"/>
                </a:solidFill>
              </a:rPr>
              <a:t>选取问题</a:t>
            </a:r>
            <a:r>
              <a:rPr lang="zh-CN" altLang="en-US" sz="3200" b="0" dirty="0" smtClean="0"/>
              <a:t>讨论：</a:t>
            </a:r>
            <a:endParaRPr lang="en-US" altLang="zh-CN" sz="3200" b="0" dirty="0" smtClean="0"/>
          </a:p>
          <a:p>
            <a:pPr>
              <a:spcBef>
                <a:spcPts val="1400"/>
              </a:spcBef>
            </a:pPr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枢轴的选择对快速排序的性能有比较大的影响。</a:t>
            </a:r>
            <a:endParaRPr lang="en-US" altLang="zh-CN" sz="2800" b="0" dirty="0" smtClean="0"/>
          </a:p>
          <a:p>
            <a:pPr>
              <a:buSzPct val="75000"/>
              <a:buFont typeface="Wingdings" pitchFamily="2" charset="2"/>
              <a:buChar char="l"/>
            </a:pPr>
            <a:r>
              <a:rPr lang="zh-CN" altLang="zh-CN" sz="2800" dirty="0" smtClean="0">
                <a:solidFill>
                  <a:srgbClr val="FF0000"/>
                </a:solidFill>
              </a:rPr>
              <a:t>最</a:t>
            </a:r>
            <a:r>
              <a:rPr lang="zh-CN" altLang="en-US" sz="2800" dirty="0" smtClean="0">
                <a:solidFill>
                  <a:srgbClr val="FF0000"/>
                </a:solidFill>
              </a:rPr>
              <a:t>好情况</a:t>
            </a:r>
            <a:r>
              <a:rPr lang="zh-CN" altLang="en-US" sz="2800" b="0" dirty="0" smtClean="0"/>
              <a:t>：</a:t>
            </a:r>
            <a:r>
              <a:rPr lang="zh-CN" altLang="zh-CN" sz="2800" b="0" dirty="0" smtClean="0"/>
              <a:t>枢轴可以将待排序记录序列分为两个</a:t>
            </a:r>
            <a:r>
              <a:rPr lang="zh-CN" altLang="en-US" sz="2800" dirty="0" smtClean="0">
                <a:solidFill>
                  <a:srgbClr val="FF0000"/>
                </a:solidFill>
              </a:rPr>
              <a:t>长度</a:t>
            </a:r>
            <a:r>
              <a:rPr lang="zh-CN" altLang="zh-CN" sz="2800" dirty="0" smtClean="0">
                <a:solidFill>
                  <a:srgbClr val="FF0000"/>
                </a:solidFill>
              </a:rPr>
              <a:t>均等</a:t>
            </a:r>
            <a:r>
              <a:rPr lang="zh-CN" altLang="zh-CN" sz="2800" b="0" dirty="0" smtClean="0"/>
              <a:t>的部分；</a:t>
            </a:r>
            <a:endParaRPr lang="en-US" altLang="zh-CN" sz="2800" b="0" dirty="0" smtClean="0"/>
          </a:p>
          <a:p>
            <a:pPr>
              <a:buSzPct val="75000"/>
              <a:buFont typeface="Wingdings" pitchFamily="2" charset="2"/>
              <a:buChar char="l"/>
            </a:pPr>
            <a:r>
              <a:rPr lang="zh-CN" altLang="zh-CN" sz="2800" dirty="0" smtClean="0">
                <a:solidFill>
                  <a:srgbClr val="FF0000"/>
                </a:solidFill>
              </a:rPr>
              <a:t>最坏情况</a:t>
            </a:r>
            <a:r>
              <a:rPr lang="zh-CN" altLang="en-US" sz="2800" b="0" dirty="0" smtClean="0"/>
              <a:t>：</a:t>
            </a:r>
            <a:r>
              <a:rPr lang="zh-CN" altLang="zh-CN" sz="2800" b="0" dirty="0" smtClean="0"/>
              <a:t>，</a:t>
            </a:r>
            <a:r>
              <a:rPr lang="zh-CN" altLang="zh-CN" sz="2800" b="0" dirty="0"/>
              <a:t>每次划分完待排序记录后，有一个空子</a:t>
            </a:r>
            <a:r>
              <a:rPr lang="zh-CN" altLang="zh-CN" sz="2800" b="0" dirty="0" smtClean="0"/>
              <a:t>序列</a:t>
            </a:r>
            <a:r>
              <a:rPr lang="zh-CN" altLang="en-US" sz="2800" b="0" dirty="0" smtClean="0"/>
              <a:t>；</a:t>
            </a:r>
            <a:endParaRPr lang="en-US" altLang="zh-CN" sz="2800" b="0" dirty="0" smtClean="0"/>
          </a:p>
          <a:p>
            <a:pPr>
              <a:buSzPct val="75000"/>
              <a:buFont typeface="Wingdings" pitchFamily="2" charset="2"/>
              <a:buChar char="l"/>
            </a:pPr>
            <a:r>
              <a:rPr lang="zh-CN" altLang="zh-CN" sz="2800" b="0" dirty="0" smtClean="0"/>
              <a:t>枢轴</a:t>
            </a:r>
            <a:r>
              <a:rPr lang="zh-CN" altLang="en-US" sz="2800" b="0" dirty="0" smtClean="0"/>
              <a:t>的</a:t>
            </a:r>
            <a:r>
              <a:rPr lang="zh-CN" altLang="zh-CN" sz="2800" b="0" dirty="0" smtClean="0"/>
              <a:t>一般</a:t>
            </a:r>
            <a:r>
              <a:rPr lang="zh-CN" altLang="zh-CN" sz="2800" dirty="0" smtClean="0">
                <a:solidFill>
                  <a:srgbClr val="FF0000"/>
                </a:solidFill>
              </a:rPr>
              <a:t>选择方法</a:t>
            </a:r>
            <a:r>
              <a:rPr lang="zh-CN" altLang="zh-CN" sz="2800" b="0" dirty="0"/>
              <a:t>，它们都是</a:t>
            </a:r>
            <a:r>
              <a:rPr lang="en-US" altLang="zh-CN" sz="2800" b="0" dirty="0"/>
              <a:t>O(1)</a:t>
            </a:r>
            <a:r>
              <a:rPr lang="zh-CN" altLang="zh-CN" sz="2800" b="0" dirty="0"/>
              <a:t>级的：</a:t>
            </a:r>
          </a:p>
          <a:p>
            <a:pPr marL="0" indent="0"/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）取固定位置的值，</a:t>
            </a:r>
            <a:r>
              <a:rPr lang="zh-CN" altLang="zh-CN" sz="2800" b="0" dirty="0" smtClean="0"/>
              <a:t>比如第一</a:t>
            </a:r>
            <a:r>
              <a:rPr lang="zh-CN" altLang="zh-CN" sz="2800" b="0" dirty="0"/>
              <a:t>个元素</a:t>
            </a:r>
            <a:r>
              <a:rPr lang="zh-CN" altLang="zh-CN" sz="2800" b="0" dirty="0" smtClean="0"/>
              <a:t>，</a:t>
            </a:r>
            <a:r>
              <a:rPr lang="zh-CN" altLang="en-US" sz="2800" b="0" dirty="0" smtClean="0"/>
              <a:t>中间元素</a:t>
            </a:r>
            <a:r>
              <a:rPr lang="zh-CN" altLang="zh-CN" sz="2800" b="0" dirty="0" smtClean="0"/>
              <a:t>，</a:t>
            </a:r>
            <a:r>
              <a:rPr lang="zh-CN" altLang="zh-CN" sz="2800" b="0" dirty="0"/>
              <a:t>最后一个元素；</a:t>
            </a:r>
          </a:p>
          <a:p>
            <a:pPr marL="0" indent="0"/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</a:t>
            </a:r>
            <a:r>
              <a:rPr lang="zh-CN" altLang="zh-CN" sz="2800" b="0" dirty="0" smtClean="0"/>
              <a:t>取第一</a:t>
            </a:r>
            <a:r>
              <a:rPr lang="zh-CN" altLang="zh-CN" sz="2800" b="0" dirty="0"/>
              <a:t>个</a:t>
            </a:r>
            <a:r>
              <a:rPr lang="zh-CN" altLang="zh-CN" sz="2800" b="0" dirty="0" smtClean="0"/>
              <a:t>元素</a:t>
            </a:r>
            <a:r>
              <a:rPr lang="zh-CN" altLang="en-US" sz="2800" b="0" dirty="0" smtClean="0"/>
              <a:t>、中间元素</a:t>
            </a:r>
            <a:r>
              <a:rPr lang="zh-CN" altLang="zh-CN" sz="2800" b="0" dirty="0" smtClean="0"/>
              <a:t>和</a:t>
            </a:r>
            <a:r>
              <a:rPr lang="zh-CN" altLang="zh-CN" sz="2800" b="0" dirty="0"/>
              <a:t>最后一个元素</a:t>
            </a:r>
            <a:r>
              <a:rPr lang="zh-CN" altLang="zh-CN" sz="2800" b="0" dirty="0" smtClean="0"/>
              <a:t>的中值</a:t>
            </a:r>
            <a:r>
              <a:rPr lang="zh-CN" altLang="en-US" sz="2800" b="0" dirty="0" smtClean="0"/>
              <a:t>元素</a:t>
            </a:r>
            <a:r>
              <a:rPr lang="zh-CN" altLang="zh-CN" sz="2800" b="0" dirty="0" smtClean="0"/>
              <a:t>；</a:t>
            </a:r>
            <a:endParaRPr lang="zh-CN" altLang="zh-CN" sz="2800" b="0" dirty="0"/>
          </a:p>
          <a:p>
            <a:pPr marL="0" indent="0"/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）在待排序记录序列中寻找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个不同的元素，取它们</a:t>
            </a:r>
            <a:r>
              <a:rPr lang="zh-CN" altLang="zh-CN" sz="2800" b="0" dirty="0" smtClean="0"/>
              <a:t>的</a:t>
            </a:r>
            <a:r>
              <a:rPr lang="zh-CN" altLang="en-US" sz="2800" b="0" dirty="0" smtClean="0"/>
              <a:t>中间值</a:t>
            </a:r>
            <a:r>
              <a:rPr lang="zh-CN" altLang="zh-CN" sz="2800" b="0" dirty="0" smtClean="0"/>
              <a:t>。</a:t>
            </a:r>
            <a:endParaRPr lang="zh-CN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1499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980728"/>
            <a:ext cx="8286808" cy="5377230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排序</a:t>
            </a:r>
            <a:r>
              <a:rPr lang="zh-CN" altLang="zh-CN" sz="2800" dirty="0" smtClean="0"/>
              <a:t>算法</a:t>
            </a:r>
            <a:r>
              <a:rPr lang="zh-CN" altLang="en-US" sz="2800" dirty="0" smtClean="0"/>
              <a:t>的时间复杂度</a:t>
            </a:r>
            <a:r>
              <a:rPr lang="zh-CN" altLang="zh-CN" sz="2800" dirty="0" smtClean="0"/>
              <a:t>通常</a:t>
            </a:r>
            <a:r>
              <a:rPr lang="zh-CN" altLang="zh-CN" sz="2800" dirty="0"/>
              <a:t>考虑</a:t>
            </a:r>
            <a:r>
              <a:rPr lang="zh-CN" altLang="zh-CN" sz="2800" dirty="0">
                <a:solidFill>
                  <a:srgbClr val="FF0000"/>
                </a:solidFill>
              </a:rPr>
              <a:t>两个因素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r>
              <a:rPr lang="zh-CN" altLang="zh-CN" sz="2800" b="0" dirty="0" smtClean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）关键字</a:t>
            </a:r>
            <a:r>
              <a:rPr lang="zh-CN" altLang="zh-CN" sz="2800" dirty="0">
                <a:solidFill>
                  <a:srgbClr val="FF0000"/>
                </a:solidFill>
              </a:rPr>
              <a:t>比较次数</a:t>
            </a:r>
            <a:r>
              <a:rPr lang="zh-CN" altLang="zh-CN" sz="2800" b="0" dirty="0" smtClean="0"/>
              <a:t>；</a:t>
            </a:r>
            <a:endParaRPr lang="en-US" altLang="zh-CN" sz="2800" b="0" dirty="0" smtClean="0"/>
          </a:p>
          <a:p>
            <a:r>
              <a:rPr lang="zh-CN" altLang="zh-CN" sz="2800" b="0" dirty="0" smtClean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）记录在表中的</a:t>
            </a:r>
            <a:r>
              <a:rPr lang="zh-CN" altLang="zh-CN" sz="2800" dirty="0">
                <a:solidFill>
                  <a:srgbClr val="FF0000"/>
                </a:solidFill>
              </a:rPr>
              <a:t>移动次数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	       </a:t>
            </a:r>
            <a:r>
              <a:rPr lang="zh-CN" altLang="zh-CN" sz="2800" b="0" dirty="0" smtClean="0"/>
              <a:t>大多数</a:t>
            </a:r>
            <a:r>
              <a:rPr lang="zh-CN" altLang="zh-CN" sz="2800" b="0" dirty="0"/>
              <a:t>排序方法都包含第一种操作，而第二种操作需要根据记录序列的存储方式来决定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2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通常</a:t>
            </a:r>
            <a:r>
              <a:rPr lang="zh-CN" altLang="zh-CN" sz="2800" dirty="0">
                <a:solidFill>
                  <a:srgbClr val="FF0000"/>
                </a:solidFill>
              </a:rPr>
              <a:t>时间复杂</a:t>
            </a:r>
            <a:r>
              <a:rPr lang="zh-CN" altLang="zh-CN" sz="2800" dirty="0" smtClean="0">
                <a:solidFill>
                  <a:srgbClr val="FF0000"/>
                </a:solidFill>
              </a:rPr>
              <a:t>度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</a:rPr>
              <a:t>空间</a:t>
            </a:r>
            <a:r>
              <a:rPr lang="zh-CN" altLang="zh-CN" sz="2800" dirty="0">
                <a:solidFill>
                  <a:srgbClr val="FF0000"/>
                </a:solidFill>
              </a:rPr>
              <a:t>复杂度</a:t>
            </a:r>
            <a:r>
              <a:rPr lang="zh-CN" altLang="zh-CN" sz="2800" b="0" dirty="0"/>
              <a:t>（即所需的额外空间</a:t>
            </a:r>
            <a:r>
              <a:rPr lang="zh-CN" altLang="zh-CN" sz="2800" b="0" dirty="0" smtClean="0"/>
              <a:t>）</a:t>
            </a:r>
            <a:r>
              <a:rPr lang="zh-CN" altLang="en-US" sz="2800" b="0" dirty="0" smtClean="0"/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稳定性</a:t>
            </a:r>
            <a:r>
              <a:rPr lang="zh-CN" altLang="zh-CN" sz="2800" b="0" dirty="0" smtClean="0"/>
              <a:t>是</a:t>
            </a:r>
            <a:r>
              <a:rPr lang="zh-CN" altLang="zh-CN" sz="2800" b="0" dirty="0"/>
              <a:t>评价一个排序算法好坏的主要</a:t>
            </a:r>
            <a:r>
              <a:rPr lang="zh-CN" altLang="zh-CN" sz="2800" b="0" dirty="0" smtClean="0"/>
              <a:t>标准</a:t>
            </a:r>
            <a:r>
              <a:rPr lang="zh-CN" altLang="en-US" sz="2800" b="0" dirty="0" smtClean="0"/>
              <a:t>。</a:t>
            </a:r>
            <a:r>
              <a:rPr lang="zh-CN" altLang="zh-CN" sz="2800" b="0" dirty="0" smtClean="0"/>
              <a:t>此外</a:t>
            </a:r>
            <a:r>
              <a:rPr lang="zh-CN" altLang="zh-CN" sz="2800" b="0" dirty="0"/>
              <a:t>算法本身的</a:t>
            </a:r>
            <a:r>
              <a:rPr lang="zh-CN" altLang="zh-CN" sz="2800" dirty="0">
                <a:solidFill>
                  <a:srgbClr val="FF0000"/>
                </a:solidFill>
              </a:rPr>
              <a:t>复杂程度</a:t>
            </a:r>
            <a:r>
              <a:rPr lang="zh-CN" altLang="zh-CN" sz="2800" b="0" dirty="0" smtClean="0"/>
              <a:t>和也</a:t>
            </a:r>
            <a:r>
              <a:rPr lang="zh-CN" altLang="zh-CN" sz="2800" b="0" dirty="0"/>
              <a:t>是需要考虑的因素。</a:t>
            </a:r>
            <a:endParaRPr lang="zh-CN" altLang="en-US" sz="2800" b="0" dirty="0"/>
          </a:p>
        </p:txBody>
      </p:sp>
      <p:sp>
        <p:nvSpPr>
          <p:cNvPr id="4" name="矩形 3"/>
          <p:cNvSpPr/>
          <p:nvPr/>
        </p:nvSpPr>
        <p:spPr>
          <a:xfrm>
            <a:off x="179512" y="97468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、排序算法的评价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1077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678198" cy="6500858"/>
          </a:xfrm>
        </p:spPr>
        <p:txBody>
          <a:bodyPr>
            <a:normAutofit/>
          </a:bodyPr>
          <a:lstStyle/>
          <a:p>
            <a:r>
              <a:rPr lang="zh-CN" altLang="zh-CN" sz="3500" dirty="0"/>
              <a:t>快速排序的</a:t>
            </a:r>
            <a:r>
              <a:rPr lang="zh-CN" altLang="zh-CN" sz="3500" dirty="0" smtClean="0"/>
              <a:t>性能</a:t>
            </a:r>
            <a:r>
              <a:rPr lang="en-US" altLang="zh-CN" sz="3500" dirty="0" smtClean="0"/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 smtClean="0"/>
              <a:t>快速排序</a:t>
            </a:r>
            <a:r>
              <a:rPr lang="zh-CN" altLang="en-US" sz="2800" b="0" dirty="0" smtClean="0"/>
              <a:t>每趟操作都</a:t>
            </a:r>
            <a:r>
              <a:rPr lang="zh-CN" altLang="zh-CN" sz="2800" b="0" dirty="0" smtClean="0"/>
              <a:t>相似，包含</a:t>
            </a:r>
            <a:r>
              <a:rPr lang="zh-CN" altLang="zh-CN" sz="2800" b="0" dirty="0"/>
              <a:t>枢轴的</a:t>
            </a:r>
            <a:r>
              <a:rPr lang="zh-CN" altLang="zh-CN" sz="2800" dirty="0" smtClean="0">
                <a:solidFill>
                  <a:srgbClr val="FF0000"/>
                </a:solidFill>
              </a:rPr>
              <a:t>选择</a:t>
            </a:r>
            <a:r>
              <a:rPr lang="zh-CN" altLang="en-US" sz="2800" b="0" dirty="0" smtClean="0"/>
              <a:t>、</a:t>
            </a:r>
            <a:r>
              <a:rPr lang="zh-CN" altLang="zh-CN" sz="2800" dirty="0" smtClean="0">
                <a:solidFill>
                  <a:srgbClr val="FF0000"/>
                </a:solidFill>
              </a:rPr>
              <a:t>划分</a:t>
            </a:r>
            <a:r>
              <a:rPr lang="zh-CN" altLang="zh-CN" sz="2800" b="0" dirty="0"/>
              <a:t>待</a:t>
            </a:r>
            <a:r>
              <a:rPr lang="zh-CN" altLang="zh-CN" sz="2800" b="0" dirty="0" smtClean="0"/>
              <a:t>排序列。</a:t>
            </a:r>
            <a:r>
              <a:rPr lang="zh-CN" altLang="zh-CN" sz="2800" dirty="0" smtClean="0">
                <a:solidFill>
                  <a:srgbClr val="FF0000"/>
                </a:solidFill>
              </a:rPr>
              <a:t>枢轴</a:t>
            </a:r>
            <a:r>
              <a:rPr lang="zh-CN" altLang="zh-CN" sz="2800" dirty="0">
                <a:solidFill>
                  <a:srgbClr val="FF0000"/>
                </a:solidFill>
              </a:rPr>
              <a:t>选择</a:t>
            </a:r>
            <a:r>
              <a:rPr lang="zh-CN" altLang="zh-CN" sz="2800" b="0" dirty="0"/>
              <a:t>的时间复杂度是</a:t>
            </a:r>
            <a:r>
              <a:rPr lang="en-US" altLang="zh-CN" sz="2800" dirty="0">
                <a:solidFill>
                  <a:srgbClr val="FF0000"/>
                </a:solidFill>
              </a:rPr>
              <a:t>O(1)</a:t>
            </a:r>
            <a:r>
              <a:rPr lang="zh-CN" altLang="zh-CN" sz="2800" b="0" dirty="0" smtClean="0"/>
              <a:t>，</a:t>
            </a:r>
            <a:r>
              <a:rPr lang="zh-CN" altLang="zh-CN" sz="2800" dirty="0" smtClean="0">
                <a:solidFill>
                  <a:srgbClr val="FF0000"/>
                </a:solidFill>
              </a:rPr>
              <a:t>划分</a:t>
            </a:r>
            <a:r>
              <a:rPr lang="zh-CN" altLang="zh-CN" sz="2800" b="0" dirty="0" smtClean="0"/>
              <a:t>的</a:t>
            </a:r>
            <a:r>
              <a:rPr lang="zh-CN" altLang="zh-CN" sz="2800" b="0" dirty="0"/>
              <a:t>时间复杂度不会超过</a:t>
            </a:r>
            <a:r>
              <a:rPr lang="en-US" altLang="zh-CN" sz="2800" dirty="0" smtClean="0">
                <a:solidFill>
                  <a:srgbClr val="FF0000"/>
                </a:solidFill>
              </a:rPr>
              <a:t>O(n)</a:t>
            </a:r>
            <a:r>
              <a:rPr lang="zh-CN" altLang="en-US" sz="2800" b="0" dirty="0" smtClean="0"/>
              <a:t>，包括比较、交换。</a:t>
            </a:r>
            <a:endParaRPr lang="en-US" altLang="zh-CN" sz="2800" b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sz="2800" b="0" dirty="0" smtClean="0"/>
              <a:t>为了</a:t>
            </a:r>
            <a:r>
              <a:rPr lang="zh-CN" altLang="zh-CN" sz="2800" b="0" dirty="0"/>
              <a:t>分析的简单，假定对</a:t>
            </a:r>
            <a:r>
              <a:rPr lang="en-US" altLang="zh-CN" sz="2800" b="0" dirty="0"/>
              <a:t>1</a:t>
            </a:r>
            <a:r>
              <a:rPr lang="zh-CN" altLang="zh-CN" sz="2800" b="0" dirty="0" smtClean="0"/>
              <a:t>到</a:t>
            </a:r>
            <a:r>
              <a:rPr lang="en-US" altLang="zh-CN" sz="2800" b="0" dirty="0" smtClean="0"/>
              <a:t>n</a:t>
            </a:r>
            <a:r>
              <a:rPr lang="zh-CN" altLang="zh-CN" sz="2800" b="0" dirty="0" smtClean="0"/>
              <a:t>进行</a:t>
            </a:r>
            <a:r>
              <a:rPr lang="zh-CN" altLang="zh-CN" sz="2800" dirty="0" smtClean="0">
                <a:solidFill>
                  <a:srgbClr val="FF0000"/>
                </a:solidFill>
              </a:rPr>
              <a:t>划分</a:t>
            </a:r>
            <a:r>
              <a:rPr lang="zh-CN" altLang="en-US" sz="2800" b="0" dirty="0" smtClean="0"/>
              <a:t>。</a:t>
            </a:r>
            <a:r>
              <a:rPr lang="en-US" altLang="zh-CN" sz="2800" dirty="0" smtClean="0">
                <a:solidFill>
                  <a:srgbClr val="FF0000"/>
                </a:solidFill>
              </a:rPr>
              <a:t>C(n)</a:t>
            </a:r>
            <a:r>
              <a:rPr lang="zh-CN" altLang="zh-CN" sz="2800" b="0" dirty="0"/>
              <a:t>代表快速排序</a:t>
            </a:r>
            <a:r>
              <a:rPr lang="zh-CN" altLang="zh-CN" sz="2800" b="0" dirty="0" smtClean="0"/>
              <a:t>对</a:t>
            </a:r>
            <a:r>
              <a:rPr lang="en-US" altLang="zh-CN" sz="2800" b="0" dirty="0" smtClean="0"/>
              <a:t>n</a:t>
            </a:r>
            <a:r>
              <a:rPr lang="zh-CN" altLang="zh-CN" sz="2800" b="0" dirty="0" smtClean="0"/>
              <a:t>个</a:t>
            </a:r>
            <a:r>
              <a:rPr lang="zh-CN" altLang="zh-CN" sz="2800" b="0" dirty="0"/>
              <a:t>待排序记录进行排序</a:t>
            </a:r>
            <a:r>
              <a:rPr lang="zh-CN" altLang="zh-CN" sz="2800" dirty="0">
                <a:solidFill>
                  <a:srgbClr val="FF0000"/>
                </a:solidFill>
              </a:rPr>
              <a:t>总的比较次数</a:t>
            </a:r>
            <a:r>
              <a:rPr lang="zh-CN" altLang="zh-CN" sz="2800" b="0" dirty="0"/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S(n)</a:t>
            </a:r>
            <a:r>
              <a:rPr lang="zh-CN" altLang="zh-CN" sz="2800" dirty="0">
                <a:solidFill>
                  <a:srgbClr val="FF0000"/>
                </a:solidFill>
              </a:rPr>
              <a:t>代表总的交换</a:t>
            </a:r>
            <a:r>
              <a:rPr lang="zh-CN" altLang="zh-CN" sz="2800" b="0" dirty="0"/>
              <a:t>次数。假设每次划分产生一个长度为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zh-CN" altLang="zh-CN" sz="2800" b="0" dirty="0"/>
              <a:t>的子序列，另一个长度</a:t>
            </a:r>
            <a:r>
              <a:rPr lang="zh-CN" altLang="zh-CN" sz="2800" b="0" dirty="0" smtClean="0"/>
              <a:t>为</a:t>
            </a:r>
            <a:r>
              <a:rPr lang="en-US" altLang="zh-CN" sz="2800" dirty="0" smtClean="0">
                <a:solidFill>
                  <a:srgbClr val="FF0000"/>
                </a:solidFill>
              </a:rPr>
              <a:t>n-r-1</a:t>
            </a:r>
            <a:r>
              <a:rPr lang="zh-CN" altLang="zh-CN" sz="2800" b="0" dirty="0"/>
              <a:t>的子序列。</a:t>
            </a:r>
            <a:r>
              <a:rPr lang="zh-CN" altLang="zh-CN" sz="2800" b="0" dirty="0" smtClean="0"/>
              <a:t>则</a:t>
            </a:r>
            <a:r>
              <a:rPr lang="zh-CN" altLang="en-US" sz="2800" b="0" dirty="0" smtClean="0"/>
              <a:t>有如下递推式：</a:t>
            </a:r>
            <a:endParaRPr lang="zh-CN" altLang="zh-CN" sz="2800" b="0" dirty="0"/>
          </a:p>
          <a:p>
            <a:pPr marL="0" indent="0"/>
            <a:r>
              <a:rPr lang="en-US" altLang="zh-CN" sz="2800" b="0" dirty="0" smtClean="0"/>
              <a:t>	</a:t>
            </a:r>
            <a:r>
              <a:rPr lang="en-US" altLang="zh-CN" sz="2800" dirty="0" smtClean="0"/>
              <a:t>C(n)=n-1+C(r</a:t>
            </a:r>
            <a:r>
              <a:rPr lang="en-US" altLang="zh-CN" sz="2800" dirty="0"/>
              <a:t>)+</a:t>
            </a:r>
            <a:r>
              <a:rPr lang="en-US" altLang="zh-CN" sz="2800" dirty="0" smtClean="0"/>
              <a:t>C(n-r-1)</a:t>
            </a:r>
          </a:p>
          <a:p>
            <a:endParaRPr lang="zh-CN" altLang="zh-CN" b="0" dirty="0"/>
          </a:p>
          <a:p>
            <a:endParaRPr lang="zh-CN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8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678198" cy="6500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</a:rPr>
              <a:t>一般情况：</a:t>
            </a:r>
            <a:r>
              <a:rPr lang="zh-CN" altLang="en-US" sz="2800" b="0" dirty="0" smtClean="0"/>
              <a:t>比较次数和交换次数都是</a:t>
            </a:r>
            <a:r>
              <a:rPr lang="en-US" altLang="zh-CN" sz="2800" dirty="0" smtClean="0">
                <a:solidFill>
                  <a:srgbClr val="FF0000"/>
                </a:solidFill>
              </a:rPr>
              <a:t>O(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nlogn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800" dirty="0" smtClean="0"/>
              <a:t>  C(n)=n-1+C(r)+C(n-r-1)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等概率取值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之间</a:t>
            </a:r>
            <a:endParaRPr lang="en-US" altLang="zh-CN" sz="2800" dirty="0" smtClean="0"/>
          </a:p>
          <a:p>
            <a:r>
              <a:rPr lang="zh-CN" altLang="en-US" sz="2800" dirty="0" smtClean="0"/>
              <a:t>则：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zh-CN" b="0" dirty="0"/>
          </a:p>
          <a:p>
            <a:endParaRPr lang="zh-CN" altLang="zh-CN" b="0" dirty="0"/>
          </a:p>
          <a:p>
            <a:endParaRPr lang="zh-CN" altLang="en-US" dirty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-32" y="2143116"/>
          <a:ext cx="9271063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8" name="Equation" r:id="rId4" imgW="2781000" imgH="342720" progId="Equation.DSMT4">
                  <p:embed/>
                </p:oleObj>
              </mc:Choice>
              <mc:Fallback>
                <p:oleObj name="Equation" r:id="rId4" imgW="278100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" y="2143116"/>
                        <a:ext cx="9271063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000100" y="3406776"/>
          <a:ext cx="7510385" cy="102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9" name="Equation" r:id="rId6" imgW="2425680" imgH="330120" progId="Equation.DSMT4">
                  <p:embed/>
                </p:oleObj>
              </mc:Choice>
              <mc:Fallback>
                <p:oleObj name="Equation" r:id="rId6" imgW="2425680" imgH="330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406776"/>
                        <a:ext cx="7510385" cy="102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342467"/>
              </p:ext>
            </p:extLst>
          </p:nvPr>
        </p:nvGraphicFramePr>
        <p:xfrm>
          <a:off x="1487488" y="5983288"/>
          <a:ext cx="68103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0" name="Equation" r:id="rId8" imgW="1384200" imgH="177480" progId="Equation.DSMT4">
                  <p:embed/>
                </p:oleObj>
              </mc:Choice>
              <mc:Fallback>
                <p:oleObj name="Equation" r:id="rId8" imgW="138420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983288"/>
                        <a:ext cx="68103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8402718" y="3356992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9835" y="198884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1520" y="4857760"/>
            <a:ext cx="7379949" cy="668080"/>
            <a:chOff x="251520" y="4857760"/>
            <a:chExt cx="7379949" cy="668080"/>
          </a:xfrm>
        </p:grpSpPr>
        <p:graphicFrame>
          <p:nvGraphicFramePr>
            <p:cNvPr id="9626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7720706"/>
                </p:ext>
              </p:extLst>
            </p:nvPr>
          </p:nvGraphicFramePr>
          <p:xfrm>
            <a:off x="1857356" y="4857760"/>
            <a:ext cx="5774113" cy="668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11" name="Equation" r:id="rId10" imgW="1536480" imgH="177480" progId="Equation.DSMT4">
                    <p:embed/>
                  </p:oleObj>
                </mc:Choice>
                <mc:Fallback>
                  <p:oleObj name="Equation" r:id="rId10" imgW="1536480" imgH="1774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4857760"/>
                          <a:ext cx="5774113" cy="668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251520" y="4869160"/>
              <a:ext cx="12961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(1)-(2)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8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678198" cy="6500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zh-CN" sz="2800" dirty="0" smtClean="0">
                <a:solidFill>
                  <a:srgbClr val="FF0000"/>
                </a:solidFill>
              </a:rPr>
              <a:t>最坏情况</a:t>
            </a:r>
            <a:r>
              <a:rPr lang="zh-CN" altLang="en-US" sz="2800" dirty="0" smtClean="0">
                <a:solidFill>
                  <a:srgbClr val="FF0000"/>
                </a:solidFill>
              </a:rPr>
              <a:t>：每次有个子序列为空，</a:t>
            </a:r>
            <a:r>
              <a:rPr lang="zh-CN" altLang="zh-CN" sz="2800" b="0" dirty="0" smtClean="0"/>
              <a:t>时间</a:t>
            </a:r>
            <a:r>
              <a:rPr lang="zh-CN" altLang="zh-CN" sz="2800" b="0" dirty="0"/>
              <a:t>复杂度为</a:t>
            </a:r>
            <a:r>
              <a:rPr lang="en-US" altLang="zh-CN" sz="3200" dirty="0" smtClean="0">
                <a:solidFill>
                  <a:srgbClr val="FF0000"/>
                </a:solidFill>
              </a:rPr>
              <a:t>O(n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800"/>
              </a:spcBef>
            </a:pPr>
            <a:r>
              <a:rPr lang="en-US" altLang="zh-CN" sz="2800" dirty="0" smtClean="0"/>
              <a:t>C(n)=n-1+C(r)+C(n-r-1)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        </a:t>
            </a:r>
            <a:r>
              <a:rPr lang="en-US" altLang="zh-CN" sz="2800" dirty="0" smtClean="0"/>
              <a:t>= n-1+C(n-1)</a:t>
            </a:r>
          </a:p>
          <a:p>
            <a:r>
              <a:rPr lang="en-US" altLang="zh-CN" sz="2800" dirty="0" smtClean="0"/>
              <a:t>        = n-1+n-2+C(n-2)</a:t>
            </a:r>
          </a:p>
          <a:p>
            <a:r>
              <a:rPr lang="en-US" altLang="zh-CN" sz="2800" dirty="0" smtClean="0"/>
              <a:t>        = n-1+n-2+…+1  //</a:t>
            </a:r>
            <a:r>
              <a:rPr lang="zh-CN" altLang="en-US" sz="2800" dirty="0" smtClean="0"/>
              <a:t>最后的子序列为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，比较一次</a:t>
            </a:r>
            <a:r>
              <a:rPr lang="en-US" altLang="zh-CN" sz="2800" dirty="0" smtClean="0"/>
              <a:t>  </a:t>
            </a:r>
            <a:endParaRPr lang="zh-CN" altLang="zh-CN" sz="2800" dirty="0"/>
          </a:p>
          <a:p>
            <a:r>
              <a:rPr lang="en-US" altLang="zh-CN" sz="2800" dirty="0" smtClean="0"/>
              <a:t>        =n(n-1</a:t>
            </a:r>
            <a:r>
              <a:rPr lang="en-US" altLang="zh-CN" sz="2800" b="0" dirty="0" smtClean="0"/>
              <a:t>)/2</a:t>
            </a:r>
            <a:endParaRPr lang="zh-CN" altLang="zh-CN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357166"/>
            <a:ext cx="8643998" cy="550072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结论：</a:t>
            </a:r>
          </a:p>
          <a:p>
            <a:pPr>
              <a:spcBef>
                <a:spcPts val="1600"/>
              </a:spcBef>
            </a:pPr>
            <a:r>
              <a:rPr lang="zh-CN" altLang="en-US" sz="2800" b="0" dirty="0" smtClean="0"/>
              <a:t>（</a:t>
            </a:r>
            <a:r>
              <a:rPr lang="en-US" sz="2800" b="0" dirty="0" smtClean="0"/>
              <a:t>1</a:t>
            </a:r>
            <a:r>
              <a:rPr lang="zh-CN" altLang="en-US" sz="2800" b="0" dirty="0" smtClean="0"/>
              <a:t>）快速排序的</a:t>
            </a:r>
            <a:r>
              <a:rPr lang="zh-CN" altLang="en-US" sz="2800" dirty="0" smtClean="0">
                <a:solidFill>
                  <a:srgbClr val="FF0000"/>
                </a:solidFill>
              </a:rPr>
              <a:t>平均时间复杂度为</a:t>
            </a:r>
            <a:r>
              <a:rPr lang="en-US" sz="2800" dirty="0" smtClean="0">
                <a:solidFill>
                  <a:srgbClr val="FF0000"/>
                </a:solidFill>
              </a:rPr>
              <a:t>O(</a:t>
            </a:r>
            <a:r>
              <a:rPr lang="en-US" sz="2800" dirty="0" err="1" smtClean="0">
                <a:solidFill>
                  <a:srgbClr val="FF0000"/>
                </a:solidFill>
              </a:rPr>
              <a:t>nlogn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0" dirty="0" smtClean="0"/>
              <a:t>。</a:t>
            </a:r>
          </a:p>
          <a:p>
            <a:r>
              <a:rPr lang="zh-CN" altLang="en-US" sz="2800" b="0" dirty="0" smtClean="0"/>
              <a:t>（</a:t>
            </a:r>
            <a:r>
              <a:rPr lang="en-US" sz="2800" b="0" dirty="0" smtClean="0"/>
              <a:t>2</a:t>
            </a:r>
            <a:r>
              <a:rPr lang="zh-CN" altLang="en-US" sz="2800" b="0" dirty="0" smtClean="0"/>
              <a:t>）快速排序是一种</a:t>
            </a:r>
            <a:r>
              <a:rPr lang="zh-CN" altLang="en-US" sz="2800" dirty="0" smtClean="0">
                <a:solidFill>
                  <a:srgbClr val="FF0000"/>
                </a:solidFill>
              </a:rPr>
              <a:t>不稳定的</a:t>
            </a:r>
            <a:r>
              <a:rPr lang="zh-CN" altLang="en-US" sz="2800" b="0" dirty="0" smtClean="0"/>
              <a:t>排序算法。</a:t>
            </a:r>
          </a:p>
          <a:p>
            <a:r>
              <a:rPr lang="zh-CN" altLang="en-US" sz="2800" b="0" dirty="0" smtClean="0"/>
              <a:t>（</a:t>
            </a:r>
            <a:r>
              <a:rPr lang="en-US" sz="2800" b="0" dirty="0" smtClean="0"/>
              <a:t>3</a:t>
            </a:r>
            <a:r>
              <a:rPr lang="zh-CN" altLang="en-US" sz="2800" b="0" dirty="0" smtClean="0"/>
              <a:t>）快速排序被公认为在所有同数量级</a:t>
            </a:r>
            <a:r>
              <a:rPr lang="en-US" sz="2800" b="0" dirty="0" smtClean="0"/>
              <a:t>O(</a:t>
            </a:r>
            <a:r>
              <a:rPr lang="en-US" sz="2800" b="0" dirty="0" err="1" smtClean="0"/>
              <a:t>nlogn</a:t>
            </a:r>
            <a:r>
              <a:rPr lang="en-US" sz="2800" b="0" dirty="0" smtClean="0"/>
              <a:t>)</a:t>
            </a:r>
            <a:r>
              <a:rPr lang="zh-CN" altLang="en-US" sz="2800" b="0" dirty="0" smtClean="0"/>
              <a:t>的排序方法中，</a:t>
            </a:r>
            <a:r>
              <a:rPr lang="zh-CN" altLang="en-US" sz="2800" dirty="0" smtClean="0">
                <a:solidFill>
                  <a:srgbClr val="FF0000"/>
                </a:solidFill>
              </a:rPr>
              <a:t>平均性能最好</a:t>
            </a:r>
            <a:r>
              <a:rPr lang="zh-CN" altLang="en-US" sz="2800" b="0" dirty="0" smtClean="0"/>
              <a:t>，但如果待排序序列</a:t>
            </a:r>
            <a:r>
              <a:rPr lang="zh-CN" altLang="en-US" sz="2800" dirty="0" smtClean="0">
                <a:solidFill>
                  <a:srgbClr val="FF0000"/>
                </a:solidFill>
              </a:rPr>
              <a:t>有序时</a:t>
            </a:r>
            <a:r>
              <a:rPr lang="zh-CN" altLang="en-US" sz="2800" b="0" dirty="0" smtClean="0"/>
              <a:t>，快速排序将蜕化为一般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最坏</a:t>
            </a:r>
            <a:r>
              <a:rPr lang="zh-CN" altLang="en-US" sz="2800" dirty="0" smtClean="0">
                <a:solidFill>
                  <a:srgbClr val="FF0000"/>
                </a:solidFill>
              </a:rPr>
              <a:t>情况的</a:t>
            </a:r>
            <a:r>
              <a:rPr lang="en-US" altLang="zh-CN" sz="2800" b="0" dirty="0" smtClean="0"/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冒泡排序</a:t>
            </a:r>
            <a:r>
              <a:rPr lang="zh-CN" altLang="en-US" sz="2800" b="0" dirty="0" smtClean="0"/>
              <a:t>，其时间复杂度变为</a:t>
            </a:r>
            <a:r>
              <a:rPr lang="en-US" sz="2800" dirty="0" smtClean="0">
                <a:solidFill>
                  <a:srgbClr val="FF0000"/>
                </a:solidFill>
              </a:rPr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0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3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746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排序策略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948" y="2309971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336" y="4440594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希尔排序</a:t>
            </a:r>
          </a:p>
        </p:txBody>
      </p:sp>
      <p:sp>
        <p:nvSpPr>
          <p:cNvPr id="17" name="矩形 16"/>
          <p:cNvSpPr/>
          <p:nvPr/>
        </p:nvSpPr>
        <p:spPr>
          <a:xfrm>
            <a:off x="2508156" y="2496378"/>
            <a:ext cx="1415772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冒泡排序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86432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快排序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3724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15932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4281" y="2343070"/>
            <a:ext cx="1415772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82557" y="4440594"/>
            <a:ext cx="1107996" cy="46166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12057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选择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88205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基数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92280" y="151788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其它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11876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987824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355957" y="3356992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308304" y="2420888"/>
            <a:ext cx="288032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4005064"/>
            <a:ext cx="8352928" cy="20882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68575" y="555962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1912" y="2060848"/>
            <a:ext cx="8352928" cy="15417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51920" y="314096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71962" y="4293096"/>
            <a:ext cx="800219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543" y="4149080"/>
            <a:ext cx="6984777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03848" y="4941168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基于关键字比较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4067943" y="2636912"/>
            <a:ext cx="587401" cy="32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9" grpId="0" animBg="1"/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858280" cy="548640"/>
          </a:xfrm>
        </p:spPr>
        <p:txBody>
          <a:bodyPr/>
          <a:lstStyle/>
          <a:p>
            <a:r>
              <a:rPr lang="zh-CN" altLang="en-US" sz="3200" b="1" dirty="0" smtClean="0"/>
              <a:t>三、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堆排序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(Heap Sort)——</a:t>
            </a:r>
            <a:r>
              <a:rPr lang="zh-CN" altLang="zh-CN" sz="3200" b="1" dirty="0"/>
              <a:t>树型选择排序</a:t>
            </a:r>
            <a:r>
              <a:rPr lang="zh-CN" altLang="en-US" sz="3200" b="1" dirty="0"/>
              <a:t>之一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8072494" cy="552694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简单选择排序</a:t>
            </a:r>
            <a:r>
              <a:rPr lang="zh-CN" altLang="en-US" sz="3200" b="0" dirty="0"/>
              <a:t>的</a:t>
            </a:r>
            <a:r>
              <a:rPr lang="zh-CN" altLang="en-US" sz="3200" b="0" dirty="0" smtClean="0"/>
              <a:t>改进</a:t>
            </a:r>
            <a:endParaRPr lang="en-US" altLang="zh-CN" sz="3200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</a:rPr>
              <a:t>基本思想</a:t>
            </a:r>
            <a:r>
              <a:rPr lang="zh-CN" altLang="en-US" sz="3200" b="0" dirty="0" smtClean="0"/>
              <a:t>：</a:t>
            </a:r>
            <a:r>
              <a:rPr lang="zh-CN" altLang="en-US" sz="3200" dirty="0" smtClean="0">
                <a:solidFill>
                  <a:srgbClr val="FF0000"/>
                </a:solidFill>
              </a:rPr>
              <a:t>利用堆</a:t>
            </a:r>
            <a:r>
              <a:rPr lang="zh-CN" altLang="en-US" sz="3200" b="0" dirty="0" smtClean="0"/>
              <a:t>数据结构来保存待排记录的信息。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分为两个步骤：</a:t>
            </a:r>
            <a:endParaRPr lang="en-US" altLang="zh-CN" sz="3200" dirty="0" smtClean="0"/>
          </a:p>
          <a:p>
            <a:r>
              <a:rPr lang="zh-CN" altLang="zh-CN" sz="3200" dirty="0" smtClean="0"/>
              <a:t>第一步</a:t>
            </a:r>
            <a:r>
              <a:rPr lang="zh-CN" altLang="zh-CN" sz="3200" b="0" dirty="0" smtClean="0"/>
              <a:t>：根据初始输入数据，利用堆的调整算法</a:t>
            </a:r>
            <a:r>
              <a:rPr lang="en-US" altLang="zh-CN" sz="3200" dirty="0" err="1" smtClean="0"/>
              <a:t>SiftDown</a:t>
            </a:r>
            <a:r>
              <a:rPr lang="zh-CN" altLang="zh-CN" sz="3200" b="0" dirty="0" smtClean="0"/>
              <a:t>形成</a:t>
            </a:r>
            <a:r>
              <a:rPr lang="zh-CN" altLang="zh-CN" sz="3200" dirty="0">
                <a:solidFill>
                  <a:srgbClr val="FF0000"/>
                </a:solidFill>
              </a:rPr>
              <a:t>初始大顶堆</a:t>
            </a:r>
            <a:r>
              <a:rPr lang="zh-CN" altLang="en-US" sz="3200" b="0" dirty="0" smtClean="0"/>
              <a:t>（假设</a:t>
            </a:r>
            <a:r>
              <a:rPr lang="zh-CN" altLang="zh-CN" sz="3200" b="0" dirty="0" smtClean="0"/>
              <a:t>从小到大排序</a:t>
            </a:r>
            <a:r>
              <a:rPr lang="zh-CN" altLang="en-US" sz="3200" b="0" dirty="0" smtClean="0"/>
              <a:t>）</a:t>
            </a:r>
            <a:r>
              <a:rPr lang="en-US" altLang="zh-CN" sz="3200" b="0" dirty="0" smtClean="0"/>
              <a:t>——</a:t>
            </a:r>
            <a:r>
              <a:rPr lang="zh-CN" altLang="en-US" sz="3200" b="0" dirty="0"/>
              <a:t>根结点是</a:t>
            </a:r>
            <a:r>
              <a:rPr lang="zh-CN" altLang="en-US" sz="3200" b="0" dirty="0" smtClean="0"/>
              <a:t>选择的最小值；</a:t>
            </a:r>
            <a:endParaRPr lang="zh-CN" altLang="zh-CN" sz="3200" b="0" dirty="0" smtClean="0"/>
          </a:p>
          <a:p>
            <a:r>
              <a:rPr lang="zh-CN" altLang="zh-CN" sz="3200" dirty="0" smtClean="0"/>
              <a:t>第二步</a:t>
            </a:r>
            <a:r>
              <a:rPr lang="zh-CN" altLang="zh-CN" sz="3200" b="0" dirty="0" smtClean="0"/>
              <a:t>：</a:t>
            </a:r>
            <a:r>
              <a:rPr lang="zh-CN" altLang="en-US" sz="3200" b="0" dirty="0" smtClean="0"/>
              <a:t>根结点与最后结点</a:t>
            </a:r>
            <a:r>
              <a:rPr lang="zh-CN" altLang="en-US" sz="3200" dirty="0" smtClean="0">
                <a:solidFill>
                  <a:srgbClr val="FF0000"/>
                </a:solidFill>
              </a:rPr>
              <a:t>交换</a:t>
            </a:r>
            <a:r>
              <a:rPr lang="zh-CN" altLang="en-US" sz="3200" b="0" dirty="0" smtClean="0"/>
              <a:t>，对</a:t>
            </a:r>
            <a:r>
              <a:rPr lang="zh-CN" altLang="en-US" sz="3200" dirty="0" smtClean="0">
                <a:solidFill>
                  <a:srgbClr val="FF0000"/>
                </a:solidFill>
              </a:rPr>
              <a:t>剩余数据元素</a:t>
            </a:r>
            <a:r>
              <a:rPr lang="zh-CN" altLang="en-US" sz="3200" b="0" dirty="0" smtClean="0"/>
              <a:t>再筛选法</a:t>
            </a:r>
            <a:r>
              <a:rPr lang="zh-CN" altLang="zh-CN" sz="3200" b="0" dirty="0" smtClean="0"/>
              <a:t>调整</a:t>
            </a:r>
            <a:r>
              <a:rPr lang="zh-CN" altLang="en-US" sz="3200" b="0" dirty="0" smtClean="0"/>
              <a:t>。如此继续下去</a:t>
            </a:r>
            <a:r>
              <a:rPr lang="zh-CN" altLang="zh-CN" sz="3200" b="0" dirty="0" smtClean="0"/>
              <a:t>。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66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428604"/>
            <a:ext cx="7848490" cy="1571636"/>
          </a:xfrm>
        </p:spPr>
        <p:txBody>
          <a:bodyPr/>
          <a:lstStyle/>
          <a:p>
            <a:r>
              <a:rPr lang="zh-CN" altLang="zh-CN" b="0" dirty="0"/>
              <a:t>【例</a:t>
            </a:r>
            <a:r>
              <a:rPr lang="en-US" altLang="zh-CN" b="0" dirty="0"/>
              <a:t>7.8</a:t>
            </a:r>
            <a:r>
              <a:rPr lang="zh-CN" altLang="zh-CN" b="0" dirty="0"/>
              <a:t>】，给定关键字序列</a:t>
            </a:r>
            <a:r>
              <a:rPr lang="en-US" altLang="zh-CN" b="0" dirty="0"/>
              <a:t>{46,55,13,42,93,5,17,70}</a:t>
            </a:r>
            <a:r>
              <a:rPr lang="zh-CN" altLang="zh-CN" b="0" dirty="0"/>
              <a:t>，建立初始堆的过程如</a:t>
            </a:r>
            <a:r>
              <a:rPr lang="zh-CN" altLang="zh-CN" b="0" dirty="0" smtClean="0"/>
              <a:t>图所</a:t>
            </a:r>
            <a:r>
              <a:rPr lang="zh-CN" altLang="zh-CN" b="0" dirty="0"/>
              <a:t>示。建成</a:t>
            </a:r>
            <a:r>
              <a:rPr lang="zh-CN" altLang="zh-CN" b="0" dirty="0" smtClean="0"/>
              <a:t>如图</a:t>
            </a:r>
            <a:r>
              <a:rPr lang="zh-CN" altLang="en-US" b="0" dirty="0"/>
              <a:t>（</a:t>
            </a:r>
            <a:r>
              <a:rPr lang="en-US" altLang="zh-CN" b="0" dirty="0"/>
              <a:t>e</a:t>
            </a:r>
            <a:r>
              <a:rPr lang="zh-CN" altLang="en-US" b="0" dirty="0"/>
              <a:t>）</a:t>
            </a:r>
            <a:r>
              <a:rPr lang="zh-CN" altLang="zh-CN" b="0" dirty="0" smtClean="0"/>
              <a:t>所</a:t>
            </a:r>
            <a:r>
              <a:rPr lang="zh-CN" altLang="zh-CN" b="0" dirty="0"/>
              <a:t>示的大顶堆后，堆排序的过程如</a:t>
            </a:r>
            <a:r>
              <a:rPr lang="zh-CN" altLang="zh-CN" b="0" dirty="0" smtClean="0"/>
              <a:t>图所</a:t>
            </a:r>
            <a:r>
              <a:rPr lang="zh-CN" altLang="zh-CN" b="0" dirty="0"/>
              <a:t>示。</a:t>
            </a:r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428868"/>
            <a:ext cx="8752616" cy="292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2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5" y="500042"/>
            <a:ext cx="8037059" cy="614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71802" y="6215082"/>
            <a:ext cx="3289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rgbClr val="000000"/>
                </a:solidFill>
              </a:rPr>
              <a:t>建立</a:t>
            </a:r>
            <a:r>
              <a:rPr lang="zh-CN" altLang="en-US" sz="2400" dirty="0" smtClean="0">
                <a:solidFill>
                  <a:srgbClr val="000000"/>
                </a:solidFill>
              </a:rPr>
              <a:t>了</a:t>
            </a:r>
            <a:r>
              <a:rPr lang="zh-CN" altLang="zh-CN" sz="2400" dirty="0" smtClean="0">
                <a:solidFill>
                  <a:srgbClr val="000000"/>
                </a:solidFill>
              </a:rPr>
              <a:t>初始</a:t>
            </a:r>
            <a:r>
              <a:rPr lang="zh-CN" altLang="zh-CN" sz="2400" dirty="0">
                <a:solidFill>
                  <a:srgbClr val="000000"/>
                </a:solidFill>
              </a:rPr>
              <a:t>大顶</a:t>
            </a:r>
            <a:r>
              <a:rPr lang="zh-CN" altLang="zh-CN" sz="2400" dirty="0" smtClean="0">
                <a:solidFill>
                  <a:srgbClr val="000000"/>
                </a:solidFill>
              </a:rPr>
              <a:t>堆</a:t>
            </a:r>
            <a:endParaRPr lang="zh-CN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2864"/>
            <a:ext cx="5357850" cy="651492"/>
          </a:xfrm>
        </p:spPr>
        <p:txBody>
          <a:bodyPr>
            <a:normAutofit/>
          </a:bodyPr>
          <a:lstStyle/>
          <a:p>
            <a:r>
              <a:rPr lang="zh-CN" altLang="zh-CN" dirty="0"/>
              <a:t>堆排序过程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86290"/>
            <a:ext cx="9072594" cy="64431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07703" y="486290"/>
            <a:ext cx="3672408" cy="2025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846298" y="3680178"/>
            <a:ext cx="3123658" cy="2235200"/>
          </a:xfrm>
          <a:custGeom>
            <a:avLst/>
            <a:gdLst>
              <a:gd name="connsiteX0" fmla="*/ 1701258 w 3123658"/>
              <a:gd name="connsiteY0" fmla="*/ 0 h 2235200"/>
              <a:gd name="connsiteX1" fmla="*/ 1667391 w 3123658"/>
              <a:gd name="connsiteY1" fmla="*/ 56444 h 2235200"/>
              <a:gd name="connsiteX2" fmla="*/ 1610946 w 3123658"/>
              <a:gd name="connsiteY2" fmla="*/ 67733 h 2235200"/>
              <a:gd name="connsiteX3" fmla="*/ 1577080 w 3123658"/>
              <a:gd name="connsiteY3" fmla="*/ 79022 h 2235200"/>
              <a:gd name="connsiteX4" fmla="*/ 1373880 w 3123658"/>
              <a:gd name="connsiteY4" fmla="*/ 101600 h 2235200"/>
              <a:gd name="connsiteX5" fmla="*/ 1328724 w 3123658"/>
              <a:gd name="connsiteY5" fmla="*/ 112889 h 2235200"/>
              <a:gd name="connsiteX6" fmla="*/ 1294858 w 3123658"/>
              <a:gd name="connsiteY6" fmla="*/ 124178 h 2235200"/>
              <a:gd name="connsiteX7" fmla="*/ 1238413 w 3123658"/>
              <a:gd name="connsiteY7" fmla="*/ 135466 h 2235200"/>
              <a:gd name="connsiteX8" fmla="*/ 1170680 w 3123658"/>
              <a:gd name="connsiteY8" fmla="*/ 158044 h 2235200"/>
              <a:gd name="connsiteX9" fmla="*/ 1125524 w 3123658"/>
              <a:gd name="connsiteY9" fmla="*/ 191911 h 2235200"/>
              <a:gd name="connsiteX10" fmla="*/ 1035213 w 3123658"/>
              <a:gd name="connsiteY10" fmla="*/ 225778 h 2235200"/>
              <a:gd name="connsiteX11" fmla="*/ 1001346 w 3123658"/>
              <a:gd name="connsiteY11" fmla="*/ 248355 h 2235200"/>
              <a:gd name="connsiteX12" fmla="*/ 967480 w 3123658"/>
              <a:gd name="connsiteY12" fmla="*/ 259644 h 2235200"/>
              <a:gd name="connsiteX13" fmla="*/ 911035 w 3123658"/>
              <a:gd name="connsiteY13" fmla="*/ 293511 h 2235200"/>
              <a:gd name="connsiteX14" fmla="*/ 843302 w 3123658"/>
              <a:gd name="connsiteY14" fmla="*/ 338666 h 2235200"/>
              <a:gd name="connsiteX15" fmla="*/ 752991 w 3123658"/>
              <a:gd name="connsiteY15" fmla="*/ 361244 h 2235200"/>
              <a:gd name="connsiteX16" fmla="*/ 685258 w 3123658"/>
              <a:gd name="connsiteY16" fmla="*/ 406400 h 2235200"/>
              <a:gd name="connsiteX17" fmla="*/ 617524 w 3123658"/>
              <a:gd name="connsiteY17" fmla="*/ 462844 h 2235200"/>
              <a:gd name="connsiteX18" fmla="*/ 583658 w 3123658"/>
              <a:gd name="connsiteY18" fmla="*/ 496711 h 2235200"/>
              <a:gd name="connsiteX19" fmla="*/ 515924 w 3123658"/>
              <a:gd name="connsiteY19" fmla="*/ 541866 h 2235200"/>
              <a:gd name="connsiteX20" fmla="*/ 493346 w 3123658"/>
              <a:gd name="connsiteY20" fmla="*/ 575733 h 2235200"/>
              <a:gd name="connsiteX21" fmla="*/ 459480 w 3123658"/>
              <a:gd name="connsiteY21" fmla="*/ 598311 h 2235200"/>
              <a:gd name="connsiteX22" fmla="*/ 414324 w 3123658"/>
              <a:gd name="connsiteY22" fmla="*/ 666044 h 2235200"/>
              <a:gd name="connsiteX23" fmla="*/ 357880 w 3123658"/>
              <a:gd name="connsiteY23" fmla="*/ 745066 h 2235200"/>
              <a:gd name="connsiteX24" fmla="*/ 324013 w 3123658"/>
              <a:gd name="connsiteY24" fmla="*/ 778933 h 2235200"/>
              <a:gd name="connsiteX25" fmla="*/ 278858 w 3123658"/>
              <a:gd name="connsiteY25" fmla="*/ 880533 h 2235200"/>
              <a:gd name="connsiteX26" fmla="*/ 244991 w 3123658"/>
              <a:gd name="connsiteY26" fmla="*/ 914400 h 2235200"/>
              <a:gd name="connsiteX27" fmla="*/ 188546 w 3123658"/>
              <a:gd name="connsiteY27" fmla="*/ 1016000 h 2235200"/>
              <a:gd name="connsiteX28" fmla="*/ 177258 w 3123658"/>
              <a:gd name="connsiteY28" fmla="*/ 1049866 h 2235200"/>
              <a:gd name="connsiteX29" fmla="*/ 165969 w 3123658"/>
              <a:gd name="connsiteY29" fmla="*/ 1095022 h 2235200"/>
              <a:gd name="connsiteX30" fmla="*/ 120813 w 3123658"/>
              <a:gd name="connsiteY30" fmla="*/ 1162755 h 2235200"/>
              <a:gd name="connsiteX31" fmla="*/ 109524 w 3123658"/>
              <a:gd name="connsiteY31" fmla="*/ 1207911 h 2235200"/>
              <a:gd name="connsiteX32" fmla="*/ 86946 w 3123658"/>
              <a:gd name="connsiteY32" fmla="*/ 1275644 h 2235200"/>
              <a:gd name="connsiteX33" fmla="*/ 75658 w 3123658"/>
              <a:gd name="connsiteY33" fmla="*/ 1309511 h 2235200"/>
              <a:gd name="connsiteX34" fmla="*/ 64369 w 3123658"/>
              <a:gd name="connsiteY34" fmla="*/ 1354666 h 2235200"/>
              <a:gd name="connsiteX35" fmla="*/ 41791 w 3123658"/>
              <a:gd name="connsiteY35" fmla="*/ 1388533 h 2235200"/>
              <a:gd name="connsiteX36" fmla="*/ 7924 w 3123658"/>
              <a:gd name="connsiteY36" fmla="*/ 1501422 h 2235200"/>
              <a:gd name="connsiteX37" fmla="*/ 64369 w 3123658"/>
              <a:gd name="connsiteY37" fmla="*/ 1862666 h 2235200"/>
              <a:gd name="connsiteX38" fmla="*/ 98235 w 3123658"/>
              <a:gd name="connsiteY38" fmla="*/ 1885244 h 2235200"/>
              <a:gd name="connsiteX39" fmla="*/ 154680 w 3123658"/>
              <a:gd name="connsiteY39" fmla="*/ 1964266 h 2235200"/>
              <a:gd name="connsiteX40" fmla="*/ 222413 w 3123658"/>
              <a:gd name="connsiteY40" fmla="*/ 2032000 h 2235200"/>
              <a:gd name="connsiteX41" fmla="*/ 256280 w 3123658"/>
              <a:gd name="connsiteY41" fmla="*/ 2065866 h 2235200"/>
              <a:gd name="connsiteX42" fmla="*/ 369169 w 3123658"/>
              <a:gd name="connsiteY42" fmla="*/ 2099733 h 2235200"/>
              <a:gd name="connsiteX43" fmla="*/ 549791 w 3123658"/>
              <a:gd name="connsiteY43" fmla="*/ 2133600 h 2235200"/>
              <a:gd name="connsiteX44" fmla="*/ 685258 w 3123658"/>
              <a:gd name="connsiteY44" fmla="*/ 2156178 h 2235200"/>
              <a:gd name="connsiteX45" fmla="*/ 775569 w 3123658"/>
              <a:gd name="connsiteY45" fmla="*/ 2167466 h 2235200"/>
              <a:gd name="connsiteX46" fmla="*/ 854591 w 3123658"/>
              <a:gd name="connsiteY46" fmla="*/ 2178755 h 2235200"/>
              <a:gd name="connsiteX47" fmla="*/ 1170680 w 3123658"/>
              <a:gd name="connsiteY47" fmla="*/ 2190044 h 2235200"/>
              <a:gd name="connsiteX48" fmla="*/ 1272280 w 3123658"/>
              <a:gd name="connsiteY48" fmla="*/ 2201333 h 2235200"/>
              <a:gd name="connsiteX49" fmla="*/ 1825435 w 3123658"/>
              <a:gd name="connsiteY49" fmla="*/ 2235200 h 2235200"/>
              <a:gd name="connsiteX50" fmla="*/ 2378591 w 3123658"/>
              <a:gd name="connsiteY50" fmla="*/ 2223911 h 2235200"/>
              <a:gd name="connsiteX51" fmla="*/ 2446324 w 3123658"/>
              <a:gd name="connsiteY51" fmla="*/ 2201333 h 2235200"/>
              <a:gd name="connsiteX52" fmla="*/ 2480191 w 3123658"/>
              <a:gd name="connsiteY52" fmla="*/ 2178755 h 2235200"/>
              <a:gd name="connsiteX53" fmla="*/ 2525346 w 3123658"/>
              <a:gd name="connsiteY53" fmla="*/ 2099733 h 2235200"/>
              <a:gd name="connsiteX54" fmla="*/ 2559213 w 3123658"/>
              <a:gd name="connsiteY54" fmla="*/ 2043289 h 2235200"/>
              <a:gd name="connsiteX55" fmla="*/ 2593080 w 3123658"/>
              <a:gd name="connsiteY55" fmla="*/ 2009422 h 2235200"/>
              <a:gd name="connsiteX56" fmla="*/ 2604369 w 3123658"/>
              <a:gd name="connsiteY56" fmla="*/ 1964266 h 2235200"/>
              <a:gd name="connsiteX57" fmla="*/ 2626946 w 3123658"/>
              <a:gd name="connsiteY57" fmla="*/ 1930400 h 2235200"/>
              <a:gd name="connsiteX58" fmla="*/ 2638235 w 3123658"/>
              <a:gd name="connsiteY58" fmla="*/ 1896533 h 2235200"/>
              <a:gd name="connsiteX59" fmla="*/ 2660813 w 3123658"/>
              <a:gd name="connsiteY59" fmla="*/ 1851378 h 2235200"/>
              <a:gd name="connsiteX60" fmla="*/ 2717258 w 3123658"/>
              <a:gd name="connsiteY60" fmla="*/ 1749778 h 2235200"/>
              <a:gd name="connsiteX61" fmla="*/ 2751124 w 3123658"/>
              <a:gd name="connsiteY61" fmla="*/ 1670755 h 2235200"/>
              <a:gd name="connsiteX62" fmla="*/ 2784991 w 3123658"/>
              <a:gd name="connsiteY62" fmla="*/ 1648178 h 2235200"/>
              <a:gd name="connsiteX63" fmla="*/ 2864013 w 3123658"/>
              <a:gd name="connsiteY63" fmla="*/ 1535289 h 2235200"/>
              <a:gd name="connsiteX64" fmla="*/ 2886591 w 3123658"/>
              <a:gd name="connsiteY64" fmla="*/ 1501422 h 2235200"/>
              <a:gd name="connsiteX65" fmla="*/ 2909169 w 3123658"/>
              <a:gd name="connsiteY65" fmla="*/ 1467555 h 2235200"/>
              <a:gd name="connsiteX66" fmla="*/ 2920458 w 3123658"/>
              <a:gd name="connsiteY66" fmla="*/ 1433689 h 2235200"/>
              <a:gd name="connsiteX67" fmla="*/ 3022058 w 3123658"/>
              <a:gd name="connsiteY67" fmla="*/ 1275644 h 2235200"/>
              <a:gd name="connsiteX68" fmla="*/ 3044635 w 3123658"/>
              <a:gd name="connsiteY68" fmla="*/ 1207911 h 2235200"/>
              <a:gd name="connsiteX69" fmla="*/ 3078502 w 3123658"/>
              <a:gd name="connsiteY69" fmla="*/ 1140178 h 2235200"/>
              <a:gd name="connsiteX70" fmla="*/ 3089791 w 3123658"/>
              <a:gd name="connsiteY70" fmla="*/ 1038578 h 2235200"/>
              <a:gd name="connsiteX71" fmla="*/ 3101080 w 3123658"/>
              <a:gd name="connsiteY71" fmla="*/ 1004711 h 2235200"/>
              <a:gd name="connsiteX72" fmla="*/ 3123658 w 3123658"/>
              <a:gd name="connsiteY72" fmla="*/ 903111 h 2235200"/>
              <a:gd name="connsiteX73" fmla="*/ 3112369 w 3123658"/>
              <a:gd name="connsiteY73" fmla="*/ 451555 h 2235200"/>
              <a:gd name="connsiteX74" fmla="*/ 3055924 w 3123658"/>
              <a:gd name="connsiteY74" fmla="*/ 361244 h 2235200"/>
              <a:gd name="connsiteX75" fmla="*/ 3022058 w 3123658"/>
              <a:gd name="connsiteY75" fmla="*/ 327378 h 2235200"/>
              <a:gd name="connsiteX76" fmla="*/ 2976902 w 3123658"/>
              <a:gd name="connsiteY76" fmla="*/ 259644 h 2235200"/>
              <a:gd name="connsiteX77" fmla="*/ 2897880 w 3123658"/>
              <a:gd name="connsiteY77" fmla="*/ 214489 h 2235200"/>
              <a:gd name="connsiteX78" fmla="*/ 2864013 w 3123658"/>
              <a:gd name="connsiteY78" fmla="*/ 191911 h 2235200"/>
              <a:gd name="connsiteX79" fmla="*/ 2739835 w 3123658"/>
              <a:gd name="connsiteY79" fmla="*/ 180622 h 2235200"/>
              <a:gd name="connsiteX80" fmla="*/ 2468902 w 3123658"/>
              <a:gd name="connsiteY80" fmla="*/ 158044 h 2235200"/>
              <a:gd name="connsiteX81" fmla="*/ 2322146 w 3123658"/>
              <a:gd name="connsiteY81" fmla="*/ 124178 h 2235200"/>
              <a:gd name="connsiteX82" fmla="*/ 2231835 w 3123658"/>
              <a:gd name="connsiteY82" fmla="*/ 101600 h 2235200"/>
              <a:gd name="connsiteX83" fmla="*/ 2186680 w 3123658"/>
              <a:gd name="connsiteY83" fmla="*/ 90311 h 2235200"/>
              <a:gd name="connsiteX84" fmla="*/ 2152813 w 3123658"/>
              <a:gd name="connsiteY84" fmla="*/ 79022 h 2235200"/>
              <a:gd name="connsiteX85" fmla="*/ 2085080 w 3123658"/>
              <a:gd name="connsiteY85" fmla="*/ 67733 h 2235200"/>
              <a:gd name="connsiteX86" fmla="*/ 2051213 w 3123658"/>
              <a:gd name="connsiteY86" fmla="*/ 45155 h 2235200"/>
              <a:gd name="connsiteX87" fmla="*/ 1814146 w 3123658"/>
              <a:gd name="connsiteY87" fmla="*/ 45155 h 2235200"/>
              <a:gd name="connsiteX88" fmla="*/ 1757702 w 3123658"/>
              <a:gd name="connsiteY88" fmla="*/ 56444 h 2235200"/>
              <a:gd name="connsiteX89" fmla="*/ 1689969 w 3123658"/>
              <a:gd name="connsiteY89" fmla="*/ 67733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123658" h="2235200">
                <a:moveTo>
                  <a:pt x="1701258" y="0"/>
                </a:moveTo>
                <a:cubicBezTo>
                  <a:pt x="1689969" y="18815"/>
                  <a:pt x="1684944" y="43279"/>
                  <a:pt x="1667391" y="56444"/>
                </a:cubicBezTo>
                <a:cubicBezTo>
                  <a:pt x="1652041" y="67956"/>
                  <a:pt x="1629561" y="63079"/>
                  <a:pt x="1610946" y="67733"/>
                </a:cubicBezTo>
                <a:cubicBezTo>
                  <a:pt x="1599402" y="70619"/>
                  <a:pt x="1588787" y="76893"/>
                  <a:pt x="1577080" y="79022"/>
                </a:cubicBezTo>
                <a:cubicBezTo>
                  <a:pt x="1538019" y="86124"/>
                  <a:pt x="1406295" y="98359"/>
                  <a:pt x="1373880" y="101600"/>
                </a:cubicBezTo>
                <a:cubicBezTo>
                  <a:pt x="1358828" y="105363"/>
                  <a:pt x="1343642" y="108627"/>
                  <a:pt x="1328724" y="112889"/>
                </a:cubicBezTo>
                <a:cubicBezTo>
                  <a:pt x="1317283" y="116158"/>
                  <a:pt x="1306402" y="121292"/>
                  <a:pt x="1294858" y="124178"/>
                </a:cubicBezTo>
                <a:cubicBezTo>
                  <a:pt x="1276243" y="128832"/>
                  <a:pt x="1256924" y="130418"/>
                  <a:pt x="1238413" y="135466"/>
                </a:cubicBezTo>
                <a:cubicBezTo>
                  <a:pt x="1215453" y="141728"/>
                  <a:pt x="1170680" y="158044"/>
                  <a:pt x="1170680" y="158044"/>
                </a:cubicBezTo>
                <a:cubicBezTo>
                  <a:pt x="1155628" y="169333"/>
                  <a:pt x="1141971" y="182774"/>
                  <a:pt x="1125524" y="191911"/>
                </a:cubicBezTo>
                <a:cubicBezTo>
                  <a:pt x="975834" y="275073"/>
                  <a:pt x="1136573" y="175099"/>
                  <a:pt x="1035213" y="225778"/>
                </a:cubicBezTo>
                <a:cubicBezTo>
                  <a:pt x="1023078" y="231845"/>
                  <a:pt x="1013481" y="242287"/>
                  <a:pt x="1001346" y="248355"/>
                </a:cubicBezTo>
                <a:cubicBezTo>
                  <a:pt x="990703" y="253676"/>
                  <a:pt x="978123" y="254322"/>
                  <a:pt x="967480" y="259644"/>
                </a:cubicBezTo>
                <a:cubicBezTo>
                  <a:pt x="947855" y="269457"/>
                  <a:pt x="929547" y="281731"/>
                  <a:pt x="911035" y="293511"/>
                </a:cubicBezTo>
                <a:cubicBezTo>
                  <a:pt x="888142" y="308079"/>
                  <a:pt x="869910" y="333344"/>
                  <a:pt x="843302" y="338666"/>
                </a:cubicBezTo>
                <a:cubicBezTo>
                  <a:pt x="827664" y="341794"/>
                  <a:pt x="772516" y="350396"/>
                  <a:pt x="752991" y="361244"/>
                </a:cubicBezTo>
                <a:cubicBezTo>
                  <a:pt x="729271" y="374422"/>
                  <a:pt x="701539" y="384692"/>
                  <a:pt x="685258" y="406400"/>
                </a:cubicBezTo>
                <a:cubicBezTo>
                  <a:pt x="644251" y="461075"/>
                  <a:pt x="669240" y="445605"/>
                  <a:pt x="617524" y="462844"/>
                </a:cubicBezTo>
                <a:cubicBezTo>
                  <a:pt x="606235" y="474133"/>
                  <a:pt x="596260" y="486910"/>
                  <a:pt x="583658" y="496711"/>
                </a:cubicBezTo>
                <a:cubicBezTo>
                  <a:pt x="562239" y="513370"/>
                  <a:pt x="515924" y="541866"/>
                  <a:pt x="515924" y="541866"/>
                </a:cubicBezTo>
                <a:cubicBezTo>
                  <a:pt x="508398" y="553155"/>
                  <a:pt x="502940" y="566139"/>
                  <a:pt x="493346" y="575733"/>
                </a:cubicBezTo>
                <a:cubicBezTo>
                  <a:pt x="483752" y="585327"/>
                  <a:pt x="468414" y="588100"/>
                  <a:pt x="459480" y="598311"/>
                </a:cubicBezTo>
                <a:cubicBezTo>
                  <a:pt x="441611" y="618732"/>
                  <a:pt x="429376" y="643466"/>
                  <a:pt x="414324" y="666044"/>
                </a:cubicBezTo>
                <a:cubicBezTo>
                  <a:pt x="396456" y="692846"/>
                  <a:pt x="378883" y="720562"/>
                  <a:pt x="357880" y="745066"/>
                </a:cubicBezTo>
                <a:cubicBezTo>
                  <a:pt x="347490" y="757188"/>
                  <a:pt x="335302" y="767644"/>
                  <a:pt x="324013" y="778933"/>
                </a:cubicBezTo>
                <a:cubicBezTo>
                  <a:pt x="307606" y="828153"/>
                  <a:pt x="308672" y="844756"/>
                  <a:pt x="278858" y="880533"/>
                </a:cubicBezTo>
                <a:cubicBezTo>
                  <a:pt x="268638" y="892798"/>
                  <a:pt x="256280" y="903111"/>
                  <a:pt x="244991" y="914400"/>
                </a:cubicBezTo>
                <a:cubicBezTo>
                  <a:pt x="217364" y="997279"/>
                  <a:pt x="239241" y="965305"/>
                  <a:pt x="188546" y="1016000"/>
                </a:cubicBezTo>
                <a:cubicBezTo>
                  <a:pt x="184783" y="1027289"/>
                  <a:pt x="180527" y="1038425"/>
                  <a:pt x="177258" y="1049866"/>
                </a:cubicBezTo>
                <a:cubicBezTo>
                  <a:pt x="172996" y="1064784"/>
                  <a:pt x="172908" y="1081145"/>
                  <a:pt x="165969" y="1095022"/>
                </a:cubicBezTo>
                <a:cubicBezTo>
                  <a:pt x="153834" y="1119292"/>
                  <a:pt x="120813" y="1162755"/>
                  <a:pt x="120813" y="1162755"/>
                </a:cubicBezTo>
                <a:cubicBezTo>
                  <a:pt x="117050" y="1177807"/>
                  <a:pt x="113982" y="1193050"/>
                  <a:pt x="109524" y="1207911"/>
                </a:cubicBezTo>
                <a:cubicBezTo>
                  <a:pt x="102685" y="1230706"/>
                  <a:pt x="94472" y="1253066"/>
                  <a:pt x="86946" y="1275644"/>
                </a:cubicBezTo>
                <a:cubicBezTo>
                  <a:pt x="83183" y="1286933"/>
                  <a:pt x="78544" y="1297967"/>
                  <a:pt x="75658" y="1309511"/>
                </a:cubicBezTo>
                <a:cubicBezTo>
                  <a:pt x="71895" y="1324563"/>
                  <a:pt x="70481" y="1340406"/>
                  <a:pt x="64369" y="1354666"/>
                </a:cubicBezTo>
                <a:cubicBezTo>
                  <a:pt x="59024" y="1367137"/>
                  <a:pt x="47301" y="1376135"/>
                  <a:pt x="41791" y="1388533"/>
                </a:cubicBezTo>
                <a:cubicBezTo>
                  <a:pt x="26085" y="1423871"/>
                  <a:pt x="17306" y="1463893"/>
                  <a:pt x="7924" y="1501422"/>
                </a:cubicBezTo>
                <a:cubicBezTo>
                  <a:pt x="8450" y="1515111"/>
                  <a:pt x="-31826" y="1798534"/>
                  <a:pt x="64369" y="1862666"/>
                </a:cubicBezTo>
                <a:lnTo>
                  <a:pt x="98235" y="1885244"/>
                </a:lnTo>
                <a:cubicBezTo>
                  <a:pt x="113942" y="1908804"/>
                  <a:pt x="136673" y="1944259"/>
                  <a:pt x="154680" y="1964266"/>
                </a:cubicBezTo>
                <a:cubicBezTo>
                  <a:pt x="176040" y="1987999"/>
                  <a:pt x="199835" y="2009422"/>
                  <a:pt x="222413" y="2032000"/>
                </a:cubicBezTo>
                <a:cubicBezTo>
                  <a:pt x="233702" y="2043289"/>
                  <a:pt x="241134" y="2060817"/>
                  <a:pt x="256280" y="2065866"/>
                </a:cubicBezTo>
                <a:cubicBezTo>
                  <a:pt x="338732" y="2093350"/>
                  <a:pt x="300925" y="2082672"/>
                  <a:pt x="369169" y="2099733"/>
                </a:cubicBezTo>
                <a:cubicBezTo>
                  <a:pt x="461134" y="2145717"/>
                  <a:pt x="380639" y="2112456"/>
                  <a:pt x="549791" y="2133600"/>
                </a:cubicBezTo>
                <a:cubicBezTo>
                  <a:pt x="595216" y="2139278"/>
                  <a:pt x="639986" y="2149387"/>
                  <a:pt x="685258" y="2156178"/>
                </a:cubicBezTo>
                <a:cubicBezTo>
                  <a:pt x="715260" y="2160678"/>
                  <a:pt x="745497" y="2163457"/>
                  <a:pt x="775569" y="2167466"/>
                </a:cubicBezTo>
                <a:cubicBezTo>
                  <a:pt x="801944" y="2170983"/>
                  <a:pt x="828026" y="2177237"/>
                  <a:pt x="854591" y="2178755"/>
                </a:cubicBezTo>
                <a:cubicBezTo>
                  <a:pt x="959849" y="2184770"/>
                  <a:pt x="1065317" y="2186281"/>
                  <a:pt x="1170680" y="2190044"/>
                </a:cubicBezTo>
                <a:cubicBezTo>
                  <a:pt x="1204547" y="2193807"/>
                  <a:pt x="1238264" y="2199332"/>
                  <a:pt x="1272280" y="2201333"/>
                </a:cubicBezTo>
                <a:cubicBezTo>
                  <a:pt x="1839752" y="2234714"/>
                  <a:pt x="1578553" y="2199931"/>
                  <a:pt x="1825435" y="2235200"/>
                </a:cubicBezTo>
                <a:cubicBezTo>
                  <a:pt x="2009820" y="2231437"/>
                  <a:pt x="2194441" y="2233956"/>
                  <a:pt x="2378591" y="2223911"/>
                </a:cubicBezTo>
                <a:cubicBezTo>
                  <a:pt x="2402355" y="2222615"/>
                  <a:pt x="2426522" y="2214534"/>
                  <a:pt x="2446324" y="2201333"/>
                </a:cubicBezTo>
                <a:lnTo>
                  <a:pt x="2480191" y="2178755"/>
                </a:lnTo>
                <a:cubicBezTo>
                  <a:pt x="2518728" y="2101683"/>
                  <a:pt x="2485460" y="2163551"/>
                  <a:pt x="2525346" y="2099733"/>
                </a:cubicBezTo>
                <a:cubicBezTo>
                  <a:pt x="2536975" y="2081127"/>
                  <a:pt x="2546048" y="2060842"/>
                  <a:pt x="2559213" y="2043289"/>
                </a:cubicBezTo>
                <a:cubicBezTo>
                  <a:pt x="2568792" y="2030517"/>
                  <a:pt x="2581791" y="2020711"/>
                  <a:pt x="2593080" y="2009422"/>
                </a:cubicBezTo>
                <a:cubicBezTo>
                  <a:pt x="2596843" y="1994370"/>
                  <a:pt x="2598257" y="1978527"/>
                  <a:pt x="2604369" y="1964266"/>
                </a:cubicBezTo>
                <a:cubicBezTo>
                  <a:pt x="2609713" y="1951796"/>
                  <a:pt x="2620879" y="1942535"/>
                  <a:pt x="2626946" y="1930400"/>
                </a:cubicBezTo>
                <a:cubicBezTo>
                  <a:pt x="2632268" y="1919757"/>
                  <a:pt x="2633547" y="1907470"/>
                  <a:pt x="2638235" y="1896533"/>
                </a:cubicBezTo>
                <a:cubicBezTo>
                  <a:pt x="2644864" y="1881065"/>
                  <a:pt x="2654563" y="1867003"/>
                  <a:pt x="2660813" y="1851378"/>
                </a:cubicBezTo>
                <a:cubicBezTo>
                  <a:pt x="2697649" y="1759290"/>
                  <a:pt x="2660384" y="1806650"/>
                  <a:pt x="2717258" y="1749778"/>
                </a:cubicBezTo>
                <a:cubicBezTo>
                  <a:pt x="2725101" y="1726248"/>
                  <a:pt x="2735623" y="1689356"/>
                  <a:pt x="2751124" y="1670755"/>
                </a:cubicBezTo>
                <a:cubicBezTo>
                  <a:pt x="2759810" y="1660332"/>
                  <a:pt x="2773702" y="1655704"/>
                  <a:pt x="2784991" y="1648178"/>
                </a:cubicBezTo>
                <a:cubicBezTo>
                  <a:pt x="2835140" y="1581313"/>
                  <a:pt x="2808420" y="1618679"/>
                  <a:pt x="2864013" y="1535289"/>
                </a:cubicBezTo>
                <a:lnTo>
                  <a:pt x="2886591" y="1501422"/>
                </a:lnTo>
                <a:cubicBezTo>
                  <a:pt x="2894117" y="1490133"/>
                  <a:pt x="2904878" y="1480426"/>
                  <a:pt x="2909169" y="1467555"/>
                </a:cubicBezTo>
                <a:cubicBezTo>
                  <a:pt x="2912932" y="1456266"/>
                  <a:pt x="2915771" y="1444626"/>
                  <a:pt x="2920458" y="1433689"/>
                </a:cubicBezTo>
                <a:cubicBezTo>
                  <a:pt x="2945489" y="1375282"/>
                  <a:pt x="2984321" y="1325960"/>
                  <a:pt x="3022058" y="1275644"/>
                </a:cubicBezTo>
                <a:cubicBezTo>
                  <a:pt x="3029584" y="1253066"/>
                  <a:pt x="3034969" y="1229659"/>
                  <a:pt x="3044635" y="1207911"/>
                </a:cubicBezTo>
                <a:cubicBezTo>
                  <a:pt x="3102998" y="1076593"/>
                  <a:pt x="3037327" y="1263700"/>
                  <a:pt x="3078502" y="1140178"/>
                </a:cubicBezTo>
                <a:cubicBezTo>
                  <a:pt x="3082265" y="1106311"/>
                  <a:pt x="3084189" y="1072189"/>
                  <a:pt x="3089791" y="1038578"/>
                </a:cubicBezTo>
                <a:cubicBezTo>
                  <a:pt x="3091747" y="1026840"/>
                  <a:pt x="3098194" y="1016255"/>
                  <a:pt x="3101080" y="1004711"/>
                </a:cubicBezTo>
                <a:cubicBezTo>
                  <a:pt x="3109494" y="971054"/>
                  <a:pt x="3116132" y="936978"/>
                  <a:pt x="3123658" y="903111"/>
                </a:cubicBezTo>
                <a:cubicBezTo>
                  <a:pt x="3119895" y="752592"/>
                  <a:pt x="3122168" y="601802"/>
                  <a:pt x="3112369" y="451555"/>
                </a:cubicBezTo>
                <a:cubicBezTo>
                  <a:pt x="3107272" y="373404"/>
                  <a:pt x="3097181" y="395625"/>
                  <a:pt x="3055924" y="361244"/>
                </a:cubicBezTo>
                <a:cubicBezTo>
                  <a:pt x="3043660" y="351024"/>
                  <a:pt x="3031859" y="339980"/>
                  <a:pt x="3022058" y="327378"/>
                </a:cubicBezTo>
                <a:cubicBezTo>
                  <a:pt x="3005399" y="305959"/>
                  <a:pt x="2998611" y="275925"/>
                  <a:pt x="2976902" y="259644"/>
                </a:cubicBezTo>
                <a:cubicBezTo>
                  <a:pt x="2867707" y="177750"/>
                  <a:pt x="2984076" y="257587"/>
                  <a:pt x="2897880" y="214489"/>
                </a:cubicBezTo>
                <a:cubicBezTo>
                  <a:pt x="2885745" y="208421"/>
                  <a:pt x="2877280" y="194754"/>
                  <a:pt x="2864013" y="191911"/>
                </a:cubicBezTo>
                <a:cubicBezTo>
                  <a:pt x="2823372" y="183202"/>
                  <a:pt x="2781276" y="183810"/>
                  <a:pt x="2739835" y="180622"/>
                </a:cubicBezTo>
                <a:cubicBezTo>
                  <a:pt x="2475503" y="160289"/>
                  <a:pt x="2663469" y="179663"/>
                  <a:pt x="2468902" y="158044"/>
                </a:cubicBezTo>
                <a:cubicBezTo>
                  <a:pt x="2375926" y="127052"/>
                  <a:pt x="2424729" y="138831"/>
                  <a:pt x="2322146" y="124178"/>
                </a:cubicBezTo>
                <a:cubicBezTo>
                  <a:pt x="2261629" y="104005"/>
                  <a:pt x="2313571" y="119764"/>
                  <a:pt x="2231835" y="101600"/>
                </a:cubicBezTo>
                <a:cubicBezTo>
                  <a:pt x="2216690" y="98234"/>
                  <a:pt x="2201598" y="94573"/>
                  <a:pt x="2186680" y="90311"/>
                </a:cubicBezTo>
                <a:cubicBezTo>
                  <a:pt x="2175238" y="87042"/>
                  <a:pt x="2164429" y="81603"/>
                  <a:pt x="2152813" y="79022"/>
                </a:cubicBezTo>
                <a:cubicBezTo>
                  <a:pt x="2130469" y="74057"/>
                  <a:pt x="2107658" y="71496"/>
                  <a:pt x="2085080" y="67733"/>
                </a:cubicBezTo>
                <a:cubicBezTo>
                  <a:pt x="2073791" y="60207"/>
                  <a:pt x="2063348" y="51223"/>
                  <a:pt x="2051213" y="45155"/>
                </a:cubicBezTo>
                <a:cubicBezTo>
                  <a:pt x="1982456" y="10777"/>
                  <a:pt x="1861241" y="42539"/>
                  <a:pt x="1814146" y="45155"/>
                </a:cubicBezTo>
                <a:lnTo>
                  <a:pt x="1757702" y="56444"/>
                </a:lnTo>
                <a:cubicBezTo>
                  <a:pt x="1735182" y="60539"/>
                  <a:pt x="1689969" y="67733"/>
                  <a:pt x="1689969" y="67733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42852"/>
            <a:ext cx="8643998" cy="646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806692" cy="548640"/>
          </a:xfrm>
        </p:spPr>
        <p:txBody>
          <a:bodyPr/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算法分类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91622"/>
            <a:ext cx="8143932" cy="5309212"/>
          </a:xfrm>
        </p:spPr>
        <p:txBody>
          <a:bodyPr>
            <a:noAutofit/>
          </a:bodyPr>
          <a:lstStyle/>
          <a:p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、</a:t>
            </a:r>
            <a:r>
              <a:rPr lang="zh-CN" altLang="en-US" sz="3200" dirty="0" smtClean="0"/>
              <a:t>按照内外存数据交换</a:t>
            </a:r>
            <a:endParaRPr lang="en-US" altLang="zh-CN" sz="3200" dirty="0" smtClean="0"/>
          </a:p>
          <a:p>
            <a:r>
              <a:rPr lang="en-US" altLang="zh-CN" sz="3200" b="0" dirty="0" smtClean="0"/>
              <a:t>		</a:t>
            </a:r>
            <a:r>
              <a:rPr lang="zh-CN" altLang="en-US" sz="3200" dirty="0" smtClean="0">
                <a:solidFill>
                  <a:srgbClr val="FF0000"/>
                </a:solidFill>
              </a:rPr>
              <a:t>内部排序</a:t>
            </a:r>
            <a:r>
              <a:rPr lang="zh-CN" altLang="en-US" sz="3200" b="0" dirty="0" smtClean="0"/>
              <a:t>、外部排序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、</a:t>
            </a:r>
            <a:r>
              <a:rPr lang="zh-CN" altLang="en-US" sz="3200" dirty="0" smtClean="0"/>
              <a:t>按时间复杂度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		</a:t>
            </a:r>
            <a:r>
              <a:rPr lang="zh-CN" altLang="zh-CN" sz="3200" b="0" dirty="0" smtClean="0"/>
              <a:t>简单</a:t>
            </a:r>
            <a:r>
              <a:rPr lang="zh-CN" altLang="zh-CN" sz="3200" b="0" dirty="0"/>
              <a:t>排序</a:t>
            </a:r>
            <a:r>
              <a:rPr lang="zh-CN" altLang="zh-CN" sz="3200" b="0" dirty="0" smtClean="0"/>
              <a:t>算法</a:t>
            </a:r>
            <a:r>
              <a:rPr lang="zh-CN" altLang="en-US" sz="3200" b="0" dirty="0" smtClean="0"/>
              <a:t>、高级排序算法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b="0" dirty="0" smtClean="0"/>
              <a:t>3</a:t>
            </a:r>
            <a:r>
              <a:rPr lang="zh-CN" altLang="en-US" sz="3200" b="0" dirty="0" smtClean="0"/>
              <a:t>、</a:t>
            </a:r>
            <a:r>
              <a:rPr lang="zh-CN" altLang="en-US" sz="3200" dirty="0" smtClean="0"/>
              <a:t>按排序策略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		</a:t>
            </a:r>
            <a:r>
              <a:rPr lang="zh-CN" altLang="en-US" sz="3200" b="0" dirty="0" smtClean="0"/>
              <a:t>插入排序、交换排序、选择排序、归并排序、基数排序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123"/>
            <a:ext cx="9144000" cy="365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4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57166"/>
            <a:ext cx="8643998" cy="5952154"/>
          </a:xfrm>
        </p:spPr>
        <p:txBody>
          <a:bodyPr>
            <a:noAutofit/>
          </a:bodyPr>
          <a:lstStyle/>
          <a:p>
            <a:r>
              <a:rPr lang="zh-CN" altLang="zh-CN" sz="3200" b="0" dirty="0" smtClean="0"/>
              <a:t>具体</a:t>
            </a:r>
            <a:r>
              <a:rPr lang="zh-CN" altLang="zh-CN" sz="3200" b="0" dirty="0"/>
              <a:t>过程为：</a:t>
            </a:r>
          </a:p>
          <a:p>
            <a:pPr>
              <a:spcBef>
                <a:spcPts val="1300"/>
              </a:spcBef>
            </a:pPr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 smtClean="0"/>
              <a:t>）使用</a:t>
            </a:r>
            <a:r>
              <a:rPr lang="en-US" sz="2800" b="0" dirty="0" err="1" smtClean="0"/>
              <a:t>SiftDown</a:t>
            </a:r>
            <a:r>
              <a:rPr lang="en-US" altLang="zh-CN" sz="2800" b="0" dirty="0" smtClean="0"/>
              <a:t>(0,n-1)</a:t>
            </a:r>
            <a:r>
              <a:rPr lang="zh-CN" altLang="zh-CN" sz="2800" b="0" dirty="0" smtClean="0"/>
              <a:t>建立大</a:t>
            </a:r>
            <a:r>
              <a:rPr lang="zh-CN" altLang="zh-CN" sz="2800" b="0" dirty="0"/>
              <a:t>顶</a:t>
            </a:r>
            <a:r>
              <a:rPr lang="zh-CN" altLang="zh-CN" sz="2800" b="0" dirty="0" smtClean="0"/>
              <a:t>堆，</a:t>
            </a:r>
            <a:r>
              <a:rPr lang="zh-CN" altLang="en-US" sz="2800" b="0" dirty="0" smtClean="0"/>
              <a:t>则</a:t>
            </a:r>
            <a:r>
              <a:rPr lang="zh-CN" altLang="zh-CN" sz="2800" b="0" dirty="0" smtClean="0"/>
              <a:t>堆</a:t>
            </a:r>
            <a:r>
              <a:rPr lang="zh-CN" altLang="zh-CN" sz="2800" b="0" dirty="0"/>
              <a:t>的第一个记录</a:t>
            </a:r>
            <a:r>
              <a:rPr lang="en-US" altLang="zh-CN" sz="2800" b="0" dirty="0"/>
              <a:t>R[0]</a:t>
            </a:r>
            <a:r>
              <a:rPr lang="zh-CN" altLang="zh-CN" sz="2800" b="0" dirty="0"/>
              <a:t>具有最大的关键字，将</a:t>
            </a:r>
            <a:r>
              <a:rPr lang="en-US" altLang="zh-CN" sz="2800" b="0" dirty="0"/>
              <a:t>R[0]</a:t>
            </a:r>
            <a:r>
              <a:rPr lang="zh-CN" altLang="zh-CN" sz="2800" b="0" dirty="0"/>
              <a:t>与</a:t>
            </a:r>
            <a:r>
              <a:rPr lang="en-US" altLang="zh-CN" sz="2800" b="0" dirty="0"/>
              <a:t>R[n-1]</a:t>
            </a:r>
            <a:r>
              <a:rPr lang="zh-CN" altLang="zh-CN" sz="2800" b="0" dirty="0"/>
              <a:t>进行交换，把具有最大关键字的记录交换到</a:t>
            </a:r>
            <a:r>
              <a:rPr lang="zh-CN" altLang="zh-CN" sz="2800" b="0" dirty="0" smtClean="0"/>
              <a:t>最后</a:t>
            </a:r>
            <a:r>
              <a:rPr lang="zh-CN" altLang="en-US" sz="2800" b="0" dirty="0" smtClean="0"/>
              <a:t>。  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第一趟</a:t>
            </a:r>
            <a:endParaRPr lang="zh-CN" altLang="zh-CN" sz="2800" b="0" dirty="0">
              <a:solidFill>
                <a:srgbClr val="FF0000"/>
              </a:solidFill>
            </a:endParaRP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 smtClean="0"/>
              <a:t>） 然后使用</a:t>
            </a:r>
            <a:r>
              <a:rPr lang="en-US" sz="2800" b="0" dirty="0" err="1" smtClean="0"/>
              <a:t>SiftDown</a:t>
            </a:r>
            <a:r>
              <a:rPr lang="en-US" altLang="zh-CN" sz="2800" b="0" dirty="0" smtClean="0"/>
              <a:t>(0,n-2)</a:t>
            </a:r>
            <a:r>
              <a:rPr lang="zh-CN" altLang="en-US" sz="2800" b="0" dirty="0" smtClean="0"/>
              <a:t>，</a:t>
            </a:r>
            <a:r>
              <a:rPr lang="zh-CN" altLang="zh-CN" sz="2800" b="0" dirty="0" smtClean="0"/>
              <a:t>再对前面的</a:t>
            </a:r>
            <a:r>
              <a:rPr lang="en-US" altLang="zh-CN" sz="2800" b="0" dirty="0" smtClean="0"/>
              <a:t>n-1</a:t>
            </a:r>
            <a:r>
              <a:rPr lang="zh-CN" altLang="zh-CN" sz="2800" b="0" dirty="0" smtClean="0"/>
              <a:t>个记录重新建立大顶堆。具有</a:t>
            </a:r>
            <a:r>
              <a:rPr lang="zh-CN" altLang="zh-CN" sz="2800" b="0" dirty="0"/>
              <a:t>次最大关键字的记录又浮到了堆顶的位置，即</a:t>
            </a:r>
            <a:r>
              <a:rPr lang="en-US" altLang="zh-CN" sz="2800" b="0" dirty="0"/>
              <a:t>R[0]</a:t>
            </a:r>
            <a:r>
              <a:rPr lang="zh-CN" altLang="zh-CN" sz="2800" b="0" dirty="0"/>
              <a:t>的位置，再将</a:t>
            </a:r>
            <a:r>
              <a:rPr lang="en-US" altLang="zh-CN" sz="2800" b="0" dirty="0"/>
              <a:t>R[0]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R[n-2]</a:t>
            </a:r>
            <a:r>
              <a:rPr lang="zh-CN" altLang="zh-CN" sz="2800" b="0" dirty="0"/>
              <a:t>进行</a:t>
            </a:r>
            <a:r>
              <a:rPr lang="zh-CN" altLang="zh-CN" sz="2800" b="0" dirty="0" smtClean="0"/>
              <a:t>交换；</a:t>
            </a:r>
            <a:endParaRPr lang="zh-CN" altLang="zh-CN" sz="2800" b="0" dirty="0"/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）如此重复执行，最后得到全部排好序的记录序列。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443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1480"/>
            <a:ext cx="8496944" cy="571504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第七章</a:t>
            </a:r>
            <a:r>
              <a:rPr lang="zh-CN" altLang="zh-CN" sz="2800" dirty="0" smtClean="0">
                <a:solidFill>
                  <a:srgbClr val="FF0000"/>
                </a:solidFill>
              </a:rPr>
              <a:t>筛选</a:t>
            </a:r>
            <a:r>
              <a:rPr lang="zh-CN" altLang="zh-CN" sz="2800" dirty="0">
                <a:solidFill>
                  <a:srgbClr val="FF0000"/>
                </a:solidFill>
              </a:rPr>
              <a:t>法建堆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算法</a:t>
            </a:r>
            <a:endParaRPr lang="zh-CN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BuildHeap</a:t>
            </a:r>
            <a:r>
              <a:rPr lang="en-US" altLang="zh-CN" sz="2800" b="0" dirty="0" smtClean="0"/>
              <a:t>(Heap </a:t>
            </a:r>
            <a:r>
              <a:rPr lang="en-US" altLang="zh-CN" sz="2800" b="0" dirty="0"/>
              <a:t>*H){</a:t>
            </a:r>
            <a:endParaRPr lang="zh-CN" altLang="zh-CN" sz="2800" b="0" dirty="0"/>
          </a:p>
          <a:p>
            <a:r>
              <a:rPr lang="en-US" altLang="zh-CN" sz="2800" b="0" dirty="0"/>
              <a:t>	for (int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 =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H-&gt;length/2-1</a:t>
            </a:r>
            <a:r>
              <a:rPr lang="en-US" altLang="zh-CN" sz="2800" b="0" dirty="0"/>
              <a:t>;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 &gt;= 0;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--)</a:t>
            </a:r>
            <a:endParaRPr lang="zh-CN" altLang="zh-CN" sz="2800" b="0" dirty="0"/>
          </a:p>
          <a:p>
            <a:r>
              <a:rPr lang="en-US" altLang="zh-CN" sz="2800" b="0" dirty="0" smtClean="0"/>
              <a:t>		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SiftDown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/>
              <a:t>(H, 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);  //</a:t>
            </a:r>
            <a:r>
              <a:rPr lang="zh-CN" altLang="en-US" sz="2800" b="0" dirty="0"/>
              <a:t>筛选以内部</a:t>
            </a:r>
            <a:r>
              <a:rPr lang="zh-CN" altLang="en-US" sz="2800" b="0" dirty="0" smtClean="0"/>
              <a:t>结点</a:t>
            </a:r>
            <a:r>
              <a:rPr lang="en-US" altLang="zh-CN" sz="2800" b="0" dirty="0" err="1" smtClean="0"/>
              <a:t>i</a:t>
            </a:r>
            <a:r>
              <a:rPr lang="zh-CN" altLang="en-US" sz="2800" b="0" dirty="0" smtClean="0"/>
              <a:t>为</a:t>
            </a:r>
            <a:r>
              <a:rPr lang="zh-CN" altLang="en-US" sz="2800" b="0" dirty="0"/>
              <a:t>根的子</a:t>
            </a:r>
            <a:r>
              <a:rPr lang="zh-CN" altLang="en-US" sz="2800" b="0" dirty="0" smtClean="0"/>
              <a:t>树</a:t>
            </a:r>
            <a:endParaRPr lang="zh-CN" altLang="zh-CN" sz="2800" b="0" dirty="0" smtClean="0"/>
          </a:p>
          <a:p>
            <a:r>
              <a:rPr lang="en-US" altLang="zh-CN" sz="2800" b="0" dirty="0" smtClean="0"/>
              <a:t>}</a:t>
            </a:r>
            <a:endParaRPr lang="zh-CN" altLang="zh-CN" sz="2800" b="0" dirty="0"/>
          </a:p>
          <a:p>
            <a:r>
              <a:rPr lang="en-US" altLang="zh-CN" sz="2800" b="0" dirty="0"/>
              <a:t> </a:t>
            </a:r>
            <a:endParaRPr lang="zh-CN" altLang="zh-CN" sz="28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7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964488" cy="65722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第七章</a:t>
            </a:r>
            <a:r>
              <a:rPr lang="zh-CN" altLang="zh-CN" dirty="0" smtClean="0"/>
              <a:t>筛选</a:t>
            </a:r>
            <a:r>
              <a:rPr lang="zh-CN" altLang="zh-CN" dirty="0"/>
              <a:t>法</a:t>
            </a:r>
            <a:r>
              <a:rPr lang="zh-CN" altLang="zh-CN" dirty="0" smtClean="0"/>
              <a:t>调整</a:t>
            </a:r>
            <a:r>
              <a:rPr lang="zh-CN" altLang="en-US" dirty="0" smtClean="0"/>
              <a:t>算法：</a:t>
            </a:r>
            <a:endParaRPr lang="zh-CN" altLang="zh-CN" dirty="0"/>
          </a:p>
          <a:p>
            <a:pPr>
              <a:spcBef>
                <a:spcPts val="1000"/>
              </a:spcBef>
            </a:pPr>
            <a:r>
              <a:rPr lang="en-US" altLang="zh-CN" b="0" dirty="0" smtClean="0"/>
              <a:t>void </a:t>
            </a:r>
            <a:r>
              <a:rPr lang="en-US" altLang="zh-CN" b="0" dirty="0" err="1" smtClean="0"/>
              <a:t>SiftDown</a:t>
            </a:r>
            <a:r>
              <a:rPr lang="en-US" altLang="zh-CN" b="0" dirty="0" smtClean="0"/>
              <a:t>(Heap </a:t>
            </a:r>
            <a:r>
              <a:rPr lang="en-US" altLang="zh-CN" b="0" dirty="0"/>
              <a:t>*</a:t>
            </a:r>
            <a:r>
              <a:rPr lang="en-US" altLang="zh-CN" b="0" dirty="0" smtClean="0"/>
              <a:t>H, </a:t>
            </a:r>
            <a:r>
              <a:rPr lang="en-US" altLang="zh-CN" b="0" dirty="0"/>
              <a:t>int </a:t>
            </a:r>
            <a:r>
              <a:rPr lang="en-US" altLang="zh-CN" b="0" dirty="0" err="1"/>
              <a:t>pos</a:t>
            </a:r>
            <a:r>
              <a:rPr lang="en-US" altLang="zh-CN" b="0" dirty="0" smtClean="0"/>
              <a:t>){ //</a:t>
            </a:r>
            <a:r>
              <a:rPr lang="zh-CN" altLang="en-US" b="0" dirty="0" smtClean="0"/>
              <a:t>筛选以内部结点</a:t>
            </a:r>
            <a:r>
              <a:rPr lang="en-US" altLang="zh-CN" b="0" dirty="0" err="1" smtClean="0"/>
              <a:t>pos</a:t>
            </a:r>
            <a:r>
              <a:rPr lang="zh-CN" altLang="en-US" b="0" dirty="0" smtClean="0"/>
              <a:t>为根的子树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RecType</a:t>
            </a:r>
            <a:r>
              <a:rPr lang="en-US" altLang="zh-CN" b="0" dirty="0"/>
              <a:t> temp = </a:t>
            </a:r>
            <a:r>
              <a:rPr lang="en-US" altLang="zh-CN" b="0" dirty="0" smtClean="0"/>
              <a:t>H-&gt;R[</a:t>
            </a:r>
            <a:r>
              <a:rPr lang="en-US" altLang="zh-CN" b="0" dirty="0" err="1" smtClean="0"/>
              <a:t>pos</a:t>
            </a:r>
            <a:r>
              <a:rPr lang="en-US" altLang="zh-CN" b="0" dirty="0" smtClean="0"/>
              <a:t>];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  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=2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pos+1;	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en-US" altLang="zh-CN" b="0" dirty="0" err="1" smtClean="0">
                <a:solidFill>
                  <a:srgbClr val="7030A0"/>
                </a:solidFill>
              </a:rPr>
              <a:t>lc</a:t>
            </a:r>
            <a:r>
              <a:rPr lang="zh-CN" altLang="en-US" b="0" dirty="0" smtClean="0">
                <a:solidFill>
                  <a:srgbClr val="7030A0"/>
                </a:solidFill>
              </a:rPr>
              <a:t>指向</a:t>
            </a:r>
            <a:r>
              <a:rPr lang="en-US" altLang="zh-CN" b="0" dirty="0" err="1" smtClean="0">
                <a:solidFill>
                  <a:srgbClr val="7030A0"/>
                </a:solidFill>
              </a:rPr>
              <a:t>pos</a:t>
            </a:r>
            <a:r>
              <a:rPr lang="zh-CN" altLang="en-US" b="0" dirty="0" smtClean="0">
                <a:solidFill>
                  <a:srgbClr val="7030A0"/>
                </a:solidFill>
              </a:rPr>
              <a:t>的左</a:t>
            </a:r>
            <a:r>
              <a:rPr lang="zh-CN" altLang="en-US" b="0" dirty="0">
                <a:solidFill>
                  <a:srgbClr val="7030A0"/>
                </a:solidFill>
              </a:rPr>
              <a:t>儿子</a:t>
            </a:r>
            <a:endParaRPr lang="en-US" altLang="zh-CN" b="0" dirty="0" smtClean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while (</a:t>
            </a:r>
            <a:r>
              <a:rPr lang="en-US" altLang="zh-CN" b="0" dirty="0" err="1" smtClean="0"/>
              <a:t>lc</a:t>
            </a:r>
            <a:r>
              <a:rPr lang="en-US" altLang="zh-CN" b="0" dirty="0"/>
              <a:t>&lt; </a:t>
            </a:r>
            <a:r>
              <a:rPr lang="en-US" altLang="zh-CN" b="0" dirty="0">
                <a:solidFill>
                  <a:srgbClr val="FF0000"/>
                </a:solidFill>
              </a:rPr>
              <a:t>H-</a:t>
            </a:r>
            <a:r>
              <a:rPr lang="en-US" altLang="zh-CN" b="0" dirty="0" smtClean="0">
                <a:solidFill>
                  <a:srgbClr val="FF0000"/>
                </a:solidFill>
              </a:rPr>
              <a:t>&gt;length</a:t>
            </a:r>
            <a:r>
              <a:rPr lang="en-US" altLang="zh-CN" b="0" dirty="0" smtClean="0"/>
              <a:t>){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if ((</a:t>
            </a:r>
            <a:r>
              <a:rPr lang="en-US" altLang="zh-CN" b="0" dirty="0" err="1"/>
              <a:t>lc</a:t>
            </a:r>
            <a:r>
              <a:rPr lang="en-US" altLang="zh-CN" b="0" dirty="0"/>
              <a:t> &lt; H-&gt;</a:t>
            </a:r>
            <a:r>
              <a:rPr lang="en-US" altLang="zh-CN" b="0" dirty="0" smtClean="0"/>
              <a:t>length-1) </a:t>
            </a:r>
            <a:r>
              <a:rPr lang="en-US" altLang="zh-CN" b="0" dirty="0"/>
              <a:t>&amp;&amp; </a:t>
            </a:r>
            <a:r>
              <a:rPr lang="en-US" altLang="zh-CN" b="0" dirty="0" smtClean="0"/>
              <a:t>(H-&gt;R[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]).key </a:t>
            </a:r>
            <a:r>
              <a:rPr lang="en-US" altLang="zh-CN" b="0" dirty="0"/>
              <a:t>&lt; </a:t>
            </a:r>
            <a:r>
              <a:rPr lang="en-US" altLang="zh-CN" b="0" dirty="0" smtClean="0"/>
              <a:t>(H-&gt;R[lc+1]).key 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   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++;	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zh-CN" altLang="en-US" b="0" dirty="0" smtClean="0">
                <a:solidFill>
                  <a:srgbClr val="7030A0"/>
                </a:solidFill>
              </a:rPr>
              <a:t>有右儿子且大于左儿子，则</a:t>
            </a:r>
            <a:r>
              <a:rPr lang="en-US" altLang="zh-CN" b="0" dirty="0" err="1" smtClean="0">
                <a:solidFill>
                  <a:srgbClr val="7030A0"/>
                </a:solidFill>
              </a:rPr>
              <a:t>lc</a:t>
            </a:r>
            <a:r>
              <a:rPr lang="zh-CN" altLang="en-US" b="0" dirty="0" smtClean="0">
                <a:solidFill>
                  <a:srgbClr val="7030A0"/>
                </a:solidFill>
              </a:rPr>
              <a:t>指向右儿子</a:t>
            </a:r>
            <a:endParaRPr lang="zh-CN" altLang="zh-CN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0" dirty="0"/>
              <a:t>		if (</a:t>
            </a:r>
            <a:r>
              <a:rPr lang="en-US" altLang="zh-CN" b="0" dirty="0" err="1" smtClean="0"/>
              <a:t>temp.key</a:t>
            </a:r>
            <a:r>
              <a:rPr lang="en-US" altLang="zh-CN" b="0" dirty="0" smtClean="0"/>
              <a:t> &lt; (H-&gt;R[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]).key){</a:t>
            </a:r>
            <a:endParaRPr lang="zh-CN" altLang="zh-CN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0" dirty="0"/>
              <a:t>		 </a:t>
            </a:r>
            <a:r>
              <a:rPr lang="en-US" altLang="zh-CN" b="0" dirty="0" smtClean="0"/>
              <a:t>    H-&gt;R[</a:t>
            </a:r>
            <a:r>
              <a:rPr lang="en-US" altLang="zh-CN" b="0" dirty="0" err="1" smtClean="0"/>
              <a:t>pos</a:t>
            </a:r>
            <a:r>
              <a:rPr lang="en-US" altLang="zh-CN" b="0" dirty="0"/>
              <a:t>] = </a:t>
            </a:r>
            <a:r>
              <a:rPr lang="en-US" altLang="zh-CN" b="0" dirty="0" smtClean="0"/>
              <a:t>H-&gt;R[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];     //</a:t>
            </a:r>
            <a:r>
              <a:rPr lang="zh-CN" altLang="en-US" b="0" dirty="0" smtClean="0"/>
              <a:t>否则左或右儿子与父亲交换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   </a:t>
            </a:r>
            <a:r>
              <a:rPr lang="en-US" altLang="zh-CN" b="0" dirty="0" err="1" smtClean="0"/>
              <a:t>pos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lc</a:t>
            </a:r>
            <a:r>
              <a:rPr lang="en-US" altLang="zh-CN" b="0" dirty="0"/>
              <a:t>; </a:t>
            </a:r>
            <a:r>
              <a:rPr lang="en-US" altLang="zh-CN" b="0" dirty="0" smtClean="0"/>
              <a:t>     </a:t>
            </a:r>
            <a:r>
              <a:rPr lang="en-US" altLang="zh-CN" b="0" dirty="0" err="1" smtClean="0"/>
              <a:t>lc</a:t>
            </a:r>
            <a:r>
              <a:rPr lang="en-US" altLang="zh-CN" b="0" dirty="0" smtClean="0"/>
              <a:t> = 2*pos+1;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            }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            else break</a:t>
            </a:r>
            <a:r>
              <a:rPr lang="en-US" altLang="zh-CN" b="0" dirty="0"/>
              <a:t>;   </a:t>
            </a:r>
            <a:r>
              <a:rPr lang="en-US" altLang="zh-CN" b="0" dirty="0">
                <a:solidFill>
                  <a:srgbClr val="7030A0"/>
                </a:solidFill>
              </a:rPr>
              <a:t>//</a:t>
            </a:r>
            <a:r>
              <a:rPr lang="zh-CN" altLang="en-US" b="0" dirty="0">
                <a:solidFill>
                  <a:srgbClr val="7030A0"/>
                </a:solidFill>
              </a:rPr>
              <a:t>不用</a:t>
            </a:r>
            <a:r>
              <a:rPr lang="zh-CN" altLang="en-US" b="0" dirty="0" smtClean="0">
                <a:solidFill>
                  <a:srgbClr val="7030A0"/>
                </a:solidFill>
              </a:rPr>
              <a:t>交换，结束筛选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 </a:t>
            </a:r>
            <a:r>
              <a:rPr lang="en-US" altLang="zh-CN" b="0" dirty="0" smtClean="0"/>
              <a:t>H-&gt;R[</a:t>
            </a:r>
            <a:r>
              <a:rPr lang="en-US" altLang="zh-CN" b="0" dirty="0" err="1" smtClean="0"/>
              <a:t>pos</a:t>
            </a:r>
            <a:r>
              <a:rPr lang="en-US" altLang="zh-CN" b="0" dirty="0"/>
              <a:t>] = temp</a:t>
            </a:r>
            <a:r>
              <a:rPr lang="en-US" altLang="zh-CN" b="0" dirty="0" smtClean="0"/>
              <a:t>;  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zh-CN" altLang="en-US" b="0" dirty="0" smtClean="0">
                <a:solidFill>
                  <a:srgbClr val="7030A0"/>
                </a:solidFill>
              </a:rPr>
              <a:t>不用每次交换都赋值</a:t>
            </a:r>
            <a:endParaRPr lang="zh-CN" altLang="zh-CN" b="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</a:t>
            </a:r>
            <a:endParaRPr lang="zh-CN" altLang="zh-CN" b="0" dirty="0"/>
          </a:p>
        </p:txBody>
      </p:sp>
    </p:spTree>
    <p:extLst>
      <p:ext uri="{BB962C8B-B14F-4D97-AF65-F5344CB8AC3E}">
        <p14:creationId xmlns:p14="http://schemas.microsoft.com/office/powerpoint/2010/main" val="1623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57166"/>
            <a:ext cx="8286808" cy="614366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筛选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修改：从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开始筛选到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/>
              <a:t>结束</a:t>
            </a:r>
            <a:endParaRPr lang="zh-CN" altLang="zh-CN" dirty="0" smtClean="0"/>
          </a:p>
          <a:p>
            <a:pPr>
              <a:spcBef>
                <a:spcPts val="1300"/>
              </a:spcBef>
            </a:pPr>
            <a:r>
              <a:rPr lang="en-US" altLang="zh-CN" sz="2800" b="0" dirty="0"/>
              <a:t>void </a:t>
            </a:r>
            <a:r>
              <a:rPr lang="en-US" altLang="zh-CN" sz="2800" b="0" dirty="0" err="1" smtClean="0"/>
              <a:t>SiftDown</a:t>
            </a:r>
            <a:r>
              <a:rPr lang="en-US" altLang="zh-CN" sz="2800" b="0" dirty="0" smtClean="0"/>
              <a:t>(Heap </a:t>
            </a:r>
            <a:r>
              <a:rPr lang="en-US" altLang="zh-CN" sz="2800" b="0" dirty="0"/>
              <a:t>*H, int s, </a:t>
            </a:r>
            <a:r>
              <a:rPr lang="en-US" altLang="zh-CN" sz="3200" b="0" dirty="0">
                <a:solidFill>
                  <a:srgbClr val="FF0000"/>
                </a:solidFill>
              </a:rPr>
              <a:t>int m</a:t>
            </a:r>
            <a:r>
              <a:rPr lang="en-US" altLang="zh-CN" sz="2800" b="0" dirty="0" smtClean="0"/>
              <a:t>){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/>
              <a:t>	</a:t>
            </a:r>
            <a:r>
              <a:rPr lang="en-US" altLang="zh-CN" b="0" dirty="0" smtClean="0"/>
              <a:t>int </a:t>
            </a:r>
            <a:r>
              <a:rPr lang="en-US" altLang="zh-CN" b="0" dirty="0" err="1"/>
              <a:t>lc</a:t>
            </a:r>
            <a:r>
              <a:rPr lang="en-US" altLang="zh-CN" b="0" dirty="0"/>
              <a:t>;  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KeyType</a:t>
            </a:r>
            <a:r>
              <a:rPr lang="en-US" altLang="zh-CN" b="0" dirty="0"/>
              <a:t> temp =</a:t>
            </a:r>
            <a:r>
              <a:rPr lang="en-US" altLang="zh-CN" b="0" dirty="0">
                <a:solidFill>
                  <a:srgbClr val="FF0000"/>
                </a:solidFill>
              </a:rPr>
              <a:t> </a:t>
            </a:r>
            <a:r>
              <a:rPr lang="en-US" altLang="zh-CN" b="0" dirty="0" smtClean="0"/>
              <a:t>H-&gt;R[s].</a:t>
            </a:r>
            <a:r>
              <a:rPr lang="en-US" altLang="zh-CN" b="0" dirty="0"/>
              <a:t>key;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if </a:t>
            </a:r>
            <a:r>
              <a:rPr lang="en-US" altLang="zh-CN" b="0" dirty="0" smtClean="0"/>
              <a:t>(s </a:t>
            </a:r>
            <a:r>
              <a:rPr lang="en-US" altLang="zh-CN" b="0" dirty="0"/>
              <a:t>&lt; 0 || </a:t>
            </a:r>
            <a:r>
              <a:rPr lang="en-US" altLang="zh-CN" b="0" dirty="0" smtClean="0"/>
              <a:t>s &gt;m) </a:t>
            </a:r>
            <a:r>
              <a:rPr lang="en-US" altLang="zh-CN" b="0" dirty="0" err="1"/>
              <a:t>cout</a:t>
            </a:r>
            <a:r>
              <a:rPr lang="en-US" altLang="zh-CN" b="0" dirty="0"/>
              <a:t> &lt;&lt; "Heap is null/full!\n";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while </a:t>
            </a:r>
            <a:r>
              <a:rPr lang="en-US" altLang="zh-CN" b="0" dirty="0" smtClean="0"/>
              <a:t>(2s+1&lt;=</a:t>
            </a:r>
            <a:r>
              <a:rPr lang="en-US" altLang="zh-CN" b="0" dirty="0" smtClean="0">
                <a:solidFill>
                  <a:srgbClr val="FF0000"/>
                </a:solidFill>
              </a:rPr>
              <a:t>m</a:t>
            </a:r>
            <a:r>
              <a:rPr lang="en-US" altLang="zh-CN" b="0" dirty="0" smtClean="0"/>
              <a:t>){//s</a:t>
            </a:r>
            <a:r>
              <a:rPr lang="zh-CN" altLang="en-US" b="0" dirty="0" smtClean="0"/>
              <a:t>不是叶子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err="1"/>
              <a:t>lc</a:t>
            </a:r>
            <a:r>
              <a:rPr lang="en-US" altLang="zh-CN" b="0" dirty="0"/>
              <a:t> = </a:t>
            </a:r>
            <a:r>
              <a:rPr lang="en-US" altLang="zh-CN" b="0" dirty="0" err="1" smtClean="0"/>
              <a:t>leftchild</a:t>
            </a:r>
            <a:r>
              <a:rPr lang="en-US" altLang="zh-CN" b="0" dirty="0" smtClean="0"/>
              <a:t>(s</a:t>
            </a:r>
            <a:r>
              <a:rPr lang="en-US" altLang="zh-CN" b="0" dirty="0"/>
              <a:t>);       // </a:t>
            </a:r>
            <a:r>
              <a:rPr lang="en-US" altLang="zh-CN" b="0" dirty="0" err="1"/>
              <a:t>lc</a:t>
            </a:r>
            <a:r>
              <a:rPr lang="en-US" altLang="zh-CN" b="0" dirty="0"/>
              <a:t>=2*pos+1</a:t>
            </a:r>
            <a:r>
              <a:rPr lang="zh-CN" altLang="en-US" b="0" dirty="0"/>
              <a:t>，左儿子肯定存在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if ((</a:t>
            </a:r>
            <a:r>
              <a:rPr lang="en-US" altLang="zh-CN" b="0" dirty="0" err="1"/>
              <a:t>lc</a:t>
            </a:r>
            <a:r>
              <a:rPr lang="en-US" altLang="zh-CN" b="0" dirty="0"/>
              <a:t> &lt; </a:t>
            </a:r>
            <a:r>
              <a:rPr lang="en-US" altLang="zh-CN" b="0" dirty="0" smtClean="0"/>
              <a:t>m) </a:t>
            </a:r>
            <a:r>
              <a:rPr lang="en-US" altLang="zh-CN" b="0" dirty="0"/>
              <a:t>&amp;&amp; H-&gt;</a:t>
            </a:r>
            <a:r>
              <a:rPr lang="en-US" altLang="zh-CN" b="0" dirty="0" smtClean="0"/>
              <a:t>R[</a:t>
            </a:r>
            <a:r>
              <a:rPr lang="en-US" altLang="zh-CN" b="0" dirty="0" err="1" smtClean="0"/>
              <a:t>lc</a:t>
            </a:r>
            <a:r>
              <a:rPr lang="en-US" altLang="zh-CN" b="0" dirty="0"/>
              <a:t>].key &lt; H-&gt;</a:t>
            </a:r>
            <a:r>
              <a:rPr lang="en-US" altLang="zh-CN" b="0" dirty="0" smtClean="0"/>
              <a:t>R[lc+1</a:t>
            </a:r>
            <a:r>
              <a:rPr lang="en-US" altLang="zh-CN" b="0" dirty="0"/>
              <a:t>]).key  </a:t>
            </a:r>
            <a:r>
              <a:rPr lang="en-US" altLang="zh-CN" b="0" dirty="0" err="1"/>
              <a:t>lc</a:t>
            </a:r>
            <a:r>
              <a:rPr lang="en-US" altLang="zh-CN" b="0" dirty="0"/>
              <a:t>++;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if (temp &gt;= H-&gt;</a:t>
            </a:r>
            <a:r>
              <a:rPr lang="en-US" altLang="zh-CN" b="0" dirty="0" smtClean="0"/>
              <a:t>R[</a:t>
            </a:r>
            <a:r>
              <a:rPr lang="en-US" altLang="zh-CN" b="0" dirty="0" err="1" smtClean="0"/>
              <a:t>lc</a:t>
            </a:r>
            <a:r>
              <a:rPr lang="en-US" altLang="zh-CN" b="0" dirty="0"/>
              <a:t>].key) break;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H-&gt;</a:t>
            </a:r>
            <a:r>
              <a:rPr lang="en-US" altLang="zh-CN" b="0" dirty="0" smtClean="0"/>
              <a:t>R[s</a:t>
            </a:r>
            <a:r>
              <a:rPr lang="en-US" altLang="zh-CN" b="0" dirty="0"/>
              <a:t>] = H-&gt;</a:t>
            </a:r>
            <a:r>
              <a:rPr lang="en-US" altLang="zh-CN" b="0" dirty="0" smtClean="0"/>
              <a:t>R[</a:t>
            </a:r>
            <a:r>
              <a:rPr lang="en-US" altLang="zh-CN" b="0" dirty="0" err="1" smtClean="0"/>
              <a:t>lc</a:t>
            </a:r>
            <a:r>
              <a:rPr lang="en-US" altLang="zh-CN" b="0" dirty="0"/>
              <a:t>];//</a:t>
            </a:r>
            <a:r>
              <a:rPr lang="zh-CN" altLang="en-US" b="0" dirty="0"/>
              <a:t>左或右儿子与父亲交换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s </a:t>
            </a:r>
            <a:r>
              <a:rPr lang="en-US" altLang="zh-CN" b="0" dirty="0"/>
              <a:t>= </a:t>
            </a:r>
            <a:r>
              <a:rPr lang="en-US" altLang="zh-CN" b="0" dirty="0" err="1"/>
              <a:t>lc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>
                <a:solidFill>
                  <a:srgbClr val="FF0000"/>
                </a:solidFill>
              </a:rPr>
              <a:t> </a:t>
            </a:r>
            <a:r>
              <a:rPr lang="en-US" altLang="zh-CN" b="0" dirty="0"/>
              <a:t>H-&gt;</a:t>
            </a:r>
            <a:r>
              <a:rPr lang="en-US" altLang="zh-CN" b="0" dirty="0" smtClean="0"/>
              <a:t>R[s</a:t>
            </a:r>
            <a:r>
              <a:rPr lang="en-US" altLang="zh-CN" b="0" dirty="0"/>
              <a:t>] = temp; //</a:t>
            </a:r>
            <a:r>
              <a:rPr lang="zh-CN" altLang="en-US" b="0" dirty="0"/>
              <a:t>不用每次交换都赋值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</p:txBody>
      </p:sp>
    </p:spTree>
    <p:extLst>
      <p:ext uri="{BB962C8B-B14F-4D97-AF65-F5344CB8AC3E}">
        <p14:creationId xmlns:p14="http://schemas.microsoft.com/office/powerpoint/2010/main" val="10193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357166"/>
            <a:ext cx="8535322" cy="614366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zh-CN" altLang="zh-CN" sz="2600" dirty="0" smtClean="0"/>
              <a:t>堆</a:t>
            </a:r>
            <a:r>
              <a:rPr lang="zh-CN" altLang="zh-CN" sz="2600" dirty="0"/>
              <a:t>排序算法</a:t>
            </a:r>
          </a:p>
          <a:p>
            <a:pPr>
              <a:spcBef>
                <a:spcPts val="1300"/>
              </a:spcBef>
            </a:pPr>
            <a:r>
              <a:rPr lang="en-US" altLang="zh-CN" sz="2800" b="0" dirty="0"/>
              <a:t>void </a:t>
            </a:r>
            <a:r>
              <a:rPr lang="en-US" altLang="zh-CN" sz="2800" b="0" dirty="0" err="1" smtClean="0"/>
              <a:t>HeapSort</a:t>
            </a:r>
            <a:r>
              <a:rPr lang="en-US" altLang="zh-CN" sz="2800" b="0" dirty="0" smtClean="0"/>
              <a:t>(Heap </a:t>
            </a:r>
            <a:r>
              <a:rPr lang="en-US" altLang="zh-CN" sz="2800" b="0" dirty="0"/>
              <a:t>*H){	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	int </a:t>
            </a:r>
            <a:r>
              <a:rPr lang="en-US" altLang="zh-CN" sz="2800" b="0" dirty="0" err="1"/>
              <a:t>i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RcdType </a:t>
            </a:r>
            <a:r>
              <a:rPr lang="en-US" altLang="zh-CN" sz="2800" b="0" dirty="0" err="1"/>
              <a:t>tmp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for(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=H-</a:t>
            </a:r>
            <a:r>
              <a:rPr lang="en-US" altLang="zh-CN" sz="2800" b="0" dirty="0" smtClean="0"/>
              <a:t>&gt;length/2-1; </a:t>
            </a:r>
            <a:r>
              <a:rPr lang="en-US" altLang="zh-CN" sz="2800" b="0" dirty="0" err="1"/>
              <a:t>i</a:t>
            </a:r>
            <a:r>
              <a:rPr lang="en-US" altLang="zh-CN" sz="2800" b="0" dirty="0" smtClean="0"/>
              <a:t>&gt;=0</a:t>
            </a:r>
            <a:r>
              <a:rPr lang="en-US" altLang="zh-CN" sz="2800" b="0" dirty="0"/>
              <a:t>;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-</a:t>
            </a:r>
            <a:r>
              <a:rPr lang="en-US" altLang="zh-CN" sz="2800" b="0" dirty="0" smtClean="0"/>
              <a:t>-)  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建成初始大</a:t>
            </a:r>
            <a:r>
              <a:rPr lang="zh-CN" altLang="en-US" sz="2800" b="0" dirty="0">
                <a:solidFill>
                  <a:srgbClr val="7030A0"/>
                </a:solidFill>
              </a:rPr>
              <a:t>顶堆 </a:t>
            </a:r>
            <a:r>
              <a:rPr lang="zh-CN" altLang="en-US" sz="2800" b="0" dirty="0"/>
              <a:t>		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SiftDown</a:t>
            </a:r>
            <a:r>
              <a:rPr lang="en-US" altLang="zh-CN" sz="2800" b="0" dirty="0" smtClean="0"/>
              <a:t>(H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, H-</a:t>
            </a:r>
            <a:r>
              <a:rPr lang="en-US" altLang="zh-CN" sz="2800" b="0" dirty="0" smtClean="0"/>
              <a:t>&gt;length-1);</a:t>
            </a:r>
            <a:r>
              <a:rPr lang="en-US" altLang="zh-CN" sz="2800" b="0" dirty="0"/>
              <a:t>	</a:t>
            </a:r>
            <a:endParaRPr lang="en-US" altLang="zh-CN" sz="2800" b="0" dirty="0" smtClean="0"/>
          </a:p>
          <a:p>
            <a:pPr>
              <a:spcBef>
                <a:spcPts val="10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for(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=H-&gt;length-1; 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&gt;0; 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--)	</a:t>
            </a:r>
            <a:r>
              <a:rPr lang="en-US" altLang="zh-CN" sz="2800" b="0" dirty="0" smtClean="0"/>
              <a:t>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err="1"/>
              <a:t>tmp</a:t>
            </a:r>
            <a:r>
              <a:rPr lang="en-US" altLang="zh-CN" sz="2800" b="0" dirty="0"/>
              <a:t> = H-&gt;</a:t>
            </a:r>
            <a:r>
              <a:rPr lang="en-US" altLang="zh-CN" sz="2800" b="0" dirty="0" smtClean="0"/>
              <a:t>R[0];	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堆顶和当前最后</a:t>
            </a:r>
            <a:r>
              <a:rPr lang="zh-CN" altLang="en-US" sz="2800" b="0" dirty="0">
                <a:solidFill>
                  <a:srgbClr val="7030A0"/>
                </a:solidFill>
              </a:rPr>
              <a:t>一个记录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交换</a:t>
            </a:r>
            <a:endParaRPr lang="en-US" altLang="zh-CN" sz="2800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zh-CN" altLang="en-US" sz="2800" b="0" dirty="0" smtClean="0"/>
              <a:t> </a:t>
            </a:r>
            <a:r>
              <a:rPr lang="zh-CN" altLang="en-US" sz="2800" b="0" dirty="0"/>
              <a:t>		</a:t>
            </a:r>
            <a:r>
              <a:rPr lang="en-US" altLang="zh-CN" sz="2800" b="0" dirty="0" smtClean="0"/>
              <a:t>H-&gt;R[0] </a:t>
            </a:r>
            <a:r>
              <a:rPr lang="en-US" altLang="zh-CN" sz="2800" b="0" dirty="0"/>
              <a:t>= H-&gt;R [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];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H-&gt;</a:t>
            </a:r>
            <a:r>
              <a:rPr lang="en-US" altLang="zh-CN" sz="2800" b="0" dirty="0" smtClean="0"/>
              <a:t>R[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/>
              <a:t>] = </a:t>
            </a:r>
            <a:r>
              <a:rPr lang="en-US" altLang="zh-CN" sz="2800" b="0" dirty="0" err="1"/>
              <a:t>tmp</a:t>
            </a:r>
            <a:r>
              <a:rPr lang="en-US" altLang="zh-CN" sz="2800" b="0" dirty="0"/>
              <a:t>;				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       </a:t>
            </a:r>
            <a:r>
              <a:rPr lang="en-US" altLang="zh-CN" sz="2800" b="0" dirty="0" err="1" smtClean="0"/>
              <a:t>SiftDown</a:t>
            </a:r>
            <a:r>
              <a:rPr lang="en-US" altLang="zh-CN" sz="2800" b="0" dirty="0" smtClean="0"/>
              <a:t>(H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0, </a:t>
            </a:r>
            <a:r>
              <a:rPr lang="en-US" altLang="zh-CN" sz="2800" dirty="0">
                <a:solidFill>
                  <a:srgbClr val="FF0000"/>
                </a:solidFill>
              </a:rPr>
              <a:t>i-1</a:t>
            </a:r>
            <a:r>
              <a:rPr lang="en-US" altLang="zh-CN" sz="2800" b="0" dirty="0" smtClean="0"/>
              <a:t>);  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将</a:t>
            </a:r>
            <a:r>
              <a:rPr lang="en-US" altLang="zh-CN" sz="2800" b="0" dirty="0">
                <a:solidFill>
                  <a:srgbClr val="7030A0"/>
                </a:solidFill>
              </a:rPr>
              <a:t>H-&gt;</a:t>
            </a:r>
            <a:r>
              <a:rPr lang="en-US" altLang="zh-CN" sz="2800" b="0" dirty="0" smtClean="0">
                <a:solidFill>
                  <a:srgbClr val="7030A0"/>
                </a:solidFill>
              </a:rPr>
              <a:t>R[0..</a:t>
            </a:r>
            <a:r>
              <a:rPr lang="en-US" altLang="zh-CN" sz="2800" b="0" dirty="0">
                <a:solidFill>
                  <a:srgbClr val="7030A0"/>
                </a:solidFill>
              </a:rPr>
              <a:t>i-1]</a:t>
            </a:r>
            <a:r>
              <a:rPr lang="zh-CN" altLang="en-US" sz="2800" b="0" dirty="0">
                <a:solidFill>
                  <a:srgbClr val="7030A0"/>
                </a:solidFill>
              </a:rPr>
              <a:t>重新</a:t>
            </a:r>
            <a:r>
              <a:rPr lang="zh-CN" altLang="en-US" sz="2800" b="0" dirty="0" smtClean="0">
                <a:solidFill>
                  <a:srgbClr val="7030A0"/>
                </a:solidFill>
              </a:rPr>
              <a:t>调整</a:t>
            </a:r>
            <a:endParaRPr lang="en-US" altLang="zh-CN" sz="2800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000108"/>
            <a:ext cx="80724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ü"/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平均、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最好、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最坏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证明？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ü"/>
            </a:pP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排序算法过程中，用到了一个临时记录的变量，故其空间复杂度为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O(1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ü"/>
            </a:pP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堆排序是一种</a:t>
            </a:r>
            <a:r>
              <a:rPr lang="zh-CN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不稳定的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排序算法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49" y="71414"/>
            <a:ext cx="7920282" cy="548640"/>
          </a:xfrm>
        </p:spPr>
        <p:txBody>
          <a:bodyPr/>
          <a:lstStyle/>
          <a:p>
            <a:r>
              <a:rPr lang="zh-CN" altLang="en-US" sz="3200" b="1" dirty="0" smtClean="0"/>
              <a:t>四、</a:t>
            </a:r>
            <a:r>
              <a:rPr lang="zh-CN" altLang="zh-CN" sz="3200" b="1" dirty="0" smtClean="0"/>
              <a:t>归并排序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929718" cy="585789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归并排序（</a:t>
            </a:r>
            <a:r>
              <a:rPr lang="en-US" altLang="zh-CN" sz="3200" b="0" dirty="0" smtClean="0"/>
              <a:t>Merging Sort</a:t>
            </a:r>
            <a:r>
              <a:rPr lang="zh-CN" altLang="en-US" sz="3200" b="0" dirty="0" smtClean="0"/>
              <a:t>）是一种高级排序方法，它同快速排序一样，也是基于</a:t>
            </a:r>
            <a:r>
              <a:rPr lang="zh-CN" altLang="en-US" sz="3200" dirty="0" smtClean="0">
                <a:solidFill>
                  <a:srgbClr val="FF0000"/>
                </a:solidFill>
              </a:rPr>
              <a:t>分治法</a:t>
            </a:r>
            <a:r>
              <a:rPr lang="zh-CN" altLang="en-US" sz="3200" b="0" dirty="0" smtClean="0"/>
              <a:t>的。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归并排序的</a:t>
            </a:r>
            <a:r>
              <a:rPr lang="zh-CN" altLang="en-US" sz="3200" dirty="0" smtClean="0">
                <a:solidFill>
                  <a:srgbClr val="FF0000"/>
                </a:solidFill>
              </a:rPr>
              <a:t>思想</a:t>
            </a:r>
            <a:r>
              <a:rPr lang="zh-CN" altLang="en-US" sz="3200" b="0" dirty="0" smtClean="0"/>
              <a:t>：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    </a:t>
            </a:r>
            <a:r>
              <a:rPr lang="zh-CN" altLang="en-US" sz="3200" b="0" dirty="0" smtClean="0"/>
              <a:t>将一个长度为</a:t>
            </a:r>
            <a:r>
              <a:rPr lang="en-US" altLang="zh-CN" sz="3200" b="0" dirty="0" smtClean="0"/>
              <a:t>n</a:t>
            </a:r>
            <a:r>
              <a:rPr lang="zh-CN" altLang="en-US" sz="3200" b="0" dirty="0" smtClean="0"/>
              <a:t>的待排序列划分成</a:t>
            </a:r>
            <a:r>
              <a:rPr lang="en-US" altLang="zh-CN" sz="3200" b="0" dirty="0" smtClean="0"/>
              <a:t>n</a:t>
            </a:r>
            <a:r>
              <a:rPr lang="zh-CN" altLang="en-US" sz="3200" b="0" dirty="0" smtClean="0"/>
              <a:t>个子序列，每个子序列长度为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；</a:t>
            </a:r>
            <a:endParaRPr lang="en-US" altLang="zh-CN" sz="3200" b="0" dirty="0" smtClean="0"/>
          </a:p>
          <a:p>
            <a:r>
              <a:rPr lang="zh-CN" altLang="en-US" sz="3200" b="0" dirty="0" smtClean="0"/>
              <a:t>    将每两个相邻子序列排序归并为一个有序序列，得到</a:t>
            </a:r>
            <a:r>
              <a:rPr lang="en-US" altLang="zh-CN" sz="3200" b="0" dirty="0" smtClean="0"/>
              <a:t>n/2</a:t>
            </a:r>
            <a:r>
              <a:rPr lang="zh-CN" altLang="en-US" sz="3200" b="0" dirty="0" smtClean="0"/>
              <a:t>个长度为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的子序列。该步递归，直至为一个序列。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3200" b="0" dirty="0" smtClean="0"/>
              <a:t>在归并时，一般</a:t>
            </a:r>
            <a:r>
              <a:rPr lang="en-US" altLang="zh-CN" sz="3200" b="0" dirty="0" smtClean="0"/>
              <a:t>2-</a:t>
            </a:r>
            <a:r>
              <a:rPr lang="zh-CN" altLang="en-US" sz="3200" b="0" dirty="0" smtClean="0"/>
              <a:t>路归并，即将两个位置相邻的有序子序列</a:t>
            </a:r>
            <a:r>
              <a:rPr lang="en-US" altLang="zh-CN" sz="3200" b="0" dirty="0" smtClean="0"/>
              <a:t>R[s..m]</a:t>
            </a:r>
            <a:r>
              <a:rPr lang="zh-CN" altLang="en-US" sz="3200" b="0" dirty="0" smtClean="0"/>
              <a:t>和</a:t>
            </a:r>
            <a:r>
              <a:rPr lang="en-US" altLang="zh-CN" sz="3200" b="0" dirty="0" smtClean="0"/>
              <a:t>R[m+1..t]</a:t>
            </a:r>
            <a:r>
              <a:rPr lang="zh-CN" altLang="en-US" sz="3200" b="0" dirty="0" smtClean="0"/>
              <a:t>归并成一个有序序列</a:t>
            </a:r>
            <a:r>
              <a:rPr lang="en-US" altLang="zh-CN" sz="3200" b="0" dirty="0" smtClean="0"/>
              <a:t>R[s..t]</a:t>
            </a:r>
            <a:r>
              <a:rPr lang="zh-CN" altLang="en-US" sz="3200" b="0" dirty="0" smtClean="0"/>
              <a:t>。</a:t>
            </a:r>
          </a:p>
          <a:p>
            <a:pPr>
              <a:buFont typeface="Wingdings" pitchFamily="2" charset="2"/>
              <a:buChar char="l"/>
            </a:pPr>
            <a:endParaRPr lang="en-US" altLang="zh-CN" sz="3200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https://gss3.bdstatic.com/7Po3dSag_xI4khGkpoWK1HF6hhy/baike/w%3D268%3Bg%3D0/sign=4e1a987e57fbb2fb342b5f1477714799/c8177f3e6709c93d673b9ed49d3df8dcd00054c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2744"/>
            <a:ext cx="9122046" cy="5752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7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4" y="71414"/>
            <a:ext cx="8786842" cy="2493489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其中核心操作是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2-</a:t>
            </a:r>
            <a:r>
              <a:rPr lang="zh-CN" altLang="zh-CN" sz="2800" b="0" dirty="0">
                <a:solidFill>
                  <a:srgbClr val="FF0000"/>
                </a:solidFill>
              </a:rPr>
              <a:t>路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归并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：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r>
              <a:rPr lang="en-US" altLang="zh-CN" sz="2800" b="0" dirty="0" smtClean="0"/>
              <a:t>    </a:t>
            </a:r>
            <a:r>
              <a:rPr lang="zh-CN" altLang="zh-CN" sz="2800" b="0" dirty="0" smtClean="0"/>
              <a:t>记录</a:t>
            </a:r>
            <a:r>
              <a:rPr lang="zh-CN" altLang="zh-CN" sz="2800" b="0" dirty="0"/>
              <a:t>序列</a:t>
            </a:r>
            <a:r>
              <a:rPr lang="en-US" altLang="zh-CN" sz="2800" b="0" dirty="0"/>
              <a:t>AR</a:t>
            </a:r>
            <a:r>
              <a:rPr lang="zh-CN" altLang="zh-CN" sz="2800" b="0" dirty="0"/>
              <a:t>中有两个已经排好序的有序子序列</a:t>
            </a:r>
            <a:r>
              <a:rPr lang="en-US" altLang="zh-CN" sz="2800" b="0" dirty="0" smtClean="0"/>
              <a:t>AR[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..</a:t>
            </a:r>
            <a:r>
              <a:rPr lang="en-US" altLang="zh-CN" sz="2800" b="0" dirty="0"/>
              <a:t>m]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AR[m+1..n]</a:t>
            </a:r>
            <a:r>
              <a:rPr lang="zh-CN" altLang="zh-CN" sz="2800" b="0" dirty="0"/>
              <a:t>，将它们归并为一个有序表，并存放于另一个记录序列</a:t>
            </a:r>
            <a:r>
              <a:rPr lang="en-US" altLang="zh-CN" sz="2800" b="0" dirty="0" smtClean="0"/>
              <a:t>BR[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..</a:t>
            </a:r>
            <a:r>
              <a:rPr lang="en-US" altLang="zh-CN" sz="2800" b="0" dirty="0"/>
              <a:t>n]</a:t>
            </a:r>
            <a:r>
              <a:rPr lang="zh-CN" altLang="zh-CN" sz="2800" b="0" dirty="0"/>
              <a:t>中。</a:t>
            </a:r>
            <a:endParaRPr lang="zh-CN" altLang="en-US" sz="28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6" y="3227161"/>
            <a:ext cx="8929718" cy="351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45990" y="3111351"/>
            <a:ext cx="269626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7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980728"/>
            <a:ext cx="8429684" cy="58058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0" dirty="0" smtClean="0"/>
              <a:t>若</a:t>
            </a:r>
            <a:r>
              <a:rPr lang="zh-CN" altLang="en-US" sz="2800" b="0" dirty="0"/>
              <a:t>待排序记录都在</a:t>
            </a:r>
            <a:r>
              <a:rPr lang="zh-CN" altLang="en-US" sz="2800" dirty="0">
                <a:solidFill>
                  <a:srgbClr val="FF0000"/>
                </a:solidFill>
              </a:rPr>
              <a:t>内存</a:t>
            </a:r>
            <a:r>
              <a:rPr lang="zh-CN" altLang="en-US" sz="2800" b="0" dirty="0"/>
              <a:t>中，称为内部排序</a:t>
            </a:r>
            <a:r>
              <a:rPr lang="zh-CN" altLang="en-US" sz="2800" b="0" dirty="0" smtClean="0"/>
              <a:t>；</a:t>
            </a:r>
            <a:endParaRPr lang="zh-CN" altLang="en-US" sz="2800" b="0" dirty="0"/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0" dirty="0"/>
              <a:t>若待排序记录一部分在内存，一部分在</a:t>
            </a:r>
            <a:r>
              <a:rPr lang="zh-CN" altLang="en-US" sz="2800" dirty="0">
                <a:solidFill>
                  <a:srgbClr val="FF0000"/>
                </a:solidFill>
              </a:rPr>
              <a:t>外存</a:t>
            </a:r>
            <a:r>
              <a:rPr lang="zh-CN" altLang="en-US" sz="2800" b="0" dirty="0"/>
              <a:t>，则称为外部排序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b="0" dirty="0" smtClean="0"/>
              <a:t>两者的着眼点不同：</a:t>
            </a:r>
            <a:endParaRPr lang="en-US" altLang="zh-CN" sz="2800" b="0" dirty="0" smtClean="0"/>
          </a:p>
          <a:p>
            <a:pPr marL="0" indent="0">
              <a:spcBef>
                <a:spcPts val="1800"/>
              </a:spcBef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zh-CN" altLang="en-US" sz="2800" b="0" dirty="0" smtClean="0"/>
              <a:t>内排序：读写数据很快，主要关注排序本身的性能；</a:t>
            </a:r>
            <a:endParaRPr lang="en-US" altLang="zh-CN" sz="2800" b="0" dirty="0" smtClean="0"/>
          </a:p>
          <a:p>
            <a:pPr marL="0" indent="0">
              <a:spcBef>
                <a:spcPts val="1800"/>
              </a:spcBef>
            </a:pPr>
            <a:r>
              <a:rPr lang="zh-CN" altLang="en-US" sz="2800" b="0" dirty="0" smtClean="0"/>
              <a:t>    外排序：要</a:t>
            </a:r>
            <a:r>
              <a:rPr lang="zh-CN" altLang="en-US" sz="2800" b="0" dirty="0"/>
              <a:t>将数据分批调入内存来排序，中间结果还要及时放入外存</a:t>
            </a:r>
            <a:r>
              <a:rPr lang="zh-CN" altLang="en-US" sz="2800" b="0" dirty="0" smtClean="0"/>
              <a:t>，而从</a:t>
            </a:r>
            <a:r>
              <a:rPr lang="zh-CN" altLang="en-US" sz="2800" b="0" dirty="0"/>
              <a:t>外存读写数据很慢</a:t>
            </a:r>
            <a:r>
              <a:rPr lang="zh-CN" altLang="en-US" sz="2800" b="0" dirty="0" smtClean="0"/>
              <a:t>，所以还要考虑如何减少外存的读写，显然</a:t>
            </a:r>
            <a:r>
              <a:rPr lang="zh-CN" altLang="en-US" sz="2800" b="0" dirty="0"/>
              <a:t>外部排序要复杂得多。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97468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、内、外部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71480"/>
            <a:ext cx="8286808" cy="559382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2-</a:t>
            </a:r>
            <a:r>
              <a:rPr lang="zh-CN" altLang="zh-CN" sz="2800" dirty="0">
                <a:solidFill>
                  <a:srgbClr val="FF0000"/>
                </a:solidFill>
              </a:rPr>
              <a:t>路归并的基本</a:t>
            </a:r>
            <a:r>
              <a:rPr lang="zh-CN" altLang="zh-CN" sz="2800" dirty="0" smtClean="0">
                <a:solidFill>
                  <a:srgbClr val="FF0000"/>
                </a:solidFill>
              </a:rPr>
              <a:t>思想：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）假设有两个有序表</a:t>
            </a:r>
            <a:r>
              <a:rPr lang="en-US" altLang="zh-CN" sz="2800" b="0" dirty="0"/>
              <a:t>A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B</a:t>
            </a:r>
            <a:r>
              <a:rPr lang="zh-CN" altLang="zh-CN" sz="2800" b="0" dirty="0"/>
              <a:t>的记录个数（即表长）分别为</a:t>
            </a:r>
            <a:r>
              <a:rPr lang="en-US" altLang="zh-CN" sz="2800" b="0" dirty="0"/>
              <a:t>al</a:t>
            </a:r>
            <a:r>
              <a:rPr lang="zh-CN" altLang="zh-CN" sz="2800" b="0" dirty="0"/>
              <a:t>和</a:t>
            </a:r>
            <a:r>
              <a:rPr lang="en-US" altLang="zh-CN" sz="2800" b="0" dirty="0" err="1"/>
              <a:t>bl</a:t>
            </a:r>
            <a:r>
              <a:rPr lang="zh-CN" altLang="zh-CN" sz="2800" b="0" dirty="0"/>
              <a:t>，变量</a:t>
            </a:r>
            <a:r>
              <a:rPr lang="en-US" altLang="zh-CN" sz="2800" b="0" dirty="0" err="1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分别是表</a:t>
            </a:r>
            <a:r>
              <a:rPr lang="en-US" altLang="zh-CN" sz="2800" b="0" dirty="0"/>
              <a:t>A</a:t>
            </a:r>
            <a:r>
              <a:rPr lang="zh-CN" altLang="zh-CN" sz="2800" b="0" dirty="0"/>
              <a:t>和表</a:t>
            </a:r>
            <a:r>
              <a:rPr lang="en-US" altLang="zh-CN" sz="2800" b="0" dirty="0"/>
              <a:t>B</a:t>
            </a:r>
            <a:r>
              <a:rPr lang="zh-CN" altLang="zh-CN" sz="2800" b="0" dirty="0"/>
              <a:t>的当前检测指针。假设表</a:t>
            </a:r>
            <a:r>
              <a:rPr lang="en-US" altLang="zh-CN" sz="2800" b="0" dirty="0"/>
              <a:t>C</a:t>
            </a:r>
            <a:r>
              <a:rPr lang="zh-CN" altLang="zh-CN" sz="2800" b="0" dirty="0"/>
              <a:t>是归并后的新有序表，变量</a:t>
            </a:r>
            <a:r>
              <a:rPr lang="en-US" altLang="zh-CN" sz="2800" b="0" dirty="0"/>
              <a:t>k</a:t>
            </a:r>
            <a:r>
              <a:rPr lang="zh-CN" altLang="zh-CN" sz="2800" b="0" dirty="0"/>
              <a:t>是它的当前存放指针；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）当</a:t>
            </a:r>
            <a:r>
              <a:rPr lang="en-US" altLang="zh-CN" sz="2800" b="0" dirty="0" err="1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都在两个表的表长内变化时，根据</a:t>
            </a:r>
            <a:r>
              <a:rPr lang="en-US" altLang="zh-CN" sz="2800" b="0" dirty="0"/>
              <a:t>A[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B[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的关键字大小，依次把关键字小的记录存放到新表</a:t>
            </a:r>
            <a:r>
              <a:rPr lang="en-US" altLang="zh-CN" sz="2800" b="0" dirty="0"/>
              <a:t>C[k]</a:t>
            </a:r>
            <a:r>
              <a:rPr lang="zh-CN" altLang="zh-CN" sz="2800" b="0" dirty="0"/>
              <a:t>中；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/>
              <a:t>）若</a:t>
            </a:r>
            <a:r>
              <a:rPr lang="en-US" altLang="zh-CN" sz="2800" b="0" dirty="0" err="1"/>
              <a:t>i</a:t>
            </a:r>
            <a:r>
              <a:rPr lang="zh-CN" altLang="zh-CN" sz="2800" b="0" dirty="0"/>
              <a:t>与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有一个已经超出表长时，则将另一个表中的剩余部分复制到新表</a:t>
            </a:r>
            <a:r>
              <a:rPr lang="en-US" altLang="zh-CN" sz="2800" b="0" dirty="0"/>
              <a:t>C[k]</a:t>
            </a:r>
            <a:r>
              <a:rPr lang="zh-CN" altLang="zh-CN" sz="2800" b="0" dirty="0"/>
              <a:t>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93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2-</a:t>
            </a:r>
            <a:r>
              <a:rPr lang="zh-CN" altLang="zh-CN" dirty="0"/>
              <a:t>路归并的</a:t>
            </a:r>
            <a:r>
              <a:rPr lang="zh-CN" altLang="zh-CN" dirty="0" smtClean="0"/>
              <a:t>算法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zh-CN" dirty="0"/>
          </a:p>
          <a:p>
            <a:pPr>
              <a:spcBef>
                <a:spcPts val="0"/>
              </a:spcBef>
            </a:pPr>
            <a:r>
              <a:rPr lang="en-US" altLang="zh-CN" b="0" dirty="0"/>
              <a:t>void </a:t>
            </a:r>
            <a:r>
              <a:rPr lang="en-US" altLang="zh-CN" b="0" dirty="0">
                <a:solidFill>
                  <a:srgbClr val="FF0000"/>
                </a:solidFill>
              </a:rPr>
              <a:t>Merge</a:t>
            </a:r>
            <a:r>
              <a:rPr lang="en-US" altLang="zh-CN" b="0" dirty="0"/>
              <a:t>(RcdType </a:t>
            </a:r>
            <a:r>
              <a:rPr lang="en-US" altLang="zh-CN" b="0" dirty="0" smtClean="0"/>
              <a:t>S[], </a:t>
            </a:r>
            <a:r>
              <a:rPr lang="en-US" altLang="zh-CN" b="0" dirty="0"/>
              <a:t>RcdType </a:t>
            </a:r>
            <a:r>
              <a:rPr lang="en-US" altLang="zh-CN" b="0" dirty="0" smtClean="0"/>
              <a:t>T[], </a:t>
            </a:r>
            <a:r>
              <a:rPr lang="en-US" altLang="zh-CN" b="0" dirty="0"/>
              <a:t>int </a:t>
            </a:r>
            <a:r>
              <a:rPr lang="en-US" altLang="zh-CN" b="0" dirty="0" err="1"/>
              <a:t>i</a:t>
            </a:r>
            <a:r>
              <a:rPr lang="en-US" altLang="zh-CN" b="0" dirty="0"/>
              <a:t>, int m, int n</a:t>
            </a:r>
            <a:r>
              <a:rPr lang="en-US" altLang="zh-CN" b="0" dirty="0" smtClean="0"/>
              <a:t>){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en-US" b="0" dirty="0" smtClean="0"/>
              <a:t>将</a:t>
            </a:r>
            <a:r>
              <a:rPr lang="en-US" altLang="zh-CN" b="0" dirty="0" smtClean="0"/>
              <a:t>S[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…m]</a:t>
            </a:r>
            <a:r>
              <a:rPr lang="zh-CN" altLang="en-US" b="0" dirty="0" smtClean="0"/>
              <a:t>与</a:t>
            </a:r>
            <a:r>
              <a:rPr lang="en-US" altLang="zh-CN" b="0" dirty="0" smtClean="0"/>
              <a:t>S[m+1…n]</a:t>
            </a:r>
            <a:r>
              <a:rPr lang="zh-CN" altLang="en-US" b="0" dirty="0" smtClean="0"/>
              <a:t>归并为</a:t>
            </a:r>
            <a:r>
              <a:rPr lang="en-US" altLang="zh-CN" b="0" dirty="0" smtClean="0"/>
              <a:t>T[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…n]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int j, k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for(j=m+1, k=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&lt;=m&amp;&amp;j&lt;=n; ++k</a:t>
            </a:r>
            <a:r>
              <a:rPr lang="en-US" altLang="zh-CN" b="0" dirty="0" smtClean="0"/>
              <a:t>) </a:t>
            </a:r>
            <a:r>
              <a:rPr lang="en-US" altLang="zh-CN" b="0" dirty="0"/>
              <a:t>{ 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en-US" altLang="zh-CN" b="0" dirty="0" err="1" smtClean="0">
                <a:solidFill>
                  <a:srgbClr val="7030A0"/>
                </a:solidFill>
              </a:rPr>
              <a:t>i</a:t>
            </a:r>
            <a:r>
              <a:rPr lang="zh-CN" altLang="en-US" b="0" dirty="0" smtClean="0">
                <a:solidFill>
                  <a:srgbClr val="7030A0"/>
                </a:solidFill>
              </a:rPr>
              <a:t>、</a:t>
            </a:r>
            <a:r>
              <a:rPr lang="en-US" altLang="zh-CN" b="0" dirty="0" smtClean="0">
                <a:solidFill>
                  <a:srgbClr val="7030A0"/>
                </a:solidFill>
              </a:rPr>
              <a:t>k</a:t>
            </a:r>
            <a:r>
              <a:rPr lang="zh-CN" altLang="en-US" b="0" dirty="0" smtClean="0">
                <a:solidFill>
                  <a:srgbClr val="7030A0"/>
                </a:solidFill>
              </a:rPr>
              <a:t>、</a:t>
            </a:r>
            <a:r>
              <a:rPr lang="en-US" altLang="zh-CN" b="0" dirty="0" smtClean="0">
                <a:solidFill>
                  <a:srgbClr val="7030A0"/>
                </a:solidFill>
              </a:rPr>
              <a:t>j</a:t>
            </a:r>
            <a:r>
              <a:rPr lang="zh-CN" altLang="en-US" b="0" dirty="0" smtClean="0">
                <a:solidFill>
                  <a:srgbClr val="7030A0"/>
                </a:solidFill>
              </a:rPr>
              <a:t>分别为三段的指针</a:t>
            </a:r>
            <a:r>
              <a:rPr lang="en-US" altLang="zh-CN" b="0" dirty="0" smtClean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if(S[</a:t>
            </a:r>
            <a:r>
              <a:rPr lang="en-US" altLang="zh-CN" b="0" dirty="0" err="1" smtClean="0"/>
              <a:t>i</a:t>
            </a:r>
            <a:r>
              <a:rPr lang="en-US" altLang="zh-CN" b="0" dirty="0"/>
              <a:t>].</a:t>
            </a:r>
            <a:r>
              <a:rPr lang="en-US" altLang="zh-CN" b="0" dirty="0" smtClean="0"/>
              <a:t>key&lt;S[j</a:t>
            </a:r>
            <a:r>
              <a:rPr lang="en-US" altLang="zh-CN" b="0" dirty="0"/>
              <a:t>].key</a:t>
            </a:r>
            <a:r>
              <a:rPr lang="en-US" altLang="zh-CN" b="0" dirty="0" smtClean="0"/>
              <a:t>))</a:t>
            </a:r>
            <a:r>
              <a:rPr lang="en-US" altLang="zh-CN" b="0" dirty="0"/>
              <a:t>	</a:t>
            </a:r>
            <a:r>
              <a:rPr lang="en-US" altLang="zh-CN" b="0" dirty="0" smtClean="0"/>
              <a:t>T[k</a:t>
            </a:r>
            <a:r>
              <a:rPr lang="en-US" altLang="zh-CN" b="0" dirty="0"/>
              <a:t>] = </a:t>
            </a:r>
            <a:r>
              <a:rPr lang="en-US" altLang="zh-CN" b="0" dirty="0" smtClean="0"/>
              <a:t>S[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++];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else T[k</a:t>
            </a:r>
            <a:r>
              <a:rPr lang="en-US" altLang="zh-CN" b="0" dirty="0"/>
              <a:t>] = </a:t>
            </a:r>
            <a:r>
              <a:rPr lang="en-US" altLang="zh-CN" b="0" dirty="0" smtClean="0"/>
              <a:t>S[j++];</a:t>
            </a:r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	}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&lt;=m</a:t>
            </a:r>
            <a:r>
              <a:rPr lang="en-US" altLang="zh-CN" b="0" dirty="0" smtClean="0"/>
              <a:t>) T[k</a:t>
            </a:r>
            <a:r>
              <a:rPr lang="en-US" altLang="zh-CN" b="0" dirty="0"/>
              <a:t>++] = SR[</a:t>
            </a:r>
            <a:r>
              <a:rPr lang="en-US" altLang="zh-CN" b="0" dirty="0" err="1"/>
              <a:t>i</a:t>
            </a:r>
            <a:r>
              <a:rPr lang="en-US" altLang="zh-CN" b="0" dirty="0"/>
              <a:t>++]; 	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zh-CN" altLang="en-US" b="0" dirty="0">
                <a:solidFill>
                  <a:srgbClr val="7030A0"/>
                </a:solidFill>
              </a:rPr>
              <a:t>复制</a:t>
            </a:r>
            <a:r>
              <a:rPr lang="zh-CN" altLang="en-US" b="0" dirty="0" smtClean="0">
                <a:solidFill>
                  <a:srgbClr val="7030A0"/>
                </a:solidFill>
              </a:rPr>
              <a:t>剩余</a:t>
            </a:r>
            <a:r>
              <a:rPr lang="zh-CN" altLang="en-US" b="0" dirty="0">
                <a:solidFill>
                  <a:srgbClr val="7030A0"/>
                </a:solidFill>
              </a:rPr>
              <a:t>的</a:t>
            </a:r>
            <a:r>
              <a:rPr lang="en-US" altLang="zh-CN" b="0" dirty="0" smtClean="0">
                <a:solidFill>
                  <a:srgbClr val="7030A0"/>
                </a:solidFill>
              </a:rPr>
              <a:t>S[</a:t>
            </a:r>
            <a:r>
              <a:rPr lang="en-US" altLang="zh-CN" b="0" dirty="0" err="1" smtClean="0">
                <a:solidFill>
                  <a:srgbClr val="7030A0"/>
                </a:solidFill>
              </a:rPr>
              <a:t>i</a:t>
            </a:r>
            <a:r>
              <a:rPr lang="en-US" altLang="zh-CN" b="0" dirty="0">
                <a:solidFill>
                  <a:srgbClr val="7030A0"/>
                </a:solidFill>
              </a:rPr>
              <a:t>..m</a:t>
            </a:r>
            <a:r>
              <a:rPr lang="en-US" altLang="zh-CN" b="0" dirty="0" smtClean="0">
                <a:solidFill>
                  <a:srgbClr val="7030A0"/>
                </a:solidFill>
              </a:rPr>
              <a:t>]</a:t>
            </a:r>
            <a:r>
              <a:rPr lang="zh-CN" altLang="en-US" b="0" dirty="0" smtClean="0">
                <a:solidFill>
                  <a:srgbClr val="7030A0"/>
                </a:solidFill>
              </a:rPr>
              <a:t> 到</a:t>
            </a:r>
            <a:r>
              <a:rPr lang="en-US" altLang="zh-CN" b="0" dirty="0" smtClean="0">
                <a:solidFill>
                  <a:srgbClr val="7030A0"/>
                </a:solidFill>
              </a:rPr>
              <a:t>T 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while(j&lt;=n</a:t>
            </a:r>
            <a:r>
              <a:rPr lang="en-US" altLang="zh-CN" b="0" dirty="0" smtClean="0"/>
              <a:t>) </a:t>
            </a:r>
            <a:r>
              <a:rPr lang="en-US" altLang="zh-CN" b="0" dirty="0"/>
              <a:t>TR[k++] = SR[j</a:t>
            </a:r>
            <a:r>
              <a:rPr lang="en-US" altLang="zh-CN" b="0" dirty="0" smtClean="0"/>
              <a:t>++];</a:t>
            </a:r>
            <a:r>
              <a:rPr lang="en-US" altLang="zh-CN" b="0" dirty="0"/>
              <a:t>	</a:t>
            </a:r>
            <a:r>
              <a:rPr lang="en-US" altLang="zh-CN" b="0" dirty="0" smtClean="0">
                <a:solidFill>
                  <a:srgbClr val="7030A0"/>
                </a:solidFill>
              </a:rPr>
              <a:t>//</a:t>
            </a:r>
            <a:r>
              <a:rPr lang="zh-CN" altLang="en-US" b="0" dirty="0">
                <a:solidFill>
                  <a:srgbClr val="7030A0"/>
                </a:solidFill>
              </a:rPr>
              <a:t>复制</a:t>
            </a:r>
            <a:r>
              <a:rPr lang="zh-CN" altLang="en-US" b="0" dirty="0" smtClean="0">
                <a:solidFill>
                  <a:srgbClr val="7030A0"/>
                </a:solidFill>
              </a:rPr>
              <a:t>剩余</a:t>
            </a:r>
            <a:r>
              <a:rPr lang="zh-CN" altLang="en-US" b="0" dirty="0">
                <a:solidFill>
                  <a:srgbClr val="7030A0"/>
                </a:solidFill>
              </a:rPr>
              <a:t>的</a:t>
            </a:r>
            <a:r>
              <a:rPr lang="en-US" altLang="zh-CN" b="0" dirty="0" smtClean="0">
                <a:solidFill>
                  <a:srgbClr val="7030A0"/>
                </a:solidFill>
              </a:rPr>
              <a:t>S[</a:t>
            </a:r>
            <a:r>
              <a:rPr lang="en-US" altLang="zh-CN" b="0" dirty="0" err="1" smtClean="0">
                <a:solidFill>
                  <a:srgbClr val="7030A0"/>
                </a:solidFill>
              </a:rPr>
              <a:t>j</a:t>
            </a:r>
            <a:r>
              <a:rPr lang="en-US" altLang="zh-CN" b="0" dirty="0" err="1">
                <a:solidFill>
                  <a:srgbClr val="7030A0"/>
                </a:solidFill>
              </a:rPr>
              <a:t>..n</a:t>
            </a:r>
            <a:r>
              <a:rPr lang="en-US" altLang="zh-CN" b="0" dirty="0" smtClean="0">
                <a:solidFill>
                  <a:srgbClr val="7030A0"/>
                </a:solidFill>
              </a:rPr>
              <a:t>]</a:t>
            </a:r>
            <a:r>
              <a:rPr lang="zh-CN" altLang="en-US" b="0" dirty="0" smtClean="0">
                <a:solidFill>
                  <a:srgbClr val="7030A0"/>
                </a:solidFill>
              </a:rPr>
              <a:t> 到</a:t>
            </a:r>
            <a:r>
              <a:rPr lang="en-US" altLang="zh-CN" b="0" dirty="0" smtClean="0">
                <a:solidFill>
                  <a:srgbClr val="7030A0"/>
                </a:solidFill>
              </a:rPr>
              <a:t>T</a:t>
            </a:r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6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b="0" dirty="0"/>
              <a:t>void </a:t>
            </a:r>
            <a:r>
              <a:rPr lang="en-US" altLang="zh-CN" b="0" dirty="0" err="1">
                <a:solidFill>
                  <a:srgbClr val="FF0000"/>
                </a:solidFill>
              </a:rPr>
              <a:t>MSort</a:t>
            </a:r>
            <a:r>
              <a:rPr lang="en-US" altLang="zh-CN" b="0" dirty="0"/>
              <a:t>(RcdType </a:t>
            </a:r>
            <a:r>
              <a:rPr lang="en-US" altLang="zh-CN" b="0" dirty="0" smtClean="0"/>
              <a:t>S[], </a:t>
            </a:r>
            <a:r>
              <a:rPr lang="en-US" altLang="zh-CN" b="0" dirty="0"/>
              <a:t>RcdType </a:t>
            </a:r>
            <a:r>
              <a:rPr lang="en-US" altLang="zh-CN" b="0" dirty="0" smtClean="0"/>
              <a:t>T[], </a:t>
            </a:r>
            <a:r>
              <a:rPr lang="en-US" altLang="zh-CN" b="0" dirty="0"/>
              <a:t>int s, int t</a:t>
            </a:r>
            <a:r>
              <a:rPr lang="en-US" altLang="zh-CN" b="0" dirty="0" smtClean="0"/>
              <a:t>){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>
                <a:solidFill>
                  <a:srgbClr val="B92B83"/>
                </a:solidFill>
              </a:rPr>
              <a:t>//</a:t>
            </a:r>
            <a:r>
              <a:rPr lang="zh-CN" altLang="en-US" b="0" dirty="0">
                <a:solidFill>
                  <a:srgbClr val="B92B83"/>
                </a:solidFill>
              </a:rPr>
              <a:t>待排序数据</a:t>
            </a:r>
            <a:r>
              <a:rPr lang="zh-CN" altLang="en-US" b="0" dirty="0" smtClean="0">
                <a:solidFill>
                  <a:srgbClr val="B92B83"/>
                </a:solidFill>
              </a:rPr>
              <a:t>在</a:t>
            </a:r>
            <a:r>
              <a:rPr lang="en-US" altLang="zh-CN" b="0" dirty="0" smtClean="0">
                <a:solidFill>
                  <a:srgbClr val="B92B83"/>
                </a:solidFill>
              </a:rPr>
              <a:t>S</a:t>
            </a:r>
            <a:r>
              <a:rPr lang="zh-CN" altLang="en-US" b="0" dirty="0" smtClean="0">
                <a:solidFill>
                  <a:srgbClr val="B92B83"/>
                </a:solidFill>
              </a:rPr>
              <a:t>中</a:t>
            </a:r>
            <a:r>
              <a:rPr lang="zh-CN" altLang="en-US" b="0" dirty="0">
                <a:solidFill>
                  <a:srgbClr val="B92B83"/>
                </a:solidFill>
              </a:rPr>
              <a:t>，排序</a:t>
            </a:r>
            <a:r>
              <a:rPr lang="zh-CN" altLang="en-US" b="0" dirty="0" smtClean="0">
                <a:solidFill>
                  <a:srgbClr val="B92B83"/>
                </a:solidFill>
              </a:rPr>
              <a:t>后放在</a:t>
            </a:r>
            <a:r>
              <a:rPr lang="en-US" altLang="zh-CN" b="0" dirty="0" smtClean="0">
                <a:solidFill>
                  <a:srgbClr val="B92B83"/>
                </a:solidFill>
              </a:rPr>
              <a:t>T</a:t>
            </a:r>
            <a:r>
              <a:rPr lang="zh-CN" altLang="en-US" b="0" dirty="0" smtClean="0">
                <a:solidFill>
                  <a:srgbClr val="B92B83"/>
                </a:solidFill>
              </a:rPr>
              <a:t>中</a:t>
            </a:r>
            <a:endParaRPr lang="en-US" altLang="zh-CN" b="0" dirty="0" smtClean="0">
              <a:solidFill>
                <a:srgbClr val="B92B83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0" dirty="0"/>
              <a:t>	int m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RcdType R[MAXSIZE+1</a:t>
            </a:r>
            <a:r>
              <a:rPr lang="en-US" altLang="zh-CN" b="0" dirty="0" smtClean="0"/>
              <a:t>];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if(s==</a:t>
            </a:r>
            <a:r>
              <a:rPr lang="en-US" altLang="zh-CN" b="0" dirty="0" smtClean="0"/>
              <a:t>t) T[s</a:t>
            </a:r>
            <a:r>
              <a:rPr lang="en-US" altLang="zh-CN" b="0" dirty="0"/>
              <a:t>] = </a:t>
            </a:r>
            <a:r>
              <a:rPr lang="en-US" altLang="zh-CN" b="0" dirty="0" smtClean="0"/>
              <a:t>S[s];  //S</a:t>
            </a:r>
            <a:r>
              <a:rPr lang="zh-CN" altLang="en-US" b="0" dirty="0" smtClean="0"/>
              <a:t>只有一个数据记录</a:t>
            </a:r>
            <a:endParaRPr lang="en-US" altLang="zh-CN" b="0" dirty="0" smtClean="0"/>
          </a:p>
          <a:p>
            <a:pPr>
              <a:spcBef>
                <a:spcPts val="0"/>
              </a:spcBef>
            </a:pPr>
            <a:r>
              <a:rPr lang="en-US" altLang="zh-CN" b="0" dirty="0"/>
              <a:t>	else	</a:t>
            </a:r>
            <a:r>
              <a:rPr lang="en-US" altLang="zh-CN" b="0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	m = (</a:t>
            </a:r>
            <a:r>
              <a:rPr lang="en-US" altLang="zh-CN" b="0" dirty="0" err="1"/>
              <a:t>s+t</a:t>
            </a:r>
            <a:r>
              <a:rPr lang="en-US" altLang="zh-CN" b="0" dirty="0"/>
              <a:t>)/2</a:t>
            </a:r>
            <a:r>
              <a:rPr lang="en-US" altLang="zh-CN" b="0" dirty="0" smtClean="0"/>
              <a:t>; //</a:t>
            </a:r>
            <a:r>
              <a:rPr lang="zh-CN" altLang="en-US" b="0" dirty="0"/>
              <a:t>将</a:t>
            </a:r>
            <a:r>
              <a:rPr lang="en-US" altLang="zh-CN" b="0" dirty="0" smtClean="0"/>
              <a:t>S[</a:t>
            </a:r>
            <a:r>
              <a:rPr lang="en-US" altLang="zh-CN" b="0" dirty="0" err="1" smtClean="0"/>
              <a:t>s</a:t>
            </a:r>
            <a:r>
              <a:rPr lang="en-US" altLang="zh-CN" b="0" dirty="0" err="1"/>
              <a:t>..t</a:t>
            </a:r>
            <a:r>
              <a:rPr lang="en-US" altLang="zh-CN" b="0" dirty="0"/>
              <a:t>]</a:t>
            </a:r>
            <a:r>
              <a:rPr lang="zh-CN" altLang="en-US" b="0" dirty="0"/>
              <a:t>平分为</a:t>
            </a:r>
            <a:r>
              <a:rPr lang="en-US" altLang="zh-CN" b="0" dirty="0" smtClean="0"/>
              <a:t>S[</a:t>
            </a:r>
            <a:r>
              <a:rPr lang="en-US" altLang="zh-CN" b="0" dirty="0" err="1" smtClean="0"/>
              <a:t>s</a:t>
            </a:r>
            <a:r>
              <a:rPr lang="en-US" altLang="zh-CN" b="0" dirty="0" err="1"/>
              <a:t>..m</a:t>
            </a:r>
            <a:r>
              <a:rPr lang="en-US" altLang="zh-CN" b="0" dirty="0"/>
              <a:t>]</a:t>
            </a:r>
            <a:r>
              <a:rPr lang="zh-CN" altLang="en-US" b="0" dirty="0"/>
              <a:t>和</a:t>
            </a:r>
            <a:r>
              <a:rPr lang="en-US" altLang="zh-CN" b="0" dirty="0"/>
              <a:t>SR[m+1..t] 		</a:t>
            </a:r>
            <a:r>
              <a:rPr lang="en-US" altLang="zh-CN" b="0" dirty="0" err="1" smtClean="0">
                <a:solidFill>
                  <a:srgbClr val="FF0000"/>
                </a:solidFill>
              </a:rPr>
              <a:t>MSort</a:t>
            </a:r>
            <a:r>
              <a:rPr lang="en-US" altLang="zh-CN" b="0" dirty="0" smtClean="0"/>
              <a:t>(S, </a:t>
            </a:r>
            <a:r>
              <a:rPr lang="en-US" altLang="zh-CN" b="0" dirty="0"/>
              <a:t>R, s, m</a:t>
            </a:r>
            <a:r>
              <a:rPr lang="en-US" altLang="zh-CN" b="0" dirty="0" smtClean="0"/>
              <a:t>);//</a:t>
            </a:r>
            <a:r>
              <a:rPr lang="zh-CN" altLang="en-US" b="0" dirty="0"/>
              <a:t>递归地将</a:t>
            </a:r>
            <a:r>
              <a:rPr lang="en-US" altLang="zh-CN" b="0" dirty="0" smtClean="0"/>
              <a:t>S[</a:t>
            </a:r>
            <a:r>
              <a:rPr lang="en-US" altLang="zh-CN" b="0" dirty="0" err="1" smtClean="0"/>
              <a:t>s</a:t>
            </a:r>
            <a:r>
              <a:rPr lang="en-US" altLang="zh-CN" b="0" dirty="0" err="1"/>
              <a:t>..m</a:t>
            </a:r>
            <a:r>
              <a:rPr lang="en-US" altLang="zh-CN" b="0" dirty="0"/>
              <a:t>]</a:t>
            </a:r>
            <a:r>
              <a:rPr lang="zh-CN" altLang="en-US" b="0" dirty="0"/>
              <a:t>归并为有序的</a:t>
            </a:r>
            <a:r>
              <a:rPr lang="en-US" altLang="zh-CN" b="0" dirty="0"/>
              <a:t>R[</a:t>
            </a:r>
            <a:r>
              <a:rPr lang="en-US" altLang="zh-CN" b="0" dirty="0" err="1"/>
              <a:t>s..m</a:t>
            </a:r>
            <a:r>
              <a:rPr lang="en-US" altLang="zh-CN" b="0" dirty="0"/>
              <a:t>] </a:t>
            </a:r>
            <a:endParaRPr lang="en-US" altLang="zh-CN" b="0" dirty="0" smtClean="0"/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err="1" smtClean="0">
                <a:solidFill>
                  <a:srgbClr val="FF0000"/>
                </a:solidFill>
              </a:rPr>
              <a:t>MSort</a:t>
            </a:r>
            <a:r>
              <a:rPr lang="en-US" altLang="zh-CN" b="0" dirty="0" smtClean="0"/>
              <a:t>(S, </a:t>
            </a:r>
            <a:r>
              <a:rPr lang="en-US" altLang="zh-CN" b="0" dirty="0"/>
              <a:t>R, m+1, t</a:t>
            </a:r>
            <a:r>
              <a:rPr lang="en-US" altLang="zh-CN" b="0" dirty="0" smtClean="0"/>
              <a:t>);/</a:t>
            </a:r>
            <a:r>
              <a:rPr lang="en-US" altLang="zh-CN" sz="2000" b="0" dirty="0" smtClean="0"/>
              <a:t>/</a:t>
            </a:r>
            <a:r>
              <a:rPr lang="zh-CN" altLang="en-US" sz="2000" b="0" dirty="0"/>
              <a:t>递归地将</a:t>
            </a:r>
            <a:r>
              <a:rPr lang="en-US" altLang="zh-CN" sz="2000" b="0" dirty="0" smtClean="0"/>
              <a:t>S[m+1</a:t>
            </a:r>
            <a:r>
              <a:rPr lang="en-US" altLang="zh-CN" sz="2000" b="0" dirty="0"/>
              <a:t>..t]</a:t>
            </a:r>
            <a:r>
              <a:rPr lang="zh-CN" altLang="en-US" sz="2000" b="0" dirty="0"/>
              <a:t>归并为有序的</a:t>
            </a:r>
            <a:r>
              <a:rPr lang="en-US" altLang="zh-CN" sz="2000" b="0" dirty="0"/>
              <a:t>R[m+1..t</a:t>
            </a:r>
            <a:r>
              <a:rPr lang="en-US" altLang="zh-CN" sz="2000" b="0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 </a:t>
            </a:r>
            <a:r>
              <a:rPr lang="en-US" altLang="zh-CN" b="0" dirty="0"/>
              <a:t>		</a:t>
            </a:r>
            <a:r>
              <a:rPr lang="en-US" altLang="zh-CN" b="0" dirty="0">
                <a:solidFill>
                  <a:srgbClr val="FF0000"/>
                </a:solidFill>
              </a:rPr>
              <a:t>Merge</a:t>
            </a:r>
            <a:r>
              <a:rPr lang="en-US" altLang="zh-CN" b="0" dirty="0"/>
              <a:t>(R, </a:t>
            </a:r>
            <a:r>
              <a:rPr lang="en-US" altLang="zh-CN" b="0" dirty="0" smtClean="0"/>
              <a:t>T, </a:t>
            </a:r>
            <a:r>
              <a:rPr lang="en-US" altLang="zh-CN" b="0" dirty="0"/>
              <a:t>s, m, t);	</a:t>
            </a:r>
            <a:r>
              <a:rPr lang="en-US" altLang="zh-CN" b="0" dirty="0" smtClean="0"/>
              <a:t>//</a:t>
            </a:r>
            <a:r>
              <a:rPr lang="zh-CN" altLang="en-US" b="0" dirty="0"/>
              <a:t>将</a:t>
            </a:r>
            <a:r>
              <a:rPr lang="en-US" altLang="zh-CN" b="0" dirty="0"/>
              <a:t>R[</a:t>
            </a:r>
            <a:r>
              <a:rPr lang="en-US" altLang="zh-CN" b="0" dirty="0" err="1"/>
              <a:t>s..m</a:t>
            </a:r>
            <a:r>
              <a:rPr lang="en-US" altLang="zh-CN" b="0" dirty="0"/>
              <a:t>]</a:t>
            </a:r>
            <a:r>
              <a:rPr lang="zh-CN" altLang="en-US" b="0" dirty="0"/>
              <a:t>和</a:t>
            </a:r>
            <a:r>
              <a:rPr lang="en-US" altLang="zh-CN" b="0" dirty="0"/>
              <a:t>R[m+1..t]</a:t>
            </a:r>
            <a:r>
              <a:rPr lang="zh-CN" altLang="en-US" b="0" dirty="0"/>
              <a:t>归并到</a:t>
            </a:r>
            <a:r>
              <a:rPr lang="en-US" altLang="zh-CN" b="0" dirty="0" smtClean="0"/>
              <a:t>T[</a:t>
            </a:r>
            <a:r>
              <a:rPr lang="en-US" altLang="zh-CN" b="0" dirty="0" err="1" smtClean="0"/>
              <a:t>s</a:t>
            </a:r>
            <a:r>
              <a:rPr lang="en-US" altLang="zh-CN" b="0" dirty="0" err="1"/>
              <a:t>..t</a:t>
            </a:r>
            <a:r>
              <a:rPr lang="en-US" altLang="zh-CN" b="0" dirty="0"/>
              <a:t>] 	</a:t>
            </a:r>
            <a:r>
              <a:rPr lang="en-US" altLang="zh-CN" b="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void </a:t>
            </a:r>
            <a:r>
              <a:rPr lang="en-US" altLang="zh-CN" b="0" dirty="0" err="1" smtClean="0"/>
              <a:t>MergeSort</a:t>
            </a:r>
            <a:r>
              <a:rPr lang="en-US" altLang="zh-CN" b="0" dirty="0" smtClean="0"/>
              <a:t>(</a:t>
            </a:r>
            <a:r>
              <a:rPr kumimoji="1" lang="en-US" altLang="zh-CN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R[]</a:t>
            </a:r>
            <a:r>
              <a:rPr kumimoji="1" lang="zh-CN" altLang="en-US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b="0" dirty="0" smtClean="0"/>
              <a:t>){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	</a:t>
            </a:r>
            <a:r>
              <a:rPr lang="en-US" altLang="zh-CN" b="0" dirty="0" err="1" smtClean="0"/>
              <a:t>MSort</a:t>
            </a:r>
            <a:r>
              <a:rPr lang="en-US" altLang="zh-CN" b="0" dirty="0" smtClean="0"/>
              <a:t>(</a:t>
            </a:r>
            <a:r>
              <a:rPr kumimoji="1" lang="en-US" altLang="zh-CN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b="0" dirty="0" smtClean="0"/>
              <a:t>, </a:t>
            </a:r>
            <a:r>
              <a:rPr kumimoji="1" lang="en-US" altLang="zh-CN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b="0" dirty="0" smtClean="0"/>
              <a:t>, 0, n-1);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	//</a:t>
            </a:r>
            <a:r>
              <a:rPr lang="zh-CN" altLang="en-US" b="0" dirty="0" smtClean="0"/>
              <a:t>待排序数据在</a:t>
            </a:r>
            <a:r>
              <a:rPr lang="en-US" altLang="zh-CN" b="0" dirty="0" smtClean="0"/>
              <a:t>R</a:t>
            </a:r>
            <a:r>
              <a:rPr lang="zh-CN" altLang="en-US" b="0" dirty="0" smtClean="0"/>
              <a:t>中，排序后还要放在</a:t>
            </a:r>
            <a:r>
              <a:rPr lang="en-US" altLang="zh-CN" b="0" dirty="0" smtClean="0"/>
              <a:t>R</a:t>
            </a:r>
            <a:r>
              <a:rPr lang="zh-CN" altLang="en-US" b="0" dirty="0" smtClean="0"/>
              <a:t>中</a:t>
            </a:r>
            <a:endParaRPr lang="en-US" altLang="zh-CN" b="0" dirty="0" smtClean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2139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357166"/>
            <a:ext cx="8286808" cy="3989667"/>
          </a:xfrm>
        </p:spPr>
        <p:txBody>
          <a:bodyPr>
            <a:normAutofit/>
          </a:bodyPr>
          <a:lstStyle/>
          <a:p>
            <a:r>
              <a:rPr lang="zh-CN" altLang="zh-CN" sz="2800" b="0" dirty="0" smtClean="0"/>
              <a:t>【例】</a:t>
            </a:r>
            <a:r>
              <a:rPr lang="zh-CN" altLang="zh-CN" sz="2800" b="0" dirty="0"/>
              <a:t>将关键字序列</a:t>
            </a:r>
            <a:r>
              <a:rPr lang="en-US" altLang="zh-CN" sz="2800" b="0" dirty="0"/>
              <a:t>{21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25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49</a:t>
            </a:r>
            <a:r>
              <a:rPr lang="zh-CN" altLang="zh-CN" sz="2800" b="0" dirty="0"/>
              <a:t>，</a:t>
            </a:r>
            <a:r>
              <a:rPr lang="en-US" altLang="zh-CN" sz="2800" b="0" u="sng" dirty="0"/>
              <a:t>25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16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8}</a:t>
            </a:r>
            <a:r>
              <a:rPr lang="zh-CN" altLang="zh-CN" sz="2800" b="0" dirty="0"/>
              <a:t>进行归并排序</a:t>
            </a:r>
            <a:endParaRPr lang="zh-CN" altLang="en-US" sz="2800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697628"/>
            <a:ext cx="8786874" cy="494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3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357166"/>
            <a:ext cx="9144000" cy="65008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归并排序的运行时间并不依赖于输入数组中元素的组合方式（不平衡的情况），所以</a:t>
            </a:r>
            <a:r>
              <a:rPr lang="zh-CN" altLang="en-US" dirty="0" smtClean="0">
                <a:solidFill>
                  <a:srgbClr val="FF0000"/>
                </a:solidFill>
              </a:rPr>
              <a:t>避免了快速排序的最差情况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归并排序算法所花费的时间主要包括</a:t>
            </a:r>
            <a:r>
              <a:rPr lang="zh-CN" altLang="en-US" dirty="0" smtClean="0">
                <a:solidFill>
                  <a:srgbClr val="FF0000"/>
                </a:solidFill>
              </a:rPr>
              <a:t>子序列划分时间</a:t>
            </a:r>
            <a:r>
              <a:rPr lang="zh-CN" altLang="en-US" b="0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两个子序列的排序时间</a:t>
            </a:r>
            <a:r>
              <a:rPr lang="zh-CN" altLang="en-US" b="0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归并时间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两个子序列的排序时间与它们的序列长度之和有关。归并时间随着数组长度</a:t>
            </a:r>
            <a:r>
              <a:rPr lang="en-US" b="0" dirty="0" smtClean="0"/>
              <a:t>n</a:t>
            </a:r>
            <a:r>
              <a:rPr lang="zh-CN" altLang="en-US" b="0" dirty="0" smtClean="0"/>
              <a:t>的变化而变化，其最大层数为</a:t>
            </a:r>
            <a:r>
              <a:rPr lang="en-US" b="0" dirty="0" smtClean="0"/>
              <a:t>⌈</a:t>
            </a:r>
            <a:r>
              <a:rPr lang="en-US" altLang="zh-CN" b="0" dirty="0" err="1" smtClean="0"/>
              <a:t>logn</a:t>
            </a:r>
            <a:r>
              <a:rPr lang="en-US" b="0" dirty="0" smtClean="0"/>
              <a:t>⌉</a:t>
            </a:r>
            <a:r>
              <a:rPr lang="zh-CN" altLang="en-US" b="0" dirty="0" smtClean="0"/>
              <a:t>。故对于一个长度为</a:t>
            </a:r>
            <a:r>
              <a:rPr lang="en-US" b="0" dirty="0" smtClean="0"/>
              <a:t>n</a:t>
            </a:r>
            <a:r>
              <a:rPr lang="zh-CN" altLang="en-US" b="0" dirty="0" smtClean="0"/>
              <a:t>的数组进行归并排序的时间代价为：</a:t>
            </a:r>
          </a:p>
          <a:p>
            <a:pPr algn="ctr"/>
            <a:r>
              <a:rPr lang="en-US" b="0" dirty="0" smtClean="0"/>
              <a:t>T(n)=2T(n/2)+c*n </a:t>
            </a:r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归并排序的</a:t>
            </a:r>
            <a:r>
              <a:rPr lang="zh-CN" altLang="en-US" dirty="0" smtClean="0">
                <a:solidFill>
                  <a:srgbClr val="FF0000"/>
                </a:solidFill>
              </a:rPr>
              <a:t>最大、最小以及平均时间</a:t>
            </a:r>
            <a:r>
              <a:rPr lang="zh-CN" altLang="en-US" b="0" dirty="0" smtClean="0"/>
              <a:t>代价为</a:t>
            </a:r>
            <a:r>
              <a:rPr lang="en-US" altLang="en-US" dirty="0" smtClean="0">
                <a:solidFill>
                  <a:srgbClr val="FF0000"/>
                </a:solidFill>
              </a:rPr>
              <a:t>O(</a:t>
            </a:r>
            <a:r>
              <a:rPr lang="en-US" altLang="en-US" dirty="0" err="1" smtClean="0">
                <a:solidFill>
                  <a:srgbClr val="FF0000"/>
                </a:solidFill>
              </a:rPr>
              <a:t>nlogn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归并排序算法需要一个辅助数组，因此归并排序占用较多的</a:t>
            </a:r>
            <a:r>
              <a:rPr lang="zh-CN" altLang="en-US" dirty="0" smtClean="0">
                <a:solidFill>
                  <a:srgbClr val="FF0000"/>
                </a:solidFill>
              </a:rPr>
              <a:t>存储空间</a:t>
            </a:r>
            <a:r>
              <a:rPr lang="en-US" altLang="zh-CN" dirty="0" smtClean="0">
                <a:solidFill>
                  <a:srgbClr val="FF0000"/>
                </a:solidFill>
              </a:rPr>
              <a:t>O(n)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buFont typeface="Arial" pitchFamily="34" charset="0"/>
              <a:buChar char="•"/>
            </a:pPr>
            <a:r>
              <a:rPr lang="zh-CN" altLang="en-US" b="0" dirty="0" smtClean="0"/>
              <a:t>归并排序是一个</a:t>
            </a:r>
            <a:r>
              <a:rPr lang="zh-CN" altLang="en-US" dirty="0" smtClean="0">
                <a:solidFill>
                  <a:srgbClr val="FF0000"/>
                </a:solidFill>
              </a:rPr>
              <a:t>稳定的排序方法</a:t>
            </a:r>
            <a:r>
              <a:rPr lang="zh-CN" altLang="en-US" b="0" dirty="0" smtClean="0"/>
              <a:t>。</a:t>
            </a:r>
          </a:p>
          <a:p>
            <a:pPr>
              <a:buFont typeface="Arial" pitchFamily="34" charset="0"/>
              <a:buChar char="•"/>
            </a:pPr>
            <a:endParaRPr lang="zh-CN" altLang="en-US" b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84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排序的基本概念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非关键字比较的排序</a:t>
            </a:r>
            <a:r>
              <a:rPr lang="en-US" altLang="zh-CN" sz="33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3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sz="33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各种排序算法的比较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3286148"/>
          </a:xfrm>
        </p:spPr>
        <p:txBody>
          <a:bodyPr>
            <a:noAutofit/>
          </a:bodyPr>
          <a:lstStyle/>
          <a:p>
            <a:r>
              <a:rPr lang="en-US" altLang="zh-CN" sz="2800" b="0" dirty="0" smtClean="0"/>
              <a:t>		</a:t>
            </a:r>
            <a:r>
              <a:rPr lang="en-US" altLang="zh-CN" sz="3200" b="0" dirty="0" smtClean="0"/>
              <a:t>n</a:t>
            </a:r>
            <a:r>
              <a:rPr lang="zh-CN" altLang="en-US" sz="3200" b="0" dirty="0" smtClean="0"/>
              <a:t>个元素的排序问题，如果</a:t>
            </a:r>
            <a:r>
              <a:rPr lang="zh-CN" altLang="en-US" sz="3200" dirty="0" smtClean="0">
                <a:solidFill>
                  <a:srgbClr val="FF0000"/>
                </a:solidFill>
              </a:rPr>
              <a:t>采用关键字比较</a:t>
            </a:r>
            <a:r>
              <a:rPr lang="zh-CN" altLang="en-US" sz="3200" b="0" dirty="0" smtClean="0"/>
              <a:t>，则</a:t>
            </a:r>
            <a:r>
              <a:rPr lang="zh-CN" altLang="en-US" sz="3200" dirty="0" smtClean="0">
                <a:solidFill>
                  <a:srgbClr val="FF0000"/>
                </a:solidFill>
              </a:rPr>
              <a:t>时间复杂度下限</a:t>
            </a:r>
            <a:r>
              <a:rPr lang="zh-CN" altLang="zh-CN" sz="3200" dirty="0" smtClean="0">
                <a:solidFill>
                  <a:srgbClr val="FF0000"/>
                </a:solidFill>
              </a:rPr>
              <a:t>是</a:t>
            </a:r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CN" sz="3200" i="1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 err="1">
                <a:solidFill>
                  <a:srgbClr val="FF0000"/>
                </a:solidFill>
              </a:rPr>
              <a:t>log</a:t>
            </a:r>
            <a:r>
              <a:rPr lang="en-US" altLang="zh-CN" sz="3200" i="1" dirty="0" err="1">
                <a:solidFill>
                  <a:srgbClr val="FF0000"/>
                </a:solidFill>
              </a:rPr>
              <a:t>n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spcBef>
                <a:spcPts val="1800"/>
              </a:spcBef>
            </a:pPr>
            <a:r>
              <a:rPr lang="en-US" altLang="zh-CN" sz="3200" b="0" dirty="0"/>
              <a:t>	</a:t>
            </a:r>
            <a:r>
              <a:rPr lang="en-US" altLang="zh-CN" sz="3200" b="0" dirty="0" smtClean="0"/>
              <a:t>	</a:t>
            </a:r>
            <a:r>
              <a:rPr lang="zh-CN" altLang="zh-CN" sz="3200" b="0" dirty="0" smtClean="0"/>
              <a:t>从</a:t>
            </a:r>
            <a:r>
              <a:rPr lang="zh-CN" altLang="zh-CN" sz="3200" b="0" dirty="0"/>
              <a:t>理论上说，</a:t>
            </a:r>
            <a:r>
              <a:rPr lang="zh-CN" altLang="zh-CN" sz="3200" b="0" dirty="0" smtClean="0"/>
              <a:t>基于</a:t>
            </a:r>
            <a:r>
              <a:rPr lang="zh-CN" altLang="en-US" sz="3200" dirty="0" smtClean="0">
                <a:solidFill>
                  <a:srgbClr val="FF0000"/>
                </a:solidFill>
              </a:rPr>
              <a:t>非关键字</a:t>
            </a:r>
            <a:r>
              <a:rPr lang="zh-CN" altLang="zh-CN" sz="3200" dirty="0" smtClean="0">
                <a:solidFill>
                  <a:srgbClr val="FF0000"/>
                </a:solidFill>
              </a:rPr>
              <a:t>比较</a:t>
            </a:r>
            <a:r>
              <a:rPr lang="zh-CN" altLang="zh-CN" sz="3200" b="0" dirty="0"/>
              <a:t>的排序算法可以对现有的</a:t>
            </a:r>
            <a:r>
              <a:rPr lang="en-US" altLang="zh-CN" sz="3200" b="0" dirty="0"/>
              <a:t>O(</a:t>
            </a:r>
            <a:r>
              <a:rPr lang="en-US" altLang="zh-CN" sz="3200" b="0" i="1" dirty="0" err="1"/>
              <a:t>n</a:t>
            </a:r>
            <a:r>
              <a:rPr lang="en-US" altLang="zh-CN" sz="3200" b="0" dirty="0" err="1"/>
              <a:t>log</a:t>
            </a:r>
            <a:r>
              <a:rPr lang="en-US" altLang="zh-CN" sz="3200" b="0" i="1" dirty="0" err="1"/>
              <a:t>n</a:t>
            </a:r>
            <a:r>
              <a:rPr lang="en-US" altLang="zh-CN" sz="3200" b="0" dirty="0"/>
              <a:t>)</a:t>
            </a:r>
            <a:r>
              <a:rPr lang="zh-CN" altLang="zh-CN" sz="3200" b="0" dirty="0"/>
              <a:t>排序算法进行改进，这种改进有可能不只是常数因子</a:t>
            </a:r>
            <a:r>
              <a:rPr lang="zh-CN" altLang="zh-CN" sz="3200" b="0" dirty="0" smtClean="0"/>
              <a:t>。</a:t>
            </a:r>
            <a:endParaRPr lang="zh-CN" altLang="en-US" sz="3200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858280" cy="548640"/>
          </a:xfrm>
        </p:spPr>
        <p:txBody>
          <a:bodyPr/>
          <a:lstStyle/>
          <a:p>
            <a:r>
              <a:rPr lang="zh-CN" altLang="en-US" sz="3200" b="1" dirty="0" smtClean="0"/>
              <a:t>结论</a:t>
            </a:r>
            <a:r>
              <a:rPr lang="zh-CN" altLang="zh-CN" sz="3200" b="1" dirty="0" smtClean="0"/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9123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01122" cy="548640"/>
          </a:xfrm>
        </p:spPr>
        <p:txBody>
          <a:bodyPr/>
          <a:lstStyle/>
          <a:p>
            <a:r>
              <a:rPr lang="zh-CN" altLang="en-US" sz="3200" dirty="0" smtClean="0"/>
              <a:t>一、</a:t>
            </a:r>
            <a:r>
              <a:rPr lang="zh-CN" altLang="zh-CN" sz="3200" dirty="0" smtClean="0"/>
              <a:t>基数排序（桶排序）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单关键字排序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858280" cy="5643578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solidFill>
                  <a:srgbClr val="FF0000"/>
                </a:solidFill>
              </a:rPr>
              <a:t>基数</a:t>
            </a:r>
            <a:r>
              <a:rPr lang="zh-CN" altLang="zh-CN" sz="3200" dirty="0">
                <a:solidFill>
                  <a:srgbClr val="FF0000"/>
                </a:solidFill>
              </a:rPr>
              <a:t>排序</a:t>
            </a:r>
            <a:r>
              <a:rPr lang="zh-CN" altLang="zh-CN" sz="3200" b="0" dirty="0"/>
              <a:t>的</a:t>
            </a:r>
            <a:r>
              <a:rPr lang="zh-CN" altLang="zh-CN" sz="3200" dirty="0">
                <a:solidFill>
                  <a:srgbClr val="FF0000"/>
                </a:solidFill>
              </a:rPr>
              <a:t>本质</a:t>
            </a:r>
            <a:r>
              <a:rPr lang="zh-CN" altLang="zh-CN" sz="3200" b="0" dirty="0"/>
              <a:t>是借助于</a:t>
            </a:r>
            <a:r>
              <a:rPr lang="en-US" altLang="zh-CN" sz="3200" b="0" dirty="0">
                <a:solidFill>
                  <a:srgbClr val="FF0000"/>
                </a:solidFill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</a:rPr>
              <a:t>分配</a:t>
            </a:r>
            <a:r>
              <a:rPr lang="en-US" altLang="zh-CN" sz="3200" b="0" dirty="0">
                <a:solidFill>
                  <a:srgbClr val="FF0000"/>
                </a:solidFill>
              </a:rPr>
              <a:t>”</a:t>
            </a:r>
            <a:r>
              <a:rPr lang="zh-CN" altLang="zh-CN" sz="3200" b="0" dirty="0">
                <a:solidFill>
                  <a:srgbClr val="FF0000"/>
                </a:solidFill>
              </a:rPr>
              <a:t>和</a:t>
            </a:r>
            <a:r>
              <a:rPr lang="en-US" altLang="zh-CN" sz="3200" b="0" dirty="0">
                <a:solidFill>
                  <a:srgbClr val="FF0000"/>
                </a:solidFill>
              </a:rPr>
              <a:t>“</a:t>
            </a:r>
            <a:r>
              <a:rPr lang="zh-CN" altLang="zh-CN" sz="3200" dirty="0">
                <a:solidFill>
                  <a:srgbClr val="FF0000"/>
                </a:solidFill>
              </a:rPr>
              <a:t>收集</a:t>
            </a:r>
            <a:r>
              <a:rPr lang="en-US" altLang="zh-CN" sz="3200" b="0" dirty="0">
                <a:solidFill>
                  <a:srgbClr val="FF0000"/>
                </a:solidFill>
              </a:rPr>
              <a:t>”</a:t>
            </a:r>
            <a:r>
              <a:rPr lang="zh-CN" altLang="zh-CN" sz="3200" b="0" dirty="0"/>
              <a:t>算法对</a:t>
            </a:r>
            <a:r>
              <a:rPr lang="zh-CN" altLang="zh-CN" sz="3200" dirty="0">
                <a:solidFill>
                  <a:srgbClr val="FF0000"/>
                </a:solidFill>
              </a:rPr>
              <a:t>单关键字</a:t>
            </a:r>
            <a:r>
              <a:rPr lang="zh-CN" altLang="zh-CN" sz="3200" b="0" dirty="0"/>
              <a:t>进行</a:t>
            </a:r>
            <a:r>
              <a:rPr lang="zh-CN" altLang="zh-CN" sz="3200" b="0" dirty="0" smtClean="0"/>
              <a:t>排序</a:t>
            </a:r>
            <a:r>
              <a:rPr lang="zh-CN" altLang="en-US" sz="3200" b="0" dirty="0" smtClean="0"/>
              <a:t>；</a:t>
            </a:r>
            <a:endParaRPr lang="en-US" altLang="zh-CN" sz="3200" b="0" dirty="0" smtClean="0"/>
          </a:p>
          <a:p>
            <a:r>
              <a:rPr lang="zh-CN" altLang="zh-CN" sz="3200" b="0" dirty="0" smtClean="0"/>
              <a:t>基数排序的</a:t>
            </a:r>
            <a:r>
              <a:rPr lang="zh-CN" altLang="en-US" sz="3200" dirty="0" smtClean="0">
                <a:solidFill>
                  <a:srgbClr val="FF0000"/>
                </a:solidFill>
              </a:rPr>
              <a:t>思想</a:t>
            </a:r>
            <a:r>
              <a:rPr lang="zh-CN" altLang="zh-CN" sz="3200" b="0" dirty="0" smtClean="0"/>
              <a:t>是</a:t>
            </a:r>
            <a:r>
              <a:rPr lang="zh-CN" altLang="zh-CN" sz="3200" b="0" dirty="0"/>
              <a:t>将关键字</a:t>
            </a:r>
            <a:r>
              <a:rPr lang="en-US" altLang="zh-CN" sz="3200" b="0" dirty="0">
                <a:solidFill>
                  <a:srgbClr val="FF0000"/>
                </a:solidFill>
              </a:rPr>
              <a:t>K</a:t>
            </a:r>
            <a:r>
              <a:rPr lang="en-US" altLang="zh-CN" sz="3200" b="0" baseline="-25000" dirty="0">
                <a:solidFill>
                  <a:srgbClr val="FF0000"/>
                </a:solidFill>
              </a:rPr>
              <a:t>i</a:t>
            </a:r>
            <a:r>
              <a:rPr lang="zh-CN" altLang="zh-CN" sz="3200" b="0" dirty="0"/>
              <a:t>在逻辑上看成是</a:t>
            </a:r>
            <a:r>
              <a:rPr lang="en-US" altLang="zh-CN" sz="3200" b="0" dirty="0"/>
              <a:t>d</a:t>
            </a:r>
            <a:r>
              <a:rPr lang="zh-CN" altLang="zh-CN" sz="3200" b="0" dirty="0" smtClean="0"/>
              <a:t>个</a:t>
            </a:r>
            <a:r>
              <a:rPr lang="zh-CN" altLang="en-US" sz="3200" dirty="0" smtClean="0">
                <a:solidFill>
                  <a:srgbClr val="FF0000"/>
                </a:solidFill>
              </a:rPr>
              <a:t>子</a:t>
            </a:r>
            <a:r>
              <a:rPr lang="zh-CN" altLang="zh-CN" sz="3200" dirty="0" smtClean="0">
                <a:solidFill>
                  <a:srgbClr val="FF0000"/>
                </a:solidFill>
              </a:rPr>
              <a:t>关键字</a:t>
            </a:r>
            <a:r>
              <a:rPr lang="zh-CN" altLang="zh-CN" sz="3200" b="0" dirty="0"/>
              <a:t>（</a:t>
            </a:r>
            <a:r>
              <a:rPr lang="en-US" altLang="zh-CN" sz="3200" b="0" dirty="0"/>
              <a:t>K</a:t>
            </a:r>
            <a:r>
              <a:rPr lang="en-US" altLang="zh-CN" sz="3200" b="0" baseline="-25000" dirty="0"/>
              <a:t>i</a:t>
            </a:r>
            <a:r>
              <a:rPr lang="en-US" altLang="zh-CN" sz="3200" b="0" baseline="30000" dirty="0"/>
              <a:t>0</a:t>
            </a:r>
            <a:r>
              <a:rPr lang="zh-CN" altLang="zh-CN" sz="3200" b="0" dirty="0"/>
              <a:t>，</a:t>
            </a:r>
            <a:r>
              <a:rPr lang="en-US" altLang="zh-CN" sz="3200" b="0" dirty="0"/>
              <a:t>K</a:t>
            </a:r>
            <a:r>
              <a:rPr lang="en-US" altLang="zh-CN" sz="3200" b="0" baseline="-25000" dirty="0"/>
              <a:t>i</a:t>
            </a:r>
            <a:r>
              <a:rPr lang="en-US" altLang="zh-CN" sz="3200" b="0" baseline="30000" dirty="0"/>
              <a:t>1</a:t>
            </a:r>
            <a:r>
              <a:rPr lang="zh-CN" altLang="zh-CN" sz="3200" b="0" dirty="0"/>
              <a:t>，</a:t>
            </a:r>
            <a:r>
              <a:rPr lang="en-US" altLang="zh-CN" sz="3200" b="0" dirty="0"/>
              <a:t>…</a:t>
            </a:r>
            <a:r>
              <a:rPr lang="zh-CN" altLang="zh-CN" sz="3200" b="0" dirty="0"/>
              <a:t>，</a:t>
            </a:r>
            <a:r>
              <a:rPr lang="en-US" altLang="zh-CN" sz="3200" b="0" dirty="0"/>
              <a:t>K</a:t>
            </a:r>
            <a:r>
              <a:rPr lang="en-US" altLang="zh-CN" sz="3200" b="0" baseline="-25000" dirty="0"/>
              <a:t>i</a:t>
            </a:r>
            <a:r>
              <a:rPr lang="en-US" altLang="zh-CN" sz="3200" b="0" baseline="30000" dirty="0"/>
              <a:t>d-1</a:t>
            </a:r>
            <a:r>
              <a:rPr lang="zh-CN" altLang="zh-CN" sz="3200" b="0" dirty="0"/>
              <a:t>），如果</a:t>
            </a:r>
            <a:r>
              <a:rPr lang="en-US" altLang="zh-CN" sz="3200" b="0" dirty="0" err="1"/>
              <a:t>K</a:t>
            </a:r>
            <a:r>
              <a:rPr lang="en-US" altLang="zh-CN" sz="3200" b="0" baseline="-25000" dirty="0" err="1"/>
              <a:t>i</a:t>
            </a:r>
            <a:r>
              <a:rPr lang="en-US" altLang="zh-CN" sz="3200" b="0" baseline="30000" dirty="0" err="1"/>
              <a:t>j</a:t>
            </a:r>
            <a:r>
              <a:rPr lang="zh-CN" altLang="zh-CN" sz="3200" b="0" dirty="0"/>
              <a:t>（</a:t>
            </a:r>
            <a:r>
              <a:rPr lang="en-US" altLang="zh-CN" sz="3200" b="0" dirty="0"/>
              <a:t>0≤j≤d-1</a:t>
            </a:r>
            <a:r>
              <a:rPr lang="zh-CN" altLang="zh-CN" sz="3200" b="0" dirty="0"/>
              <a:t>）有</a:t>
            </a:r>
            <a:r>
              <a:rPr lang="en-US" altLang="zh-CN" sz="3200" dirty="0">
                <a:solidFill>
                  <a:srgbClr val="FF0000"/>
                </a:solidFill>
              </a:rPr>
              <a:t>radix</a:t>
            </a:r>
            <a:r>
              <a:rPr lang="zh-CN" altLang="zh-CN" sz="3200" b="0" dirty="0"/>
              <a:t>种可能的取值，称</a:t>
            </a:r>
            <a:r>
              <a:rPr lang="en-US" altLang="zh-CN" sz="3200" b="0" dirty="0"/>
              <a:t>radix</a:t>
            </a:r>
            <a:r>
              <a:rPr lang="zh-CN" altLang="zh-CN" sz="3200" b="0" dirty="0"/>
              <a:t>为</a:t>
            </a:r>
            <a:r>
              <a:rPr lang="zh-CN" altLang="zh-CN" sz="3200" dirty="0" smtClean="0">
                <a:solidFill>
                  <a:srgbClr val="FF0000"/>
                </a:solidFill>
              </a:rPr>
              <a:t>基数</a:t>
            </a:r>
            <a:r>
              <a:rPr lang="zh-CN" altLang="en-US" sz="3200" dirty="0" smtClean="0">
                <a:solidFill>
                  <a:srgbClr val="FF0000"/>
                </a:solidFill>
              </a:rPr>
              <a:t>（桶数）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r>
              <a:rPr lang="zh-CN" altLang="en-US" sz="3200" b="0" dirty="0" smtClean="0"/>
              <a:t>比如关键字为</a:t>
            </a:r>
            <a:r>
              <a:rPr lang="en-US" altLang="zh-CN" sz="3200" b="0" dirty="0" smtClean="0"/>
              <a:t>0</a:t>
            </a:r>
            <a:r>
              <a:rPr lang="en-US" altLang="zh-CN" sz="3200" b="0" dirty="0" smtClean="0">
                <a:sym typeface="Symbol"/>
              </a:rPr>
              <a:t>99</a:t>
            </a:r>
            <a:r>
              <a:rPr lang="zh-CN" altLang="en-US" sz="3200" b="0" dirty="0" smtClean="0">
                <a:sym typeface="Symbol"/>
              </a:rPr>
              <a:t>的整数，则</a:t>
            </a:r>
            <a:r>
              <a:rPr lang="zh-CN" altLang="zh-CN" sz="3200" b="0" dirty="0" smtClean="0"/>
              <a:t>关键字</a:t>
            </a:r>
            <a:r>
              <a:rPr lang="en-US" altLang="zh-CN" sz="3200" b="0" dirty="0" smtClean="0"/>
              <a:t>K</a:t>
            </a:r>
            <a:r>
              <a:rPr lang="zh-CN" altLang="en-US" sz="3200" b="0" dirty="0" smtClean="0"/>
              <a:t>由十位、个位两个子关键字，每个子关键字有</a:t>
            </a:r>
            <a:r>
              <a:rPr lang="en-US" altLang="zh-CN" sz="3200" b="0" dirty="0" smtClean="0"/>
              <a:t>10</a:t>
            </a:r>
            <a:r>
              <a:rPr lang="zh-CN" altLang="en-US" sz="3200" b="0" dirty="0" smtClean="0"/>
              <a:t>种取值，</a:t>
            </a:r>
            <a:r>
              <a:rPr lang="en-US" altLang="zh-CN" sz="3200" b="0" dirty="0" smtClean="0"/>
              <a:t> radix=10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17267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142984"/>
            <a:ext cx="8858280" cy="5643578"/>
          </a:xfrm>
        </p:spPr>
        <p:txBody>
          <a:bodyPr>
            <a:normAutofit/>
          </a:bodyPr>
          <a:lstStyle/>
          <a:p>
            <a:r>
              <a:rPr lang="zh-CN" altLang="en-US" sz="3200" b="0" dirty="0" smtClean="0"/>
              <a:t>以整理扑克牌为例理解上述概念；</a:t>
            </a:r>
            <a:endParaRPr lang="en-US" altLang="zh-CN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2247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71415"/>
            <a:ext cx="9001188" cy="1714512"/>
          </a:xfrm>
        </p:spPr>
        <p:txBody>
          <a:bodyPr/>
          <a:lstStyle/>
          <a:p>
            <a:r>
              <a:rPr lang="zh-CN" altLang="zh-CN" sz="2800" b="0" dirty="0" smtClean="0"/>
              <a:t>【例】</a:t>
            </a:r>
            <a:r>
              <a:rPr lang="zh-CN" altLang="zh-CN" sz="2800" b="0" dirty="0"/>
              <a:t>对关键字序列（</a:t>
            </a:r>
            <a:r>
              <a:rPr lang="en-US" altLang="zh-CN" sz="2800" b="0" dirty="0"/>
              <a:t>27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81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01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97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17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23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72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25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05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67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84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07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21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31</a:t>
            </a:r>
            <a:r>
              <a:rPr lang="zh-CN" altLang="zh-CN" sz="2800" b="0" dirty="0"/>
              <a:t>）进行基数</a:t>
            </a:r>
            <a:r>
              <a:rPr lang="zh-CN" altLang="zh-CN" sz="2800" b="0" dirty="0" smtClean="0"/>
              <a:t>排序</a:t>
            </a:r>
            <a:r>
              <a:rPr lang="zh-CN" altLang="en-US" sz="2800" b="0" dirty="0" smtClean="0"/>
              <a:t>：</a:t>
            </a:r>
            <a:endParaRPr lang="zh-CN" altLang="zh-CN" sz="2800" b="0" dirty="0"/>
          </a:p>
          <a:p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1285859"/>
            <a:ext cx="8103618" cy="557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43636" y="2857496"/>
            <a:ext cx="2786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先分配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个桶中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000892" y="6334780"/>
            <a:ext cx="1571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再收集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33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8640"/>
            <a:ext cx="8286808" cy="607223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、内排序</a:t>
            </a:r>
            <a:r>
              <a:rPr lang="zh-CN" altLang="zh-CN" sz="2800" dirty="0" smtClean="0"/>
              <a:t>通常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FF0000"/>
                </a:solidFill>
              </a:rPr>
              <a:t>存储方式</a:t>
            </a:r>
            <a:r>
              <a:rPr lang="zh-CN" altLang="zh-CN" sz="2800" dirty="0"/>
              <a:t>有以下三种：</a:t>
            </a:r>
          </a:p>
          <a:p>
            <a:pPr>
              <a:spcBef>
                <a:spcPts val="1800"/>
              </a:spcBef>
            </a:pPr>
            <a:r>
              <a:rPr lang="zh-CN" altLang="zh-CN" sz="2800" b="0" dirty="0"/>
              <a:t>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</a:t>
            </a:r>
            <a:r>
              <a:rPr lang="zh-CN" altLang="zh-CN" sz="2800" b="0" dirty="0">
                <a:solidFill>
                  <a:srgbClr val="FF0000"/>
                </a:solidFill>
              </a:rPr>
              <a:t>以</a:t>
            </a:r>
            <a:r>
              <a:rPr lang="zh-CN" altLang="zh-CN" sz="2800" dirty="0">
                <a:solidFill>
                  <a:srgbClr val="FF0000"/>
                </a:solidFill>
              </a:rPr>
              <a:t>顺序表</a:t>
            </a:r>
            <a:r>
              <a:rPr lang="zh-CN" altLang="zh-CN" sz="2800" b="0" dirty="0">
                <a:solidFill>
                  <a:srgbClr val="FF0000"/>
                </a:solidFill>
              </a:rPr>
              <a:t>作为存储结构</a:t>
            </a:r>
            <a:r>
              <a:rPr lang="zh-CN" altLang="zh-CN" sz="2800" b="0" dirty="0"/>
              <a:t>，即记录之间的次序关系是由其存储时的相对位置决定的，排序过程中必然会涉及到记录的移动。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2</a:t>
            </a:r>
            <a:r>
              <a:rPr lang="zh-CN" altLang="zh-CN" sz="2800" b="0" dirty="0"/>
              <a:t>）</a:t>
            </a:r>
            <a:r>
              <a:rPr lang="zh-CN" altLang="zh-CN" sz="2800" b="0" dirty="0">
                <a:solidFill>
                  <a:srgbClr val="FF0000"/>
                </a:solidFill>
              </a:rPr>
              <a:t>以</a:t>
            </a:r>
            <a:r>
              <a:rPr lang="zh-CN" altLang="zh-CN" sz="2800" dirty="0">
                <a:solidFill>
                  <a:srgbClr val="FF0000"/>
                </a:solidFill>
              </a:rPr>
              <a:t>链表</a:t>
            </a:r>
            <a:r>
              <a:rPr lang="zh-CN" altLang="zh-CN" sz="2800" b="0" dirty="0">
                <a:solidFill>
                  <a:srgbClr val="FF0000"/>
                </a:solidFill>
              </a:rPr>
              <a:t>作为存储结构</a:t>
            </a:r>
            <a:r>
              <a:rPr lang="zh-CN" altLang="zh-CN" sz="2800" b="0" dirty="0"/>
              <a:t>，即记录之间的次序关系是由链表指针指示的。在排序过程中，仅需要修改指针，而不用移动记录。</a:t>
            </a:r>
          </a:p>
          <a:p>
            <a:r>
              <a:rPr lang="zh-CN" altLang="zh-CN" sz="2800" b="0" dirty="0"/>
              <a:t>（</a:t>
            </a:r>
            <a:r>
              <a:rPr lang="en-US" altLang="zh-CN" sz="2800" b="0" dirty="0"/>
              <a:t>3</a:t>
            </a:r>
            <a:r>
              <a:rPr lang="zh-CN" altLang="zh-CN" sz="2800" b="0" dirty="0" smtClean="0"/>
              <a:t>）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以</a:t>
            </a:r>
            <a:r>
              <a:rPr lang="zh-CN" altLang="en-US" sz="2800" dirty="0">
                <a:solidFill>
                  <a:srgbClr val="FF0000"/>
                </a:solidFill>
              </a:rPr>
              <a:t>二叉链表</a:t>
            </a:r>
            <a:r>
              <a:rPr lang="zh-CN" altLang="en-US" sz="2800" b="0" dirty="0">
                <a:solidFill>
                  <a:srgbClr val="FF0000"/>
                </a:solidFill>
              </a:rPr>
              <a:t>等树形存储</a:t>
            </a:r>
            <a:r>
              <a:rPr lang="zh-CN" altLang="en-US" sz="2800" b="0" dirty="0"/>
              <a:t>，即查找表以二叉树形式存放，方便动态查找算法。比如：</a:t>
            </a:r>
            <a:r>
              <a:rPr lang="zh-CN" altLang="en-US" sz="2800" dirty="0">
                <a:solidFill>
                  <a:srgbClr val="FF0000"/>
                </a:solidFill>
              </a:rPr>
              <a:t>二叉查找树、平衡二叉树、树形选择排序、堆排序</a:t>
            </a:r>
            <a:r>
              <a:rPr lang="zh-CN" altLang="en-US" sz="2800" b="0" dirty="0"/>
              <a:t>等</a:t>
            </a:r>
            <a:r>
              <a:rPr lang="zh-CN" altLang="en-US" sz="2800" b="0" dirty="0" smtClean="0"/>
              <a:t>。</a:t>
            </a:r>
            <a:endParaRPr lang="zh-CN" altLang="zh-CN" sz="2800" b="0" dirty="0"/>
          </a:p>
        </p:txBody>
      </p:sp>
      <p:sp>
        <p:nvSpPr>
          <p:cNvPr id="4" name="矩形 3"/>
          <p:cNvSpPr/>
          <p:nvPr/>
        </p:nvSpPr>
        <p:spPr>
          <a:xfrm>
            <a:off x="467544" y="6290156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本章例子主要是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顺序表、堆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，当然换成链表也应该会！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661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9" y="135995"/>
            <a:ext cx="8247771" cy="67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8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4664"/>
            <a:ext cx="8858280" cy="6310484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		</a:t>
            </a:r>
            <a:r>
              <a:rPr lang="zh-CN" altLang="zh-CN" sz="3200" b="0" dirty="0" smtClean="0"/>
              <a:t>假设</a:t>
            </a:r>
            <a:r>
              <a:rPr lang="zh-CN" altLang="en-US" sz="3200" b="0" dirty="0" smtClean="0"/>
              <a:t>数据元素</a:t>
            </a:r>
            <a:r>
              <a:rPr lang="zh-CN" altLang="zh-CN" sz="3200" b="0" dirty="0" smtClean="0"/>
              <a:t>为</a:t>
            </a:r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r>
              <a:rPr lang="zh-CN" altLang="en-US" sz="3200" b="0" dirty="0" smtClean="0"/>
              <a:t>个</a:t>
            </a:r>
            <a:r>
              <a:rPr lang="zh-CN" altLang="zh-CN" sz="3200" b="0" dirty="0" smtClean="0"/>
              <a:t>，</a:t>
            </a:r>
            <a:r>
              <a:rPr lang="zh-CN" altLang="zh-CN" sz="3200" b="0" dirty="0"/>
              <a:t>基数为</a:t>
            </a:r>
            <a:r>
              <a:rPr lang="en-US" altLang="zh-CN" sz="3200" dirty="0">
                <a:solidFill>
                  <a:srgbClr val="FF0000"/>
                </a:solidFill>
              </a:rPr>
              <a:t>r</a:t>
            </a:r>
            <a:r>
              <a:rPr lang="zh-CN" altLang="zh-CN" sz="3200" b="0" dirty="0"/>
              <a:t>，关键字位数为</a:t>
            </a:r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r>
              <a:rPr lang="zh-CN" altLang="zh-CN" sz="3200" b="0" dirty="0"/>
              <a:t>，则每趟</a:t>
            </a:r>
            <a:r>
              <a:rPr lang="zh-CN" altLang="zh-CN" sz="3200" dirty="0" smtClean="0">
                <a:solidFill>
                  <a:srgbClr val="FF0000"/>
                </a:solidFill>
              </a:rPr>
              <a:t>分配时间</a:t>
            </a:r>
            <a:r>
              <a:rPr lang="zh-CN" altLang="zh-CN" sz="3200" dirty="0">
                <a:solidFill>
                  <a:srgbClr val="FF0000"/>
                </a:solidFill>
              </a:rPr>
              <a:t>为</a:t>
            </a:r>
            <a:r>
              <a:rPr lang="en-US" altLang="zh-CN" sz="3200" dirty="0">
                <a:solidFill>
                  <a:srgbClr val="FF0000"/>
                </a:solidFill>
              </a:rPr>
              <a:t>O(n)</a:t>
            </a:r>
            <a:r>
              <a:rPr lang="zh-CN" altLang="zh-CN" sz="3200" b="0" dirty="0"/>
              <a:t>，每趟</a:t>
            </a:r>
            <a:r>
              <a:rPr lang="zh-CN" altLang="zh-CN" sz="3200" dirty="0" smtClean="0">
                <a:solidFill>
                  <a:srgbClr val="FF0000"/>
                </a:solidFill>
              </a:rPr>
              <a:t>收集时间</a:t>
            </a:r>
            <a:r>
              <a:rPr lang="zh-CN" altLang="zh-CN" sz="3200" dirty="0">
                <a:solidFill>
                  <a:srgbClr val="FF0000"/>
                </a:solidFill>
              </a:rPr>
              <a:t>为</a:t>
            </a:r>
            <a:r>
              <a:rPr lang="en-US" altLang="zh-CN" sz="3200" dirty="0" smtClean="0">
                <a:solidFill>
                  <a:srgbClr val="FF0000"/>
                </a:solidFill>
              </a:rPr>
              <a:t>O(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n+r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lang="zh-CN" altLang="zh-CN" sz="3200" b="0" dirty="0"/>
              <a:t>，共需进行</a:t>
            </a:r>
            <a:r>
              <a:rPr lang="en-US" altLang="zh-CN" sz="3200" b="0" dirty="0"/>
              <a:t>d</a:t>
            </a:r>
            <a:r>
              <a:rPr lang="zh-CN" altLang="zh-CN" sz="3200" b="0" dirty="0"/>
              <a:t>趟分配与收集，因此总的时间代价为</a:t>
            </a:r>
            <a:r>
              <a:rPr lang="en-US" altLang="zh-CN" sz="3200" dirty="0" smtClean="0">
                <a:solidFill>
                  <a:srgbClr val="FF0000"/>
                </a:solidFill>
              </a:rPr>
              <a:t>O(d(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n+r</a:t>
            </a:r>
            <a:r>
              <a:rPr lang="en-US" altLang="zh-CN" sz="3200" dirty="0">
                <a:solidFill>
                  <a:srgbClr val="FF0000"/>
                </a:solidFill>
              </a:rPr>
              <a:t>))</a:t>
            </a:r>
            <a:r>
              <a:rPr lang="zh-CN" altLang="zh-CN" sz="3200" b="0" dirty="0" smtClean="0"/>
              <a:t>。</a:t>
            </a:r>
            <a:r>
              <a:rPr lang="zh-CN" altLang="en-US" sz="3200" b="0" dirty="0" smtClean="0"/>
              <a:t>系数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忽略</a:t>
            </a:r>
            <a:endParaRPr lang="en-US" altLang="zh-CN" sz="3200" b="0" dirty="0" smtClean="0"/>
          </a:p>
          <a:p>
            <a:r>
              <a:rPr lang="en-US" altLang="zh-CN" sz="3200" b="0" dirty="0" smtClean="0"/>
              <a:t>         </a:t>
            </a:r>
            <a:r>
              <a:rPr lang="zh-CN" altLang="zh-CN" sz="3200" b="0" dirty="0" smtClean="0"/>
              <a:t>比较</a:t>
            </a:r>
            <a:r>
              <a:rPr lang="zh-CN" altLang="zh-CN" sz="3200" b="0" dirty="0"/>
              <a:t>适合于</a:t>
            </a:r>
            <a:r>
              <a:rPr lang="en-US" altLang="zh-CN" sz="3200" b="0" dirty="0"/>
              <a:t>d</a:t>
            </a:r>
            <a:r>
              <a:rPr lang="zh-CN" altLang="zh-CN" sz="3200" b="0" dirty="0"/>
              <a:t>和</a:t>
            </a:r>
            <a:r>
              <a:rPr lang="en-US" altLang="zh-CN" sz="3200" b="0" dirty="0"/>
              <a:t>r</a:t>
            </a:r>
            <a:r>
              <a:rPr lang="zh-CN" altLang="zh-CN" sz="3200" b="0" dirty="0"/>
              <a:t>较小的数组。</a:t>
            </a:r>
            <a:r>
              <a:rPr lang="zh-CN" altLang="en-US" sz="3200" dirty="0">
                <a:solidFill>
                  <a:srgbClr val="FF0000"/>
                </a:solidFill>
              </a:rPr>
              <a:t>比如</a:t>
            </a:r>
            <a:r>
              <a:rPr lang="en-US" altLang="zh-CN" sz="3200" dirty="0">
                <a:solidFill>
                  <a:srgbClr val="FF0000"/>
                </a:solidFill>
              </a:rPr>
              <a:t>d</a:t>
            </a:r>
            <a:r>
              <a:rPr lang="en-US" altLang="zh-CN" sz="3200" dirty="0">
                <a:solidFill>
                  <a:srgbClr val="FF0000"/>
                </a:solidFill>
                <a:sym typeface="Symbol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sym typeface="Symbol"/>
              </a:rPr>
              <a:t>远小于</a:t>
            </a:r>
            <a:r>
              <a:rPr lang="en-US" altLang="zh-CN" sz="3200" dirty="0" err="1">
                <a:solidFill>
                  <a:srgbClr val="FF0000"/>
                </a:solidFill>
                <a:sym typeface="Symbol"/>
              </a:rPr>
              <a:t>logn</a:t>
            </a:r>
            <a:r>
              <a:rPr lang="zh-CN" altLang="en-US" sz="3200" dirty="0">
                <a:solidFill>
                  <a:srgbClr val="FF0000"/>
                </a:solidFill>
                <a:sym typeface="Symbol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sym typeface="Symbol"/>
              </a:rPr>
              <a:t>r</a:t>
            </a:r>
            <a:r>
              <a:rPr lang="zh-CN" altLang="en-US" sz="3200" dirty="0">
                <a:solidFill>
                  <a:srgbClr val="FF0000"/>
                </a:solidFill>
                <a:sym typeface="Symbol"/>
              </a:rPr>
              <a:t>远小于</a:t>
            </a:r>
            <a:r>
              <a:rPr lang="en-US" altLang="zh-CN" sz="3200" dirty="0">
                <a:solidFill>
                  <a:srgbClr val="FF0000"/>
                </a:solidFill>
                <a:sym typeface="Symbol"/>
              </a:rPr>
              <a:t>n</a:t>
            </a:r>
            <a:r>
              <a:rPr lang="zh-CN" altLang="en-US" sz="3200" dirty="0" smtClean="0">
                <a:sym typeface="Symbol"/>
              </a:rPr>
              <a:t>。</a:t>
            </a:r>
            <a:endParaRPr lang="en-US" altLang="zh-CN" sz="3200" dirty="0" smtClean="0">
              <a:sym typeface="Symbol"/>
            </a:endParaRPr>
          </a:p>
          <a:p>
            <a:r>
              <a:rPr lang="zh-CN" altLang="en-US" sz="3200" b="0" dirty="0" smtClean="0"/>
              <a:t>         空间</a:t>
            </a:r>
            <a:r>
              <a:rPr lang="zh-CN" altLang="en-US" sz="3200" b="0" dirty="0"/>
              <a:t>复杂度</a:t>
            </a:r>
            <a:r>
              <a:rPr lang="en-US" altLang="zh-CN" sz="3200" dirty="0" smtClean="0">
                <a:solidFill>
                  <a:srgbClr val="FF0000"/>
                </a:solidFill>
              </a:rPr>
              <a:t>O(r)</a:t>
            </a:r>
            <a:r>
              <a:rPr lang="zh-CN" altLang="en-US" sz="3200" b="0" dirty="0"/>
              <a:t>：</a:t>
            </a:r>
            <a:r>
              <a:rPr lang="en-US" altLang="zh-CN" sz="3200" b="0" dirty="0"/>
              <a:t>r</a:t>
            </a:r>
            <a:r>
              <a:rPr lang="zh-CN" altLang="en-US" sz="3200" b="0" dirty="0"/>
              <a:t>个</a:t>
            </a:r>
            <a:r>
              <a:rPr lang="zh-CN" altLang="en-US" sz="3200" b="0" dirty="0" smtClean="0"/>
              <a:t>桶。</a:t>
            </a:r>
            <a:endParaRPr lang="en-US" altLang="zh-CN" sz="3200" b="0" dirty="0" smtClean="0"/>
          </a:p>
          <a:p>
            <a:pPr>
              <a:spcBef>
                <a:spcPts val="1800"/>
              </a:spcBef>
            </a:pPr>
            <a:r>
              <a:rPr lang="en-US" altLang="zh-CN" sz="3200" b="0" dirty="0"/>
              <a:t>	</a:t>
            </a:r>
            <a:r>
              <a:rPr lang="en-US" altLang="zh-CN" sz="3200" b="0" dirty="0" smtClean="0"/>
              <a:t>	</a:t>
            </a:r>
            <a:r>
              <a:rPr lang="zh-CN" altLang="zh-CN" sz="3200" b="0" dirty="0" smtClean="0"/>
              <a:t>基数</a:t>
            </a:r>
            <a:r>
              <a:rPr lang="zh-CN" altLang="zh-CN" sz="3200" b="0" dirty="0"/>
              <a:t>排序是</a:t>
            </a:r>
            <a:r>
              <a:rPr lang="zh-CN" altLang="zh-CN" sz="3200" dirty="0">
                <a:solidFill>
                  <a:srgbClr val="FF0000"/>
                </a:solidFill>
              </a:rPr>
              <a:t>稳定</a:t>
            </a:r>
            <a:r>
              <a:rPr lang="zh-CN" altLang="zh-CN" sz="3200" dirty="0"/>
              <a:t>的排序</a:t>
            </a:r>
            <a:r>
              <a:rPr lang="zh-CN" altLang="zh-CN" sz="3200" dirty="0" smtClean="0"/>
              <a:t>方法</a:t>
            </a:r>
            <a:r>
              <a:rPr lang="zh-CN" altLang="en-US" sz="3200" b="0" dirty="0"/>
              <a:t>。</a:t>
            </a:r>
            <a:endParaRPr lang="en-US" altLang="zh-CN" sz="3200" dirty="0" smtClean="0"/>
          </a:p>
          <a:p>
            <a:pPr>
              <a:spcBef>
                <a:spcPts val="1800"/>
              </a:spcBef>
            </a:pPr>
            <a:r>
              <a:rPr lang="en-US" altLang="zh-CN" sz="3200" b="0" dirty="0" smtClean="0"/>
              <a:t>   </a:t>
            </a:r>
            <a:r>
              <a:rPr lang="en-US" altLang="zh-CN" sz="3200" dirty="0" smtClean="0"/>
              <a:t>		</a:t>
            </a:r>
            <a:r>
              <a:rPr lang="zh-CN" altLang="en-US" sz="3200" b="0" dirty="0" smtClean="0"/>
              <a:t>扑克牌排序就采用这种算法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6009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59"/>
            <a:ext cx="8186737" cy="557214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排序的基本概念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7.2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7.4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关键字比较的排序</a:t>
            </a:r>
            <a:endParaRPr lang="en-US" altLang="zh-CN" sz="33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7.5 </a:t>
            </a:r>
            <a:r>
              <a:rPr lang="zh-CN" altLang="en-US" sz="33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各种排序算法的比较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-2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总结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32991"/>
              </p:ext>
            </p:extLst>
          </p:nvPr>
        </p:nvGraphicFramePr>
        <p:xfrm>
          <a:off x="355860" y="764705"/>
          <a:ext cx="8752644" cy="50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774"/>
                <a:gridCol w="1458774"/>
                <a:gridCol w="1458774"/>
                <a:gridCol w="1458774"/>
                <a:gridCol w="1458774"/>
                <a:gridCol w="1458774"/>
              </a:tblGrid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算法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最好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平均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最坏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空间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稳定性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插入排序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O(1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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冒泡排序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O(1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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选择排序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O(1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</a:t>
                      </a:r>
                      <a:endParaRPr lang="zh-CN" altLang="en-US" sz="28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宋体" pitchFamily="2" charset="-122"/>
                          <a:ea typeface="宋体" pitchFamily="2" charset="-122"/>
                        </a:rPr>
                        <a:t>shell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1.3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O(1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</a:t>
                      </a:r>
                      <a:endParaRPr lang="zh-CN" altLang="en-US" sz="28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72364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快排序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400" baseline="30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logn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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归并排序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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堆排序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40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nlogn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O(1</a:t>
                      </a:r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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56588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基数排序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O(d(</a:t>
                      </a:r>
                      <a:r>
                        <a:rPr lang="en-US" altLang="zh-CN" sz="2400" i="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n+r</a:t>
                      </a: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O(d(</a:t>
                      </a:r>
                      <a:r>
                        <a:rPr lang="en-US" altLang="zh-CN" sz="2400" i="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n+r</a:t>
                      </a: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O(d(</a:t>
                      </a:r>
                      <a:r>
                        <a:rPr lang="en-US" altLang="zh-CN" sz="2400" i="0" dirty="0" err="1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n+r</a:t>
                      </a: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O(r)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</a:t>
                      </a:r>
                      <a:endParaRPr lang="zh-CN" altLang="en-US" sz="2400" b="1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左弧形箭头 1"/>
          <p:cNvSpPr/>
          <p:nvPr/>
        </p:nvSpPr>
        <p:spPr>
          <a:xfrm>
            <a:off x="-72008" y="2204864"/>
            <a:ext cx="360040" cy="72008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5000660"/>
          </a:xfrm>
        </p:spPr>
        <p:txBody>
          <a:bodyPr/>
          <a:lstStyle/>
          <a:p>
            <a:r>
              <a:rPr lang="en-US" altLang="zh-CN" sz="3200" b="0" dirty="0">
                <a:sym typeface="Webdings"/>
              </a:rPr>
              <a:t></a:t>
            </a:r>
            <a:r>
              <a:rPr lang="zh-CN" altLang="zh-CN" sz="3200" b="0" dirty="0"/>
              <a:t>结论：</a:t>
            </a:r>
          </a:p>
          <a:p>
            <a:r>
              <a:rPr lang="zh-CN" altLang="zh-CN" sz="3200" b="0" dirty="0"/>
              <a:t>（</a:t>
            </a:r>
            <a:r>
              <a:rPr lang="en-US" altLang="zh-CN" sz="3200" b="0" dirty="0"/>
              <a:t>1</a:t>
            </a:r>
            <a:r>
              <a:rPr lang="zh-CN" altLang="zh-CN" sz="3200" b="0" dirty="0"/>
              <a:t>）从平均时间性能而言，一般认为</a:t>
            </a:r>
            <a:r>
              <a:rPr lang="zh-CN" altLang="zh-CN" sz="3200" dirty="0">
                <a:solidFill>
                  <a:srgbClr val="FF0000"/>
                </a:solidFill>
              </a:rPr>
              <a:t>快速排序最佳</a:t>
            </a:r>
            <a:r>
              <a:rPr lang="zh-CN" altLang="zh-CN" sz="3200" b="0" dirty="0"/>
              <a:t>，但快速排序在最坏情况下的时间性能不如堆排序和归并排序。</a:t>
            </a:r>
            <a:r>
              <a:rPr lang="zh-CN" altLang="zh-CN" sz="3200" dirty="0">
                <a:solidFill>
                  <a:srgbClr val="FF0000"/>
                </a:solidFill>
              </a:rPr>
              <a:t>对于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zh-CN" altLang="zh-CN" sz="3200" dirty="0">
                <a:solidFill>
                  <a:srgbClr val="FF0000"/>
                </a:solidFill>
              </a:rPr>
              <a:t>值很大而</a:t>
            </a:r>
            <a:r>
              <a:rPr lang="zh-CN" altLang="zh-CN" sz="3200" dirty="0" smtClean="0">
                <a:solidFill>
                  <a:srgbClr val="FF0000"/>
                </a:solidFill>
              </a:rPr>
              <a:t>关键字</a:t>
            </a:r>
            <a:r>
              <a:rPr lang="zh-CN" altLang="en-US" sz="3200" dirty="0" smtClean="0">
                <a:solidFill>
                  <a:srgbClr val="FF0000"/>
                </a:solidFill>
              </a:rPr>
              <a:t>位数</a:t>
            </a:r>
            <a:r>
              <a:rPr lang="en-US" altLang="zh-CN" sz="3200" dirty="0" smtClean="0">
                <a:solidFill>
                  <a:srgbClr val="FF0000"/>
                </a:solidFill>
              </a:rPr>
              <a:t>d</a:t>
            </a:r>
            <a:r>
              <a:rPr lang="zh-CN" altLang="zh-CN" sz="3200" dirty="0" smtClean="0">
                <a:solidFill>
                  <a:srgbClr val="FF0000"/>
                </a:solidFill>
              </a:rPr>
              <a:t>较小</a:t>
            </a:r>
            <a:r>
              <a:rPr lang="zh-CN" altLang="zh-CN" sz="3200" b="0" dirty="0"/>
              <a:t>的序列，基数排序的速度最快。</a:t>
            </a:r>
          </a:p>
          <a:p>
            <a:pPr>
              <a:spcBef>
                <a:spcPts val="1800"/>
              </a:spcBef>
            </a:pPr>
            <a:r>
              <a:rPr lang="zh-CN" altLang="zh-CN" sz="3200" b="0" dirty="0"/>
              <a:t>（</a:t>
            </a:r>
            <a:r>
              <a:rPr lang="en-US" altLang="zh-CN" sz="3200" b="0" dirty="0"/>
              <a:t>2</a:t>
            </a:r>
            <a:r>
              <a:rPr lang="zh-CN" altLang="zh-CN" sz="3200" b="0" dirty="0"/>
              <a:t>）从稳定性而言，一般</a:t>
            </a:r>
            <a:r>
              <a:rPr lang="zh-CN" altLang="zh-CN" sz="3200" dirty="0">
                <a:solidFill>
                  <a:srgbClr val="FF0000"/>
                </a:solidFill>
              </a:rPr>
              <a:t>简单排序</a:t>
            </a:r>
            <a:r>
              <a:rPr lang="zh-CN" altLang="zh-CN" sz="3200" b="0" dirty="0"/>
              <a:t>算法是稳定的，</a:t>
            </a:r>
            <a:r>
              <a:rPr lang="zh-CN" altLang="zh-CN" sz="3200" dirty="0">
                <a:solidFill>
                  <a:srgbClr val="FF0000"/>
                </a:solidFill>
              </a:rPr>
              <a:t>高级排序</a:t>
            </a:r>
            <a:r>
              <a:rPr lang="zh-CN" altLang="zh-CN" sz="3200" b="0" dirty="0"/>
              <a:t>算法不稳定，但</a:t>
            </a:r>
            <a:r>
              <a:rPr lang="zh-CN" altLang="zh-CN" sz="3200" dirty="0">
                <a:solidFill>
                  <a:srgbClr val="FF0000"/>
                </a:solidFill>
              </a:rPr>
              <a:t>归并排序是稳定</a:t>
            </a:r>
            <a:r>
              <a:rPr lang="zh-CN" altLang="zh-CN" sz="3200" b="0" dirty="0"/>
              <a:t>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5000660"/>
          </a:xfrm>
        </p:spPr>
        <p:txBody>
          <a:bodyPr/>
          <a:lstStyle/>
          <a:p>
            <a:r>
              <a:rPr lang="zh-CN" altLang="en-US" sz="3200" b="0" dirty="0" smtClean="0">
                <a:sym typeface="Webdings"/>
              </a:rPr>
              <a:t>关系</a:t>
            </a:r>
            <a:r>
              <a:rPr lang="zh-CN" altLang="zh-CN" sz="3200" b="0" dirty="0" smtClean="0"/>
              <a:t>：</a:t>
            </a:r>
            <a:endParaRPr lang="zh-CN" altLang="zh-CN" sz="3200" b="0" dirty="0"/>
          </a:p>
          <a:p>
            <a:r>
              <a:rPr lang="zh-CN" altLang="zh-CN" sz="3200" b="0" dirty="0"/>
              <a:t>（</a:t>
            </a:r>
            <a:r>
              <a:rPr lang="en-US" altLang="zh-CN" sz="3200" b="0" dirty="0"/>
              <a:t>1</a:t>
            </a:r>
            <a:r>
              <a:rPr lang="zh-CN" altLang="zh-CN" sz="3200" b="0" dirty="0" smtClean="0"/>
              <a:t>）</a:t>
            </a:r>
            <a:r>
              <a:rPr lang="zh-CN" altLang="en-US" sz="3200" b="0" dirty="0" smtClean="0"/>
              <a:t>直接插入排序</a:t>
            </a:r>
            <a:r>
              <a:rPr lang="zh-CN" altLang="en-US" sz="3200" b="0" dirty="0" smtClean="0">
                <a:sym typeface="Symbol"/>
              </a:rPr>
              <a:t></a:t>
            </a:r>
            <a:r>
              <a:rPr lang="en-US" altLang="zh-CN" sz="3200" b="0" dirty="0" smtClean="0">
                <a:sym typeface="Symbol"/>
              </a:rPr>
              <a:t>Shell</a:t>
            </a:r>
            <a:r>
              <a:rPr lang="zh-CN" altLang="en-US" sz="3200" b="0" dirty="0" smtClean="0">
                <a:sym typeface="Symbol"/>
              </a:rPr>
              <a:t>排序；</a:t>
            </a:r>
            <a:endParaRPr lang="en-US" altLang="zh-CN" sz="3200" b="0" dirty="0" smtClean="0">
              <a:sym typeface="Symbol"/>
            </a:endParaRPr>
          </a:p>
          <a:p>
            <a:r>
              <a:rPr lang="zh-CN" altLang="zh-CN" sz="3200" b="0" dirty="0" smtClean="0"/>
              <a:t>（</a:t>
            </a:r>
            <a:r>
              <a:rPr lang="en-US" altLang="zh-CN" sz="3200" b="0" dirty="0"/>
              <a:t>2</a:t>
            </a:r>
            <a:r>
              <a:rPr lang="zh-CN" altLang="zh-CN" sz="3200" b="0" dirty="0" smtClean="0"/>
              <a:t>）</a:t>
            </a:r>
            <a:r>
              <a:rPr lang="zh-CN" altLang="en-US" sz="3200" b="0" dirty="0" smtClean="0"/>
              <a:t>冒泡排序</a:t>
            </a:r>
            <a:r>
              <a:rPr lang="zh-CN" altLang="en-US" sz="3200" b="0" dirty="0" smtClean="0">
                <a:sym typeface="Symbol"/>
              </a:rPr>
              <a:t>快排序；</a:t>
            </a:r>
            <a:endParaRPr lang="en-US" altLang="zh-CN" sz="3200" b="0" dirty="0" smtClean="0">
              <a:sym typeface="Symbol"/>
            </a:endParaRPr>
          </a:p>
          <a:p>
            <a:r>
              <a:rPr lang="zh-CN" altLang="en-US" sz="3200" b="0" dirty="0" smtClean="0">
                <a:sym typeface="Symbol"/>
              </a:rPr>
              <a:t>（</a:t>
            </a:r>
            <a:r>
              <a:rPr lang="en-US" altLang="zh-CN" sz="3200" b="0" dirty="0" smtClean="0">
                <a:sym typeface="Symbol"/>
              </a:rPr>
              <a:t>3</a:t>
            </a:r>
            <a:r>
              <a:rPr lang="zh-CN" altLang="en-US" sz="3200" b="0" dirty="0" smtClean="0">
                <a:sym typeface="Symbol"/>
              </a:rPr>
              <a:t>）</a:t>
            </a:r>
            <a:r>
              <a:rPr lang="zh-CN" altLang="en-US" sz="3200" b="0" dirty="0"/>
              <a:t>冒泡排序</a:t>
            </a:r>
            <a:r>
              <a:rPr lang="zh-CN" altLang="en-US" sz="3200" b="0" dirty="0">
                <a:sym typeface="Symbol"/>
              </a:rPr>
              <a:t></a:t>
            </a:r>
            <a:r>
              <a:rPr lang="zh-CN" altLang="en-US" sz="3200" b="0" dirty="0" smtClean="0">
                <a:sym typeface="Symbol"/>
              </a:rPr>
              <a:t>简单</a:t>
            </a:r>
            <a:r>
              <a:rPr lang="zh-CN" altLang="en-US" sz="3200" b="0" dirty="0">
                <a:sym typeface="Symbol"/>
              </a:rPr>
              <a:t>选择排序</a:t>
            </a:r>
            <a:r>
              <a:rPr lang="zh-CN" altLang="en-US" sz="3200" b="0" dirty="0" smtClean="0">
                <a:sym typeface="Symbol"/>
              </a:rPr>
              <a:t>堆排序</a:t>
            </a:r>
            <a:r>
              <a:rPr lang="zh-CN" altLang="zh-CN" sz="3200" b="0" dirty="0" smtClean="0"/>
              <a:t>。</a:t>
            </a:r>
            <a:endParaRPr lang="zh-CN" altLang="zh-CN" sz="3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9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知识要点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400179"/>
            <a:ext cx="8109148" cy="495777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掌握排序的基本概念； 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熟练掌握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常见排序方法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的基本思想；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了解不同的排序方法的时间复杂度和空间复杂度分析方法。</a:t>
            </a: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作业（交纸质版）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1428736"/>
            <a:ext cx="8358214" cy="485778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9-10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个关键字集合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{3,4,5,6,7,8,9}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，请确定初始次序，使得对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其进行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时，只需比较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次。（移动次数不限）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9-14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：已知序列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{503,17,512,908,170, 897,275,653,426,154,509,612,677,756,703,94}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，设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d1=8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，写出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404664"/>
            <a:ext cx="8358214" cy="588185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9-17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：已知序列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{34, 97, 66, 10, 27, 31, 99,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68}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，写出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归并排序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9-18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：已知序列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{355,672,91,83,781, 34,410,76,125,320}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每趟结果。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7-21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：读下面程序，说明排序策略、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作用。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  <a:buNone/>
            </a:pP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7504" y="44624"/>
            <a:ext cx="9036496" cy="7221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keyType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key;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infoType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otherinfo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8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[MAX];</a:t>
            </a:r>
            <a:endParaRPr lang="en-US" altLang="zh-CN" sz="28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R,int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k,i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(k=n-2;k&gt;=0;k--)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(R[k].key&gt;R[k+1].key){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R[n]=R[k];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=k+1;R[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].key&lt;R[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key;i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R[i-1</a:t>
            </a: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2800" b="1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R[i-1]=R[n]</a:t>
            </a:r>
            <a:r>
              <a:rPr lang="zh-CN" altLang="en-US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8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2800" b="1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800" b="1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 w="349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9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4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5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16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17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18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16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690764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3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4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8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0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13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17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18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19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0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21970</TotalTime>
  <Words>5824</Words>
  <Application>Microsoft Office PowerPoint</Application>
  <PresentationFormat>全屏显示(4:3)</PresentationFormat>
  <Paragraphs>938</Paragraphs>
  <Slides>99</Slides>
  <Notes>55</Notes>
  <HiddenSlides>2</HiddenSlides>
  <MMClips>0</MMClips>
  <ScaleCrop>false</ScaleCrop>
  <HeadingPairs>
    <vt:vector size="6" baseType="variant">
      <vt:variant>
        <vt:lpstr>主题</vt:lpstr>
      </vt:variant>
      <vt:variant>
        <vt:i4>31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31" baseType="lpstr">
      <vt:lpstr>1_视点</vt:lpstr>
      <vt:lpstr>3_角度</vt:lpstr>
      <vt:lpstr>角度</vt:lpstr>
      <vt:lpstr>1_角度</vt:lpstr>
      <vt:lpstr>2_角度</vt:lpstr>
      <vt:lpstr>4_角度</vt:lpstr>
      <vt:lpstr>5_角度</vt:lpstr>
      <vt:lpstr>7_角度</vt:lpstr>
      <vt:lpstr>6_角度</vt:lpstr>
      <vt:lpstr>9_角度</vt:lpstr>
      <vt:lpstr>11_角度</vt:lpstr>
      <vt:lpstr>12_角度</vt:lpstr>
      <vt:lpstr>14_角度</vt:lpstr>
      <vt:lpstr>15_角度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16_角度</vt:lpstr>
      <vt:lpstr>6_Office 主题</vt:lpstr>
      <vt:lpstr>7_Office 主题</vt:lpstr>
      <vt:lpstr>8_Office 主题</vt:lpstr>
      <vt:lpstr>8_角度</vt:lpstr>
      <vt:lpstr>10_角度</vt:lpstr>
      <vt:lpstr>13_角度</vt:lpstr>
      <vt:lpstr>17_角度</vt:lpstr>
      <vt:lpstr>18_角度</vt:lpstr>
      <vt:lpstr>19_角度</vt:lpstr>
      <vt:lpstr>20_角度</vt:lpstr>
      <vt:lpstr>Equation</vt:lpstr>
      <vt:lpstr>PowerPoint 演示文稿</vt:lpstr>
      <vt:lpstr>本章提要</vt:lpstr>
      <vt:lpstr>一、排序的基本概念</vt:lpstr>
      <vt:lpstr>PowerPoint 演示文稿</vt:lpstr>
      <vt:lpstr>PowerPoint 演示文稿</vt:lpstr>
      <vt:lpstr>PowerPoint 演示文稿</vt:lpstr>
      <vt:lpstr>二、排序算法分类</vt:lpstr>
      <vt:lpstr>PowerPoint 演示文稿</vt:lpstr>
      <vt:lpstr>PowerPoint 演示文稿</vt:lpstr>
      <vt:lpstr>PowerPoint 演示文稿</vt:lpstr>
      <vt:lpstr>PowerPoint 演示文稿</vt:lpstr>
      <vt:lpstr>本章提要</vt:lpstr>
      <vt:lpstr>简单排序算法时间复杂度均为O(n2)</vt:lpstr>
      <vt:lpstr>一、直接插入排序——插入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二、冒泡排序——交换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三、简单选择排序——选择</vt:lpstr>
      <vt:lpstr>三、简单选择排序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高级排序方法的时间复杂度基本都是O(nlogn)</vt:lpstr>
      <vt:lpstr>PowerPoint 演示文稿</vt:lpstr>
      <vt:lpstr>一、希尔（Shell）排序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二、快速排序</vt:lpstr>
      <vt:lpstr>PowerPoint 演示文稿</vt:lpstr>
      <vt:lpstr>基本思想：二分法，分而治之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三、堆排序(Heap Sort)——树型选择排序之一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四、归并排序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结论：</vt:lpstr>
      <vt:lpstr>一、基数排序（桶排序）——单关键字排序</vt:lpstr>
      <vt:lpstr>PowerPoint 演示文稿</vt:lpstr>
      <vt:lpstr>PowerPoint 演示文稿</vt:lpstr>
      <vt:lpstr>PowerPoint 演示文稿</vt:lpstr>
      <vt:lpstr>PowerPoint 演示文稿</vt:lpstr>
      <vt:lpstr>本章提要</vt:lpstr>
      <vt:lpstr>总结</vt:lpstr>
      <vt:lpstr>PowerPoint 演示文稿</vt:lpstr>
      <vt:lpstr>PowerPoint 演示文稿</vt:lpstr>
      <vt:lpstr>知识要点</vt:lpstr>
      <vt:lpstr>作业（交纸质版）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scott</dc:creator>
  <cp:lastModifiedBy>ljc</cp:lastModifiedBy>
  <cp:revision>1583</cp:revision>
  <dcterms:created xsi:type="dcterms:W3CDTF">2011-09-17T02:46:13Z</dcterms:created>
  <dcterms:modified xsi:type="dcterms:W3CDTF">2021-11-16T01:45:47Z</dcterms:modified>
</cp:coreProperties>
</file>